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84" r:id="rId5"/>
    <p:sldId id="274" r:id="rId6"/>
    <p:sldId id="275" r:id="rId7"/>
    <p:sldId id="276" r:id="rId8"/>
    <p:sldId id="277" r:id="rId9"/>
    <p:sldId id="281" r:id="rId10"/>
    <p:sldId id="282" r:id="rId11"/>
    <p:sldId id="283" r:id="rId12"/>
    <p:sldId id="285" r:id="rId13"/>
    <p:sldId id="286" r:id="rId14"/>
    <p:sldId id="287" r:id="rId15"/>
    <p:sldId id="288" r:id="rId16"/>
    <p:sldId id="278" r:id="rId17"/>
    <p:sldId id="279" r:id="rId18"/>
    <p:sldId id="280" r:id="rId19"/>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8" d="100"/>
          <a:sy n="68" d="100"/>
        </p:scale>
        <p:origin x="1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9FA80-8ED3-4A89-A736-B5CAD7584E9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ar-DZ"/>
          </a:p>
        </p:txBody>
      </p:sp>
      <p:sp>
        <p:nvSpPr>
          <p:cNvPr id="3" name="Sous-titre 2">
            <a:extLst>
              <a:ext uri="{FF2B5EF4-FFF2-40B4-BE49-F238E27FC236}">
                <a16:creationId xmlns:a16="http://schemas.microsoft.com/office/drawing/2014/main" id="{0062E718-7487-4FB5-934D-2E99DE6F0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ar-DZ"/>
          </a:p>
        </p:txBody>
      </p:sp>
      <p:sp>
        <p:nvSpPr>
          <p:cNvPr id="4" name="Espace réservé de la date 3">
            <a:extLst>
              <a:ext uri="{FF2B5EF4-FFF2-40B4-BE49-F238E27FC236}">
                <a16:creationId xmlns:a16="http://schemas.microsoft.com/office/drawing/2014/main" id="{4A961E1F-0B45-4CF9-B8C9-639DA72474D4}"/>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5" name="Espace réservé du pied de page 4">
            <a:extLst>
              <a:ext uri="{FF2B5EF4-FFF2-40B4-BE49-F238E27FC236}">
                <a16:creationId xmlns:a16="http://schemas.microsoft.com/office/drawing/2014/main" id="{850AFBF3-2546-4C13-B54D-17C519F027C9}"/>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AFB747F7-2EFD-43C9-8D73-C87867576A81}"/>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72666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100D0-26A1-4E45-AA58-28577191F276}"/>
              </a:ext>
            </a:extLst>
          </p:cNvPr>
          <p:cNvSpPr>
            <a:spLocks noGrp="1"/>
          </p:cNvSpPr>
          <p:nvPr>
            <p:ph type="title"/>
          </p:nvPr>
        </p:nvSpPr>
        <p:spPr/>
        <p:txBody>
          <a:bodyPr/>
          <a:lstStyle/>
          <a:p>
            <a:r>
              <a:rPr lang="fr-FR"/>
              <a:t>Modifiez le style du titre</a:t>
            </a:r>
            <a:endParaRPr lang="ar-DZ"/>
          </a:p>
        </p:txBody>
      </p:sp>
      <p:sp>
        <p:nvSpPr>
          <p:cNvPr id="3" name="Espace réservé du texte vertical 2">
            <a:extLst>
              <a:ext uri="{FF2B5EF4-FFF2-40B4-BE49-F238E27FC236}">
                <a16:creationId xmlns:a16="http://schemas.microsoft.com/office/drawing/2014/main" id="{5F695690-1D63-417F-9468-93143565198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9C0AB1A6-A8C9-4BCD-8956-11352A401286}"/>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5" name="Espace réservé du pied de page 4">
            <a:extLst>
              <a:ext uri="{FF2B5EF4-FFF2-40B4-BE49-F238E27FC236}">
                <a16:creationId xmlns:a16="http://schemas.microsoft.com/office/drawing/2014/main" id="{79EE5ED1-1956-40A2-8231-4A65AD7933F3}"/>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B24C6076-E0F6-4483-8E2D-84092032AD63}"/>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22952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13EBD8-A14F-41BF-B1F2-3CAA966F8E8B}"/>
              </a:ext>
            </a:extLst>
          </p:cNvPr>
          <p:cNvSpPr>
            <a:spLocks noGrp="1"/>
          </p:cNvSpPr>
          <p:nvPr>
            <p:ph type="title" orient="vert"/>
          </p:nvPr>
        </p:nvSpPr>
        <p:spPr>
          <a:xfrm>
            <a:off x="8724900" y="365125"/>
            <a:ext cx="2628900" cy="5811838"/>
          </a:xfrm>
        </p:spPr>
        <p:txBody>
          <a:bodyPr vert="eaVert"/>
          <a:lstStyle/>
          <a:p>
            <a:r>
              <a:rPr lang="fr-FR"/>
              <a:t>Modifiez le style du titre</a:t>
            </a:r>
            <a:endParaRPr lang="ar-DZ"/>
          </a:p>
        </p:txBody>
      </p:sp>
      <p:sp>
        <p:nvSpPr>
          <p:cNvPr id="3" name="Espace réservé du texte vertical 2">
            <a:extLst>
              <a:ext uri="{FF2B5EF4-FFF2-40B4-BE49-F238E27FC236}">
                <a16:creationId xmlns:a16="http://schemas.microsoft.com/office/drawing/2014/main" id="{2297003E-4475-4675-A8BE-34AF5974C3D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A3266EE3-FF1D-4D72-8ABC-E447003A9EBF}"/>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5" name="Espace réservé du pied de page 4">
            <a:extLst>
              <a:ext uri="{FF2B5EF4-FFF2-40B4-BE49-F238E27FC236}">
                <a16:creationId xmlns:a16="http://schemas.microsoft.com/office/drawing/2014/main" id="{D25AD236-20E7-4DCC-8BCE-5E839AD562DE}"/>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B16FB320-8AF9-434D-828E-F84D3FE8BF66}"/>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49328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FC2C3-A3D4-45C9-A39F-2411A96F7732}"/>
              </a:ext>
            </a:extLst>
          </p:cNvPr>
          <p:cNvSpPr>
            <a:spLocks noGrp="1"/>
          </p:cNvSpPr>
          <p:nvPr>
            <p:ph type="title"/>
          </p:nvPr>
        </p:nvSpPr>
        <p:spPr/>
        <p:txBody>
          <a:bodyPr/>
          <a:lstStyle/>
          <a:p>
            <a:r>
              <a:rPr lang="fr-FR"/>
              <a:t>Modifiez le style du titre</a:t>
            </a:r>
            <a:endParaRPr lang="ar-DZ"/>
          </a:p>
        </p:txBody>
      </p:sp>
      <p:sp>
        <p:nvSpPr>
          <p:cNvPr id="3" name="Espace réservé du contenu 2">
            <a:extLst>
              <a:ext uri="{FF2B5EF4-FFF2-40B4-BE49-F238E27FC236}">
                <a16:creationId xmlns:a16="http://schemas.microsoft.com/office/drawing/2014/main" id="{BAC2F2FB-1A23-4248-8724-FCFD7C39147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DCA7BCDE-21C1-4CAB-AD57-EC213E1B6BC2}"/>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5" name="Espace réservé du pied de page 4">
            <a:extLst>
              <a:ext uri="{FF2B5EF4-FFF2-40B4-BE49-F238E27FC236}">
                <a16:creationId xmlns:a16="http://schemas.microsoft.com/office/drawing/2014/main" id="{B4DF1B02-F79D-4DC1-8BE1-081627C3AA4C}"/>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9D0C66FC-1142-4991-BD33-2B321BEDF39C}"/>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74698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858111-65F8-44D7-B4EA-A8042712FD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ar-DZ"/>
          </a:p>
        </p:txBody>
      </p:sp>
      <p:sp>
        <p:nvSpPr>
          <p:cNvPr id="3" name="Espace réservé du texte 2">
            <a:extLst>
              <a:ext uri="{FF2B5EF4-FFF2-40B4-BE49-F238E27FC236}">
                <a16:creationId xmlns:a16="http://schemas.microsoft.com/office/drawing/2014/main" id="{23DDD34F-164B-4F0C-B58B-1616900C8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2C19F9F-49BB-4524-BE3B-4005954038B1}"/>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5" name="Espace réservé du pied de page 4">
            <a:extLst>
              <a:ext uri="{FF2B5EF4-FFF2-40B4-BE49-F238E27FC236}">
                <a16:creationId xmlns:a16="http://schemas.microsoft.com/office/drawing/2014/main" id="{68AEC3EB-7669-4E7C-AC85-1DA46B79A2CF}"/>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1A683DFA-A582-4BAA-B336-F4FD2D5EC9F7}"/>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388131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937C7-DC0D-42F0-BDB3-1A112969BF69}"/>
              </a:ext>
            </a:extLst>
          </p:cNvPr>
          <p:cNvSpPr>
            <a:spLocks noGrp="1"/>
          </p:cNvSpPr>
          <p:nvPr>
            <p:ph type="title"/>
          </p:nvPr>
        </p:nvSpPr>
        <p:spPr/>
        <p:txBody>
          <a:bodyPr/>
          <a:lstStyle/>
          <a:p>
            <a:r>
              <a:rPr lang="fr-FR"/>
              <a:t>Modifiez le style du titre</a:t>
            </a:r>
            <a:endParaRPr lang="ar-DZ"/>
          </a:p>
        </p:txBody>
      </p:sp>
      <p:sp>
        <p:nvSpPr>
          <p:cNvPr id="3" name="Espace réservé du contenu 2">
            <a:extLst>
              <a:ext uri="{FF2B5EF4-FFF2-40B4-BE49-F238E27FC236}">
                <a16:creationId xmlns:a16="http://schemas.microsoft.com/office/drawing/2014/main" id="{FC36DA03-9027-451F-83DA-CCE3836862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a:extLst>
              <a:ext uri="{FF2B5EF4-FFF2-40B4-BE49-F238E27FC236}">
                <a16:creationId xmlns:a16="http://schemas.microsoft.com/office/drawing/2014/main" id="{B76C2079-C03C-447B-ABA8-C313B91EBD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e la date 4">
            <a:extLst>
              <a:ext uri="{FF2B5EF4-FFF2-40B4-BE49-F238E27FC236}">
                <a16:creationId xmlns:a16="http://schemas.microsoft.com/office/drawing/2014/main" id="{D0769158-3C99-42A1-9648-B08503CC7FBF}"/>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6" name="Espace réservé du pied de page 5">
            <a:extLst>
              <a:ext uri="{FF2B5EF4-FFF2-40B4-BE49-F238E27FC236}">
                <a16:creationId xmlns:a16="http://schemas.microsoft.com/office/drawing/2014/main" id="{3EBF8BE1-F0F7-4DCF-9178-7E11EE87DF54}"/>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04023DA2-F87A-4423-9E82-90C79C1EABE9}"/>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30443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3C934-BBC7-40B8-8B27-79EFD55AB664}"/>
              </a:ext>
            </a:extLst>
          </p:cNvPr>
          <p:cNvSpPr>
            <a:spLocks noGrp="1"/>
          </p:cNvSpPr>
          <p:nvPr>
            <p:ph type="title"/>
          </p:nvPr>
        </p:nvSpPr>
        <p:spPr>
          <a:xfrm>
            <a:off x="839788" y="365125"/>
            <a:ext cx="10515600" cy="1325563"/>
          </a:xfrm>
        </p:spPr>
        <p:txBody>
          <a:bodyPr/>
          <a:lstStyle/>
          <a:p>
            <a:r>
              <a:rPr lang="fr-FR"/>
              <a:t>Modifiez le style du titre</a:t>
            </a:r>
            <a:endParaRPr lang="ar-DZ"/>
          </a:p>
        </p:txBody>
      </p:sp>
      <p:sp>
        <p:nvSpPr>
          <p:cNvPr id="3" name="Espace réservé du texte 2">
            <a:extLst>
              <a:ext uri="{FF2B5EF4-FFF2-40B4-BE49-F238E27FC236}">
                <a16:creationId xmlns:a16="http://schemas.microsoft.com/office/drawing/2014/main" id="{86C139EE-D177-4B29-8837-00B9C22A6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20F31EB-343C-4D85-9D1D-EBB08BF6BED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texte 4">
            <a:extLst>
              <a:ext uri="{FF2B5EF4-FFF2-40B4-BE49-F238E27FC236}">
                <a16:creationId xmlns:a16="http://schemas.microsoft.com/office/drawing/2014/main" id="{E45E364C-6DB2-46A8-91D7-D47C829E7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6690264-43C3-493C-856F-437A9047D5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7" name="Espace réservé de la date 6">
            <a:extLst>
              <a:ext uri="{FF2B5EF4-FFF2-40B4-BE49-F238E27FC236}">
                <a16:creationId xmlns:a16="http://schemas.microsoft.com/office/drawing/2014/main" id="{96349A65-7E91-4253-87D0-7299CAF3AD2F}"/>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8" name="Espace réservé du pied de page 7">
            <a:extLst>
              <a:ext uri="{FF2B5EF4-FFF2-40B4-BE49-F238E27FC236}">
                <a16:creationId xmlns:a16="http://schemas.microsoft.com/office/drawing/2014/main" id="{32203C4D-A959-4E06-81FC-B9F9FA22AC59}"/>
              </a:ext>
            </a:extLst>
          </p:cNvPr>
          <p:cNvSpPr>
            <a:spLocks noGrp="1"/>
          </p:cNvSpPr>
          <p:nvPr>
            <p:ph type="ftr" sz="quarter" idx="11"/>
          </p:nvPr>
        </p:nvSpPr>
        <p:spPr/>
        <p:txBody>
          <a:bodyPr/>
          <a:lstStyle/>
          <a:p>
            <a:endParaRPr lang="ar-DZ"/>
          </a:p>
        </p:txBody>
      </p:sp>
      <p:sp>
        <p:nvSpPr>
          <p:cNvPr id="9" name="Espace réservé du numéro de diapositive 8">
            <a:extLst>
              <a:ext uri="{FF2B5EF4-FFF2-40B4-BE49-F238E27FC236}">
                <a16:creationId xmlns:a16="http://schemas.microsoft.com/office/drawing/2014/main" id="{FBB4C8DD-1F32-44F9-A760-912CC0D42898}"/>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27143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5D8C6-40BC-4CDF-8BE1-B968B8B42D91}"/>
              </a:ext>
            </a:extLst>
          </p:cNvPr>
          <p:cNvSpPr>
            <a:spLocks noGrp="1"/>
          </p:cNvSpPr>
          <p:nvPr>
            <p:ph type="title"/>
          </p:nvPr>
        </p:nvSpPr>
        <p:spPr/>
        <p:txBody>
          <a:bodyPr/>
          <a:lstStyle/>
          <a:p>
            <a:r>
              <a:rPr lang="fr-FR"/>
              <a:t>Modifiez le style du titre</a:t>
            </a:r>
            <a:endParaRPr lang="ar-DZ"/>
          </a:p>
        </p:txBody>
      </p:sp>
      <p:sp>
        <p:nvSpPr>
          <p:cNvPr id="3" name="Espace réservé de la date 2">
            <a:extLst>
              <a:ext uri="{FF2B5EF4-FFF2-40B4-BE49-F238E27FC236}">
                <a16:creationId xmlns:a16="http://schemas.microsoft.com/office/drawing/2014/main" id="{0A3FA788-47E4-49C6-8C99-213C176B6A79}"/>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4" name="Espace réservé du pied de page 3">
            <a:extLst>
              <a:ext uri="{FF2B5EF4-FFF2-40B4-BE49-F238E27FC236}">
                <a16:creationId xmlns:a16="http://schemas.microsoft.com/office/drawing/2014/main" id="{A18D2174-1190-4A5E-99BF-24A2D57CDA65}"/>
              </a:ext>
            </a:extLst>
          </p:cNvPr>
          <p:cNvSpPr>
            <a:spLocks noGrp="1"/>
          </p:cNvSpPr>
          <p:nvPr>
            <p:ph type="ftr" sz="quarter" idx="11"/>
          </p:nvPr>
        </p:nvSpPr>
        <p:spPr/>
        <p:txBody>
          <a:bodyPr/>
          <a:lstStyle/>
          <a:p>
            <a:endParaRPr lang="ar-DZ"/>
          </a:p>
        </p:txBody>
      </p:sp>
      <p:sp>
        <p:nvSpPr>
          <p:cNvPr id="5" name="Espace réservé du numéro de diapositive 4">
            <a:extLst>
              <a:ext uri="{FF2B5EF4-FFF2-40B4-BE49-F238E27FC236}">
                <a16:creationId xmlns:a16="http://schemas.microsoft.com/office/drawing/2014/main" id="{45D955C0-048C-4AA1-9E4F-69824A147B2F}"/>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24873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6496A9-7D52-4F1B-8730-5CB64D7B65F3}"/>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3" name="Espace réservé du pied de page 2">
            <a:extLst>
              <a:ext uri="{FF2B5EF4-FFF2-40B4-BE49-F238E27FC236}">
                <a16:creationId xmlns:a16="http://schemas.microsoft.com/office/drawing/2014/main" id="{FAF2D0A8-DAF9-4868-A734-79235B8A9CA1}"/>
              </a:ext>
            </a:extLst>
          </p:cNvPr>
          <p:cNvSpPr>
            <a:spLocks noGrp="1"/>
          </p:cNvSpPr>
          <p:nvPr>
            <p:ph type="ftr" sz="quarter" idx="11"/>
          </p:nvPr>
        </p:nvSpPr>
        <p:spPr/>
        <p:txBody>
          <a:bodyPr/>
          <a:lstStyle/>
          <a:p>
            <a:endParaRPr lang="ar-DZ"/>
          </a:p>
        </p:txBody>
      </p:sp>
      <p:sp>
        <p:nvSpPr>
          <p:cNvPr id="4" name="Espace réservé du numéro de diapositive 3">
            <a:extLst>
              <a:ext uri="{FF2B5EF4-FFF2-40B4-BE49-F238E27FC236}">
                <a16:creationId xmlns:a16="http://schemas.microsoft.com/office/drawing/2014/main" id="{E55A2DD6-EA3F-4D85-BF05-C7BF0C9CA615}"/>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3351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ABEC2-03B9-4413-B63D-34CA693DD8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ar-DZ"/>
          </a:p>
        </p:txBody>
      </p:sp>
      <p:sp>
        <p:nvSpPr>
          <p:cNvPr id="3" name="Espace réservé du contenu 2">
            <a:extLst>
              <a:ext uri="{FF2B5EF4-FFF2-40B4-BE49-F238E27FC236}">
                <a16:creationId xmlns:a16="http://schemas.microsoft.com/office/drawing/2014/main" id="{9E81196D-4168-4C07-9163-C87204262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texte 3">
            <a:extLst>
              <a:ext uri="{FF2B5EF4-FFF2-40B4-BE49-F238E27FC236}">
                <a16:creationId xmlns:a16="http://schemas.microsoft.com/office/drawing/2014/main" id="{337707B4-1CA1-4037-A4ED-366FE7DC8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417911-F045-4C70-82AC-7B6A58A298FB}"/>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6" name="Espace réservé du pied de page 5">
            <a:extLst>
              <a:ext uri="{FF2B5EF4-FFF2-40B4-BE49-F238E27FC236}">
                <a16:creationId xmlns:a16="http://schemas.microsoft.com/office/drawing/2014/main" id="{E7B2D763-A397-4046-B0CD-25898C2D6D89}"/>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E70832AA-EA7C-4128-974C-80272558A7F1}"/>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02811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20993-687E-4C05-BDC2-DBD38F0BD2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ar-DZ"/>
          </a:p>
        </p:txBody>
      </p:sp>
      <p:sp>
        <p:nvSpPr>
          <p:cNvPr id="3" name="Espace réservé pour une image  2">
            <a:extLst>
              <a:ext uri="{FF2B5EF4-FFF2-40B4-BE49-F238E27FC236}">
                <a16:creationId xmlns:a16="http://schemas.microsoft.com/office/drawing/2014/main" id="{E0D1007A-3E30-4409-8453-B0C7E6DC8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a:extLst>
              <a:ext uri="{FF2B5EF4-FFF2-40B4-BE49-F238E27FC236}">
                <a16:creationId xmlns:a16="http://schemas.microsoft.com/office/drawing/2014/main" id="{BD7CF0D7-EE0F-4671-92FC-1F43E8366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EEF45E-3704-4560-A2CB-D37170D0157C}"/>
              </a:ext>
            </a:extLst>
          </p:cNvPr>
          <p:cNvSpPr>
            <a:spLocks noGrp="1"/>
          </p:cNvSpPr>
          <p:nvPr>
            <p:ph type="dt" sz="half" idx="10"/>
          </p:nvPr>
        </p:nvSpPr>
        <p:spPr/>
        <p:txBody>
          <a:bodyPr/>
          <a:lstStyle/>
          <a:p>
            <a:fld id="{6F794342-3DF4-431B-9332-6F7957C7A292}" type="datetimeFigureOut">
              <a:rPr lang="ar-DZ" smtClean="0"/>
              <a:t>14-08-1446</a:t>
            </a:fld>
            <a:endParaRPr lang="ar-DZ"/>
          </a:p>
        </p:txBody>
      </p:sp>
      <p:sp>
        <p:nvSpPr>
          <p:cNvPr id="6" name="Espace réservé du pied de page 5">
            <a:extLst>
              <a:ext uri="{FF2B5EF4-FFF2-40B4-BE49-F238E27FC236}">
                <a16:creationId xmlns:a16="http://schemas.microsoft.com/office/drawing/2014/main" id="{9E058998-2097-4D8A-A83A-0F01EB58D61C}"/>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9263F2B8-AA31-4738-A2FA-BAB1530D1FAA}"/>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66694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E198B3-41CC-4753-8DA6-13BC9046C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ar-DZ"/>
          </a:p>
        </p:txBody>
      </p:sp>
      <p:sp>
        <p:nvSpPr>
          <p:cNvPr id="3" name="Espace réservé du texte 2">
            <a:extLst>
              <a:ext uri="{FF2B5EF4-FFF2-40B4-BE49-F238E27FC236}">
                <a16:creationId xmlns:a16="http://schemas.microsoft.com/office/drawing/2014/main" id="{F94B7218-D3AB-41B8-B2A5-D2B80D339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540098D9-1908-4A3A-B593-3F3EBE94F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94342-3DF4-431B-9332-6F7957C7A292}" type="datetimeFigureOut">
              <a:rPr lang="ar-DZ" smtClean="0"/>
              <a:t>14-08-1446</a:t>
            </a:fld>
            <a:endParaRPr lang="ar-DZ"/>
          </a:p>
        </p:txBody>
      </p:sp>
      <p:sp>
        <p:nvSpPr>
          <p:cNvPr id="5" name="Espace réservé du pied de page 4">
            <a:extLst>
              <a:ext uri="{FF2B5EF4-FFF2-40B4-BE49-F238E27FC236}">
                <a16:creationId xmlns:a16="http://schemas.microsoft.com/office/drawing/2014/main" id="{A4FD9B5D-45F7-41EE-9921-95BC96BBC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Espace réservé du numéro de diapositive 5">
            <a:extLst>
              <a:ext uri="{FF2B5EF4-FFF2-40B4-BE49-F238E27FC236}">
                <a16:creationId xmlns:a16="http://schemas.microsoft.com/office/drawing/2014/main" id="{E8353966-64D0-4278-9EC9-28A429B55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9A62C-C442-432F-B28F-7F41A81BA964}" type="slidenum">
              <a:rPr lang="ar-DZ" smtClean="0"/>
              <a:t>‹N°›</a:t>
            </a:fld>
            <a:endParaRPr lang="ar-DZ"/>
          </a:p>
        </p:txBody>
      </p:sp>
    </p:spTree>
    <p:extLst>
      <p:ext uri="{BB962C8B-B14F-4D97-AF65-F5344CB8AC3E}">
        <p14:creationId xmlns:p14="http://schemas.microsoft.com/office/powerpoint/2010/main" val="28820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523E8C-1EC6-4F94-9A26-EDCFA2A44ACD}"/>
              </a:ext>
            </a:extLst>
          </p:cNvPr>
          <p:cNvPicPr>
            <a:picLocks noChangeAspect="1"/>
          </p:cNvPicPr>
          <p:nvPr/>
        </p:nvPicPr>
        <p:blipFill>
          <a:blip r:embed="rId2"/>
          <a:stretch>
            <a:fillRect/>
          </a:stretch>
        </p:blipFill>
        <p:spPr>
          <a:xfrm>
            <a:off x="0" y="526143"/>
            <a:ext cx="12192000" cy="5805714"/>
          </a:xfrm>
          <a:prstGeom prst="rect">
            <a:avLst/>
          </a:prstGeom>
        </p:spPr>
      </p:pic>
      <p:sp>
        <p:nvSpPr>
          <p:cNvPr id="5" name="Rectangle : coins arrondis 4">
            <a:extLst>
              <a:ext uri="{FF2B5EF4-FFF2-40B4-BE49-F238E27FC236}">
                <a16:creationId xmlns:a16="http://schemas.microsoft.com/office/drawing/2014/main" id="{B260DF5B-67EB-4B97-9E4C-FF6E5025CB4F}"/>
              </a:ext>
            </a:extLst>
          </p:cNvPr>
          <p:cNvSpPr/>
          <p:nvPr/>
        </p:nvSpPr>
        <p:spPr>
          <a:xfrm>
            <a:off x="1097280" y="998806"/>
            <a:ext cx="9861452" cy="4937760"/>
          </a:xfrm>
          <a:prstGeom prst="roundRect">
            <a:avLst>
              <a:gd name="adj" fmla="val 3562"/>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6" name="Rectangle 5">
            <a:extLst>
              <a:ext uri="{FF2B5EF4-FFF2-40B4-BE49-F238E27FC236}">
                <a16:creationId xmlns:a16="http://schemas.microsoft.com/office/drawing/2014/main" id="{52F3627D-E444-40E4-ADF3-BC5C467F75F7}"/>
              </a:ext>
            </a:extLst>
          </p:cNvPr>
          <p:cNvSpPr/>
          <p:nvPr/>
        </p:nvSpPr>
        <p:spPr>
          <a:xfrm>
            <a:off x="2576447" y="1344027"/>
            <a:ext cx="7039106" cy="4247317"/>
          </a:xfrm>
          <a:prstGeom prst="rect">
            <a:avLst/>
          </a:prstGeom>
          <a:noFill/>
        </p:spPr>
        <p:txBody>
          <a:bodyPr wrap="none" lIns="91440" tIns="45720" rIns="91440" bIns="45720">
            <a:spAutoFit/>
          </a:bodyPr>
          <a:lstStyle/>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المحاضرة رقم 03</a:t>
            </a:r>
          </a:p>
          <a:p>
            <a:pPr algn="ctr"/>
            <a:endPar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في مقياس "اقتصاد المؤسسة"</a:t>
            </a:r>
          </a:p>
          <a:p>
            <a:pPr algn="ctr"/>
            <a:endPar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لطلبة السنة أولى جدع مشترك</a:t>
            </a:r>
            <a:endParaRPr lang="fr-FR"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5061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F835C02-9DEB-4E97-92D2-7689B0C47148}"/>
              </a:ext>
            </a:extLst>
          </p:cNvPr>
          <p:cNvPicPr>
            <a:picLocks noChangeAspect="1"/>
          </p:cNvPicPr>
          <p:nvPr/>
        </p:nvPicPr>
        <p:blipFill rotWithShape="1">
          <a:blip r:embed="rId2"/>
          <a:srcRect b="32102"/>
          <a:stretch/>
        </p:blipFill>
        <p:spPr>
          <a:xfrm>
            <a:off x="59395" y="531055"/>
            <a:ext cx="12073209" cy="5795889"/>
          </a:xfrm>
          <a:prstGeom prst="rect">
            <a:avLst/>
          </a:prstGeom>
        </p:spPr>
      </p:pic>
    </p:spTree>
    <p:extLst>
      <p:ext uri="{BB962C8B-B14F-4D97-AF65-F5344CB8AC3E}">
        <p14:creationId xmlns:p14="http://schemas.microsoft.com/office/powerpoint/2010/main" val="197744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D14188B-BA2B-4508-ADB5-0F8582C30449}"/>
              </a:ext>
            </a:extLst>
          </p:cNvPr>
          <p:cNvPicPr>
            <a:picLocks noChangeAspect="1"/>
          </p:cNvPicPr>
          <p:nvPr/>
        </p:nvPicPr>
        <p:blipFill>
          <a:blip r:embed="rId2"/>
          <a:stretch>
            <a:fillRect/>
          </a:stretch>
        </p:blipFill>
        <p:spPr>
          <a:xfrm>
            <a:off x="92829" y="977704"/>
            <a:ext cx="12006342" cy="4902592"/>
          </a:xfrm>
          <a:prstGeom prst="rect">
            <a:avLst/>
          </a:prstGeom>
        </p:spPr>
      </p:pic>
    </p:spTree>
    <p:extLst>
      <p:ext uri="{BB962C8B-B14F-4D97-AF65-F5344CB8AC3E}">
        <p14:creationId xmlns:p14="http://schemas.microsoft.com/office/powerpoint/2010/main" val="394773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A59C54C-BC2E-420E-BBE3-D09FDEB20A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2763" y="921434"/>
            <a:ext cx="10766474" cy="5015132"/>
          </a:xfrm>
          <a:prstGeom prst="rect">
            <a:avLst/>
          </a:prstGeom>
          <a:noFill/>
          <a:ln>
            <a:noFill/>
          </a:ln>
        </p:spPr>
      </p:pic>
    </p:spTree>
    <p:extLst>
      <p:ext uri="{BB962C8B-B14F-4D97-AF65-F5344CB8AC3E}">
        <p14:creationId xmlns:p14="http://schemas.microsoft.com/office/powerpoint/2010/main" val="30199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853E0D-C05F-407D-B3C7-34CB14352F94}"/>
              </a:ext>
            </a:extLst>
          </p:cNvPr>
          <p:cNvPicPr>
            <a:picLocks noChangeAspect="1"/>
          </p:cNvPicPr>
          <p:nvPr/>
        </p:nvPicPr>
        <p:blipFill>
          <a:blip r:embed="rId2"/>
          <a:stretch>
            <a:fillRect/>
          </a:stretch>
        </p:blipFill>
        <p:spPr>
          <a:xfrm>
            <a:off x="839371" y="324271"/>
            <a:ext cx="10513258" cy="6209458"/>
          </a:xfrm>
          <a:prstGeom prst="rect">
            <a:avLst/>
          </a:prstGeom>
        </p:spPr>
      </p:pic>
    </p:spTree>
    <p:extLst>
      <p:ext uri="{BB962C8B-B14F-4D97-AF65-F5344CB8AC3E}">
        <p14:creationId xmlns:p14="http://schemas.microsoft.com/office/powerpoint/2010/main" val="132230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8F6CF3E-4647-4387-A5C2-FEDB86348008}"/>
              </a:ext>
            </a:extLst>
          </p:cNvPr>
          <p:cNvPicPr>
            <a:picLocks noChangeAspect="1"/>
          </p:cNvPicPr>
          <p:nvPr/>
        </p:nvPicPr>
        <p:blipFill>
          <a:blip r:embed="rId2"/>
          <a:stretch>
            <a:fillRect/>
          </a:stretch>
        </p:blipFill>
        <p:spPr>
          <a:xfrm>
            <a:off x="720851" y="541605"/>
            <a:ext cx="10750298" cy="5774790"/>
          </a:xfrm>
          <a:prstGeom prst="rect">
            <a:avLst/>
          </a:prstGeom>
        </p:spPr>
      </p:pic>
    </p:spTree>
    <p:extLst>
      <p:ext uri="{BB962C8B-B14F-4D97-AF65-F5344CB8AC3E}">
        <p14:creationId xmlns:p14="http://schemas.microsoft.com/office/powerpoint/2010/main" val="51765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78136EE-9CCF-4610-9ED9-135E94EC2E8B}"/>
              </a:ext>
            </a:extLst>
          </p:cNvPr>
          <p:cNvPicPr>
            <a:picLocks noChangeAspect="1"/>
          </p:cNvPicPr>
          <p:nvPr/>
        </p:nvPicPr>
        <p:blipFill>
          <a:blip r:embed="rId2"/>
          <a:stretch>
            <a:fillRect/>
          </a:stretch>
        </p:blipFill>
        <p:spPr>
          <a:xfrm>
            <a:off x="3230879" y="725121"/>
            <a:ext cx="5730242" cy="5407758"/>
          </a:xfrm>
          <a:prstGeom prst="rect">
            <a:avLst/>
          </a:prstGeom>
        </p:spPr>
      </p:pic>
    </p:spTree>
    <p:extLst>
      <p:ext uri="{BB962C8B-B14F-4D97-AF65-F5344CB8AC3E}">
        <p14:creationId xmlns:p14="http://schemas.microsoft.com/office/powerpoint/2010/main" val="3333159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A6729-77AE-4A1F-8E00-0A1151E9EA44}"/>
              </a:ext>
            </a:extLst>
          </p:cNvPr>
          <p:cNvSpPr>
            <a:spLocks noChangeArrowheads="1"/>
          </p:cNvSpPr>
          <p:nvPr/>
        </p:nvSpPr>
        <p:spPr bwMode="auto">
          <a:xfrm rot="10800000" flipV="1">
            <a:off x="0" y="-75157"/>
            <a:ext cx="12192000" cy="700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50000"/>
              </a:lnSpc>
              <a:spcBef>
                <a:spcPct val="0"/>
              </a:spcBef>
              <a:spcAft>
                <a:spcPct val="0"/>
              </a:spcAft>
              <a:buClrTx/>
              <a:buSzTx/>
              <a:buFontTx/>
              <a:buChar char="•"/>
              <a:tabLst/>
            </a:pPr>
            <a:r>
              <a:rPr kumimoji="0" lang="ar-DZ" altLang="ar-DZ" sz="3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 </a:t>
            </a:r>
            <a:r>
              <a:rPr kumimoji="0" lang="ar-SA" altLang="ar-DZ" sz="3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الثقافة التنظيمية</a:t>
            </a:r>
            <a:r>
              <a:rPr kumimoji="0" lang="ar-DZ" altLang="ar-DZ" sz="3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3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تشير إلى مجموعة القيم والمعتقدات والسلوكيات المشتركة بين أفراد المؤسسة</a:t>
            </a:r>
            <a:r>
              <a:rPr kumimoji="0" lang="ar-DZ" altLang="ar-DZ" sz="3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3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تؤثر الثقافة التنظيمية على الأداء الفردي والجماعي، واتخاذ القرارات والتحفيز</a:t>
            </a:r>
            <a:r>
              <a:rPr kumimoji="0" lang="ar-DZ" altLang="ar-DZ" sz="3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3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تتكون الثقافة من عناصر عدة، منها: القيم الجوهرية، المعايير الاجتماعية الطقوس، والرموز</a:t>
            </a:r>
            <a:r>
              <a:rPr kumimoji="0" lang="ar-DZ" altLang="ar-DZ" sz="3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3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تحتاج المؤسسات إلى إدارة الثقافة التنظيمية لضمان توافقها مع الأهداف الإستراتيجية</a:t>
            </a:r>
            <a:r>
              <a:rPr kumimoji="0" lang="ar-DZ" altLang="ar-DZ" sz="3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919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36027-11AB-4216-A7C6-312FE42F05A2}"/>
              </a:ext>
            </a:extLst>
          </p:cNvPr>
          <p:cNvSpPr>
            <a:spLocks noChangeArrowheads="1"/>
          </p:cNvSpPr>
          <p:nvPr/>
        </p:nvSpPr>
        <p:spPr bwMode="auto">
          <a:xfrm rot="10800000" flipV="1">
            <a:off x="0" y="208215"/>
            <a:ext cx="12192000" cy="644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50000"/>
              </a:lnSpc>
              <a:spcBef>
                <a:spcPct val="0"/>
              </a:spcBef>
              <a:spcAft>
                <a:spcPct val="0"/>
              </a:spcAft>
              <a:buClrTx/>
              <a:buSzTx/>
              <a:buFontTx/>
              <a:buChar char="•"/>
              <a:tabLst/>
            </a:pPr>
            <a:r>
              <a:rPr kumimoji="0" lang="ar-DZ" altLang="ar-DZ" sz="4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 </a:t>
            </a:r>
            <a:r>
              <a:rPr kumimoji="0" lang="ar-SA" altLang="ar-DZ" sz="4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الموارد المالية</a:t>
            </a:r>
            <a:r>
              <a:rPr kumimoji="0" lang="ar-DZ" altLang="ar-DZ" sz="4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4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تمثل الموارد المالية قدرة المؤسسة على تمويل عملياتها ومشروعاتها</a:t>
            </a:r>
            <a:r>
              <a:rPr kumimoji="0" lang="ar-DZ"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4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تشمل رأس المال العامل، الأرباح المحتجزة، مصادر التمويل الداخلي والخارجي</a:t>
            </a:r>
            <a:r>
              <a:rPr kumimoji="0" lang="ar-DZ"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4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تؤثر فعالية إدارة الموارد المالية على قدرة المؤسسة على النمو والاستثمار في الابتكار</a:t>
            </a:r>
            <a:r>
              <a:rPr kumimoji="0" lang="ar-DZ"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4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endParaRPr kumimoji="0" lang="ar-DZ" altLang="ar-DZ"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057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183BCC6-7971-45BE-9E83-740B29E34B6D}"/>
              </a:ext>
            </a:extLst>
          </p:cNvPr>
          <p:cNvSpPr txBox="1"/>
          <p:nvPr/>
        </p:nvSpPr>
        <p:spPr>
          <a:xfrm>
            <a:off x="4688" y="12954"/>
            <a:ext cx="12187312" cy="6853992"/>
          </a:xfrm>
          <a:prstGeom prst="rect">
            <a:avLst/>
          </a:prstGeom>
          <a:noFill/>
        </p:spPr>
        <p:txBody>
          <a:bodyPr wrap="square">
            <a:spAutoFit/>
          </a:bodyPr>
          <a:lstStyle/>
          <a:p>
            <a:pPr algn="just" rtl="1">
              <a:lnSpc>
                <a:spcPct val="150000"/>
              </a:lnSpc>
            </a:pPr>
            <a:r>
              <a:rPr lang="ar-DZ" sz="3300" b="1" dirty="0"/>
              <a:t>ثالثاً: التحليل العميق للعلاقة التفاعلية بين المؤسسة والمحيط الداخلي</a:t>
            </a:r>
            <a:endParaRPr lang="ar-DZ" sz="3300" dirty="0"/>
          </a:p>
          <a:p>
            <a:pPr algn="just" rtl="1">
              <a:lnSpc>
                <a:spcPct val="150000"/>
              </a:lnSpc>
              <a:buFont typeface="+mj-lt"/>
              <a:buAutoNum type="arabicPeriod"/>
            </a:pPr>
            <a:r>
              <a:rPr lang="ar-DZ" sz="3300" b="1" dirty="0"/>
              <a:t>التأثير المتبادل:</a:t>
            </a:r>
            <a:endParaRPr lang="ar-DZ" sz="3300" dirty="0"/>
          </a:p>
          <a:p>
            <a:pPr marL="742950" lvl="1" indent="-285750" algn="just" rtl="1">
              <a:lnSpc>
                <a:spcPct val="150000"/>
              </a:lnSpc>
              <a:buFont typeface="+mj-lt"/>
              <a:buAutoNum type="arabicPeriod"/>
            </a:pPr>
            <a:r>
              <a:rPr lang="ar-DZ" sz="3300" dirty="0"/>
              <a:t>يؤثر المحيط الداخلي على كفاءة المؤسسة ومرونتها في التعامل مع تحديات المحيط الخارجي.</a:t>
            </a:r>
          </a:p>
          <a:p>
            <a:pPr marL="742950" lvl="1" indent="-285750" algn="just" rtl="1">
              <a:lnSpc>
                <a:spcPct val="150000"/>
              </a:lnSpc>
              <a:buFont typeface="+mj-lt"/>
              <a:buAutoNum type="arabicPeriod"/>
            </a:pPr>
            <a:r>
              <a:rPr lang="ar-DZ" sz="3300" dirty="0"/>
              <a:t>على سبيل المثال، يؤثر الهيكل التنظيمي على سرعة الاستجابة للتغيرات السوقية.</a:t>
            </a:r>
          </a:p>
          <a:p>
            <a:pPr algn="just" rtl="1">
              <a:lnSpc>
                <a:spcPct val="150000"/>
              </a:lnSpc>
              <a:buFont typeface="+mj-lt"/>
              <a:buAutoNum type="arabicPeriod"/>
            </a:pPr>
            <a:r>
              <a:rPr lang="ar-DZ" sz="3300" b="1" dirty="0"/>
              <a:t>الاستراتيجيات التكيفية:</a:t>
            </a:r>
            <a:endParaRPr lang="ar-DZ" sz="3300" dirty="0"/>
          </a:p>
          <a:p>
            <a:pPr marL="742950" lvl="1" indent="-285750" algn="just" rtl="1">
              <a:lnSpc>
                <a:spcPct val="150000"/>
              </a:lnSpc>
              <a:buFont typeface="+mj-lt"/>
              <a:buAutoNum type="arabicPeriod"/>
            </a:pPr>
            <a:r>
              <a:rPr lang="ar-DZ" sz="3300" dirty="0"/>
              <a:t>تحتاج المؤسسة لتطوير استراتيجيات تكيفية لتعظيم الاستفادة من مواردها الداخلية.</a:t>
            </a:r>
          </a:p>
          <a:p>
            <a:pPr marL="742950" lvl="1" indent="-285750" algn="just" rtl="1">
              <a:lnSpc>
                <a:spcPct val="150000"/>
              </a:lnSpc>
              <a:buFont typeface="+mj-lt"/>
              <a:buAutoNum type="arabicPeriod"/>
            </a:pPr>
            <a:r>
              <a:rPr lang="ar-DZ" sz="3300" dirty="0"/>
              <a:t>من أمثلة الاستراتيجيات: التحول الرقمي، إعادة الهيكلة التنظيمية، وتعزيز ثقافة الابتكار.</a:t>
            </a:r>
          </a:p>
        </p:txBody>
      </p:sp>
    </p:spTree>
    <p:extLst>
      <p:ext uri="{BB962C8B-B14F-4D97-AF65-F5344CB8AC3E}">
        <p14:creationId xmlns:p14="http://schemas.microsoft.com/office/powerpoint/2010/main" val="65280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29B9FAE-D817-4130-BE95-92BD8D349225}"/>
              </a:ext>
            </a:extLst>
          </p:cNvPr>
          <p:cNvSpPr txBox="1"/>
          <p:nvPr/>
        </p:nvSpPr>
        <p:spPr>
          <a:xfrm>
            <a:off x="4688" y="756089"/>
            <a:ext cx="12187312" cy="4634730"/>
          </a:xfrm>
          <a:prstGeom prst="rect">
            <a:avLst/>
          </a:prstGeom>
          <a:noFill/>
        </p:spPr>
        <p:txBody>
          <a:bodyPr wrap="square">
            <a:spAutoFit/>
          </a:bodyPr>
          <a:lstStyle/>
          <a:p>
            <a:pPr algn="ctr">
              <a:lnSpc>
                <a:spcPct val="200000"/>
              </a:lnSpc>
            </a:pPr>
            <a:r>
              <a:rPr lang="ar-DZ" sz="8000" b="1" dirty="0">
                <a:solidFill>
                  <a:srgbClr val="00B050"/>
                </a:solidFill>
                <a:effectLst>
                  <a:outerShdw blurRad="38100" dist="38100" dir="2700000" algn="tl">
                    <a:srgbClr val="000000">
                      <a:alpha val="43137"/>
                    </a:srgbClr>
                  </a:outerShdw>
                </a:effectLst>
              </a:rPr>
              <a:t>عنوان المحاضرة رقم 03</a:t>
            </a:r>
            <a:br>
              <a:rPr lang="ar-DZ" sz="8000" dirty="0"/>
            </a:br>
            <a:r>
              <a:rPr lang="ar-DZ" sz="8000" dirty="0"/>
              <a:t>المحيط الداخلي للمؤسسة</a:t>
            </a:r>
          </a:p>
        </p:txBody>
      </p:sp>
    </p:spTree>
    <p:extLst>
      <p:ext uri="{BB962C8B-B14F-4D97-AF65-F5344CB8AC3E}">
        <p14:creationId xmlns:p14="http://schemas.microsoft.com/office/powerpoint/2010/main" val="348342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6EFF282-D2CF-4B1A-9017-115C957893F2}"/>
              </a:ext>
            </a:extLst>
          </p:cNvPr>
          <p:cNvPicPr>
            <a:picLocks noChangeAspect="1"/>
          </p:cNvPicPr>
          <p:nvPr/>
        </p:nvPicPr>
        <p:blipFill>
          <a:blip r:embed="rId2"/>
          <a:stretch>
            <a:fillRect/>
          </a:stretch>
        </p:blipFill>
        <p:spPr>
          <a:xfrm>
            <a:off x="0" y="76200"/>
            <a:ext cx="12192000" cy="6705600"/>
          </a:xfrm>
          <a:prstGeom prst="rect">
            <a:avLst/>
          </a:prstGeom>
        </p:spPr>
      </p:pic>
      <p:sp>
        <p:nvSpPr>
          <p:cNvPr id="3" name="Rectangle : coins arrondis 2">
            <a:extLst>
              <a:ext uri="{FF2B5EF4-FFF2-40B4-BE49-F238E27FC236}">
                <a16:creationId xmlns:a16="http://schemas.microsoft.com/office/drawing/2014/main" id="{638858F5-F719-4B03-9BEC-0CEB717EC110}"/>
              </a:ext>
            </a:extLst>
          </p:cNvPr>
          <p:cNvSpPr/>
          <p:nvPr/>
        </p:nvSpPr>
        <p:spPr>
          <a:xfrm>
            <a:off x="450166" y="337625"/>
            <a:ext cx="11310425" cy="6091310"/>
          </a:xfrm>
          <a:prstGeom prst="roundRect">
            <a:avLst>
              <a:gd name="adj" fmla="val 4658"/>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DZ" sz="4000" dirty="0">
                <a:solidFill>
                  <a:schemeClr val="tx1"/>
                </a:solidFill>
                <a:latin typeface="Times New Roman" panose="02020603050405020304" pitchFamily="18" charset="0"/>
                <a:cs typeface="Times New Roman" panose="02020603050405020304" pitchFamily="18" charset="0"/>
              </a:rPr>
              <a:t>تعتبر المؤسسة كيانًا ديناميكيًا يتأثر بمحيطه ويتفاعل معه بشكل مستمر. ويتكون هذا المحيط من عناصر داخلية وخارجية تؤثر على أداء المؤسسة وقدرتها على تحقيق أهدافها. لفهم كيفية تكيّف المؤسسة مع محيطها، يجب تحليل العلاقة التفاعلية بين المؤسسة والمحيط، مع التركيز على المحيط الداخلي الذي يشمل الموارد البشرية، الهيكل التنظيمي، الثقافة التنظيمية، والموارد المالية.</a:t>
            </a:r>
          </a:p>
        </p:txBody>
      </p:sp>
    </p:spTree>
    <p:extLst>
      <p:ext uri="{BB962C8B-B14F-4D97-AF65-F5344CB8AC3E}">
        <p14:creationId xmlns:p14="http://schemas.microsoft.com/office/powerpoint/2010/main" val="11833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E95948F-AAFC-40B6-877E-712ED23F75EB}"/>
              </a:ext>
            </a:extLst>
          </p:cNvPr>
          <p:cNvPicPr>
            <a:picLocks noChangeAspect="1"/>
          </p:cNvPicPr>
          <p:nvPr/>
        </p:nvPicPr>
        <p:blipFill>
          <a:blip r:embed="rId2"/>
          <a:stretch>
            <a:fillRect/>
          </a:stretch>
        </p:blipFill>
        <p:spPr>
          <a:xfrm>
            <a:off x="2372750" y="94653"/>
            <a:ext cx="7446500" cy="6668694"/>
          </a:xfrm>
          <a:prstGeom prst="rect">
            <a:avLst/>
          </a:prstGeom>
        </p:spPr>
      </p:pic>
    </p:spTree>
    <p:extLst>
      <p:ext uri="{BB962C8B-B14F-4D97-AF65-F5344CB8AC3E}">
        <p14:creationId xmlns:p14="http://schemas.microsoft.com/office/powerpoint/2010/main" val="341661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C7455A-7FB3-4CB6-9C3E-0ACC90B2C6C8}"/>
              </a:ext>
            </a:extLst>
          </p:cNvPr>
          <p:cNvSpPr txBox="1"/>
          <p:nvPr/>
        </p:nvSpPr>
        <p:spPr>
          <a:xfrm>
            <a:off x="0" y="94400"/>
            <a:ext cx="12192000" cy="6651308"/>
          </a:xfrm>
          <a:prstGeom prst="rect">
            <a:avLst/>
          </a:prstGeom>
          <a:noFill/>
        </p:spPr>
        <p:txBody>
          <a:bodyPr wrap="square">
            <a:spAutoFit/>
          </a:bodyPr>
          <a:lstStyle/>
          <a:p>
            <a:pPr algn="r" rtl="1">
              <a:lnSpc>
                <a:spcPct val="150000"/>
              </a:lnSpc>
            </a:pPr>
            <a:r>
              <a:rPr lang="ar-SA" sz="3200" b="1" dirty="0">
                <a:effectLst/>
                <a:latin typeface="Times New Roman" panose="02020603050405020304" pitchFamily="18" charset="0"/>
                <a:ea typeface="Times New Roman" panose="02020603050405020304" pitchFamily="18" charset="0"/>
              </a:rPr>
              <a:t>أولاً: تعريف محيط المؤسسة</a:t>
            </a:r>
            <a:endParaRPr lang="en-US" sz="3200" dirty="0">
              <a:effectLst/>
              <a:latin typeface="Times New Roman" panose="02020603050405020304" pitchFamily="18" charset="0"/>
              <a:ea typeface="Times New Roman" panose="02020603050405020304" pitchFamily="18" charset="0"/>
            </a:endParaRPr>
          </a:p>
          <a:p>
            <a:pPr marL="342900" lvl="0" indent="-342900" algn="r" rtl="1">
              <a:lnSpc>
                <a:spcPct val="150000"/>
              </a:lnSpc>
              <a:tabLst>
                <a:tab pos="457200" algn="l"/>
              </a:tabLst>
            </a:pPr>
            <a:r>
              <a:rPr lang="ar-DZ" sz="3200" b="1" dirty="0">
                <a:effectLst/>
                <a:latin typeface="Times New Roman" panose="02020603050405020304" pitchFamily="18" charset="0"/>
                <a:ea typeface="Times New Roman" panose="02020603050405020304" pitchFamily="18" charset="0"/>
              </a:rPr>
              <a:t>1- </a:t>
            </a:r>
            <a:r>
              <a:rPr lang="ar-SA" sz="3200" b="1" dirty="0">
                <a:effectLst/>
                <a:latin typeface="Times New Roman" panose="02020603050405020304" pitchFamily="18" charset="0"/>
                <a:ea typeface="Times New Roman" panose="02020603050405020304" pitchFamily="18" charset="0"/>
              </a:rPr>
              <a:t>مفهوم محيط المؤسسة</a:t>
            </a:r>
            <a:r>
              <a:rPr lang="en-US" sz="3200" b="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742950" lvl="1" indent="-285750" algn="r" rtl="1">
              <a:lnSpc>
                <a:spcPct val="150000"/>
              </a:lnSpc>
              <a:buSzPts val="1000"/>
              <a:buFont typeface="Courier New" panose="02070309020205020404" pitchFamily="49" charset="0"/>
              <a:buChar char="o"/>
              <a:tabLst>
                <a:tab pos="914400" algn="l"/>
              </a:tabLst>
            </a:pPr>
            <a:r>
              <a:rPr lang="ar-SA" sz="3200" dirty="0">
                <a:effectLst/>
                <a:latin typeface="Times New Roman" panose="02020603050405020304" pitchFamily="18" charset="0"/>
                <a:ea typeface="Times New Roman" panose="02020603050405020304" pitchFamily="18" charset="0"/>
                <a:cs typeface="Times New Roman" panose="02020603050405020304" pitchFamily="18" charset="0"/>
              </a:rPr>
              <a:t>يُعرَّف محيط المؤسسة على أنه مجموعة العوامل والظروف التي تؤثر على عملياتها وقراراتها</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gn="r" rtl="1">
              <a:lnSpc>
                <a:spcPct val="150000"/>
              </a:lnSpc>
              <a:buSzPts val="1000"/>
              <a:buFont typeface="Courier New" panose="02070309020205020404" pitchFamily="49" charset="0"/>
              <a:buChar char="o"/>
              <a:tabLst>
                <a:tab pos="914400" algn="l"/>
              </a:tabLst>
            </a:pPr>
            <a:r>
              <a:rPr lang="ar-SA" sz="3200" dirty="0">
                <a:effectLst/>
                <a:latin typeface="Times New Roman" panose="02020603050405020304" pitchFamily="18" charset="0"/>
                <a:ea typeface="Times New Roman" panose="02020603050405020304" pitchFamily="18" charset="0"/>
                <a:cs typeface="Times New Roman" panose="02020603050405020304" pitchFamily="18" charset="0"/>
              </a:rPr>
              <a:t>ينقسم محيط المؤسسة إلى قسمين رئيسيين</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143000" lvl="2" indent="-228600" algn="r" rtl="1">
              <a:lnSpc>
                <a:spcPct val="150000"/>
              </a:lnSpc>
              <a:buSzPts val="1000"/>
              <a:buFont typeface="Wingdings" panose="05000000000000000000" pitchFamily="2" charset="2"/>
              <a:buChar char=""/>
              <a:tabLst>
                <a:tab pos="1371600" algn="l"/>
              </a:tabLst>
            </a:pPr>
            <a:r>
              <a:rPr lang="ar-SA" sz="3200" b="1" dirty="0">
                <a:effectLst/>
                <a:latin typeface="Times New Roman" panose="02020603050405020304" pitchFamily="18" charset="0"/>
                <a:ea typeface="Times New Roman" panose="02020603050405020304" pitchFamily="18" charset="0"/>
              </a:rPr>
              <a:t>المحيط الخارجي</a:t>
            </a:r>
            <a:r>
              <a:rPr lang="en-US" sz="3200" b="1" dirty="0">
                <a:effectLst/>
                <a:latin typeface="Times New Roman" panose="02020603050405020304" pitchFamily="18" charset="0"/>
                <a:ea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rPr>
              <a:t> </a:t>
            </a:r>
            <a:r>
              <a:rPr lang="ar-SA" sz="3200" dirty="0">
                <a:effectLst/>
                <a:latin typeface="Times New Roman" panose="02020603050405020304" pitchFamily="18" charset="0"/>
                <a:ea typeface="Times New Roman" panose="02020603050405020304" pitchFamily="18" charset="0"/>
              </a:rPr>
              <a:t>يتضمن العوامل الاقتصادية، الاجتماعية، التكنولوجية، القانونية، والسياسية التي تؤثر على المؤسسة من خارجها</a:t>
            </a:r>
            <a:r>
              <a:rPr lang="en-US" sz="3200" dirty="0">
                <a:effectLst/>
                <a:latin typeface="Times New Roman" panose="02020603050405020304" pitchFamily="18" charset="0"/>
                <a:ea typeface="Times New Roman" panose="02020603050405020304" pitchFamily="18" charset="0"/>
              </a:rPr>
              <a:t>.</a:t>
            </a:r>
          </a:p>
          <a:p>
            <a:pPr marL="1143000" lvl="2" indent="-228600" algn="r" rtl="1">
              <a:lnSpc>
                <a:spcPct val="150000"/>
              </a:lnSpc>
              <a:buSzPts val="1000"/>
              <a:buFont typeface="Wingdings" panose="05000000000000000000" pitchFamily="2" charset="2"/>
              <a:buChar char=""/>
              <a:tabLst>
                <a:tab pos="1371600" algn="l"/>
              </a:tabLst>
            </a:pPr>
            <a:r>
              <a:rPr lang="ar-SA" sz="3200" b="1" dirty="0">
                <a:effectLst/>
                <a:latin typeface="Times New Roman" panose="02020603050405020304" pitchFamily="18" charset="0"/>
                <a:ea typeface="Times New Roman" panose="02020603050405020304" pitchFamily="18" charset="0"/>
              </a:rPr>
              <a:t>المحيط الداخلي</a:t>
            </a:r>
            <a:r>
              <a:rPr lang="en-US" sz="3200" b="1" dirty="0">
                <a:effectLst/>
                <a:latin typeface="Times New Roman" panose="02020603050405020304" pitchFamily="18" charset="0"/>
                <a:ea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rPr>
              <a:t> </a:t>
            </a:r>
            <a:r>
              <a:rPr lang="ar-SA" sz="3200" dirty="0">
                <a:effectLst/>
                <a:latin typeface="Times New Roman" panose="02020603050405020304" pitchFamily="18" charset="0"/>
                <a:ea typeface="Times New Roman" panose="02020603050405020304" pitchFamily="18" charset="0"/>
              </a:rPr>
              <a:t>يشمل جميع العوامل التي تنشأ داخل المؤسسة وتؤثر مباشرة على أدائها، مثل الهيكل التنظيمي، الثقافة </a:t>
            </a:r>
            <a:r>
              <a:rPr lang="ar-DZ" sz="3200" dirty="0">
                <a:effectLst/>
                <a:latin typeface="Times New Roman" panose="02020603050405020304" pitchFamily="18" charset="0"/>
                <a:ea typeface="Times New Roman" panose="02020603050405020304" pitchFamily="18" charset="0"/>
              </a:rPr>
              <a:t>التنظيمية</a:t>
            </a:r>
            <a:r>
              <a:rPr lang="ar-SA" sz="3200" dirty="0">
                <a:effectLst/>
                <a:latin typeface="Times New Roman" panose="02020603050405020304" pitchFamily="18" charset="0"/>
                <a:ea typeface="Times New Roman" panose="02020603050405020304" pitchFamily="18" charset="0"/>
              </a:rPr>
              <a:t>، الموارد البشرية</a:t>
            </a:r>
            <a:r>
              <a:rPr lang="ar-DZ" sz="3200" dirty="0">
                <a:effectLst/>
                <a:latin typeface="Times New Roman" panose="02020603050405020304" pitchFamily="18" charset="0"/>
                <a:ea typeface="Times New Roman" panose="02020603050405020304" pitchFamily="18" charset="0"/>
              </a:rPr>
              <a:t>، والموارد المالية</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7683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D2931-0FB2-4F30-9B63-D77ED2DA0A42}"/>
              </a:ext>
            </a:extLst>
          </p:cNvPr>
          <p:cNvSpPr>
            <a:spLocks noChangeArrowheads="1"/>
          </p:cNvSpPr>
          <p:nvPr/>
        </p:nvSpPr>
        <p:spPr bwMode="auto">
          <a:xfrm rot="10800000" flipV="1">
            <a:off x="0" y="265178"/>
            <a:ext cx="12192000" cy="605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200000"/>
              </a:lnSpc>
              <a:spcBef>
                <a:spcPct val="0"/>
              </a:spcBef>
              <a:spcAft>
                <a:spcPct val="0"/>
              </a:spcAft>
              <a:buClrTx/>
              <a:buSzTx/>
              <a:tabLst/>
            </a:pPr>
            <a:r>
              <a:rPr kumimoji="0" lang="ar-DZ" altLang="ar-DZ" sz="4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2 - </a:t>
            </a:r>
            <a:r>
              <a:rPr kumimoji="0" lang="ar-SA" altLang="ar-DZ" sz="4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العلاقة التفاعلية بين المؤسسة والمحيط</a:t>
            </a:r>
            <a:r>
              <a:rPr kumimoji="0" lang="ar-DZ" altLang="ar-DZ" sz="4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4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200000"/>
              </a:lnSpc>
              <a:spcBef>
                <a:spcPct val="0"/>
              </a:spcBef>
              <a:spcAft>
                <a:spcPct val="0"/>
              </a:spcAft>
              <a:buClrTx/>
              <a:buSzTx/>
              <a:buFontTx/>
              <a:buChar char="•"/>
              <a:tabLst/>
            </a:pPr>
            <a:r>
              <a:rPr kumimoji="0" lang="ar-SA"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تتفاعل المؤسسة مع محيطها باستمرار من خلال عمليات التكيف والتطوير</a:t>
            </a:r>
            <a:r>
              <a:rPr kumimoji="0" lang="ar-DZ"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4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200000"/>
              </a:lnSpc>
              <a:spcBef>
                <a:spcPct val="0"/>
              </a:spcBef>
              <a:spcAft>
                <a:spcPct val="0"/>
              </a:spcAft>
              <a:buClrTx/>
              <a:buSzTx/>
              <a:buFontTx/>
              <a:buChar char="•"/>
              <a:tabLst/>
            </a:pPr>
            <a:r>
              <a:rPr kumimoji="0" lang="ar-SA"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تتأثر المؤسسة بالفرص والتهديدات التي يفرضها المحيط الخارجي وتستجيب لها باستخدام مواردها الداخلية</a:t>
            </a:r>
            <a:r>
              <a:rPr kumimoji="0" lang="ar-DZ"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4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200000"/>
              </a:lnSpc>
              <a:spcBef>
                <a:spcPct val="0"/>
              </a:spcBef>
              <a:spcAft>
                <a:spcPct val="0"/>
              </a:spcAft>
              <a:buClrTx/>
              <a:buSzTx/>
              <a:buFontTx/>
              <a:buChar char="•"/>
              <a:tabLst/>
            </a:pPr>
            <a:r>
              <a:rPr kumimoji="0" lang="ar-SA"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تعتمد مرونة المؤسسة وقدرتها على الاستمرار</a:t>
            </a:r>
            <a:r>
              <a:rPr kumimoji="0" lang="ar-DZ"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ar-SA"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على فعالية هذا التفاعل</a:t>
            </a:r>
            <a:r>
              <a:rPr kumimoji="0" lang="ar-DZ" altLang="ar-DZ" sz="4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468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877C59-2142-4491-9159-011D398E158D}"/>
              </a:ext>
            </a:extLst>
          </p:cNvPr>
          <p:cNvSpPr txBox="1"/>
          <p:nvPr/>
        </p:nvSpPr>
        <p:spPr>
          <a:xfrm>
            <a:off x="0" y="0"/>
            <a:ext cx="12192000" cy="6819431"/>
          </a:xfrm>
          <a:prstGeom prst="rect">
            <a:avLst/>
          </a:prstGeom>
          <a:noFill/>
        </p:spPr>
        <p:txBody>
          <a:bodyPr wrap="square">
            <a:spAutoFit/>
          </a:bodyPr>
          <a:lstStyle/>
          <a:p>
            <a:pPr algn="just" rtl="1">
              <a:lnSpc>
                <a:spcPct val="150000"/>
              </a:lnSpc>
            </a:pPr>
            <a:r>
              <a:rPr lang="ar-DZ" sz="3700" b="1" dirty="0"/>
              <a:t>ثانياً: المحيط الداخلي للمؤسسة</a:t>
            </a:r>
            <a:endParaRPr lang="ar-DZ" sz="3700" dirty="0"/>
          </a:p>
          <a:p>
            <a:pPr algn="just" rtl="1">
              <a:lnSpc>
                <a:spcPct val="150000"/>
              </a:lnSpc>
              <a:buFont typeface="+mj-lt"/>
              <a:buAutoNum type="arabicPeriod"/>
            </a:pPr>
            <a:r>
              <a:rPr lang="ar-DZ" sz="3700" b="1" dirty="0"/>
              <a:t>الموارد البشرية:</a:t>
            </a:r>
            <a:endParaRPr lang="ar-DZ" sz="3700" dirty="0"/>
          </a:p>
          <a:p>
            <a:pPr marL="742950" lvl="1" indent="-285750" algn="just" rtl="1">
              <a:lnSpc>
                <a:spcPct val="150000"/>
              </a:lnSpc>
              <a:buFont typeface="+mj-lt"/>
              <a:buAutoNum type="arabicPeriod"/>
            </a:pPr>
            <a:r>
              <a:rPr lang="ar-DZ" sz="3700" dirty="0"/>
              <a:t>تُعد من أهم مكونات المحيط الداخلي، حيث تعتمد كفاءة المؤسسة على مهارات وخبرات موظفيها.</a:t>
            </a:r>
          </a:p>
          <a:p>
            <a:pPr marL="742950" lvl="1" indent="-285750" algn="just" rtl="1">
              <a:lnSpc>
                <a:spcPct val="150000"/>
              </a:lnSpc>
              <a:buFont typeface="+mj-lt"/>
              <a:buAutoNum type="arabicPeriod"/>
            </a:pPr>
            <a:r>
              <a:rPr lang="ar-DZ" sz="3700" dirty="0"/>
              <a:t>تشمل الموارد البشرية أيضًا القيم والمعتقدات التي يحملها الموظفون، والتي تؤثر على الثقافة التنظيمية.</a:t>
            </a:r>
          </a:p>
          <a:p>
            <a:pPr marL="742950" lvl="1" indent="-285750" algn="just" rtl="1">
              <a:lnSpc>
                <a:spcPct val="150000"/>
              </a:lnSpc>
              <a:buFont typeface="+mj-lt"/>
              <a:buAutoNum type="arabicPeriod"/>
            </a:pPr>
            <a:r>
              <a:rPr lang="ar-DZ" sz="3700" dirty="0"/>
              <a:t>لتحقيق فاعلية عالية، يجب على المؤسسة تطوير استراتيجيات لإدارة الموارد البشرية تشمل التدريب، التحفيز، وتطوير القيادات.</a:t>
            </a:r>
          </a:p>
        </p:txBody>
      </p:sp>
    </p:spTree>
    <p:extLst>
      <p:ext uri="{BB962C8B-B14F-4D97-AF65-F5344CB8AC3E}">
        <p14:creationId xmlns:p14="http://schemas.microsoft.com/office/powerpoint/2010/main" val="241632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9FB6D4-94AB-42A8-B715-65733DAD97F1}"/>
              </a:ext>
            </a:extLst>
          </p:cNvPr>
          <p:cNvSpPr>
            <a:spLocks noChangeArrowheads="1"/>
          </p:cNvSpPr>
          <p:nvPr/>
        </p:nvSpPr>
        <p:spPr bwMode="auto">
          <a:xfrm rot="10800000" flipV="1">
            <a:off x="0" y="525673"/>
            <a:ext cx="12192000" cy="580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50000"/>
              </a:lnSpc>
              <a:spcBef>
                <a:spcPct val="0"/>
              </a:spcBef>
              <a:spcAft>
                <a:spcPct val="0"/>
              </a:spcAft>
              <a:buClrTx/>
              <a:buSzTx/>
              <a:buFontTx/>
              <a:buChar char="•"/>
              <a:tabLst/>
            </a:pPr>
            <a:r>
              <a:rPr kumimoji="0" lang="ar-DZ" altLang="ar-DZ" sz="3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 </a:t>
            </a:r>
            <a:r>
              <a:rPr kumimoji="0" lang="ar-SA" altLang="ar-DZ" sz="3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الهيكل التنظيمي</a:t>
            </a:r>
            <a:r>
              <a:rPr kumimoji="0" lang="ar-DZ" altLang="ar-DZ" sz="3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يعكس الهيكل التنظيمي الطريقة التي تُنظّم بها الأدوار والمهام داخل المؤسسة</a:t>
            </a:r>
            <a:r>
              <a:rPr kumimoji="0" lang="ar-DZ" altLang="ar-DZ"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يؤثر الهيكل على التواصل واتخاذ القرارات ومرونة المؤسسة في التكيف مع التغيرات</a:t>
            </a:r>
            <a:r>
              <a:rPr kumimoji="0" lang="ar-DZ" altLang="ar-DZ"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تشمل أنواع الهياكل التنظيمية: الهيكل الوظيفي، الهيكل الجغرافي، الهيكل المصفوفي، والهيكل الشبكي</a:t>
            </a:r>
            <a:r>
              <a:rPr kumimoji="0" lang="ar-DZ" altLang="ar-DZ"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Char char="•"/>
              <a:tabLst/>
            </a:pPr>
            <a:r>
              <a:rPr kumimoji="0" lang="ar-SA" altLang="ar-DZ"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يجب على المؤسسة اختيار هيكل تنظيمي يتناسب مع استراتيجياتها وأهدافها</a:t>
            </a:r>
            <a:r>
              <a:rPr kumimoji="0" lang="ar-DZ" altLang="ar-DZ"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DZ" altLang="ar-DZ"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703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4F7C3D6-2E8A-48F1-9A65-12FC9306C304}"/>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2634863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491</Words>
  <Application>Microsoft Office PowerPoint</Application>
  <PresentationFormat>Grand écran</PresentationFormat>
  <Paragraphs>43</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Courier New</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Guembour Abderraouf</dc:creator>
  <cp:lastModifiedBy>Guembour Abderraouf</cp:lastModifiedBy>
  <cp:revision>77</cp:revision>
  <dcterms:created xsi:type="dcterms:W3CDTF">2025-01-29T04:20:44Z</dcterms:created>
  <dcterms:modified xsi:type="dcterms:W3CDTF">2025-02-12T06:13:00Z</dcterms:modified>
</cp:coreProperties>
</file>