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6" r:id="rId1"/>
  </p:sldMasterIdLst>
  <p:sldIdLst>
    <p:sldId id="256" r:id="rId2"/>
    <p:sldId id="257" r:id="rId3"/>
    <p:sldId id="269" r:id="rId4"/>
    <p:sldId id="282" r:id="rId5"/>
    <p:sldId id="301" r:id="rId6"/>
    <p:sldId id="302" r:id="rId7"/>
    <p:sldId id="283" r:id="rId8"/>
    <p:sldId id="303" r:id="rId9"/>
    <p:sldId id="284" r:id="rId10"/>
    <p:sldId id="304" r:id="rId11"/>
    <p:sldId id="305" r:id="rId12"/>
    <p:sldId id="285" r:id="rId13"/>
    <p:sldId id="286" r:id="rId14"/>
    <p:sldId id="287" r:id="rId15"/>
    <p:sldId id="288" r:id="rId16"/>
    <p:sldId id="289" r:id="rId17"/>
    <p:sldId id="290" r:id="rId18"/>
    <p:sldId id="291" r:id="rId19"/>
    <p:sldId id="292" r:id="rId20"/>
    <p:sldId id="293" r:id="rId21"/>
    <p:sldId id="294" r:id="rId22"/>
    <p:sldId id="295" r:id="rId23"/>
    <p:sldId id="281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omarkebir20@gmail.com" initials="o" lastIdx="1" clrIdx="0">
    <p:extLst>
      <p:ext uri="{19B8F6BF-5375-455C-9EA6-DF929625EA0E}">
        <p15:presenceInfo xmlns:p15="http://schemas.microsoft.com/office/powerpoint/2012/main" userId="f421156378fc7249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301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43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32F8-AF6F-4768-AAC4-C714FF61A882}" type="datetimeFigureOut">
              <a:rPr lang="fr-FR" smtClean="0"/>
              <a:t>03/04/2024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E752A931-D073-4691-8098-E6A1F382A95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6890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32F8-AF6F-4768-AAC4-C714FF61A882}" type="datetimeFigureOut">
              <a:rPr lang="fr-FR" smtClean="0"/>
              <a:t>03/04/2024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2A931-D073-4691-8098-E6A1F382A95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261214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32F8-AF6F-4768-AAC4-C714FF61A882}" type="datetimeFigureOut">
              <a:rPr lang="fr-FR" smtClean="0"/>
              <a:t>03/04/2024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E752A931-D073-4691-8098-E6A1F382A95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768617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32F8-AF6F-4768-AAC4-C714FF61A882}" type="datetimeFigureOut">
              <a:rPr lang="fr-FR" smtClean="0"/>
              <a:t>03/04/2024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E752A931-D073-4691-8098-E6A1F382A95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02996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32F8-AF6F-4768-AAC4-C714FF61A882}" type="datetimeFigureOut">
              <a:rPr lang="fr-FR" smtClean="0"/>
              <a:t>03/04/2024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E752A931-D073-4691-8098-E6A1F382A95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749071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32F8-AF6F-4768-AAC4-C714FF61A882}" type="datetimeFigureOut">
              <a:rPr lang="fr-FR" smtClean="0"/>
              <a:t>03/04/2024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2A931-D073-4691-8098-E6A1F382A95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606151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32F8-AF6F-4768-AAC4-C714FF61A882}" type="datetimeFigureOut">
              <a:rPr lang="fr-FR" smtClean="0"/>
              <a:t>03/04/2024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2A931-D073-4691-8098-E6A1F382A95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319619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32F8-AF6F-4768-AAC4-C714FF61A882}" type="datetimeFigureOut">
              <a:rPr lang="fr-FR" smtClean="0"/>
              <a:t>03/04/2024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2A931-D073-4691-8098-E6A1F382A95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031260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32F8-AF6F-4768-AAC4-C714FF61A882}" type="datetimeFigureOut">
              <a:rPr lang="fr-FR" smtClean="0"/>
              <a:t>03/04/2024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752A931-D073-4691-8098-E6A1F382A95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108064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32F8-AF6F-4768-AAC4-C714FF61A882}" type="datetimeFigureOut">
              <a:rPr lang="fr-FR" smtClean="0"/>
              <a:t>03/04/2024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E752A931-D073-4691-8098-E6A1F382A95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188734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32F8-AF6F-4768-AAC4-C714FF61A882}" type="datetimeFigureOut">
              <a:rPr lang="fr-FR" smtClean="0"/>
              <a:t>03/04/2024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E752A931-D073-4691-8098-E6A1F382A951}" type="slidenum">
              <a:rPr lang="fr-FR" smtClean="0"/>
              <a:t>‹#›</a:t>
            </a:fld>
            <a:endParaRPr lang="fr-FR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165970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32F8-AF6F-4768-AAC4-C714FF61A882}" type="datetimeFigureOut">
              <a:rPr lang="fr-FR" smtClean="0"/>
              <a:t>03/04/2024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752A931-D073-4691-8098-E6A1F382A95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606009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32F8-AF6F-4768-AAC4-C714FF61A882}" type="datetimeFigureOut">
              <a:rPr lang="fr-FR" smtClean="0"/>
              <a:t>03/04/2024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752A931-D073-4691-8098-E6A1F382A951}" type="slidenum">
              <a:rPr lang="fr-FR" smtClean="0"/>
              <a:t>‹#›</a:t>
            </a:fld>
            <a:endParaRPr lang="fr-FR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271309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32F8-AF6F-4768-AAC4-C714FF61A882}" type="datetimeFigureOut">
              <a:rPr lang="fr-FR" smtClean="0"/>
              <a:t>03/04/2024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752A931-D073-4691-8098-E6A1F382A95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82650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32F8-AF6F-4768-AAC4-C714FF61A882}" type="datetimeFigureOut">
              <a:rPr lang="fr-FR" smtClean="0"/>
              <a:t>03/04/2024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2A931-D073-4691-8098-E6A1F382A95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025949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32F8-AF6F-4768-AAC4-C714FF61A882}" type="datetimeFigureOut">
              <a:rPr lang="fr-FR" smtClean="0"/>
              <a:t>03/04/2024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2A931-D073-4691-8098-E6A1F382A95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02130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32"/>
            <a:ext cx="2356674" cy="6853285"/>
            <a:chOff x="6627813" y="195454"/>
            <a:chExt cx="1952625" cy="5678297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454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5432F8-AF6F-4768-AAC4-C714FF61A882}" type="datetimeFigureOut">
              <a:rPr lang="fr-FR" smtClean="0"/>
              <a:t>03/04/2024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E752A931-D073-4691-8098-E6A1F382A95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89681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  <p:sldLayoutId id="2147483718" r:id="rId12"/>
    <p:sldLayoutId id="2147483719" r:id="rId13"/>
    <p:sldLayoutId id="2147483720" r:id="rId14"/>
    <p:sldLayoutId id="2147483721" r:id="rId15"/>
    <p:sldLayoutId id="2147483722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EE6C1D17-6585-4633-8333-9A177DE9E3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2338" y="176169"/>
            <a:ext cx="11660697" cy="6576969"/>
          </a:xfrm>
        </p:spPr>
        <p:txBody>
          <a:bodyPr>
            <a:normAutofit lnSpcReduction="10000"/>
          </a:bodyPr>
          <a:lstStyle/>
          <a:p>
            <a:pPr algn="ctr" rtl="1">
              <a:lnSpc>
                <a:spcPct val="160000"/>
              </a:lnSpc>
            </a:pPr>
            <a:r>
              <a:rPr lang="ar-DZ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جامعة محمد الصديق بن يحى - جيجل</a:t>
            </a:r>
          </a:p>
          <a:p>
            <a:pPr algn="ctr" rtl="1">
              <a:lnSpc>
                <a:spcPct val="160000"/>
              </a:lnSpc>
            </a:pPr>
            <a:r>
              <a:rPr lang="ar-DZ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كلية العلوم الاقتصادية والتجارية وعلوم التسيير</a:t>
            </a:r>
          </a:p>
          <a:p>
            <a:pPr algn="ctr" rtl="1">
              <a:lnSpc>
                <a:spcPct val="160000"/>
              </a:lnSpc>
            </a:pPr>
            <a:r>
              <a:rPr lang="ar-DZ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قسم التعليم الأساسي</a:t>
            </a:r>
          </a:p>
          <a:p>
            <a:pPr algn="ctr" rtl="1">
              <a:lnSpc>
                <a:spcPct val="160000"/>
              </a:lnSpc>
            </a:pPr>
            <a:r>
              <a:rPr lang="ar-DZ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مِقياس</a:t>
            </a:r>
            <a:r>
              <a:rPr lang="ar-DZ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: إقتصاد المؤسسة</a:t>
            </a:r>
          </a:p>
          <a:p>
            <a:pPr algn="ctr" rtl="1"/>
            <a:endParaRPr lang="fr-FR" sz="2400" dirty="0"/>
          </a:p>
          <a:p>
            <a:pPr algn="r" rtl="1"/>
            <a:r>
              <a:rPr lang="ar-DZ" sz="2400" dirty="0">
                <a:cs typeface="Arial" panose="020B0604020202020204" pitchFamily="34" charset="0"/>
              </a:rPr>
              <a:t>       </a:t>
            </a:r>
            <a:r>
              <a:rPr lang="ar-DZ" sz="2800" dirty="0">
                <a:solidFill>
                  <a:schemeClr val="tx1"/>
                </a:solidFill>
                <a:cs typeface="Arial" panose="020B0604020202020204" pitchFamily="34" charset="0"/>
              </a:rPr>
              <a:t>المحاضرة الخامسة: </a:t>
            </a:r>
          </a:p>
          <a:p>
            <a:pPr algn="ctr" rtl="1"/>
            <a:r>
              <a:rPr lang="ar-DZ" sz="3200" dirty="0">
                <a:solidFill>
                  <a:schemeClr val="tx1"/>
                </a:solidFill>
                <a:cs typeface="Arial" panose="020B0604020202020204" pitchFamily="34" charset="0"/>
              </a:rPr>
              <a:t>"</a:t>
            </a:r>
            <a:r>
              <a:rPr lang="ar-DZ" sz="3200" dirty="0">
                <a:solidFill>
                  <a:srgbClr val="FF0000"/>
                </a:solidFill>
                <a:cs typeface="Arial" panose="020B0604020202020204" pitchFamily="34" charset="0"/>
              </a:rPr>
              <a:t>  تصنيفات المؤسسة وأنواعها </a:t>
            </a:r>
            <a:r>
              <a:rPr lang="ar-DZ" sz="3200" dirty="0">
                <a:solidFill>
                  <a:schemeClr val="tx1"/>
                </a:solidFill>
                <a:cs typeface="Arial" panose="020B0604020202020204" pitchFamily="34" charset="0"/>
              </a:rPr>
              <a:t>"</a:t>
            </a:r>
          </a:p>
          <a:p>
            <a:pPr algn="ctr" rtl="1"/>
            <a:endParaRPr lang="ar-DZ" sz="3200" dirty="0">
              <a:solidFill>
                <a:srgbClr val="FF0000"/>
              </a:solidFill>
              <a:cs typeface="Arial" panose="020B0604020202020204" pitchFamily="34" charset="0"/>
            </a:endParaRPr>
          </a:p>
          <a:p>
            <a:pPr algn="r" rtl="1"/>
            <a:r>
              <a:rPr lang="ar-DZ" sz="3200" dirty="0">
                <a:solidFill>
                  <a:srgbClr val="FF0000"/>
                </a:solidFill>
                <a:cs typeface="Arial" panose="020B0604020202020204" pitchFamily="34" charset="0"/>
              </a:rPr>
              <a:t>       </a:t>
            </a:r>
            <a:r>
              <a:rPr lang="ar-DZ" sz="2800" dirty="0">
                <a:solidFill>
                  <a:schemeClr val="tx1"/>
                </a:solidFill>
                <a:cs typeface="Arial" panose="020B0604020202020204" pitchFamily="34" charset="0"/>
              </a:rPr>
              <a:t>من إعداد:  </a:t>
            </a:r>
          </a:p>
          <a:p>
            <a:pPr algn="r" rtl="1"/>
            <a:r>
              <a:rPr lang="ar-DZ" sz="2800" dirty="0">
                <a:solidFill>
                  <a:schemeClr val="tx1"/>
                </a:solidFill>
                <a:cs typeface="Arial" panose="020B0604020202020204" pitchFamily="34" charset="0"/>
              </a:rPr>
              <a:t>                       د. كِبير عمر                                                    </a:t>
            </a:r>
            <a:endParaRPr lang="ar-DZ" sz="3600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algn="ctr" rtl="1"/>
            <a:endParaRPr lang="ar-DZ" sz="3200" dirty="0"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02D7E7F-F6E0-4EBD-9A28-4D583CC338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292" y="176169"/>
            <a:ext cx="1233181" cy="157034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9DCD75E-5A5F-4FE8-9C07-D581A1DDEF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10882" y="176169"/>
            <a:ext cx="1231826" cy="1570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99758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EE6C1D17-6585-4633-8333-9A177DE9E3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0844" y="176169"/>
            <a:ext cx="11132192" cy="6576969"/>
          </a:xfrm>
        </p:spPr>
        <p:txBody>
          <a:bodyPr>
            <a:normAutofit/>
          </a:bodyPr>
          <a:lstStyle/>
          <a:p>
            <a:pPr algn="ctr" rtl="1">
              <a:lnSpc>
                <a:spcPct val="150000"/>
              </a:lnSpc>
            </a:pPr>
            <a:r>
              <a:rPr lang="ar-DZ" sz="2400" b="1" dirty="0">
                <a:solidFill>
                  <a:srgbClr val="0070C0"/>
                </a:solidFill>
                <a:cs typeface="Arial" panose="020B0604020202020204" pitchFamily="34" charset="0"/>
              </a:rPr>
              <a:t>أهداف المحاضرة: </a:t>
            </a:r>
          </a:p>
          <a:p>
            <a:pPr algn="just" rtl="1">
              <a:lnSpc>
                <a:spcPct val="150000"/>
              </a:lnSpc>
            </a:pP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تهدف هذه المُحاضرة إلى التعرف على </a:t>
            </a:r>
            <a:r>
              <a:rPr lang="ar-DZ" sz="2600" dirty="0">
                <a:solidFill>
                  <a:srgbClr val="FF0000"/>
                </a:solidFill>
                <a:cs typeface="Arial" panose="020B0604020202020204" pitchFamily="34" charset="0"/>
              </a:rPr>
              <a:t>تصنيفات المؤسسة </a:t>
            </a: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و</a:t>
            </a:r>
            <a:r>
              <a:rPr lang="ar-DZ" sz="2600" dirty="0">
                <a:solidFill>
                  <a:srgbClr val="FF0000"/>
                </a:solidFill>
                <a:cs typeface="Arial" panose="020B0604020202020204" pitchFamily="34" charset="0"/>
              </a:rPr>
              <a:t>أنواعها</a:t>
            </a:r>
            <a:r>
              <a:rPr lang="ar-DZ" sz="2800" dirty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من خلال التطرق للنِقاط التالية </a:t>
            </a:r>
            <a:r>
              <a:rPr lang="ar-DZ" sz="2600" b="1" dirty="0">
                <a:solidFill>
                  <a:srgbClr val="FF0000"/>
                </a:solidFill>
                <a:cs typeface="Arial" panose="020B0604020202020204" pitchFamily="34" charset="0"/>
              </a:rPr>
              <a:t>:</a:t>
            </a:r>
          </a:p>
          <a:p>
            <a:pPr marL="571500" indent="-571500" algn="just" rtl="1">
              <a:lnSpc>
                <a:spcPct val="150000"/>
              </a:lnSpc>
              <a:buClr>
                <a:srgbClr val="FF0000"/>
              </a:buClr>
              <a:buFont typeface="+mj-lt"/>
              <a:buAutoNum type="romanUcPeriod"/>
            </a:pPr>
            <a:r>
              <a:rPr lang="ar-DZ" sz="2600" b="1" dirty="0">
                <a:solidFill>
                  <a:schemeClr val="tx1"/>
                </a:solidFill>
                <a:highlight>
                  <a:srgbClr val="FFFF00"/>
                </a:highlight>
                <a:cs typeface="Arial" panose="020B0604020202020204" pitchFamily="34" charset="0"/>
              </a:rPr>
              <a:t>تصنيفات المؤسسة</a:t>
            </a:r>
          </a:p>
          <a:p>
            <a:pPr algn="just" rtl="1">
              <a:lnSpc>
                <a:spcPct val="150000"/>
              </a:lnSpc>
            </a:pP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1 –  حسب المعيار </a:t>
            </a:r>
            <a:r>
              <a:rPr lang="ar-DZ" sz="2600" b="1" dirty="0">
                <a:solidFill>
                  <a:srgbClr val="FF0000"/>
                </a:solidFill>
                <a:cs typeface="Arial" panose="020B0604020202020204" pitchFamily="34" charset="0"/>
              </a:rPr>
              <a:t>القانوني</a:t>
            </a:r>
          </a:p>
          <a:p>
            <a:pPr algn="just" rtl="1">
              <a:lnSpc>
                <a:spcPct val="150000"/>
              </a:lnSpc>
            </a:pP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2 –  حسب المعيار </a:t>
            </a:r>
            <a:r>
              <a:rPr lang="ar-DZ" sz="2600" b="1" dirty="0">
                <a:solidFill>
                  <a:srgbClr val="FF0000"/>
                </a:solidFill>
                <a:cs typeface="Arial" panose="020B0604020202020204" pitchFamily="34" charset="0"/>
              </a:rPr>
              <a:t>الاقتصادي</a:t>
            </a:r>
          </a:p>
          <a:p>
            <a:pPr algn="just" rtl="1">
              <a:lnSpc>
                <a:spcPct val="150000"/>
              </a:lnSpc>
            </a:pP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3 –  حسب المعيار </a:t>
            </a:r>
            <a:r>
              <a:rPr lang="ar-DZ" sz="2600" b="1" dirty="0">
                <a:solidFill>
                  <a:srgbClr val="FF0000"/>
                </a:solidFill>
                <a:cs typeface="Arial" panose="020B0604020202020204" pitchFamily="34" charset="0"/>
              </a:rPr>
              <a:t>التنظيمي</a:t>
            </a:r>
          </a:p>
          <a:p>
            <a:pPr marL="571500" indent="-571500" algn="just" rtl="1">
              <a:lnSpc>
                <a:spcPct val="150000"/>
              </a:lnSpc>
              <a:buClr>
                <a:srgbClr val="FF0000"/>
              </a:buClr>
              <a:buFont typeface="+mj-lt"/>
              <a:buAutoNum type="romanUcPeriod" startAt="2"/>
            </a:pPr>
            <a:r>
              <a:rPr lang="ar-DZ" sz="2600" b="1" dirty="0">
                <a:solidFill>
                  <a:schemeClr val="tx1"/>
                </a:solidFill>
                <a:highlight>
                  <a:srgbClr val="FFFF00"/>
                </a:highlight>
                <a:cs typeface="Arial" panose="020B0604020202020204" pitchFamily="34" charset="0"/>
              </a:rPr>
              <a:t>المؤسسات الصغيرة </a:t>
            </a:r>
            <a:r>
              <a:rPr lang="ar-DZ" sz="2600" b="1" dirty="0">
                <a:solidFill>
                  <a:srgbClr val="FF0000"/>
                </a:solidFill>
                <a:highlight>
                  <a:srgbClr val="FFFF00"/>
                </a:highlight>
                <a:cs typeface="Arial" panose="020B0604020202020204" pitchFamily="34" charset="0"/>
              </a:rPr>
              <a:t>و</a:t>
            </a:r>
            <a:r>
              <a:rPr lang="ar-DZ" sz="2600" b="1" dirty="0">
                <a:solidFill>
                  <a:schemeClr val="tx1"/>
                </a:solidFill>
                <a:highlight>
                  <a:srgbClr val="FFFF00"/>
                </a:highlight>
                <a:cs typeface="Arial" panose="020B0604020202020204" pitchFamily="34" charset="0"/>
              </a:rPr>
              <a:t>المتوسطة</a:t>
            </a:r>
            <a:r>
              <a:rPr lang="ar-DZ" sz="2600" b="1" dirty="0">
                <a:solidFill>
                  <a:srgbClr val="FF0000"/>
                </a:solidFill>
                <a:highlight>
                  <a:srgbClr val="FFFF00"/>
                </a:highlight>
                <a:cs typeface="Arial" panose="020B0604020202020204" pitchFamily="34" charset="0"/>
              </a:rPr>
              <a:t> و</a:t>
            </a:r>
            <a:r>
              <a:rPr lang="ar-DZ" sz="2600" b="1" dirty="0">
                <a:solidFill>
                  <a:schemeClr val="tx1"/>
                </a:solidFill>
                <a:highlight>
                  <a:srgbClr val="FFFF00"/>
                </a:highlight>
                <a:cs typeface="Arial" panose="020B0604020202020204" pitchFamily="34" charset="0"/>
              </a:rPr>
              <a:t>المؤسسات الناشئة</a:t>
            </a:r>
            <a:endParaRPr lang="ar-DZ" sz="2600" dirty="0">
              <a:solidFill>
                <a:schemeClr val="tx1"/>
              </a:solidFill>
              <a:highlight>
                <a:srgbClr val="FFFF00"/>
              </a:highlight>
              <a:cs typeface="Arial" panose="020B0604020202020204" pitchFamily="34" charset="0"/>
            </a:endParaRPr>
          </a:p>
          <a:p>
            <a:pPr algn="just" rtl="1">
              <a:lnSpc>
                <a:spcPct val="150000"/>
              </a:lnSpc>
            </a:pP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1 –  المؤسسات الصغيرة </a:t>
            </a:r>
            <a:r>
              <a:rPr lang="ar-DZ" sz="2600" dirty="0">
                <a:solidFill>
                  <a:srgbClr val="FF0000"/>
                </a:solidFill>
                <a:cs typeface="Arial" panose="020B0604020202020204" pitchFamily="34" charset="0"/>
              </a:rPr>
              <a:t>و</a:t>
            </a: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المتوسطة</a:t>
            </a:r>
          </a:p>
          <a:p>
            <a:pPr algn="just" rtl="1">
              <a:lnSpc>
                <a:spcPct val="150000"/>
              </a:lnSpc>
            </a:pP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2 – المؤسسات الناشئة</a:t>
            </a:r>
          </a:p>
        </p:txBody>
      </p:sp>
    </p:spTree>
    <p:extLst>
      <p:ext uri="{BB962C8B-B14F-4D97-AF65-F5344CB8AC3E}">
        <p14:creationId xmlns:p14="http://schemas.microsoft.com/office/powerpoint/2010/main" val="3398094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EE6C1D17-6585-4633-8333-9A177DE9E3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8964" y="140515"/>
            <a:ext cx="11834072" cy="6576969"/>
          </a:xfrm>
        </p:spPr>
        <p:txBody>
          <a:bodyPr>
            <a:normAutofit/>
          </a:bodyPr>
          <a:lstStyle/>
          <a:p>
            <a:pPr marL="571500" marR="0" lvl="0" indent="-571500" algn="just" defTabSz="457200" rtl="1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Tx/>
              <a:buFont typeface="+mj-lt"/>
              <a:buAutoNum type="romanUcPeriod"/>
              <a:tabLst/>
              <a:defRPr/>
            </a:pPr>
            <a:r>
              <a:rPr kumimoji="0" lang="ar-DZ" sz="2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highlight>
                  <a:srgbClr val="C0C0C0"/>
                </a:highlight>
                <a:uLnTx/>
                <a:uFillTx/>
                <a:latin typeface="Century Gothic" panose="020B0502020202020204"/>
                <a:ea typeface="+mn-ea"/>
                <a:cs typeface="Arial" panose="020B0604020202020204" pitchFamily="34" charset="0"/>
              </a:rPr>
              <a:t>تصنيفات المؤسسة</a:t>
            </a:r>
          </a:p>
          <a:p>
            <a:pPr algn="r" rtl="1">
              <a:lnSpc>
                <a:spcPct val="150000"/>
              </a:lnSpc>
            </a:pPr>
            <a:r>
              <a:rPr lang="ar-DZ" sz="2600" b="1" dirty="0">
                <a:solidFill>
                  <a:srgbClr val="FF0000"/>
                </a:solidFill>
                <a:highlight>
                  <a:srgbClr val="00FFFF"/>
                </a:highlight>
                <a:cs typeface="Arial" panose="020B0604020202020204" pitchFamily="34" charset="0"/>
              </a:rPr>
              <a:t>أولاً : حسب المعيار القانوني :</a:t>
            </a:r>
          </a:p>
          <a:p>
            <a:pPr algn="r" rtl="1">
              <a:lnSpc>
                <a:spcPct val="150000"/>
              </a:lnSpc>
            </a:pP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صَنَّفَ المُشرع الجزائري المؤسسات إلى عدة أشكال، مكيفة لشخص واحد </a:t>
            </a:r>
            <a:r>
              <a:rPr lang="ar-DZ" sz="2600" dirty="0">
                <a:solidFill>
                  <a:srgbClr val="FF0000"/>
                </a:solidFill>
                <a:cs typeface="Arial" panose="020B0604020202020204" pitchFamily="34" charset="0"/>
              </a:rPr>
              <a:t>أو</a:t>
            </a: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 لمجموعة من</a:t>
            </a:r>
            <a:r>
              <a:rPr lang="fr-FR" sz="26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الأشخاص (الشركاء). وتقسم إلى قسمين</a:t>
            </a:r>
            <a:r>
              <a:rPr lang="ar-DZ" sz="2600" b="1" dirty="0">
                <a:solidFill>
                  <a:srgbClr val="FF0000"/>
                </a:solidFill>
                <a:cs typeface="Arial" panose="020B0604020202020204" pitchFamily="34" charset="0"/>
              </a:rPr>
              <a:t>: </a:t>
            </a:r>
            <a:r>
              <a:rPr lang="ar-DZ" sz="2600" dirty="0">
                <a:solidFill>
                  <a:srgbClr val="FF0000"/>
                </a:solidFill>
                <a:cs typeface="Arial" panose="020B0604020202020204" pitchFamily="34" charset="0"/>
              </a:rPr>
              <a:t>( </a:t>
            </a: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المؤسسات</a:t>
            </a:r>
            <a:r>
              <a:rPr lang="ar-DZ" sz="2600" dirty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ar-DZ" sz="2600" b="1" dirty="0">
                <a:solidFill>
                  <a:srgbClr val="FF0000"/>
                </a:solidFill>
                <a:cs typeface="Arial" panose="020B0604020202020204" pitchFamily="34" charset="0"/>
              </a:rPr>
              <a:t>الفردية</a:t>
            </a:r>
            <a:r>
              <a:rPr lang="ar-DZ" sz="2600" dirty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و</a:t>
            </a:r>
            <a:r>
              <a:rPr lang="ar-DZ" sz="2600" dirty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مُؤسسات</a:t>
            </a:r>
            <a:r>
              <a:rPr lang="ar-DZ" sz="2600" dirty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ar-DZ" sz="2600" b="1" dirty="0">
                <a:solidFill>
                  <a:srgbClr val="FF0000"/>
                </a:solidFill>
                <a:cs typeface="Arial" panose="020B0604020202020204" pitchFamily="34" charset="0"/>
              </a:rPr>
              <a:t>الشركات</a:t>
            </a:r>
            <a:r>
              <a:rPr lang="ar-DZ" sz="2600" dirty="0">
                <a:solidFill>
                  <a:srgbClr val="FF0000"/>
                </a:solidFill>
                <a:cs typeface="Arial" panose="020B0604020202020204" pitchFamily="34" charset="0"/>
              </a:rPr>
              <a:t> )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6E32F92F-1EF4-4FC2-8B39-B6B71610282A}"/>
              </a:ext>
            </a:extLst>
          </p:cNvPr>
          <p:cNvSpPr/>
          <p:nvPr/>
        </p:nvSpPr>
        <p:spPr>
          <a:xfrm>
            <a:off x="609601" y="3066271"/>
            <a:ext cx="11403436" cy="365121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>
              <a:lnSpc>
                <a:spcPct val="150000"/>
              </a:lnSpc>
            </a:pPr>
            <a:r>
              <a:rPr lang="ar-DZ" sz="2600" b="1" dirty="0">
                <a:solidFill>
                  <a:srgbClr val="FF0000"/>
                </a:solidFill>
                <a:highlight>
                  <a:srgbClr val="00FF00"/>
                </a:highlight>
                <a:cs typeface="Arial" panose="020B0604020202020204" pitchFamily="34" charset="0"/>
              </a:rPr>
              <a:t>المؤسسة الفردية :</a:t>
            </a:r>
            <a:r>
              <a:rPr lang="ar-DZ" sz="2600" dirty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وتتخذ شكلين :</a:t>
            </a:r>
          </a:p>
          <a:p>
            <a:pPr algn="just" rtl="1">
              <a:lnSpc>
                <a:spcPct val="150000"/>
              </a:lnSpc>
            </a:pPr>
            <a:r>
              <a:rPr lang="ar-DZ" sz="2600" dirty="0">
                <a:solidFill>
                  <a:srgbClr val="FF0000"/>
                </a:solidFill>
                <a:highlight>
                  <a:srgbClr val="FFFF00"/>
                </a:highlight>
                <a:cs typeface="Arial" panose="020B0604020202020204" pitchFamily="34" charset="0"/>
              </a:rPr>
              <a:t>1-  الشركة ذات الشخص الطبيعي:</a:t>
            </a: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</a:p>
          <a:p>
            <a:pPr algn="just" rtl="1">
              <a:lnSpc>
                <a:spcPct val="150000"/>
              </a:lnSpc>
            </a:pP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هذا النوع القانوني مُكيف مع </a:t>
            </a:r>
            <a:r>
              <a:rPr lang="ar-DZ" sz="2600" dirty="0">
                <a:solidFill>
                  <a:srgbClr val="FF0000"/>
                </a:solidFill>
                <a:cs typeface="Arial" panose="020B0604020202020204" pitchFamily="34" charset="0"/>
              </a:rPr>
              <a:t>المقاولين</a:t>
            </a: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 الذين يُريدُون إطلاق </a:t>
            </a:r>
            <a:r>
              <a:rPr lang="ar-DZ" sz="2600" dirty="0">
                <a:solidFill>
                  <a:srgbClr val="FF0000"/>
                </a:solidFill>
                <a:cs typeface="Arial" panose="020B0604020202020204" pitchFamily="34" charset="0"/>
              </a:rPr>
              <a:t>مشروع سريع </a:t>
            </a: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وللمؤسسات </a:t>
            </a:r>
            <a:r>
              <a:rPr lang="ar-DZ" sz="2600" dirty="0">
                <a:solidFill>
                  <a:srgbClr val="FF0000"/>
                </a:solidFill>
                <a:cs typeface="Arial" panose="020B0604020202020204" pitchFamily="34" charset="0"/>
              </a:rPr>
              <a:t>صغيرة</a:t>
            </a: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 الحجم. بحيث </a:t>
            </a:r>
            <a:r>
              <a:rPr lang="ar-DZ" sz="2600" dirty="0">
                <a:solidFill>
                  <a:srgbClr val="FF0000"/>
                </a:solidFill>
                <a:cs typeface="Arial" panose="020B0604020202020204" pitchFamily="34" charset="0"/>
              </a:rPr>
              <a:t>لا</a:t>
            </a: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 يتطلب إنشاؤها قانون أساسي ولا رأسمال اجتماعي، ويكفي قيدها في السجل التجاري فقط</a:t>
            </a:r>
            <a:r>
              <a:rPr lang="ar-DZ" sz="2600" b="1" dirty="0">
                <a:solidFill>
                  <a:srgbClr val="FF0000"/>
                </a:solidFill>
                <a:cs typeface="Arial" panose="020B0604020202020204" pitchFamily="34" charset="0"/>
              </a:rPr>
              <a:t>.</a:t>
            </a: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 يكتسب مالكها صفة </a:t>
            </a:r>
            <a:r>
              <a:rPr lang="ar-DZ" sz="2600" dirty="0">
                <a:solidFill>
                  <a:srgbClr val="FF0000"/>
                </a:solidFill>
                <a:cs typeface="Arial" panose="020B0604020202020204" pitchFamily="34" charset="0"/>
              </a:rPr>
              <a:t>التاجر</a:t>
            </a:r>
            <a:r>
              <a:rPr lang="ar-DZ" sz="2600" b="1" dirty="0">
                <a:solidFill>
                  <a:srgbClr val="FF0000"/>
                </a:solidFill>
                <a:cs typeface="Arial" panose="020B0604020202020204" pitchFamily="34" charset="0"/>
              </a:rPr>
              <a:t>.</a:t>
            </a: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 من عُيوبها </a:t>
            </a:r>
            <a:r>
              <a:rPr lang="ar-DZ" sz="2600" dirty="0">
                <a:solidFill>
                  <a:srgbClr val="FF0000"/>
                </a:solidFill>
                <a:cs typeface="Arial" panose="020B0604020202020204" pitchFamily="34" charset="0"/>
              </a:rPr>
              <a:t>الخلط</a:t>
            </a: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 بين الذمة </a:t>
            </a:r>
            <a:r>
              <a:rPr lang="ar-DZ" sz="2600" dirty="0">
                <a:solidFill>
                  <a:srgbClr val="FF0000"/>
                </a:solidFill>
                <a:cs typeface="Arial" panose="020B0604020202020204" pitchFamily="34" charset="0"/>
              </a:rPr>
              <a:t>المالية</a:t>
            </a: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 للمؤسسة </a:t>
            </a:r>
            <a:r>
              <a:rPr lang="ar-DZ" sz="2600" dirty="0">
                <a:solidFill>
                  <a:srgbClr val="FF0000"/>
                </a:solidFill>
                <a:cs typeface="Arial" panose="020B0604020202020204" pitchFamily="34" charset="0"/>
              </a:rPr>
              <a:t>وصاحبها</a:t>
            </a: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.</a:t>
            </a:r>
          </a:p>
          <a:p>
            <a:pPr algn="r" rtl="1">
              <a:lnSpc>
                <a:spcPct val="150000"/>
              </a:lnSpc>
            </a:pPr>
            <a:endParaRPr lang="ar-DZ" sz="2600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7779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EE6C1D17-6585-4633-8333-9A177DE9E3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0844" y="140515"/>
            <a:ext cx="11132192" cy="6576969"/>
          </a:xfrm>
        </p:spPr>
        <p:txBody>
          <a:bodyPr>
            <a:normAutofit/>
          </a:bodyPr>
          <a:lstStyle/>
          <a:p>
            <a:pPr algn="r" rtl="1">
              <a:lnSpc>
                <a:spcPct val="150000"/>
              </a:lnSpc>
            </a:pPr>
            <a:r>
              <a:rPr lang="ar-DZ" sz="200" dirty="0">
                <a:solidFill>
                  <a:schemeClr val="tx1"/>
                </a:solidFill>
                <a:cs typeface="Arial" panose="020B0604020202020204" pitchFamily="34" charset="0"/>
              </a:rPr>
              <a:t>.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6E32F92F-1EF4-4FC2-8B39-B6B71610282A}"/>
              </a:ext>
            </a:extLst>
          </p:cNvPr>
          <p:cNvSpPr/>
          <p:nvPr/>
        </p:nvSpPr>
        <p:spPr>
          <a:xfrm>
            <a:off x="338667" y="140515"/>
            <a:ext cx="11674369" cy="655156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>
              <a:lnSpc>
                <a:spcPct val="150000"/>
              </a:lnSpc>
            </a:pPr>
            <a:r>
              <a:rPr lang="ar-DZ" sz="2600" dirty="0">
                <a:solidFill>
                  <a:srgbClr val="FF0000"/>
                </a:solidFill>
                <a:highlight>
                  <a:srgbClr val="FFFF00"/>
                </a:highlight>
                <a:cs typeface="Arial" panose="020B0604020202020204" pitchFamily="34" charset="0"/>
              </a:rPr>
              <a:t>2- الشركة ذات الشخص الوحيد ذات المسؤولية المحدودة:</a:t>
            </a: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 الحد الأدنى لرأسمالها 100.000 دج، </a:t>
            </a:r>
            <a:r>
              <a:rPr lang="ar-DZ" sz="2600" dirty="0">
                <a:solidFill>
                  <a:srgbClr val="FF0000"/>
                </a:solidFill>
                <a:cs typeface="Arial" panose="020B0604020202020204" pitchFamily="34" charset="0"/>
              </a:rPr>
              <a:t>تُـفصل</a:t>
            </a: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 فيها الأملاك الخاصة بالمؤسسة عن أموال الشركة، بحيث </a:t>
            </a:r>
            <a:r>
              <a:rPr lang="ar-DZ" sz="2600" dirty="0">
                <a:solidFill>
                  <a:srgbClr val="FF0000"/>
                </a:solidFill>
                <a:cs typeface="Arial" panose="020B0604020202020204" pitchFamily="34" charset="0"/>
              </a:rPr>
              <a:t>ل</a:t>
            </a: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ا يكون مسؤولا عن ديونها إلا في حدود رأس مالها. بعد القيد في السجل التجاري تحصل المؤسسة على الشخصية </a:t>
            </a:r>
            <a:r>
              <a:rPr lang="ar-DZ" sz="2600" dirty="0">
                <a:solidFill>
                  <a:srgbClr val="FF0000"/>
                </a:solidFill>
                <a:cs typeface="Arial" panose="020B0604020202020204" pitchFamily="34" charset="0"/>
              </a:rPr>
              <a:t>المعنوية</a:t>
            </a: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 وتمنح للمسير صفة </a:t>
            </a:r>
            <a:r>
              <a:rPr lang="ar-DZ" sz="2600" dirty="0">
                <a:solidFill>
                  <a:srgbClr val="FF0000"/>
                </a:solidFill>
                <a:cs typeface="Arial" panose="020B0604020202020204" pitchFamily="34" charset="0"/>
              </a:rPr>
              <a:t>التاجر</a:t>
            </a: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.</a:t>
            </a:r>
          </a:p>
          <a:p>
            <a:pPr algn="r" rtl="1">
              <a:lnSpc>
                <a:spcPct val="150000"/>
              </a:lnSpc>
              <a:spcBef>
                <a:spcPts val="2000"/>
              </a:spcBef>
            </a:pPr>
            <a:r>
              <a:rPr lang="ar-DZ" sz="2600" b="1">
                <a:solidFill>
                  <a:srgbClr val="FF0000"/>
                </a:solidFill>
                <a:highlight>
                  <a:srgbClr val="00FF00"/>
                </a:highlight>
                <a:cs typeface="Arial" panose="020B0604020202020204" pitchFamily="34" charset="0"/>
              </a:rPr>
              <a:t>مؤسسات الشركات </a:t>
            </a:r>
            <a:r>
              <a:rPr lang="ar-DZ" sz="2600" b="1" dirty="0">
                <a:solidFill>
                  <a:srgbClr val="FF0000"/>
                </a:solidFill>
                <a:highlight>
                  <a:srgbClr val="00FF00"/>
                </a:highlight>
                <a:cs typeface="Arial" panose="020B0604020202020204" pitchFamily="34" charset="0"/>
              </a:rPr>
              <a:t>:</a:t>
            </a: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 تتضمن ما يلي :</a:t>
            </a:r>
          </a:p>
          <a:p>
            <a:pPr algn="just" rtl="1">
              <a:lnSpc>
                <a:spcPct val="150000"/>
              </a:lnSpc>
              <a:spcBef>
                <a:spcPts val="2000"/>
              </a:spcBef>
            </a:pPr>
            <a:r>
              <a:rPr lang="ar-DZ" sz="2600" dirty="0">
                <a:solidFill>
                  <a:srgbClr val="FF0000"/>
                </a:solidFill>
                <a:highlight>
                  <a:srgbClr val="FFFF00"/>
                </a:highlight>
                <a:cs typeface="Arial" panose="020B0604020202020204" pitchFamily="34" charset="0"/>
              </a:rPr>
              <a:t>1 - الشركة ذات المسؤولية المحدودة :</a:t>
            </a: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  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Société à Responsabilité Limitée </a:t>
            </a:r>
            <a:r>
              <a:rPr lang="fr-FR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SARL</a:t>
            </a:r>
            <a:r>
              <a:rPr lang="fr-FR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algn="just" rtl="1">
              <a:lnSpc>
                <a:spcPct val="150000"/>
              </a:lnSpc>
              <a:spcBef>
                <a:spcPts val="2000"/>
              </a:spcBef>
            </a:pPr>
            <a:r>
              <a:rPr lang="ar-DZ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الشكل الأكثر شيوعا لشركات الأموال، وهي تتكون من شريكين </a:t>
            </a:r>
            <a:r>
              <a:rPr lang="ar-DZ" sz="2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ar-DZ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ar-DZ" sz="2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ar-DZ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كحد </a:t>
            </a:r>
            <a:r>
              <a:rPr lang="ar-DZ" sz="2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أدنى</a:t>
            </a:r>
            <a:r>
              <a:rPr lang="ar-DZ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وعشرون </a:t>
            </a:r>
            <a:r>
              <a:rPr lang="ar-DZ" sz="2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ar-DZ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  <a:r>
              <a:rPr lang="ar-DZ" sz="2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ar-DZ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شريكا كحد </a:t>
            </a:r>
            <a:r>
              <a:rPr lang="ar-DZ" sz="2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أقصى</a:t>
            </a:r>
            <a:r>
              <a:rPr lang="ar-DZ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الحد الأدنى لرأسمالها يقدر ب 100.000 دج، ويقسم إلى حصص إجتماعية ذات قيمة اسمية </a:t>
            </a:r>
            <a:r>
              <a:rPr lang="ar-DZ" sz="2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مُتساوية</a:t>
            </a:r>
            <a:r>
              <a:rPr lang="ar-DZ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ar-DZ" sz="2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ar-DZ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1000 دج على الأقل</a:t>
            </a:r>
            <a:r>
              <a:rPr lang="ar-DZ" sz="2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ar-DZ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، يحوز المالكين على صفة </a:t>
            </a:r>
            <a:r>
              <a:rPr lang="ar-DZ" sz="2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شركاء مسيرين</a:t>
            </a:r>
            <a:r>
              <a:rPr lang="ar-DZ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، يكون الشركاء مسؤولين عن ديون الشركة في حدود حصصهم.</a:t>
            </a:r>
            <a:endParaRPr lang="fr-FR" sz="2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3913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EE6C1D17-6585-4633-8333-9A177DE9E3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0844" y="140515"/>
            <a:ext cx="11132192" cy="6576969"/>
          </a:xfrm>
        </p:spPr>
        <p:txBody>
          <a:bodyPr>
            <a:normAutofit/>
          </a:bodyPr>
          <a:lstStyle/>
          <a:p>
            <a:pPr algn="r" rtl="1">
              <a:lnSpc>
                <a:spcPct val="150000"/>
              </a:lnSpc>
            </a:pPr>
            <a:r>
              <a:rPr lang="ar-DZ" sz="200" dirty="0">
                <a:solidFill>
                  <a:schemeClr val="tx1"/>
                </a:solidFill>
                <a:cs typeface="Arial" panose="020B0604020202020204" pitchFamily="34" charset="0"/>
              </a:rPr>
              <a:t>.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6E32F92F-1EF4-4FC2-8B39-B6B71610282A}"/>
              </a:ext>
            </a:extLst>
          </p:cNvPr>
          <p:cNvSpPr/>
          <p:nvPr/>
        </p:nvSpPr>
        <p:spPr>
          <a:xfrm>
            <a:off x="338667" y="140515"/>
            <a:ext cx="11674369" cy="655156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>
              <a:lnSpc>
                <a:spcPct val="150000"/>
              </a:lnSpc>
            </a:pPr>
            <a:r>
              <a:rPr lang="ar-DZ" sz="2600" dirty="0">
                <a:solidFill>
                  <a:srgbClr val="FF0000"/>
                </a:solidFill>
                <a:highlight>
                  <a:srgbClr val="FFFF00"/>
                </a:highlight>
                <a:cs typeface="Arial" panose="020B0604020202020204" pitchFamily="34" charset="0"/>
              </a:rPr>
              <a:t>2- شركة المُساهمة : </a:t>
            </a:r>
            <a:r>
              <a:rPr lang="fr-FR" sz="24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Société Par Actions </a:t>
            </a:r>
            <a:r>
              <a:rPr lang="fr-FR" sz="2400" dirty="0">
                <a:solidFill>
                  <a:srgbClr val="FF0000"/>
                </a:solidFill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fr-FR" sz="24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SPA</a:t>
            </a:r>
            <a:r>
              <a:rPr lang="fr-FR" sz="2400" dirty="0">
                <a:solidFill>
                  <a:srgbClr val="FF0000"/>
                </a:solidFill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ar-DZ" sz="2400" dirty="0">
              <a:solidFill>
                <a:srgbClr val="FF0000"/>
              </a:solidFill>
              <a:highlight>
                <a:srgbClr val="FFFF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rtl="1">
              <a:lnSpc>
                <a:spcPct val="150000"/>
              </a:lnSpc>
            </a:pPr>
            <a:r>
              <a:rPr lang="ar-DZ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هي الشركة التي </a:t>
            </a:r>
            <a:r>
              <a:rPr lang="ar-DZ" sz="2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يُقسم</a:t>
            </a:r>
            <a:r>
              <a:rPr lang="ar-DZ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رأسمالها إلى </a:t>
            </a:r>
            <a:r>
              <a:rPr lang="ar-DZ" sz="2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أسهم</a:t>
            </a:r>
            <a:r>
              <a:rPr lang="ar-DZ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، وتتكون من </a:t>
            </a:r>
            <a:r>
              <a:rPr lang="ar-DZ" sz="2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شُركاء</a:t>
            </a:r>
            <a:r>
              <a:rPr lang="ar-DZ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ar-DZ" sz="2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لا</a:t>
            </a:r>
            <a:r>
              <a:rPr lang="ar-DZ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يتحملون </a:t>
            </a:r>
            <a:r>
              <a:rPr lang="ar-DZ" sz="2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خسائر</a:t>
            </a:r>
            <a:r>
              <a:rPr lang="ar-DZ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إلا بقدر </a:t>
            </a:r>
            <a:r>
              <a:rPr lang="ar-DZ" sz="2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حصتهم</a:t>
            </a:r>
            <a:r>
              <a:rPr lang="ar-DZ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      لا يُمكن أن يقل عدد الشركاء عن سبعة </a:t>
            </a:r>
            <a:r>
              <a:rPr lang="ar-DZ" sz="2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ar-DZ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07</a:t>
            </a:r>
            <a:r>
              <a:rPr lang="ar-DZ" sz="2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ar-DZ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يُطلق على شركة المساهمة تسمية </a:t>
            </a:r>
            <a:r>
              <a:rPr lang="ar-DZ" sz="2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الشركة</a:t>
            </a:r>
            <a:r>
              <a:rPr lang="ar-DZ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ويجب أن تكون مسبوقة أو متبوعة بذكر </a:t>
            </a:r>
            <a:r>
              <a:rPr lang="ar-DZ" sz="2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شكلها</a:t>
            </a:r>
            <a:r>
              <a:rPr lang="ar-DZ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و</a:t>
            </a:r>
            <a:r>
              <a:rPr lang="ar-DZ" sz="2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مبلغ</a:t>
            </a:r>
            <a:r>
              <a:rPr lang="ar-DZ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رأسمالها، كما يجوز إدراج اسم </a:t>
            </a:r>
            <a:r>
              <a:rPr lang="ar-DZ" sz="2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شريك</a:t>
            </a:r>
            <a:r>
              <a:rPr lang="ar-DZ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واحد أو أكثر في تسمية الشركة.  </a:t>
            </a:r>
          </a:p>
          <a:p>
            <a:pPr algn="just" rtl="1">
              <a:lnSpc>
                <a:spcPct val="150000"/>
              </a:lnSpc>
              <a:spcBef>
                <a:spcPts val="2000"/>
              </a:spcBef>
            </a:pPr>
            <a:r>
              <a:rPr lang="ar-DZ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لا يجب أن يقل رأسمالها عن خمسة </a:t>
            </a:r>
            <a:r>
              <a:rPr lang="ar-DZ" sz="2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ملايين</a:t>
            </a:r>
            <a:r>
              <a:rPr lang="ar-DZ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ar-DZ" sz="2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ar-DZ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05</a:t>
            </a:r>
            <a:r>
              <a:rPr lang="ar-DZ" sz="2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ar-DZ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دينار جزائري في حال اللجوء العلني </a:t>
            </a:r>
            <a:r>
              <a:rPr lang="ar-DZ" sz="2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للادخار</a:t>
            </a:r>
            <a:r>
              <a:rPr lang="ar-DZ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، وعن مليون دينار </a:t>
            </a:r>
            <a:r>
              <a:rPr lang="ar-DZ" sz="2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ar-DZ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  <a:r>
              <a:rPr lang="ar-DZ" sz="2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ar-DZ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في الحالة المخالفة. </a:t>
            </a:r>
          </a:p>
          <a:p>
            <a:pPr algn="just" rtl="1">
              <a:lnSpc>
                <a:spcPct val="150000"/>
              </a:lnSpc>
              <a:spcBef>
                <a:spcPts val="2000"/>
              </a:spcBef>
            </a:pPr>
            <a:r>
              <a:rPr lang="ar-DZ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وينقسم رأس مالها إلى أسهم قابلة </a:t>
            </a:r>
            <a:r>
              <a:rPr lang="ar-DZ" sz="2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للتداول</a:t>
            </a:r>
            <a:r>
              <a:rPr lang="ar-DZ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بالطرق التجارية. لا تتأثر شركة الأسهم بإنسحاب الشريك أو إفلاسه أو وفاته.</a:t>
            </a:r>
            <a:endParaRPr lang="fr-FR" sz="2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5317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EE6C1D17-6585-4633-8333-9A177DE9E3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0844" y="140515"/>
            <a:ext cx="11132192" cy="6576969"/>
          </a:xfrm>
        </p:spPr>
        <p:txBody>
          <a:bodyPr>
            <a:normAutofit/>
          </a:bodyPr>
          <a:lstStyle/>
          <a:p>
            <a:pPr algn="r" rtl="1">
              <a:lnSpc>
                <a:spcPct val="150000"/>
              </a:lnSpc>
            </a:pPr>
            <a:r>
              <a:rPr lang="ar-DZ" sz="200" dirty="0">
                <a:solidFill>
                  <a:schemeClr val="tx1"/>
                </a:solidFill>
                <a:cs typeface="Arial" panose="020B0604020202020204" pitchFamily="34" charset="0"/>
              </a:rPr>
              <a:t>.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6E32F92F-1EF4-4FC2-8B39-B6B71610282A}"/>
              </a:ext>
            </a:extLst>
          </p:cNvPr>
          <p:cNvSpPr/>
          <p:nvPr/>
        </p:nvSpPr>
        <p:spPr>
          <a:xfrm>
            <a:off x="304799" y="387757"/>
            <a:ext cx="11708237" cy="6082484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>
              <a:lnSpc>
                <a:spcPct val="150000"/>
              </a:lnSpc>
            </a:pPr>
            <a:r>
              <a:rPr lang="ar-DZ" sz="2600" dirty="0">
                <a:solidFill>
                  <a:srgbClr val="FF0000"/>
                </a:solidFill>
                <a:highlight>
                  <a:srgbClr val="FFFF00"/>
                </a:highlight>
                <a:cs typeface="Arial" panose="020B0604020202020204" pitchFamily="34" charset="0"/>
              </a:rPr>
              <a:t>3- شركة المحاصة : </a:t>
            </a:r>
          </a:p>
          <a:p>
            <a:pPr algn="just" rtl="1">
              <a:lnSpc>
                <a:spcPct val="150000"/>
              </a:lnSpc>
            </a:pPr>
            <a:r>
              <a:rPr lang="ar-DZ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هي عبارة عن شركة </a:t>
            </a:r>
            <a:r>
              <a:rPr lang="ar-DZ" sz="2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تجارية</a:t>
            </a:r>
            <a:r>
              <a:rPr lang="ar-DZ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تنتج من </a:t>
            </a:r>
            <a:r>
              <a:rPr lang="ar-DZ" sz="2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الاتفاق</a:t>
            </a:r>
            <a:r>
              <a:rPr lang="ar-DZ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بين شخصين </a:t>
            </a:r>
            <a:r>
              <a:rPr lang="ar-DZ" sz="2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أو</a:t>
            </a:r>
            <a:r>
              <a:rPr lang="ar-DZ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أكثر للقيام بها لغرض </a:t>
            </a:r>
            <a:r>
              <a:rPr lang="ar-DZ" sz="2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معين</a:t>
            </a:r>
            <a:r>
              <a:rPr lang="ar-DZ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، وسرعان ما تختفي هذه الشركة وتنقضي بتسوية هذا الغرض.</a:t>
            </a:r>
          </a:p>
          <a:p>
            <a:pPr algn="just" rtl="1">
              <a:lnSpc>
                <a:spcPct val="150000"/>
              </a:lnSpc>
              <a:spcBef>
                <a:spcPts val="2000"/>
              </a:spcBef>
            </a:pPr>
            <a:r>
              <a:rPr lang="ar-DZ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يطلق على هذه الشركة مصطلح الشركة المُستتِرة، وليس لها كيان قانوني معترف به على عكس الشركات الأخرى، كما أنها لا تملك شخصية اعتبارية فهي بمثابة شخصية </a:t>
            </a:r>
            <a:r>
              <a:rPr lang="ar-DZ" sz="2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خيالية</a:t>
            </a:r>
            <a:r>
              <a:rPr lang="ar-DZ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يعمل بها الشركاء </a:t>
            </a:r>
            <a:r>
              <a:rPr lang="ar-DZ" sz="2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فيما بينهم </a:t>
            </a:r>
            <a:r>
              <a:rPr lang="ar-DZ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فقط، بينما يتعاملون مع الغير بصفاتهم الشخصية.</a:t>
            </a:r>
          </a:p>
          <a:p>
            <a:pPr algn="just" rtl="1">
              <a:lnSpc>
                <a:spcPct val="150000"/>
              </a:lnSpc>
              <a:spcBef>
                <a:spcPts val="2000"/>
              </a:spcBef>
            </a:pPr>
            <a:r>
              <a:rPr lang="ar-DZ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تنتشر شركة </a:t>
            </a:r>
            <a:r>
              <a:rPr lang="ar-DZ" sz="2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المحاصة</a:t>
            </a:r>
            <a:r>
              <a:rPr lang="ar-DZ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بصورة واسعة في الحياة </a:t>
            </a:r>
            <a:r>
              <a:rPr lang="ar-DZ" sz="2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العملية</a:t>
            </a:r>
            <a:r>
              <a:rPr lang="ar-DZ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، فهي تعتبر المخرج المتاح للأشخاص </a:t>
            </a:r>
            <a:r>
              <a:rPr lang="ar-DZ" sz="2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غير</a:t>
            </a:r>
            <a:r>
              <a:rPr lang="ar-DZ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المسموح لهم بممارسة الأنشطة التجارية </a:t>
            </a:r>
            <a:r>
              <a:rPr lang="ar-DZ" sz="26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مثل</a:t>
            </a:r>
            <a:r>
              <a:rPr lang="ar-DZ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: الموظفين الحكوميين.</a:t>
            </a:r>
            <a:endParaRPr lang="fr-FR" sz="2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4160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EE6C1D17-6585-4633-8333-9A177DE9E3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0844" y="140515"/>
            <a:ext cx="11132192" cy="6576969"/>
          </a:xfrm>
        </p:spPr>
        <p:txBody>
          <a:bodyPr>
            <a:normAutofit/>
          </a:bodyPr>
          <a:lstStyle/>
          <a:p>
            <a:pPr algn="r" rtl="1">
              <a:lnSpc>
                <a:spcPct val="150000"/>
              </a:lnSpc>
            </a:pP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وهناك تصنيفات أخرى للؤسسات حسب المعيار القانوني وهي :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6E32F92F-1EF4-4FC2-8B39-B6B71610282A}"/>
              </a:ext>
            </a:extLst>
          </p:cNvPr>
          <p:cNvSpPr/>
          <p:nvPr/>
        </p:nvSpPr>
        <p:spPr>
          <a:xfrm>
            <a:off x="643467" y="931333"/>
            <a:ext cx="11369569" cy="522393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just" rtl="1">
              <a:lnSpc>
                <a:spcPct val="150000"/>
              </a:lnSpc>
            </a:pPr>
            <a:r>
              <a:rPr lang="ar-DZ" sz="2600" dirty="0">
                <a:solidFill>
                  <a:srgbClr val="FF0000"/>
                </a:solidFill>
                <a:highlight>
                  <a:srgbClr val="FFFF00"/>
                </a:highlight>
                <a:cs typeface="Arial" panose="020B0604020202020204" pitchFamily="34" charset="0"/>
              </a:rPr>
              <a:t>1 - شركة التضامن :</a:t>
            </a:r>
            <a:r>
              <a:rPr lang="ar-DZ" sz="2600" dirty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fr-FR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Sociétés en Nom Collectif (</a:t>
            </a:r>
            <a:r>
              <a:rPr lang="fr-FR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SNC</a:t>
            </a:r>
            <a:r>
              <a:rPr lang="fr-FR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algn="just" rtl="1">
              <a:lnSpc>
                <a:spcPct val="150000"/>
              </a:lnSpc>
            </a:pPr>
            <a:r>
              <a:rPr lang="ar-DZ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ar-DZ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هي شركة </a:t>
            </a:r>
            <a:r>
              <a:rPr lang="ar-DZ" sz="2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عائلية</a:t>
            </a:r>
            <a:r>
              <a:rPr lang="ar-DZ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بشكل </a:t>
            </a:r>
            <a:r>
              <a:rPr lang="ar-DZ" sz="2600" dirty="0">
                <a:solidFill>
                  <a:srgbClr val="FF0000"/>
                </a:solidFill>
                <a:cs typeface="Arial" panose="020B0604020202020204" pitchFamily="34" charset="0"/>
              </a:rPr>
              <a:t>عام</a:t>
            </a: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، تتكون من شريكين </a:t>
            </a:r>
            <a:r>
              <a:rPr lang="ar-DZ" sz="2600" dirty="0">
                <a:solidFill>
                  <a:srgbClr val="FF0000"/>
                </a:solidFill>
                <a:cs typeface="Arial" panose="020B0604020202020204" pitchFamily="34" charset="0"/>
              </a:rPr>
              <a:t>أو</a:t>
            </a: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 أكثر، يُسأل فيها الشريك عن ديون الشركة </a:t>
            </a:r>
            <a:r>
              <a:rPr lang="ar-DZ" sz="2600" b="1" dirty="0">
                <a:solidFill>
                  <a:schemeClr val="tx1"/>
                </a:solidFill>
                <a:cs typeface="Arial" panose="020B0604020202020204" pitchFamily="34" charset="0"/>
              </a:rPr>
              <a:t>مسؤولية شخصية تضامنية</a:t>
            </a: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. وتسمى الشركة بأسماء الشركاء</a:t>
            </a:r>
            <a:r>
              <a:rPr lang="ar-DZ" sz="2600" dirty="0">
                <a:solidFill>
                  <a:srgbClr val="FF0000"/>
                </a:solidFill>
                <a:cs typeface="Arial" panose="020B0604020202020204" pitchFamily="34" charset="0"/>
              </a:rPr>
              <a:t>،</a:t>
            </a: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 ويكتسب الشريك صفة </a:t>
            </a:r>
            <a:r>
              <a:rPr lang="ar-DZ" sz="2600" dirty="0">
                <a:solidFill>
                  <a:srgbClr val="FF0000"/>
                </a:solidFill>
                <a:cs typeface="Arial" panose="020B0604020202020204" pitchFamily="34" charset="0"/>
              </a:rPr>
              <a:t>التاجر</a:t>
            </a: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، وتعتبر حصة الشريك </a:t>
            </a:r>
            <a:r>
              <a:rPr lang="ar-DZ" sz="2600" dirty="0">
                <a:solidFill>
                  <a:srgbClr val="FF0000"/>
                </a:solidFill>
                <a:cs typeface="Arial" panose="020B0604020202020204" pitchFamily="34" charset="0"/>
              </a:rPr>
              <a:t>غير</a:t>
            </a: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 قابلة للانتقال للغير، </a:t>
            </a:r>
            <a:r>
              <a:rPr lang="ar-DZ" sz="2600" dirty="0">
                <a:solidFill>
                  <a:srgbClr val="FF0000"/>
                </a:solidFill>
                <a:cs typeface="Arial" panose="020B0604020202020204" pitchFamily="34" charset="0"/>
              </a:rPr>
              <a:t>ول</a:t>
            </a: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ا تنتقل هذه الحصة لورثة الشريك. </a:t>
            </a:r>
          </a:p>
          <a:p>
            <a:pPr algn="just" rtl="1">
              <a:lnSpc>
                <a:spcPct val="150000"/>
              </a:lnSpc>
              <a:spcBef>
                <a:spcPts val="2500"/>
              </a:spcBef>
            </a:pP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من </a:t>
            </a:r>
            <a:r>
              <a:rPr lang="ar-DZ" sz="2600" dirty="0">
                <a:solidFill>
                  <a:srgbClr val="FF0000"/>
                </a:solidFill>
                <a:cs typeface="Arial" panose="020B0604020202020204" pitchFamily="34" charset="0"/>
              </a:rPr>
              <a:t>خصائصها</a:t>
            </a: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 لا يوجد حد أدنى لرأس المال المطلوب، </a:t>
            </a:r>
            <a:r>
              <a:rPr lang="ar-DZ" sz="2600" dirty="0">
                <a:solidFill>
                  <a:srgbClr val="FF0000"/>
                </a:solidFill>
                <a:cs typeface="Arial" panose="020B0604020202020204" pitchFamily="34" charset="0"/>
              </a:rPr>
              <a:t>و</a:t>
            </a: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 رأس المال مُقسم إلى حصص اجتماعية، </a:t>
            </a:r>
            <a:r>
              <a:rPr lang="ar-DZ" sz="2600" dirty="0">
                <a:solidFill>
                  <a:srgbClr val="FF0000"/>
                </a:solidFill>
                <a:cs typeface="Arial" panose="020B0604020202020204" pitchFamily="34" charset="0"/>
              </a:rPr>
              <a:t>و</a:t>
            </a: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تعود إدارة الشركة لكافة الشركاء، ما لم ينص القانون الأساسي على خلاف ذلك، يكون جميع الشركاء مسؤولين من غير تحديد وبالتضامن عن ديون الشركة.</a:t>
            </a:r>
          </a:p>
        </p:txBody>
      </p:sp>
    </p:spTree>
    <p:extLst>
      <p:ext uri="{BB962C8B-B14F-4D97-AF65-F5344CB8AC3E}">
        <p14:creationId xmlns:p14="http://schemas.microsoft.com/office/powerpoint/2010/main" val="1857998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EE6C1D17-6585-4633-8333-9A177DE9E3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0844" y="140515"/>
            <a:ext cx="11132192" cy="6576969"/>
          </a:xfrm>
        </p:spPr>
        <p:txBody>
          <a:bodyPr>
            <a:normAutofit/>
          </a:bodyPr>
          <a:lstStyle/>
          <a:p>
            <a:pPr algn="r" rtl="1">
              <a:lnSpc>
                <a:spcPct val="150000"/>
              </a:lnSpc>
            </a:pPr>
            <a:r>
              <a:rPr lang="ar-DZ" sz="200" dirty="0">
                <a:solidFill>
                  <a:schemeClr val="tx1"/>
                </a:solidFill>
                <a:cs typeface="Arial" panose="020B0604020202020204" pitchFamily="34" charset="0"/>
              </a:rPr>
              <a:t>.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6E32F92F-1EF4-4FC2-8B39-B6B71610282A}"/>
              </a:ext>
            </a:extLst>
          </p:cNvPr>
          <p:cNvSpPr/>
          <p:nvPr/>
        </p:nvSpPr>
        <p:spPr>
          <a:xfrm>
            <a:off x="325385" y="360649"/>
            <a:ext cx="11687651" cy="356446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just" rtl="1">
              <a:lnSpc>
                <a:spcPct val="150000"/>
              </a:lnSpc>
            </a:pPr>
            <a:r>
              <a:rPr lang="ar-DZ" sz="2600" dirty="0">
                <a:solidFill>
                  <a:srgbClr val="FF0000"/>
                </a:solidFill>
                <a:highlight>
                  <a:srgbClr val="FFFF00"/>
                </a:highlight>
                <a:cs typeface="Arial" panose="020B0604020202020204" pitchFamily="34" charset="0"/>
              </a:rPr>
              <a:t>2 - شركة التوصية البسيطة :</a:t>
            </a:r>
            <a:r>
              <a:rPr lang="ar-DZ" sz="2600" dirty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fr-FR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Société en Commandite Simple (</a:t>
            </a:r>
            <a:r>
              <a:rPr lang="fr-FR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SCS</a:t>
            </a:r>
            <a:r>
              <a:rPr lang="fr-FR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algn="just" rtl="1">
              <a:lnSpc>
                <a:spcPct val="150000"/>
              </a:lnSpc>
            </a:pPr>
            <a:r>
              <a:rPr lang="ar-DZ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ar-DZ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وهي شركة </a:t>
            </a:r>
            <a:r>
              <a:rPr lang="ar-DZ" sz="2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هجينة</a:t>
            </a:r>
            <a:r>
              <a:rPr lang="ar-DZ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، شراكة أشخاص بالنسبة </a:t>
            </a:r>
            <a:r>
              <a:rPr lang="ar-DZ" sz="2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للمتضامنين</a:t>
            </a:r>
            <a:r>
              <a:rPr lang="ar-DZ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، يكتسبون صفة </a:t>
            </a:r>
            <a:r>
              <a:rPr lang="ar-DZ" sz="2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التاجر</a:t>
            </a:r>
            <a:r>
              <a:rPr lang="ar-DZ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وشركة رؤوس أموال بالنسبة </a:t>
            </a:r>
            <a:r>
              <a:rPr lang="ar-DZ" sz="2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للموصين</a:t>
            </a:r>
            <a:r>
              <a:rPr lang="ar-DZ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algn="just" rtl="1">
              <a:lnSpc>
                <a:spcPct val="150000"/>
              </a:lnSpc>
              <a:spcBef>
                <a:spcPts val="2000"/>
              </a:spcBef>
            </a:pPr>
            <a:r>
              <a:rPr lang="ar-DZ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يقسم رأسمالها إلى حصص اجتماعية، يكون الشركاء </a:t>
            </a:r>
            <a:r>
              <a:rPr lang="ar-DZ" sz="2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المتضامنين</a:t>
            </a:r>
            <a:r>
              <a:rPr lang="ar-DZ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مسؤولين من غير تحديد وبالتضامن عن </a:t>
            </a:r>
            <a:r>
              <a:rPr lang="ar-DZ" sz="2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ديون</a:t>
            </a:r>
            <a:r>
              <a:rPr lang="ar-DZ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الشركة، في حين يلتزم الشركاء </a:t>
            </a:r>
            <a:r>
              <a:rPr lang="ar-DZ" sz="2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الموصون</a:t>
            </a:r>
            <a:r>
              <a:rPr lang="ar-DZ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بديون الشركة فقط في </a:t>
            </a:r>
            <a:r>
              <a:rPr lang="ar-DZ" sz="2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حدود قيمة </a:t>
            </a:r>
            <a:r>
              <a:rPr lang="ar-DZ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حصصهم.</a:t>
            </a:r>
            <a:endParaRPr lang="ar-DZ" sz="2600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2236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EE6C1D17-6585-4633-8333-9A177DE9E3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0844" y="140515"/>
            <a:ext cx="11132192" cy="6576969"/>
          </a:xfrm>
        </p:spPr>
        <p:txBody>
          <a:bodyPr>
            <a:normAutofit/>
          </a:bodyPr>
          <a:lstStyle/>
          <a:p>
            <a:pPr algn="r" rtl="1">
              <a:lnSpc>
                <a:spcPct val="150000"/>
              </a:lnSpc>
            </a:pPr>
            <a:r>
              <a:rPr lang="ar-DZ" sz="200" dirty="0">
                <a:solidFill>
                  <a:schemeClr val="tx1"/>
                </a:solidFill>
                <a:cs typeface="Arial" panose="020B0604020202020204" pitchFamily="34" charset="0"/>
              </a:rPr>
              <a:t>.ٍ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7E572A2A-ADE8-4059-BD58-7C467B3ACC6A}"/>
              </a:ext>
            </a:extLst>
          </p:cNvPr>
          <p:cNvSpPr/>
          <p:nvPr/>
        </p:nvSpPr>
        <p:spPr>
          <a:xfrm>
            <a:off x="643467" y="326781"/>
            <a:ext cx="11369569" cy="561681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just" rtl="1">
              <a:lnSpc>
                <a:spcPct val="150000"/>
              </a:lnSpc>
            </a:pPr>
            <a:r>
              <a:rPr lang="ar-DZ" sz="2600" dirty="0">
                <a:solidFill>
                  <a:srgbClr val="FF0000"/>
                </a:solidFill>
                <a:highlight>
                  <a:srgbClr val="FFFF00"/>
                </a:highlight>
                <a:cs typeface="Arial" panose="020B0604020202020204" pitchFamily="34" charset="0"/>
              </a:rPr>
              <a:t>3 - شركة التوصية بالأسهم :</a:t>
            </a:r>
            <a:r>
              <a:rPr lang="ar-DZ" sz="2600" dirty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fr-FR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Société en Commandite par Actions (</a:t>
            </a:r>
            <a:r>
              <a:rPr lang="fr-FR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SCA</a:t>
            </a:r>
            <a:r>
              <a:rPr lang="fr-FR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endParaRPr lang="ar-DZ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rtl="1">
              <a:lnSpc>
                <a:spcPct val="150000"/>
              </a:lnSpc>
            </a:pPr>
            <a:r>
              <a:rPr lang="ar-DZ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يكون رأسمالها مقسم إلى </a:t>
            </a:r>
            <a:r>
              <a:rPr lang="ar-DZ" sz="2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أسهم</a:t>
            </a:r>
            <a:r>
              <a:rPr lang="ar-DZ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، بين :</a:t>
            </a:r>
          </a:p>
          <a:p>
            <a:pPr algn="just" rtl="1">
              <a:lnSpc>
                <a:spcPct val="150000"/>
              </a:lnSpc>
              <a:spcBef>
                <a:spcPts val="2000"/>
              </a:spcBef>
            </a:pPr>
            <a:r>
              <a:rPr lang="ar-DZ" sz="2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شريك</a:t>
            </a:r>
            <a:r>
              <a:rPr lang="ar-DZ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ar-DZ" sz="2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متضامن</a:t>
            </a:r>
            <a:r>
              <a:rPr lang="ar-DZ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أو أكثر له صفة </a:t>
            </a:r>
            <a:r>
              <a:rPr lang="ar-DZ" sz="2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تاجر</a:t>
            </a:r>
            <a:r>
              <a:rPr lang="ar-DZ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ومسؤول دائما وبصفة </a:t>
            </a:r>
            <a:r>
              <a:rPr lang="ar-DZ" sz="2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مُتضامنة</a:t>
            </a:r>
            <a:r>
              <a:rPr lang="ar-DZ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عن ديون الشركة. </a:t>
            </a:r>
          </a:p>
          <a:p>
            <a:pPr algn="just" rtl="1">
              <a:lnSpc>
                <a:spcPct val="150000"/>
              </a:lnSpc>
              <a:spcBef>
                <a:spcPts val="2000"/>
              </a:spcBef>
            </a:pPr>
            <a:r>
              <a:rPr lang="ar-DZ" sz="2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و</a:t>
            </a:r>
            <a:r>
              <a:rPr lang="ar-DZ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شركاء </a:t>
            </a:r>
            <a:r>
              <a:rPr lang="ar-DZ" sz="2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مُوصين</a:t>
            </a:r>
            <a:r>
              <a:rPr lang="ar-DZ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لهم صفة </a:t>
            </a:r>
            <a:r>
              <a:rPr lang="ar-DZ" sz="2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مساهمين</a:t>
            </a:r>
            <a:r>
              <a:rPr lang="ar-DZ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ولا يتحملون الخسائر إلا بما يعادل مساهمتهم. </a:t>
            </a:r>
          </a:p>
          <a:p>
            <a:pPr algn="just" rtl="1">
              <a:lnSpc>
                <a:spcPct val="150000"/>
              </a:lnSpc>
              <a:spcBef>
                <a:spcPts val="2000"/>
              </a:spcBef>
            </a:pPr>
            <a:r>
              <a:rPr lang="ar-DZ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لا يمكن أن يقل عدد الشركاء الموصين عن </a:t>
            </a:r>
            <a:r>
              <a:rPr lang="ar-DZ" sz="2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03</a:t>
            </a:r>
            <a:r>
              <a:rPr lang="ar-DZ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، ولا يذكر اسمهم في اسم الشركة. </a:t>
            </a:r>
            <a:r>
              <a:rPr lang="ar-DZ" sz="2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</a:t>
            </a:r>
            <a:r>
              <a:rPr lang="ar-DZ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الحد الأدنى لرأس المال </a:t>
            </a:r>
            <a:r>
              <a:rPr lang="ar-DZ" sz="2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ar-DZ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مقسم إلى أسهم</a:t>
            </a:r>
            <a:r>
              <a:rPr lang="ar-DZ" sz="2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ar-DZ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هو </a:t>
            </a:r>
            <a:r>
              <a:rPr lang="ar-DZ" sz="2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05</a:t>
            </a:r>
            <a:r>
              <a:rPr lang="ar-DZ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ar-DZ" sz="2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مليون</a:t>
            </a:r>
            <a:r>
              <a:rPr lang="ar-DZ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دينار في حالة اللجوء العلني للادخار و </a:t>
            </a:r>
            <a:r>
              <a:rPr lang="ar-DZ" sz="2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  <a:r>
              <a:rPr lang="ar-DZ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ar-DZ" sz="2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مليون</a:t>
            </a:r>
            <a:r>
              <a:rPr lang="ar-DZ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دينار إذا لم يكن هناك لجوء علني للادخار.</a:t>
            </a:r>
            <a:endParaRPr lang="ar-DZ" sz="2600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5276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EE6C1D17-6585-4633-8333-9A177DE9E3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0844" y="140515"/>
            <a:ext cx="11132192" cy="6576969"/>
          </a:xfrm>
        </p:spPr>
        <p:txBody>
          <a:bodyPr>
            <a:normAutofit/>
          </a:bodyPr>
          <a:lstStyle/>
          <a:p>
            <a:pPr algn="r" rtl="1">
              <a:lnSpc>
                <a:spcPct val="150000"/>
              </a:lnSpc>
            </a:pPr>
            <a:r>
              <a:rPr lang="ar-DZ" sz="200" dirty="0">
                <a:solidFill>
                  <a:schemeClr val="tx1"/>
                </a:solidFill>
                <a:cs typeface="Arial" panose="020B0604020202020204" pitchFamily="34" charset="0"/>
              </a:rPr>
              <a:t>.ٍ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7E572A2A-ADE8-4059-BD58-7C467B3ACC6A}"/>
              </a:ext>
            </a:extLst>
          </p:cNvPr>
          <p:cNvSpPr/>
          <p:nvPr/>
        </p:nvSpPr>
        <p:spPr>
          <a:xfrm>
            <a:off x="643467" y="326781"/>
            <a:ext cx="11369569" cy="561681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just" rtl="1">
              <a:lnSpc>
                <a:spcPct val="150000"/>
              </a:lnSpc>
            </a:pPr>
            <a:r>
              <a:rPr lang="ar-DZ" sz="2600" dirty="0">
                <a:solidFill>
                  <a:srgbClr val="FF0000"/>
                </a:solidFill>
                <a:highlight>
                  <a:srgbClr val="FFFF00"/>
                </a:highlight>
                <a:cs typeface="Arial" panose="020B0604020202020204" pitchFamily="34" charset="0"/>
              </a:rPr>
              <a:t>4 - شركة المُساهمة البسيطة:</a:t>
            </a:r>
            <a:r>
              <a:rPr lang="ar-DZ" sz="2600" dirty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fr-FR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Société par actions simplifiée (</a:t>
            </a:r>
            <a:r>
              <a:rPr lang="fr-FR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SPAS</a:t>
            </a:r>
            <a:r>
              <a:rPr lang="fr-FR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algn="just" rtl="1">
              <a:lnSpc>
                <a:spcPct val="150000"/>
              </a:lnSpc>
            </a:pPr>
            <a:r>
              <a:rPr lang="ar-DZ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هي شركة ينقسم رأسمالها إلى </a:t>
            </a:r>
            <a:r>
              <a:rPr lang="ar-DZ" sz="2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أسهم</a:t>
            </a:r>
            <a:r>
              <a:rPr lang="ar-DZ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وتتكون من </a:t>
            </a:r>
            <a:r>
              <a:rPr lang="ar-DZ" sz="2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شركاء</a:t>
            </a:r>
            <a:r>
              <a:rPr lang="ar-DZ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لا يتحملون </a:t>
            </a:r>
            <a:r>
              <a:rPr lang="ar-DZ" sz="2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الخسائر</a:t>
            </a:r>
            <a:r>
              <a:rPr lang="ar-DZ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إلا في حدود ما قدموا من حصص. </a:t>
            </a:r>
          </a:p>
          <a:p>
            <a:pPr algn="just" rtl="1">
              <a:lnSpc>
                <a:spcPct val="150000"/>
              </a:lnSpc>
              <a:spcBef>
                <a:spcPts val="2000"/>
              </a:spcBef>
            </a:pPr>
            <a:r>
              <a:rPr lang="ar-DZ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يُمكن أن تؤسس من شخص واحد </a:t>
            </a:r>
            <a:r>
              <a:rPr lang="ar-DZ" sz="2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أو</a:t>
            </a:r>
            <a:r>
              <a:rPr lang="ar-DZ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عدة أشخاص طبيعيين </a:t>
            </a:r>
            <a:r>
              <a:rPr lang="ar-DZ" sz="2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أو</a:t>
            </a:r>
            <a:r>
              <a:rPr lang="ar-DZ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معنويين. إذا كانت تضم شخصا واحد، تسمى شركة </a:t>
            </a:r>
            <a:r>
              <a:rPr lang="ar-DZ" sz="2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المساهمة البسيطة ذات الشخص الوحيد (</a:t>
            </a:r>
            <a:r>
              <a:rPr lang="fr-FR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SPASU</a:t>
            </a:r>
            <a:r>
              <a:rPr lang="ar-DZ" sz="2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</a:p>
          <a:p>
            <a:pPr algn="just" rtl="1">
              <a:lnSpc>
                <a:spcPct val="150000"/>
              </a:lnSpc>
              <a:spcBef>
                <a:spcPts val="2000"/>
              </a:spcBef>
            </a:pPr>
            <a:r>
              <a:rPr lang="ar-DZ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وتنشأ شركة </a:t>
            </a:r>
            <a:r>
              <a:rPr lang="ar-DZ" sz="2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المساهمة البسيطة </a:t>
            </a:r>
            <a:r>
              <a:rPr lang="ar-DZ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حصريا من طرف الشركات الحاصلة على علامة "</a:t>
            </a:r>
            <a:r>
              <a:rPr lang="ar-DZ" sz="2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مؤسسة ناشئة</a:t>
            </a:r>
            <a:r>
              <a:rPr lang="ar-DZ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".    </a:t>
            </a:r>
            <a:r>
              <a:rPr lang="ar-DZ" sz="2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لا</a:t>
            </a:r>
            <a:r>
              <a:rPr lang="ar-DZ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يشترط فيها حد أدنى لرأس المال. </a:t>
            </a:r>
            <a:r>
              <a:rPr lang="ar-DZ" sz="2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لا </a:t>
            </a:r>
            <a:r>
              <a:rPr lang="ar-DZ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يمكن لها اللجوء العلني للادخار.</a:t>
            </a:r>
            <a:endParaRPr lang="ar-DZ" sz="2600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711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EE6C1D17-6585-4633-8333-9A177DE9E3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0844" y="140515"/>
            <a:ext cx="11132192" cy="6576969"/>
          </a:xfrm>
        </p:spPr>
        <p:txBody>
          <a:bodyPr>
            <a:normAutofit/>
          </a:bodyPr>
          <a:lstStyle/>
          <a:p>
            <a:pPr algn="r" rtl="1">
              <a:lnSpc>
                <a:spcPct val="150000"/>
              </a:lnSpc>
            </a:pPr>
            <a:r>
              <a:rPr lang="ar-DZ" sz="200" dirty="0">
                <a:solidFill>
                  <a:schemeClr val="tx1"/>
                </a:solidFill>
                <a:cs typeface="Arial" panose="020B0604020202020204" pitchFamily="34" charset="0"/>
              </a:rPr>
              <a:t>.ٍ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7E572A2A-ADE8-4059-BD58-7C467B3ACC6A}"/>
              </a:ext>
            </a:extLst>
          </p:cNvPr>
          <p:cNvSpPr/>
          <p:nvPr/>
        </p:nvSpPr>
        <p:spPr>
          <a:xfrm>
            <a:off x="643467" y="326781"/>
            <a:ext cx="11369569" cy="394041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just" rtl="1">
              <a:lnSpc>
                <a:spcPct val="150000"/>
              </a:lnSpc>
            </a:pPr>
            <a:r>
              <a:rPr lang="ar-DZ" sz="2600" dirty="0">
                <a:solidFill>
                  <a:srgbClr val="FF0000"/>
                </a:solidFill>
                <a:highlight>
                  <a:srgbClr val="FFFF00"/>
                </a:highlight>
                <a:cs typeface="Arial" panose="020B0604020202020204" pitchFamily="34" charset="0"/>
              </a:rPr>
              <a:t>5 - التجمعات:</a:t>
            </a:r>
            <a:r>
              <a:rPr lang="ar-DZ" sz="2600" dirty="0">
                <a:solidFill>
                  <a:srgbClr val="FF0000"/>
                </a:solidFill>
                <a:cs typeface="Arial" panose="020B0604020202020204" pitchFamily="34" charset="0"/>
              </a:rPr>
              <a:t>  </a:t>
            </a:r>
            <a:r>
              <a:rPr lang="fr-FR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groupement</a:t>
            </a:r>
            <a:r>
              <a:rPr lang="ar-DZ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just" rtl="1">
              <a:lnSpc>
                <a:spcPct val="150000"/>
              </a:lnSpc>
            </a:pPr>
            <a:r>
              <a:rPr lang="ar-DZ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تتكون من </a:t>
            </a:r>
            <a:r>
              <a:rPr lang="ar-DZ" sz="2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شخصين</a:t>
            </a:r>
            <a:r>
              <a:rPr lang="ar-DZ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اعتباريين </a:t>
            </a:r>
            <a:r>
              <a:rPr lang="ar-DZ" sz="2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أو</a:t>
            </a:r>
            <a:r>
              <a:rPr lang="ar-DZ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أكثر لمدة </a:t>
            </a:r>
            <a:r>
              <a:rPr lang="ar-DZ" sz="2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محددة</a:t>
            </a:r>
            <a:r>
              <a:rPr lang="ar-DZ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ar-DZ" sz="26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تهدف</a:t>
            </a:r>
            <a:r>
              <a:rPr lang="ar-DZ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إلى توفير كافة الوسائل الملائمة لتسهيل       أو تطوير النشاط الاقتصادي لأعضائها لتحسين </a:t>
            </a:r>
            <a:r>
              <a:rPr lang="ar-DZ" sz="2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أو</a:t>
            </a:r>
            <a:r>
              <a:rPr lang="ar-DZ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زيادة نتائج هذا النشاط وتنميته.</a:t>
            </a:r>
          </a:p>
          <a:p>
            <a:pPr algn="just" rtl="1">
              <a:lnSpc>
                <a:spcPct val="150000"/>
              </a:lnSpc>
              <a:spcBef>
                <a:spcPts val="2500"/>
              </a:spcBef>
            </a:pPr>
            <a:r>
              <a:rPr lang="ar-DZ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يديرها </a:t>
            </a:r>
            <a:r>
              <a:rPr lang="ar-DZ" sz="2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شخص</a:t>
            </a:r>
            <a:r>
              <a:rPr lang="ar-DZ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واحد </a:t>
            </a:r>
            <a:r>
              <a:rPr lang="ar-DZ" sz="2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أو</a:t>
            </a:r>
            <a:r>
              <a:rPr lang="ar-DZ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أكثر. أعضاء التجمع </a:t>
            </a:r>
            <a:r>
              <a:rPr lang="ar-DZ" sz="2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مسؤولون</a:t>
            </a:r>
            <a:r>
              <a:rPr lang="ar-DZ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مسؤولية شخصية تضامنية عن </a:t>
            </a:r>
            <a:r>
              <a:rPr lang="ar-DZ" sz="2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الديون</a:t>
            </a:r>
            <a:r>
              <a:rPr lang="ar-DZ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ما لم يكُن إتفاق مخالف مع المتعاقدين الآخرين. يمكن أن يُؤسَس التجمع </a:t>
            </a:r>
            <a:r>
              <a:rPr lang="ar-DZ" sz="2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دون</a:t>
            </a:r>
            <a:r>
              <a:rPr lang="ar-DZ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رأسمال.</a:t>
            </a:r>
            <a:endParaRPr lang="ar-DZ" sz="2600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2184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EE6C1D17-6585-4633-8333-9A177DE9E3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0844" y="140515"/>
            <a:ext cx="11132192" cy="6576969"/>
          </a:xfrm>
        </p:spPr>
        <p:txBody>
          <a:bodyPr>
            <a:normAutofit/>
          </a:bodyPr>
          <a:lstStyle/>
          <a:p>
            <a:pPr algn="r" rtl="1">
              <a:lnSpc>
                <a:spcPct val="150000"/>
              </a:lnSpc>
            </a:pPr>
            <a:r>
              <a:rPr lang="ar-DZ" sz="200" dirty="0">
                <a:solidFill>
                  <a:schemeClr val="tx1"/>
                </a:solidFill>
                <a:cs typeface="Arial" panose="020B0604020202020204" pitchFamily="34" charset="0"/>
              </a:rPr>
              <a:t>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8CE591C-C0CA-4804-9EA4-F7B25C8933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2232" y="85258"/>
            <a:ext cx="6887536" cy="6687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0239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EE6C1D17-6585-4633-8333-9A177DE9E3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3467" y="140515"/>
            <a:ext cx="11369569" cy="6576969"/>
          </a:xfrm>
        </p:spPr>
        <p:txBody>
          <a:bodyPr>
            <a:normAutofit/>
          </a:bodyPr>
          <a:lstStyle/>
          <a:p>
            <a:pPr algn="r" rtl="1">
              <a:lnSpc>
                <a:spcPct val="150000"/>
              </a:lnSpc>
            </a:pPr>
            <a:r>
              <a:rPr lang="ar-DZ" sz="2600" b="1" dirty="0">
                <a:solidFill>
                  <a:srgbClr val="FF0000"/>
                </a:solidFill>
                <a:highlight>
                  <a:srgbClr val="00FFFF"/>
                </a:highlight>
                <a:cs typeface="Arial" panose="020B0604020202020204" pitchFamily="34" charset="0"/>
              </a:rPr>
              <a:t> ثانيًا : حسب المعيار الاقتصادي :</a:t>
            </a:r>
          </a:p>
          <a:p>
            <a:pPr algn="just" rtl="1">
              <a:lnSpc>
                <a:spcPct val="150000"/>
              </a:lnSpc>
            </a:pP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يُمكن من الناحية الاقتصادية الاعتماد على </a:t>
            </a:r>
            <a:r>
              <a:rPr lang="ar-DZ" sz="2600" dirty="0">
                <a:solidFill>
                  <a:srgbClr val="FF0000"/>
                </a:solidFill>
                <a:cs typeface="Arial" panose="020B0604020202020204" pitchFamily="34" charset="0"/>
              </a:rPr>
              <a:t>معيارين</a:t>
            </a: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 لتصنيف المؤسسات الاقتصادية،</a:t>
            </a:r>
            <a:r>
              <a:rPr lang="fr-FR" sz="26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ar-DZ" sz="2600" b="1" u="sng" dirty="0">
                <a:solidFill>
                  <a:srgbClr val="00B0F0"/>
                </a:solidFill>
                <a:cs typeface="Arial" panose="020B0604020202020204" pitchFamily="34" charset="0"/>
              </a:rPr>
              <a:t>الأول</a:t>
            </a: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 تبعًا </a:t>
            </a:r>
            <a:r>
              <a:rPr lang="ar-DZ" sz="2600" dirty="0">
                <a:solidFill>
                  <a:srgbClr val="FF0000"/>
                </a:solidFill>
                <a:cs typeface="Arial" panose="020B0604020202020204" pitchFamily="34" charset="0"/>
              </a:rPr>
              <a:t>لقطاع النشاط</a:t>
            </a: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، و</a:t>
            </a:r>
            <a:r>
              <a:rPr lang="ar-DZ" sz="2600" b="1" u="sng" dirty="0">
                <a:solidFill>
                  <a:srgbClr val="00B0F0"/>
                </a:solidFill>
                <a:cs typeface="Arial" panose="020B0604020202020204" pitchFamily="34" charset="0"/>
              </a:rPr>
              <a:t>الثاني</a:t>
            </a: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 تبعًا </a:t>
            </a:r>
            <a:r>
              <a:rPr lang="ar-DZ" sz="2600" dirty="0">
                <a:solidFill>
                  <a:srgbClr val="FF0000"/>
                </a:solidFill>
                <a:cs typeface="Arial" panose="020B0604020202020204" pitchFamily="34" charset="0"/>
              </a:rPr>
              <a:t>لحجم</a:t>
            </a: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 المؤسسة، .</a:t>
            </a:r>
            <a:r>
              <a:rPr lang="fr-FR" sz="26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ar-DZ" sz="2600" dirty="0">
                <a:solidFill>
                  <a:srgbClr val="FF0000"/>
                </a:solidFill>
                <a:cs typeface="Arial" panose="020B0604020202020204" pitchFamily="34" charset="0"/>
              </a:rPr>
              <a:t>و</a:t>
            </a: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هنا يُمكن الاعتماد على عدة مؤشرات من أهمها </a:t>
            </a:r>
            <a:r>
              <a:rPr lang="ar-DZ" sz="2600" b="1" dirty="0">
                <a:solidFill>
                  <a:srgbClr val="FF0000"/>
                </a:solidFill>
                <a:cs typeface="Arial" panose="020B0604020202020204" pitchFamily="34" charset="0"/>
              </a:rPr>
              <a:t>:</a:t>
            </a: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 عدد العمال</a:t>
            </a:r>
            <a:r>
              <a:rPr lang="ar-DZ" sz="2600" dirty="0">
                <a:solidFill>
                  <a:srgbClr val="FF0000"/>
                </a:solidFill>
                <a:cs typeface="Arial" panose="020B0604020202020204" pitchFamily="34" charset="0"/>
              </a:rPr>
              <a:t>،</a:t>
            </a: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 حجم رقم الأعمال</a:t>
            </a:r>
            <a:r>
              <a:rPr lang="ar-DZ" sz="2600" dirty="0">
                <a:solidFill>
                  <a:srgbClr val="FF0000"/>
                </a:solidFill>
                <a:cs typeface="Arial" panose="020B0604020202020204" pitchFamily="34" charset="0"/>
              </a:rPr>
              <a:t>،</a:t>
            </a: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 حجم رأس المال</a:t>
            </a:r>
            <a:r>
              <a:rPr lang="ar-DZ" sz="2600" dirty="0">
                <a:solidFill>
                  <a:srgbClr val="FF0000"/>
                </a:solidFill>
                <a:cs typeface="Arial" panose="020B0604020202020204" pitchFamily="34" charset="0"/>
              </a:rPr>
              <a:t>،</a:t>
            </a: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 الحصيلة السنوية</a:t>
            </a:r>
            <a:r>
              <a:rPr lang="ar-DZ" sz="2600" dirty="0">
                <a:solidFill>
                  <a:srgbClr val="FF0000"/>
                </a:solidFill>
                <a:cs typeface="Arial" panose="020B0604020202020204" pitchFamily="34" charset="0"/>
              </a:rPr>
              <a:t>،</a:t>
            </a:r>
            <a:r>
              <a:rPr lang="fr-FR" sz="26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القيمة المضافة </a:t>
            </a:r>
            <a:r>
              <a:rPr lang="ar-DZ" sz="2600" dirty="0">
                <a:solidFill>
                  <a:srgbClr val="FF0000"/>
                </a:solidFill>
                <a:cs typeface="Arial" panose="020B0604020202020204" pitchFamily="34" charset="0"/>
              </a:rPr>
              <a:t>... </a:t>
            </a: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الخ.</a:t>
            </a:r>
          </a:p>
          <a:p>
            <a:pPr algn="just" rtl="1">
              <a:lnSpc>
                <a:spcPct val="150000"/>
              </a:lnSpc>
            </a:pPr>
            <a:endParaRPr lang="ar-DZ" sz="2600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6E32F92F-1EF4-4FC2-8B39-B6B71610282A}"/>
              </a:ext>
            </a:extLst>
          </p:cNvPr>
          <p:cNvSpPr/>
          <p:nvPr/>
        </p:nvSpPr>
        <p:spPr>
          <a:xfrm>
            <a:off x="372533" y="2863073"/>
            <a:ext cx="11640503" cy="352925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 rtl="1">
              <a:lnSpc>
                <a:spcPct val="150000"/>
              </a:lnSpc>
              <a:spcBef>
                <a:spcPts val="1000"/>
              </a:spcBef>
              <a:buClr>
                <a:srgbClr val="E78712"/>
              </a:buClr>
            </a:pPr>
            <a:r>
              <a:rPr lang="ar-DZ" sz="2600" dirty="0">
                <a:solidFill>
                  <a:srgbClr val="FF0000"/>
                </a:solidFill>
                <a:highlight>
                  <a:srgbClr val="00FF00"/>
                </a:highlight>
                <a:cs typeface="Arial" panose="020B0604020202020204" pitchFamily="34" charset="0"/>
              </a:rPr>
              <a:t>1 – تصنيف المؤسسات </a:t>
            </a:r>
            <a:r>
              <a:rPr lang="ar-DZ" sz="2600" b="1" dirty="0">
                <a:solidFill>
                  <a:srgbClr val="FF0000"/>
                </a:solidFill>
                <a:highlight>
                  <a:srgbClr val="00FF00"/>
                </a:highlight>
                <a:cs typeface="Arial" panose="020B0604020202020204" pitchFamily="34" charset="0"/>
              </a:rPr>
              <a:t>حسب قِطاع النشاط </a:t>
            </a:r>
            <a:r>
              <a:rPr lang="ar-DZ" sz="2600" dirty="0">
                <a:solidFill>
                  <a:srgbClr val="FF0000"/>
                </a:solidFill>
                <a:highlight>
                  <a:srgbClr val="00FF00"/>
                </a:highlight>
                <a:cs typeface="Arial" panose="020B0604020202020204" pitchFamily="34" charset="0"/>
              </a:rPr>
              <a:t>:</a:t>
            </a: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  يقُوم هذا التصنيف بِجمع المؤسسات التي تعمل في نفس النشاط. ومن أشهر التقسيمات سيُوعًا هو تقسيم </a:t>
            </a:r>
            <a:r>
              <a:rPr lang="fr-FR" sz="2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Colin Clark</a:t>
            </a:r>
            <a:r>
              <a:rPr lang="ar-DZ" sz="2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ar-DZ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والذي قسم المؤسسات إلى ثلاث قِطاعات رئيسية هي</a:t>
            </a:r>
            <a:r>
              <a:rPr lang="ar-DZ" sz="2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ar-DZ" sz="2600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lvl="0" algn="just" rtl="1">
              <a:lnSpc>
                <a:spcPct val="150000"/>
              </a:lnSpc>
              <a:spcBef>
                <a:spcPts val="2000"/>
              </a:spcBef>
              <a:buClr>
                <a:srgbClr val="E78712"/>
              </a:buClr>
            </a:pPr>
            <a:r>
              <a:rPr lang="ar-DZ" sz="2600" dirty="0">
                <a:solidFill>
                  <a:srgbClr val="FF0000"/>
                </a:solidFill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القطاع الأولي:</a:t>
            </a:r>
            <a:r>
              <a:rPr lang="ar-DZ" sz="2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ar-DZ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يشمل هذا القطاع المؤسسات التي تقوم بالتعدين </a:t>
            </a:r>
            <a:r>
              <a:rPr lang="ar-DZ" sz="2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</a:t>
            </a:r>
            <a:r>
              <a:rPr lang="ar-DZ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الاستكشاف </a:t>
            </a:r>
            <a:r>
              <a:rPr lang="ar-DZ" sz="2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</a:t>
            </a:r>
            <a:r>
              <a:rPr lang="ar-DZ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الصيد </a:t>
            </a:r>
            <a:r>
              <a:rPr lang="ar-DZ" sz="2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</a:t>
            </a:r>
            <a:r>
              <a:rPr lang="ar-DZ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الزراعة </a:t>
            </a:r>
            <a:r>
              <a:rPr lang="ar-DZ" sz="2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</a:t>
            </a:r>
            <a:r>
              <a:rPr lang="ar-DZ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غيرها من الأنشطة التي تستخرج </a:t>
            </a:r>
            <a:r>
              <a:rPr lang="ar-DZ" sz="2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الموارد الطبيعية</a:t>
            </a:r>
            <a:r>
              <a:rPr lang="fr-FR" sz="2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ar-DZ" sz="2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ar-DZ" sz="2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ar-DZ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الزراعة</a:t>
            </a:r>
            <a:r>
              <a:rPr lang="ar-DZ" sz="2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،</a:t>
            </a:r>
            <a:r>
              <a:rPr lang="ar-DZ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الصيد</a:t>
            </a:r>
            <a:r>
              <a:rPr lang="ar-DZ" sz="2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،</a:t>
            </a:r>
            <a:r>
              <a:rPr lang="ar-DZ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إستخراج المعادن</a:t>
            </a:r>
            <a:r>
              <a:rPr lang="ar-DZ" sz="2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ar-DZ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65253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EE6C1D17-6585-4633-8333-9A177DE9E3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0844" y="140515"/>
            <a:ext cx="11132192" cy="6576969"/>
          </a:xfrm>
        </p:spPr>
        <p:txBody>
          <a:bodyPr>
            <a:normAutofit/>
          </a:bodyPr>
          <a:lstStyle/>
          <a:p>
            <a:pPr algn="r" rtl="1">
              <a:lnSpc>
                <a:spcPct val="150000"/>
              </a:lnSpc>
            </a:pPr>
            <a:r>
              <a:rPr lang="ar-DZ" sz="200" dirty="0">
                <a:solidFill>
                  <a:schemeClr val="tx1"/>
                </a:solidFill>
                <a:cs typeface="Arial" panose="020B0604020202020204" pitchFamily="34" charset="0"/>
              </a:rPr>
              <a:t>.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BA9F02D7-F60B-461F-AAB4-519B5F7B16C4}"/>
              </a:ext>
            </a:extLst>
          </p:cNvPr>
          <p:cNvSpPr/>
          <p:nvPr/>
        </p:nvSpPr>
        <p:spPr>
          <a:xfrm>
            <a:off x="372533" y="380999"/>
            <a:ext cx="11640503" cy="562186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 rtl="1">
              <a:lnSpc>
                <a:spcPct val="150000"/>
              </a:lnSpc>
              <a:spcBef>
                <a:spcPts val="2000"/>
              </a:spcBef>
              <a:buClr>
                <a:srgbClr val="E78712"/>
              </a:buClr>
            </a:pPr>
            <a:r>
              <a:rPr lang="ar-DZ" sz="2600" dirty="0">
                <a:solidFill>
                  <a:srgbClr val="FF0000"/>
                </a:solidFill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القطاع الثانوي:</a:t>
            </a:r>
            <a:r>
              <a:rPr lang="ar-DZ" sz="2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ar-DZ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يشمل هذا القطاع المؤسسات التي تعمل في التصنيع </a:t>
            </a:r>
            <a:r>
              <a:rPr lang="ar-DZ" sz="2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</a:t>
            </a:r>
            <a:r>
              <a:rPr lang="ar-DZ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البناء </a:t>
            </a:r>
            <a:r>
              <a:rPr lang="ar-DZ" sz="2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</a:t>
            </a:r>
            <a:r>
              <a:rPr lang="ar-DZ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الصناعات </a:t>
            </a:r>
            <a:r>
              <a:rPr lang="ar-DZ" sz="2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التحويلية</a:t>
            </a:r>
            <a:r>
              <a:rPr lang="ar-DZ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ar-DZ" sz="2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</a:t>
            </a:r>
            <a:r>
              <a:rPr lang="ar-DZ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الصناعات الثقيلة </a:t>
            </a:r>
            <a:r>
              <a:rPr lang="ar-DZ" sz="2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</a:t>
            </a:r>
            <a:r>
              <a:rPr lang="ar-DZ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الخفيفة.</a:t>
            </a:r>
          </a:p>
          <a:p>
            <a:pPr lvl="0" algn="just" rtl="1">
              <a:lnSpc>
                <a:spcPct val="150000"/>
              </a:lnSpc>
              <a:spcBef>
                <a:spcPts val="2000"/>
              </a:spcBef>
              <a:buClr>
                <a:srgbClr val="E78712"/>
              </a:buClr>
            </a:pPr>
            <a:r>
              <a:rPr lang="ar-DZ" sz="2600" dirty="0">
                <a:solidFill>
                  <a:srgbClr val="FF0000"/>
                </a:solidFill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القطاع الخدمي:</a:t>
            </a:r>
            <a:r>
              <a:rPr lang="ar-DZ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يشمل هذا القطاع المؤسسات التي تقدم </a:t>
            </a:r>
            <a:r>
              <a:rPr lang="ar-DZ" sz="2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خدمات</a:t>
            </a:r>
            <a:r>
              <a:rPr lang="ar-DZ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ar-DZ" sz="2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ar-DZ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تُنتج الخدمات</a:t>
            </a:r>
            <a:r>
              <a:rPr lang="ar-DZ" sz="2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ar-DZ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للجمهور </a:t>
            </a:r>
            <a:r>
              <a:rPr lang="ar-DZ" sz="26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مثل</a:t>
            </a:r>
            <a:r>
              <a:rPr lang="ar-DZ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البنوك </a:t>
            </a:r>
            <a:r>
              <a:rPr lang="ar-DZ" sz="2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</a:t>
            </a:r>
            <a:r>
              <a:rPr lang="ar-DZ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المطاعم </a:t>
            </a:r>
            <a:r>
              <a:rPr lang="ar-DZ" sz="2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</a:t>
            </a:r>
            <a:r>
              <a:rPr lang="ar-DZ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المستشفيات </a:t>
            </a:r>
            <a:r>
              <a:rPr lang="ar-DZ" sz="2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</a:t>
            </a:r>
            <a:r>
              <a:rPr lang="ar-DZ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شركات النقل </a:t>
            </a:r>
            <a:r>
              <a:rPr lang="ar-DZ" sz="2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</a:t>
            </a:r>
            <a:r>
              <a:rPr lang="ar-DZ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التجارة </a:t>
            </a:r>
            <a:r>
              <a:rPr lang="ar-DZ" sz="2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</a:t>
            </a:r>
            <a:r>
              <a:rPr lang="ar-DZ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التسويق </a:t>
            </a:r>
            <a:r>
              <a:rPr lang="ar-DZ" sz="2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</a:t>
            </a:r>
            <a:r>
              <a:rPr lang="ar-DZ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التأمين.</a:t>
            </a:r>
          </a:p>
          <a:p>
            <a:pPr lvl="0" algn="just" rtl="1">
              <a:lnSpc>
                <a:spcPct val="150000"/>
              </a:lnSpc>
              <a:spcBef>
                <a:spcPts val="2000"/>
              </a:spcBef>
              <a:buClr>
                <a:srgbClr val="E78712"/>
              </a:buClr>
            </a:pPr>
            <a:r>
              <a:rPr lang="ar-DZ" sz="2600" dirty="0">
                <a:solidFill>
                  <a:srgbClr val="FF0000"/>
                </a:solidFill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تضيف الدراسات الحديثة قطاعا رابعًا </a:t>
            </a:r>
            <a:r>
              <a:rPr lang="ar-DZ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يشمل المؤسسات التي تعمل في مجالات </a:t>
            </a:r>
            <a:r>
              <a:rPr lang="ar-DZ" sz="2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حديثة</a:t>
            </a:r>
            <a:r>
              <a:rPr lang="ar-DZ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ومتطورة </a:t>
            </a:r>
            <a:r>
              <a:rPr lang="ar-DZ" sz="26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مثل</a:t>
            </a:r>
            <a:r>
              <a:rPr lang="ar-DZ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ar-DZ" sz="2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ar-DZ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تقنية المعلومات والاتصالات </a:t>
            </a:r>
            <a:r>
              <a:rPr lang="ar-DZ" sz="2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</a:t>
            </a:r>
            <a:r>
              <a:rPr lang="ar-DZ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الطاقة المتجددة </a:t>
            </a:r>
            <a:r>
              <a:rPr lang="ar-DZ" sz="2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</a:t>
            </a:r>
            <a:r>
              <a:rPr lang="ar-DZ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التصميم </a:t>
            </a:r>
            <a:r>
              <a:rPr lang="ar-DZ" sz="2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</a:t>
            </a:r>
            <a:r>
              <a:rPr lang="ar-DZ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الإبداع </a:t>
            </a:r>
            <a:r>
              <a:rPr lang="ar-DZ" sz="2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</a:t>
            </a:r>
            <a:r>
              <a:rPr lang="ar-DZ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غيرها، ويُمكن تسمية هذا القطاع بالقطاع </a:t>
            </a:r>
            <a:r>
              <a:rPr lang="ar-DZ" sz="2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اللامادي</a:t>
            </a:r>
            <a:r>
              <a:rPr lang="ar-DZ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16319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EE6C1D17-6585-4633-8333-9A177DE9E3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0844" y="140515"/>
            <a:ext cx="11132192" cy="6576969"/>
          </a:xfrm>
        </p:spPr>
        <p:txBody>
          <a:bodyPr>
            <a:normAutofit/>
          </a:bodyPr>
          <a:lstStyle/>
          <a:p>
            <a:pPr algn="r" rtl="1">
              <a:lnSpc>
                <a:spcPct val="150000"/>
              </a:lnSpc>
            </a:pPr>
            <a:r>
              <a:rPr lang="ar-DZ" sz="2400" dirty="0">
                <a:solidFill>
                  <a:srgbClr val="FF0000"/>
                </a:solidFill>
                <a:highlight>
                  <a:srgbClr val="00FF00"/>
                </a:highlight>
                <a:cs typeface="Arial" panose="020B0604020202020204" pitchFamily="34" charset="0"/>
              </a:rPr>
              <a:t>2 – تصنيف المؤسسات حسب معيار </a:t>
            </a:r>
            <a:r>
              <a:rPr lang="ar-DZ" sz="2400" b="1" dirty="0">
                <a:solidFill>
                  <a:srgbClr val="FF0000"/>
                </a:solidFill>
                <a:highlight>
                  <a:srgbClr val="00FF00"/>
                </a:highlight>
                <a:cs typeface="Arial" panose="020B0604020202020204" pitchFamily="34" charset="0"/>
              </a:rPr>
              <a:t>حجم المؤسسة :</a:t>
            </a:r>
          </a:p>
          <a:p>
            <a:pPr algn="just" rtl="1">
              <a:lnSpc>
                <a:spcPct val="150000"/>
              </a:lnSpc>
            </a:pPr>
            <a:r>
              <a:rPr lang="ar-DZ" sz="2400" dirty="0">
                <a:solidFill>
                  <a:schemeClr val="tx1"/>
                </a:solidFill>
                <a:cs typeface="Arial" panose="020B0604020202020204" pitchFamily="34" charset="0"/>
              </a:rPr>
              <a:t>تصنف المؤسسات تبعا له إلى: صغيرة جدا، صغيرة، متوسطة وكبيرة. وهذا تبعًا لِعدة مؤشرات، يُمكن تلخيص أهمها حسب القانون 02</a:t>
            </a:r>
            <a:r>
              <a:rPr lang="ar-DZ" sz="2400" dirty="0">
                <a:solidFill>
                  <a:srgbClr val="FF0000"/>
                </a:solidFill>
                <a:cs typeface="Arial" panose="020B0604020202020204" pitchFamily="34" charset="0"/>
              </a:rPr>
              <a:t>/</a:t>
            </a:r>
            <a:r>
              <a:rPr lang="ar-DZ" sz="2400" dirty="0">
                <a:solidFill>
                  <a:schemeClr val="tx1"/>
                </a:solidFill>
                <a:cs typeface="Arial" panose="020B0604020202020204" pitchFamily="34" charset="0"/>
              </a:rPr>
              <a:t>17 المؤرخ في 10 </a:t>
            </a:r>
            <a:r>
              <a:rPr lang="ar-DZ" sz="2400" dirty="0">
                <a:solidFill>
                  <a:srgbClr val="FF0000"/>
                </a:solidFill>
                <a:cs typeface="Arial" panose="020B0604020202020204" pitchFamily="34" charset="0"/>
              </a:rPr>
              <a:t>/</a:t>
            </a:r>
            <a:r>
              <a:rPr lang="ar-DZ" sz="2400" dirty="0">
                <a:solidFill>
                  <a:schemeClr val="tx1"/>
                </a:solidFill>
                <a:cs typeface="Arial" panose="020B0604020202020204" pitchFamily="34" charset="0"/>
              </a:rPr>
              <a:t> 01 </a:t>
            </a:r>
            <a:r>
              <a:rPr lang="ar-DZ" sz="2400" dirty="0">
                <a:solidFill>
                  <a:srgbClr val="FF0000"/>
                </a:solidFill>
                <a:cs typeface="Arial" panose="020B0604020202020204" pitchFamily="34" charset="0"/>
              </a:rPr>
              <a:t>/</a:t>
            </a:r>
            <a:r>
              <a:rPr lang="ar-DZ" sz="2400" dirty="0">
                <a:solidFill>
                  <a:schemeClr val="tx1"/>
                </a:solidFill>
                <a:cs typeface="Arial" panose="020B0604020202020204" pitchFamily="34" charset="0"/>
              </a:rPr>
              <a:t> 2017 والمتعلق بالقانون التوجيهي لتطوير المؤسسات الصغيرة والمتوسطة في الجدول التالي</a:t>
            </a:r>
            <a:r>
              <a:rPr lang="ar-DZ" sz="2400" b="1" dirty="0">
                <a:solidFill>
                  <a:srgbClr val="FF0000"/>
                </a:solidFill>
                <a:cs typeface="Arial" panose="020B0604020202020204" pitchFamily="34" charset="0"/>
              </a:rPr>
              <a:t>:</a:t>
            </a:r>
            <a:endParaRPr lang="ar-DZ" sz="2600" b="1" dirty="0"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93D6585-E1C7-4B7F-B5F3-1B327DBB43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68" y="2537404"/>
            <a:ext cx="12114640" cy="4279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6867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EE6C1D17-6585-4633-8333-9A177DE9E3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4933" y="1"/>
            <a:ext cx="11488103" cy="6858000"/>
          </a:xfrm>
        </p:spPr>
        <p:txBody>
          <a:bodyPr>
            <a:normAutofit/>
          </a:bodyPr>
          <a:lstStyle/>
          <a:p>
            <a:pPr algn="just" rtl="1">
              <a:lnSpc>
                <a:spcPct val="150000"/>
              </a:lnSpc>
            </a:pP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و حسب المادة </a:t>
            </a:r>
            <a:r>
              <a:rPr lang="ar-DZ" sz="2600" dirty="0">
                <a:solidFill>
                  <a:srgbClr val="FF0000"/>
                </a:solidFill>
                <a:cs typeface="Arial" panose="020B0604020202020204" pitchFamily="34" charset="0"/>
              </a:rPr>
              <a:t>(</a:t>
            </a: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11</a:t>
            </a:r>
            <a:r>
              <a:rPr lang="ar-DZ" sz="2600" dirty="0">
                <a:solidFill>
                  <a:srgbClr val="FF0000"/>
                </a:solidFill>
                <a:cs typeface="Arial" panose="020B0604020202020204" pitchFamily="34" charset="0"/>
              </a:rPr>
              <a:t>)</a:t>
            </a: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 من القانون 17 </a:t>
            </a:r>
            <a:r>
              <a:rPr lang="ar-DZ" sz="2600" dirty="0">
                <a:solidFill>
                  <a:srgbClr val="FF0000"/>
                </a:solidFill>
                <a:cs typeface="Arial" panose="020B0604020202020204" pitchFamily="34" charset="0"/>
              </a:rPr>
              <a:t>/</a:t>
            </a: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 02 فإنه إذا صُنِفت المؤسسة في فئة معينة حسب </a:t>
            </a:r>
            <a:r>
              <a:rPr lang="ar-DZ" sz="2600" b="1" dirty="0">
                <a:solidFill>
                  <a:srgbClr val="FF0000"/>
                </a:solidFill>
                <a:cs typeface="Arial" panose="020B0604020202020204" pitchFamily="34" charset="0"/>
              </a:rPr>
              <a:t>عدد</a:t>
            </a: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 عُمالها، وفي فئة أخرى حسب رقم أعمالها </a:t>
            </a:r>
            <a:r>
              <a:rPr lang="ar-DZ" sz="2600" b="1" dirty="0">
                <a:solidFill>
                  <a:srgbClr val="FF0000"/>
                </a:solidFill>
                <a:cs typeface="Arial" panose="020B0604020202020204" pitchFamily="34" charset="0"/>
              </a:rPr>
              <a:t>أو</a:t>
            </a: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 مجموع حصيلتها، تُعطى الأولوية لمعيار رقم الأعمال </a:t>
            </a:r>
            <a:r>
              <a:rPr lang="ar-DZ" sz="2600" b="1" dirty="0">
                <a:solidFill>
                  <a:srgbClr val="FF0000"/>
                </a:solidFill>
                <a:cs typeface="Arial" panose="020B0604020202020204" pitchFamily="34" charset="0"/>
              </a:rPr>
              <a:t>أو</a:t>
            </a: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 الحصيلة السنوية.</a:t>
            </a:r>
          </a:p>
          <a:p>
            <a:pPr algn="just" rtl="1">
              <a:lnSpc>
                <a:spcPct val="150000"/>
              </a:lnSpc>
            </a:pPr>
            <a:r>
              <a:rPr lang="ar-DZ" sz="2600" b="1" dirty="0">
                <a:solidFill>
                  <a:srgbClr val="FF0000"/>
                </a:solidFill>
                <a:highlight>
                  <a:srgbClr val="00FF00"/>
                </a:highlight>
                <a:cs typeface="Arial" panose="020B0604020202020204" pitchFamily="34" charset="0"/>
              </a:rPr>
              <a:t>3</a:t>
            </a:r>
            <a:r>
              <a:rPr lang="ar-DZ" sz="2600" dirty="0">
                <a:solidFill>
                  <a:srgbClr val="FF0000"/>
                </a:solidFill>
                <a:highlight>
                  <a:srgbClr val="00FF00"/>
                </a:highlight>
                <a:cs typeface="Arial" panose="020B0604020202020204" pitchFamily="34" charset="0"/>
              </a:rPr>
              <a:t> – حسب </a:t>
            </a:r>
            <a:r>
              <a:rPr lang="ar-DZ" sz="2600" b="1" dirty="0">
                <a:solidFill>
                  <a:srgbClr val="FF0000"/>
                </a:solidFill>
                <a:highlight>
                  <a:srgbClr val="00FF00"/>
                </a:highlight>
                <a:cs typeface="Arial" panose="020B0604020202020204" pitchFamily="34" charset="0"/>
              </a:rPr>
              <a:t>المعيار التنظيمي </a:t>
            </a:r>
            <a:r>
              <a:rPr lang="ar-DZ" sz="2600" dirty="0">
                <a:solidFill>
                  <a:srgbClr val="FF0000"/>
                </a:solidFill>
                <a:highlight>
                  <a:srgbClr val="00FF00"/>
                </a:highlight>
                <a:cs typeface="Arial" panose="020B0604020202020204" pitchFamily="34" charset="0"/>
              </a:rPr>
              <a:t>:</a:t>
            </a: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</a:p>
          <a:p>
            <a:pPr marL="457200" indent="-457200" algn="just" rt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ar-DZ" sz="2600" dirty="0">
                <a:solidFill>
                  <a:srgbClr val="FF0000"/>
                </a:solidFill>
                <a:highlight>
                  <a:srgbClr val="FFFF00"/>
                </a:highlight>
                <a:cs typeface="Arial" panose="020B0604020202020204" pitchFamily="34" charset="0"/>
              </a:rPr>
              <a:t>المؤسسات الخاصة:</a:t>
            </a: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 وهي المؤسسات التي تملكها أفراد </a:t>
            </a:r>
            <a:r>
              <a:rPr lang="ar-DZ" sz="2600" dirty="0">
                <a:solidFill>
                  <a:srgbClr val="FF0000"/>
                </a:solidFill>
                <a:cs typeface="Arial" panose="020B0604020202020204" pitchFamily="34" charset="0"/>
              </a:rPr>
              <a:t>أو</a:t>
            </a: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 مؤسسات خاصة. </a:t>
            </a:r>
          </a:p>
          <a:p>
            <a:pPr marL="457200" indent="-457200" algn="just" rtl="1">
              <a:lnSpc>
                <a:spcPct val="150000"/>
              </a:lnSpc>
              <a:spcBef>
                <a:spcPts val="2000"/>
              </a:spcBef>
              <a:buFont typeface="Wingdings" panose="05000000000000000000" pitchFamily="2" charset="2"/>
              <a:buChar char="ü"/>
            </a:pPr>
            <a:r>
              <a:rPr lang="ar-DZ" sz="2600" dirty="0">
                <a:solidFill>
                  <a:srgbClr val="FF0000"/>
                </a:solidFill>
                <a:highlight>
                  <a:srgbClr val="FFFF00"/>
                </a:highlight>
                <a:cs typeface="Arial" panose="020B0604020202020204" pitchFamily="34" charset="0"/>
              </a:rPr>
              <a:t>المؤسسات العامة:</a:t>
            </a: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 وهي المؤسسات التي تملكها </a:t>
            </a:r>
            <a:r>
              <a:rPr lang="ar-DZ" sz="2600" dirty="0">
                <a:solidFill>
                  <a:srgbClr val="FF0000"/>
                </a:solidFill>
                <a:cs typeface="Arial" panose="020B0604020202020204" pitchFamily="34" charset="0"/>
              </a:rPr>
              <a:t>الدولة</a:t>
            </a: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 ممثلة بمختلف هيئاتها، وتعمل في قطاعات مختلفة مثل الصحة </a:t>
            </a:r>
            <a:r>
              <a:rPr lang="ar-DZ" sz="2600" dirty="0">
                <a:solidFill>
                  <a:srgbClr val="FF0000"/>
                </a:solidFill>
                <a:cs typeface="Arial" panose="020B0604020202020204" pitchFamily="34" charset="0"/>
              </a:rPr>
              <a:t>و</a:t>
            </a: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التعليم </a:t>
            </a:r>
            <a:r>
              <a:rPr lang="ar-DZ" sz="2600" dirty="0">
                <a:solidFill>
                  <a:srgbClr val="FF0000"/>
                </a:solidFill>
                <a:cs typeface="Arial" panose="020B0604020202020204" pitchFamily="34" charset="0"/>
              </a:rPr>
              <a:t>و</a:t>
            </a: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النقل </a:t>
            </a:r>
            <a:r>
              <a:rPr lang="ar-DZ" sz="2600" dirty="0">
                <a:solidFill>
                  <a:srgbClr val="FF0000"/>
                </a:solidFill>
                <a:cs typeface="Arial" panose="020B0604020202020204" pitchFamily="34" charset="0"/>
              </a:rPr>
              <a:t>و</a:t>
            </a: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الطاقة.</a:t>
            </a:r>
          </a:p>
          <a:p>
            <a:pPr marL="457200" indent="-457200" algn="just" rtl="1">
              <a:lnSpc>
                <a:spcPct val="150000"/>
              </a:lnSpc>
              <a:spcBef>
                <a:spcPts val="2000"/>
              </a:spcBef>
              <a:buFont typeface="Wingdings" panose="05000000000000000000" pitchFamily="2" charset="2"/>
              <a:buChar char="ü"/>
            </a:pPr>
            <a:r>
              <a:rPr lang="ar-DZ" sz="2600" dirty="0">
                <a:solidFill>
                  <a:srgbClr val="FF0000"/>
                </a:solidFill>
                <a:highlight>
                  <a:srgbClr val="FFFF00"/>
                </a:highlight>
                <a:cs typeface="Arial" panose="020B0604020202020204" pitchFamily="34" charset="0"/>
              </a:rPr>
              <a:t>المؤسسات المختلطة:</a:t>
            </a: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 وهي المؤسسات التي تملكها </a:t>
            </a:r>
            <a:r>
              <a:rPr lang="ar-DZ" sz="2600" dirty="0">
                <a:solidFill>
                  <a:srgbClr val="FF0000"/>
                </a:solidFill>
                <a:cs typeface="Arial" panose="020B0604020202020204" pitchFamily="34" charset="0"/>
              </a:rPr>
              <a:t>الدولة</a:t>
            </a: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 والقطاع </a:t>
            </a:r>
            <a:r>
              <a:rPr lang="ar-DZ" sz="2600" dirty="0">
                <a:solidFill>
                  <a:srgbClr val="FF0000"/>
                </a:solidFill>
                <a:cs typeface="Arial" panose="020B0604020202020204" pitchFamily="34" charset="0"/>
              </a:rPr>
              <a:t>الخاص</a:t>
            </a: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 معًا.</a:t>
            </a:r>
          </a:p>
          <a:p>
            <a:pPr marL="457200" indent="-457200" algn="just" rtl="1">
              <a:lnSpc>
                <a:spcPct val="150000"/>
              </a:lnSpc>
              <a:spcBef>
                <a:spcPts val="2000"/>
              </a:spcBef>
              <a:buFont typeface="Wingdings" panose="05000000000000000000" pitchFamily="2" charset="2"/>
              <a:buChar char="ü"/>
            </a:pPr>
            <a:r>
              <a:rPr lang="ar-DZ" sz="2600" dirty="0">
                <a:solidFill>
                  <a:srgbClr val="FF0000"/>
                </a:solidFill>
                <a:highlight>
                  <a:srgbClr val="FFFF00"/>
                </a:highlight>
                <a:cs typeface="Arial" panose="020B0604020202020204" pitchFamily="34" charset="0"/>
              </a:rPr>
              <a:t>المؤسسات غير الحكومية:</a:t>
            </a: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 وهي المؤسسات التي </a:t>
            </a:r>
            <a:r>
              <a:rPr lang="ar-DZ" sz="2600" dirty="0">
                <a:solidFill>
                  <a:srgbClr val="FF0000"/>
                </a:solidFill>
                <a:cs typeface="Arial" panose="020B0604020202020204" pitchFamily="34" charset="0"/>
              </a:rPr>
              <a:t>تهدف</a:t>
            </a: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 إلى تحقيق أهداف </a:t>
            </a:r>
            <a:r>
              <a:rPr lang="ar-DZ" sz="2600" b="1" dirty="0">
                <a:solidFill>
                  <a:srgbClr val="FF0000"/>
                </a:solidFill>
                <a:cs typeface="Arial" panose="020B0604020202020204" pitchFamily="34" charset="0"/>
              </a:rPr>
              <a:t>اِجتماعية</a:t>
            </a: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 معينة، </a:t>
            </a:r>
            <a:r>
              <a:rPr lang="ar-DZ" sz="2600" b="1" dirty="0">
                <a:solidFill>
                  <a:srgbClr val="00B0F0"/>
                </a:solidFill>
                <a:cs typeface="Arial" panose="020B0604020202020204" pitchFamily="34" charset="0"/>
              </a:rPr>
              <a:t>مثل</a:t>
            </a: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 المؤسسات الخيرية </a:t>
            </a:r>
            <a:r>
              <a:rPr lang="ar-DZ" sz="2600" dirty="0">
                <a:solidFill>
                  <a:srgbClr val="FF0000"/>
                </a:solidFill>
                <a:cs typeface="Arial" panose="020B0604020202020204" pitchFamily="34" charset="0"/>
              </a:rPr>
              <a:t>و</a:t>
            </a: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المنظمات غير الحكومية </a:t>
            </a:r>
            <a:r>
              <a:rPr lang="ar-DZ" sz="2600" dirty="0">
                <a:solidFill>
                  <a:srgbClr val="FF0000"/>
                </a:solidFill>
                <a:cs typeface="Arial" panose="020B0604020202020204" pitchFamily="34" charset="0"/>
              </a:rPr>
              <a:t>و</a:t>
            </a: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الجمعيات الخيرية.</a:t>
            </a:r>
          </a:p>
        </p:txBody>
      </p:sp>
    </p:spTree>
    <p:extLst>
      <p:ext uri="{BB962C8B-B14F-4D97-AF65-F5344CB8AC3E}">
        <p14:creationId xmlns:p14="http://schemas.microsoft.com/office/powerpoint/2010/main" val="1912006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EE6C1D17-6585-4633-8333-9A177DE9E3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1867" y="338667"/>
            <a:ext cx="11471169" cy="6378818"/>
          </a:xfrm>
        </p:spPr>
        <p:txBody>
          <a:bodyPr>
            <a:noAutofit/>
          </a:bodyPr>
          <a:lstStyle/>
          <a:p>
            <a:pPr algn="just" rtl="1">
              <a:lnSpc>
                <a:spcPct val="150000"/>
              </a:lnSpc>
            </a:pPr>
            <a:r>
              <a:rPr lang="ar-DZ" sz="2600" b="1" dirty="0">
                <a:solidFill>
                  <a:srgbClr val="FF0000"/>
                </a:solidFill>
                <a:highlight>
                  <a:srgbClr val="00FF00"/>
                </a:highlight>
                <a:cs typeface="Arial" panose="020B0604020202020204" pitchFamily="34" charset="0"/>
              </a:rPr>
              <a:t>4 – </a:t>
            </a:r>
            <a:r>
              <a:rPr lang="ar-DZ" sz="2600" dirty="0">
                <a:solidFill>
                  <a:srgbClr val="FF0000"/>
                </a:solidFill>
                <a:highlight>
                  <a:srgbClr val="00FF00"/>
                </a:highlight>
                <a:cs typeface="Arial" panose="020B0604020202020204" pitchFamily="34" charset="0"/>
              </a:rPr>
              <a:t>حسب المعيار </a:t>
            </a:r>
            <a:r>
              <a:rPr lang="ar-DZ" sz="2600" b="1" dirty="0">
                <a:solidFill>
                  <a:srgbClr val="FF0000"/>
                </a:solidFill>
                <a:highlight>
                  <a:srgbClr val="00FF00"/>
                </a:highlight>
                <a:cs typeface="Arial" panose="020B0604020202020204" pitchFamily="34" charset="0"/>
              </a:rPr>
              <a:t>الجغرافي :</a:t>
            </a: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 تُصنف المؤسسات الاقتصادية حسب هذا المعيار إلى </a:t>
            </a:r>
            <a:r>
              <a:rPr lang="ar-DZ" sz="2600" b="1" dirty="0">
                <a:solidFill>
                  <a:srgbClr val="FF0000"/>
                </a:solidFill>
                <a:cs typeface="Arial" panose="020B0604020202020204" pitchFamily="34" charset="0"/>
              </a:rPr>
              <a:t>ثلاث</a:t>
            </a: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 فئات، وهي </a:t>
            </a:r>
            <a:r>
              <a:rPr lang="ar-DZ" sz="2600" b="1" dirty="0">
                <a:solidFill>
                  <a:srgbClr val="FF0000"/>
                </a:solidFill>
                <a:cs typeface="Arial" panose="020B0604020202020204" pitchFamily="34" charset="0"/>
              </a:rPr>
              <a:t>:</a:t>
            </a:r>
          </a:p>
          <a:p>
            <a:pPr marL="457200" indent="-457200" algn="just" rtl="1">
              <a:lnSpc>
                <a:spcPct val="150000"/>
              </a:lnSpc>
              <a:spcBef>
                <a:spcPts val="2500"/>
              </a:spcBef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ar-DZ" sz="2600" dirty="0">
                <a:solidFill>
                  <a:srgbClr val="FF0000"/>
                </a:solidFill>
                <a:highlight>
                  <a:srgbClr val="FFFF00"/>
                </a:highlight>
                <a:cs typeface="Arial" panose="020B0604020202020204" pitchFamily="34" charset="0"/>
              </a:rPr>
              <a:t>المؤسسات المحلية :</a:t>
            </a: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 وتشمل المؤسسات التي تعمل في نفس الدولة التي تم تأسيسها بها، وتركز على تلبية احتياجات السوق المحلي. </a:t>
            </a:r>
          </a:p>
          <a:p>
            <a:pPr marL="457200" indent="-457200" algn="just" rtl="1">
              <a:lnSpc>
                <a:spcPct val="150000"/>
              </a:lnSpc>
              <a:spcBef>
                <a:spcPts val="2500"/>
              </a:spcBef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ar-DZ" sz="2600" dirty="0">
                <a:solidFill>
                  <a:srgbClr val="FF0000"/>
                </a:solidFill>
                <a:highlight>
                  <a:srgbClr val="FFFF00"/>
                </a:highlight>
                <a:cs typeface="Arial" panose="020B0604020202020204" pitchFamily="34" charset="0"/>
              </a:rPr>
              <a:t>المؤسسات الدولية :</a:t>
            </a: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 وتشمل المؤسسات التي تعمل في دول أخرى غير الدولة التي تم تأسيسها بها، وتعمل في الأسواق الخارجية، وتهدف إلى تلبية احتياجات الأسواق الدولية.</a:t>
            </a:r>
          </a:p>
          <a:p>
            <a:pPr marL="457200" indent="-457200" algn="just" rtl="1">
              <a:lnSpc>
                <a:spcPct val="150000"/>
              </a:lnSpc>
              <a:spcBef>
                <a:spcPts val="2500"/>
              </a:spcBef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ar-DZ" sz="2600" dirty="0">
                <a:solidFill>
                  <a:srgbClr val="FF0000"/>
                </a:solidFill>
                <a:highlight>
                  <a:srgbClr val="FFFF00"/>
                </a:highlight>
                <a:cs typeface="Arial" panose="020B0604020202020204" pitchFamily="34" charset="0"/>
              </a:rPr>
              <a:t>المؤسسات متعددة الجنسيات :</a:t>
            </a: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 وتشمل المؤسسات التي تمتلك فروع وفروع تابعة في عدة دول</a:t>
            </a:r>
            <a:r>
              <a:rPr lang="ar-DZ" sz="2600" b="1" dirty="0">
                <a:solidFill>
                  <a:schemeClr val="tx1"/>
                </a:solidFill>
                <a:cs typeface="Arial" panose="020B0604020202020204" pitchFamily="34" charset="0"/>
              </a:rPr>
              <a:t>، وتعمل في </a:t>
            </a: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الأسواق المحلية والأسواق الدولية.</a:t>
            </a:r>
          </a:p>
        </p:txBody>
      </p:sp>
    </p:spTree>
    <p:extLst>
      <p:ext uri="{BB962C8B-B14F-4D97-AF65-F5344CB8AC3E}">
        <p14:creationId xmlns:p14="http://schemas.microsoft.com/office/powerpoint/2010/main" val="1603838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EE6C1D17-6585-4633-8333-9A177DE9E3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0844" y="140515"/>
            <a:ext cx="11132192" cy="6576969"/>
          </a:xfrm>
        </p:spPr>
        <p:txBody>
          <a:bodyPr>
            <a:normAutofit/>
          </a:bodyPr>
          <a:lstStyle/>
          <a:p>
            <a:pPr marL="571500" indent="-571500" algn="r" rtl="1">
              <a:lnSpc>
                <a:spcPct val="150000"/>
              </a:lnSpc>
              <a:buClr>
                <a:srgbClr val="FF0000"/>
              </a:buClr>
              <a:buFont typeface="+mj-lt"/>
              <a:buAutoNum type="romanUcPeriod" startAt="2"/>
            </a:pPr>
            <a:r>
              <a:rPr lang="ar-DZ" sz="2600" b="1" dirty="0">
                <a:solidFill>
                  <a:srgbClr val="FF0000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المؤسسات الصغيرة </a:t>
            </a:r>
            <a:r>
              <a:rPr lang="ar-DZ" sz="2600" b="1" dirty="0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و</a:t>
            </a:r>
            <a:r>
              <a:rPr lang="ar-DZ" sz="2600" b="1" dirty="0">
                <a:solidFill>
                  <a:srgbClr val="FF0000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 المتوسطة </a:t>
            </a:r>
            <a:r>
              <a:rPr lang="ar-DZ" sz="2600" b="1" dirty="0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و</a:t>
            </a:r>
            <a:r>
              <a:rPr lang="ar-DZ" sz="2600" b="1" dirty="0">
                <a:solidFill>
                  <a:srgbClr val="FF0000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 المؤسسات الناشئة :</a:t>
            </a:r>
          </a:p>
          <a:p>
            <a:pPr algn="r" rtl="1">
              <a:lnSpc>
                <a:spcPct val="150000"/>
              </a:lnSpc>
            </a:pPr>
            <a:r>
              <a:rPr lang="ar-DZ" sz="2600" b="1" dirty="0">
                <a:solidFill>
                  <a:srgbClr val="FF0000"/>
                </a:solidFill>
                <a:highlight>
                  <a:srgbClr val="00FFFF"/>
                </a:highlight>
                <a:cs typeface="Arial" panose="020B0604020202020204" pitchFamily="34" charset="0"/>
              </a:rPr>
              <a:t>أولاً </a:t>
            </a:r>
            <a:r>
              <a:rPr lang="ar-DZ" sz="2600" b="1" dirty="0">
                <a:solidFill>
                  <a:schemeClr val="tx1"/>
                </a:solidFill>
                <a:highlight>
                  <a:srgbClr val="00FFFF"/>
                </a:highlight>
                <a:cs typeface="Arial" panose="020B0604020202020204" pitchFamily="34" charset="0"/>
              </a:rPr>
              <a:t>:</a:t>
            </a:r>
            <a:r>
              <a:rPr lang="ar-DZ" sz="2600" b="1" dirty="0">
                <a:solidFill>
                  <a:srgbClr val="FF0000"/>
                </a:solidFill>
                <a:highlight>
                  <a:srgbClr val="00FFFF"/>
                </a:highlight>
                <a:cs typeface="Arial" panose="020B0604020202020204" pitchFamily="34" charset="0"/>
              </a:rPr>
              <a:t> المؤسسات الصغيرة </a:t>
            </a:r>
            <a:r>
              <a:rPr lang="ar-DZ" sz="2600" b="1" dirty="0">
                <a:solidFill>
                  <a:schemeClr val="tx1"/>
                </a:solidFill>
                <a:highlight>
                  <a:srgbClr val="00FFFF"/>
                </a:highlight>
                <a:cs typeface="Arial" panose="020B0604020202020204" pitchFamily="34" charset="0"/>
              </a:rPr>
              <a:t>و</a:t>
            </a:r>
            <a:r>
              <a:rPr lang="ar-DZ" sz="2600" b="1" dirty="0">
                <a:solidFill>
                  <a:srgbClr val="FF0000"/>
                </a:solidFill>
                <a:highlight>
                  <a:srgbClr val="00FFFF"/>
                </a:highlight>
                <a:cs typeface="Arial" panose="020B0604020202020204" pitchFamily="34" charset="0"/>
              </a:rPr>
              <a:t> المتوسطة :</a:t>
            </a:r>
          </a:p>
          <a:p>
            <a:pPr algn="r" rtl="1">
              <a:lnSpc>
                <a:spcPct val="150000"/>
              </a:lnSpc>
            </a:pP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حدد المشرع الجزائري مجموعة من المعايير التي يجب أن تتوفر في المؤسسة حتى تعتبر صغيرة أو متوسطة، حيث تُعرف المادة 05 من القانون 17</a:t>
            </a:r>
            <a:r>
              <a:rPr lang="ar-DZ" sz="2600" b="1" dirty="0">
                <a:solidFill>
                  <a:srgbClr val="FF0000"/>
                </a:solidFill>
                <a:cs typeface="Arial" panose="020B0604020202020204" pitchFamily="34" charset="0"/>
              </a:rPr>
              <a:t>/ </a:t>
            </a: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02 المؤسسة الصغيرة على أنها </a:t>
            </a:r>
            <a:r>
              <a:rPr lang="ar-DZ" sz="2600" b="1" dirty="0">
                <a:solidFill>
                  <a:srgbClr val="FF0000"/>
                </a:solidFill>
                <a:cs typeface="Arial" panose="020B0604020202020204" pitchFamily="34" charset="0"/>
              </a:rPr>
              <a:t>:</a:t>
            </a:r>
          </a:p>
          <a:p>
            <a:pPr algn="r" rtl="1">
              <a:lnSpc>
                <a:spcPct val="150000"/>
              </a:lnSpc>
            </a:pPr>
            <a:endParaRPr lang="ar-DZ" sz="2600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6E32F92F-1EF4-4FC2-8B39-B6B71610282A}"/>
              </a:ext>
            </a:extLst>
          </p:cNvPr>
          <p:cNvSpPr/>
          <p:nvPr/>
        </p:nvSpPr>
        <p:spPr>
          <a:xfrm>
            <a:off x="262467" y="2937933"/>
            <a:ext cx="11750569" cy="3779551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just" rtl="1">
              <a:lnSpc>
                <a:spcPct val="150000"/>
              </a:lnSpc>
            </a:pP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المؤسسات الصغيرة </a:t>
            </a:r>
            <a:r>
              <a:rPr lang="ar-DZ" sz="2600" dirty="0">
                <a:solidFill>
                  <a:srgbClr val="FF0000"/>
                </a:solidFill>
                <a:cs typeface="Arial" panose="020B0604020202020204" pitchFamily="34" charset="0"/>
              </a:rPr>
              <a:t>و</a:t>
            </a: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المُتوسطة </a:t>
            </a:r>
            <a:r>
              <a:rPr lang="ar-DZ" sz="2600" dirty="0">
                <a:solidFill>
                  <a:srgbClr val="FF0000"/>
                </a:solidFill>
                <a:cs typeface="Arial" panose="020B0604020202020204" pitchFamily="34" charset="0"/>
              </a:rPr>
              <a:t>هي</a:t>
            </a: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 كل المؤسسات التي تُنتج </a:t>
            </a:r>
            <a:r>
              <a:rPr lang="ar-DZ" sz="2600" dirty="0">
                <a:solidFill>
                  <a:srgbClr val="FF0000"/>
                </a:solidFill>
                <a:cs typeface="Arial" panose="020B0604020202020204" pitchFamily="34" charset="0"/>
              </a:rPr>
              <a:t>السِلع</a:t>
            </a: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 و</a:t>
            </a:r>
            <a:r>
              <a:rPr lang="ar-DZ" sz="2600" dirty="0">
                <a:solidFill>
                  <a:srgbClr val="FF0000"/>
                </a:solidFill>
                <a:cs typeface="Arial" panose="020B0604020202020204" pitchFamily="34" charset="0"/>
              </a:rPr>
              <a:t>الخدمات</a:t>
            </a: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 مهما كانت </a:t>
            </a:r>
            <a:r>
              <a:rPr lang="ar-DZ" sz="2600" dirty="0">
                <a:solidFill>
                  <a:srgbClr val="FF0000"/>
                </a:solidFill>
                <a:cs typeface="Arial" panose="020B0604020202020204" pitchFamily="34" charset="0"/>
              </a:rPr>
              <a:t>تصنيفها</a:t>
            </a: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 القانوني وتتميز </a:t>
            </a:r>
            <a:r>
              <a:rPr lang="ar-DZ" sz="2600" dirty="0">
                <a:solidFill>
                  <a:srgbClr val="00B0F0"/>
                </a:solidFill>
                <a:cs typeface="Arial" panose="020B0604020202020204" pitchFamily="34" charset="0"/>
              </a:rPr>
              <a:t>بالخصائص</a:t>
            </a: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 التالية </a:t>
            </a:r>
            <a:r>
              <a:rPr lang="ar-DZ" sz="2600" b="1" dirty="0">
                <a:solidFill>
                  <a:srgbClr val="FF0000"/>
                </a:solidFill>
                <a:cs typeface="Arial" panose="020B0604020202020204" pitchFamily="34" charset="0"/>
              </a:rPr>
              <a:t>:</a:t>
            </a:r>
          </a:p>
          <a:p>
            <a:pPr marL="457200" indent="-457200" algn="just" rtl="1">
              <a:lnSpc>
                <a:spcPct val="15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عدد عُمالِها من </a:t>
            </a:r>
            <a:r>
              <a:rPr lang="ar-DZ" sz="2600" dirty="0">
                <a:solidFill>
                  <a:srgbClr val="FF0000"/>
                </a:solidFill>
                <a:cs typeface="Arial" panose="020B0604020202020204" pitchFamily="34" charset="0"/>
              </a:rPr>
              <a:t>(</a:t>
            </a: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01</a:t>
            </a:r>
            <a:r>
              <a:rPr lang="ar-DZ" sz="2600" dirty="0">
                <a:solidFill>
                  <a:srgbClr val="FF0000"/>
                </a:solidFill>
                <a:cs typeface="Arial" panose="020B0604020202020204" pitchFamily="34" charset="0"/>
              </a:rPr>
              <a:t>)</a:t>
            </a: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 إلى  </a:t>
            </a:r>
            <a:r>
              <a:rPr lang="ar-DZ" sz="2600" dirty="0">
                <a:solidFill>
                  <a:srgbClr val="FF0000"/>
                </a:solidFill>
                <a:cs typeface="Arial" panose="020B0604020202020204" pitchFamily="34" charset="0"/>
              </a:rPr>
              <a:t>(</a:t>
            </a: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250</a:t>
            </a:r>
            <a:r>
              <a:rPr lang="ar-DZ" sz="2600" dirty="0">
                <a:solidFill>
                  <a:srgbClr val="FF0000"/>
                </a:solidFill>
                <a:cs typeface="Arial" panose="020B0604020202020204" pitchFamily="34" charset="0"/>
              </a:rPr>
              <a:t>)</a:t>
            </a: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 عامل.</a:t>
            </a:r>
          </a:p>
          <a:p>
            <a:pPr marL="457200" indent="-457200" algn="just" rtl="1">
              <a:lnSpc>
                <a:spcPct val="15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لا يتجاوز رقم </a:t>
            </a:r>
            <a:r>
              <a:rPr lang="ar-DZ" sz="2600" b="1" dirty="0">
                <a:solidFill>
                  <a:srgbClr val="FF0000"/>
                </a:solidFill>
                <a:cs typeface="Arial" panose="020B0604020202020204" pitchFamily="34" charset="0"/>
              </a:rPr>
              <a:t>أعمالها</a:t>
            </a: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ar-DZ" sz="2600" dirty="0">
                <a:solidFill>
                  <a:srgbClr val="FF0000"/>
                </a:solidFill>
                <a:cs typeface="Arial" panose="020B0604020202020204" pitchFamily="34" charset="0"/>
              </a:rPr>
              <a:t>(</a:t>
            </a: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4</a:t>
            </a:r>
            <a:r>
              <a:rPr lang="ar-DZ" sz="2600" dirty="0">
                <a:solidFill>
                  <a:srgbClr val="FF0000"/>
                </a:solidFill>
                <a:cs typeface="Arial" panose="020B0604020202020204" pitchFamily="34" charset="0"/>
              </a:rPr>
              <a:t>)</a:t>
            </a: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 ملايير دج  </a:t>
            </a:r>
            <a:r>
              <a:rPr lang="ar-DZ" sz="2600" b="1" dirty="0">
                <a:solidFill>
                  <a:srgbClr val="FF0000"/>
                </a:solidFill>
                <a:cs typeface="Arial" panose="020B0604020202020204" pitchFamily="34" charset="0"/>
              </a:rPr>
              <a:t>أو</a:t>
            </a: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  </a:t>
            </a:r>
            <a:r>
              <a:rPr lang="ar-DZ" sz="2600" b="1" dirty="0">
                <a:solidFill>
                  <a:schemeClr val="tx1"/>
                </a:solidFill>
                <a:cs typeface="Arial" panose="020B0604020202020204" pitchFamily="34" charset="0"/>
              </a:rPr>
              <a:t>لا </a:t>
            </a: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يتجاوز مجمُوع </a:t>
            </a:r>
            <a:r>
              <a:rPr lang="ar-DZ" sz="2600" b="1" dirty="0">
                <a:solidFill>
                  <a:srgbClr val="FF0000"/>
                </a:solidFill>
                <a:cs typeface="Arial" panose="020B0604020202020204" pitchFamily="34" charset="0"/>
              </a:rPr>
              <a:t>حصِيلتها</a:t>
            </a: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 السنوية </a:t>
            </a:r>
            <a:r>
              <a:rPr lang="ar-DZ" sz="2600" dirty="0">
                <a:solidFill>
                  <a:srgbClr val="FF0000"/>
                </a:solidFill>
                <a:cs typeface="Arial" panose="020B0604020202020204" pitchFamily="34" charset="0"/>
              </a:rPr>
              <a:t>(</a:t>
            </a: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1</a:t>
            </a:r>
            <a:r>
              <a:rPr lang="ar-DZ" sz="2600" dirty="0">
                <a:solidFill>
                  <a:srgbClr val="FF0000"/>
                </a:solidFill>
                <a:cs typeface="Arial" panose="020B0604020202020204" pitchFamily="34" charset="0"/>
              </a:rPr>
              <a:t>)</a:t>
            </a: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 مليار دج . </a:t>
            </a:r>
          </a:p>
          <a:p>
            <a:pPr marL="457200" indent="-457200" algn="just" rtl="1">
              <a:lnSpc>
                <a:spcPct val="15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تستوفي معيار </a:t>
            </a:r>
            <a:r>
              <a:rPr lang="ar-DZ" sz="2600" b="1" dirty="0">
                <a:solidFill>
                  <a:srgbClr val="FF0000"/>
                </a:solidFill>
                <a:cs typeface="Arial" panose="020B0604020202020204" pitchFamily="34" charset="0"/>
              </a:rPr>
              <a:t>الاستقلالية</a:t>
            </a: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، </a:t>
            </a:r>
            <a:r>
              <a:rPr lang="ar-DZ" sz="2600" b="1" dirty="0">
                <a:solidFill>
                  <a:schemeClr val="tx1"/>
                </a:solidFill>
                <a:cs typeface="Arial" panose="020B0604020202020204" pitchFamily="34" charset="0"/>
              </a:rPr>
              <a:t>أي</a:t>
            </a: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 يمتلك رأسمالها بمقدار </a:t>
            </a:r>
            <a:r>
              <a:rPr lang="ar-DZ" sz="2600" dirty="0">
                <a:solidFill>
                  <a:srgbClr val="FF0000"/>
                </a:solidFill>
                <a:cs typeface="Arial" panose="020B0604020202020204" pitchFamily="34" charset="0"/>
              </a:rPr>
              <a:t>25 %</a:t>
            </a: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 فما أكثر من قبل مؤسسة </a:t>
            </a:r>
            <a:r>
              <a:rPr lang="ar-DZ" sz="2600" dirty="0">
                <a:solidFill>
                  <a:srgbClr val="FF0000"/>
                </a:solidFill>
                <a:cs typeface="Arial" panose="020B0604020202020204" pitchFamily="34" charset="0"/>
              </a:rPr>
              <a:t>أو</a:t>
            </a: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 مجموعة مؤسسات أخرى.</a:t>
            </a:r>
          </a:p>
        </p:txBody>
      </p:sp>
    </p:spTree>
    <p:extLst>
      <p:ext uri="{BB962C8B-B14F-4D97-AF65-F5344CB8AC3E}">
        <p14:creationId xmlns:p14="http://schemas.microsoft.com/office/powerpoint/2010/main" val="3008072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EE6C1D17-6585-4633-8333-9A177DE9E3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0844" y="140515"/>
            <a:ext cx="11132192" cy="6576969"/>
          </a:xfrm>
        </p:spPr>
        <p:txBody>
          <a:bodyPr>
            <a:normAutofit/>
          </a:bodyPr>
          <a:lstStyle/>
          <a:p>
            <a:pPr algn="r" rtl="1">
              <a:lnSpc>
                <a:spcPct val="150000"/>
              </a:lnSpc>
            </a:pPr>
            <a:r>
              <a:rPr lang="ar-DZ" sz="2600" b="1" dirty="0">
                <a:solidFill>
                  <a:srgbClr val="FF0000"/>
                </a:solidFill>
                <a:highlight>
                  <a:srgbClr val="00FFFF"/>
                </a:highlight>
                <a:cs typeface="Arial" panose="020B0604020202020204" pitchFamily="34" charset="0"/>
              </a:rPr>
              <a:t>ثانيًا : المؤسسات الناشئة :</a:t>
            </a:r>
          </a:p>
          <a:p>
            <a:pPr algn="r" rtl="1">
              <a:lnSpc>
                <a:spcPct val="150000"/>
              </a:lnSpc>
            </a:pP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ناقشت العديد من الدراسات مفهوم المؤسسة </a:t>
            </a:r>
            <a:r>
              <a:rPr lang="ar-DZ" sz="2600" dirty="0">
                <a:solidFill>
                  <a:srgbClr val="FF0000"/>
                </a:solidFill>
                <a:cs typeface="Arial" panose="020B0604020202020204" pitchFamily="34" charset="0"/>
              </a:rPr>
              <a:t>الناشئة</a:t>
            </a: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، إلا أنها لم تتفق على إعطاء إطار مفاهيمي </a:t>
            </a:r>
            <a:r>
              <a:rPr lang="ar-DZ" sz="2600" dirty="0">
                <a:solidFill>
                  <a:srgbClr val="FF0000"/>
                </a:solidFill>
                <a:cs typeface="Arial" panose="020B0604020202020204" pitchFamily="34" charset="0"/>
              </a:rPr>
              <a:t>دقيق</a:t>
            </a: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 بسبب</a:t>
            </a:r>
          </a:p>
          <a:p>
            <a:pPr algn="r" rtl="1">
              <a:lnSpc>
                <a:spcPct val="150000"/>
              </a:lnSpc>
            </a:pP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اِختلاف </a:t>
            </a:r>
            <a:r>
              <a:rPr lang="ar-DZ" sz="2600" dirty="0">
                <a:solidFill>
                  <a:srgbClr val="FF0000"/>
                </a:solidFill>
                <a:cs typeface="Arial" panose="020B0604020202020204" pitchFamily="34" charset="0"/>
              </a:rPr>
              <a:t>المعايير</a:t>
            </a: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 المعتمد عليها في تحديد هذا المفهوم من </a:t>
            </a:r>
            <a:r>
              <a:rPr lang="ar-DZ" sz="2600" dirty="0">
                <a:solidFill>
                  <a:srgbClr val="FF0000"/>
                </a:solidFill>
                <a:cs typeface="Arial" panose="020B0604020202020204" pitchFamily="34" charset="0"/>
              </a:rPr>
              <a:t>دولة</a:t>
            </a: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 إلى </a:t>
            </a:r>
            <a:r>
              <a:rPr lang="ar-DZ" sz="2600" dirty="0">
                <a:solidFill>
                  <a:srgbClr val="FF0000"/>
                </a:solidFill>
                <a:cs typeface="Arial" panose="020B0604020202020204" pitchFamily="34" charset="0"/>
              </a:rPr>
              <a:t>أخرى</a:t>
            </a: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 وحتى من قطاع إلى آخر.</a:t>
            </a:r>
          </a:p>
          <a:p>
            <a:pPr algn="r" rtl="1">
              <a:lnSpc>
                <a:spcPct val="150000"/>
              </a:lnSpc>
            </a:pPr>
            <a:endParaRPr lang="ar-DZ" sz="2600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6E32F92F-1EF4-4FC2-8B39-B6B71610282A}"/>
              </a:ext>
            </a:extLst>
          </p:cNvPr>
          <p:cNvSpPr/>
          <p:nvPr/>
        </p:nvSpPr>
        <p:spPr>
          <a:xfrm>
            <a:off x="643467" y="2659873"/>
            <a:ext cx="11369569" cy="3546194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>
              <a:lnSpc>
                <a:spcPct val="150000"/>
              </a:lnSpc>
            </a:pP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من الناحية اللُغوية فالمُؤسسة الناشئة هي ترجمة للكلمة الإنجليزية </a:t>
            </a:r>
            <a:r>
              <a:rPr lang="fr-FR" sz="26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SturtuP</a:t>
            </a: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  والمتكونة ومن كلمتين : </a:t>
            </a:r>
          </a:p>
          <a:p>
            <a:pPr algn="r" rtl="1">
              <a:lnSpc>
                <a:spcPct val="150000"/>
              </a:lnSpc>
              <a:spcBef>
                <a:spcPts val="2000"/>
              </a:spcBef>
            </a:pPr>
            <a:r>
              <a:rPr lang="fr-FR" sz="26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Sturt</a:t>
            </a: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 :  وتعني </a:t>
            </a:r>
            <a:r>
              <a:rPr lang="ar-DZ" sz="2600" b="1" dirty="0">
                <a:solidFill>
                  <a:schemeClr val="tx1"/>
                </a:solidFill>
                <a:cs typeface="Arial" panose="020B0604020202020204" pitchFamily="34" charset="0"/>
              </a:rPr>
              <a:t>إبدأ</a:t>
            </a: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ar-DZ" sz="2600" dirty="0">
                <a:solidFill>
                  <a:srgbClr val="FF0000"/>
                </a:solidFill>
                <a:cs typeface="Arial" panose="020B0604020202020204" pitchFamily="34" charset="0"/>
              </a:rPr>
              <a:t>أو</a:t>
            </a: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ar-DZ" sz="2600" b="1" dirty="0">
                <a:solidFill>
                  <a:schemeClr val="tx1"/>
                </a:solidFill>
                <a:cs typeface="Arial" panose="020B0604020202020204" pitchFamily="34" charset="0"/>
              </a:rPr>
              <a:t>إنطلق</a:t>
            </a: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.</a:t>
            </a:r>
          </a:p>
          <a:p>
            <a:pPr algn="r" rtl="1">
              <a:lnSpc>
                <a:spcPct val="150000"/>
              </a:lnSpc>
              <a:spcBef>
                <a:spcPts val="2000"/>
              </a:spcBef>
            </a:pPr>
            <a:r>
              <a:rPr lang="fr-FR" sz="2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</a:t>
            </a: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 : وتعني </a:t>
            </a:r>
            <a:r>
              <a:rPr lang="ar-DZ" sz="2600" b="1" dirty="0">
                <a:solidFill>
                  <a:schemeClr val="tx1"/>
                </a:solidFill>
                <a:cs typeface="Arial" panose="020B0604020202020204" pitchFamily="34" charset="0"/>
              </a:rPr>
              <a:t>النُمو</a:t>
            </a: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ar-DZ" sz="2600" dirty="0">
                <a:solidFill>
                  <a:srgbClr val="FF0000"/>
                </a:solidFill>
                <a:cs typeface="Arial" panose="020B0604020202020204" pitchFamily="34" charset="0"/>
              </a:rPr>
              <a:t>(</a:t>
            </a: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سريع </a:t>
            </a:r>
            <a:r>
              <a:rPr lang="ar-DZ" sz="2600" dirty="0">
                <a:solidFill>
                  <a:srgbClr val="FF0000"/>
                </a:solidFill>
                <a:cs typeface="Arial" panose="020B0604020202020204" pitchFamily="34" charset="0"/>
              </a:rPr>
              <a:t>)</a:t>
            </a:r>
          </a:p>
          <a:p>
            <a:pPr algn="r" rtl="1">
              <a:lnSpc>
                <a:spcPct val="150000"/>
              </a:lnSpc>
              <a:spcBef>
                <a:spcPts val="2000"/>
              </a:spcBef>
            </a:pP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وفي </a:t>
            </a:r>
            <a:r>
              <a:rPr lang="ar-DZ" sz="2600" dirty="0">
                <a:solidFill>
                  <a:srgbClr val="FF0000"/>
                </a:solidFill>
                <a:cs typeface="Arial" panose="020B0604020202020204" pitchFamily="34" charset="0"/>
              </a:rPr>
              <a:t>مُجملها</a:t>
            </a: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 تعني : المشروع الصغير الذي بدأ وإنطلق لتوِهِ فالنُمو.</a:t>
            </a:r>
          </a:p>
        </p:txBody>
      </p:sp>
    </p:spTree>
    <p:extLst>
      <p:ext uri="{BB962C8B-B14F-4D97-AF65-F5344CB8AC3E}">
        <p14:creationId xmlns:p14="http://schemas.microsoft.com/office/powerpoint/2010/main" val="2600548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EE6C1D17-6585-4633-8333-9A177DE9E3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0844" y="140515"/>
            <a:ext cx="11132192" cy="6576969"/>
          </a:xfrm>
        </p:spPr>
        <p:txBody>
          <a:bodyPr>
            <a:normAutofit/>
          </a:bodyPr>
          <a:lstStyle/>
          <a:p>
            <a:pPr algn="r" rtl="1">
              <a:lnSpc>
                <a:spcPct val="150000"/>
              </a:lnSpc>
            </a:pPr>
            <a:r>
              <a:rPr lang="ar-DZ" sz="200" dirty="0">
                <a:solidFill>
                  <a:schemeClr val="tx1"/>
                </a:solidFill>
                <a:cs typeface="Arial" panose="020B0604020202020204" pitchFamily="34" charset="0"/>
              </a:rPr>
              <a:t>.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6E32F92F-1EF4-4FC2-8B39-B6B71610282A}"/>
              </a:ext>
            </a:extLst>
          </p:cNvPr>
          <p:cNvSpPr/>
          <p:nvPr/>
        </p:nvSpPr>
        <p:spPr>
          <a:xfrm>
            <a:off x="499535" y="238406"/>
            <a:ext cx="11513502" cy="2030661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just" rtl="1">
              <a:lnSpc>
                <a:spcPct val="150000"/>
              </a:lnSpc>
            </a:pP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عرف </a:t>
            </a:r>
            <a:r>
              <a:rPr lang="fr-FR" sz="2600" dirty="0" err="1">
                <a:solidFill>
                  <a:srgbClr val="FF0000"/>
                </a:solidFill>
                <a:cs typeface="Arial" panose="020B0604020202020204" pitchFamily="34" charset="0"/>
              </a:rPr>
              <a:t>Eric</a:t>
            </a:r>
            <a:r>
              <a:rPr lang="fr-FR" sz="2600" dirty="0">
                <a:solidFill>
                  <a:srgbClr val="FF0000"/>
                </a:solidFill>
                <a:cs typeface="Arial" panose="020B0604020202020204" pitchFamily="34" charset="0"/>
              </a:rPr>
              <a:t> Ries</a:t>
            </a:r>
            <a:r>
              <a:rPr lang="ar-DZ" sz="2600" dirty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المؤسسة الناشئة بـ </a:t>
            </a:r>
            <a:r>
              <a:rPr lang="ar-DZ" sz="2600" dirty="0">
                <a:solidFill>
                  <a:srgbClr val="FF0000"/>
                </a:solidFill>
                <a:highlight>
                  <a:srgbClr val="FFFF00"/>
                </a:highlight>
                <a:cs typeface="Arial" panose="020B0604020202020204" pitchFamily="34" charset="0"/>
              </a:rPr>
              <a:t>"</a:t>
            </a: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 مؤسسة بشرية مصممة لإنشاء مُنتج </a:t>
            </a:r>
            <a:r>
              <a:rPr lang="ar-DZ" sz="2600" dirty="0">
                <a:solidFill>
                  <a:srgbClr val="FF0000"/>
                </a:solidFill>
                <a:cs typeface="Arial" panose="020B0604020202020204" pitchFamily="34" charset="0"/>
              </a:rPr>
              <a:t>أو</a:t>
            </a: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 خدمة </a:t>
            </a:r>
            <a:r>
              <a:rPr lang="ar-DZ" sz="2600" dirty="0">
                <a:solidFill>
                  <a:srgbClr val="FF0000"/>
                </a:solidFill>
                <a:cs typeface="Arial" panose="020B0604020202020204" pitchFamily="34" charset="0"/>
              </a:rPr>
              <a:t>جديدة</a:t>
            </a: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 في ظِل ظُرُوف من عدم اليقين الشديدة </a:t>
            </a:r>
            <a:r>
              <a:rPr lang="ar-DZ" sz="2600" dirty="0">
                <a:solidFill>
                  <a:srgbClr val="FF0000"/>
                </a:solidFill>
                <a:highlight>
                  <a:srgbClr val="FFFF00"/>
                </a:highlight>
                <a:cs typeface="Arial" panose="020B0604020202020204" pitchFamily="34" charset="0"/>
              </a:rPr>
              <a:t>"</a:t>
            </a:r>
            <a:r>
              <a:rPr lang="ar-DZ" sz="2600" dirty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ويُقصد </a:t>
            </a:r>
            <a:r>
              <a:rPr lang="ar-DZ" sz="2600" dirty="0">
                <a:solidFill>
                  <a:srgbClr val="FF0000"/>
                </a:solidFill>
                <a:cs typeface="Arial" panose="020B0604020202020204" pitchFamily="34" charset="0"/>
              </a:rPr>
              <a:t>بِعدم اليقين</a:t>
            </a: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 أن هذا النوع من المؤسسات يُحاول إنشاء شيئ </a:t>
            </a:r>
            <a:r>
              <a:rPr lang="ar-DZ" sz="2600" dirty="0">
                <a:solidFill>
                  <a:srgbClr val="FF0000"/>
                </a:solidFill>
                <a:cs typeface="Arial" panose="020B0604020202020204" pitchFamily="34" charset="0"/>
              </a:rPr>
              <a:t>جديد</a:t>
            </a: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 وليس هناك من يضمن </a:t>
            </a:r>
            <a:r>
              <a:rPr lang="ar-DZ" sz="2600" dirty="0">
                <a:solidFill>
                  <a:srgbClr val="FF0000"/>
                </a:solidFill>
                <a:cs typeface="Arial" panose="020B0604020202020204" pitchFamily="34" charset="0"/>
              </a:rPr>
              <a:t>نجاح</a:t>
            </a: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 فكرتها.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C8627126-42D7-424F-A535-C6479F62CCE1}"/>
              </a:ext>
            </a:extLst>
          </p:cNvPr>
          <p:cNvSpPr/>
          <p:nvPr/>
        </p:nvSpPr>
        <p:spPr>
          <a:xfrm>
            <a:off x="499534" y="2626005"/>
            <a:ext cx="11513502" cy="1344861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just" rtl="1">
              <a:lnSpc>
                <a:spcPct val="150000"/>
              </a:lnSpc>
            </a:pPr>
            <a:r>
              <a:rPr lang="fr-FR" sz="22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Poul</a:t>
            </a:r>
            <a:r>
              <a:rPr lang="fr-FR" sz="2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Graham</a:t>
            </a:r>
            <a:r>
              <a:rPr lang="ar-DZ" sz="2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ar-DZ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عرفها</a:t>
            </a:r>
            <a:r>
              <a:rPr lang="ar-DZ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ar-DZ" sz="2400" dirty="0">
                <a:solidFill>
                  <a:srgbClr val="FF0000"/>
                </a:solidFill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  <a:r>
              <a:rPr lang="ar-DZ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ar-DZ" sz="2600" dirty="0">
                <a:latin typeface="Arial" panose="020B0604020202020204" pitchFamily="34" charset="0"/>
                <a:cs typeface="Arial" panose="020B0604020202020204" pitchFamily="34" charset="0"/>
              </a:rPr>
              <a:t>بأنها تسعى لحل </a:t>
            </a:r>
            <a:r>
              <a:rPr lang="ar-DZ" sz="2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مشاكل</a:t>
            </a:r>
            <a:r>
              <a:rPr lang="ar-DZ" sz="2600" dirty="0">
                <a:latin typeface="Arial" panose="020B0604020202020204" pitchFamily="34" charset="0"/>
                <a:cs typeface="Arial" panose="020B0604020202020204" pitchFamily="34" charset="0"/>
              </a:rPr>
              <a:t> يُواجهها </a:t>
            </a:r>
            <a:r>
              <a:rPr lang="ar-DZ" sz="2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الناس</a:t>
            </a:r>
            <a:r>
              <a:rPr lang="ar-DZ" sz="2600" dirty="0">
                <a:latin typeface="Arial" panose="020B0604020202020204" pitchFamily="34" charset="0"/>
                <a:cs typeface="Arial" panose="020B0604020202020204" pitchFamily="34" charset="0"/>
              </a:rPr>
              <a:t>، وهي تبدأ عادة </a:t>
            </a:r>
            <a:r>
              <a:rPr lang="ar-DZ" sz="2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بِفكرة</a:t>
            </a:r>
            <a:r>
              <a:rPr lang="ar-DZ" sz="2600" dirty="0">
                <a:latin typeface="Arial" panose="020B0604020202020204" pitchFamily="34" charset="0"/>
                <a:cs typeface="Arial" panose="020B0604020202020204" pitchFamily="34" charset="0"/>
              </a:rPr>
              <a:t> صغيرة وتعمل على تطويرها </a:t>
            </a:r>
            <a:r>
              <a:rPr lang="ar-DZ" sz="2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 </a:t>
            </a:r>
            <a:r>
              <a:rPr lang="ar-DZ" sz="2600" dirty="0">
                <a:latin typeface="Arial" panose="020B0604020202020204" pitchFamily="34" charset="0"/>
                <a:cs typeface="Arial" panose="020B0604020202020204" pitchFamily="34" charset="0"/>
              </a:rPr>
              <a:t>تحويلها إلى منتج </a:t>
            </a:r>
            <a:r>
              <a:rPr lang="ar-DZ" sz="2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أو</a:t>
            </a:r>
            <a:r>
              <a:rPr lang="ar-DZ" sz="2600" dirty="0">
                <a:latin typeface="Arial" panose="020B0604020202020204" pitchFamily="34" charset="0"/>
                <a:cs typeface="Arial" panose="020B0604020202020204" pitchFamily="34" charset="0"/>
              </a:rPr>
              <a:t> خدمة كبيرة </a:t>
            </a:r>
            <a:r>
              <a:rPr lang="ar-DZ" sz="2600" dirty="0">
                <a:solidFill>
                  <a:srgbClr val="FF0000"/>
                </a:solidFill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  <a:r>
              <a:rPr lang="ar-DZ" sz="2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ar-DZ" sz="2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D6F1E1A6-355A-4245-A811-689268600397}"/>
              </a:ext>
            </a:extLst>
          </p:cNvPr>
          <p:cNvSpPr/>
          <p:nvPr/>
        </p:nvSpPr>
        <p:spPr>
          <a:xfrm>
            <a:off x="499534" y="4436532"/>
            <a:ext cx="11513502" cy="208992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just" rtl="1">
              <a:lnSpc>
                <a:spcPct val="150000"/>
              </a:lnSpc>
            </a:pP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على الرغم من إختلافات التعاريف السابقة إلى أن جميعها </a:t>
            </a:r>
            <a:r>
              <a:rPr lang="ar-DZ" sz="2600" dirty="0">
                <a:solidFill>
                  <a:srgbClr val="FF0000"/>
                </a:solidFill>
                <a:cs typeface="Arial" panose="020B0604020202020204" pitchFamily="34" charset="0"/>
              </a:rPr>
              <a:t>تُشير</a:t>
            </a: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 إلى أن المؤسسة </a:t>
            </a:r>
            <a:r>
              <a:rPr lang="ar-DZ" sz="2600" dirty="0">
                <a:solidFill>
                  <a:srgbClr val="FF0000"/>
                </a:solidFill>
                <a:cs typeface="Arial" panose="020B0604020202020204" pitchFamily="34" charset="0"/>
              </a:rPr>
              <a:t>الناشئة</a:t>
            </a: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 هي مؤسسة مُصممة لخلق مُنتج </a:t>
            </a:r>
            <a:r>
              <a:rPr lang="ar-DZ" sz="2600" dirty="0">
                <a:solidFill>
                  <a:srgbClr val="FF0000"/>
                </a:solidFill>
                <a:cs typeface="Arial" panose="020B0604020202020204" pitchFamily="34" charset="0"/>
              </a:rPr>
              <a:t>أو</a:t>
            </a: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 خدمة </a:t>
            </a:r>
            <a:r>
              <a:rPr lang="ar-DZ" sz="2600" dirty="0">
                <a:solidFill>
                  <a:srgbClr val="FF0000"/>
                </a:solidFill>
                <a:cs typeface="Arial" panose="020B0604020202020204" pitchFamily="34" charset="0"/>
              </a:rPr>
              <a:t>جديدة</a:t>
            </a: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، في ظِل ظُرُوف </a:t>
            </a:r>
            <a:r>
              <a:rPr lang="ar-DZ" sz="2600" dirty="0">
                <a:solidFill>
                  <a:srgbClr val="FF0000"/>
                </a:solidFill>
                <a:cs typeface="Arial" panose="020B0604020202020204" pitchFamily="34" charset="0"/>
              </a:rPr>
              <a:t>عدم التأكد</a:t>
            </a: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، أو </a:t>
            </a:r>
            <a:r>
              <a:rPr lang="ar-DZ" sz="2600" dirty="0">
                <a:solidFill>
                  <a:srgbClr val="FF0000"/>
                </a:solidFill>
                <a:cs typeface="Arial" panose="020B0604020202020204" pitchFamily="34" charset="0"/>
              </a:rPr>
              <a:t>المُخاطرة</a:t>
            </a: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 العالية، وهي تعتمد على </a:t>
            </a:r>
            <a:r>
              <a:rPr lang="ar-DZ" sz="2600" dirty="0">
                <a:solidFill>
                  <a:srgbClr val="00B0F0"/>
                </a:solidFill>
                <a:cs typeface="Arial" panose="020B0604020202020204" pitchFamily="34" charset="0"/>
              </a:rPr>
              <a:t>الإبتكار</a:t>
            </a: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 و</a:t>
            </a:r>
            <a:r>
              <a:rPr lang="ar-DZ" sz="2600" dirty="0">
                <a:solidFill>
                  <a:srgbClr val="00B0F0"/>
                </a:solidFill>
                <a:cs typeface="Arial" panose="020B0604020202020204" pitchFamily="34" charset="0"/>
              </a:rPr>
              <a:t>التكنلوجيا</a:t>
            </a: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 و</a:t>
            </a:r>
            <a:r>
              <a:rPr lang="ar-DZ" sz="2600" dirty="0">
                <a:solidFill>
                  <a:srgbClr val="00B0F0"/>
                </a:solidFill>
                <a:cs typeface="Arial" panose="020B0604020202020204" pitchFamily="34" charset="0"/>
              </a:rPr>
              <a:t>التجريب</a:t>
            </a: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 المستمر للنُمُو والنجاح </a:t>
            </a:r>
            <a:r>
              <a:rPr lang="ar-DZ" sz="2600" dirty="0">
                <a:solidFill>
                  <a:srgbClr val="FF0000"/>
                </a:solidFill>
                <a:cs typeface="Arial" panose="020B0604020202020204" pitchFamily="34" charset="0"/>
              </a:rPr>
              <a:t>ف</a:t>
            </a: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السُوق.</a:t>
            </a:r>
          </a:p>
        </p:txBody>
      </p:sp>
    </p:spTree>
    <p:extLst>
      <p:ext uri="{BB962C8B-B14F-4D97-AF65-F5344CB8AC3E}">
        <p14:creationId xmlns:p14="http://schemas.microsoft.com/office/powerpoint/2010/main" val="2138788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4" grpId="0" animBg="1"/>
      <p:bldP spid="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EE6C1D17-6585-4633-8333-9A177DE9E3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0844" y="89715"/>
            <a:ext cx="11132192" cy="6576969"/>
          </a:xfrm>
        </p:spPr>
        <p:txBody>
          <a:bodyPr>
            <a:normAutofit/>
          </a:bodyPr>
          <a:lstStyle/>
          <a:p>
            <a:pPr algn="r" rtl="1">
              <a:lnSpc>
                <a:spcPct val="150000"/>
              </a:lnSpc>
            </a:pPr>
            <a:r>
              <a:rPr lang="ar-DZ" sz="200" dirty="0">
                <a:solidFill>
                  <a:schemeClr val="tx1"/>
                </a:solidFill>
                <a:cs typeface="Arial" panose="020B0604020202020204" pitchFamily="34" charset="0"/>
              </a:rPr>
              <a:t>.</a:t>
            </a: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</a:p>
          <a:p>
            <a:pPr algn="r" rtl="1">
              <a:lnSpc>
                <a:spcPct val="150000"/>
              </a:lnSpc>
            </a:pPr>
            <a:endParaRPr lang="ar-DZ" sz="2600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algn="r" rtl="1">
              <a:lnSpc>
                <a:spcPct val="150000"/>
              </a:lnSpc>
            </a:pPr>
            <a:endParaRPr lang="ar-DZ" sz="2600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algn="r" rtl="1">
              <a:lnSpc>
                <a:spcPct val="150000"/>
              </a:lnSpc>
            </a:pPr>
            <a:endParaRPr lang="ar-DZ" sz="2600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algn="r" rtl="1">
              <a:lnSpc>
                <a:spcPct val="150000"/>
              </a:lnSpc>
            </a:pPr>
            <a:endParaRPr lang="ar-DZ" sz="2600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algn="r" rtl="1">
              <a:lnSpc>
                <a:spcPct val="150000"/>
              </a:lnSpc>
            </a:pP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بالنسبة </a:t>
            </a:r>
            <a:r>
              <a:rPr lang="ar-DZ" sz="2600" dirty="0">
                <a:solidFill>
                  <a:srgbClr val="FF0000"/>
                </a:solidFill>
                <a:cs typeface="Arial" panose="020B0604020202020204" pitchFamily="34" charset="0"/>
              </a:rPr>
              <a:t>للجزائر</a:t>
            </a: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 حدد المشرع </a:t>
            </a:r>
            <a:r>
              <a:rPr lang="ar-DZ" sz="2600" dirty="0">
                <a:solidFill>
                  <a:srgbClr val="FF0000"/>
                </a:solidFill>
                <a:cs typeface="Arial" panose="020B0604020202020204" pitchFamily="34" charset="0"/>
              </a:rPr>
              <a:t>الجزائري</a:t>
            </a: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 في المادة 11 من القانون 20 – 254 </a:t>
            </a:r>
            <a:r>
              <a:rPr lang="ar-DZ" sz="2600" b="1" dirty="0">
                <a:solidFill>
                  <a:srgbClr val="FF0000"/>
                </a:solidFill>
                <a:cs typeface="Arial" panose="020B0604020202020204" pitchFamily="34" charset="0"/>
              </a:rPr>
              <a:t>المعايير</a:t>
            </a: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 اللازمة لمنح مؤسسة ما علامة " </a:t>
            </a:r>
            <a:r>
              <a:rPr lang="ar-DZ" sz="2600" dirty="0">
                <a:solidFill>
                  <a:srgbClr val="FF0000"/>
                </a:solidFill>
                <a:cs typeface="Arial" panose="020B0604020202020204" pitchFamily="34" charset="0"/>
              </a:rPr>
              <a:t>مؤسسة ناشئة </a:t>
            </a: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" وهي : </a:t>
            </a:r>
          </a:p>
          <a:p>
            <a:pPr algn="r" rtl="1">
              <a:lnSpc>
                <a:spcPct val="150000"/>
              </a:lnSpc>
            </a:pPr>
            <a:endParaRPr lang="ar-DZ" sz="200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6E32F92F-1EF4-4FC2-8B39-B6B71610282A}"/>
              </a:ext>
            </a:extLst>
          </p:cNvPr>
          <p:cNvSpPr/>
          <p:nvPr/>
        </p:nvSpPr>
        <p:spPr>
          <a:xfrm>
            <a:off x="643467" y="348472"/>
            <a:ext cx="11369569" cy="294505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just" rtl="1">
              <a:lnSpc>
                <a:spcPct val="150000"/>
              </a:lnSpc>
            </a:pP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نشير كذلك أن العديد من الباحثين يُضيفون </a:t>
            </a:r>
            <a:r>
              <a:rPr lang="ar-DZ" sz="2600" dirty="0">
                <a:solidFill>
                  <a:srgbClr val="FF0000"/>
                </a:solidFill>
                <a:cs typeface="Arial" panose="020B0604020202020204" pitchFamily="34" charset="0"/>
              </a:rPr>
              <a:t>معايير</a:t>
            </a: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 أخرى لاعتبار المؤسسة </a:t>
            </a:r>
            <a:r>
              <a:rPr lang="ar-DZ" sz="2600" dirty="0">
                <a:solidFill>
                  <a:srgbClr val="FF0000"/>
                </a:solidFill>
                <a:cs typeface="Arial" panose="020B0604020202020204" pitchFamily="34" charset="0"/>
              </a:rPr>
              <a:t>ناشئة</a:t>
            </a: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 منها: </a:t>
            </a:r>
          </a:p>
          <a:p>
            <a:pPr algn="just" rtl="1">
              <a:lnSpc>
                <a:spcPct val="150000"/>
              </a:lnSpc>
            </a:pPr>
            <a:r>
              <a:rPr lang="ar-DZ" sz="2600" dirty="0">
                <a:solidFill>
                  <a:srgbClr val="FF0000"/>
                </a:solidFill>
                <a:cs typeface="Arial" panose="020B0604020202020204" pitchFamily="34" charset="0"/>
              </a:rPr>
              <a:t>المدة الزمنية</a:t>
            </a: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ar-DZ" sz="2600" dirty="0">
                <a:solidFill>
                  <a:srgbClr val="FF0000"/>
                </a:solidFill>
                <a:cs typeface="Arial" panose="020B0604020202020204" pitchFamily="34" charset="0"/>
              </a:rPr>
              <a:t>(</a:t>
            </a: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تعمل منذ فترة قصيرة</a:t>
            </a:r>
            <a:r>
              <a:rPr lang="ar-DZ" sz="2600" dirty="0">
                <a:solidFill>
                  <a:srgbClr val="FF0000"/>
                </a:solidFill>
                <a:cs typeface="Arial" panose="020B0604020202020204" pitchFamily="34" charset="0"/>
              </a:rPr>
              <a:t>)</a:t>
            </a: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، </a:t>
            </a:r>
            <a:r>
              <a:rPr lang="ar-DZ" sz="2600" dirty="0">
                <a:solidFill>
                  <a:srgbClr val="FF0000"/>
                </a:solidFill>
                <a:cs typeface="Arial" panose="020B0604020202020204" pitchFamily="34" charset="0"/>
              </a:rPr>
              <a:t>النمو السريع</a:t>
            </a: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، </a:t>
            </a:r>
            <a:r>
              <a:rPr lang="ar-DZ" sz="2600" dirty="0">
                <a:solidFill>
                  <a:srgbClr val="FF0000"/>
                </a:solidFill>
                <a:cs typeface="Arial" panose="020B0604020202020204" pitchFamily="34" charset="0"/>
              </a:rPr>
              <a:t>الاستثمار الجريء </a:t>
            </a: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أو </a:t>
            </a:r>
            <a:r>
              <a:rPr lang="ar-DZ" sz="2600" dirty="0">
                <a:solidFill>
                  <a:srgbClr val="FF0000"/>
                </a:solidFill>
                <a:cs typeface="Arial" panose="020B0604020202020204" pitchFamily="34" charset="0"/>
              </a:rPr>
              <a:t>رأس المال المخاطر </a:t>
            </a: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(نجاح أو فشل)...و منهم من لا يحصرها في المؤسسات الصغيرة فقط بل حتى المؤسسات الكبيرة التي تعمل في مجالات </a:t>
            </a:r>
            <a:r>
              <a:rPr lang="ar-DZ" sz="2600" dirty="0">
                <a:solidFill>
                  <a:srgbClr val="FF0000"/>
                </a:solidFill>
                <a:cs typeface="Arial" panose="020B0604020202020204" pitchFamily="34" charset="0"/>
              </a:rPr>
              <a:t>جديدة</a:t>
            </a: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، والمؤسسات القديمة التي تعمل منذ فترة من الزمن يمكن أن تزيد عن عشرة سنوات.</a:t>
            </a:r>
          </a:p>
        </p:txBody>
      </p:sp>
    </p:spTree>
    <p:extLst>
      <p:ext uri="{BB962C8B-B14F-4D97-AF65-F5344CB8AC3E}">
        <p14:creationId xmlns:p14="http://schemas.microsoft.com/office/powerpoint/2010/main" val="3187293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EE6C1D17-6585-4633-8333-9A177DE9E3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0844" y="132048"/>
            <a:ext cx="11132192" cy="6576969"/>
          </a:xfrm>
        </p:spPr>
        <p:txBody>
          <a:bodyPr>
            <a:normAutofit/>
          </a:bodyPr>
          <a:lstStyle/>
          <a:p>
            <a:pPr algn="r" rtl="1">
              <a:lnSpc>
                <a:spcPct val="150000"/>
              </a:lnSpc>
            </a:pPr>
            <a:r>
              <a:rPr lang="ar-DZ" sz="200" dirty="0">
                <a:solidFill>
                  <a:schemeClr val="tx1"/>
                </a:solidFill>
                <a:cs typeface="Arial" panose="020B0604020202020204" pitchFamily="34" charset="0"/>
              </a:rPr>
              <a:t>.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6E32F92F-1EF4-4FC2-8B39-B6B71610282A}"/>
              </a:ext>
            </a:extLst>
          </p:cNvPr>
          <p:cNvSpPr/>
          <p:nvPr/>
        </p:nvSpPr>
        <p:spPr>
          <a:xfrm>
            <a:off x="423333" y="314606"/>
            <a:ext cx="11589703" cy="617932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>
              <a:lnSpc>
                <a:spcPct val="150000"/>
              </a:lnSpc>
            </a:pP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- يجب أن</a:t>
            </a:r>
            <a:r>
              <a:rPr lang="ar-DZ" sz="2600" b="1" dirty="0">
                <a:solidFill>
                  <a:srgbClr val="FF0000"/>
                </a:solidFill>
                <a:cs typeface="Arial" panose="020B0604020202020204" pitchFamily="34" charset="0"/>
              </a:rPr>
              <a:t> لا </a:t>
            </a: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يتجاوز </a:t>
            </a:r>
            <a:r>
              <a:rPr lang="ar-DZ" sz="2600" dirty="0">
                <a:solidFill>
                  <a:srgbClr val="FF0000"/>
                </a:solidFill>
                <a:cs typeface="Arial" panose="020B0604020202020204" pitchFamily="34" charset="0"/>
              </a:rPr>
              <a:t>عُمر</a:t>
            </a: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 المؤسسة ثمانية ( </a:t>
            </a:r>
            <a:r>
              <a:rPr lang="ar-DZ" sz="2600" dirty="0">
                <a:solidFill>
                  <a:srgbClr val="FF0000"/>
                </a:solidFill>
                <a:cs typeface="Arial" panose="020B0604020202020204" pitchFamily="34" charset="0"/>
              </a:rPr>
              <a:t>08</a:t>
            </a: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 ) سنوات؛</a:t>
            </a:r>
          </a:p>
          <a:p>
            <a:pPr algn="r" rtl="1">
              <a:lnSpc>
                <a:spcPct val="150000"/>
              </a:lnSpc>
              <a:spcBef>
                <a:spcPts val="2000"/>
              </a:spcBef>
            </a:pP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- يجب أن يعتمد نموذج أعمال المؤسسة على منتجات </a:t>
            </a:r>
            <a:r>
              <a:rPr lang="ar-DZ" sz="2600" dirty="0">
                <a:solidFill>
                  <a:srgbClr val="FF0000"/>
                </a:solidFill>
                <a:cs typeface="Arial" panose="020B0604020202020204" pitchFamily="34" charset="0"/>
              </a:rPr>
              <a:t>أو</a:t>
            </a: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 خدمات </a:t>
            </a:r>
            <a:r>
              <a:rPr lang="ar-DZ" sz="2600" dirty="0">
                <a:solidFill>
                  <a:srgbClr val="FF0000"/>
                </a:solidFill>
                <a:cs typeface="Arial" panose="020B0604020202020204" pitchFamily="34" charset="0"/>
              </a:rPr>
              <a:t>أو</a:t>
            </a: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 نموذج أعمال </a:t>
            </a:r>
            <a:r>
              <a:rPr lang="ar-DZ" sz="2600" dirty="0">
                <a:solidFill>
                  <a:srgbClr val="FF0000"/>
                </a:solidFill>
                <a:cs typeface="Arial" panose="020B0604020202020204" pitchFamily="34" charset="0"/>
              </a:rPr>
              <a:t>أو</a:t>
            </a: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 أي فكرة </a:t>
            </a:r>
            <a:r>
              <a:rPr lang="ar-DZ" sz="2600" b="1" dirty="0">
                <a:solidFill>
                  <a:srgbClr val="FF0000"/>
                </a:solidFill>
                <a:cs typeface="Arial" panose="020B0604020202020204" pitchFamily="34" charset="0"/>
              </a:rPr>
              <a:t>مبتكرة</a:t>
            </a: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؛</a:t>
            </a:r>
          </a:p>
          <a:p>
            <a:pPr marL="457200" indent="-457200" algn="r" rtl="1">
              <a:lnSpc>
                <a:spcPct val="150000"/>
              </a:lnSpc>
              <a:spcBef>
                <a:spcPts val="2000"/>
              </a:spcBef>
              <a:buFontTx/>
              <a:buChar char="-"/>
            </a:pP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يجب </a:t>
            </a:r>
            <a:r>
              <a:rPr lang="ar-DZ" sz="2600" dirty="0">
                <a:solidFill>
                  <a:srgbClr val="FF0000"/>
                </a:solidFill>
                <a:cs typeface="Arial" panose="020B0604020202020204" pitchFamily="34" charset="0"/>
              </a:rPr>
              <a:t>ألا</a:t>
            </a: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 يتجاوز رقم الأعمال المبلغ السنوي الذي تحدده اللجنة الوطنية؛</a:t>
            </a:r>
          </a:p>
          <a:p>
            <a:pPr marL="457200" indent="-457200" algn="r" rtl="1">
              <a:lnSpc>
                <a:spcPct val="150000"/>
              </a:lnSpc>
              <a:spcBef>
                <a:spcPts val="2000"/>
              </a:spcBef>
              <a:buFontTx/>
              <a:buChar char="-"/>
            </a:pP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أن يكون رأسمال الشركة مملوكا بنسبة </a:t>
            </a:r>
            <a:r>
              <a:rPr lang="ar-DZ" sz="2600" dirty="0">
                <a:solidFill>
                  <a:srgbClr val="FF0000"/>
                </a:solidFill>
                <a:cs typeface="Arial" panose="020B0604020202020204" pitchFamily="34" charset="0"/>
              </a:rPr>
              <a:t>50</a:t>
            </a: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 % على الأقل من قبل أشخاص طبيعيين أو صناديق استثمار معتمدة أو من طرف مؤسسات أخرى حاصلة على علامة "</a:t>
            </a:r>
            <a:r>
              <a:rPr lang="ar-DZ" sz="2600" dirty="0">
                <a:solidFill>
                  <a:srgbClr val="FF0000"/>
                </a:solidFill>
                <a:cs typeface="Arial" panose="020B0604020202020204" pitchFamily="34" charset="0"/>
              </a:rPr>
              <a:t>مؤسسة ناشئة</a:t>
            </a: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".</a:t>
            </a:r>
          </a:p>
          <a:p>
            <a:pPr algn="r" rtl="1">
              <a:lnSpc>
                <a:spcPct val="150000"/>
              </a:lnSpc>
              <a:spcBef>
                <a:spcPts val="2000"/>
              </a:spcBef>
            </a:pP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- يجب أن تكون إمكانيات </a:t>
            </a:r>
            <a:r>
              <a:rPr lang="ar-DZ" sz="2600" dirty="0">
                <a:solidFill>
                  <a:srgbClr val="FF0000"/>
                </a:solidFill>
                <a:cs typeface="Arial" panose="020B0604020202020204" pitchFamily="34" charset="0"/>
              </a:rPr>
              <a:t>نمو</a:t>
            </a: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 المؤسسة </a:t>
            </a:r>
            <a:r>
              <a:rPr lang="ar-DZ" sz="2600" dirty="0">
                <a:solidFill>
                  <a:srgbClr val="FF0000"/>
                </a:solidFill>
                <a:cs typeface="Arial" panose="020B0604020202020204" pitchFamily="34" charset="0"/>
              </a:rPr>
              <a:t>كبيرة</a:t>
            </a: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 بما فيه الكفاية؛</a:t>
            </a:r>
          </a:p>
          <a:p>
            <a:pPr algn="r" rtl="1">
              <a:lnSpc>
                <a:spcPct val="150000"/>
              </a:lnSpc>
              <a:spcBef>
                <a:spcPts val="2000"/>
              </a:spcBef>
            </a:pP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- يجب أن </a:t>
            </a:r>
            <a:r>
              <a:rPr lang="ar-DZ" sz="2600" b="1" dirty="0">
                <a:solidFill>
                  <a:srgbClr val="FF0000"/>
                </a:solidFill>
                <a:cs typeface="Arial" panose="020B0604020202020204" pitchFamily="34" charset="0"/>
              </a:rPr>
              <a:t>لا</a:t>
            </a: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 يتجاوز عدد العمال </a:t>
            </a:r>
            <a:r>
              <a:rPr lang="ar-DZ" sz="2600" dirty="0">
                <a:solidFill>
                  <a:srgbClr val="FF0000"/>
                </a:solidFill>
                <a:cs typeface="Arial" panose="020B0604020202020204" pitchFamily="34" charset="0"/>
              </a:rPr>
              <a:t>250</a:t>
            </a:r>
            <a:r>
              <a:rPr lang="ar-DZ" sz="2600" dirty="0">
                <a:solidFill>
                  <a:schemeClr val="tx1"/>
                </a:solidFill>
                <a:cs typeface="Arial" panose="020B0604020202020204" pitchFamily="34" charset="0"/>
              </a:rPr>
              <a:t> عامل.</a:t>
            </a:r>
          </a:p>
        </p:txBody>
      </p:sp>
    </p:spTree>
    <p:extLst>
      <p:ext uri="{BB962C8B-B14F-4D97-AF65-F5344CB8AC3E}">
        <p14:creationId xmlns:p14="http://schemas.microsoft.com/office/powerpoint/2010/main" val="3140511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EE6C1D17-6585-4633-8333-9A177DE9E3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5402" y="276837"/>
            <a:ext cx="10905689" cy="6476301"/>
          </a:xfrm>
        </p:spPr>
        <p:txBody>
          <a:bodyPr>
            <a:normAutofit/>
          </a:bodyPr>
          <a:lstStyle/>
          <a:p>
            <a:pPr algn="r" rtl="1">
              <a:lnSpc>
                <a:spcPct val="150000"/>
              </a:lnSpc>
            </a:pPr>
            <a:r>
              <a:rPr lang="ar-DZ" sz="2400" dirty="0">
                <a:solidFill>
                  <a:srgbClr val="FF0000"/>
                </a:solidFill>
                <a:cs typeface="Arial" panose="020B0604020202020204" pitchFamily="34" charset="0"/>
              </a:rPr>
              <a:t>                             </a:t>
            </a:r>
          </a:p>
          <a:p>
            <a:pPr algn="r" rtl="1">
              <a:lnSpc>
                <a:spcPct val="150000"/>
              </a:lnSpc>
            </a:pPr>
            <a:r>
              <a:rPr lang="ar-DZ" sz="2400" dirty="0">
                <a:solidFill>
                  <a:srgbClr val="FF0000"/>
                </a:solidFill>
                <a:cs typeface="Arial" panose="020B0604020202020204" pitchFamily="34" charset="0"/>
              </a:rPr>
              <a:t>                  </a:t>
            </a:r>
            <a:r>
              <a:rPr lang="ar-DZ" sz="4400" dirty="0">
                <a:solidFill>
                  <a:srgbClr val="FF0000"/>
                </a:solidFill>
                <a:cs typeface="Arial" panose="020B0604020202020204" pitchFamily="34" charset="0"/>
              </a:rPr>
              <a:t>وشُكرا</a:t>
            </a:r>
          </a:p>
          <a:p>
            <a:pPr algn="r" rtl="1">
              <a:lnSpc>
                <a:spcPct val="150000"/>
              </a:lnSpc>
            </a:pPr>
            <a:r>
              <a:rPr lang="ar-DZ" sz="4400" dirty="0">
                <a:solidFill>
                  <a:srgbClr val="FF0000"/>
                </a:solidFill>
                <a:cs typeface="Arial" panose="020B0604020202020204" pitchFamily="34" charset="0"/>
              </a:rPr>
              <a:t>                        على  </a:t>
            </a:r>
          </a:p>
          <a:p>
            <a:pPr algn="r" rtl="1">
              <a:lnSpc>
                <a:spcPct val="150000"/>
              </a:lnSpc>
            </a:pPr>
            <a:r>
              <a:rPr lang="ar-DZ" sz="4400" dirty="0">
                <a:solidFill>
                  <a:srgbClr val="FF0000"/>
                </a:solidFill>
                <a:cs typeface="Arial" panose="020B0604020202020204" pitchFamily="34" charset="0"/>
              </a:rPr>
              <a:t>                                    حُسن </a:t>
            </a:r>
          </a:p>
          <a:p>
            <a:pPr algn="ctr" rtl="1">
              <a:lnSpc>
                <a:spcPct val="150000"/>
              </a:lnSpc>
            </a:pPr>
            <a:r>
              <a:rPr lang="ar-DZ" sz="4400" dirty="0">
                <a:solidFill>
                  <a:srgbClr val="FF0000"/>
                </a:solidFill>
                <a:cs typeface="Arial" panose="020B0604020202020204" pitchFamily="34" charset="0"/>
              </a:rPr>
              <a:t>                                     الإنتِباه.</a:t>
            </a:r>
            <a:endParaRPr lang="ar-DZ" sz="3200" dirty="0"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0764611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647252"/>
      </a:dk2>
      <a:lt2>
        <a:srgbClr val="EAE8CF"/>
      </a:lt2>
      <a:accent1>
        <a:srgbClr val="E78712"/>
      </a:accent1>
      <a:accent2>
        <a:srgbClr val="B73C26"/>
      </a:accent2>
      <a:accent3>
        <a:srgbClr val="865331"/>
      </a:accent3>
      <a:accent4>
        <a:srgbClr val="B38648"/>
      </a:accent4>
      <a:accent5>
        <a:srgbClr val="BBB473"/>
      </a:accent5>
      <a:accent6>
        <a:srgbClr val="849276"/>
      </a:accent6>
      <a:hlink>
        <a:srgbClr val="FDAB2A"/>
      </a:hlink>
      <a:folHlink>
        <a:srgbClr val="CCB182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54F6613E-5ED7-40ED-90A8-F639BE712C0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4123</TotalTime>
  <Words>1949</Words>
  <Application>Microsoft Office PowerPoint</Application>
  <PresentationFormat>Widescreen</PresentationFormat>
  <Paragraphs>122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8" baseType="lpstr">
      <vt:lpstr>Arial</vt:lpstr>
      <vt:lpstr>Century Gothic</vt:lpstr>
      <vt:lpstr>Wingdings</vt:lpstr>
      <vt:lpstr>Wingdings 3</vt:lpstr>
      <vt:lpstr>Wisp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omarkebir20@gmail.com</dc:creator>
  <cp:lastModifiedBy>omarkebir20@gmail.com</cp:lastModifiedBy>
  <cp:revision>408</cp:revision>
  <dcterms:created xsi:type="dcterms:W3CDTF">2023-09-26T15:03:09Z</dcterms:created>
  <dcterms:modified xsi:type="dcterms:W3CDTF">2024-04-03T13:27:06Z</dcterms:modified>
</cp:coreProperties>
</file>