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70" r:id="rId12"/>
    <p:sldId id="271" r:id="rId13"/>
    <p:sldId id="272" r:id="rId14"/>
    <p:sldId id="273" r:id="rId15"/>
    <p:sldId id="274" r:id="rId16"/>
    <p:sldId id="276" r:id="rId17"/>
    <p:sldId id="275" r:id="rId18"/>
    <p:sldId id="277" r:id="rId19"/>
    <p:sldId id="266" r:id="rId20"/>
    <p:sldId id="269" r:id="rId21"/>
    <p:sldId id="279" r:id="rId22"/>
    <p:sldId id="278" r:id="rId23"/>
    <p:sldId id="280" r:id="rId24"/>
    <p:sldId id="281"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C4784E-6B9E-43CF-992A-531D7D597CAF}" type="datetimeFigureOut">
              <a:rPr lang="fr-FR" smtClean="0"/>
              <a:t>03/01/2026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952850-1205-40AA-90FC-4C819A3FBBCC}" type="slidenum">
              <a:rPr lang="fr-FR" smtClean="0"/>
              <a:t>‹N°›</a:t>
            </a:fld>
            <a:endParaRPr lang="fr-FR"/>
          </a:p>
        </p:txBody>
      </p:sp>
    </p:spTree>
    <p:extLst>
      <p:ext uri="{BB962C8B-B14F-4D97-AF65-F5344CB8AC3E}">
        <p14:creationId xmlns:p14="http://schemas.microsoft.com/office/powerpoint/2010/main" val="1334431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952850-1205-40AA-90FC-4C819A3FBBCC}" type="slidenum">
              <a:rPr lang="fr-FR" smtClean="0"/>
              <a:t>15</a:t>
            </a:fld>
            <a:endParaRPr lang="fr-FR"/>
          </a:p>
        </p:txBody>
      </p:sp>
    </p:spTree>
    <p:extLst>
      <p:ext uri="{BB962C8B-B14F-4D97-AF65-F5344CB8AC3E}">
        <p14:creationId xmlns:p14="http://schemas.microsoft.com/office/powerpoint/2010/main" val="2197131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952850-1205-40AA-90FC-4C819A3FBBCC}" type="slidenum">
              <a:rPr lang="fr-FR" smtClean="0"/>
              <a:t>19</a:t>
            </a:fld>
            <a:endParaRPr lang="fr-FR"/>
          </a:p>
        </p:txBody>
      </p:sp>
    </p:spTree>
    <p:extLst>
      <p:ext uri="{BB962C8B-B14F-4D97-AF65-F5344CB8AC3E}">
        <p14:creationId xmlns:p14="http://schemas.microsoft.com/office/powerpoint/2010/main" val="239677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93BED5BA-14BF-456B-94D9-2EEDD4471F32}"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66306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3BED5BA-14BF-456B-94D9-2EEDD4471F32}"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229009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3BED5BA-14BF-456B-94D9-2EEDD4471F32}"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3039186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3BED5BA-14BF-456B-94D9-2EEDD4471F32}"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842443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3BED5BA-14BF-456B-94D9-2EEDD4471F32}" type="datetimeFigureOut">
              <a:rPr lang="fr-FR" smtClean="0"/>
              <a:t>03/01/2026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3592439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3BED5BA-14BF-456B-94D9-2EEDD4471F32}" type="datetimeFigureOut">
              <a:rPr lang="fr-FR" smtClean="0"/>
              <a:t>03/01/2026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3850962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3BED5BA-14BF-456B-94D9-2EEDD4471F32}" type="datetimeFigureOut">
              <a:rPr lang="fr-FR" smtClean="0"/>
              <a:t>03/01/2026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1750369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3BED5BA-14BF-456B-94D9-2EEDD4471F32}" type="datetimeFigureOut">
              <a:rPr lang="fr-FR" smtClean="0"/>
              <a:t>03/01/2026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238189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3BED5BA-14BF-456B-94D9-2EEDD4471F32}" type="datetimeFigureOut">
              <a:rPr lang="fr-FR" smtClean="0"/>
              <a:t>03/01/2026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158650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3BED5BA-14BF-456B-94D9-2EEDD4471F32}" type="datetimeFigureOut">
              <a:rPr lang="fr-FR" smtClean="0"/>
              <a:t>03/01/2026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3744307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3BED5BA-14BF-456B-94D9-2EEDD4471F32}" type="datetimeFigureOut">
              <a:rPr lang="fr-FR" smtClean="0"/>
              <a:t>03/01/2026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BAF7DB5-B104-4D36-A9AD-427395C27602}" type="slidenum">
              <a:rPr lang="fr-FR" smtClean="0"/>
              <a:t>‹N°›</a:t>
            </a:fld>
            <a:endParaRPr lang="fr-FR"/>
          </a:p>
        </p:txBody>
      </p:sp>
    </p:spTree>
    <p:extLst>
      <p:ext uri="{BB962C8B-B14F-4D97-AF65-F5344CB8AC3E}">
        <p14:creationId xmlns:p14="http://schemas.microsoft.com/office/powerpoint/2010/main" val="835958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BED5BA-14BF-456B-94D9-2EEDD4471F32}" type="datetimeFigureOut">
              <a:rPr lang="fr-FR" smtClean="0"/>
              <a:t>03/01/2026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F7DB5-B104-4D36-A9AD-427395C27602}" type="slidenum">
              <a:rPr lang="fr-FR" smtClean="0"/>
              <a:t>‹N°›</a:t>
            </a:fld>
            <a:endParaRPr lang="fr-FR"/>
          </a:p>
        </p:txBody>
      </p:sp>
    </p:spTree>
    <p:extLst>
      <p:ext uri="{BB962C8B-B14F-4D97-AF65-F5344CB8AC3E}">
        <p14:creationId xmlns:p14="http://schemas.microsoft.com/office/powerpoint/2010/main" val="2601580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rgbClr val="FF0000"/>
                </a:solidFill>
              </a:rPr>
              <a:t>Phylum des Mollusques</a:t>
            </a:r>
            <a:endParaRPr lang="fr-FR" dirty="0">
              <a:solidFill>
                <a:srgbClr val="FF0000"/>
              </a:solidFill>
            </a:endParaRPr>
          </a:p>
        </p:txBody>
      </p:sp>
      <p:sp>
        <p:nvSpPr>
          <p:cNvPr id="3" name="Sous-titre 2"/>
          <p:cNvSpPr>
            <a:spLocks noGrp="1"/>
          </p:cNvSpPr>
          <p:nvPr>
            <p:ph type="subTitle" idx="1"/>
          </p:nvPr>
        </p:nvSpPr>
        <p:spPr/>
        <p:txBody>
          <a:bodyPr/>
          <a:lstStyle/>
          <a:p>
            <a:r>
              <a:rPr lang="fr-FR" dirty="0" smtClean="0">
                <a:solidFill>
                  <a:srgbClr val="FF0000"/>
                </a:solidFill>
              </a:rPr>
              <a:t>1- Caractères généraux</a:t>
            </a:r>
            <a:endParaRPr lang="fr-FR" dirty="0">
              <a:solidFill>
                <a:srgbClr val="FF0000"/>
              </a:solidFill>
            </a:endParaRPr>
          </a:p>
        </p:txBody>
      </p:sp>
    </p:spTree>
    <p:extLst>
      <p:ext uri="{BB962C8B-B14F-4D97-AF65-F5344CB8AC3E}">
        <p14:creationId xmlns:p14="http://schemas.microsoft.com/office/powerpoint/2010/main" val="2638871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Cycle reproductif</a:t>
            </a:r>
          </a:p>
        </p:txBody>
      </p:sp>
      <p:sp>
        <p:nvSpPr>
          <p:cNvPr id="3" name="Espace réservé du contenu 2"/>
          <p:cNvSpPr>
            <a:spLocks noGrp="1"/>
          </p:cNvSpPr>
          <p:nvPr>
            <p:ph idx="1"/>
          </p:nvPr>
        </p:nvSpPr>
        <p:spPr/>
        <p:txBody>
          <a:bodyPr>
            <a:normAutofit fontScale="85000" lnSpcReduction="20000"/>
          </a:bodyPr>
          <a:lstStyle/>
          <a:p>
            <a:r>
              <a:rPr lang="fr-FR" dirty="0"/>
              <a:t>Les sexes sont généralement </a:t>
            </a:r>
            <a:r>
              <a:rPr lang="fr-FR" dirty="0" smtClean="0"/>
              <a:t>séparés</a:t>
            </a:r>
          </a:p>
          <a:p>
            <a:r>
              <a:rPr lang="fr-FR" dirty="0" smtClean="0"/>
              <a:t>Quelques </a:t>
            </a:r>
            <a:r>
              <a:rPr lang="fr-FR" dirty="0"/>
              <a:t>espèces courantes sont hermaphrodites comme l'escargot ou l'huître.</a:t>
            </a:r>
          </a:p>
          <a:p>
            <a:r>
              <a:rPr lang="fr-FR" dirty="0" smtClean="0"/>
              <a:t>Les </a:t>
            </a:r>
            <a:r>
              <a:rPr lang="fr-FR" dirty="0"/>
              <a:t>œufs sont plus ou moins riches en vitellus, et l'éclosion a lieu après un stade plus ou moins avancé de </a:t>
            </a:r>
            <a:r>
              <a:rPr lang="fr-FR" dirty="0" smtClean="0"/>
              <a:t>développement</a:t>
            </a:r>
          </a:p>
          <a:p>
            <a:r>
              <a:rPr lang="fr-FR" dirty="0" smtClean="0"/>
              <a:t>Le </a:t>
            </a:r>
            <a:r>
              <a:rPr lang="fr-FR" dirty="0"/>
              <a:t>début du développement embryonnaire est un clivage ou segmentation en spirale, ce qui permet de classifier les Mollusques aux côtés des Annélides parmi les </a:t>
            </a:r>
            <a:r>
              <a:rPr lang="fr-FR" dirty="0" err="1"/>
              <a:t>Spiralia</a:t>
            </a:r>
            <a:r>
              <a:rPr lang="fr-FR" dirty="0"/>
              <a:t>.</a:t>
            </a:r>
          </a:p>
          <a:p>
            <a:r>
              <a:rPr lang="fr-FR" dirty="0" smtClean="0"/>
              <a:t>Quand </a:t>
            </a:r>
            <a:r>
              <a:rPr lang="fr-FR" dirty="0"/>
              <a:t>il y a larve libre (trochophore, </a:t>
            </a:r>
            <a:r>
              <a:rPr lang="fr-FR" dirty="0" err="1"/>
              <a:t>véligère</a:t>
            </a:r>
            <a:r>
              <a:rPr lang="fr-FR" dirty="0"/>
              <a:t>), celle-ci ressemble beaucoup à la trochophore des annélides</a:t>
            </a:r>
          </a:p>
        </p:txBody>
      </p:sp>
    </p:spTree>
    <p:extLst>
      <p:ext uri="{BB962C8B-B14F-4D97-AF65-F5344CB8AC3E}">
        <p14:creationId xmlns:p14="http://schemas.microsoft.com/office/powerpoint/2010/main" val="1506760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1143000"/>
          </a:xfrm>
        </p:spPr>
        <p:txBody>
          <a:bodyPr/>
          <a:lstStyle/>
          <a:p>
            <a:r>
              <a:rPr lang="fr-FR" dirty="0">
                <a:solidFill>
                  <a:srgbClr val="FF0000"/>
                </a:solidFill>
              </a:rPr>
              <a:t>Classification</a:t>
            </a:r>
          </a:p>
        </p:txBody>
      </p:sp>
      <p:sp>
        <p:nvSpPr>
          <p:cNvPr id="3" name="Espace réservé du contenu 2"/>
          <p:cNvSpPr>
            <a:spLocks noGrp="1"/>
          </p:cNvSpPr>
          <p:nvPr>
            <p:ph idx="1"/>
          </p:nvPr>
        </p:nvSpPr>
        <p:spPr>
          <a:xfrm>
            <a:off x="323528" y="1124744"/>
            <a:ext cx="8568952" cy="5544616"/>
          </a:xfrm>
        </p:spPr>
        <p:txBody>
          <a:bodyPr>
            <a:normAutofit fontScale="70000" lnSpcReduction="20000"/>
          </a:bodyPr>
          <a:lstStyle/>
          <a:p>
            <a:r>
              <a:rPr lang="fr-FR" dirty="0"/>
              <a:t>Les mollusques, l’un des groupes d’animaux les plus diversifiés, sont classés en plusieurs classes en fonction de leurs caractéristiques anatomiques et physiologiques. Voici les principales classes :</a:t>
            </a:r>
          </a:p>
          <a:p>
            <a:r>
              <a:rPr lang="fr-FR" dirty="0" smtClean="0">
                <a:solidFill>
                  <a:srgbClr val="FF0000"/>
                </a:solidFill>
              </a:rPr>
              <a:t>Classe </a:t>
            </a:r>
            <a:r>
              <a:rPr lang="fr-FR" dirty="0" err="1">
                <a:solidFill>
                  <a:srgbClr val="FF0000"/>
                </a:solidFill>
              </a:rPr>
              <a:t>Gastropoda</a:t>
            </a:r>
            <a:r>
              <a:rPr lang="fr-FR" dirty="0">
                <a:solidFill>
                  <a:srgbClr val="FF0000"/>
                </a:solidFill>
              </a:rPr>
              <a:t> </a:t>
            </a:r>
            <a:r>
              <a:rPr lang="fr-FR" dirty="0"/>
              <a:t>: C’est la plus grande classe de mollusques et elle inclut les escargots et les limaces. Ils se caractérisent par une coquille unique, généralement enroulée en spirale, et un corps qui subit une torsion pendant le développement.</a:t>
            </a:r>
          </a:p>
          <a:p>
            <a:r>
              <a:rPr lang="fr-FR" dirty="0">
                <a:solidFill>
                  <a:srgbClr val="FF0000"/>
                </a:solidFill>
              </a:rPr>
              <a:t>Classe </a:t>
            </a:r>
            <a:r>
              <a:rPr lang="fr-FR" dirty="0" err="1">
                <a:solidFill>
                  <a:srgbClr val="FF0000"/>
                </a:solidFill>
              </a:rPr>
              <a:t>Bivalvia</a:t>
            </a:r>
            <a:r>
              <a:rPr lang="fr-FR" dirty="0">
                <a:solidFill>
                  <a:srgbClr val="FF0000"/>
                </a:solidFill>
              </a:rPr>
              <a:t> </a:t>
            </a:r>
            <a:r>
              <a:rPr lang="fr-FR" dirty="0"/>
              <a:t>: Cette classe comprend les palourdes, huîtres, moules et pétoncles. Ils se caractérisent par une coquille divisée en deux parties articulées. Ils ne possèdent pas de radula (un organe semblable à une langue, unique aux mollusques).</a:t>
            </a:r>
          </a:p>
          <a:p>
            <a:r>
              <a:rPr lang="fr-FR" dirty="0">
                <a:solidFill>
                  <a:srgbClr val="FF0000"/>
                </a:solidFill>
              </a:rPr>
              <a:t>Classe </a:t>
            </a:r>
            <a:r>
              <a:rPr lang="fr-FR" dirty="0" err="1">
                <a:solidFill>
                  <a:srgbClr val="FF0000"/>
                </a:solidFill>
              </a:rPr>
              <a:t>Cephalopoda</a:t>
            </a:r>
            <a:r>
              <a:rPr lang="fr-FR" dirty="0">
                <a:solidFill>
                  <a:srgbClr val="FF0000"/>
                </a:solidFill>
              </a:rPr>
              <a:t> </a:t>
            </a:r>
            <a:r>
              <a:rPr lang="fr-FR" dirty="0"/>
              <a:t>: Cette classe comprend les pieuvres, calmars et seiches. Ils se caractérisent par une tête bien développée et un ensemble de tentacules. Ce sont les mollusques les plus intelligents et mobiles.</a:t>
            </a:r>
          </a:p>
          <a:p>
            <a:r>
              <a:rPr lang="fr-FR" dirty="0">
                <a:solidFill>
                  <a:srgbClr val="FF0000"/>
                </a:solidFill>
              </a:rPr>
              <a:t>Classe </a:t>
            </a:r>
            <a:r>
              <a:rPr lang="fr-FR" dirty="0" err="1">
                <a:solidFill>
                  <a:srgbClr val="FF0000"/>
                </a:solidFill>
              </a:rPr>
              <a:t>Polyplacophora</a:t>
            </a:r>
            <a:r>
              <a:rPr lang="fr-FR" dirty="0">
                <a:solidFill>
                  <a:srgbClr val="FF0000"/>
                </a:solidFill>
              </a:rPr>
              <a:t> </a:t>
            </a:r>
            <a:r>
              <a:rPr lang="fr-FR" dirty="0"/>
              <a:t>: Cette classe comprend les chitons. Ils sont caractérisés par une coquille composée de huit plaques superposées.</a:t>
            </a:r>
          </a:p>
          <a:p>
            <a:endParaRPr lang="fr-FR" dirty="0"/>
          </a:p>
        </p:txBody>
      </p:sp>
    </p:spTree>
    <p:extLst>
      <p:ext uri="{BB962C8B-B14F-4D97-AF65-F5344CB8AC3E}">
        <p14:creationId xmlns:p14="http://schemas.microsoft.com/office/powerpoint/2010/main" val="4243033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496944" cy="6264696"/>
          </a:xfrm>
        </p:spPr>
        <p:txBody>
          <a:bodyPr>
            <a:normAutofit fontScale="85000" lnSpcReduction="20000"/>
          </a:bodyPr>
          <a:lstStyle/>
          <a:p>
            <a:r>
              <a:rPr lang="fr-FR" dirty="0">
                <a:solidFill>
                  <a:srgbClr val="FF0000"/>
                </a:solidFill>
              </a:rPr>
              <a:t>Classe </a:t>
            </a:r>
            <a:r>
              <a:rPr lang="fr-FR" dirty="0" err="1">
                <a:solidFill>
                  <a:srgbClr val="FF0000"/>
                </a:solidFill>
              </a:rPr>
              <a:t>Scaphopoda</a:t>
            </a:r>
            <a:r>
              <a:rPr lang="fr-FR" dirty="0">
                <a:solidFill>
                  <a:srgbClr val="FF0000"/>
                </a:solidFill>
              </a:rPr>
              <a:t> </a:t>
            </a:r>
            <a:r>
              <a:rPr lang="fr-FR" dirty="0"/>
              <a:t>: Cette classe comprend les coquilles en forme de défense (coquilles en forme de tube). Elles se caractérisent par une coquille tubulaire ouverte aux deux extrémités et un pied adapté pour creuser dans le sable et la boue.</a:t>
            </a:r>
          </a:p>
          <a:p>
            <a:r>
              <a:rPr lang="fr-FR" dirty="0">
                <a:solidFill>
                  <a:srgbClr val="FF0000"/>
                </a:solidFill>
              </a:rPr>
              <a:t>Classe </a:t>
            </a:r>
            <a:r>
              <a:rPr lang="fr-FR" dirty="0" err="1">
                <a:solidFill>
                  <a:srgbClr val="FF0000"/>
                </a:solidFill>
              </a:rPr>
              <a:t>Monoplacophora</a:t>
            </a:r>
            <a:r>
              <a:rPr lang="fr-FR" dirty="0">
                <a:solidFill>
                  <a:srgbClr val="FF0000"/>
                </a:solidFill>
              </a:rPr>
              <a:t> </a:t>
            </a:r>
            <a:r>
              <a:rPr lang="fr-FR" dirty="0"/>
              <a:t>: Cette classe comprend des espèces des grands fonds autrefois considérées comme éteintes. Elles se caractérisent par une coquille unique en forme de calotte et une série de cicatrices musculaires en paires.</a:t>
            </a:r>
          </a:p>
          <a:p>
            <a:r>
              <a:rPr lang="fr-FR" dirty="0">
                <a:solidFill>
                  <a:srgbClr val="FF0000"/>
                </a:solidFill>
              </a:rPr>
              <a:t>Classe </a:t>
            </a:r>
            <a:r>
              <a:rPr lang="fr-FR" dirty="0" err="1">
                <a:solidFill>
                  <a:srgbClr val="FF0000"/>
                </a:solidFill>
              </a:rPr>
              <a:t>Aplacophora</a:t>
            </a:r>
            <a:r>
              <a:rPr lang="fr-FR" dirty="0">
                <a:solidFill>
                  <a:srgbClr val="FF0000"/>
                </a:solidFill>
              </a:rPr>
              <a:t> </a:t>
            </a:r>
            <a:r>
              <a:rPr lang="fr-FR" dirty="0"/>
              <a:t>: Cette classe comprend des mollusques vermiformes dépourvus de coquille. Ils se caractérisent par un plan corporel simple et vivent dans les habitats des grands fonds.</a:t>
            </a:r>
          </a:p>
          <a:p>
            <a:r>
              <a:rPr lang="fr-FR" dirty="0"/>
              <a:t>Ces classes sont ensuite subdivisées en ordres, familles, genres et espèces sur la base de caractéristiques plus spécifiques.</a:t>
            </a:r>
          </a:p>
          <a:p>
            <a:endParaRPr lang="fr-FR" dirty="0"/>
          </a:p>
          <a:p>
            <a:endParaRPr lang="fr-FR" dirty="0"/>
          </a:p>
        </p:txBody>
      </p:sp>
    </p:spTree>
    <p:extLst>
      <p:ext uri="{BB962C8B-B14F-4D97-AF65-F5344CB8AC3E}">
        <p14:creationId xmlns:p14="http://schemas.microsoft.com/office/powerpoint/2010/main" val="2542731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1143000"/>
          </a:xfrm>
        </p:spPr>
        <p:txBody>
          <a:bodyPr/>
          <a:lstStyle/>
          <a:p>
            <a:r>
              <a:rPr lang="fr-FR" dirty="0" smtClean="0">
                <a:solidFill>
                  <a:srgbClr val="FF0000"/>
                </a:solidFill>
              </a:rPr>
              <a:t>Classe1: </a:t>
            </a:r>
            <a:r>
              <a:rPr lang="fr-FR" dirty="0" err="1">
                <a:solidFill>
                  <a:srgbClr val="FF0000"/>
                </a:solidFill>
              </a:rPr>
              <a:t>Gastropoda</a:t>
            </a:r>
            <a:r>
              <a:rPr lang="fr-FR" dirty="0">
                <a:solidFill>
                  <a:srgbClr val="FF0000"/>
                </a:solidFill>
              </a:rPr>
              <a:t> </a:t>
            </a:r>
          </a:p>
        </p:txBody>
      </p:sp>
      <p:sp>
        <p:nvSpPr>
          <p:cNvPr id="3" name="Espace réservé du contenu 2"/>
          <p:cNvSpPr>
            <a:spLocks noGrp="1"/>
          </p:cNvSpPr>
          <p:nvPr>
            <p:ph idx="1"/>
          </p:nvPr>
        </p:nvSpPr>
        <p:spPr>
          <a:xfrm>
            <a:off x="251520" y="1052736"/>
            <a:ext cx="8640960" cy="5688632"/>
          </a:xfrm>
        </p:spPr>
        <p:txBody>
          <a:bodyPr>
            <a:normAutofit fontScale="77500" lnSpcReduction="20000"/>
          </a:bodyPr>
          <a:lstStyle/>
          <a:p>
            <a:r>
              <a:rPr lang="fr-FR" dirty="0" smtClean="0"/>
              <a:t>du </a:t>
            </a:r>
            <a:r>
              <a:rPr lang="fr-FR" dirty="0"/>
              <a:t>grec ancien γα</a:t>
            </a:r>
            <a:r>
              <a:rPr lang="fr-FR" dirty="0" err="1"/>
              <a:t>στήρ</a:t>
            </a:r>
            <a:r>
              <a:rPr lang="fr-FR" dirty="0"/>
              <a:t> / </a:t>
            </a:r>
            <a:r>
              <a:rPr lang="fr-FR" dirty="0" err="1"/>
              <a:t>gastếr</a:t>
            </a:r>
            <a:r>
              <a:rPr lang="fr-FR" dirty="0"/>
              <a:t>, « ventre » et π</a:t>
            </a:r>
            <a:r>
              <a:rPr lang="fr-FR" dirty="0" err="1"/>
              <a:t>ούς</a:t>
            </a:r>
            <a:r>
              <a:rPr lang="fr-FR" dirty="0"/>
              <a:t> / </a:t>
            </a:r>
            <a:r>
              <a:rPr lang="fr-FR" dirty="0" err="1"/>
              <a:t>poús</a:t>
            </a:r>
            <a:r>
              <a:rPr lang="fr-FR" dirty="0"/>
              <a:t>, « pied » : ventre-pied) </a:t>
            </a:r>
            <a:endParaRPr lang="fr-FR" dirty="0" smtClean="0"/>
          </a:p>
          <a:p>
            <a:r>
              <a:rPr lang="fr-FR" dirty="0" smtClean="0"/>
              <a:t>caractérisés </a:t>
            </a:r>
            <a:r>
              <a:rPr lang="fr-FR" dirty="0"/>
              <a:t>par la torsion de leur masse </a:t>
            </a:r>
            <a:r>
              <a:rPr lang="fr-FR" dirty="0" smtClean="0"/>
              <a:t>viscérale</a:t>
            </a:r>
          </a:p>
          <a:p>
            <a:r>
              <a:rPr lang="fr-FR" dirty="0" smtClean="0"/>
              <a:t>présentent </a:t>
            </a:r>
            <a:r>
              <a:rPr lang="fr-FR" dirty="0"/>
              <a:t>une très grande diversité de formes mais peuvent se reconnaitre généralement par leur coquille dorsale torsadée et univalve, caractéristique lorsqu’elle est </a:t>
            </a:r>
            <a:r>
              <a:rPr lang="fr-FR" dirty="0" smtClean="0"/>
              <a:t>présente</a:t>
            </a:r>
          </a:p>
          <a:p>
            <a:r>
              <a:rPr lang="fr-FR" dirty="0" smtClean="0"/>
              <a:t>constituent </a:t>
            </a:r>
            <a:r>
              <a:rPr lang="fr-FR" dirty="0"/>
              <a:t>le plus grand groupe animal après les insectes : on en dénombre environ 40 000 espèces </a:t>
            </a:r>
            <a:r>
              <a:rPr lang="fr-FR" dirty="0" smtClean="0"/>
              <a:t>vivantes,</a:t>
            </a:r>
          </a:p>
          <a:p>
            <a:r>
              <a:rPr lang="fr-FR" dirty="0" smtClean="0"/>
              <a:t>Rencontrés sur </a:t>
            </a:r>
            <a:r>
              <a:rPr lang="fr-FR" dirty="0"/>
              <a:t>tout le globe, dans tous les milieux à l'exception des régions </a:t>
            </a:r>
            <a:r>
              <a:rPr lang="fr-FR" dirty="0" smtClean="0"/>
              <a:t>polaires</a:t>
            </a:r>
          </a:p>
          <a:p>
            <a:r>
              <a:rPr lang="fr-FR" dirty="0" smtClean="0"/>
              <a:t>Les </a:t>
            </a:r>
            <a:r>
              <a:rPr lang="fr-FR" dirty="0"/>
              <a:t>plus petits gastéropodes sont de taille millimétrique et les larves planctoniques des espèces aquatiques sont microscopiques ; le plus grand gastéropode connu est la « Trompette australienne » qui dépasse 90 cm et peut peser jusqu'à 18 </a:t>
            </a:r>
            <a:r>
              <a:rPr lang="fr-FR" dirty="0" smtClean="0"/>
              <a:t>kg!</a:t>
            </a:r>
            <a:endParaRPr lang="fr-FR" dirty="0"/>
          </a:p>
        </p:txBody>
      </p:sp>
    </p:spTree>
    <p:extLst>
      <p:ext uri="{BB962C8B-B14F-4D97-AF65-F5344CB8AC3E}">
        <p14:creationId xmlns:p14="http://schemas.microsoft.com/office/powerpoint/2010/main" val="4027220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76672"/>
            <a:ext cx="8291264" cy="5649491"/>
          </a:xfrm>
        </p:spPr>
        <p:txBody>
          <a:bodyPr/>
          <a:lstStyle/>
          <a:p>
            <a:r>
              <a:rPr lang="fr-FR" dirty="0" smtClean="0"/>
              <a:t>possèdent </a:t>
            </a:r>
            <a:r>
              <a:rPr lang="fr-FR" dirty="0"/>
              <a:t>un pied et une tête </a:t>
            </a:r>
            <a:r>
              <a:rPr lang="fr-FR" dirty="0" smtClean="0"/>
              <a:t>distincts</a:t>
            </a:r>
          </a:p>
          <a:p>
            <a:r>
              <a:rPr lang="fr-FR" dirty="0" smtClean="0"/>
              <a:t>pied aplati </a:t>
            </a:r>
            <a:r>
              <a:rPr lang="fr-FR" dirty="0"/>
              <a:t>en une large sole ventrale, servant à la natation ou la </a:t>
            </a:r>
            <a:r>
              <a:rPr lang="fr-FR" dirty="0" smtClean="0"/>
              <a:t>reptation</a:t>
            </a:r>
          </a:p>
          <a:p>
            <a:r>
              <a:rPr lang="fr-FR" dirty="0" smtClean="0"/>
              <a:t>tête </a:t>
            </a:r>
            <a:r>
              <a:rPr lang="fr-FR" dirty="0"/>
              <a:t>comporte des yeux et une </a:t>
            </a:r>
            <a:r>
              <a:rPr lang="fr-FR" dirty="0" smtClean="0"/>
              <a:t>radula</a:t>
            </a:r>
          </a:p>
          <a:p>
            <a:r>
              <a:rPr lang="fr-FR" dirty="0" smtClean="0"/>
              <a:t>écologie très variée: peuvent </a:t>
            </a:r>
            <a:r>
              <a:rPr lang="fr-FR" dirty="0"/>
              <a:t>être marines, d'eau douce ou </a:t>
            </a:r>
            <a:r>
              <a:rPr lang="fr-FR" dirty="0" smtClean="0"/>
              <a:t>terrestres</a:t>
            </a:r>
          </a:p>
          <a:p>
            <a:r>
              <a:rPr lang="fr-FR" dirty="0" smtClean="0"/>
              <a:t>Parmi </a:t>
            </a:r>
            <a:r>
              <a:rPr lang="fr-FR" dirty="0"/>
              <a:t>les gastéropodes terrestres se trouvent notamment les escargots et les limaces.</a:t>
            </a:r>
          </a:p>
        </p:txBody>
      </p:sp>
    </p:spTree>
    <p:extLst>
      <p:ext uri="{BB962C8B-B14F-4D97-AF65-F5344CB8AC3E}">
        <p14:creationId xmlns:p14="http://schemas.microsoft.com/office/powerpoint/2010/main" val="3262188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548680"/>
            <a:ext cx="8363272" cy="5577483"/>
          </a:xfrm>
        </p:spPr>
        <p:txBody>
          <a:bodyPr>
            <a:normAutofit/>
          </a:bodyPr>
          <a:lstStyle/>
          <a:p>
            <a:r>
              <a:rPr lang="fr-FR" dirty="0"/>
              <a:t>Dans l'ancienne classification, par exemple celle de Johannes </a:t>
            </a:r>
            <a:r>
              <a:rPr lang="fr-FR" dirty="0" err="1"/>
              <a:t>Thiele</a:t>
            </a:r>
            <a:r>
              <a:rPr lang="fr-FR" dirty="0"/>
              <a:t> (1929-1935), trois sous-classes étaient définies :</a:t>
            </a:r>
          </a:p>
          <a:p>
            <a:pPr lvl="1"/>
            <a:r>
              <a:rPr lang="fr-FR" dirty="0" smtClean="0"/>
              <a:t>les </a:t>
            </a:r>
            <a:r>
              <a:rPr lang="fr-FR" dirty="0" err="1">
                <a:solidFill>
                  <a:srgbClr val="FF0000"/>
                </a:solidFill>
              </a:rPr>
              <a:t>Prosobranchia</a:t>
            </a:r>
            <a:r>
              <a:rPr lang="fr-FR" dirty="0"/>
              <a:t> essentiellement marins, qui ont les branchies à l'avant du corps, en face du cœur.</a:t>
            </a:r>
          </a:p>
          <a:p>
            <a:pPr lvl="1"/>
            <a:r>
              <a:rPr lang="fr-FR" dirty="0"/>
              <a:t>les </a:t>
            </a:r>
            <a:r>
              <a:rPr lang="fr-FR" dirty="0" err="1">
                <a:solidFill>
                  <a:srgbClr val="FF0000"/>
                </a:solidFill>
              </a:rPr>
              <a:t>Opisthobranchia</a:t>
            </a:r>
            <a:r>
              <a:rPr lang="fr-FR" dirty="0"/>
              <a:t> tous marins, qui ont les </a:t>
            </a:r>
            <a:r>
              <a:rPr lang="fr-FR" dirty="0" smtClean="0"/>
              <a:t>branchies </a:t>
            </a:r>
            <a:r>
              <a:rPr lang="fr-FR" dirty="0"/>
              <a:t>à l'arrière du corps, comme les Ptéropodes, qui sont adaptés à la vie pélagique.</a:t>
            </a:r>
          </a:p>
          <a:p>
            <a:pPr lvl="1"/>
            <a:r>
              <a:rPr lang="fr-FR" dirty="0"/>
              <a:t>les </a:t>
            </a:r>
            <a:r>
              <a:rPr lang="fr-FR" dirty="0" err="1">
                <a:solidFill>
                  <a:srgbClr val="FF0000"/>
                </a:solidFill>
              </a:rPr>
              <a:t>Pulmonata</a:t>
            </a:r>
            <a:r>
              <a:rPr lang="fr-FR" dirty="0"/>
              <a:t> avec un poumon au lieu de branchies mais dont certains (limnées par exemple) sont retournés à la vie aquatique</a:t>
            </a:r>
            <a:r>
              <a:rPr lang="fr-FR" dirty="0" smtClean="0"/>
              <a:t>.</a:t>
            </a:r>
            <a:endParaRPr lang="fr-FR" dirty="0"/>
          </a:p>
        </p:txBody>
      </p:sp>
    </p:spTree>
    <p:extLst>
      <p:ext uri="{BB962C8B-B14F-4D97-AF65-F5344CB8AC3E}">
        <p14:creationId xmlns:p14="http://schemas.microsoft.com/office/powerpoint/2010/main" val="3028312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5870"/>
            <a:ext cx="8229600" cy="1143000"/>
          </a:xfrm>
        </p:spPr>
        <p:txBody>
          <a:bodyPr/>
          <a:lstStyle/>
          <a:p>
            <a:r>
              <a:rPr lang="fr-FR" dirty="0">
                <a:solidFill>
                  <a:srgbClr val="FF0000"/>
                </a:solidFill>
              </a:rPr>
              <a:t>les </a:t>
            </a:r>
            <a:r>
              <a:rPr lang="fr-FR" dirty="0" err="1">
                <a:solidFill>
                  <a:srgbClr val="FF0000"/>
                </a:solidFill>
              </a:rPr>
              <a:t>Pulmonata</a:t>
            </a:r>
            <a:r>
              <a:rPr lang="fr-FR" dirty="0">
                <a:solidFill>
                  <a:srgbClr val="FF0000"/>
                </a:solidFill>
              </a:rPr>
              <a:t> </a:t>
            </a:r>
          </a:p>
        </p:txBody>
      </p:sp>
      <p:sp>
        <p:nvSpPr>
          <p:cNvPr id="3" name="Espace réservé du contenu 2"/>
          <p:cNvSpPr>
            <a:spLocks noGrp="1"/>
          </p:cNvSpPr>
          <p:nvPr>
            <p:ph idx="1"/>
          </p:nvPr>
        </p:nvSpPr>
        <p:spPr>
          <a:xfrm>
            <a:off x="251520" y="980728"/>
            <a:ext cx="8784976" cy="5688632"/>
          </a:xfrm>
        </p:spPr>
        <p:txBody>
          <a:bodyPr>
            <a:normAutofit fontScale="70000" lnSpcReduction="20000"/>
          </a:bodyPr>
          <a:lstStyle/>
          <a:p>
            <a:r>
              <a:rPr lang="fr-FR" dirty="0" smtClean="0"/>
              <a:t>doivent </a:t>
            </a:r>
            <a:r>
              <a:rPr lang="fr-FR" dirty="0"/>
              <a:t>leur appellation au fait qu'en abandonnant le domaine aquatique, ils ont perdu la branchie de leurs ancêtres et acquis un poumon, organe de la respiration </a:t>
            </a:r>
            <a:r>
              <a:rPr lang="fr-FR" dirty="0" smtClean="0"/>
              <a:t>aérienne</a:t>
            </a:r>
          </a:p>
          <a:p>
            <a:r>
              <a:rPr lang="fr-FR" dirty="0" smtClean="0"/>
              <a:t>Ce </a:t>
            </a:r>
            <a:r>
              <a:rPr lang="fr-FR" dirty="0"/>
              <a:t>poumon correspond à la cavité palléale abondamment vascularisée et ouverte sur l'extérieur par un petit orifice, le </a:t>
            </a:r>
            <a:r>
              <a:rPr lang="fr-FR" dirty="0" err="1"/>
              <a:t>pneumostome</a:t>
            </a:r>
            <a:r>
              <a:rPr lang="fr-FR" dirty="0"/>
              <a:t>, et n'est donc en rien homologue aux poumons des Vertébrés.</a:t>
            </a:r>
          </a:p>
          <a:p>
            <a:r>
              <a:rPr lang="fr-FR" dirty="0"/>
              <a:t>Secondairement, certains d'entre eux sont (</a:t>
            </a:r>
            <a:r>
              <a:rPr lang="fr-FR" dirty="0" err="1"/>
              <a:t>re</a:t>
            </a:r>
            <a:r>
              <a:rPr lang="fr-FR" dirty="0"/>
              <a:t>)devenus aquatiques, colonisant les eaux douces continentales (Ce sont essentiellement les lymnées et les planorbes).</a:t>
            </a:r>
          </a:p>
          <a:p>
            <a:r>
              <a:rPr lang="fr-FR" dirty="0"/>
              <a:t>Les espèces restées dans les habitats terrestres sont globalement connues sous les noms d'escargots et de limaces</a:t>
            </a:r>
            <a:r>
              <a:rPr lang="fr-FR" dirty="0" smtClean="0"/>
              <a:t>.</a:t>
            </a:r>
          </a:p>
          <a:p>
            <a:r>
              <a:rPr lang="fr-FR" dirty="0" smtClean="0"/>
              <a:t>Ils </a:t>
            </a:r>
            <a:r>
              <a:rPr lang="fr-FR" dirty="0"/>
              <a:t>jouent un rôle important dans les </a:t>
            </a:r>
            <a:r>
              <a:rPr lang="fr-FR" dirty="0" smtClean="0"/>
              <a:t>écosystèmes</a:t>
            </a:r>
          </a:p>
          <a:p>
            <a:pPr lvl="1"/>
            <a:r>
              <a:rPr lang="fr-FR" dirty="0" smtClean="0"/>
              <a:t>en </a:t>
            </a:r>
            <a:r>
              <a:rPr lang="fr-FR" dirty="0"/>
              <a:t>tant que source alimentaire pour leurs prédateurs (réseau trophique</a:t>
            </a:r>
            <a:r>
              <a:rPr lang="fr-FR" dirty="0" smtClean="0"/>
              <a:t>)</a:t>
            </a:r>
          </a:p>
          <a:p>
            <a:pPr lvl="1"/>
            <a:r>
              <a:rPr lang="fr-FR" dirty="0" smtClean="0"/>
              <a:t>comme </a:t>
            </a:r>
            <a:r>
              <a:rPr lang="fr-FR" dirty="0"/>
              <a:t>participant au contrôle de la végétation </a:t>
            </a:r>
            <a:endParaRPr lang="fr-FR" dirty="0" smtClean="0"/>
          </a:p>
          <a:p>
            <a:pPr lvl="1"/>
            <a:r>
              <a:rPr lang="fr-FR" dirty="0" smtClean="0"/>
              <a:t>comme </a:t>
            </a:r>
            <a:r>
              <a:rPr lang="fr-FR" dirty="0"/>
              <a:t>vecteur de parasites et maladies participant secondairement aux équilibres des populations animales et </a:t>
            </a:r>
            <a:r>
              <a:rPr lang="fr-FR" dirty="0" smtClean="0"/>
              <a:t>végétales</a:t>
            </a:r>
          </a:p>
          <a:p>
            <a:pPr lvl="1"/>
            <a:r>
              <a:rPr lang="fr-FR" dirty="0" smtClean="0"/>
              <a:t>Certains </a:t>
            </a:r>
            <a:r>
              <a:rPr lang="fr-FR" dirty="0"/>
              <a:t>sont détritivores ou participent aux communautés </a:t>
            </a:r>
            <a:r>
              <a:rPr lang="fr-FR" dirty="0" err="1"/>
              <a:t>saproxylophages</a:t>
            </a:r>
            <a:r>
              <a:rPr lang="fr-FR" dirty="0"/>
              <a:t>.</a:t>
            </a:r>
          </a:p>
        </p:txBody>
      </p:sp>
    </p:spTree>
    <p:extLst>
      <p:ext uri="{BB962C8B-B14F-4D97-AF65-F5344CB8AC3E}">
        <p14:creationId xmlns:p14="http://schemas.microsoft.com/office/powerpoint/2010/main" val="600015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620688"/>
            <a:ext cx="8219256" cy="5505475"/>
          </a:xfrm>
        </p:spPr>
        <p:txBody>
          <a:bodyPr>
            <a:normAutofit fontScale="70000" lnSpcReduction="20000"/>
          </a:bodyPr>
          <a:lstStyle/>
          <a:p>
            <a:r>
              <a:rPr lang="fr-FR" dirty="0"/>
              <a:t>Ils jouent un rôle important dans les écosystèmes</a:t>
            </a:r>
          </a:p>
          <a:p>
            <a:pPr lvl="1"/>
            <a:r>
              <a:rPr lang="fr-FR" dirty="0"/>
              <a:t>en tant que source alimentaire pour leurs prédateurs (réseau trophique)</a:t>
            </a:r>
          </a:p>
          <a:p>
            <a:pPr lvl="1"/>
            <a:r>
              <a:rPr lang="fr-FR" dirty="0"/>
              <a:t>comme participant au contrôle de la végétation </a:t>
            </a:r>
          </a:p>
          <a:p>
            <a:pPr lvl="1"/>
            <a:r>
              <a:rPr lang="fr-FR" dirty="0"/>
              <a:t>comme vecteur de parasites et maladies participant secondairement aux équilibres des populations animales et végétales</a:t>
            </a:r>
          </a:p>
          <a:p>
            <a:pPr lvl="1"/>
            <a:r>
              <a:rPr lang="fr-FR" dirty="0"/>
              <a:t>Certains sont détritivores ou participent aux communautés </a:t>
            </a:r>
            <a:r>
              <a:rPr lang="fr-FR" dirty="0" err="1"/>
              <a:t>saproxylophages</a:t>
            </a:r>
            <a:r>
              <a:rPr lang="fr-FR" dirty="0"/>
              <a:t>.</a:t>
            </a:r>
          </a:p>
          <a:p>
            <a:endParaRPr lang="fr-FR" dirty="0" smtClean="0"/>
          </a:p>
          <a:p>
            <a:r>
              <a:rPr lang="fr-FR" dirty="0" smtClean="0"/>
              <a:t>Divisé en 2 sous ordres:</a:t>
            </a:r>
          </a:p>
          <a:p>
            <a:pPr lvl="1"/>
            <a:r>
              <a:rPr lang="fr-FR" dirty="0" smtClean="0"/>
              <a:t>Sous-ordre </a:t>
            </a:r>
            <a:r>
              <a:rPr lang="fr-FR" dirty="0" err="1" smtClean="0"/>
              <a:t>Stylommatophora:yeux</a:t>
            </a:r>
            <a:r>
              <a:rPr lang="fr-FR" dirty="0" smtClean="0"/>
              <a:t> situés à l’extrémité des tentacules: </a:t>
            </a:r>
          </a:p>
          <a:p>
            <a:pPr lvl="2"/>
            <a:r>
              <a:rPr lang="fr-FR" dirty="0"/>
              <a:t>Espèces </a:t>
            </a:r>
            <a:r>
              <a:rPr lang="fr-FR" dirty="0" err="1"/>
              <a:t>commestible</a:t>
            </a:r>
            <a:r>
              <a:rPr lang="fr-FR" dirty="0"/>
              <a:t> ex : </a:t>
            </a:r>
            <a:r>
              <a:rPr lang="fr-FR" dirty="0" err="1"/>
              <a:t>Eremina</a:t>
            </a:r>
            <a:r>
              <a:rPr lang="fr-FR" dirty="0"/>
              <a:t> </a:t>
            </a:r>
            <a:r>
              <a:rPr lang="fr-FR" dirty="0" err="1"/>
              <a:t>desertorum</a:t>
            </a:r>
            <a:r>
              <a:rPr lang="fr-FR" dirty="0"/>
              <a:t> </a:t>
            </a:r>
          </a:p>
          <a:p>
            <a:pPr lvl="2"/>
            <a:r>
              <a:rPr lang="fr-FR" dirty="0" smtClean="0"/>
              <a:t>Ravageurs importants des cultures</a:t>
            </a:r>
          </a:p>
          <a:p>
            <a:pPr lvl="2"/>
            <a:r>
              <a:rPr lang="fr-FR" dirty="0" smtClean="0"/>
              <a:t>Ex</a:t>
            </a:r>
            <a:r>
              <a:rPr lang="fr-FR" dirty="0" smtClean="0">
                <a:solidFill>
                  <a:srgbClr val="FF0000"/>
                </a:solidFill>
              </a:rPr>
              <a:t>: </a:t>
            </a:r>
            <a:r>
              <a:rPr lang="fr-FR" dirty="0" err="1" smtClean="0">
                <a:solidFill>
                  <a:srgbClr val="FF0000"/>
                </a:solidFill>
              </a:rPr>
              <a:t>Helix</a:t>
            </a:r>
            <a:r>
              <a:rPr lang="fr-FR" dirty="0" smtClean="0">
                <a:solidFill>
                  <a:srgbClr val="FF0000"/>
                </a:solidFill>
              </a:rPr>
              <a:t> </a:t>
            </a:r>
            <a:r>
              <a:rPr lang="fr-FR" dirty="0" err="1" smtClean="0">
                <a:solidFill>
                  <a:srgbClr val="FF0000"/>
                </a:solidFill>
              </a:rPr>
              <a:t>aspersa</a:t>
            </a:r>
            <a:r>
              <a:rPr lang="fr-FR" dirty="0">
                <a:solidFill>
                  <a:srgbClr val="FF0000"/>
                </a:solidFill>
              </a:rPr>
              <a:t> </a:t>
            </a:r>
            <a:r>
              <a:rPr lang="fr-FR" dirty="0" smtClean="0"/>
              <a:t>= petit-gris et </a:t>
            </a:r>
            <a:r>
              <a:rPr lang="fr-FR" dirty="0" smtClean="0">
                <a:solidFill>
                  <a:srgbClr val="FF0000"/>
                </a:solidFill>
              </a:rPr>
              <a:t>H. </a:t>
            </a:r>
            <a:r>
              <a:rPr lang="fr-FR" dirty="0" err="1" smtClean="0">
                <a:solidFill>
                  <a:srgbClr val="FF0000"/>
                </a:solidFill>
              </a:rPr>
              <a:t>aperta</a:t>
            </a:r>
            <a:r>
              <a:rPr lang="fr-FR" dirty="0" smtClean="0">
                <a:solidFill>
                  <a:srgbClr val="FF0000"/>
                </a:solidFill>
              </a:rPr>
              <a:t> </a:t>
            </a:r>
          </a:p>
          <a:p>
            <a:pPr lvl="1"/>
            <a:r>
              <a:rPr lang="fr-FR" dirty="0" smtClean="0"/>
              <a:t>Sous-ordre </a:t>
            </a:r>
            <a:r>
              <a:rPr lang="fr-FR" dirty="0" err="1"/>
              <a:t>Basommatophora</a:t>
            </a:r>
            <a:r>
              <a:rPr lang="fr-FR" dirty="0"/>
              <a:t> </a:t>
            </a:r>
            <a:r>
              <a:rPr lang="fr-FR" dirty="0" smtClean="0"/>
              <a:t>(</a:t>
            </a:r>
            <a:r>
              <a:rPr lang="fr-FR" dirty="0"/>
              <a:t>pulmonés d'eau douce</a:t>
            </a:r>
            <a:r>
              <a:rPr lang="fr-FR" dirty="0" smtClean="0"/>
              <a:t>): yeux situés à la base des tentacules </a:t>
            </a:r>
          </a:p>
          <a:p>
            <a:pPr lvl="2"/>
            <a:r>
              <a:rPr lang="fr-FR" dirty="0" smtClean="0"/>
              <a:t>Ex: </a:t>
            </a:r>
            <a:r>
              <a:rPr lang="fr-FR" dirty="0" err="1" smtClean="0">
                <a:solidFill>
                  <a:srgbClr val="FF0000"/>
                </a:solidFill>
              </a:rPr>
              <a:t>limnea</a:t>
            </a:r>
            <a:r>
              <a:rPr lang="fr-FR" dirty="0" smtClean="0">
                <a:solidFill>
                  <a:srgbClr val="FF0000"/>
                </a:solidFill>
              </a:rPr>
              <a:t> </a:t>
            </a:r>
            <a:r>
              <a:rPr lang="fr-FR" dirty="0" err="1" smtClean="0">
                <a:solidFill>
                  <a:srgbClr val="FF0000"/>
                </a:solidFill>
              </a:rPr>
              <a:t>caillidauli</a:t>
            </a:r>
            <a:r>
              <a:rPr lang="fr-FR" dirty="0" smtClean="0">
                <a:solidFill>
                  <a:srgbClr val="FF0000"/>
                </a:solidFill>
              </a:rPr>
              <a:t>=  </a:t>
            </a:r>
            <a:r>
              <a:rPr lang="fr-FR" dirty="0" smtClean="0"/>
              <a:t>limnée d’eau douce: agent vecteur de maladies</a:t>
            </a:r>
            <a:endParaRPr lang="fr-FR" dirty="0"/>
          </a:p>
        </p:txBody>
      </p:sp>
    </p:spTree>
    <p:extLst>
      <p:ext uri="{BB962C8B-B14F-4D97-AF65-F5344CB8AC3E}">
        <p14:creationId xmlns:p14="http://schemas.microsoft.com/office/powerpoint/2010/main" val="928935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 Le petit-gris (</a:t>
            </a:r>
            <a:r>
              <a:rPr lang="fr-FR" dirty="0" err="1"/>
              <a:t>Helix</a:t>
            </a:r>
            <a:r>
              <a:rPr lang="fr-FR" dirty="0"/>
              <a:t> </a:t>
            </a:r>
            <a:r>
              <a:rPr lang="fr-FR" dirty="0" err="1"/>
              <a:t>aspersa</a:t>
            </a:r>
            <a:r>
              <a:rPr lang="fr-FR" dirty="0"/>
              <a:t> </a:t>
            </a:r>
            <a:r>
              <a:rPr lang="fr-FR" dirty="0" err="1"/>
              <a:t>aspersa</a:t>
            </a:r>
            <a:r>
              <a:rPr lang="fr-FR" dirty="0"/>
              <a:t>)</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83768" y="1774949"/>
            <a:ext cx="3888432"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4312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3782"/>
            <a:ext cx="8229600" cy="1143000"/>
          </a:xfrm>
        </p:spPr>
        <p:txBody>
          <a:bodyPr/>
          <a:lstStyle/>
          <a:p>
            <a:r>
              <a:rPr lang="fr-FR" dirty="0" smtClean="0">
                <a:solidFill>
                  <a:srgbClr val="FF0000"/>
                </a:solidFill>
              </a:rPr>
              <a:t>Classe 2:Les Lamellibranches</a:t>
            </a:r>
            <a:endParaRPr lang="fr-FR" dirty="0">
              <a:solidFill>
                <a:srgbClr val="FF0000"/>
              </a:solidFill>
            </a:endParaRPr>
          </a:p>
        </p:txBody>
      </p:sp>
      <p:sp>
        <p:nvSpPr>
          <p:cNvPr id="3" name="Espace réservé du contenu 2"/>
          <p:cNvSpPr>
            <a:spLocks noGrp="1"/>
          </p:cNvSpPr>
          <p:nvPr>
            <p:ph idx="1"/>
          </p:nvPr>
        </p:nvSpPr>
        <p:spPr>
          <a:xfrm>
            <a:off x="251520" y="980728"/>
            <a:ext cx="8568952" cy="5688632"/>
          </a:xfrm>
        </p:spPr>
        <p:txBody>
          <a:bodyPr>
            <a:normAutofit fontScale="62500" lnSpcReduction="20000"/>
          </a:bodyPr>
          <a:lstStyle/>
          <a:p>
            <a:r>
              <a:rPr lang="fr-FR" dirty="0"/>
              <a:t>nommée également </a:t>
            </a:r>
            <a:r>
              <a:rPr lang="fr-FR" dirty="0" err="1"/>
              <a:t>Pelecypoda</a:t>
            </a:r>
            <a:r>
              <a:rPr lang="fr-FR" dirty="0"/>
              <a:t> (les pélécypodes à « pied en forme de hache </a:t>
            </a:r>
            <a:r>
              <a:rPr lang="fr-FR" dirty="0" smtClean="0"/>
              <a:t>»</a:t>
            </a:r>
          </a:p>
          <a:p>
            <a:r>
              <a:rPr lang="fr-FR" dirty="0"/>
              <a:t>comprend notamment les palourdes, les huîtres, les moules, les pétoncles et de nombreuses autres familles de coquillages.</a:t>
            </a:r>
          </a:p>
          <a:p>
            <a:r>
              <a:rPr lang="fr-FR" dirty="0"/>
              <a:t>Leur corps aplati latéralement est recouvert d'une coquille constituée de deux parties distinctes et plus ou moins </a:t>
            </a:r>
            <a:r>
              <a:rPr lang="fr-FR" dirty="0" smtClean="0"/>
              <a:t>symétriques</a:t>
            </a:r>
          </a:p>
          <a:p>
            <a:r>
              <a:rPr lang="fr-FR" dirty="0" smtClean="0"/>
              <a:t>Elles </a:t>
            </a:r>
            <a:r>
              <a:rPr lang="fr-FR" dirty="0"/>
              <a:t>sont reliées l'une à l'autre et peuvent s'ouvrir ou se </a:t>
            </a:r>
            <a:r>
              <a:rPr lang="fr-FR" dirty="0" smtClean="0"/>
              <a:t>refermer</a:t>
            </a:r>
          </a:p>
          <a:p>
            <a:r>
              <a:rPr lang="fr-FR" dirty="0" smtClean="0"/>
              <a:t>La </a:t>
            </a:r>
            <a:r>
              <a:rPr lang="fr-FR" dirty="0"/>
              <a:t>majorité se nourrissent en filtrant l'eau et n'ont pas de tête ni de </a:t>
            </a:r>
            <a:r>
              <a:rPr lang="fr-FR" dirty="0" smtClean="0"/>
              <a:t>radula</a:t>
            </a:r>
          </a:p>
          <a:p>
            <a:r>
              <a:rPr lang="fr-FR" dirty="0" smtClean="0"/>
              <a:t>Les </a:t>
            </a:r>
            <a:r>
              <a:rPr lang="fr-FR" dirty="0"/>
              <a:t>branchies, appelées </a:t>
            </a:r>
            <a:r>
              <a:rPr lang="fr-FR" dirty="0" err="1"/>
              <a:t>cténidies</a:t>
            </a:r>
            <a:r>
              <a:rPr lang="fr-FR" dirty="0"/>
              <a:t>, outre leur rôle dans la respiration, captent les substances nutritives contenues dans l'eau et ont ainsi un rôle important dans </a:t>
            </a:r>
            <a:r>
              <a:rPr lang="fr-FR" dirty="0" smtClean="0"/>
              <a:t>l'alimentation</a:t>
            </a:r>
          </a:p>
          <a:p>
            <a:r>
              <a:rPr lang="fr-FR" dirty="0" smtClean="0"/>
              <a:t>La </a:t>
            </a:r>
            <a:r>
              <a:rPr lang="fr-FR" dirty="0"/>
              <a:t>plupart des bivalves s'enfouissent dans les sédiments des fonds marins, où ils sont à l'abri des </a:t>
            </a:r>
            <a:r>
              <a:rPr lang="fr-FR" dirty="0" smtClean="0"/>
              <a:t>prédateurs</a:t>
            </a:r>
          </a:p>
          <a:p>
            <a:r>
              <a:rPr lang="fr-FR" dirty="0" smtClean="0"/>
              <a:t>D'autres </a:t>
            </a:r>
            <a:r>
              <a:rPr lang="fr-FR" dirty="0"/>
              <a:t>vivent sur le fond marin ou se fixent sur des rochers ou autres surfaces </a:t>
            </a:r>
            <a:r>
              <a:rPr lang="fr-FR" dirty="0" smtClean="0"/>
              <a:t>dures</a:t>
            </a:r>
          </a:p>
          <a:p>
            <a:r>
              <a:rPr lang="fr-FR" dirty="0" smtClean="0"/>
              <a:t>Quelques-uns </a:t>
            </a:r>
            <a:r>
              <a:rPr lang="fr-FR" dirty="0"/>
              <a:t>peuvent percer des éléments en bois, en argile ou en pierre pour vivre à l'intérieur de ces matériaux. Enfin, certains bivalves, comme les pétoncles, peuvent nager</a:t>
            </a:r>
            <a:r>
              <a:rPr lang="fr-FR" dirty="0" smtClean="0"/>
              <a:t>.</a:t>
            </a:r>
          </a:p>
          <a:p>
            <a:r>
              <a:rPr lang="fr-FR" dirty="0" smtClean="0"/>
              <a:t>Certaines espèces comestibles : huitre : ostréiculture= élevage des huitres </a:t>
            </a:r>
            <a:endParaRPr lang="fr-FR" dirty="0"/>
          </a:p>
          <a:p>
            <a:endParaRPr lang="fr-FR" dirty="0"/>
          </a:p>
          <a:p>
            <a:endParaRPr lang="fr-FR" dirty="0" smtClean="0"/>
          </a:p>
          <a:p>
            <a:endParaRPr lang="fr-FR" dirty="0"/>
          </a:p>
          <a:p>
            <a:endParaRPr lang="fr-FR" dirty="0"/>
          </a:p>
        </p:txBody>
      </p:sp>
    </p:spTree>
    <p:extLst>
      <p:ext uri="{BB962C8B-B14F-4D97-AF65-F5344CB8AC3E}">
        <p14:creationId xmlns:p14="http://schemas.microsoft.com/office/powerpoint/2010/main" val="2082276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88640"/>
            <a:ext cx="8640960" cy="6408712"/>
          </a:xfrm>
        </p:spPr>
        <p:txBody>
          <a:bodyPr>
            <a:normAutofit/>
          </a:bodyPr>
          <a:lstStyle/>
          <a:p>
            <a:r>
              <a:rPr lang="fr-FR" dirty="0" smtClean="0"/>
              <a:t>Métazoaires, </a:t>
            </a:r>
            <a:r>
              <a:rPr lang="fr-FR" dirty="0" smtClean="0"/>
              <a:t>Coelomates</a:t>
            </a:r>
            <a:r>
              <a:rPr lang="fr-FR" dirty="0" smtClean="0"/>
              <a:t>, </a:t>
            </a:r>
            <a:r>
              <a:rPr lang="fr-FR" dirty="0" smtClean="0"/>
              <a:t>Protostomiens</a:t>
            </a:r>
            <a:r>
              <a:rPr lang="fr-FR" dirty="0" smtClean="0"/>
              <a:t>, </a:t>
            </a:r>
            <a:r>
              <a:rPr lang="fr-FR" dirty="0" smtClean="0"/>
              <a:t>Hyponeuriens </a:t>
            </a:r>
            <a:r>
              <a:rPr lang="fr-FR" dirty="0" err="1" smtClean="0"/>
              <a:t>Anarticulata</a:t>
            </a:r>
            <a:r>
              <a:rPr lang="fr-FR" dirty="0" smtClean="0"/>
              <a:t>, </a:t>
            </a:r>
            <a:r>
              <a:rPr lang="fr-FR" dirty="0" err="1" smtClean="0"/>
              <a:t>Bilatéralia</a:t>
            </a:r>
            <a:r>
              <a:rPr lang="fr-FR" dirty="0" smtClean="0"/>
              <a:t> </a:t>
            </a:r>
            <a:r>
              <a:rPr lang="fr-FR" dirty="0" smtClean="0"/>
              <a:t>(altérée chez les Gastéropodes).</a:t>
            </a:r>
          </a:p>
          <a:p>
            <a:r>
              <a:rPr lang="fr-FR" dirty="0" smtClean="0"/>
              <a:t>Cœlome , constitué au début par 1 paire de sacs cœlomiques, se transforme en 3 cavités communiquant entre elles</a:t>
            </a:r>
          </a:p>
          <a:p>
            <a:pPr lvl="1"/>
            <a:r>
              <a:rPr lang="fr-FR" dirty="0" smtClean="0"/>
              <a:t>cavité génitale entoure les gonades</a:t>
            </a:r>
          </a:p>
          <a:p>
            <a:pPr lvl="1"/>
            <a:r>
              <a:rPr lang="fr-FR" dirty="0" smtClean="0"/>
              <a:t>cavité péricardique entoure le cœur</a:t>
            </a:r>
          </a:p>
          <a:p>
            <a:pPr lvl="1"/>
            <a:r>
              <a:rPr lang="fr-FR" dirty="0" err="1" smtClean="0"/>
              <a:t>néphrocœle</a:t>
            </a:r>
            <a:r>
              <a:rPr lang="fr-FR" dirty="0" smtClean="0"/>
              <a:t> entoure les néphridies</a:t>
            </a:r>
          </a:p>
        </p:txBody>
      </p:sp>
    </p:spTree>
    <p:extLst>
      <p:ext uri="{BB962C8B-B14F-4D97-AF65-F5344CB8AC3E}">
        <p14:creationId xmlns:p14="http://schemas.microsoft.com/office/powerpoint/2010/main" val="182874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363272" cy="6120680"/>
          </a:xfrm>
        </p:spPr>
        <p:txBody>
          <a:bodyPr>
            <a:normAutofit fontScale="85000" lnSpcReduction="20000"/>
          </a:bodyPr>
          <a:lstStyle/>
          <a:p>
            <a:r>
              <a:rPr lang="fr-FR" dirty="0"/>
              <a:t>Les sous-classes et ordres définis </a:t>
            </a:r>
            <a:r>
              <a:rPr lang="fr-FR" dirty="0" smtClean="0"/>
              <a:t>sont </a:t>
            </a:r>
            <a:r>
              <a:rPr lang="fr-FR" dirty="0"/>
              <a:t>les suivants :</a:t>
            </a:r>
          </a:p>
          <a:p>
            <a:r>
              <a:rPr lang="fr-FR" dirty="0" smtClean="0"/>
              <a:t>Sous-classe </a:t>
            </a:r>
            <a:r>
              <a:rPr lang="fr-FR" dirty="0"/>
              <a:t>des </a:t>
            </a:r>
            <a:r>
              <a:rPr lang="fr-FR" dirty="0" err="1"/>
              <a:t>Prionodesmacea</a:t>
            </a:r>
            <a:endParaRPr lang="fr-FR" dirty="0"/>
          </a:p>
          <a:p>
            <a:pPr lvl="1"/>
            <a:r>
              <a:rPr lang="fr-FR" dirty="0"/>
              <a:t>Ordre des </a:t>
            </a:r>
            <a:r>
              <a:rPr lang="fr-FR" dirty="0" err="1"/>
              <a:t>Paleoconcha</a:t>
            </a:r>
            <a:endParaRPr lang="fr-FR" dirty="0"/>
          </a:p>
          <a:p>
            <a:pPr lvl="1"/>
            <a:r>
              <a:rPr lang="fr-FR" dirty="0"/>
              <a:t>Ordre des </a:t>
            </a:r>
            <a:r>
              <a:rPr lang="fr-FR" dirty="0" err="1"/>
              <a:t>Taxodonta</a:t>
            </a:r>
            <a:r>
              <a:rPr lang="fr-FR" dirty="0"/>
              <a:t> : Plusieurs dents (comme les </a:t>
            </a:r>
            <a:r>
              <a:rPr lang="fr-FR" dirty="0" err="1"/>
              <a:t>Nuculida</a:t>
            </a:r>
            <a:r>
              <a:rPr lang="fr-FR" dirty="0"/>
              <a:t>)</a:t>
            </a:r>
          </a:p>
          <a:p>
            <a:pPr lvl="1"/>
            <a:r>
              <a:rPr lang="fr-FR" dirty="0"/>
              <a:t>Ordre des </a:t>
            </a:r>
            <a:r>
              <a:rPr lang="fr-FR" dirty="0" err="1"/>
              <a:t>Schizodonta</a:t>
            </a:r>
            <a:r>
              <a:rPr lang="fr-FR" dirty="0"/>
              <a:t> : Grande dent qui bifurque (comme les </a:t>
            </a:r>
            <a:r>
              <a:rPr lang="fr-FR" dirty="0" err="1"/>
              <a:t>Trigonia</a:t>
            </a:r>
            <a:r>
              <a:rPr lang="fr-FR" dirty="0"/>
              <a:t>)</a:t>
            </a:r>
          </a:p>
          <a:p>
            <a:pPr lvl="1"/>
            <a:r>
              <a:rPr lang="fr-FR" dirty="0"/>
              <a:t>Ordre des </a:t>
            </a:r>
            <a:r>
              <a:rPr lang="fr-FR" dirty="0" err="1"/>
              <a:t>Isodonta</a:t>
            </a:r>
            <a:r>
              <a:rPr lang="fr-FR" dirty="0"/>
              <a:t> : Dents égales (comme les </a:t>
            </a:r>
            <a:r>
              <a:rPr lang="fr-FR" dirty="0" err="1"/>
              <a:t>Spondylus</a:t>
            </a:r>
            <a:r>
              <a:rPr lang="fr-FR" dirty="0"/>
              <a:t>)</a:t>
            </a:r>
          </a:p>
          <a:p>
            <a:pPr lvl="1"/>
            <a:r>
              <a:rPr lang="fr-FR" dirty="0"/>
              <a:t>Ordre des </a:t>
            </a:r>
            <a:r>
              <a:rPr lang="fr-FR" dirty="0" err="1"/>
              <a:t>Dysodonta</a:t>
            </a:r>
            <a:r>
              <a:rPr lang="fr-FR" dirty="0"/>
              <a:t> : Pas de dent, les ligaments tenant les valves.</a:t>
            </a:r>
          </a:p>
          <a:p>
            <a:r>
              <a:rPr lang="fr-FR" dirty="0"/>
              <a:t>Sous-classe des </a:t>
            </a:r>
            <a:r>
              <a:rPr lang="fr-FR" dirty="0" err="1"/>
              <a:t>Teleodesmacea</a:t>
            </a:r>
            <a:endParaRPr lang="fr-FR" dirty="0"/>
          </a:p>
          <a:p>
            <a:pPr lvl="1"/>
            <a:r>
              <a:rPr lang="fr-FR" dirty="0"/>
              <a:t>Ordre des </a:t>
            </a:r>
            <a:r>
              <a:rPr lang="fr-FR" dirty="0" err="1"/>
              <a:t>Heterodonta</a:t>
            </a:r>
            <a:r>
              <a:rPr lang="fr-FR" dirty="0"/>
              <a:t> : Dents différentes (comme la famille des </a:t>
            </a:r>
            <a:r>
              <a:rPr lang="fr-FR" dirty="0" err="1"/>
              <a:t>Cardiidae</a:t>
            </a:r>
            <a:r>
              <a:rPr lang="fr-FR" dirty="0"/>
              <a:t>).</a:t>
            </a:r>
          </a:p>
          <a:p>
            <a:pPr lvl="1"/>
            <a:r>
              <a:rPr lang="fr-FR" dirty="0"/>
              <a:t>Ordre des </a:t>
            </a:r>
            <a:r>
              <a:rPr lang="fr-FR" dirty="0" err="1"/>
              <a:t>Pachydonta</a:t>
            </a:r>
            <a:r>
              <a:rPr lang="fr-FR" dirty="0"/>
              <a:t> : Grandes dents différentes déformées (comme les rudistes).</a:t>
            </a:r>
          </a:p>
          <a:p>
            <a:pPr lvl="1"/>
            <a:r>
              <a:rPr lang="fr-FR" dirty="0"/>
              <a:t>Ordre des </a:t>
            </a:r>
            <a:r>
              <a:rPr lang="fr-FR" dirty="0" err="1"/>
              <a:t>Desmodonta</a:t>
            </a:r>
            <a:r>
              <a:rPr lang="fr-FR" dirty="0"/>
              <a:t> : Pas de dent au niveau de la charnière, tenue par les ligaments (comme la famille des </a:t>
            </a:r>
            <a:r>
              <a:rPr lang="fr-FR" dirty="0" err="1"/>
              <a:t>Anatinidae</a:t>
            </a:r>
            <a:r>
              <a:rPr lang="fr-FR" dirty="0"/>
              <a:t>).</a:t>
            </a:r>
          </a:p>
        </p:txBody>
      </p:sp>
    </p:spTree>
    <p:extLst>
      <p:ext uri="{BB962C8B-B14F-4D97-AF65-F5344CB8AC3E}">
        <p14:creationId xmlns:p14="http://schemas.microsoft.com/office/powerpoint/2010/main" val="81999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t>
            </a:r>
            <a:r>
              <a:rPr lang="fr-FR" dirty="0"/>
              <a:t>moules</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2348880"/>
            <a:ext cx="7030970"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3025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Classe 3: </a:t>
            </a:r>
            <a:r>
              <a:rPr lang="fr-FR" dirty="0"/>
              <a:t>les Céphalopodes</a:t>
            </a:r>
          </a:p>
        </p:txBody>
      </p:sp>
      <p:sp>
        <p:nvSpPr>
          <p:cNvPr id="3" name="Espace réservé du contenu 2"/>
          <p:cNvSpPr>
            <a:spLocks noGrp="1"/>
          </p:cNvSpPr>
          <p:nvPr>
            <p:ph idx="1"/>
          </p:nvPr>
        </p:nvSpPr>
        <p:spPr/>
        <p:txBody>
          <a:bodyPr>
            <a:normAutofit fontScale="55000" lnSpcReduction="20000"/>
          </a:bodyPr>
          <a:lstStyle/>
          <a:p>
            <a:r>
              <a:rPr lang="fr-FR" dirty="0" smtClean="0"/>
              <a:t>du </a:t>
            </a:r>
            <a:r>
              <a:rPr lang="fr-FR" dirty="0"/>
              <a:t>grec ancien </a:t>
            </a:r>
            <a:r>
              <a:rPr lang="fr-FR" dirty="0" err="1"/>
              <a:t>κεφ</a:t>
            </a:r>
            <a:r>
              <a:rPr lang="fr-FR" dirty="0"/>
              <a:t>αλή / kephalế, « tête », et πούς / poús (gén. π</a:t>
            </a:r>
            <a:r>
              <a:rPr lang="fr-FR" dirty="0" err="1"/>
              <a:t>οδός</a:t>
            </a:r>
            <a:r>
              <a:rPr lang="fr-FR" dirty="0"/>
              <a:t> / </a:t>
            </a:r>
            <a:r>
              <a:rPr lang="fr-FR" dirty="0" err="1"/>
              <a:t>podós</a:t>
            </a:r>
            <a:r>
              <a:rPr lang="fr-FR" dirty="0"/>
              <a:t>), « pied ») </a:t>
            </a:r>
            <a:endParaRPr lang="fr-FR" dirty="0" smtClean="0"/>
          </a:p>
          <a:p>
            <a:r>
              <a:rPr lang="fr-FR" dirty="0" smtClean="0"/>
              <a:t>mollusques marins </a:t>
            </a:r>
            <a:r>
              <a:rPr lang="fr-FR" dirty="0"/>
              <a:t>dont la tête est munie de tentacules, appelés aussi </a:t>
            </a:r>
            <a:r>
              <a:rPr lang="fr-FR" dirty="0" smtClean="0"/>
              <a:t>bras</a:t>
            </a:r>
          </a:p>
          <a:p>
            <a:r>
              <a:rPr lang="fr-FR" dirty="0" smtClean="0"/>
              <a:t>inclut </a:t>
            </a:r>
            <a:r>
              <a:rPr lang="fr-FR" dirty="0"/>
              <a:t>notamment les pieuvres, calmars et </a:t>
            </a:r>
            <a:r>
              <a:rPr lang="fr-FR" dirty="0" smtClean="0"/>
              <a:t>seiches </a:t>
            </a:r>
            <a:r>
              <a:rPr lang="fr-FR" dirty="0"/>
              <a:t>et les </a:t>
            </a:r>
            <a:r>
              <a:rPr lang="fr-FR" dirty="0" smtClean="0"/>
              <a:t>nautiles</a:t>
            </a:r>
          </a:p>
          <a:p>
            <a:r>
              <a:rPr lang="fr-FR" dirty="0" smtClean="0"/>
              <a:t>présence </a:t>
            </a:r>
            <a:r>
              <a:rPr lang="fr-FR" dirty="0"/>
              <a:t>de tentacules </a:t>
            </a:r>
            <a:r>
              <a:rPr lang="fr-FR" dirty="0" smtClean="0"/>
              <a:t>préhensiles</a:t>
            </a:r>
          </a:p>
          <a:p>
            <a:r>
              <a:rPr lang="fr-FR" dirty="0" smtClean="0"/>
              <a:t>tête</a:t>
            </a:r>
            <a:r>
              <a:rPr lang="fr-FR" dirty="0"/>
              <a:t>, distincte de la masse viscérale, comporte un véritable cerveau contenu dans un crâne cartilagineux, des yeux perfectionnés, un bec chitineux, </a:t>
            </a:r>
            <a:r>
              <a:rPr lang="fr-FR" dirty="0" err="1" smtClean="0"/>
              <a:t>etc</a:t>
            </a:r>
            <a:endParaRPr lang="fr-FR" dirty="0" smtClean="0"/>
          </a:p>
          <a:p>
            <a:r>
              <a:rPr lang="fr-FR" dirty="0" smtClean="0"/>
              <a:t>Elle </a:t>
            </a:r>
            <a:r>
              <a:rPr lang="fr-FR" dirty="0"/>
              <a:t>est munie d'une couronne péribuccale de bras musclés et protractiles munis de ventouses et/ou de </a:t>
            </a:r>
            <a:r>
              <a:rPr lang="fr-FR" dirty="0" smtClean="0"/>
              <a:t>crochets</a:t>
            </a:r>
          </a:p>
          <a:p>
            <a:r>
              <a:rPr lang="fr-FR" dirty="0" smtClean="0"/>
              <a:t>Le </a:t>
            </a:r>
            <a:r>
              <a:rPr lang="fr-FR" dirty="0"/>
              <a:t>manteau ventral, contractile, constitue avec le siphon un puissant organe de </a:t>
            </a:r>
            <a:r>
              <a:rPr lang="fr-FR" dirty="0" smtClean="0"/>
              <a:t>locomotion</a:t>
            </a:r>
          </a:p>
          <a:p>
            <a:r>
              <a:rPr lang="fr-FR" dirty="0" smtClean="0"/>
              <a:t>Leur </a:t>
            </a:r>
            <a:r>
              <a:rPr lang="fr-FR" dirty="0"/>
              <a:t>taille varie de quelques centimètres à une dizaine de </a:t>
            </a:r>
            <a:r>
              <a:rPr lang="fr-FR" dirty="0" smtClean="0"/>
              <a:t>mètres</a:t>
            </a:r>
          </a:p>
          <a:p>
            <a:r>
              <a:rPr lang="fr-FR" dirty="0" smtClean="0"/>
              <a:t>Les </a:t>
            </a:r>
            <a:r>
              <a:rPr lang="fr-FR" dirty="0"/>
              <a:t>céphalopodes actuels sont des prédateurs marins : ils se nourrissent d'autres mollusques, de poissons et de </a:t>
            </a:r>
            <a:r>
              <a:rPr lang="fr-FR" dirty="0" smtClean="0"/>
              <a:t>crustacés</a:t>
            </a:r>
          </a:p>
          <a:p>
            <a:r>
              <a:rPr lang="fr-FR" dirty="0" smtClean="0"/>
              <a:t>Ils </a:t>
            </a:r>
            <a:r>
              <a:rPr lang="fr-FR" dirty="0"/>
              <a:t>capturent leurs proies avec leurs bras, et les déchiquettent avec leur bec corné.</a:t>
            </a:r>
          </a:p>
          <a:p>
            <a:r>
              <a:rPr lang="fr-FR" dirty="0" smtClean="0"/>
              <a:t>Certaines espèces </a:t>
            </a:r>
            <a:r>
              <a:rPr lang="fr-FR" dirty="0" err="1" smtClean="0"/>
              <a:t>commestibles</a:t>
            </a:r>
            <a:endParaRPr lang="fr-FR" dirty="0"/>
          </a:p>
        </p:txBody>
      </p:sp>
    </p:spTree>
    <p:extLst>
      <p:ext uri="{BB962C8B-B14F-4D97-AF65-F5344CB8AC3E}">
        <p14:creationId xmlns:p14="http://schemas.microsoft.com/office/powerpoint/2010/main" val="2081742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0601" y="4581128"/>
            <a:ext cx="8229600" cy="1143000"/>
          </a:xfrm>
        </p:spPr>
        <p:txBody>
          <a:bodyPr>
            <a:normAutofit/>
          </a:bodyPr>
          <a:lstStyle/>
          <a:p>
            <a:r>
              <a:rPr lang="fr-FR" sz="2200" dirty="0" smtClean="0"/>
              <a:t>seiche </a:t>
            </a:r>
            <a:r>
              <a:rPr lang="fr-FR" sz="2200" dirty="0"/>
              <a:t>peut passer d'un </a:t>
            </a:r>
            <a:r>
              <a:rPr lang="fr-FR" sz="2200" dirty="0" smtClean="0"/>
              <a:t>camouflage</a:t>
            </a:r>
            <a:br>
              <a:rPr lang="fr-FR" sz="2200" dirty="0" smtClean="0"/>
            </a:br>
            <a:r>
              <a:rPr lang="fr-FR" sz="2200" dirty="0" smtClean="0"/>
              <a:t> </a:t>
            </a:r>
            <a:r>
              <a:rPr lang="fr-FR" sz="2200" dirty="0"/>
              <a:t>brun (en haut) à une coloration jaune </a:t>
            </a:r>
            <a:r>
              <a:rPr lang="fr-FR" sz="2200" dirty="0" smtClean="0"/>
              <a:t>avec</a:t>
            </a:r>
            <a:br>
              <a:rPr lang="fr-FR" sz="2200" dirty="0" smtClean="0"/>
            </a:br>
            <a:r>
              <a:rPr lang="fr-FR" sz="2200" dirty="0" smtClean="0"/>
              <a:t> </a:t>
            </a:r>
            <a:r>
              <a:rPr lang="fr-FR" sz="2200" dirty="0"/>
              <a:t>des reflets foncés (en bas) en moins </a:t>
            </a:r>
            <a:r>
              <a:rPr lang="fr-FR" sz="2200" dirty="0" smtClean="0"/>
              <a:t>d‘1 s</a:t>
            </a:r>
            <a:endParaRPr lang="fr-FR"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34524"/>
            <a:ext cx="3206849" cy="454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476672"/>
            <a:ext cx="3619603" cy="2924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934195" y="3534526"/>
            <a:ext cx="3183244" cy="369332"/>
          </a:xfrm>
          <a:prstGeom prst="rect">
            <a:avLst/>
          </a:prstGeom>
        </p:spPr>
        <p:txBody>
          <a:bodyPr wrap="none">
            <a:spAutoFit/>
          </a:bodyPr>
          <a:lstStyle/>
          <a:p>
            <a:r>
              <a:rPr lang="fr-FR" dirty="0"/>
              <a:t>Déplacement d'</a:t>
            </a:r>
            <a:r>
              <a:rPr lang="fr-FR" dirty="0" err="1"/>
              <a:t>octopus</a:t>
            </a:r>
            <a:r>
              <a:rPr lang="fr-FR" dirty="0"/>
              <a:t> </a:t>
            </a:r>
            <a:r>
              <a:rPr lang="fr-FR" dirty="0" err="1"/>
              <a:t>vulgaris</a:t>
            </a:r>
            <a:endParaRPr lang="fr-FR" dirty="0"/>
          </a:p>
        </p:txBody>
      </p:sp>
    </p:spTree>
    <p:extLst>
      <p:ext uri="{BB962C8B-B14F-4D97-AF65-F5344CB8AC3E}">
        <p14:creationId xmlns:p14="http://schemas.microsoft.com/office/powerpoint/2010/main" val="2093075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76672"/>
            <a:ext cx="8568952" cy="6120680"/>
          </a:xfrm>
        </p:spPr>
        <p:txBody>
          <a:bodyPr>
            <a:normAutofit/>
          </a:bodyPr>
          <a:lstStyle/>
          <a:p>
            <a:r>
              <a:rPr lang="fr-FR" dirty="0"/>
              <a:t>La classe des céphalopodes se subdivise en </a:t>
            </a:r>
            <a:r>
              <a:rPr lang="fr-FR" dirty="0" smtClean="0"/>
              <a:t>3 </a:t>
            </a:r>
            <a:r>
              <a:rPr lang="fr-FR" dirty="0"/>
              <a:t>groupes (dont </a:t>
            </a:r>
            <a:r>
              <a:rPr lang="fr-FR" dirty="0" smtClean="0"/>
              <a:t>2 </a:t>
            </a:r>
            <a:r>
              <a:rPr lang="fr-FR" dirty="0"/>
              <a:t>seulement subsistent à nos jours</a:t>
            </a:r>
            <a:r>
              <a:rPr lang="fr-FR" dirty="0" smtClean="0"/>
              <a:t>)</a:t>
            </a:r>
          </a:p>
          <a:p>
            <a:r>
              <a:rPr lang="fr-FR" dirty="0" smtClean="0"/>
              <a:t>la </a:t>
            </a:r>
            <a:r>
              <a:rPr lang="fr-FR" dirty="0"/>
              <a:t>sous-classe des </a:t>
            </a:r>
            <a:r>
              <a:rPr lang="fr-FR" dirty="0" err="1"/>
              <a:t>Nautiloïdes</a:t>
            </a:r>
            <a:r>
              <a:rPr lang="fr-FR" dirty="0"/>
              <a:t>, avec quelques espèces (apparue au Cambrien),</a:t>
            </a:r>
          </a:p>
          <a:p>
            <a:r>
              <a:rPr lang="fr-FR" dirty="0"/>
              <a:t>la sous-classe des Ammonoïdes (apparu au Dévonien - s'est éteinte au Crétacé supérieur),</a:t>
            </a:r>
          </a:p>
          <a:p>
            <a:r>
              <a:rPr lang="fr-FR" dirty="0"/>
              <a:t>la sous-classe des </a:t>
            </a:r>
            <a:r>
              <a:rPr lang="fr-FR" dirty="0" err="1">
                <a:solidFill>
                  <a:srgbClr val="FF0000"/>
                </a:solidFill>
              </a:rPr>
              <a:t>Coléoïdes</a:t>
            </a:r>
            <a:r>
              <a:rPr lang="fr-FR" dirty="0"/>
              <a:t>, qui comprend les calmars, les seiches, les octopodes et les vampires des abysses avec plus de 700 espèces. (apparu au Dévonien).</a:t>
            </a:r>
          </a:p>
        </p:txBody>
      </p:sp>
    </p:spTree>
    <p:extLst>
      <p:ext uri="{BB962C8B-B14F-4D97-AF65-F5344CB8AC3E}">
        <p14:creationId xmlns:p14="http://schemas.microsoft.com/office/powerpoint/2010/main" val="153326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480720"/>
          </a:xfrm>
        </p:spPr>
        <p:txBody>
          <a:bodyPr>
            <a:normAutofit/>
          </a:bodyPr>
          <a:lstStyle/>
          <a:p>
            <a:r>
              <a:rPr lang="fr-FR" dirty="0" smtClean="0"/>
              <a:t>Corps comprend 3 parties: Tête, </a:t>
            </a:r>
            <a:r>
              <a:rPr lang="fr-FR" dirty="0" smtClean="0">
                <a:solidFill>
                  <a:srgbClr val="FF0000"/>
                </a:solidFill>
              </a:rPr>
              <a:t>Patte ventrale</a:t>
            </a:r>
            <a:r>
              <a:rPr lang="fr-FR" dirty="0" smtClean="0"/>
              <a:t>, </a:t>
            </a:r>
            <a:r>
              <a:rPr lang="fr-FR" dirty="0" smtClean="0">
                <a:solidFill>
                  <a:srgbClr val="FF0000"/>
                </a:solidFill>
              </a:rPr>
              <a:t>Masse viscérale dorsale </a:t>
            </a:r>
            <a:r>
              <a:rPr lang="fr-FR" dirty="0" smtClean="0"/>
              <a:t>protégée par une </a:t>
            </a:r>
            <a:r>
              <a:rPr lang="fr-FR" dirty="0" smtClean="0">
                <a:solidFill>
                  <a:srgbClr val="FF0000"/>
                </a:solidFill>
              </a:rPr>
              <a:t>coquille</a:t>
            </a:r>
            <a:r>
              <a:rPr lang="fr-FR" dirty="0" smtClean="0"/>
              <a:t>.</a:t>
            </a:r>
          </a:p>
          <a:p>
            <a:r>
              <a:rPr lang="fr-FR" dirty="0" smtClean="0"/>
              <a:t>Tête: porte bouche + principaux organes sensoriels (yeux et tentacules)</a:t>
            </a:r>
          </a:p>
          <a:p>
            <a:r>
              <a:rPr lang="fr-FR" dirty="0" smtClean="0"/>
              <a:t>Patte  ventrale: </a:t>
            </a:r>
            <a:r>
              <a:rPr lang="fr-FR" dirty="0" smtClean="0"/>
              <a:t> </a:t>
            </a:r>
            <a:r>
              <a:rPr lang="fr-FR" dirty="0" smtClean="0"/>
              <a:t>organe musculeux  de locomotion = </a:t>
            </a:r>
            <a:r>
              <a:rPr lang="fr-FR" dirty="0" smtClean="0">
                <a:solidFill>
                  <a:srgbClr val="FF0000"/>
                </a:solidFill>
              </a:rPr>
              <a:t>sole de reptation</a:t>
            </a:r>
            <a:endParaRPr lang="fr-FR" dirty="0" smtClean="0"/>
          </a:p>
          <a:p>
            <a:r>
              <a:rPr lang="fr-FR" dirty="0" smtClean="0"/>
              <a:t>Masse viscérale dorsale: contient l’essentiel des organes internes recouverte d’une membrane et 1 </a:t>
            </a:r>
            <a:r>
              <a:rPr lang="fr-FR" dirty="0" smtClean="0">
                <a:solidFill>
                  <a:srgbClr val="FF0000"/>
                </a:solidFill>
              </a:rPr>
              <a:t>Manteau</a:t>
            </a:r>
            <a:r>
              <a:rPr lang="fr-FR" dirty="0" smtClean="0"/>
              <a:t> , qui sécrète une coquille calcaire</a:t>
            </a:r>
          </a:p>
        </p:txBody>
      </p:sp>
    </p:spTree>
    <p:extLst>
      <p:ext uri="{BB962C8B-B14F-4D97-AF65-F5344CB8AC3E}">
        <p14:creationId xmlns:p14="http://schemas.microsoft.com/office/powerpoint/2010/main" val="564903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332656"/>
            <a:ext cx="8712968" cy="6336704"/>
          </a:xfrm>
        </p:spPr>
        <p:txBody>
          <a:bodyPr>
            <a:normAutofit/>
          </a:bodyPr>
          <a:lstStyle/>
          <a:p>
            <a:r>
              <a:rPr lang="fr-FR" dirty="0" smtClean="0"/>
              <a:t>Dans la </a:t>
            </a:r>
            <a:r>
              <a:rPr lang="fr-FR" dirty="0" smtClean="0">
                <a:solidFill>
                  <a:srgbClr val="FF0000"/>
                </a:solidFill>
              </a:rPr>
              <a:t>cavité palléale </a:t>
            </a:r>
            <a:r>
              <a:rPr lang="fr-FR" dirty="0" smtClean="0"/>
              <a:t>s’ouvrent l’anus et tous les autres </a:t>
            </a:r>
            <a:r>
              <a:rPr lang="fr-FR" dirty="0" err="1" smtClean="0"/>
              <a:t>néphridiopores</a:t>
            </a:r>
            <a:endParaRPr lang="fr-FR" dirty="0" smtClean="0"/>
          </a:p>
          <a:p>
            <a:r>
              <a:rPr lang="fr-FR" dirty="0" smtClean="0"/>
              <a:t>Cette cavité renferme 1 paire de </a:t>
            </a:r>
            <a:r>
              <a:rPr lang="fr-FR" dirty="0" smtClean="0">
                <a:solidFill>
                  <a:srgbClr val="FF0000"/>
                </a:solidFill>
              </a:rPr>
              <a:t>branchies</a:t>
            </a:r>
            <a:r>
              <a:rPr lang="fr-FR" dirty="0" smtClean="0"/>
              <a:t> constituées de cellules ciliées</a:t>
            </a:r>
          </a:p>
          <a:p>
            <a:r>
              <a:rPr lang="fr-FR" dirty="0" smtClean="0"/>
              <a:t>Dulcicoles, marins </a:t>
            </a:r>
            <a:r>
              <a:rPr lang="fr-FR" dirty="0" smtClean="0"/>
              <a:t>ou terrestres</a:t>
            </a:r>
          </a:p>
          <a:p>
            <a:r>
              <a:rPr lang="fr-FR" dirty="0" smtClean="0"/>
              <a:t>fouisseurs, phytophages ou carnivore</a:t>
            </a:r>
          </a:p>
          <a:p>
            <a:r>
              <a:rPr lang="fr-FR" dirty="0" smtClean="0"/>
              <a:t>Parasites d’ animaux marins (Gastéropodes)</a:t>
            </a:r>
          </a:p>
          <a:p>
            <a:r>
              <a:rPr lang="fr-FR" dirty="0" smtClean="0"/>
              <a:t>Rarement  hermaphrodites</a:t>
            </a:r>
          </a:p>
          <a:p>
            <a:endParaRPr lang="fr-FR" dirty="0" smtClean="0"/>
          </a:p>
          <a:p>
            <a:endParaRPr lang="fr-FR" dirty="0"/>
          </a:p>
        </p:txBody>
      </p:sp>
    </p:spTree>
    <p:extLst>
      <p:ext uri="{BB962C8B-B14F-4D97-AF65-F5344CB8AC3E}">
        <p14:creationId xmlns:p14="http://schemas.microsoft.com/office/powerpoint/2010/main" val="2723115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Anatomie générale</a:t>
            </a:r>
          </a:p>
        </p:txBody>
      </p:sp>
      <p:sp>
        <p:nvSpPr>
          <p:cNvPr id="3" name="Espace réservé du contenu 2"/>
          <p:cNvSpPr>
            <a:spLocks noGrp="1"/>
          </p:cNvSpPr>
          <p:nvPr>
            <p:ph idx="1"/>
          </p:nvPr>
        </p:nvSpPr>
        <p:spPr/>
        <p:txBody>
          <a:bodyPr>
            <a:normAutofit fontScale="62500" lnSpcReduction="20000"/>
          </a:bodyPr>
          <a:lstStyle/>
          <a:p>
            <a:r>
              <a:rPr lang="fr-FR" dirty="0" smtClean="0"/>
              <a:t>corps subdivisé </a:t>
            </a:r>
            <a:r>
              <a:rPr lang="fr-FR" dirty="0"/>
              <a:t>en </a:t>
            </a:r>
            <a:r>
              <a:rPr lang="fr-FR" dirty="0" smtClean="0"/>
              <a:t>3 </a:t>
            </a:r>
            <a:r>
              <a:rPr lang="fr-FR" dirty="0"/>
              <a:t>parties :</a:t>
            </a:r>
          </a:p>
          <a:p>
            <a:r>
              <a:rPr lang="fr-FR" dirty="0" smtClean="0">
                <a:solidFill>
                  <a:srgbClr val="FF0000"/>
                </a:solidFill>
              </a:rPr>
              <a:t>Tête</a:t>
            </a:r>
            <a:r>
              <a:rPr lang="fr-FR" dirty="0" smtClean="0"/>
              <a:t>: contient </a:t>
            </a:r>
            <a:r>
              <a:rPr lang="fr-FR" dirty="0"/>
              <a:t>les organes sensoriels et la bouche qui contient la </a:t>
            </a:r>
            <a:r>
              <a:rPr lang="fr-FR" b="1" dirty="0" smtClean="0"/>
              <a:t>radula</a:t>
            </a:r>
            <a:endParaRPr lang="fr-FR" dirty="0"/>
          </a:p>
          <a:p>
            <a:r>
              <a:rPr lang="fr-FR" dirty="0" smtClean="0">
                <a:solidFill>
                  <a:srgbClr val="FF0000"/>
                </a:solidFill>
              </a:rPr>
              <a:t>Pied:</a:t>
            </a:r>
            <a:r>
              <a:rPr lang="fr-FR" dirty="0" smtClean="0"/>
              <a:t> sole </a:t>
            </a:r>
            <a:r>
              <a:rPr lang="fr-FR" dirty="0"/>
              <a:t>pédieuse, </a:t>
            </a:r>
            <a:r>
              <a:rPr lang="fr-FR" dirty="0" smtClean="0"/>
              <a:t>organe </a:t>
            </a:r>
            <a:r>
              <a:rPr lang="fr-FR" dirty="0"/>
              <a:t>musculeux, typique des mollusques, destiné à la </a:t>
            </a:r>
            <a:r>
              <a:rPr lang="fr-FR" dirty="0" smtClean="0"/>
              <a:t>locomotion</a:t>
            </a:r>
          </a:p>
          <a:p>
            <a:pPr lvl="1"/>
            <a:r>
              <a:rPr lang="fr-FR" dirty="0" smtClean="0"/>
              <a:t>Il </a:t>
            </a:r>
            <a:r>
              <a:rPr lang="fr-FR" dirty="0"/>
              <a:t>revêt des formes très diverses suivant les </a:t>
            </a:r>
            <a:r>
              <a:rPr lang="fr-FR" dirty="0" smtClean="0"/>
              <a:t>espèces</a:t>
            </a:r>
          </a:p>
          <a:p>
            <a:pPr lvl="1"/>
            <a:r>
              <a:rPr lang="fr-FR" dirty="0" smtClean="0"/>
              <a:t>Il </a:t>
            </a:r>
            <a:r>
              <a:rPr lang="fr-FR" dirty="0"/>
              <a:t>est peu développé chez les aplacophores (</a:t>
            </a:r>
            <a:r>
              <a:rPr lang="fr-FR" dirty="0" err="1"/>
              <a:t>Solénogastres</a:t>
            </a:r>
            <a:r>
              <a:rPr lang="fr-FR" dirty="0"/>
              <a:t> et </a:t>
            </a:r>
            <a:r>
              <a:rPr lang="fr-FR" dirty="0" err="1"/>
              <a:t>Caudofovéates</a:t>
            </a:r>
            <a:r>
              <a:rPr lang="fr-FR" dirty="0"/>
              <a:t>) mais devient plus important chez les autres </a:t>
            </a:r>
            <a:r>
              <a:rPr lang="fr-FR" dirty="0" smtClean="0"/>
              <a:t>mollusques</a:t>
            </a:r>
          </a:p>
          <a:p>
            <a:pPr lvl="1"/>
            <a:r>
              <a:rPr lang="fr-FR" dirty="0" smtClean="0"/>
              <a:t>Il </a:t>
            </a:r>
            <a:r>
              <a:rPr lang="fr-FR" dirty="0"/>
              <a:t>forme la couronne de tentacules ou de bras qui permet la prédation chez les </a:t>
            </a:r>
            <a:r>
              <a:rPr lang="fr-FR" dirty="0" smtClean="0"/>
              <a:t>Céphalopodes</a:t>
            </a:r>
            <a:endParaRPr lang="fr-FR" dirty="0"/>
          </a:p>
          <a:p>
            <a:r>
              <a:rPr lang="fr-FR" dirty="0" smtClean="0">
                <a:solidFill>
                  <a:srgbClr val="FF0000"/>
                </a:solidFill>
              </a:rPr>
              <a:t>Masse viscérale:</a:t>
            </a:r>
            <a:r>
              <a:rPr lang="fr-FR" dirty="0" smtClean="0"/>
              <a:t> </a:t>
            </a:r>
            <a:r>
              <a:rPr lang="fr-FR" dirty="0"/>
              <a:t>comme son nom l'indique, contient les </a:t>
            </a:r>
            <a:r>
              <a:rPr lang="fr-FR" dirty="0" smtClean="0"/>
              <a:t>viscères</a:t>
            </a:r>
          </a:p>
          <a:p>
            <a:pPr lvl="1"/>
            <a:r>
              <a:rPr lang="fr-FR" dirty="0" smtClean="0"/>
              <a:t>Elle </a:t>
            </a:r>
            <a:r>
              <a:rPr lang="fr-FR" dirty="0"/>
              <a:t>est contenue dans une mince tunique qu’on appelle le </a:t>
            </a:r>
            <a:r>
              <a:rPr lang="fr-FR" dirty="0" smtClean="0"/>
              <a:t>manteau</a:t>
            </a:r>
          </a:p>
          <a:p>
            <a:pPr lvl="1"/>
            <a:r>
              <a:rPr lang="fr-FR" dirty="0" smtClean="0"/>
              <a:t>C’est </a:t>
            </a:r>
            <a:r>
              <a:rPr lang="fr-FR" dirty="0"/>
              <a:t>le manteau qui sécrète la coquille de la plupart des mollusques, qui leur sert de protection et/ou de squelette et/ou de régulateur de la flottaison (exemple de la seiche).</a:t>
            </a:r>
          </a:p>
          <a:p>
            <a:pPr lvl="1"/>
            <a:r>
              <a:rPr lang="fr-FR" dirty="0"/>
              <a:t>Entre le manteau et la masse viscérale, le bourrelet palléal constitue une cavité palléale qui protège les organes respiratoires, et où débouchent les </a:t>
            </a:r>
            <a:r>
              <a:rPr lang="fr-FR" dirty="0" err="1"/>
              <a:t>métanéphridies</a:t>
            </a:r>
            <a:r>
              <a:rPr lang="fr-FR" dirty="0"/>
              <a:t> (organes excréteurs), l’intestin et les conduits génitaux</a:t>
            </a:r>
          </a:p>
        </p:txBody>
      </p:sp>
    </p:spTree>
    <p:extLst>
      <p:ext uri="{BB962C8B-B14F-4D97-AF65-F5344CB8AC3E}">
        <p14:creationId xmlns:p14="http://schemas.microsoft.com/office/powerpoint/2010/main" val="108679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 d'organisation d'un mollusque</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815" y="1340768"/>
            <a:ext cx="8129935"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080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La Coquille</a:t>
            </a:r>
            <a:endParaRPr lang="fr-FR" dirty="0">
              <a:solidFill>
                <a:srgbClr val="FF0000"/>
              </a:solidFill>
            </a:endParaRPr>
          </a:p>
        </p:txBody>
      </p:sp>
      <p:sp>
        <p:nvSpPr>
          <p:cNvPr id="3" name="Espace réservé du contenu 2"/>
          <p:cNvSpPr>
            <a:spLocks noGrp="1"/>
          </p:cNvSpPr>
          <p:nvPr>
            <p:ph idx="1"/>
          </p:nvPr>
        </p:nvSpPr>
        <p:spPr>
          <a:xfrm>
            <a:off x="179512" y="1196752"/>
            <a:ext cx="8784976" cy="5544616"/>
          </a:xfrm>
        </p:spPr>
        <p:txBody>
          <a:bodyPr>
            <a:normAutofit fontScale="70000" lnSpcReduction="20000"/>
          </a:bodyPr>
          <a:lstStyle/>
          <a:p>
            <a:r>
              <a:rPr lang="fr-FR" dirty="0"/>
              <a:t>Des glandes du manteau des </a:t>
            </a:r>
            <a:r>
              <a:rPr lang="fr-FR" dirty="0" err="1"/>
              <a:t>Eumollusques</a:t>
            </a:r>
            <a:r>
              <a:rPr lang="fr-FR" dirty="0"/>
              <a:t> se regroupent et sécrètent généralement une coquille calcaire qui comprend, de l'extérieur vers l'intérieur :</a:t>
            </a:r>
          </a:p>
          <a:p>
            <a:r>
              <a:rPr lang="fr-FR" dirty="0" smtClean="0"/>
              <a:t>une </a:t>
            </a:r>
            <a:r>
              <a:rPr lang="fr-FR" dirty="0"/>
              <a:t>cuticule, diversement colorée </a:t>
            </a:r>
          </a:p>
          <a:p>
            <a:r>
              <a:rPr lang="fr-FR" dirty="0"/>
              <a:t>une couche </a:t>
            </a:r>
            <a:r>
              <a:rPr lang="fr-FR" dirty="0" err="1"/>
              <a:t>prismée</a:t>
            </a:r>
            <a:r>
              <a:rPr lang="fr-FR" dirty="0"/>
              <a:t>, formée de prismes calcaires perpendiculaires à la surface ;</a:t>
            </a:r>
          </a:p>
          <a:p>
            <a:r>
              <a:rPr lang="fr-FR" dirty="0"/>
              <a:t>une couche lamelleuse, formée de lamelles alternées de carbonate de calcium et </a:t>
            </a:r>
            <a:r>
              <a:rPr lang="fr-FR" dirty="0" err="1"/>
              <a:t>conchyoline</a:t>
            </a:r>
            <a:r>
              <a:rPr lang="fr-FR" dirty="0"/>
              <a:t> (une substance organique). Cette couche interne, lorsque les lamelles sont suffisamment minces pour diffracter la lumière, constitue la nacre et, indirectement, les perles fines.</a:t>
            </a:r>
          </a:p>
          <a:p>
            <a:r>
              <a:rPr lang="fr-FR" dirty="0"/>
              <a:t>Le sous-embranchement ou la </a:t>
            </a:r>
            <a:r>
              <a:rPr lang="fr-FR" dirty="0" err="1"/>
              <a:t>super-classe</a:t>
            </a:r>
            <a:r>
              <a:rPr lang="fr-FR" dirty="0"/>
              <a:t> des Aplacophores, possiblement </a:t>
            </a:r>
            <a:r>
              <a:rPr lang="fr-FR" dirty="0" err="1"/>
              <a:t>paraphylétique</a:t>
            </a:r>
            <a:r>
              <a:rPr lang="fr-FR" dirty="0"/>
              <a:t>, rassemble des mollusques vermiformes dépourvus de coquille (mais dont le manteau secrète une cuticule contenant des spicules calcaires), regroupés en deux classes[16] :</a:t>
            </a:r>
          </a:p>
          <a:p>
            <a:r>
              <a:rPr lang="fr-FR" dirty="0" smtClean="0"/>
              <a:t>les </a:t>
            </a:r>
            <a:r>
              <a:rPr lang="fr-FR" dirty="0" err="1"/>
              <a:t>Caudofovéates</a:t>
            </a:r>
            <a:r>
              <a:rPr lang="fr-FR" dirty="0"/>
              <a:t>, dépourvus de sillon ventral et de pied, des animaux microphages enfouis dans les sédiments ;</a:t>
            </a:r>
          </a:p>
          <a:p>
            <a:r>
              <a:rPr lang="fr-FR" dirty="0"/>
              <a:t>les </a:t>
            </a:r>
            <a:r>
              <a:rPr lang="fr-FR" dirty="0" err="1"/>
              <a:t>Solénogastres</a:t>
            </a:r>
            <a:r>
              <a:rPr lang="fr-FR" dirty="0"/>
              <a:t>, au pied réduit à une crête ciliée à l'intérieur d'un sillon ventral, des animaux benthiques brouteurs de métazoaires fixés.</a:t>
            </a:r>
          </a:p>
        </p:txBody>
      </p:sp>
    </p:spTree>
    <p:extLst>
      <p:ext uri="{BB962C8B-B14F-4D97-AF65-F5344CB8AC3E}">
        <p14:creationId xmlns:p14="http://schemas.microsoft.com/office/powerpoint/2010/main" val="2097478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Système nerveux</a:t>
            </a:r>
          </a:p>
        </p:txBody>
      </p:sp>
      <p:sp>
        <p:nvSpPr>
          <p:cNvPr id="3" name="Espace réservé du contenu 2"/>
          <p:cNvSpPr>
            <a:spLocks noGrp="1"/>
          </p:cNvSpPr>
          <p:nvPr>
            <p:ph idx="1"/>
          </p:nvPr>
        </p:nvSpPr>
        <p:spPr/>
        <p:txBody>
          <a:bodyPr>
            <a:normAutofit/>
          </a:bodyPr>
          <a:lstStyle/>
          <a:p>
            <a:r>
              <a:rPr lang="fr-FR" dirty="0"/>
              <a:t>Système nerveux comprend </a:t>
            </a:r>
            <a:endParaRPr lang="fr-FR" dirty="0" smtClean="0"/>
          </a:p>
          <a:p>
            <a:pPr lvl="1"/>
            <a:r>
              <a:rPr lang="fr-FR" dirty="0" smtClean="0"/>
              <a:t>1 </a:t>
            </a:r>
            <a:r>
              <a:rPr lang="fr-FR" dirty="0"/>
              <a:t>double collier péri </a:t>
            </a:r>
            <a:r>
              <a:rPr lang="fr-FR" dirty="0" err="1"/>
              <a:t>oesophagien</a:t>
            </a:r>
            <a:r>
              <a:rPr lang="fr-FR" dirty="0"/>
              <a:t> </a:t>
            </a:r>
            <a:endParaRPr lang="fr-FR" dirty="0" smtClean="0"/>
          </a:p>
          <a:p>
            <a:pPr lvl="1"/>
            <a:r>
              <a:rPr lang="fr-FR" dirty="0"/>
              <a:t> 3 paires de ganglions </a:t>
            </a:r>
            <a:r>
              <a:rPr lang="fr-FR" dirty="0" err="1" smtClean="0"/>
              <a:t>cérébroïdes</a:t>
            </a:r>
            <a:r>
              <a:rPr lang="fr-FR" dirty="0" smtClean="0"/>
              <a:t> (</a:t>
            </a:r>
            <a:r>
              <a:rPr lang="fr-FR" dirty="0"/>
              <a:t>qui peuvent fusionner pour former un cerveau</a:t>
            </a:r>
            <a:r>
              <a:rPr lang="fr-FR" dirty="0" smtClean="0"/>
              <a:t>)</a:t>
            </a:r>
          </a:p>
          <a:p>
            <a:pPr lvl="1"/>
            <a:r>
              <a:rPr lang="fr-FR" dirty="0" smtClean="0"/>
              <a:t>des </a:t>
            </a:r>
            <a:r>
              <a:rPr lang="fr-FR" dirty="0"/>
              <a:t>connectifs </a:t>
            </a:r>
            <a:endParaRPr lang="fr-FR" dirty="0" smtClean="0"/>
          </a:p>
          <a:p>
            <a:pPr lvl="1"/>
            <a:r>
              <a:rPr lang="fr-FR" dirty="0" smtClean="0"/>
              <a:t>1 </a:t>
            </a:r>
            <a:r>
              <a:rPr lang="fr-FR" dirty="0"/>
              <a:t>chaîne nerveuse ventrale</a:t>
            </a:r>
          </a:p>
          <a:p>
            <a:endParaRPr lang="fr-FR" dirty="0"/>
          </a:p>
        </p:txBody>
      </p:sp>
    </p:spTree>
    <p:extLst>
      <p:ext uri="{BB962C8B-B14F-4D97-AF65-F5344CB8AC3E}">
        <p14:creationId xmlns:p14="http://schemas.microsoft.com/office/powerpoint/2010/main" val="2085010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Appareil circulatoire</a:t>
            </a:r>
          </a:p>
        </p:txBody>
      </p:sp>
      <p:sp>
        <p:nvSpPr>
          <p:cNvPr id="3" name="Espace réservé du contenu 2"/>
          <p:cNvSpPr>
            <a:spLocks noGrp="1"/>
          </p:cNvSpPr>
          <p:nvPr>
            <p:ph idx="1"/>
          </p:nvPr>
        </p:nvSpPr>
        <p:spPr/>
        <p:txBody>
          <a:bodyPr>
            <a:normAutofit fontScale="92500"/>
          </a:bodyPr>
          <a:lstStyle/>
          <a:p>
            <a:r>
              <a:rPr lang="fr-FR" dirty="0"/>
              <a:t>La circulation est </a:t>
            </a:r>
            <a:r>
              <a:rPr lang="fr-FR" dirty="0" smtClean="0"/>
              <a:t>incomplète</a:t>
            </a:r>
          </a:p>
          <a:p>
            <a:r>
              <a:rPr lang="fr-FR" dirty="0" smtClean="0"/>
              <a:t>Du </a:t>
            </a:r>
            <a:r>
              <a:rPr lang="fr-FR" dirty="0"/>
              <a:t>cœur partent de courtes artères mais il n'y a ni veines, ni </a:t>
            </a:r>
            <a:r>
              <a:rPr lang="fr-FR" dirty="0" smtClean="0"/>
              <a:t>capillaires</a:t>
            </a:r>
          </a:p>
          <a:p>
            <a:r>
              <a:rPr lang="fr-FR" dirty="0" smtClean="0"/>
              <a:t>Les </a:t>
            </a:r>
            <a:r>
              <a:rPr lang="fr-FR" dirty="0"/>
              <a:t>Céphalopodes sont une exception parmi les mollusques et ont un système circulatoire clos avec un cœur systémique et deux cœurs branchiaux.</a:t>
            </a:r>
          </a:p>
          <a:p>
            <a:r>
              <a:rPr lang="fr-FR" dirty="0" smtClean="0"/>
              <a:t>Le </a:t>
            </a:r>
            <a:r>
              <a:rPr lang="fr-FR" dirty="0"/>
              <a:t>sang est incolore, ou légèrement coloré par de l'hémoglobine ou de l'hémocyanine dissoutes.</a:t>
            </a:r>
          </a:p>
        </p:txBody>
      </p:sp>
    </p:spTree>
    <p:extLst>
      <p:ext uri="{BB962C8B-B14F-4D97-AF65-F5344CB8AC3E}">
        <p14:creationId xmlns:p14="http://schemas.microsoft.com/office/powerpoint/2010/main" val="238458199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2077</Words>
  <Application>Microsoft Office PowerPoint</Application>
  <PresentationFormat>Affichage à l'écran (4:3)</PresentationFormat>
  <Paragraphs>149</Paragraphs>
  <Slides>24</Slides>
  <Notes>2</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Phylum des Mollusques</vt:lpstr>
      <vt:lpstr>Présentation PowerPoint</vt:lpstr>
      <vt:lpstr>Présentation PowerPoint</vt:lpstr>
      <vt:lpstr>Présentation PowerPoint</vt:lpstr>
      <vt:lpstr>Anatomie générale</vt:lpstr>
      <vt:lpstr>Plan d'organisation d'un mollusque</vt:lpstr>
      <vt:lpstr>La Coquille</vt:lpstr>
      <vt:lpstr>Système nerveux</vt:lpstr>
      <vt:lpstr>Appareil circulatoire</vt:lpstr>
      <vt:lpstr>Cycle reproductif</vt:lpstr>
      <vt:lpstr>Classification</vt:lpstr>
      <vt:lpstr>Présentation PowerPoint</vt:lpstr>
      <vt:lpstr>Classe1: Gastropoda </vt:lpstr>
      <vt:lpstr>Présentation PowerPoint</vt:lpstr>
      <vt:lpstr>Présentation PowerPoint</vt:lpstr>
      <vt:lpstr>les Pulmonata </vt:lpstr>
      <vt:lpstr>Présentation PowerPoint</vt:lpstr>
      <vt:lpstr> Le petit-gris (Helix aspersa aspersa)</vt:lpstr>
      <vt:lpstr>Classe 2:Les Lamellibranches</vt:lpstr>
      <vt:lpstr>Présentation PowerPoint</vt:lpstr>
      <vt:lpstr>les moules</vt:lpstr>
      <vt:lpstr>Classe 3: les Céphalopodes</vt:lpstr>
      <vt:lpstr>seiche peut passer d'un camouflage  brun (en haut) à une coloration jaune avec  des reflets foncés (en bas) en moins d‘1 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Phylum des Mollusques</dc:title>
  <dc:creator>LENOVO</dc:creator>
  <cp:lastModifiedBy>LENOVO</cp:lastModifiedBy>
  <cp:revision>3</cp:revision>
  <dcterms:created xsi:type="dcterms:W3CDTF">2024-12-14T21:26:35Z</dcterms:created>
  <dcterms:modified xsi:type="dcterms:W3CDTF">2026-01-03T11:18:18Z</dcterms:modified>
</cp:coreProperties>
</file>