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2B61778F-7444-41A2-BD31-A3B15D6912B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84" d="100"/>
          <a:sy n="84" d="100"/>
        </p:scale>
        <p:origin x="-8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1C05-6A02-42BA-A366-B806DCD08DF0}" type="datetimeFigureOut">
              <a:rPr lang="fr-FR" smtClean="0"/>
              <a:t>09/02/2025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D3FF-9306-4D33-917C-83DE78D4D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84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1C05-6A02-42BA-A366-B806DCD08DF0}" type="datetimeFigureOut">
              <a:rPr lang="fr-FR" smtClean="0"/>
              <a:t>09/02/2025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D3FF-9306-4D33-917C-83DE78D4D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73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1C05-6A02-42BA-A366-B806DCD08DF0}" type="datetimeFigureOut">
              <a:rPr lang="fr-FR" smtClean="0"/>
              <a:t>09/02/2025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D3FF-9306-4D33-917C-83DE78D4D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72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1C05-6A02-42BA-A366-B806DCD08DF0}" type="datetimeFigureOut">
              <a:rPr lang="fr-FR" smtClean="0"/>
              <a:t>09/02/2025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D3FF-9306-4D33-917C-83DE78D4D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97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1C05-6A02-42BA-A366-B806DCD08DF0}" type="datetimeFigureOut">
              <a:rPr lang="fr-FR" smtClean="0"/>
              <a:t>09/02/2025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D3FF-9306-4D33-917C-83DE78D4D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1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1C05-6A02-42BA-A366-B806DCD08DF0}" type="datetimeFigureOut">
              <a:rPr lang="fr-FR" smtClean="0"/>
              <a:t>09/02/2025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D3FF-9306-4D33-917C-83DE78D4D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97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1C05-6A02-42BA-A366-B806DCD08DF0}" type="datetimeFigureOut">
              <a:rPr lang="fr-FR" smtClean="0"/>
              <a:t>09/02/2025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D3FF-9306-4D33-917C-83DE78D4D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98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1C05-6A02-42BA-A366-B806DCD08DF0}" type="datetimeFigureOut">
              <a:rPr lang="fr-FR" smtClean="0"/>
              <a:t>09/02/2025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D3FF-9306-4D33-917C-83DE78D4D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90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1C05-6A02-42BA-A366-B806DCD08DF0}" type="datetimeFigureOut">
              <a:rPr lang="fr-FR" smtClean="0"/>
              <a:t>09/02/2025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D3FF-9306-4D33-917C-83DE78D4D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88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1C05-6A02-42BA-A366-B806DCD08DF0}" type="datetimeFigureOut">
              <a:rPr lang="fr-FR" smtClean="0"/>
              <a:t>09/02/2025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D3FF-9306-4D33-917C-83DE78D4D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13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1C05-6A02-42BA-A366-B806DCD08DF0}" type="datetimeFigureOut">
              <a:rPr lang="fr-FR" smtClean="0"/>
              <a:t>09/02/2025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CD3FF-9306-4D33-917C-83DE78D4D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52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61C05-6A02-42BA-A366-B806DCD08DF0}" type="datetimeFigureOut">
              <a:rPr lang="fr-FR" smtClean="0"/>
              <a:t>09/02/2025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CD3FF-9306-4D33-917C-83DE78D4D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4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Embranchement des Arthropodes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03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                    appareil reproducteur</a:t>
            </a:r>
          </a:p>
          <a:p>
            <a:r>
              <a:rPr lang="fr-FR" dirty="0" smtClean="0"/>
              <a:t>Les sexes sont généralement séparés</a:t>
            </a:r>
          </a:p>
          <a:p>
            <a:r>
              <a:rPr lang="fr-FR" dirty="0" smtClean="0"/>
              <a:t>Ovipares, vivipares ou ovovivipares</a:t>
            </a:r>
          </a:p>
          <a:p>
            <a:pPr marL="0" lvl="0" indent="0">
              <a:buNone/>
            </a:pPr>
            <a:r>
              <a:rPr lang="fr-FR" sz="2200" b="1" dirty="0" smtClean="0">
                <a:solidFill>
                  <a:prstClr val="black"/>
                </a:solidFill>
              </a:rPr>
              <a:t>                                                    Yeux</a:t>
            </a:r>
            <a:endParaRPr lang="fr-FR" sz="2200" b="1" dirty="0">
              <a:solidFill>
                <a:prstClr val="black"/>
              </a:solidFill>
            </a:endParaRPr>
          </a:p>
          <a:p>
            <a:pPr lvl="0"/>
            <a:r>
              <a:rPr lang="fr-FR" sz="2200" dirty="0">
                <a:solidFill>
                  <a:prstClr val="black"/>
                </a:solidFill>
              </a:rPr>
              <a:t>Les yeux sont simples (ocelles) ou composés (yeux à facettes)</a:t>
            </a:r>
          </a:p>
          <a:p>
            <a:pPr lvl="0"/>
            <a:r>
              <a:rPr lang="fr-FR" sz="2200" dirty="0">
                <a:solidFill>
                  <a:prstClr val="black"/>
                </a:solidFill>
              </a:rPr>
              <a:t>1 œil composé peut être formé de +</a:t>
            </a:r>
            <a:r>
              <a:rPr lang="fr-FR" sz="2200" dirty="0" err="1">
                <a:solidFill>
                  <a:prstClr val="black"/>
                </a:solidFill>
              </a:rPr>
              <a:t>ieurs</a:t>
            </a:r>
            <a:r>
              <a:rPr lang="fr-FR" sz="2200" dirty="0">
                <a:solidFill>
                  <a:prstClr val="black"/>
                </a:solidFill>
              </a:rPr>
              <a:t> centaines d'ommatidies</a:t>
            </a:r>
          </a:p>
          <a:p>
            <a:pPr lvl="0"/>
            <a:r>
              <a:rPr lang="fr-FR" sz="2200" dirty="0">
                <a:solidFill>
                  <a:prstClr val="black"/>
                </a:solidFill>
              </a:rPr>
              <a:t>Il est probable que les yeux composés donnent à leur possesseur une vue panoramique (large champ visuel), mais très imprécise</a:t>
            </a:r>
          </a:p>
          <a:p>
            <a:pPr marL="0" lvl="0" indent="0">
              <a:buNone/>
            </a:pPr>
            <a:r>
              <a:rPr lang="fr-FR" sz="2200" b="1" dirty="0">
                <a:solidFill>
                  <a:prstClr val="black"/>
                </a:solidFill>
              </a:rPr>
              <a:t>                                                      Sens</a:t>
            </a:r>
          </a:p>
          <a:p>
            <a:pPr lvl="0"/>
            <a:r>
              <a:rPr lang="fr-FR" sz="2200" dirty="0">
                <a:solidFill>
                  <a:prstClr val="black"/>
                </a:solidFill>
              </a:rPr>
              <a:t>Les arthropodes se dirigent surtout par le toucher et par l'odorat, qui ont leur siège dans des poils sensoriels, les sensilles</a:t>
            </a:r>
          </a:p>
          <a:p>
            <a:pPr lvl="0"/>
            <a:r>
              <a:rPr lang="fr-FR" sz="2200" dirty="0">
                <a:solidFill>
                  <a:prstClr val="black"/>
                </a:solidFill>
              </a:rPr>
              <a:t>Ceux-ci sont creux et contiennent le prolongement d'un neurone sensitif</a:t>
            </a:r>
          </a:p>
          <a:p>
            <a:pPr lvl="0"/>
            <a:r>
              <a:rPr lang="fr-FR" sz="2200" dirty="0">
                <a:solidFill>
                  <a:prstClr val="black"/>
                </a:solidFill>
              </a:rPr>
              <a:t>Il peut y avoir des organes auditifs et des organes d'équilibre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671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Systématique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classification traditionnelle distinguait principalement les </a:t>
            </a:r>
            <a:r>
              <a:rPr lang="fr-FR" dirty="0" err="1" smtClean="0"/>
              <a:t>Chélicérés</a:t>
            </a:r>
            <a:r>
              <a:rPr lang="fr-FR" dirty="0" smtClean="0"/>
              <a:t> (présence d’1 paire de chélicères) aux  </a:t>
            </a:r>
            <a:r>
              <a:rPr lang="fr-FR" dirty="0" err="1" smtClean="0"/>
              <a:t>mandibulés</a:t>
            </a:r>
            <a:r>
              <a:rPr lang="fr-FR" dirty="0" smtClean="0"/>
              <a:t> ou antennates (présence  d’1 paire de mandibules ou 1 paire d’antennes)  </a:t>
            </a:r>
          </a:p>
          <a:p>
            <a:r>
              <a:rPr lang="fr-FR" dirty="0" smtClean="0"/>
              <a:t>La classification moderne intègre les enseignements apportés par les analyses génétiques et biomoléculaires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69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408712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D'après World </a:t>
            </a:r>
            <a:r>
              <a:rPr lang="fr-FR" dirty="0" err="1" smtClean="0"/>
              <a:t>Register</a:t>
            </a:r>
            <a:r>
              <a:rPr lang="fr-FR" dirty="0" smtClean="0"/>
              <a:t> of Marine </a:t>
            </a:r>
            <a:r>
              <a:rPr lang="fr-FR" dirty="0" err="1" smtClean="0"/>
              <a:t>Species</a:t>
            </a:r>
            <a:r>
              <a:rPr lang="fr-FR" dirty="0" smtClean="0"/>
              <a:t> (9 mai 2016.): </a:t>
            </a:r>
            <a:r>
              <a:rPr lang="fr-FR" dirty="0" err="1" smtClean="0"/>
              <a:t>Emb</a:t>
            </a:r>
            <a:r>
              <a:rPr lang="fr-FR" dirty="0" smtClean="0"/>
              <a:t> </a:t>
            </a:r>
            <a:r>
              <a:rPr lang="fr-FR" dirty="0" err="1" smtClean="0"/>
              <a:t>Arthropoda</a:t>
            </a:r>
            <a:r>
              <a:rPr lang="fr-FR" dirty="0" smtClean="0"/>
              <a:t>  est divisé en 5 /</a:t>
            </a:r>
            <a:r>
              <a:rPr lang="fr-FR" dirty="0" err="1" smtClean="0"/>
              <a:t>Emb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sous-embranchement des </a:t>
            </a:r>
            <a:r>
              <a:rPr lang="fr-FR" dirty="0" err="1" smtClean="0"/>
              <a:t>Chelicerata</a:t>
            </a:r>
            <a:r>
              <a:rPr lang="fr-FR" dirty="0" smtClean="0"/>
              <a:t> — </a:t>
            </a:r>
            <a:r>
              <a:rPr lang="fr-FR" dirty="0" err="1" smtClean="0"/>
              <a:t>Chélicérés</a:t>
            </a:r>
            <a:r>
              <a:rPr lang="fr-FR" dirty="0" smtClean="0"/>
              <a:t> (huit pattes)</a:t>
            </a:r>
          </a:p>
          <a:p>
            <a:pPr lvl="1"/>
            <a:r>
              <a:rPr lang="fr-FR" dirty="0" smtClean="0"/>
              <a:t>sous-embranchement des </a:t>
            </a:r>
            <a:r>
              <a:rPr lang="fr-FR" dirty="0" err="1" smtClean="0"/>
              <a:t>Crustacea</a:t>
            </a:r>
            <a:r>
              <a:rPr lang="fr-FR" dirty="0" smtClean="0"/>
              <a:t> </a:t>
            </a:r>
            <a:r>
              <a:rPr lang="fr-FR" dirty="0" err="1" smtClean="0"/>
              <a:t>Brünnich</a:t>
            </a:r>
            <a:r>
              <a:rPr lang="fr-FR" dirty="0" smtClean="0"/>
              <a:t>, 1772 — crustacés (dix pattes (ordre </a:t>
            </a:r>
            <a:r>
              <a:rPr lang="fr-FR" dirty="0" err="1" smtClean="0"/>
              <a:t>Decapoda</a:t>
            </a:r>
            <a:r>
              <a:rPr lang="fr-FR" dirty="0" smtClean="0"/>
              <a:t>) ou plus)</a:t>
            </a:r>
          </a:p>
          <a:p>
            <a:pPr lvl="1"/>
            <a:r>
              <a:rPr lang="fr-FR" dirty="0" smtClean="0"/>
              <a:t>sous-embranchement des </a:t>
            </a:r>
            <a:r>
              <a:rPr lang="fr-FR" dirty="0" err="1" smtClean="0"/>
              <a:t>Hexapoda</a:t>
            </a:r>
            <a:r>
              <a:rPr lang="fr-FR" dirty="0" smtClean="0"/>
              <a:t> Blainville, 1816 — hexapodes (six pattes)</a:t>
            </a:r>
          </a:p>
          <a:p>
            <a:pPr lvl="2"/>
            <a:r>
              <a:rPr lang="fr-FR" dirty="0" smtClean="0"/>
              <a:t>classe des </a:t>
            </a:r>
            <a:r>
              <a:rPr lang="fr-FR" dirty="0" err="1" smtClean="0"/>
              <a:t>Entognatha</a:t>
            </a:r>
            <a:r>
              <a:rPr lang="fr-FR" dirty="0" smtClean="0"/>
              <a:t> </a:t>
            </a:r>
            <a:r>
              <a:rPr lang="fr-FR" dirty="0" err="1" smtClean="0"/>
              <a:t>Stummer-Traunfels</a:t>
            </a:r>
            <a:r>
              <a:rPr lang="fr-FR" dirty="0" smtClean="0"/>
              <a:t>, 1891 — (collembole, </a:t>
            </a:r>
            <a:r>
              <a:rPr lang="fr-FR" dirty="0" err="1" smtClean="0"/>
              <a:t>diploure</a:t>
            </a:r>
            <a:r>
              <a:rPr lang="fr-FR" dirty="0" smtClean="0"/>
              <a:t>, protoure)</a:t>
            </a:r>
          </a:p>
          <a:p>
            <a:pPr lvl="2"/>
            <a:r>
              <a:rPr lang="fr-FR" dirty="0" smtClean="0"/>
              <a:t>classe des </a:t>
            </a:r>
            <a:r>
              <a:rPr lang="fr-FR" dirty="0" err="1" smtClean="0"/>
              <a:t>Insecta</a:t>
            </a:r>
            <a:r>
              <a:rPr lang="fr-FR" dirty="0" smtClean="0"/>
              <a:t> </a:t>
            </a:r>
            <a:r>
              <a:rPr lang="fr-FR" dirty="0" err="1" smtClean="0"/>
              <a:t>Linnaeus</a:t>
            </a:r>
            <a:r>
              <a:rPr lang="fr-FR" dirty="0" smtClean="0"/>
              <a:t>, 1758 — insectes (fourmi, abeille, mouche…)</a:t>
            </a:r>
          </a:p>
          <a:p>
            <a:pPr lvl="1"/>
            <a:r>
              <a:rPr lang="fr-FR" dirty="0" smtClean="0"/>
              <a:t>sous-embranchement des </a:t>
            </a:r>
            <a:r>
              <a:rPr lang="fr-FR" dirty="0" err="1" smtClean="0"/>
              <a:t>Myriapoda</a:t>
            </a:r>
            <a:r>
              <a:rPr lang="fr-FR" dirty="0" smtClean="0"/>
              <a:t> Latreille, 1802 — myriapodes (nombreuses pattes)</a:t>
            </a:r>
          </a:p>
          <a:p>
            <a:pPr lvl="2"/>
            <a:r>
              <a:rPr lang="fr-FR" dirty="0" smtClean="0"/>
              <a:t>classe des </a:t>
            </a:r>
            <a:r>
              <a:rPr lang="fr-FR" dirty="0" err="1" smtClean="0"/>
              <a:t>Chilopoda</a:t>
            </a:r>
            <a:r>
              <a:rPr lang="fr-FR" dirty="0" smtClean="0"/>
              <a:t> Latreille, 1817 — (mille-pattes, scolopendre)</a:t>
            </a:r>
          </a:p>
          <a:p>
            <a:pPr lvl="2"/>
            <a:r>
              <a:rPr lang="fr-FR" dirty="0" smtClean="0"/>
              <a:t>classe des </a:t>
            </a:r>
            <a:r>
              <a:rPr lang="fr-FR" dirty="0" err="1" smtClean="0"/>
              <a:t>Diplopoda</a:t>
            </a:r>
            <a:r>
              <a:rPr lang="fr-FR" dirty="0" smtClean="0"/>
              <a:t> de Blainville in Gervais, 1844 — (mille-pattes, iule)</a:t>
            </a:r>
          </a:p>
          <a:p>
            <a:pPr lvl="2"/>
            <a:r>
              <a:rPr lang="fr-FR" dirty="0" smtClean="0"/>
              <a:t>classe des </a:t>
            </a:r>
            <a:r>
              <a:rPr lang="fr-FR" dirty="0" err="1" smtClean="0"/>
              <a:t>Pauropoda</a:t>
            </a:r>
            <a:r>
              <a:rPr lang="fr-FR" dirty="0" smtClean="0"/>
              <a:t> Lubbock, 1868 — (mille-pattes nains)</a:t>
            </a:r>
          </a:p>
          <a:p>
            <a:pPr lvl="2"/>
            <a:r>
              <a:rPr lang="fr-FR" dirty="0" smtClean="0"/>
              <a:t>classe des </a:t>
            </a:r>
            <a:r>
              <a:rPr lang="fr-FR" dirty="0" err="1" smtClean="0"/>
              <a:t>Symphyla</a:t>
            </a:r>
            <a:r>
              <a:rPr lang="fr-FR" dirty="0" smtClean="0"/>
              <a:t> </a:t>
            </a:r>
            <a:r>
              <a:rPr lang="fr-FR" dirty="0" err="1" smtClean="0"/>
              <a:t>Ryder</a:t>
            </a:r>
            <a:r>
              <a:rPr lang="fr-FR" dirty="0" smtClean="0"/>
              <a:t>, 1880</a:t>
            </a:r>
          </a:p>
          <a:p>
            <a:pPr lvl="1"/>
            <a:r>
              <a:rPr lang="fr-FR" dirty="0" smtClean="0"/>
              <a:t>sous-embranchement des </a:t>
            </a:r>
            <a:r>
              <a:rPr lang="fr-FR" dirty="0" err="1" smtClean="0"/>
              <a:t>Trilobitomorpha</a:t>
            </a:r>
            <a:r>
              <a:rPr lang="fr-FR" dirty="0" smtClean="0"/>
              <a:t> (vingt pattes, tous fossiles)</a:t>
            </a:r>
          </a:p>
          <a:p>
            <a:pPr lvl="2"/>
            <a:r>
              <a:rPr lang="fr-FR" dirty="0" smtClean="0"/>
              <a:t>classe des </a:t>
            </a:r>
            <a:r>
              <a:rPr lang="fr-FR" dirty="0" err="1" smtClean="0"/>
              <a:t>Trilobita</a:t>
            </a:r>
            <a:r>
              <a:rPr lang="fr-FR" dirty="0" smtClean="0"/>
              <a:t> Walch, 1771 — trilobites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11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76672"/>
            <a:ext cx="8611740" cy="6192689"/>
          </a:xfrm>
        </p:spPr>
        <p:txBody>
          <a:bodyPr/>
          <a:lstStyle/>
          <a:p>
            <a:r>
              <a:rPr lang="fr-FR" dirty="0" smtClean="0"/>
              <a:t>Classification phylogénétique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3"/>
            <a:ext cx="803567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8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/emb1: Chélicérates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1paire de chélicères</a:t>
            </a:r>
          </a:p>
          <a:p>
            <a:r>
              <a:rPr lang="fr-FR" dirty="0" smtClean="0"/>
              <a:t>4 paires de pattes</a:t>
            </a:r>
          </a:p>
          <a:p>
            <a:r>
              <a:rPr lang="fr-FR" dirty="0" smtClean="0"/>
              <a:t> 3 classes: Arachnides (scorpion, araignée, acariens…), </a:t>
            </a:r>
            <a:r>
              <a:rPr lang="fr-FR" dirty="0" err="1" smtClean="0"/>
              <a:t>Merostomata</a:t>
            </a:r>
            <a:r>
              <a:rPr lang="fr-FR" dirty="0" smtClean="0"/>
              <a:t>  (</a:t>
            </a:r>
            <a:r>
              <a:rPr lang="fr-FR" dirty="0" err="1" smtClean="0"/>
              <a:t>Gigantostracés</a:t>
            </a:r>
            <a:r>
              <a:rPr lang="fr-FR" dirty="0" smtClean="0"/>
              <a:t> fossiles, limule) </a:t>
            </a:r>
            <a:r>
              <a:rPr lang="fr-FR" dirty="0" err="1" smtClean="0"/>
              <a:t>Pycnogonida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490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Cl1: Arachnides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472608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terrestres ou aquatiques, souvent insectivores</a:t>
            </a:r>
          </a:p>
          <a:p>
            <a:r>
              <a:rPr lang="fr-FR" dirty="0" smtClean="0"/>
              <a:t>ni ailes ni antennes, yeux simples (ocelles) et non composés</a:t>
            </a:r>
          </a:p>
          <a:p>
            <a:r>
              <a:rPr lang="fr-FR" dirty="0" smtClean="0"/>
              <a:t>ovipares ,dimorphisme sexuel</a:t>
            </a:r>
          </a:p>
          <a:p>
            <a:r>
              <a:rPr lang="fr-FR" dirty="0" smtClean="0"/>
              <a:t>4 paires de pattes locomotrices chez l'adulte</a:t>
            </a:r>
          </a:p>
          <a:p>
            <a:r>
              <a:rPr lang="fr-FR" dirty="0" smtClean="0"/>
              <a:t>corps composé de 2 parties :</a:t>
            </a:r>
          </a:p>
          <a:p>
            <a:pPr lvl="1"/>
            <a:r>
              <a:rPr lang="fr-FR" dirty="0" smtClean="0"/>
              <a:t> </a:t>
            </a:r>
            <a:r>
              <a:rPr lang="fr-FR" dirty="0" err="1" smtClean="0"/>
              <a:t>prosoma</a:t>
            </a:r>
            <a:r>
              <a:rPr lang="fr-FR" dirty="0" smtClean="0"/>
              <a:t> ou céphalothorax (tête et thorax combinés </a:t>
            </a:r>
          </a:p>
          <a:p>
            <a:pPr lvl="1"/>
            <a:r>
              <a:rPr lang="fr-FR" dirty="0" err="1" smtClean="0"/>
              <a:t>opisthosoma</a:t>
            </a:r>
            <a:r>
              <a:rPr lang="fr-FR" dirty="0" smtClean="0"/>
              <a:t> ou abdomen </a:t>
            </a:r>
          </a:p>
          <a:p>
            <a:r>
              <a:rPr lang="fr-FR" dirty="0" smtClean="0"/>
              <a:t>Chez les acariens et les opilions, ces 2 parties sont fusionnées. Chez les scorpions, au contraire, l'abdomen est prolongé par un </a:t>
            </a:r>
            <a:r>
              <a:rPr lang="fr-FR" dirty="0" err="1" smtClean="0"/>
              <a:t>postabdomen</a:t>
            </a:r>
            <a:r>
              <a:rPr lang="fr-FR" dirty="0" smtClean="0"/>
              <a:t> ou </a:t>
            </a:r>
            <a:r>
              <a:rPr lang="fr-FR" dirty="0" err="1" smtClean="0"/>
              <a:t>metasoma</a:t>
            </a:r>
            <a:r>
              <a:rPr lang="fr-FR" dirty="0" smtClean="0"/>
              <a:t>, communément appelé « queue ».</a:t>
            </a:r>
          </a:p>
          <a:p>
            <a:r>
              <a:rPr lang="fr-FR" dirty="0" smtClean="0"/>
              <a:t>pas d'antennes</a:t>
            </a:r>
          </a:p>
          <a:p>
            <a:r>
              <a:rPr lang="fr-FR" dirty="0" smtClean="0"/>
              <a:t>pas d'ailes</a:t>
            </a:r>
          </a:p>
          <a:p>
            <a:r>
              <a:rPr lang="fr-FR" dirty="0" smtClean="0"/>
              <a:t>organes reproducteurs situés sur la face ventrale antérieure de l'abdomen.</a:t>
            </a:r>
          </a:p>
          <a:p>
            <a:r>
              <a:rPr lang="fr-FR" dirty="0" smtClean="0"/>
              <a:t>Le céphalothorax porte</a:t>
            </a:r>
          </a:p>
          <a:p>
            <a:pPr lvl="1"/>
            <a:r>
              <a:rPr lang="fr-FR" dirty="0" smtClean="0"/>
              <a:t>4 paires de pattes locomotrices</a:t>
            </a:r>
          </a:p>
          <a:p>
            <a:pPr lvl="1"/>
            <a:r>
              <a:rPr lang="fr-FR" dirty="0" smtClean="0"/>
              <a:t>pédipalpes, ou </a:t>
            </a:r>
            <a:r>
              <a:rPr lang="fr-FR" dirty="0" err="1" smtClean="0"/>
              <a:t>pattes-mâchoires</a:t>
            </a:r>
            <a:r>
              <a:rPr lang="fr-FR" dirty="0" smtClean="0"/>
              <a:t>, situés à l'avant du </a:t>
            </a:r>
            <a:r>
              <a:rPr lang="fr-FR" dirty="0" err="1" smtClean="0"/>
              <a:t>prosoma</a:t>
            </a:r>
            <a:r>
              <a:rPr lang="fr-FR" dirty="0" smtClean="0"/>
              <a:t>.: rôle  tactile</a:t>
            </a:r>
          </a:p>
          <a:p>
            <a:pPr lvl="1"/>
            <a:r>
              <a:rPr lang="fr-FR" dirty="0" smtClean="0"/>
              <a:t>1paire de chélicères, prolongés par 1 crochet à venin</a:t>
            </a:r>
          </a:p>
        </p:txBody>
      </p:sp>
    </p:spTree>
    <p:extLst>
      <p:ext uri="{BB962C8B-B14F-4D97-AF65-F5344CB8AC3E}">
        <p14:creationId xmlns:p14="http://schemas.microsoft.com/office/powerpoint/2010/main" val="36516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8072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Céphalothorax: fortement </a:t>
            </a:r>
            <a:r>
              <a:rPr lang="fr-FR" dirty="0" err="1" smtClean="0"/>
              <a:t>chitinisé</a:t>
            </a:r>
            <a:r>
              <a:rPr lang="fr-FR" dirty="0" smtClean="0"/>
              <a:t> chez les arachnides, procurant à l'animal 1 protection appréciable</a:t>
            </a:r>
          </a:p>
          <a:p>
            <a:r>
              <a:rPr lang="fr-FR" dirty="0" smtClean="0"/>
              <a:t>la rigidité de cette carapace contraint les membres de cette classe à des mues de croissance périodiques.</a:t>
            </a:r>
          </a:p>
          <a:p>
            <a:r>
              <a:rPr lang="fr-FR" dirty="0" smtClean="0"/>
              <a:t>L'abdomen est segmenté chez les scorpions, mais non segmenté chez les araignées et les acariens</a:t>
            </a:r>
          </a:p>
          <a:p>
            <a:r>
              <a:rPr lang="fr-FR" dirty="0" smtClean="0"/>
              <a:t>Il ne l'est que faiblement chez les opilions</a:t>
            </a:r>
          </a:p>
          <a:p>
            <a:r>
              <a:rPr lang="fr-FR" dirty="0" smtClean="0"/>
              <a:t>Chez certains ordres comme les solifuges, les pédipalpes sont très développés et ressemblent à des pattes</a:t>
            </a:r>
          </a:p>
          <a:p>
            <a:r>
              <a:rPr lang="fr-FR" dirty="0" smtClean="0"/>
              <a:t>Il s'agit bien cependant d'organes différents: les pattes comprennent 7 articles, tandis que les pédipalpes n'en comprennent que 6</a:t>
            </a:r>
          </a:p>
          <a:p>
            <a:r>
              <a:rPr lang="fr-FR" dirty="0" smtClean="0"/>
              <a:t>En outre, la base des pédipalpes est souvent pourvue de soies en forme de peigne sur la face intérieure, de manière à servir de filtre devant l'orifice buccal</a:t>
            </a:r>
          </a:p>
          <a:p>
            <a:r>
              <a:rPr lang="fr-FR" dirty="0" smtClean="0"/>
              <a:t>Enfin, les pédipalpes ne jouent aucun rôle dans la locomotion.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17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21425"/>
            <a:ext cx="8229600" cy="1143000"/>
          </a:xfrm>
        </p:spPr>
        <p:txBody>
          <a:bodyPr/>
          <a:lstStyle/>
          <a:p>
            <a:r>
              <a:rPr lang="fr-FR" dirty="0" smtClean="0"/>
              <a:t>Classification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16624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Liste des ordres actuels selon ITIS (septembre 2016)</a:t>
            </a:r>
          </a:p>
          <a:p>
            <a:pPr lvl="1"/>
            <a:r>
              <a:rPr lang="fr-FR" b="1" dirty="0" smtClean="0"/>
              <a:t>/Cl1  </a:t>
            </a:r>
            <a:r>
              <a:rPr lang="fr-FR" b="1" dirty="0" err="1" smtClean="0"/>
              <a:t>Acari</a:t>
            </a:r>
            <a:r>
              <a:rPr lang="fr-FR" b="1" dirty="0" smtClean="0"/>
              <a:t> </a:t>
            </a:r>
            <a:r>
              <a:rPr lang="fr-FR" dirty="0" smtClean="0"/>
              <a:t>(les acariens)</a:t>
            </a:r>
          </a:p>
          <a:p>
            <a:pPr lvl="2"/>
            <a:r>
              <a:rPr lang="fr-FR" dirty="0" err="1" smtClean="0"/>
              <a:t>super-ordre</a:t>
            </a:r>
            <a:r>
              <a:rPr lang="fr-FR" dirty="0" smtClean="0"/>
              <a:t> </a:t>
            </a:r>
            <a:r>
              <a:rPr lang="fr-FR" dirty="0" err="1" smtClean="0"/>
              <a:t>Acariformes</a:t>
            </a:r>
            <a:endParaRPr lang="fr-FR" dirty="0" smtClean="0"/>
          </a:p>
          <a:p>
            <a:pPr lvl="2"/>
            <a:r>
              <a:rPr lang="fr-FR" dirty="0" err="1" smtClean="0"/>
              <a:t>super-ordre</a:t>
            </a:r>
            <a:r>
              <a:rPr lang="fr-FR" dirty="0" smtClean="0"/>
              <a:t> </a:t>
            </a:r>
            <a:r>
              <a:rPr lang="fr-FR" dirty="0" err="1" smtClean="0"/>
              <a:t>Parasitiformes</a:t>
            </a:r>
            <a:r>
              <a:rPr lang="fr-FR" dirty="0" smtClean="0"/>
              <a:t> (avec les tiques)</a:t>
            </a:r>
          </a:p>
          <a:p>
            <a:pPr lvl="1"/>
            <a:r>
              <a:rPr lang="fr-FR" dirty="0" err="1" smtClean="0"/>
              <a:t>Amblypygi</a:t>
            </a:r>
            <a:r>
              <a:rPr lang="fr-FR" dirty="0" smtClean="0"/>
              <a:t> (les </a:t>
            </a:r>
            <a:r>
              <a:rPr lang="fr-FR" dirty="0" err="1" smtClean="0"/>
              <a:t>amblypyges</a:t>
            </a:r>
            <a:r>
              <a:rPr lang="fr-FR" dirty="0" smtClean="0"/>
              <a:t>)</a:t>
            </a:r>
          </a:p>
          <a:p>
            <a:pPr lvl="1"/>
            <a:r>
              <a:rPr lang="fr-FR" b="1" dirty="0" smtClean="0"/>
              <a:t>/Cl3 </a:t>
            </a:r>
            <a:r>
              <a:rPr lang="fr-FR" b="1" dirty="0" err="1" smtClean="0"/>
              <a:t>Araneae</a:t>
            </a:r>
            <a:r>
              <a:rPr lang="fr-FR" b="1" dirty="0" smtClean="0"/>
              <a:t> </a:t>
            </a:r>
            <a:r>
              <a:rPr lang="fr-FR" dirty="0" smtClean="0"/>
              <a:t>(les araignées)</a:t>
            </a:r>
          </a:p>
          <a:p>
            <a:pPr lvl="1"/>
            <a:r>
              <a:rPr lang="fr-FR" dirty="0" smtClean="0"/>
              <a:t>†</a:t>
            </a:r>
            <a:r>
              <a:rPr lang="fr-FR" dirty="0" err="1" smtClean="0"/>
              <a:t>Haptopoda</a:t>
            </a:r>
            <a:r>
              <a:rPr lang="fr-FR" dirty="0" smtClean="0"/>
              <a:t> - arachnides éteints faisant apparemment partie des </a:t>
            </a:r>
            <a:r>
              <a:rPr lang="fr-FR" dirty="0" err="1" smtClean="0"/>
              <a:t>Tetrapulmonata</a:t>
            </a:r>
            <a:endParaRPr lang="fr-FR" dirty="0" smtClean="0"/>
          </a:p>
          <a:p>
            <a:pPr lvl="1"/>
            <a:r>
              <a:rPr lang="fr-FR" dirty="0" err="1" smtClean="0"/>
              <a:t>Opilioacariformes</a:t>
            </a:r>
            <a:endParaRPr lang="fr-FR" dirty="0" smtClean="0"/>
          </a:p>
          <a:p>
            <a:pPr lvl="1"/>
            <a:r>
              <a:rPr lang="fr-FR" dirty="0" err="1" smtClean="0"/>
              <a:t>Opiliones</a:t>
            </a:r>
            <a:r>
              <a:rPr lang="fr-FR" dirty="0" smtClean="0"/>
              <a:t> (les opilions)</a:t>
            </a:r>
          </a:p>
          <a:p>
            <a:pPr lvl="1"/>
            <a:r>
              <a:rPr lang="fr-FR" dirty="0" err="1" smtClean="0"/>
              <a:t>Palpigradi</a:t>
            </a:r>
            <a:r>
              <a:rPr lang="fr-FR" dirty="0" smtClean="0"/>
              <a:t> (les </a:t>
            </a:r>
            <a:r>
              <a:rPr lang="fr-FR" dirty="0" err="1" smtClean="0"/>
              <a:t>microscorpions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Phalangiotarbi</a:t>
            </a:r>
            <a:r>
              <a:rPr lang="fr-FR" dirty="0" smtClean="0"/>
              <a:t> - arachnides éteints d'affinité incertaine</a:t>
            </a:r>
          </a:p>
          <a:p>
            <a:pPr lvl="1"/>
            <a:r>
              <a:rPr lang="fr-FR" b="1" dirty="0" smtClean="0"/>
              <a:t>/Cl 9 </a:t>
            </a:r>
            <a:r>
              <a:rPr lang="fr-FR" b="1" dirty="0" err="1" smtClean="0"/>
              <a:t>Pseudoscorpionides</a:t>
            </a:r>
            <a:r>
              <a:rPr lang="fr-FR" b="1" dirty="0" smtClean="0"/>
              <a:t> </a:t>
            </a:r>
            <a:r>
              <a:rPr lang="fr-FR" dirty="0" smtClean="0"/>
              <a:t>(les </a:t>
            </a:r>
            <a:r>
              <a:rPr lang="fr-FR" dirty="0" err="1" smtClean="0"/>
              <a:t>pseudoscorpions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Ricinulei</a:t>
            </a:r>
            <a:r>
              <a:rPr lang="fr-FR" dirty="0" smtClean="0"/>
              <a:t> (les </a:t>
            </a:r>
            <a:r>
              <a:rPr lang="fr-FR" dirty="0" err="1" smtClean="0"/>
              <a:t>ricinulides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Schizomida</a:t>
            </a:r>
            <a:r>
              <a:rPr lang="fr-FR" dirty="0" smtClean="0"/>
              <a:t> (les </a:t>
            </a:r>
            <a:r>
              <a:rPr lang="fr-FR" dirty="0" err="1" smtClean="0"/>
              <a:t>schizomides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Scorpionides</a:t>
            </a:r>
            <a:r>
              <a:rPr lang="fr-FR" dirty="0" smtClean="0"/>
              <a:t> (les scorpions)</a:t>
            </a:r>
          </a:p>
          <a:p>
            <a:pPr lvl="1"/>
            <a:r>
              <a:rPr lang="fr-FR" dirty="0" err="1" smtClean="0"/>
              <a:t>Solifugae</a:t>
            </a:r>
            <a:r>
              <a:rPr lang="fr-FR" dirty="0" smtClean="0"/>
              <a:t> ou </a:t>
            </a:r>
            <a:r>
              <a:rPr lang="fr-FR" dirty="0" err="1" smtClean="0"/>
              <a:t>Solpugida</a:t>
            </a:r>
            <a:r>
              <a:rPr lang="fr-FR" dirty="0" smtClean="0"/>
              <a:t> (les solifuges)</a:t>
            </a:r>
          </a:p>
          <a:p>
            <a:pPr lvl="1"/>
            <a:r>
              <a:rPr lang="fr-FR" dirty="0" err="1" smtClean="0"/>
              <a:t>Uropygi</a:t>
            </a:r>
            <a:r>
              <a:rPr lang="fr-FR" dirty="0" smtClean="0"/>
              <a:t> ou </a:t>
            </a:r>
            <a:r>
              <a:rPr lang="fr-FR" dirty="0" err="1" smtClean="0"/>
              <a:t>Thelyphonida</a:t>
            </a:r>
            <a:r>
              <a:rPr lang="fr-FR" dirty="0" smtClean="0"/>
              <a:t> (les uropyges)</a:t>
            </a:r>
          </a:p>
          <a:p>
            <a:pPr lvl="1"/>
            <a:r>
              <a:rPr lang="fr-FR" dirty="0" err="1" smtClean="0"/>
              <a:t>Trigonotarbid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66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r-FR" dirty="0" smtClean="0"/>
              <a:t>/Cl1: Acariens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/>
          <a:lstStyle/>
          <a:p>
            <a:r>
              <a:rPr lang="fr-FR" dirty="0" smtClean="0"/>
              <a:t>Acarologie= science des acariens</a:t>
            </a:r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273" y="1772816"/>
            <a:ext cx="3627115" cy="466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Morphologie générale </a:t>
            </a:r>
          </a:p>
          <a:p>
            <a:r>
              <a:rPr lang="fr-FR" dirty="0" smtClean="0"/>
              <a:t>D’un acarien en vue dorso ventrale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213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336704"/>
          </a:xfrm>
        </p:spPr>
        <p:txBody>
          <a:bodyPr>
            <a:normAutofit/>
          </a:bodyPr>
          <a:lstStyle/>
          <a:p>
            <a:r>
              <a:rPr lang="fr-FR" dirty="0" smtClean="0"/>
              <a:t>Minuscules; Certains microscopiques mais d’autres dépassent 2 cm (tiques gorgées de sang)</a:t>
            </a:r>
          </a:p>
          <a:p>
            <a:r>
              <a:rPr lang="fr-FR" dirty="0" smtClean="0"/>
              <a:t>corps compact: fusion du prosome et de l'</a:t>
            </a:r>
            <a:r>
              <a:rPr lang="fr-FR" dirty="0" err="1" smtClean="0"/>
              <a:t>opisthosome</a:t>
            </a:r>
            <a:r>
              <a:rPr lang="fr-FR" dirty="0" smtClean="0"/>
              <a:t> en 1 masse unique et disparition de la segmentation</a:t>
            </a:r>
          </a:p>
          <a:p>
            <a:r>
              <a:rPr lang="fr-FR" dirty="0" smtClean="0"/>
              <a:t>50 000 </a:t>
            </a:r>
            <a:r>
              <a:rPr lang="fr-FR" dirty="0" err="1" smtClean="0"/>
              <a:t>sp</a:t>
            </a:r>
            <a:r>
              <a:rPr lang="fr-FR" dirty="0" smtClean="0"/>
              <a:t>, </a:t>
            </a:r>
          </a:p>
          <a:p>
            <a:r>
              <a:rPr lang="fr-FR" dirty="0" smtClean="0"/>
              <a:t>libre dans le sol ou l'eau, parasites de l’homme des animaux ou </a:t>
            </a:r>
            <a:r>
              <a:rPr lang="fr-FR" b="1" dirty="0" smtClean="0"/>
              <a:t>végétaux</a:t>
            </a:r>
            <a:r>
              <a:rPr lang="fr-FR" dirty="0" smtClean="0"/>
              <a:t> ou  phorétiques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60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smtClean="0"/>
              <a:t>Arthropodes (Arthropoda), du grec arthron « articulation » et podos « pied »</a:t>
            </a:r>
          </a:p>
          <a:p>
            <a:r>
              <a:rPr lang="fr-FR" smtClean="0"/>
              <a:t>Animaux  protostomiens coelomates ariculata hyponeuriens </a:t>
            </a:r>
          </a:p>
          <a:p>
            <a:r>
              <a:rPr lang="fr-FR" smtClean="0"/>
              <a:t>corps segmenté en métamères hétéronomes munis chacun d‘1 ou +ieurs paires d'appendices articulés et recouverts d‘1 cuticule ou d‘1 carapace rigide= exosquelette, constitué de chitine</a:t>
            </a:r>
          </a:p>
          <a:p>
            <a:r>
              <a:rPr lang="fr-FR" smtClean="0"/>
              <a:t>doivent muer pour grandir en taille (mue de croissance), acquérir de nouveaux organes ou changer de forme (mue de métamorphose)</a:t>
            </a:r>
          </a:p>
          <a:p>
            <a:r>
              <a:rPr lang="fr-FR" smtClean="0"/>
              <a:t>Le changement périodique de squelette externe produit des exuvies</a:t>
            </a:r>
          </a:p>
          <a:p>
            <a:r>
              <a:rPr lang="fr-FR" smtClean="0"/>
              <a:t>On connaît + d‘ 1.5 million d’sp actuelles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474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 moad\pedagogie\bioagrésseurs animaux\ACAROLOGIE2\acarologie\images acariens\photo acarie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3369480" cy="22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 moad\pedagogie\bioagrésseurs animaux\ACAROLOGIE2\acarologie\images acariens\acarien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2529424" cy="35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 moad\pedagogie\bioagrésseurs animaux\ACAROLOGIE2\acarologie\images acariens\acarien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971" y="3140968"/>
            <a:ext cx="3465569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1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sous-embranchement des </a:t>
            </a:r>
            <a:r>
              <a:rPr lang="fr-FR" dirty="0" err="1"/>
              <a:t>Crustacea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corps revêtu d’1 </a:t>
            </a:r>
            <a:r>
              <a:rPr lang="fr-FR" dirty="0"/>
              <a:t>exosquelette </a:t>
            </a:r>
            <a:r>
              <a:rPr lang="fr-FR" dirty="0" err="1"/>
              <a:t>chitinoprotéique</a:t>
            </a:r>
            <a:r>
              <a:rPr lang="fr-FR" dirty="0"/>
              <a:t> appelé </a:t>
            </a:r>
            <a:r>
              <a:rPr lang="fr-FR" dirty="0" err="1"/>
              <a:t>exocuticule</a:t>
            </a:r>
            <a:r>
              <a:rPr lang="fr-FR" dirty="0"/>
              <a:t> et souvent imprégné de carbonate de </a:t>
            </a:r>
            <a:r>
              <a:rPr lang="fr-FR" dirty="0" smtClean="0"/>
              <a:t>calcium= forme </a:t>
            </a:r>
            <a:r>
              <a:rPr lang="fr-FR" dirty="0"/>
              <a:t>de carapace </a:t>
            </a:r>
            <a:r>
              <a:rPr lang="fr-FR" dirty="0" smtClean="0"/>
              <a:t>+ ou- rigide</a:t>
            </a:r>
          </a:p>
          <a:p>
            <a:r>
              <a:rPr lang="fr-FR" dirty="0" smtClean="0"/>
              <a:t>Carcinologie= science des crustacée</a:t>
            </a:r>
          </a:p>
          <a:p>
            <a:r>
              <a:rPr lang="fr-FR" dirty="0" smtClean="0"/>
              <a:t>+ de </a:t>
            </a:r>
            <a:r>
              <a:rPr lang="fr-FR" dirty="0"/>
              <a:t>50 000 </a:t>
            </a:r>
            <a:endParaRPr lang="fr-FR" dirty="0" smtClean="0"/>
          </a:p>
          <a:p>
            <a:r>
              <a:rPr lang="fr-FR" dirty="0" smtClean="0"/>
              <a:t>formes très diverses: </a:t>
            </a:r>
            <a:r>
              <a:rPr lang="fr-FR" dirty="0" err="1" smtClean="0"/>
              <a:t>qq</a:t>
            </a:r>
            <a:r>
              <a:rPr lang="fr-FR" dirty="0" smtClean="0"/>
              <a:t> mm(cloporte) </a:t>
            </a:r>
            <a:r>
              <a:rPr lang="fr-FR" dirty="0"/>
              <a:t>à </a:t>
            </a:r>
            <a:r>
              <a:rPr lang="fr-FR" dirty="0" smtClean="0"/>
              <a:t>4m d’envergure (crabe-araignée </a:t>
            </a:r>
            <a:r>
              <a:rPr lang="fr-FR" dirty="0"/>
              <a:t>géant du </a:t>
            </a:r>
            <a:r>
              <a:rPr lang="fr-FR" dirty="0" smtClean="0"/>
              <a:t>Japon)</a:t>
            </a:r>
          </a:p>
          <a:p>
            <a:r>
              <a:rPr lang="fr-FR" dirty="0" err="1" smtClean="0"/>
              <a:t>Exp</a:t>
            </a:r>
            <a:r>
              <a:rPr lang="fr-FR" dirty="0" smtClean="0"/>
              <a:t>: balane</a:t>
            </a:r>
            <a:r>
              <a:rPr lang="fr-FR" dirty="0"/>
              <a:t>, </a:t>
            </a:r>
            <a:r>
              <a:rPr lang="fr-FR" dirty="0" smtClean="0"/>
              <a:t>cloporte </a:t>
            </a:r>
            <a:r>
              <a:rPr lang="fr-FR" dirty="0"/>
              <a:t>ou </a:t>
            </a:r>
            <a:r>
              <a:rPr lang="fr-FR" dirty="0" smtClean="0"/>
              <a:t>homard</a:t>
            </a:r>
          </a:p>
          <a:p>
            <a:r>
              <a:rPr lang="fr-FR" dirty="0"/>
              <a:t>La </a:t>
            </a:r>
            <a:r>
              <a:rPr lang="fr-FR" dirty="0" smtClean="0"/>
              <a:t>+part aquatiques </a:t>
            </a:r>
            <a:r>
              <a:rPr lang="fr-FR" dirty="0"/>
              <a:t>(marines ou dulçaquicoles</a:t>
            </a:r>
            <a:r>
              <a:rPr lang="fr-FR" dirty="0" smtClean="0"/>
              <a:t>), </a:t>
            </a:r>
            <a:r>
              <a:rPr lang="fr-FR" dirty="0" err="1" smtClean="0"/>
              <a:t>qq</a:t>
            </a:r>
            <a:r>
              <a:rPr lang="fr-FR" dirty="0" smtClean="0"/>
              <a:t> 1 partiellement </a:t>
            </a:r>
            <a:r>
              <a:rPr lang="fr-FR" dirty="0"/>
              <a:t>ou totalement </a:t>
            </a:r>
            <a:r>
              <a:rPr lang="fr-FR" dirty="0" smtClean="0"/>
              <a:t>terrestre) certains parasites de </a:t>
            </a:r>
            <a:r>
              <a:rPr lang="fr-FR" dirty="0"/>
              <a:t>poissons </a:t>
            </a:r>
            <a:r>
              <a:rPr lang="fr-FR" dirty="0" smtClean="0"/>
              <a:t>(sacculines)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419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12068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corps constitué de:</a:t>
            </a:r>
            <a:endParaRPr lang="fr-FR" dirty="0"/>
          </a:p>
          <a:p>
            <a:pPr lvl="1"/>
            <a:r>
              <a:rPr lang="fr-FR" dirty="0"/>
              <a:t>la tête ou </a:t>
            </a:r>
            <a:r>
              <a:rPr lang="fr-FR" dirty="0" err="1"/>
              <a:t>céphalon</a:t>
            </a:r>
            <a:r>
              <a:rPr lang="fr-FR" dirty="0"/>
              <a:t> : porte les pièces buccales + </a:t>
            </a:r>
            <a:r>
              <a:rPr lang="fr-FR" dirty="0" smtClean="0"/>
              <a:t>organes sensoriels(1paire d’antennes + 1 paire d’antennules</a:t>
            </a:r>
            <a:endParaRPr lang="fr-FR" dirty="0"/>
          </a:p>
          <a:p>
            <a:pPr lvl="1"/>
            <a:r>
              <a:rPr lang="fr-FR" dirty="0"/>
              <a:t>le thorax ou </a:t>
            </a:r>
            <a:r>
              <a:rPr lang="fr-FR" b="1" dirty="0" err="1" smtClean="0"/>
              <a:t>péréion</a:t>
            </a:r>
            <a:r>
              <a:rPr lang="fr-FR" dirty="0" smtClean="0"/>
              <a:t>: porte les </a:t>
            </a:r>
            <a:r>
              <a:rPr lang="fr-FR" b="1" dirty="0" err="1" smtClean="0"/>
              <a:t>peiriopodes</a:t>
            </a:r>
            <a:endParaRPr lang="fr-FR" b="1" dirty="0"/>
          </a:p>
          <a:p>
            <a:pPr lvl="1"/>
            <a:r>
              <a:rPr lang="fr-FR" dirty="0"/>
              <a:t>l’abdomen ou </a:t>
            </a:r>
            <a:r>
              <a:rPr lang="fr-FR" b="1" dirty="0" err="1" smtClean="0"/>
              <a:t>pléon</a:t>
            </a:r>
            <a:r>
              <a:rPr lang="fr-FR" dirty="0" smtClean="0"/>
              <a:t>: porte les </a:t>
            </a:r>
            <a:r>
              <a:rPr lang="fr-FR" b="1" dirty="0" err="1" smtClean="0"/>
              <a:t>pléopodes</a:t>
            </a:r>
            <a:endParaRPr lang="fr-FR" b="1" dirty="0" smtClean="0"/>
          </a:p>
          <a:p>
            <a:r>
              <a:rPr lang="fr-FR" dirty="0"/>
              <a:t>au </a:t>
            </a:r>
            <a:r>
              <a:rPr lang="fr-FR" dirty="0" smtClean="0"/>
              <a:t>- 5 </a:t>
            </a:r>
            <a:r>
              <a:rPr lang="fr-FR" dirty="0"/>
              <a:t>paires de </a:t>
            </a:r>
            <a:r>
              <a:rPr lang="fr-FR" dirty="0" smtClean="0"/>
              <a:t>pattes</a:t>
            </a:r>
          </a:p>
          <a:p>
            <a:r>
              <a:rPr lang="fr-FR" dirty="0" smtClean="0"/>
              <a:t>Larve= </a:t>
            </a:r>
            <a:r>
              <a:rPr lang="fr-FR" b="1" dirty="0" smtClean="0"/>
              <a:t>nauplius</a:t>
            </a:r>
          </a:p>
          <a:p>
            <a:r>
              <a:rPr lang="fr-FR" dirty="0" smtClean="0"/>
              <a:t>Alimentation:</a:t>
            </a:r>
          </a:p>
          <a:p>
            <a:pPr lvl="1"/>
            <a:r>
              <a:rPr lang="fr-FR" dirty="0" smtClean="0"/>
              <a:t>Carnivores: prédateurs, charognards </a:t>
            </a:r>
            <a:r>
              <a:rPr lang="fr-FR" dirty="0"/>
              <a:t>(crabes, homards, crevettes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filtreurs</a:t>
            </a:r>
            <a:r>
              <a:rPr lang="fr-FR" dirty="0"/>
              <a:t>, </a:t>
            </a:r>
            <a:r>
              <a:rPr lang="fr-FR" dirty="0" err="1" smtClean="0"/>
              <a:t>microphagesr</a:t>
            </a:r>
            <a:r>
              <a:rPr lang="fr-FR" dirty="0" smtClean="0"/>
              <a:t>  (balanes) </a:t>
            </a:r>
          </a:p>
          <a:p>
            <a:pPr lvl="1"/>
            <a:r>
              <a:rPr lang="fr-FR" dirty="0" smtClean="0"/>
              <a:t>Phytophage: crabe </a:t>
            </a:r>
            <a:r>
              <a:rPr lang="fr-FR" dirty="0"/>
              <a:t>de </a:t>
            </a:r>
            <a:r>
              <a:rPr lang="fr-FR" dirty="0" smtClean="0"/>
              <a:t>cocotier</a:t>
            </a:r>
          </a:p>
          <a:p>
            <a:pPr lvl="1"/>
            <a:r>
              <a:rPr lang="fr-FR" dirty="0" smtClean="0"/>
              <a:t>parasites</a:t>
            </a:r>
            <a:r>
              <a:rPr lang="fr-FR" dirty="0"/>
              <a:t>, externes ou </a:t>
            </a:r>
            <a:r>
              <a:rPr lang="fr-FR" dirty="0" smtClean="0"/>
              <a:t>internes</a:t>
            </a:r>
            <a:r>
              <a:rPr lang="fr-FR" dirty="0"/>
              <a:t>, d’autres animaux, poissons et </a:t>
            </a:r>
            <a:r>
              <a:rPr lang="fr-FR" dirty="0" smtClean="0"/>
              <a:t>Crustacé</a:t>
            </a:r>
          </a:p>
          <a:p>
            <a:r>
              <a:rPr lang="fr-FR" dirty="0"/>
              <a:t>généralement gonochoriques certains </a:t>
            </a:r>
            <a:r>
              <a:rPr lang="fr-FR" dirty="0" smtClean="0"/>
              <a:t>hermaphrodites (Cirripèdes)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6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Classification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7 classes:</a:t>
            </a:r>
          </a:p>
          <a:p>
            <a:pPr lvl="1"/>
            <a:r>
              <a:rPr lang="fr-FR" dirty="0" smtClean="0"/>
              <a:t>Cl 1- </a:t>
            </a:r>
            <a:r>
              <a:rPr lang="fr-FR" dirty="0" err="1" smtClean="0"/>
              <a:t>Branchiopoda</a:t>
            </a:r>
            <a:r>
              <a:rPr lang="fr-FR" dirty="0" smtClean="0"/>
              <a:t> </a:t>
            </a:r>
            <a:r>
              <a:rPr lang="fr-FR" dirty="0"/>
              <a:t>Latreille, 1817 — branchiopodes (Daphnie</a:t>
            </a:r>
            <a:r>
              <a:rPr lang="fr-FR" dirty="0" smtClean="0"/>
              <a:t>…)</a:t>
            </a:r>
          </a:p>
          <a:p>
            <a:pPr lvl="1"/>
            <a:r>
              <a:rPr lang="fr-FR" dirty="0" smtClean="0"/>
              <a:t>Cl </a:t>
            </a:r>
            <a:r>
              <a:rPr lang="fr-FR" dirty="0" smtClean="0"/>
              <a:t>2- </a:t>
            </a:r>
            <a:r>
              <a:rPr lang="fr-FR" dirty="0" err="1" smtClean="0"/>
              <a:t>Cephalocarida</a:t>
            </a:r>
            <a:r>
              <a:rPr lang="fr-FR" dirty="0" smtClean="0"/>
              <a:t> </a:t>
            </a:r>
            <a:r>
              <a:rPr lang="fr-FR" dirty="0"/>
              <a:t>Sanders, 1955</a:t>
            </a:r>
          </a:p>
          <a:p>
            <a:pPr lvl="1"/>
            <a:r>
              <a:rPr lang="fr-FR" dirty="0"/>
              <a:t>Cl </a:t>
            </a:r>
            <a:r>
              <a:rPr lang="fr-FR" dirty="0" smtClean="0"/>
              <a:t>3- </a:t>
            </a:r>
            <a:r>
              <a:rPr lang="fr-FR" dirty="0" err="1" smtClean="0"/>
              <a:t>Ichthyostraca</a:t>
            </a:r>
            <a:r>
              <a:rPr lang="fr-FR" dirty="0" smtClean="0"/>
              <a:t> </a:t>
            </a:r>
            <a:r>
              <a:rPr lang="fr-FR" dirty="0" err="1"/>
              <a:t>Zrzavý</a:t>
            </a:r>
            <a:r>
              <a:rPr lang="fr-FR" dirty="0"/>
              <a:t>, </a:t>
            </a:r>
            <a:r>
              <a:rPr lang="fr-FR" dirty="0" err="1"/>
              <a:t>Hypša</a:t>
            </a:r>
            <a:r>
              <a:rPr lang="fr-FR" dirty="0"/>
              <a:t> &amp; </a:t>
            </a:r>
            <a:r>
              <a:rPr lang="fr-FR" dirty="0" err="1"/>
              <a:t>Vlášková</a:t>
            </a:r>
            <a:r>
              <a:rPr lang="fr-FR" dirty="0"/>
              <a:t>, 1997</a:t>
            </a:r>
          </a:p>
          <a:p>
            <a:pPr lvl="1"/>
            <a:r>
              <a:rPr lang="fr-FR" dirty="0"/>
              <a:t>Cl </a:t>
            </a:r>
            <a:r>
              <a:rPr lang="fr-FR" dirty="0" smtClean="0"/>
              <a:t>4- </a:t>
            </a:r>
            <a:r>
              <a:rPr lang="fr-FR" dirty="0" err="1" smtClean="0"/>
              <a:t>Malacostraca</a:t>
            </a:r>
            <a:r>
              <a:rPr lang="fr-FR" dirty="0" smtClean="0"/>
              <a:t> </a:t>
            </a:r>
            <a:r>
              <a:rPr lang="fr-FR" dirty="0"/>
              <a:t>Latreille, 1802 — (Homard, vrai crabe, squille, crevette</a:t>
            </a:r>
            <a:r>
              <a:rPr lang="fr-FR" dirty="0"/>
              <a:t>, </a:t>
            </a:r>
            <a:r>
              <a:rPr lang="fr-FR" dirty="0" smtClean="0"/>
              <a:t>crabe, </a:t>
            </a:r>
            <a:r>
              <a:rPr lang="fr-FR" dirty="0"/>
              <a:t>cloporte…)</a:t>
            </a:r>
          </a:p>
          <a:p>
            <a:pPr lvl="1"/>
            <a:r>
              <a:rPr lang="fr-FR" dirty="0"/>
              <a:t>Cl </a:t>
            </a:r>
            <a:r>
              <a:rPr lang="fr-FR" dirty="0" smtClean="0"/>
              <a:t>5- </a:t>
            </a:r>
            <a:r>
              <a:rPr lang="fr-FR" dirty="0" err="1" smtClean="0"/>
              <a:t>Maxillopoda</a:t>
            </a:r>
            <a:r>
              <a:rPr lang="fr-FR" dirty="0" smtClean="0"/>
              <a:t> </a:t>
            </a:r>
            <a:r>
              <a:rPr lang="fr-FR" dirty="0"/>
              <a:t>Dahl, 1956 — (Copépode, Balane, Pousse-pied…)</a:t>
            </a:r>
          </a:p>
          <a:p>
            <a:pPr lvl="1"/>
            <a:r>
              <a:rPr lang="fr-FR" dirty="0"/>
              <a:t>Cl </a:t>
            </a:r>
            <a:r>
              <a:rPr lang="fr-FR" dirty="0" smtClean="0"/>
              <a:t>6- </a:t>
            </a:r>
            <a:r>
              <a:rPr lang="fr-FR" dirty="0" err="1" smtClean="0"/>
              <a:t>Ostracoda</a:t>
            </a:r>
            <a:r>
              <a:rPr lang="fr-FR" dirty="0" smtClean="0"/>
              <a:t> </a:t>
            </a:r>
            <a:r>
              <a:rPr lang="fr-FR" dirty="0"/>
              <a:t>Latreille, 1802 — ostracodes</a:t>
            </a:r>
          </a:p>
          <a:p>
            <a:pPr lvl="1"/>
            <a:r>
              <a:rPr lang="fr-FR" dirty="0"/>
              <a:t>Cl </a:t>
            </a:r>
            <a:r>
              <a:rPr lang="fr-FR" dirty="0" smtClean="0"/>
              <a:t>7- </a:t>
            </a:r>
            <a:r>
              <a:rPr lang="fr-FR" dirty="0" err="1" smtClean="0"/>
              <a:t>Remipedia</a:t>
            </a:r>
            <a:r>
              <a:rPr lang="fr-FR" dirty="0" smtClean="0"/>
              <a:t> </a:t>
            </a:r>
            <a:r>
              <a:rPr lang="fr-FR" dirty="0" err="1"/>
              <a:t>Yager</a:t>
            </a:r>
            <a:r>
              <a:rPr lang="fr-FR" dirty="0"/>
              <a:t>, 1981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84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024293" cy="57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8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90289"/>
            <a:ext cx="2938636" cy="293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1980" y="4054088"/>
            <a:ext cx="165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Daphnia</a:t>
            </a:r>
            <a:r>
              <a:rPr lang="fr-FR" dirty="0"/>
              <a:t> magna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90289"/>
            <a:ext cx="5328592" cy="363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32040" y="4612486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Cancer </a:t>
            </a:r>
            <a:r>
              <a:rPr lang="fr-FR" dirty="0" err="1"/>
              <a:t>bellianus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0124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fr-FR" dirty="0" smtClean="0"/>
              <a:t>Sous emb2: </a:t>
            </a:r>
            <a:r>
              <a:rPr lang="fr-FR" dirty="0" err="1" smtClean="0"/>
              <a:t>Myriapoda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352928" cy="5328592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du </a:t>
            </a:r>
            <a:r>
              <a:rPr lang="fr-FR" dirty="0"/>
              <a:t>grec </a:t>
            </a:r>
            <a:r>
              <a:rPr lang="fr-FR" dirty="0" err="1" smtClean="0"/>
              <a:t>muríos</a:t>
            </a:r>
            <a:r>
              <a:rPr lang="fr-FR" dirty="0" smtClean="0"/>
              <a:t>= </a:t>
            </a:r>
            <a:r>
              <a:rPr lang="fr-FR" dirty="0"/>
              <a:t>« innombrable », et </a:t>
            </a:r>
            <a:r>
              <a:rPr lang="fr-FR" dirty="0" err="1" smtClean="0"/>
              <a:t>podós</a:t>
            </a:r>
            <a:r>
              <a:rPr lang="fr-FR" dirty="0"/>
              <a:t>, « pied »), communément appelés « mille-pattes » ou « millepattes </a:t>
            </a:r>
            <a:r>
              <a:rPr lang="fr-FR" dirty="0" smtClean="0"/>
              <a:t>»</a:t>
            </a:r>
          </a:p>
          <a:p>
            <a:r>
              <a:rPr lang="fr-FR" dirty="0"/>
              <a:t>La </a:t>
            </a:r>
            <a:r>
              <a:rPr lang="fr-FR" b="1" dirty="0" err="1"/>
              <a:t>myriapodologie</a:t>
            </a:r>
            <a:r>
              <a:rPr lang="fr-FR" dirty="0"/>
              <a:t> est la science qui étudie les myriapodes</a:t>
            </a:r>
            <a:endParaRPr lang="fr-FR" dirty="0" smtClean="0"/>
          </a:p>
          <a:p>
            <a:r>
              <a:rPr lang="fr-FR" dirty="0" smtClean="0"/>
              <a:t>animaux </a:t>
            </a:r>
            <a:r>
              <a:rPr lang="fr-FR" dirty="0"/>
              <a:t>au corps allongé et segmenté, pourvus de nombreuses </a:t>
            </a:r>
            <a:r>
              <a:rPr lang="fr-FR" dirty="0" smtClean="0"/>
              <a:t>pattes</a:t>
            </a:r>
            <a:endParaRPr lang="fr-FR" dirty="0"/>
          </a:p>
          <a:p>
            <a:r>
              <a:rPr lang="fr-FR" dirty="0" smtClean="0"/>
              <a:t>représentés </a:t>
            </a:r>
            <a:r>
              <a:rPr lang="fr-FR" dirty="0"/>
              <a:t>notamment par les scolopendres, les scutigères, les lithobies, les </a:t>
            </a:r>
            <a:r>
              <a:rPr lang="fr-FR" dirty="0" smtClean="0"/>
              <a:t>iules</a:t>
            </a:r>
          </a:p>
          <a:p>
            <a:r>
              <a:rPr lang="fr-FR" dirty="0" smtClean="0"/>
              <a:t>mandibulates possédant 1 </a:t>
            </a:r>
            <a:r>
              <a:rPr lang="fr-FR" dirty="0"/>
              <a:t>grand nombre de segments </a:t>
            </a:r>
            <a:r>
              <a:rPr lang="fr-FR" dirty="0" err="1"/>
              <a:t>postcéphaliques</a:t>
            </a:r>
            <a:r>
              <a:rPr lang="fr-FR" dirty="0"/>
              <a:t> portant chacun </a:t>
            </a:r>
            <a:r>
              <a:rPr lang="fr-FR" dirty="0" smtClean="0"/>
              <a:t>1 paire </a:t>
            </a:r>
            <a:r>
              <a:rPr lang="fr-FR" dirty="0"/>
              <a:t>de </a:t>
            </a:r>
            <a:r>
              <a:rPr lang="fr-FR" dirty="0" smtClean="0"/>
              <a:t>pattes</a:t>
            </a:r>
          </a:p>
          <a:p>
            <a:r>
              <a:rPr lang="fr-FR" dirty="0" smtClean="0"/>
              <a:t>Chez </a:t>
            </a:r>
            <a:r>
              <a:rPr lang="fr-FR" dirty="0"/>
              <a:t>les diplopodes, les segments sont regroupés </a:t>
            </a:r>
            <a:r>
              <a:rPr lang="fr-FR" dirty="0" smtClean="0"/>
              <a:t>2 à 2, </a:t>
            </a:r>
            <a:r>
              <a:rPr lang="fr-FR" dirty="0"/>
              <a:t>formant des anneaux portant </a:t>
            </a:r>
            <a:r>
              <a:rPr lang="fr-FR" dirty="0" smtClean="0"/>
              <a:t>2 </a:t>
            </a:r>
            <a:r>
              <a:rPr lang="fr-FR" dirty="0"/>
              <a:t>paires de pattes</a:t>
            </a:r>
          </a:p>
        </p:txBody>
      </p:sp>
    </p:spTree>
    <p:extLst>
      <p:ext uri="{BB962C8B-B14F-4D97-AF65-F5344CB8AC3E}">
        <p14:creationId xmlns:p14="http://schemas.microsoft.com/office/powerpoint/2010/main" val="2916015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5904656"/>
          </a:xfrm>
        </p:spPr>
        <p:txBody>
          <a:bodyPr>
            <a:normAutofit/>
          </a:bodyPr>
          <a:lstStyle/>
          <a:p>
            <a:r>
              <a:rPr lang="fr-FR" dirty="0" smtClean="0"/>
              <a:t>tête </a:t>
            </a:r>
            <a:r>
              <a:rPr lang="fr-FR" dirty="0"/>
              <a:t>comporte </a:t>
            </a:r>
            <a:endParaRPr lang="fr-FR" dirty="0" smtClean="0"/>
          </a:p>
          <a:p>
            <a:pPr lvl="1"/>
            <a:r>
              <a:rPr lang="fr-FR" dirty="0" smtClean="0"/>
              <a:t>1 </a:t>
            </a:r>
            <a:r>
              <a:rPr lang="fr-FR" dirty="0"/>
              <a:t>paire </a:t>
            </a:r>
            <a:r>
              <a:rPr lang="fr-FR" dirty="0" smtClean="0"/>
              <a:t>d'antennes</a:t>
            </a:r>
          </a:p>
          <a:p>
            <a:pPr lvl="1"/>
            <a:r>
              <a:rPr lang="fr-FR" dirty="0" smtClean="0"/>
              <a:t>des </a:t>
            </a:r>
            <a:r>
              <a:rPr lang="fr-FR" dirty="0"/>
              <a:t>lèvres </a:t>
            </a:r>
            <a:r>
              <a:rPr lang="fr-FR" dirty="0" smtClean="0"/>
              <a:t>supérieures</a:t>
            </a:r>
          </a:p>
          <a:p>
            <a:pPr lvl="1"/>
            <a:r>
              <a:rPr lang="fr-FR" dirty="0" smtClean="0"/>
              <a:t>4 </a:t>
            </a:r>
            <a:r>
              <a:rPr lang="fr-FR" dirty="0"/>
              <a:t>paires de </a:t>
            </a:r>
            <a:r>
              <a:rPr lang="fr-FR" dirty="0" smtClean="0"/>
              <a:t>mandibules</a:t>
            </a:r>
          </a:p>
          <a:p>
            <a:pPr lvl="1"/>
            <a:r>
              <a:rPr lang="fr-FR" dirty="0" smtClean="0"/>
              <a:t>2 </a:t>
            </a:r>
            <a:r>
              <a:rPr lang="fr-FR" dirty="0"/>
              <a:t>paires de mâchoires.</a:t>
            </a:r>
          </a:p>
          <a:p>
            <a:r>
              <a:rPr lang="fr-FR" dirty="0" smtClean="0"/>
              <a:t>Les </a:t>
            </a:r>
            <a:r>
              <a:rPr lang="fr-FR" dirty="0"/>
              <a:t>anneaux qui suivent la tête portent chacun soit </a:t>
            </a:r>
            <a:r>
              <a:rPr lang="fr-FR" dirty="0" smtClean="0"/>
              <a:t>1, </a:t>
            </a:r>
            <a:r>
              <a:rPr lang="fr-FR" dirty="0"/>
              <a:t>soit </a:t>
            </a:r>
            <a:r>
              <a:rPr lang="fr-FR" dirty="0" smtClean="0"/>
              <a:t>2 </a:t>
            </a:r>
            <a:r>
              <a:rPr lang="fr-FR" dirty="0"/>
              <a:t>paires de pattes, sans que le total dépasse ordinairement </a:t>
            </a:r>
            <a:r>
              <a:rPr lang="fr-FR" dirty="0" smtClean="0"/>
              <a:t>1 </a:t>
            </a:r>
            <a:r>
              <a:rPr lang="fr-FR" dirty="0"/>
              <a:t>centaine.</a:t>
            </a:r>
          </a:p>
        </p:txBody>
      </p:sp>
    </p:spTree>
    <p:extLst>
      <p:ext uri="{BB962C8B-B14F-4D97-AF65-F5344CB8AC3E}">
        <p14:creationId xmlns:p14="http://schemas.microsoft.com/office/powerpoint/2010/main" val="401290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42" y="1628800"/>
            <a:ext cx="6475462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596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120680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Dans le corps des myriapodes, tout est allongé et suit la périodicité des </a:t>
            </a:r>
            <a:r>
              <a:rPr lang="fr-FR" dirty="0" smtClean="0"/>
              <a:t>anneaux: </a:t>
            </a:r>
            <a:r>
              <a:rPr lang="fr-FR" dirty="0"/>
              <a:t>le tube digestif est rectiligne, le cœur est formé de nombreuses chambres en série linéaire, le système nerveux est en corde à nœuds, etc.</a:t>
            </a:r>
          </a:p>
          <a:p>
            <a:r>
              <a:rPr lang="fr-FR" dirty="0" smtClean="0"/>
              <a:t>L'appareil </a:t>
            </a:r>
            <a:r>
              <a:rPr lang="fr-FR" dirty="0"/>
              <a:t>respiratoire se compose de trachées analogues à celles des insectes, et parfaitement métamérisées.</a:t>
            </a:r>
          </a:p>
          <a:p>
            <a:r>
              <a:rPr lang="fr-FR" dirty="0" smtClean="0"/>
              <a:t>Les </a:t>
            </a:r>
            <a:r>
              <a:rPr lang="fr-FR" dirty="0"/>
              <a:t>seuls organes sensoriels sont des poils tactiles, et des yeux simples ou ocelles.</a:t>
            </a:r>
          </a:p>
          <a:p>
            <a:r>
              <a:rPr lang="fr-FR" dirty="0" smtClean="0"/>
              <a:t>Ils </a:t>
            </a:r>
            <a:r>
              <a:rPr lang="fr-FR" dirty="0"/>
              <a:t>subissent de légères métamorphoses de la sortie de l'œuf à l'âge adulte.</a:t>
            </a:r>
          </a:p>
          <a:p>
            <a:r>
              <a:rPr lang="fr-FR" dirty="0" smtClean="0"/>
              <a:t>Jusqu'en </a:t>
            </a:r>
            <a:r>
              <a:rPr lang="fr-FR" dirty="0"/>
              <a:t>2021, </a:t>
            </a:r>
            <a:r>
              <a:rPr lang="fr-FR" b="1" i="1" dirty="0" err="1"/>
              <a:t>Illacme</a:t>
            </a:r>
            <a:r>
              <a:rPr lang="fr-FR" b="1" i="1" dirty="0"/>
              <a:t> </a:t>
            </a:r>
            <a:r>
              <a:rPr lang="fr-FR" b="1" i="1" dirty="0" err="1"/>
              <a:t>plenipes</a:t>
            </a:r>
            <a:r>
              <a:rPr lang="fr-FR" b="1" i="1" dirty="0"/>
              <a:t> </a:t>
            </a:r>
            <a:r>
              <a:rPr lang="fr-FR" dirty="0"/>
              <a:t>était connu comme le mille-pattes ayant le </a:t>
            </a:r>
            <a:r>
              <a:rPr lang="fr-FR" dirty="0" smtClean="0"/>
              <a:t>+ </a:t>
            </a:r>
            <a:r>
              <a:rPr lang="fr-FR" dirty="0"/>
              <a:t>de pattes (</a:t>
            </a:r>
            <a:r>
              <a:rPr lang="fr-FR" dirty="0" smtClean="0"/>
              <a:t>750)</a:t>
            </a:r>
          </a:p>
          <a:p>
            <a:r>
              <a:rPr lang="fr-FR" b="1" i="1" dirty="0" err="1" smtClean="0"/>
              <a:t>Eumillipes</a:t>
            </a:r>
            <a:r>
              <a:rPr lang="fr-FR" b="1" i="1" dirty="0" smtClean="0"/>
              <a:t> </a:t>
            </a:r>
            <a:r>
              <a:rPr lang="fr-FR" b="1" i="1" dirty="0" err="1"/>
              <a:t>persephone</a:t>
            </a:r>
            <a:r>
              <a:rPr lang="fr-FR" dirty="0"/>
              <a:t>, découvert ensuite en Australie, possède 1 306 pattes et est le </a:t>
            </a:r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 </a:t>
            </a:r>
            <a:r>
              <a:rPr lang="fr-FR" dirty="0"/>
              <a:t>connu à posséder au </a:t>
            </a:r>
            <a:r>
              <a:rPr lang="fr-FR" dirty="0" smtClean="0"/>
              <a:t>- </a:t>
            </a:r>
            <a:r>
              <a:rPr lang="fr-FR" dirty="0"/>
              <a:t>mille </a:t>
            </a:r>
            <a:r>
              <a:rPr lang="fr-FR" dirty="0" smtClean="0"/>
              <a:t>pattes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129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Forment  1 groupe cosmopolite qui s'est adapté dans des environnements naturels (déserts, forêts, abysses, montagnes, etc.) ou d'origine anthropique (habitations, puits de pétrole, etc.) et sont parmi les 1</a:t>
            </a:r>
            <a:r>
              <a:rPr lang="fr-FR" baseline="30000" dirty="0" smtClean="0"/>
              <a:t>er</a:t>
            </a:r>
            <a:r>
              <a:rPr lang="fr-FR" dirty="0" smtClean="0"/>
              <a:t>   animaux à avoir colonisé le milieu terrestre</a:t>
            </a:r>
          </a:p>
          <a:p>
            <a:r>
              <a:rPr lang="fr-FR" dirty="0" smtClean="0"/>
              <a:t>Les microarthropodes (arthropodes de la microfaune) sont les + petits d'entre eux, de taille inférieure à 0,2 mm</a:t>
            </a:r>
          </a:p>
          <a:p>
            <a:r>
              <a:rPr lang="fr-FR" dirty="0" smtClean="0"/>
              <a:t>Bien que discrets, ceux d'entre eux qui sont des décomposeurs jouent 1 rôle essentiel dans les réseaux trophiques en assurant le recyclage de la </a:t>
            </a:r>
            <a:r>
              <a:rPr lang="fr-FR" dirty="0" err="1" smtClean="0"/>
              <a:t>nécromasse</a:t>
            </a:r>
            <a:r>
              <a:rPr lang="fr-FR" dirty="0" smtClean="0"/>
              <a:t>, notamment dans le sol où avec les champignons décomposeurs, ils contribuent à produire l'humus</a:t>
            </a:r>
          </a:p>
          <a:p>
            <a:r>
              <a:rPr lang="fr-FR" dirty="0" smtClean="0"/>
              <a:t>Depuis 2008, la population d'arthropodes semble diminuer considérablement dans le monde</a:t>
            </a:r>
          </a:p>
          <a:p>
            <a:r>
              <a:rPr lang="fr-FR" dirty="0" smtClean="0"/>
              <a:t>L'</a:t>
            </a:r>
            <a:r>
              <a:rPr lang="fr-FR" dirty="0" err="1" smtClean="0"/>
              <a:t>arthropodologie</a:t>
            </a:r>
            <a:r>
              <a:rPr lang="fr-FR" dirty="0" smtClean="0"/>
              <a:t> est une branche de la biologie consacrée à l'étude des arthropodes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807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404664"/>
            <a:ext cx="8424936" cy="5976664"/>
          </a:xfrm>
        </p:spPr>
        <p:txBody>
          <a:bodyPr>
            <a:normAutofit/>
          </a:bodyPr>
          <a:lstStyle/>
          <a:p>
            <a:r>
              <a:rPr lang="fr-FR" dirty="0" smtClean="0"/>
              <a:t>animaux terrestres</a:t>
            </a:r>
          </a:p>
          <a:p>
            <a:r>
              <a:rPr lang="fr-FR" dirty="0" smtClean="0"/>
              <a:t>grimpent </a:t>
            </a:r>
            <a:r>
              <a:rPr lang="fr-FR" dirty="0"/>
              <a:t>aux arbres soit pour se chauffer au soleil, élevant ainsi leur température, soit pour se nourrir du </a:t>
            </a:r>
            <a:r>
              <a:rPr lang="fr-FR" dirty="0" smtClean="0"/>
              <a:t>feuillage</a:t>
            </a:r>
          </a:p>
          <a:p>
            <a:r>
              <a:rPr lang="fr-FR" dirty="0" smtClean="0"/>
              <a:t>répartis </a:t>
            </a:r>
            <a:r>
              <a:rPr lang="fr-FR" dirty="0"/>
              <a:t>sur toute la </a:t>
            </a:r>
            <a:r>
              <a:rPr lang="fr-FR" dirty="0" smtClean="0"/>
              <a:t>terre</a:t>
            </a:r>
          </a:p>
          <a:p>
            <a:r>
              <a:rPr lang="fr-FR" dirty="0" smtClean="0"/>
              <a:t>Les </a:t>
            </a:r>
            <a:r>
              <a:rPr lang="fr-FR" dirty="0"/>
              <a:t>pays tropicaux abritent les </a:t>
            </a:r>
            <a:r>
              <a:rPr lang="fr-FR" dirty="0" smtClean="0"/>
              <a:t>+ </a:t>
            </a:r>
            <a:r>
              <a:rPr lang="fr-FR" dirty="0"/>
              <a:t>grandes formes.</a:t>
            </a:r>
          </a:p>
          <a:p>
            <a:r>
              <a:rPr lang="fr-FR" dirty="0" smtClean="0"/>
              <a:t>Toutes </a:t>
            </a:r>
            <a:r>
              <a:rPr lang="fr-FR" dirty="0"/>
              <a:t>ces </a:t>
            </a:r>
            <a:r>
              <a:rPr lang="fr-FR" dirty="0" err="1" smtClean="0"/>
              <a:t>sp</a:t>
            </a:r>
            <a:r>
              <a:rPr lang="fr-FR" dirty="0" smtClean="0"/>
              <a:t> </a:t>
            </a:r>
            <a:r>
              <a:rPr lang="fr-FR" dirty="0"/>
              <a:t>vivent cachées pendant le jour, et sortent la nuit</a:t>
            </a:r>
          </a:p>
        </p:txBody>
      </p:sp>
    </p:spTree>
    <p:extLst>
      <p:ext uri="{BB962C8B-B14F-4D97-AF65-F5344CB8AC3E}">
        <p14:creationId xmlns:p14="http://schemas.microsoft.com/office/powerpoint/2010/main" val="608772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fr-FR" dirty="0"/>
              <a:t>Classification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544616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Selon ITIS (9 mars 2016)5, il existe actuellement </a:t>
            </a:r>
            <a:r>
              <a:rPr lang="fr-FR" dirty="0" smtClean="0"/>
              <a:t>4 </a:t>
            </a:r>
            <a:r>
              <a:rPr lang="fr-FR" dirty="0"/>
              <a:t>classes </a:t>
            </a:r>
            <a:r>
              <a:rPr lang="fr-FR" dirty="0" smtClean="0"/>
              <a:t>:</a:t>
            </a:r>
            <a:endParaRPr lang="fr-FR" dirty="0"/>
          </a:p>
          <a:p>
            <a:endParaRPr lang="fr-FR" dirty="0"/>
          </a:p>
          <a:p>
            <a:r>
              <a:rPr lang="fr-FR" b="1" dirty="0" smtClean="0"/>
              <a:t>Cl1-Chilopoda</a:t>
            </a:r>
            <a:r>
              <a:rPr lang="fr-FR" dirty="0" smtClean="0"/>
              <a:t> </a:t>
            </a:r>
            <a:r>
              <a:rPr lang="fr-FR" dirty="0"/>
              <a:t>: scutigères, scolopendres, lithobies, géophiles ;</a:t>
            </a:r>
          </a:p>
          <a:p>
            <a:pPr lvl="1"/>
            <a:r>
              <a:rPr lang="fr-FR" dirty="0"/>
              <a:t>sous-classe </a:t>
            </a:r>
            <a:r>
              <a:rPr lang="fr-FR" dirty="0" err="1"/>
              <a:t>Notostigmophora</a:t>
            </a:r>
            <a:r>
              <a:rPr lang="fr-FR" dirty="0"/>
              <a:t> </a:t>
            </a:r>
            <a:r>
              <a:rPr lang="fr-FR" dirty="0" err="1"/>
              <a:t>Verhoeff</a:t>
            </a:r>
            <a:r>
              <a:rPr lang="fr-FR" dirty="0"/>
              <a:t>, 1901</a:t>
            </a:r>
          </a:p>
          <a:p>
            <a:pPr lvl="2"/>
            <a:r>
              <a:rPr lang="fr-FR" dirty="0"/>
              <a:t>ordre </a:t>
            </a:r>
            <a:r>
              <a:rPr lang="fr-FR" dirty="0" err="1"/>
              <a:t>Scutigeromorpha</a:t>
            </a:r>
            <a:r>
              <a:rPr lang="fr-FR" dirty="0"/>
              <a:t> </a:t>
            </a:r>
            <a:r>
              <a:rPr lang="fr-FR" dirty="0" err="1"/>
              <a:t>Pocock</a:t>
            </a:r>
            <a:r>
              <a:rPr lang="fr-FR" dirty="0"/>
              <a:t>, 1895</a:t>
            </a:r>
          </a:p>
          <a:p>
            <a:pPr lvl="1"/>
            <a:r>
              <a:rPr lang="fr-FR" dirty="0"/>
              <a:t>sous-classe </a:t>
            </a:r>
            <a:r>
              <a:rPr lang="fr-FR" dirty="0" err="1"/>
              <a:t>Pleurostigmophora</a:t>
            </a:r>
            <a:r>
              <a:rPr lang="fr-FR" dirty="0"/>
              <a:t> </a:t>
            </a:r>
            <a:r>
              <a:rPr lang="fr-FR" dirty="0" err="1"/>
              <a:t>Pocock</a:t>
            </a:r>
            <a:r>
              <a:rPr lang="fr-FR" dirty="0"/>
              <a:t>, 1902</a:t>
            </a:r>
          </a:p>
          <a:p>
            <a:pPr lvl="2"/>
            <a:r>
              <a:rPr lang="fr-FR" dirty="0"/>
              <a:t>ordre </a:t>
            </a:r>
            <a:r>
              <a:rPr lang="fr-FR" dirty="0" err="1"/>
              <a:t>Craterostigmomorpha</a:t>
            </a:r>
            <a:r>
              <a:rPr lang="fr-FR" dirty="0"/>
              <a:t> </a:t>
            </a:r>
            <a:r>
              <a:rPr lang="fr-FR" dirty="0" err="1"/>
              <a:t>Pocock</a:t>
            </a:r>
            <a:r>
              <a:rPr lang="fr-FR" dirty="0"/>
              <a:t>, 1902</a:t>
            </a:r>
          </a:p>
          <a:p>
            <a:pPr lvl="2"/>
            <a:r>
              <a:rPr lang="fr-FR" dirty="0"/>
              <a:t>ordre </a:t>
            </a:r>
            <a:r>
              <a:rPr lang="fr-FR" dirty="0" err="1"/>
              <a:t>Geophilomorpha</a:t>
            </a:r>
            <a:endParaRPr lang="fr-FR" dirty="0"/>
          </a:p>
          <a:p>
            <a:pPr lvl="2"/>
            <a:r>
              <a:rPr lang="fr-FR" dirty="0"/>
              <a:t>ordre </a:t>
            </a:r>
            <a:r>
              <a:rPr lang="fr-FR" dirty="0" err="1"/>
              <a:t>Lithobiomorpha</a:t>
            </a:r>
            <a:endParaRPr lang="fr-FR" dirty="0"/>
          </a:p>
          <a:p>
            <a:pPr lvl="2"/>
            <a:r>
              <a:rPr lang="fr-FR" dirty="0"/>
              <a:t>ordre </a:t>
            </a:r>
            <a:r>
              <a:rPr lang="fr-FR" dirty="0" err="1"/>
              <a:t>Scolopendromorpha</a:t>
            </a:r>
            <a:endParaRPr lang="fr-FR" dirty="0"/>
          </a:p>
          <a:p>
            <a:r>
              <a:rPr lang="fr-FR" b="1" dirty="0" smtClean="0"/>
              <a:t>Cl2-Diplopoda</a:t>
            </a:r>
            <a:r>
              <a:rPr lang="fr-FR" dirty="0" smtClean="0"/>
              <a:t> </a:t>
            </a:r>
            <a:r>
              <a:rPr lang="fr-FR" dirty="0"/>
              <a:t>: iules, gloméris, </a:t>
            </a:r>
            <a:r>
              <a:rPr lang="fr-FR" dirty="0" err="1"/>
              <a:t>Narceus</a:t>
            </a:r>
            <a:r>
              <a:rPr lang="fr-FR" dirty="0"/>
              <a:t> (</a:t>
            </a:r>
            <a:r>
              <a:rPr lang="fr-FR" dirty="0" err="1"/>
              <a:t>Narceus</a:t>
            </a:r>
            <a:r>
              <a:rPr lang="fr-FR" dirty="0"/>
              <a:t> </a:t>
            </a:r>
            <a:r>
              <a:rPr lang="fr-FR" dirty="0" err="1"/>
              <a:t>americanus</a:t>
            </a:r>
            <a:r>
              <a:rPr lang="fr-FR" dirty="0"/>
              <a:t>, </a:t>
            </a:r>
            <a:r>
              <a:rPr lang="fr-FR" dirty="0" err="1"/>
              <a:t>Narceus</a:t>
            </a:r>
            <a:r>
              <a:rPr lang="fr-FR" dirty="0"/>
              <a:t> </a:t>
            </a:r>
            <a:r>
              <a:rPr lang="fr-FR" dirty="0" err="1"/>
              <a:t>annularis</a:t>
            </a:r>
            <a:r>
              <a:rPr lang="fr-FR" dirty="0"/>
              <a:t>) ;</a:t>
            </a:r>
          </a:p>
          <a:p>
            <a:pPr lvl="1"/>
            <a:r>
              <a:rPr lang="fr-FR" dirty="0"/>
              <a:t>sous-classe </a:t>
            </a:r>
            <a:r>
              <a:rPr lang="fr-FR" dirty="0" err="1"/>
              <a:t>Helminthomorpha</a:t>
            </a:r>
            <a:endParaRPr lang="fr-FR" dirty="0"/>
          </a:p>
          <a:p>
            <a:pPr lvl="2"/>
            <a:r>
              <a:rPr lang="fr-FR" dirty="0"/>
              <a:t>ordre </a:t>
            </a:r>
            <a:r>
              <a:rPr lang="fr-FR" dirty="0" err="1"/>
              <a:t>Callipodida</a:t>
            </a:r>
            <a:r>
              <a:rPr lang="fr-FR" dirty="0"/>
              <a:t> </a:t>
            </a:r>
            <a:r>
              <a:rPr lang="fr-FR" dirty="0" err="1"/>
              <a:t>Bollman</a:t>
            </a:r>
            <a:r>
              <a:rPr lang="fr-FR" dirty="0"/>
              <a:t>, 1893</a:t>
            </a:r>
          </a:p>
          <a:p>
            <a:pPr lvl="2"/>
            <a:r>
              <a:rPr lang="fr-FR" dirty="0"/>
              <a:t>ordre </a:t>
            </a:r>
            <a:r>
              <a:rPr lang="fr-FR" dirty="0" err="1"/>
              <a:t>Chordeumatida</a:t>
            </a:r>
            <a:r>
              <a:rPr lang="fr-FR" dirty="0"/>
              <a:t> Koch, 1847</a:t>
            </a:r>
          </a:p>
          <a:p>
            <a:pPr lvl="2"/>
            <a:r>
              <a:rPr lang="fr-FR" dirty="0"/>
              <a:t>ordre </a:t>
            </a:r>
            <a:r>
              <a:rPr lang="fr-FR" dirty="0" err="1" smtClean="0"/>
              <a:t>Julida</a:t>
            </a:r>
            <a:r>
              <a:rPr lang="fr-FR" dirty="0" smtClean="0"/>
              <a:t>  /iules</a:t>
            </a:r>
            <a:endParaRPr lang="fr-FR" dirty="0"/>
          </a:p>
          <a:p>
            <a:pPr lvl="2"/>
            <a:r>
              <a:rPr lang="fr-FR" dirty="0"/>
              <a:t>ordre </a:t>
            </a:r>
            <a:r>
              <a:rPr lang="fr-FR" dirty="0" err="1"/>
              <a:t>Platydesmida</a:t>
            </a:r>
            <a:r>
              <a:rPr lang="fr-FR" dirty="0"/>
              <a:t> </a:t>
            </a:r>
            <a:r>
              <a:rPr lang="fr-FR" dirty="0" err="1"/>
              <a:t>DeSaussure</a:t>
            </a:r>
            <a:r>
              <a:rPr lang="fr-FR" dirty="0"/>
              <a:t>, 1860</a:t>
            </a:r>
          </a:p>
          <a:p>
            <a:pPr lvl="2"/>
            <a:r>
              <a:rPr lang="fr-FR" dirty="0"/>
              <a:t>ordre </a:t>
            </a:r>
            <a:r>
              <a:rPr lang="fr-FR" dirty="0" err="1"/>
              <a:t>Polydesmida</a:t>
            </a:r>
            <a:endParaRPr lang="fr-FR" dirty="0"/>
          </a:p>
          <a:p>
            <a:pPr lvl="2"/>
            <a:r>
              <a:rPr lang="fr-FR" dirty="0"/>
              <a:t>ordre </a:t>
            </a:r>
            <a:r>
              <a:rPr lang="fr-FR" dirty="0" err="1"/>
              <a:t>Polyzoniida</a:t>
            </a:r>
            <a:r>
              <a:rPr lang="fr-FR" dirty="0"/>
              <a:t> Gervais, 1844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7092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0"/>
            <a:ext cx="8568952" cy="6309320"/>
          </a:xfrm>
        </p:spPr>
        <p:txBody>
          <a:bodyPr>
            <a:normAutofit lnSpcReduction="10000"/>
          </a:bodyPr>
          <a:lstStyle/>
          <a:p>
            <a:pPr lvl="2"/>
            <a:r>
              <a:rPr lang="fr-FR" dirty="0">
                <a:solidFill>
                  <a:prstClr val="black"/>
                </a:solidFill>
              </a:rPr>
              <a:t>ordre </a:t>
            </a:r>
            <a:r>
              <a:rPr lang="fr-FR" dirty="0" err="1">
                <a:solidFill>
                  <a:prstClr val="black"/>
                </a:solidFill>
              </a:rPr>
              <a:t>Siphoniulida</a:t>
            </a:r>
            <a:endParaRPr lang="fr-FR" dirty="0">
              <a:solidFill>
                <a:prstClr val="black"/>
              </a:solidFill>
            </a:endParaRPr>
          </a:p>
          <a:p>
            <a:pPr lvl="2"/>
            <a:r>
              <a:rPr lang="fr-FR" dirty="0">
                <a:solidFill>
                  <a:prstClr val="black"/>
                </a:solidFill>
              </a:rPr>
              <a:t>ordre </a:t>
            </a:r>
            <a:r>
              <a:rPr lang="fr-FR" dirty="0" err="1">
                <a:solidFill>
                  <a:prstClr val="black"/>
                </a:solidFill>
              </a:rPr>
              <a:t>Siphonophorida</a:t>
            </a:r>
            <a:endParaRPr lang="fr-FR" dirty="0">
              <a:solidFill>
                <a:prstClr val="black"/>
              </a:solidFill>
            </a:endParaRPr>
          </a:p>
          <a:p>
            <a:pPr lvl="2"/>
            <a:r>
              <a:rPr lang="fr-FR" dirty="0">
                <a:solidFill>
                  <a:prstClr val="black"/>
                </a:solidFill>
              </a:rPr>
              <a:t>ordre </a:t>
            </a:r>
            <a:r>
              <a:rPr lang="fr-FR" dirty="0" err="1">
                <a:solidFill>
                  <a:prstClr val="black"/>
                </a:solidFill>
              </a:rPr>
              <a:t>Spirobolida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Bollman</a:t>
            </a:r>
            <a:r>
              <a:rPr lang="fr-FR" dirty="0">
                <a:solidFill>
                  <a:prstClr val="black"/>
                </a:solidFill>
              </a:rPr>
              <a:t>, 1893</a:t>
            </a:r>
          </a:p>
          <a:p>
            <a:pPr lvl="2"/>
            <a:r>
              <a:rPr lang="fr-FR" dirty="0">
                <a:solidFill>
                  <a:prstClr val="black"/>
                </a:solidFill>
              </a:rPr>
              <a:t>ordre </a:t>
            </a:r>
            <a:r>
              <a:rPr lang="fr-FR" dirty="0" err="1">
                <a:solidFill>
                  <a:prstClr val="black"/>
                </a:solidFill>
              </a:rPr>
              <a:t>Spirostreptida</a:t>
            </a:r>
            <a:endParaRPr lang="fr-FR" dirty="0">
              <a:solidFill>
                <a:prstClr val="black"/>
              </a:solidFill>
            </a:endParaRPr>
          </a:p>
          <a:p>
            <a:pPr lvl="2"/>
            <a:r>
              <a:rPr lang="fr-FR" dirty="0">
                <a:solidFill>
                  <a:prstClr val="black"/>
                </a:solidFill>
              </a:rPr>
              <a:t>ordre </a:t>
            </a:r>
            <a:r>
              <a:rPr lang="fr-FR" dirty="0" err="1">
                <a:solidFill>
                  <a:prstClr val="black"/>
                </a:solidFill>
              </a:rPr>
              <a:t>Stemmiulida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Pocock</a:t>
            </a:r>
            <a:r>
              <a:rPr lang="fr-FR" dirty="0">
                <a:solidFill>
                  <a:prstClr val="black"/>
                </a:solidFill>
              </a:rPr>
              <a:t>, 1894</a:t>
            </a:r>
          </a:p>
          <a:p>
            <a:pPr lvl="1"/>
            <a:r>
              <a:rPr lang="fr-FR" sz="2400" dirty="0" smtClean="0">
                <a:solidFill>
                  <a:prstClr val="black"/>
                </a:solidFill>
              </a:rPr>
              <a:t>sous-classe </a:t>
            </a:r>
            <a:r>
              <a:rPr lang="fr-FR" sz="2400" dirty="0" err="1">
                <a:solidFill>
                  <a:prstClr val="black"/>
                </a:solidFill>
              </a:rPr>
              <a:t>Penicillata</a:t>
            </a:r>
            <a:endParaRPr lang="fr-FR" sz="2400" dirty="0">
              <a:solidFill>
                <a:prstClr val="black"/>
              </a:solidFill>
            </a:endParaRPr>
          </a:p>
          <a:p>
            <a:pPr lvl="2">
              <a:tabLst>
                <a:tab pos="2336800" algn="l"/>
              </a:tabLst>
            </a:pPr>
            <a:r>
              <a:rPr lang="fr-FR" dirty="0">
                <a:solidFill>
                  <a:prstClr val="black"/>
                </a:solidFill>
              </a:rPr>
              <a:t>ordre </a:t>
            </a:r>
            <a:r>
              <a:rPr lang="fr-FR" dirty="0" err="1">
                <a:solidFill>
                  <a:prstClr val="black"/>
                </a:solidFill>
              </a:rPr>
              <a:t>Polyxenida</a:t>
            </a:r>
            <a:r>
              <a:rPr lang="fr-FR" dirty="0">
                <a:solidFill>
                  <a:prstClr val="black"/>
                </a:solidFill>
              </a:rPr>
              <a:t> Lucas, 1840</a:t>
            </a:r>
          </a:p>
          <a:p>
            <a:pPr lvl="1"/>
            <a:r>
              <a:rPr lang="fr-FR" sz="2400" dirty="0">
                <a:solidFill>
                  <a:prstClr val="black"/>
                </a:solidFill>
              </a:rPr>
              <a:t>sous-classe </a:t>
            </a:r>
            <a:r>
              <a:rPr lang="fr-FR" sz="2400" dirty="0" err="1">
                <a:solidFill>
                  <a:prstClr val="black"/>
                </a:solidFill>
              </a:rPr>
              <a:t>Pentazonia</a:t>
            </a:r>
            <a:endParaRPr lang="fr-FR" sz="2400" dirty="0">
              <a:solidFill>
                <a:prstClr val="black"/>
              </a:solidFill>
            </a:endParaRPr>
          </a:p>
          <a:p>
            <a:pPr lvl="2"/>
            <a:r>
              <a:rPr lang="fr-FR" dirty="0">
                <a:solidFill>
                  <a:prstClr val="black"/>
                </a:solidFill>
              </a:rPr>
              <a:t>ordre </a:t>
            </a:r>
            <a:r>
              <a:rPr lang="fr-FR" dirty="0" err="1">
                <a:solidFill>
                  <a:prstClr val="black"/>
                </a:solidFill>
              </a:rPr>
              <a:t>Glomerida</a:t>
            </a:r>
            <a:r>
              <a:rPr lang="fr-FR" dirty="0">
                <a:solidFill>
                  <a:prstClr val="black"/>
                </a:solidFill>
              </a:rPr>
              <a:t> Leach, </a:t>
            </a:r>
            <a:r>
              <a:rPr lang="fr-FR" dirty="0" smtClean="0">
                <a:solidFill>
                  <a:prstClr val="black"/>
                </a:solidFill>
              </a:rPr>
              <a:t>1814/   gloméris</a:t>
            </a:r>
            <a:endParaRPr lang="fr-FR" dirty="0">
              <a:solidFill>
                <a:prstClr val="black"/>
              </a:solidFill>
            </a:endParaRPr>
          </a:p>
          <a:p>
            <a:pPr lvl="2"/>
            <a:r>
              <a:rPr lang="fr-FR" dirty="0">
                <a:solidFill>
                  <a:prstClr val="black"/>
                </a:solidFill>
              </a:rPr>
              <a:t>ordre </a:t>
            </a:r>
            <a:r>
              <a:rPr lang="fr-FR" dirty="0" err="1">
                <a:solidFill>
                  <a:prstClr val="black"/>
                </a:solidFill>
              </a:rPr>
              <a:t>Glomeridesmida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Latzel</a:t>
            </a:r>
            <a:r>
              <a:rPr lang="fr-FR" dirty="0">
                <a:solidFill>
                  <a:prstClr val="black"/>
                </a:solidFill>
              </a:rPr>
              <a:t>, 1884</a:t>
            </a:r>
          </a:p>
          <a:p>
            <a:pPr lvl="0"/>
            <a:r>
              <a:rPr lang="fr-FR" sz="2400" b="1" dirty="0" smtClean="0">
                <a:solidFill>
                  <a:prstClr val="black"/>
                </a:solidFill>
              </a:rPr>
              <a:t>Cl3-Pauropoda </a:t>
            </a:r>
            <a:endParaRPr lang="fr-FR" sz="2400" b="1" dirty="0">
              <a:solidFill>
                <a:prstClr val="black"/>
              </a:solidFill>
            </a:endParaRPr>
          </a:p>
          <a:p>
            <a:pPr lvl="1"/>
            <a:r>
              <a:rPr lang="fr-FR" sz="2400" dirty="0">
                <a:solidFill>
                  <a:prstClr val="black"/>
                </a:solidFill>
              </a:rPr>
              <a:t>ordre </a:t>
            </a:r>
            <a:r>
              <a:rPr lang="fr-FR" sz="2400" dirty="0" err="1">
                <a:solidFill>
                  <a:prstClr val="black"/>
                </a:solidFill>
              </a:rPr>
              <a:t>Pauropodina</a:t>
            </a:r>
            <a:endParaRPr lang="fr-FR" sz="2400" dirty="0">
              <a:solidFill>
                <a:prstClr val="black"/>
              </a:solidFill>
            </a:endParaRPr>
          </a:p>
          <a:p>
            <a:pPr lvl="1"/>
            <a:r>
              <a:rPr lang="fr-FR" sz="2400" dirty="0">
                <a:solidFill>
                  <a:prstClr val="black"/>
                </a:solidFill>
              </a:rPr>
              <a:t>ordre </a:t>
            </a:r>
            <a:r>
              <a:rPr lang="fr-FR" sz="2400" dirty="0" err="1">
                <a:solidFill>
                  <a:prstClr val="black"/>
                </a:solidFill>
              </a:rPr>
              <a:t>Tetramerocerata</a:t>
            </a:r>
            <a:endParaRPr lang="fr-FR" sz="2400" dirty="0">
              <a:solidFill>
                <a:prstClr val="black"/>
              </a:solidFill>
            </a:endParaRPr>
          </a:p>
          <a:p>
            <a:pPr lvl="0"/>
            <a:r>
              <a:rPr lang="fr-FR" sz="2400" b="1" dirty="0">
                <a:solidFill>
                  <a:prstClr val="black"/>
                </a:solidFill>
              </a:rPr>
              <a:t>Cl4-Symphyla</a:t>
            </a:r>
            <a:r>
              <a:rPr lang="fr-FR" sz="2400" dirty="0">
                <a:solidFill>
                  <a:prstClr val="black"/>
                </a:solidFill>
              </a:rPr>
              <a:t> : </a:t>
            </a:r>
            <a:r>
              <a:rPr lang="fr-FR" sz="2400" dirty="0" err="1">
                <a:solidFill>
                  <a:prstClr val="black"/>
                </a:solidFill>
              </a:rPr>
              <a:t>symphyles</a:t>
            </a:r>
            <a:r>
              <a:rPr lang="fr-FR" sz="2400" dirty="0">
                <a:solidFill>
                  <a:prstClr val="black"/>
                </a:solidFill>
              </a:rPr>
              <a:t>.</a:t>
            </a:r>
          </a:p>
          <a:p>
            <a:pPr lvl="1"/>
            <a:r>
              <a:rPr lang="fr-FR" sz="2400" dirty="0">
                <a:solidFill>
                  <a:prstClr val="black"/>
                </a:solidFill>
              </a:rPr>
              <a:t>famille </a:t>
            </a:r>
            <a:r>
              <a:rPr lang="fr-FR" sz="2400" dirty="0" err="1">
                <a:solidFill>
                  <a:prstClr val="black"/>
                </a:solidFill>
              </a:rPr>
              <a:t>Scolopendrellidae</a:t>
            </a:r>
            <a:endParaRPr lang="fr-FR" sz="2400" dirty="0">
              <a:solidFill>
                <a:prstClr val="black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1431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82452"/>
            <a:ext cx="27051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3181618"/>
            <a:ext cx="252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err="1"/>
              <a:t>Symphyla</a:t>
            </a:r>
            <a:r>
              <a:rPr lang="fr-FR" b="1" i="1" dirty="0"/>
              <a:t> </a:t>
            </a:r>
            <a:r>
              <a:rPr lang="fr-FR" b="1" i="1" dirty="0" err="1"/>
              <a:t>sp</a:t>
            </a:r>
            <a:r>
              <a:rPr lang="fr-FR" dirty="0"/>
              <a:t>. (</a:t>
            </a:r>
            <a:r>
              <a:rPr lang="fr-FR" dirty="0" err="1"/>
              <a:t>Symphyla</a:t>
            </a:r>
            <a:r>
              <a:rPr lang="fr-FR" dirty="0"/>
              <a:t>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344" y="667462"/>
            <a:ext cx="5873098" cy="221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39952" y="2996952"/>
            <a:ext cx="4483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err="1"/>
              <a:t>Scolopendra</a:t>
            </a:r>
            <a:r>
              <a:rPr lang="fr-FR" b="1" i="1" dirty="0"/>
              <a:t> </a:t>
            </a:r>
            <a:r>
              <a:rPr lang="fr-FR" b="1" i="1" dirty="0" err="1"/>
              <a:t>cingulata</a:t>
            </a:r>
            <a:r>
              <a:rPr lang="fr-FR" b="1" i="1" dirty="0"/>
              <a:t> </a:t>
            </a:r>
            <a:r>
              <a:rPr lang="fr-FR" dirty="0"/>
              <a:t>(</a:t>
            </a:r>
            <a:r>
              <a:rPr lang="fr-FR" dirty="0" err="1"/>
              <a:t>Scolopendromorpha</a:t>
            </a:r>
            <a:r>
              <a:rPr lang="fr-FR" dirty="0"/>
              <a:t>).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" y="3645024"/>
            <a:ext cx="3657669" cy="275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11823" y="48732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i="1" dirty="0" err="1"/>
              <a:t>Strigamia</a:t>
            </a:r>
            <a:r>
              <a:rPr lang="fr-FR" b="1" i="1" dirty="0"/>
              <a:t> </a:t>
            </a:r>
            <a:r>
              <a:rPr lang="fr-FR" b="1" i="1" dirty="0" err="1"/>
              <a:t>maritima</a:t>
            </a:r>
            <a:r>
              <a:rPr lang="fr-FR" b="1" i="1" dirty="0"/>
              <a:t> </a:t>
            </a:r>
            <a:r>
              <a:rPr lang="fr-FR" dirty="0"/>
              <a:t>(</a:t>
            </a:r>
            <a:r>
              <a:rPr lang="fr-FR" dirty="0" err="1"/>
              <a:t>Geophilomorpha</a:t>
            </a:r>
            <a:r>
              <a:rPr lang="fr-FR" dirty="0"/>
              <a:t>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1772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20955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88024" y="451397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La scutigère véloce (</a:t>
            </a:r>
            <a:r>
              <a:rPr lang="fr-FR" b="1" i="1" dirty="0" err="1"/>
              <a:t>Scutigera</a:t>
            </a:r>
            <a:r>
              <a:rPr lang="fr-FR" b="1" i="1" dirty="0"/>
              <a:t> </a:t>
            </a:r>
            <a:r>
              <a:rPr lang="fr-FR" b="1" i="1" dirty="0" err="1"/>
              <a:t>coleoptrata</a:t>
            </a:r>
            <a:r>
              <a:rPr lang="fr-FR" dirty="0"/>
              <a:t>, </a:t>
            </a:r>
            <a:r>
              <a:rPr lang="fr-FR" dirty="0" err="1"/>
              <a:t>Scutigeromorpha</a:t>
            </a:r>
            <a:r>
              <a:rPr lang="fr-FR" dirty="0"/>
              <a:t>) est </a:t>
            </a:r>
            <a:r>
              <a:rPr lang="fr-FR" dirty="0" smtClean="0"/>
              <a:t>1 </a:t>
            </a:r>
            <a:r>
              <a:rPr lang="fr-FR" dirty="0"/>
              <a:t>habitant commun et inoffensif des maisons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22860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57301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Représentants des </a:t>
            </a:r>
            <a:r>
              <a:rPr lang="fr-FR" dirty="0" smtClean="0"/>
              <a:t>4  Cl </a:t>
            </a:r>
            <a:r>
              <a:rPr lang="fr-FR" dirty="0"/>
              <a:t>de </a:t>
            </a:r>
            <a:r>
              <a:rPr lang="fr-FR" dirty="0" smtClean="0"/>
              <a:t>myriapodes</a:t>
            </a:r>
            <a:r>
              <a:rPr lang="fr-FR" dirty="0"/>
              <a:t>. De haut en bas et de gauche à droite : </a:t>
            </a:r>
            <a:r>
              <a:rPr lang="fr-FR" dirty="0" smtClean="0"/>
              <a:t>1 </a:t>
            </a:r>
            <a:r>
              <a:rPr lang="fr-FR" dirty="0" err="1"/>
              <a:t>chilopode</a:t>
            </a:r>
            <a:r>
              <a:rPr lang="fr-FR" dirty="0"/>
              <a:t>, </a:t>
            </a:r>
            <a:r>
              <a:rPr lang="fr-FR" dirty="0" smtClean="0"/>
              <a:t>1 </a:t>
            </a:r>
            <a:r>
              <a:rPr lang="fr-FR" dirty="0"/>
              <a:t>diplopode, </a:t>
            </a:r>
            <a:r>
              <a:rPr lang="fr-FR" dirty="0" smtClean="0"/>
              <a:t>1 </a:t>
            </a:r>
            <a:r>
              <a:rPr lang="fr-FR" dirty="0" err="1"/>
              <a:t>pauropode</a:t>
            </a:r>
            <a:r>
              <a:rPr lang="fr-FR" dirty="0"/>
              <a:t> et </a:t>
            </a:r>
            <a:r>
              <a:rPr lang="fr-FR" dirty="0" smtClean="0"/>
              <a:t>1 </a:t>
            </a:r>
            <a:r>
              <a:rPr lang="fr-FR" dirty="0" err="1"/>
              <a:t>symphyle</a:t>
            </a:r>
            <a:endParaRPr lang="fr-F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5925"/>
            <a:ext cx="20955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28297" y="3244334"/>
            <a:ext cx="1853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Iule à tête rousse.</a:t>
            </a:r>
          </a:p>
        </p:txBody>
      </p:sp>
    </p:spTree>
    <p:extLst>
      <p:ext uri="{BB962C8B-B14F-4D97-AF65-F5344CB8AC3E}">
        <p14:creationId xmlns:p14="http://schemas.microsoft.com/office/powerpoint/2010/main" val="2018384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79" y="980728"/>
            <a:ext cx="8594161" cy="109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1760" y="28529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peuvent </a:t>
            </a:r>
            <a:r>
              <a:rPr lang="fr-FR" dirty="0"/>
              <a:t>se rouler en boule et vivent dans des endroits humides tels que la litière de sols forestiers ou sous les écorces des troncs d'arbres </a:t>
            </a:r>
            <a:r>
              <a:rPr lang="fr-FR" dirty="0" err="1"/>
              <a:t>dépérissants</a:t>
            </a:r>
            <a:r>
              <a:rPr lang="fr-FR" dirty="0"/>
              <a:t> ou morts.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5856" y="2204864"/>
            <a:ext cx="2256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Glomeris</a:t>
            </a:r>
            <a:r>
              <a:rPr lang="fr-FR" dirty="0"/>
              <a:t> se déroulant</a:t>
            </a:r>
          </a:p>
        </p:txBody>
      </p:sp>
    </p:spTree>
    <p:extLst>
      <p:ext uri="{BB962C8B-B14F-4D97-AF65-F5344CB8AC3E}">
        <p14:creationId xmlns:p14="http://schemas.microsoft.com/office/powerpoint/2010/main" val="165538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Caractéristiques générales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Corps annelé et métamérisé pourvus d'appendices articulés</a:t>
            </a:r>
          </a:p>
          <a:p>
            <a:r>
              <a:rPr lang="fr-FR" dirty="0" smtClean="0"/>
              <a:t>Les articulations sont rendues nécessaires par la présence de chitine, matière coriace, à la surface de la peau</a:t>
            </a:r>
          </a:p>
          <a:p>
            <a:r>
              <a:rPr lang="fr-FR" dirty="0" smtClean="0"/>
              <a:t>Les appendices articulés s'adaptent aux plus diverses fonctions.</a:t>
            </a:r>
          </a:p>
          <a:p>
            <a:r>
              <a:rPr lang="fr-FR" dirty="0" smtClean="0"/>
              <a:t>La cavité générale est réduite à 1 ensemble de lacunes où circule l'hémolymphe.</a:t>
            </a:r>
          </a:p>
          <a:p>
            <a:r>
              <a:rPr lang="fr-FR" dirty="0" smtClean="0"/>
              <a:t>Le système nerveux ganglionnaire.</a:t>
            </a:r>
          </a:p>
          <a:p>
            <a:r>
              <a:rPr lang="fr-FR" dirty="0" smtClean="0"/>
              <a:t>Au cours du développement se produisent des mues, et très souvent des métamorphoses.</a:t>
            </a:r>
          </a:p>
        </p:txBody>
      </p:sp>
    </p:spTree>
    <p:extLst>
      <p:ext uri="{BB962C8B-B14F-4D97-AF65-F5344CB8AC3E}">
        <p14:creationId xmlns:p14="http://schemas.microsoft.com/office/powerpoint/2010/main" val="24475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60648"/>
            <a:ext cx="8640960" cy="6408712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Corps segmenté et métamérisé</a:t>
            </a:r>
          </a:p>
          <a:p>
            <a:r>
              <a:rPr lang="fr-FR" dirty="0" smtClean="0"/>
              <a:t>possèdent 1 cuticule = exosquelette formé de 3 plaques: </a:t>
            </a:r>
          </a:p>
          <a:p>
            <a:r>
              <a:rPr lang="fr-FR" dirty="0" smtClean="0"/>
              <a:t>tergites (face dorsale)</a:t>
            </a:r>
          </a:p>
          <a:p>
            <a:r>
              <a:rPr lang="fr-FR" dirty="0" smtClean="0"/>
              <a:t>pleurites (face latérale où s'insèrent les appendices)</a:t>
            </a:r>
          </a:p>
          <a:p>
            <a:r>
              <a:rPr lang="fr-FR" dirty="0" smtClean="0"/>
              <a:t>sternites (face ventrale)</a:t>
            </a:r>
          </a:p>
          <a:p>
            <a:r>
              <a:rPr lang="fr-FR" dirty="0" smtClean="0"/>
              <a:t>Cet exosquelette est rigidifié par </a:t>
            </a:r>
            <a:r>
              <a:rPr lang="fr-FR" dirty="0" err="1" smtClean="0"/>
              <a:t>sclérotinisation</a:t>
            </a:r>
            <a:r>
              <a:rPr lang="fr-FR" dirty="0" smtClean="0"/>
              <a:t> (réseau protéique constitué d'une association de </a:t>
            </a:r>
            <a:r>
              <a:rPr lang="fr-FR" dirty="0" err="1" smtClean="0"/>
              <a:t>sclérotine</a:t>
            </a:r>
            <a:r>
              <a:rPr lang="fr-FR" dirty="0" smtClean="0"/>
              <a:t> et de chitine chez les insectes) ou calcification (formation dans l'</a:t>
            </a:r>
            <a:r>
              <a:rPr lang="fr-FR" dirty="0" err="1" smtClean="0"/>
              <a:t>exocuticule</a:t>
            </a:r>
            <a:r>
              <a:rPr lang="fr-FR" dirty="0" smtClean="0"/>
              <a:t> des crustacés de carbonates de calcium et de magnésium par </a:t>
            </a:r>
            <a:r>
              <a:rPr lang="fr-FR" dirty="0" err="1" smtClean="0"/>
              <a:t>biominéralisation</a:t>
            </a:r>
            <a:r>
              <a:rPr lang="fr-FR" dirty="0" smtClean="0"/>
              <a:t> de sels de calcium et de magnésium puisés dans l'eau de mer et transférés dans le milieu intérieur par la surface branchiale)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83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336704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Conséquence de la présence de l'exosquelette , les arthropodes sont pourvus d'appendices segmentaires articulés : chaque métamère (appelé aussi segment) est relié à ses voisins par des membranes articulaires et porte fondamentalement 1 nombre pair d'appendices articulés aux fonctions variées (antennes, pièces buccales, pattes locomotrices, nageuses ou marcheuses…).</a:t>
            </a:r>
          </a:p>
          <a:p>
            <a:r>
              <a:rPr lang="fr-FR" dirty="0" smtClean="0"/>
              <a:t>Les appendices se composent typiquement d‘1 base= </a:t>
            </a:r>
            <a:r>
              <a:rPr lang="fr-FR" dirty="0" err="1" smtClean="0"/>
              <a:t>protopodite</a:t>
            </a:r>
            <a:r>
              <a:rPr lang="fr-FR" dirty="0" smtClean="0"/>
              <a:t>, formée de 2 segments qui portent chacun 2 segments latéraux.</a:t>
            </a:r>
          </a:p>
          <a:p>
            <a:r>
              <a:rPr lang="fr-FR" dirty="0" smtClean="0"/>
              <a:t>Sur le segment proximal s'insèrent 1 </a:t>
            </a:r>
            <a:r>
              <a:rPr lang="fr-FR" dirty="0" err="1" smtClean="0"/>
              <a:t>gnathobase</a:t>
            </a:r>
            <a:r>
              <a:rPr lang="fr-FR" dirty="0" smtClean="0"/>
              <a:t> masticatrice du côté interne, et 1 </a:t>
            </a:r>
            <a:r>
              <a:rPr lang="fr-FR" dirty="0" err="1" smtClean="0"/>
              <a:t>épipodite</a:t>
            </a:r>
            <a:r>
              <a:rPr lang="fr-FR" dirty="0" smtClean="0"/>
              <a:t> respiratoire du côté externe.</a:t>
            </a:r>
          </a:p>
          <a:p>
            <a:r>
              <a:rPr lang="fr-FR" dirty="0" smtClean="0"/>
              <a:t>Sur le segment distal s'insèrent 1 </a:t>
            </a:r>
            <a:r>
              <a:rPr lang="fr-FR" dirty="0" err="1" smtClean="0"/>
              <a:t>endopodite</a:t>
            </a:r>
            <a:r>
              <a:rPr lang="fr-FR" dirty="0" smtClean="0"/>
              <a:t> sur le côté interne, et 1 </a:t>
            </a:r>
            <a:r>
              <a:rPr lang="fr-FR" dirty="0" err="1" smtClean="0"/>
              <a:t>exopodite</a:t>
            </a:r>
            <a:r>
              <a:rPr lang="fr-FR" dirty="0" smtClean="0"/>
              <a:t> sur le côté externe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9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Ces diverses parties ne restent simples que chez les crustacés inférieurs</a:t>
            </a:r>
          </a:p>
          <a:p>
            <a:r>
              <a:rPr lang="fr-FR" dirty="0" smtClean="0"/>
              <a:t>Chez tous les autres arthropodes, elles se complexifient et s'adaptent à diverses fonctions</a:t>
            </a:r>
          </a:p>
          <a:p>
            <a:r>
              <a:rPr lang="fr-FR" dirty="0" smtClean="0"/>
              <a:t>Il en résulte des appendices</a:t>
            </a:r>
          </a:p>
          <a:p>
            <a:pPr lvl="1"/>
            <a:r>
              <a:rPr lang="fr-FR" dirty="0" smtClean="0"/>
              <a:t>sensoriels (antennules, antennes)</a:t>
            </a:r>
          </a:p>
          <a:p>
            <a:pPr lvl="1"/>
            <a:r>
              <a:rPr lang="fr-FR" dirty="0" smtClean="0"/>
              <a:t>masticateurs (mandibules, </a:t>
            </a:r>
            <a:r>
              <a:rPr lang="fr-FR" dirty="0" err="1" smtClean="0"/>
              <a:t>maxillule</a:t>
            </a:r>
            <a:r>
              <a:rPr lang="fr-FR" dirty="0" smtClean="0"/>
              <a:t>, maxille, certains maxillipèdes (ou </a:t>
            </a:r>
            <a:r>
              <a:rPr lang="fr-FR" dirty="0" err="1" smtClean="0"/>
              <a:t>pattes-mâchoires</a:t>
            </a:r>
            <a:r>
              <a:rPr lang="fr-FR" dirty="0" smtClean="0"/>
              <a:t>), certains pédipalpes)</a:t>
            </a:r>
          </a:p>
          <a:p>
            <a:pPr lvl="1"/>
            <a:r>
              <a:rPr lang="fr-FR" dirty="0" smtClean="0"/>
              <a:t>préhenseurs (certains maxillipèdes, certains pédipalpes, pinces)</a:t>
            </a:r>
          </a:p>
          <a:p>
            <a:pPr lvl="1"/>
            <a:r>
              <a:rPr lang="fr-FR" dirty="0" smtClean="0"/>
              <a:t>locomoteurs (pattes à partir des 5 er    paires d'appendices, nageoires à partir des paires 11 jusqu'aux paires 16)</a:t>
            </a:r>
          </a:p>
          <a:p>
            <a:pPr lvl="1"/>
            <a:r>
              <a:rPr lang="fr-FR" dirty="0" smtClean="0"/>
              <a:t>reproducteurs (organes d'accouplement) à partir de la 11e paire d'appendices chez le mâle, </a:t>
            </a:r>
          </a:p>
          <a:p>
            <a:r>
              <a:rPr lang="fr-FR" dirty="0" smtClean="0"/>
              <a:t>Par contre, les ailes ne sont pas des appendices d'un point de vue morphologique puisqu'elles ne disposent pas de ces deux segments.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6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Anatomie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                                           Appareil circulatoire</a:t>
            </a:r>
          </a:p>
          <a:p>
            <a:pPr marL="0" indent="0">
              <a:buNone/>
            </a:pPr>
            <a:endParaRPr lang="fr-FR" b="1" dirty="0" smtClean="0"/>
          </a:p>
          <a:p>
            <a:r>
              <a:rPr lang="fr-FR" dirty="0" smtClean="0"/>
              <a:t>C’ est 1 ensemble de lacunes</a:t>
            </a:r>
          </a:p>
          <a:p>
            <a:r>
              <a:rPr lang="fr-FR" dirty="0" smtClean="0"/>
              <a:t>Pas de capillaires, ni veines</a:t>
            </a:r>
          </a:p>
          <a:p>
            <a:r>
              <a:rPr lang="fr-FR" dirty="0" smtClean="0"/>
              <a:t>artères réduites</a:t>
            </a:r>
          </a:p>
          <a:p>
            <a:r>
              <a:rPr lang="fr-FR" dirty="0" smtClean="0"/>
              <a:t>vésicules </a:t>
            </a:r>
            <a:r>
              <a:rPr lang="fr-FR" dirty="0" err="1" smtClean="0"/>
              <a:t>célomiques</a:t>
            </a:r>
            <a:r>
              <a:rPr lang="fr-FR" dirty="0" smtClean="0"/>
              <a:t> métamérisées fusionné avec le blastocèle embryonnaire pour former l’</a:t>
            </a:r>
            <a:r>
              <a:rPr lang="fr-FR" dirty="0" err="1" smtClean="0"/>
              <a:t>hémocœle</a:t>
            </a:r>
            <a:r>
              <a:rPr lang="fr-FR" dirty="0" smtClean="0"/>
              <a:t> dans lequel circule l'hémolymphe= liquide circulatoire dont le rôle est analogue au sang et au liquide interstitiel chez les vertébrés</a:t>
            </a:r>
          </a:p>
          <a:p>
            <a:r>
              <a:rPr lang="fr-FR" dirty="0" smtClean="0"/>
              <a:t>Cœur  dorsal, formé d‘1 ou de +</a:t>
            </a:r>
            <a:r>
              <a:rPr lang="fr-FR" dirty="0" err="1" smtClean="0"/>
              <a:t>ieurs</a:t>
            </a:r>
            <a:r>
              <a:rPr lang="fr-FR" dirty="0" smtClean="0"/>
              <a:t> poches en série linéaire et percées chacune d'une paire d'orifices ou ostioles</a:t>
            </a:r>
          </a:p>
          <a:p>
            <a:r>
              <a:rPr lang="fr-FR" dirty="0" smtClean="0"/>
              <a:t>À chaque dilatation, le sang est aspiré à travers les ostioles. À chaque contraction, il est chassé dans les artères.</a:t>
            </a:r>
          </a:p>
          <a:p>
            <a:r>
              <a:rPr lang="fr-FR" dirty="0" smtClean="0"/>
              <a:t>Le sang est incolore ou bleuté (hémocyanine), et contient seulement des globules blancs.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44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1926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                                        Appareil excréteur</a:t>
            </a:r>
          </a:p>
          <a:p>
            <a:r>
              <a:rPr lang="fr-FR" dirty="0" smtClean="0"/>
              <a:t>très variable selon les groupes</a:t>
            </a:r>
          </a:p>
          <a:p>
            <a:r>
              <a:rPr lang="fr-FR" dirty="0" smtClean="0"/>
              <a:t>formé de quelques glandes qui dérivent des néphridies.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                                    Système nerveux</a:t>
            </a:r>
          </a:p>
          <a:p>
            <a:r>
              <a:rPr lang="fr-FR" dirty="0" smtClean="0"/>
              <a:t>système nerveux ganglionnaire et ventral</a:t>
            </a:r>
          </a:p>
          <a:p>
            <a:r>
              <a:rPr lang="fr-FR" dirty="0" smtClean="0"/>
              <a:t>Il y a toujours 1 paire de ganglions </a:t>
            </a:r>
            <a:r>
              <a:rPr lang="fr-FR" dirty="0" err="1" smtClean="0"/>
              <a:t>cérébroïdes</a:t>
            </a:r>
            <a:r>
              <a:rPr lang="fr-FR" dirty="0" smtClean="0"/>
              <a:t> et 1 paire de ganglions sous-œsophagiens reliés par 1 collier </a:t>
            </a:r>
            <a:r>
              <a:rPr lang="fr-FR" dirty="0" err="1" smtClean="0"/>
              <a:t>périphagien</a:t>
            </a:r>
            <a:endParaRPr lang="fr-FR" dirty="0" smtClean="0"/>
          </a:p>
          <a:p>
            <a:r>
              <a:rPr lang="fr-FR" dirty="0" smtClean="0"/>
              <a:t>Le reste du système nerveux est en « échelle de corde » ou « corde à nœuds ».</a:t>
            </a:r>
          </a:p>
          <a:p>
            <a:r>
              <a:rPr lang="fr-FR" dirty="0" smtClean="0"/>
              <a:t>Les ganglions de chaque paire sont unis par 1 « commissure »</a:t>
            </a:r>
          </a:p>
          <a:p>
            <a:r>
              <a:rPr lang="fr-FR" dirty="0" smtClean="0"/>
              <a:t>Les paires successives sont unies par des « connectifs ».</a:t>
            </a:r>
          </a:p>
          <a:p>
            <a:r>
              <a:rPr lang="fr-FR" dirty="0" smtClean="0"/>
              <a:t>Chez les types supérieurs, les ganglions tendent à fusionner en 1 ou +</a:t>
            </a:r>
            <a:r>
              <a:rPr lang="fr-FR" dirty="0" err="1" smtClean="0"/>
              <a:t>ieurs</a:t>
            </a:r>
            <a:r>
              <a:rPr lang="fr-FR" dirty="0" smtClean="0"/>
              <a:t> grosses masses.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59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6047</TotalTime>
  <Words>2424</Words>
  <Application>Microsoft Office PowerPoint</Application>
  <PresentationFormat>Affichage à l'écran (4:3)</PresentationFormat>
  <Paragraphs>241</Paragraphs>
  <Slides>35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Thème Office</vt:lpstr>
      <vt:lpstr>Embranchement des Arthropodes</vt:lpstr>
      <vt:lpstr>Présentation PowerPoint</vt:lpstr>
      <vt:lpstr>Présentation PowerPoint</vt:lpstr>
      <vt:lpstr>Caractéristiques générales</vt:lpstr>
      <vt:lpstr>Présentation PowerPoint</vt:lpstr>
      <vt:lpstr>Présentation PowerPoint</vt:lpstr>
      <vt:lpstr>Présentation PowerPoint</vt:lpstr>
      <vt:lpstr>Anatomie </vt:lpstr>
      <vt:lpstr>Présentation PowerPoint</vt:lpstr>
      <vt:lpstr>Présentation PowerPoint</vt:lpstr>
      <vt:lpstr>Systématique </vt:lpstr>
      <vt:lpstr>Présentation PowerPoint</vt:lpstr>
      <vt:lpstr>Présentation PowerPoint</vt:lpstr>
      <vt:lpstr>/emb1: Chélicérates </vt:lpstr>
      <vt:lpstr>Cl1: Arachnides</vt:lpstr>
      <vt:lpstr>Présentation PowerPoint</vt:lpstr>
      <vt:lpstr>Classification </vt:lpstr>
      <vt:lpstr>/Cl1: Acariens</vt:lpstr>
      <vt:lpstr>Présentation PowerPoint</vt:lpstr>
      <vt:lpstr>Présentation PowerPoint</vt:lpstr>
      <vt:lpstr>sous-embranchement des Crustacea </vt:lpstr>
      <vt:lpstr>Présentation PowerPoint</vt:lpstr>
      <vt:lpstr>Classification </vt:lpstr>
      <vt:lpstr>Présentation PowerPoint</vt:lpstr>
      <vt:lpstr>Présentation PowerPoint</vt:lpstr>
      <vt:lpstr>Sous emb2: Myriapoda</vt:lpstr>
      <vt:lpstr>Présentation PowerPoint</vt:lpstr>
      <vt:lpstr>Présentation PowerPoint</vt:lpstr>
      <vt:lpstr>Présentation PowerPoint</vt:lpstr>
      <vt:lpstr>Présentation PowerPoint</vt:lpstr>
      <vt:lpstr>Classification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Embranchement des Arthropodes</dc:title>
  <dc:creator>LENOVO</dc:creator>
  <cp:lastModifiedBy>LENOVO</cp:lastModifiedBy>
  <cp:revision>8</cp:revision>
  <dcterms:created xsi:type="dcterms:W3CDTF">2025-01-23T10:47:25Z</dcterms:created>
  <dcterms:modified xsi:type="dcterms:W3CDTF">2025-02-09T14:48:40Z</dcterms:modified>
</cp:coreProperties>
</file>