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6" r:id="rId6"/>
    <p:sldId id="267" r:id="rId7"/>
    <p:sldId id="268" r:id="rId8"/>
    <p:sldId id="260" r:id="rId9"/>
    <p:sldId id="269" r:id="rId10"/>
    <p:sldId id="270" r:id="rId11"/>
    <p:sldId id="271" r:id="rId12"/>
    <p:sldId id="272" r:id="rId13"/>
    <p:sldId id="264" r:id="rId14"/>
    <p:sldId id="273" r:id="rId15"/>
    <p:sldId id="261" r:id="rId16"/>
    <p:sldId id="262" r:id="rId17"/>
    <p:sldId id="263" r:id="rId18"/>
    <p:sldId id="274" r:id="rId19"/>
    <p:sldId id="275" r:id="rId2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2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18741-42CE-4F73-B9B5-C46AD84449E3}" type="datetimeFigureOut">
              <a:rPr lang="fr-FR" smtClean="0"/>
              <a:t>10/03/2025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D2940-8092-4902-9D54-574089513D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0281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18741-42CE-4F73-B9B5-C46AD84449E3}" type="datetimeFigureOut">
              <a:rPr lang="fr-FR" smtClean="0"/>
              <a:t>10/03/2025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D2940-8092-4902-9D54-574089513D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516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18741-42CE-4F73-B9B5-C46AD84449E3}" type="datetimeFigureOut">
              <a:rPr lang="fr-FR" smtClean="0"/>
              <a:t>10/03/2025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D2940-8092-4902-9D54-574089513D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0551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18741-42CE-4F73-B9B5-C46AD84449E3}" type="datetimeFigureOut">
              <a:rPr lang="fr-FR" smtClean="0"/>
              <a:t>10/03/2025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D2940-8092-4902-9D54-574089513D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6764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18741-42CE-4F73-B9B5-C46AD84449E3}" type="datetimeFigureOut">
              <a:rPr lang="fr-FR" smtClean="0"/>
              <a:t>10/03/2025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D2940-8092-4902-9D54-574089513D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5938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18741-42CE-4F73-B9B5-C46AD84449E3}" type="datetimeFigureOut">
              <a:rPr lang="fr-FR" smtClean="0"/>
              <a:t>10/03/2025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D2940-8092-4902-9D54-574089513D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794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18741-42CE-4F73-B9B5-C46AD84449E3}" type="datetimeFigureOut">
              <a:rPr lang="fr-FR" smtClean="0"/>
              <a:t>10/03/2025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D2940-8092-4902-9D54-574089513D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7560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18741-42CE-4F73-B9B5-C46AD84449E3}" type="datetimeFigureOut">
              <a:rPr lang="fr-FR" smtClean="0"/>
              <a:t>10/03/2025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D2940-8092-4902-9D54-574089513D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0927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18741-42CE-4F73-B9B5-C46AD84449E3}" type="datetimeFigureOut">
              <a:rPr lang="fr-FR" smtClean="0"/>
              <a:t>10/03/2025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D2940-8092-4902-9D54-574089513D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8566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18741-42CE-4F73-B9B5-C46AD84449E3}" type="datetimeFigureOut">
              <a:rPr lang="fr-FR" smtClean="0"/>
              <a:t>10/03/2025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D2940-8092-4902-9D54-574089513D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2231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18741-42CE-4F73-B9B5-C46AD84449E3}" type="datetimeFigureOut">
              <a:rPr lang="fr-FR" smtClean="0"/>
              <a:t>10/03/2025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D2940-8092-4902-9D54-574089513D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4167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18741-42CE-4F73-B9B5-C46AD84449E3}" type="datetimeFigureOut">
              <a:rPr lang="fr-FR" smtClean="0"/>
              <a:t>10/03/2025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0D2940-8092-4902-9D54-574089513D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207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Sous Embranchement 4</a:t>
            </a:r>
            <a:r>
              <a:rPr lang="fr-FR" smtClean="0"/>
              <a:t>: les </a:t>
            </a:r>
            <a:r>
              <a:rPr lang="fr-FR" dirty="0" err="1" smtClean="0"/>
              <a:t>Hexapoda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Caractères généraux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74486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336704"/>
          </a:xfrm>
        </p:spPr>
        <p:txBody>
          <a:bodyPr>
            <a:normAutofit/>
          </a:bodyPr>
          <a:lstStyle/>
          <a:p>
            <a:r>
              <a:rPr lang="fr-FR" b="1" dirty="0" smtClean="0"/>
              <a:t>1- Hétérométaboles</a:t>
            </a:r>
            <a:r>
              <a:rPr lang="fr-FR" dirty="0" smtClean="0"/>
              <a:t>: développement composé de  3 étapes principales: œuf, nymphe (ou larve) et adulte (pas de stade </a:t>
            </a:r>
            <a:r>
              <a:rPr lang="fr-FR" dirty="0" err="1" smtClean="0"/>
              <a:t>pupal</a:t>
            </a:r>
            <a:r>
              <a:rPr lang="fr-FR" dirty="0" smtClean="0"/>
              <a:t>)</a:t>
            </a:r>
          </a:p>
          <a:p>
            <a:r>
              <a:rPr lang="fr-FR" dirty="0" smtClean="0"/>
              <a:t>La nymphe est similaire à l'adulte. Elle est cependant + petite, ses ailes ne sont pas développées complètement et ses organes sexuels ne sont pas fonctionnels</a:t>
            </a:r>
          </a:p>
          <a:p>
            <a:r>
              <a:rPr lang="fr-FR" dirty="0" smtClean="0"/>
              <a:t>Au cours de sa croissance, la nymphe ressemblera de + en + à l'adulte et ses ailes se déploieront à sa dernière mue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426443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332656"/>
            <a:ext cx="8640960" cy="6264696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/>
              <a:t>2 /divisions:</a:t>
            </a:r>
          </a:p>
          <a:p>
            <a:r>
              <a:rPr lang="fr-FR" b="1" dirty="0" smtClean="0"/>
              <a:t>Hémimétabole</a:t>
            </a:r>
            <a:r>
              <a:rPr lang="fr-FR" dirty="0" smtClean="0"/>
              <a:t>: </a:t>
            </a:r>
          </a:p>
          <a:p>
            <a:pPr lvl="1"/>
            <a:r>
              <a:rPr lang="fr-FR" dirty="0" smtClean="0"/>
              <a:t>insectes paléoptères (éphémères, libellules et demoiselles) et </a:t>
            </a:r>
            <a:r>
              <a:rPr lang="fr-FR" dirty="0" err="1" smtClean="0"/>
              <a:t>néoptères</a:t>
            </a:r>
            <a:r>
              <a:rPr lang="fr-FR" dirty="0" smtClean="0"/>
              <a:t> (plécoptères)</a:t>
            </a:r>
          </a:p>
          <a:p>
            <a:pPr lvl="1"/>
            <a:r>
              <a:rPr lang="fr-FR" dirty="0" smtClean="0"/>
              <a:t>larves aquatiques, se départ de ses branchies respiratoires lors de sa transformation en adulte</a:t>
            </a:r>
          </a:p>
          <a:p>
            <a:pPr lvl="1"/>
            <a:r>
              <a:rPr lang="fr-FR" dirty="0" smtClean="0"/>
              <a:t>larve et l'adulte ne vivent pas dans le même milieu (aquatique ou aérien) </a:t>
            </a:r>
          </a:p>
          <a:p>
            <a:r>
              <a:rPr lang="fr-FR" b="1" dirty="0" err="1" smtClean="0"/>
              <a:t>Paurométabole</a:t>
            </a:r>
            <a:r>
              <a:rPr lang="fr-FR" dirty="0" smtClean="0"/>
              <a:t>: </a:t>
            </a:r>
          </a:p>
          <a:p>
            <a:pPr lvl="1"/>
            <a:r>
              <a:rPr lang="fr-FR" dirty="0" smtClean="0"/>
              <a:t>la + commune des métamorphoses incomplètes</a:t>
            </a:r>
          </a:p>
          <a:p>
            <a:pPr lvl="1"/>
            <a:r>
              <a:rPr lang="fr-FR" dirty="0" smtClean="0"/>
              <a:t>caractérise la grande majorité des </a:t>
            </a:r>
            <a:r>
              <a:rPr lang="fr-FR" dirty="0" err="1" smtClean="0"/>
              <a:t>exoptérygotes</a:t>
            </a:r>
            <a:endParaRPr lang="fr-FR" dirty="0" smtClean="0"/>
          </a:p>
          <a:p>
            <a:pPr lvl="1"/>
            <a:r>
              <a:rPr lang="fr-FR" dirty="0" smtClean="0"/>
              <a:t>nymphe similaire à l'adulte</a:t>
            </a:r>
          </a:p>
          <a:p>
            <a:pPr lvl="1"/>
            <a:r>
              <a:rPr lang="fr-FR" dirty="0" smtClean="0"/>
              <a:t>vit dans le même milieu (aquatique ou terrestre) que celui-ci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662702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260648"/>
            <a:ext cx="8712968" cy="6408712"/>
          </a:xfrm>
        </p:spPr>
        <p:txBody>
          <a:bodyPr>
            <a:normAutofit fontScale="77500" lnSpcReduction="20000"/>
          </a:bodyPr>
          <a:lstStyle/>
          <a:p>
            <a:r>
              <a:rPr lang="fr-FR" b="1" dirty="0" smtClean="0"/>
              <a:t>2-Holométaboles</a:t>
            </a:r>
          </a:p>
          <a:p>
            <a:r>
              <a:rPr lang="fr-FR" dirty="0" smtClean="0"/>
              <a:t>insectes </a:t>
            </a:r>
            <a:r>
              <a:rPr lang="fr-FR" b="1" dirty="0" err="1" smtClean="0"/>
              <a:t>endoptérygotes</a:t>
            </a:r>
            <a:r>
              <a:rPr lang="fr-FR" dirty="0" smtClean="0"/>
              <a:t> et certains </a:t>
            </a:r>
            <a:r>
              <a:rPr lang="fr-FR" b="1" dirty="0" err="1" smtClean="0"/>
              <a:t>exoptérygotes</a:t>
            </a:r>
            <a:r>
              <a:rPr lang="fr-FR" dirty="0" smtClean="0"/>
              <a:t> (thrips et aleurodes)</a:t>
            </a:r>
          </a:p>
          <a:p>
            <a:r>
              <a:rPr lang="fr-FR" dirty="0" smtClean="0"/>
              <a:t>développement composé de 4 étapes principales: œuf, nymphe (ou larve),  chrysalide (pupe) et  adulte</a:t>
            </a:r>
          </a:p>
          <a:p>
            <a:r>
              <a:rPr lang="fr-FR" dirty="0" smtClean="0"/>
              <a:t>stade larvaire ne ressemble pas à l'adulte</a:t>
            </a:r>
          </a:p>
          <a:p>
            <a:r>
              <a:rPr lang="fr-FR" dirty="0" smtClean="0"/>
              <a:t>larve ne présente aucun signe extérieur du développement de ses ailes</a:t>
            </a:r>
          </a:p>
          <a:p>
            <a:r>
              <a:rPr lang="fr-FR" dirty="0" smtClean="0"/>
              <a:t>métamorphose en adulte est concentrée au stade nymphal (pupe)</a:t>
            </a:r>
          </a:p>
          <a:p>
            <a:r>
              <a:rPr lang="fr-FR" b="1" dirty="0" err="1" smtClean="0"/>
              <a:t>hypermétabole</a:t>
            </a:r>
            <a:r>
              <a:rPr lang="fr-FR" dirty="0" smtClean="0"/>
              <a:t>: type de métamorphose holométabole dont la transformation implique 1 stade de +</a:t>
            </a:r>
          </a:p>
          <a:p>
            <a:r>
              <a:rPr lang="fr-FR" dirty="0" smtClean="0"/>
              <a:t>D'abord, on retrouve le stade de l'œuf, ensuite 1 1</a:t>
            </a:r>
            <a:r>
              <a:rPr lang="fr-FR" baseline="30000" dirty="0" smtClean="0"/>
              <a:t>er</a:t>
            </a:r>
            <a:r>
              <a:rPr lang="fr-FR" dirty="0" smtClean="0"/>
              <a:t>  étape larvaire qui comprend 1 larve mince et adaptée à la locomotion (appelée </a:t>
            </a:r>
            <a:r>
              <a:rPr lang="fr-FR" dirty="0" err="1" smtClean="0"/>
              <a:t>triongulin</a:t>
            </a:r>
            <a:r>
              <a:rPr lang="fr-FR" dirty="0" smtClean="0"/>
              <a:t>), après, 1  2em étape larvaire avec 1 larve massive et sédentaire, ensuite 1 nymphe et finalement 1 adulte</a:t>
            </a:r>
          </a:p>
          <a:p>
            <a:r>
              <a:rPr lang="fr-FR" dirty="0" smtClean="0"/>
              <a:t>Les </a:t>
            </a:r>
            <a:r>
              <a:rPr lang="fr-FR" dirty="0" err="1" smtClean="0"/>
              <a:t>meloidae</a:t>
            </a:r>
            <a:r>
              <a:rPr lang="fr-FR" dirty="0" smtClean="0"/>
              <a:t> sont des insectes qui réalisent ce type de transformation.</a:t>
            </a:r>
          </a:p>
        </p:txBody>
      </p:sp>
    </p:spTree>
    <p:extLst>
      <p:ext uri="{BB962C8B-B14F-4D97-AF65-F5344CB8AC3E}">
        <p14:creationId xmlns:p14="http://schemas.microsoft.com/office/powerpoint/2010/main" val="35184297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13513"/>
            <a:ext cx="8229600" cy="1143000"/>
          </a:xfrm>
        </p:spPr>
        <p:txBody>
          <a:bodyPr>
            <a:normAutofit/>
          </a:bodyPr>
          <a:lstStyle/>
          <a:p>
            <a:r>
              <a:rPr lang="fr-FR" dirty="0" smtClean="0"/>
              <a:t>Importance  économique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124744"/>
            <a:ext cx="8363272" cy="5001419"/>
          </a:xfrm>
        </p:spPr>
        <p:txBody>
          <a:bodyPr>
            <a:normAutofit fontScale="92500" lnSpcReduction="20000"/>
          </a:bodyPr>
          <a:lstStyle/>
          <a:p>
            <a:r>
              <a:rPr lang="fr-FR" dirty="0" smtClean="0"/>
              <a:t>L'</a:t>
            </a:r>
            <a:r>
              <a:rPr lang="fr-FR" dirty="0" err="1" smtClean="0"/>
              <a:t>entomofaune</a:t>
            </a:r>
            <a:r>
              <a:rPr lang="fr-FR" dirty="0" smtClean="0"/>
              <a:t> désigne la totalité de la population d’insectes présents dans 1 milieu</a:t>
            </a:r>
          </a:p>
          <a:p>
            <a:r>
              <a:rPr lang="fr-FR" dirty="0" smtClean="0"/>
              <a:t>+ de 40 % des </a:t>
            </a:r>
            <a:r>
              <a:rPr lang="fr-FR" dirty="0" err="1" smtClean="0"/>
              <a:t>sp</a:t>
            </a:r>
            <a:r>
              <a:rPr lang="fr-FR" dirty="0" smtClean="0"/>
              <a:t> d'Insectes sont menacées d'extinction</a:t>
            </a:r>
          </a:p>
          <a:p>
            <a:r>
              <a:rPr lang="fr-FR" dirty="0" smtClean="0"/>
              <a:t>principaux facteurs de ce déclin: destruction des habitats et leur conversion à l'agriculture intensive et à l'urbanisation; pollution par les fertilisants et les pesticides de synthèse; facteurs biologiques (agents pathogènes et </a:t>
            </a:r>
            <a:r>
              <a:rPr lang="fr-FR" dirty="0" err="1" smtClean="0"/>
              <a:t>sp</a:t>
            </a:r>
            <a:r>
              <a:rPr lang="fr-FR" dirty="0" smtClean="0"/>
              <a:t> introduites) ; changement climatique</a:t>
            </a:r>
          </a:p>
          <a:p>
            <a:r>
              <a:rPr lang="fr-FR" dirty="0" smtClean="0"/>
              <a:t>Les Insectes interagissent de nombreuses façons avec les humains</a:t>
            </a:r>
          </a:p>
        </p:txBody>
      </p:sp>
    </p:spTree>
    <p:extLst>
      <p:ext uri="{BB962C8B-B14F-4D97-AF65-F5344CB8AC3E}">
        <p14:creationId xmlns:p14="http://schemas.microsoft.com/office/powerpoint/2010/main" val="39553615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332656"/>
            <a:ext cx="8784976" cy="6264696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Certains entrent en compétition directe pour nos ressources comme les insectes ravageurs en agriculture et en exploitation forestière (sylviculture)</a:t>
            </a:r>
          </a:p>
          <a:p>
            <a:r>
              <a:rPr lang="fr-FR" dirty="0" smtClean="0"/>
              <a:t>D'autres peuvent causer des problèmes de santé majeurs en tant que vecteurs d'agents pathogènes et de maladies infectieuses graves</a:t>
            </a:r>
          </a:p>
          <a:p>
            <a:r>
              <a:rPr lang="fr-FR" dirty="0" smtClean="0"/>
              <a:t>À l'opposé, beaucoup d'insectes sont considérés comme écologiquement bénéfiques en tant que prédateurs, pollinisateurs, producteur de commodités (miel, soie, etc.), détritivores, ou encore en tant que source de nourriture pour de nombreuses </a:t>
            </a:r>
            <a:r>
              <a:rPr lang="fr-FR" dirty="0" err="1" smtClean="0"/>
              <a:t>sp</a:t>
            </a:r>
            <a:r>
              <a:rPr lang="fr-FR" dirty="0" smtClean="0"/>
              <a:t> animales et chez l'Homme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188752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fr-FR" dirty="0" smtClean="0"/>
              <a:t>Classification 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80728"/>
            <a:ext cx="8435280" cy="5688632"/>
          </a:xfrm>
        </p:spPr>
        <p:txBody>
          <a:bodyPr>
            <a:normAutofit fontScale="62500" lnSpcReduction="20000"/>
          </a:bodyPr>
          <a:lstStyle/>
          <a:p>
            <a:r>
              <a:rPr lang="fr-FR" dirty="0" smtClean="0"/>
              <a:t>classe des </a:t>
            </a:r>
            <a:r>
              <a:rPr lang="fr-FR" b="1" dirty="0" err="1" smtClean="0"/>
              <a:t>Collembola</a:t>
            </a:r>
            <a:r>
              <a:rPr lang="fr-FR" dirty="0" smtClean="0"/>
              <a:t> Lubbock, 1870 – collemboles</a:t>
            </a:r>
          </a:p>
          <a:p>
            <a:pPr lvl="1"/>
            <a:r>
              <a:rPr lang="fr-FR" dirty="0" err="1" smtClean="0"/>
              <a:t>Entomobryomorpha</a:t>
            </a:r>
            <a:endParaRPr lang="fr-FR" dirty="0" smtClean="0"/>
          </a:p>
          <a:p>
            <a:pPr lvl="1"/>
            <a:r>
              <a:rPr lang="fr-FR" dirty="0" err="1" smtClean="0"/>
              <a:t>Neelipleona</a:t>
            </a:r>
            <a:endParaRPr lang="fr-FR" dirty="0" smtClean="0"/>
          </a:p>
          <a:p>
            <a:pPr lvl="1"/>
            <a:r>
              <a:rPr lang="fr-FR" dirty="0" err="1" smtClean="0"/>
              <a:t>Poduromorpha</a:t>
            </a:r>
            <a:endParaRPr lang="fr-FR" dirty="0" smtClean="0"/>
          </a:p>
          <a:p>
            <a:pPr lvl="1"/>
            <a:r>
              <a:rPr lang="fr-FR" dirty="0" err="1" smtClean="0"/>
              <a:t>Symphypleona</a:t>
            </a:r>
            <a:endParaRPr lang="fr-FR" dirty="0" smtClean="0"/>
          </a:p>
          <a:p>
            <a:r>
              <a:rPr lang="fr-FR" dirty="0" smtClean="0"/>
              <a:t>classe des </a:t>
            </a:r>
            <a:r>
              <a:rPr lang="fr-FR" b="1" dirty="0" err="1" smtClean="0"/>
              <a:t>Diplura</a:t>
            </a:r>
            <a:r>
              <a:rPr lang="fr-FR" dirty="0" smtClean="0"/>
              <a:t> </a:t>
            </a:r>
            <a:r>
              <a:rPr lang="fr-FR" dirty="0" err="1" smtClean="0"/>
              <a:t>Börner</a:t>
            </a:r>
            <a:r>
              <a:rPr lang="fr-FR" dirty="0" smtClean="0"/>
              <a:t>, 1904 – </a:t>
            </a:r>
            <a:r>
              <a:rPr lang="fr-FR" dirty="0" err="1" smtClean="0"/>
              <a:t>diploures</a:t>
            </a:r>
            <a:endParaRPr lang="fr-FR" dirty="0" smtClean="0"/>
          </a:p>
          <a:p>
            <a:pPr lvl="1"/>
            <a:r>
              <a:rPr lang="fr-FR" dirty="0" err="1" smtClean="0"/>
              <a:t>Rhabdura</a:t>
            </a:r>
            <a:endParaRPr lang="fr-FR" dirty="0" smtClean="0"/>
          </a:p>
          <a:p>
            <a:pPr lvl="1"/>
            <a:r>
              <a:rPr lang="fr-FR" dirty="0" err="1" smtClean="0"/>
              <a:t>Dicellurata</a:t>
            </a:r>
            <a:endParaRPr lang="fr-FR" dirty="0" smtClean="0"/>
          </a:p>
          <a:p>
            <a:r>
              <a:rPr lang="fr-FR" dirty="0" smtClean="0"/>
              <a:t>classe des </a:t>
            </a:r>
            <a:r>
              <a:rPr lang="fr-FR" b="1" dirty="0" err="1" smtClean="0"/>
              <a:t>Protura</a:t>
            </a:r>
            <a:r>
              <a:rPr lang="fr-FR" dirty="0" smtClean="0"/>
              <a:t> Silvestri, 1907 – protoures</a:t>
            </a:r>
          </a:p>
          <a:p>
            <a:pPr lvl="1"/>
            <a:r>
              <a:rPr lang="fr-FR" dirty="0" err="1" smtClean="0"/>
              <a:t>Acerentomata</a:t>
            </a:r>
            <a:endParaRPr lang="fr-FR" dirty="0" smtClean="0"/>
          </a:p>
          <a:p>
            <a:pPr lvl="1"/>
            <a:r>
              <a:rPr lang="fr-FR" dirty="0" err="1" smtClean="0"/>
              <a:t>Eosentomata</a:t>
            </a:r>
            <a:endParaRPr lang="fr-FR" dirty="0" smtClean="0"/>
          </a:p>
          <a:p>
            <a:pPr lvl="1"/>
            <a:r>
              <a:rPr lang="fr-FR" dirty="0" err="1" smtClean="0"/>
              <a:t>Sinentomata</a:t>
            </a:r>
            <a:endParaRPr lang="fr-FR" dirty="0" smtClean="0"/>
          </a:p>
          <a:p>
            <a:r>
              <a:rPr lang="fr-FR" dirty="0" smtClean="0"/>
              <a:t>classe des </a:t>
            </a:r>
            <a:r>
              <a:rPr lang="fr-FR" b="1" dirty="0" err="1" smtClean="0"/>
              <a:t>Insecta</a:t>
            </a:r>
            <a:r>
              <a:rPr lang="fr-FR" dirty="0" smtClean="0"/>
              <a:t> – insectes</a:t>
            </a:r>
          </a:p>
          <a:p>
            <a:pPr lvl="1"/>
            <a:r>
              <a:rPr lang="fr-FR" dirty="0" smtClean="0"/>
              <a:t>sous-classe des </a:t>
            </a:r>
            <a:r>
              <a:rPr lang="fr-FR" dirty="0" err="1" smtClean="0"/>
              <a:t>Archaeognatha</a:t>
            </a:r>
            <a:r>
              <a:rPr lang="fr-FR" dirty="0" smtClean="0"/>
              <a:t> </a:t>
            </a:r>
            <a:r>
              <a:rPr lang="fr-FR" dirty="0" err="1" smtClean="0"/>
              <a:t>Börner</a:t>
            </a:r>
            <a:r>
              <a:rPr lang="fr-FR" dirty="0" smtClean="0"/>
              <a:t>, 1904</a:t>
            </a:r>
          </a:p>
          <a:p>
            <a:pPr lvl="2"/>
            <a:r>
              <a:rPr lang="fr-FR" dirty="0" err="1" smtClean="0"/>
              <a:t>Archaeognatha</a:t>
            </a:r>
            <a:r>
              <a:rPr lang="fr-FR" dirty="0" smtClean="0"/>
              <a:t> </a:t>
            </a:r>
            <a:r>
              <a:rPr lang="fr-FR" dirty="0" err="1" smtClean="0"/>
              <a:t>Börner</a:t>
            </a:r>
            <a:r>
              <a:rPr lang="fr-FR" dirty="0" smtClean="0"/>
              <a:t>, 1904</a:t>
            </a:r>
          </a:p>
          <a:p>
            <a:pPr lvl="1"/>
            <a:r>
              <a:rPr lang="fr-FR" dirty="0" smtClean="0"/>
              <a:t>sous-classe des </a:t>
            </a:r>
            <a:r>
              <a:rPr lang="fr-FR" dirty="0" err="1" smtClean="0"/>
              <a:t>Dicondylia</a:t>
            </a:r>
            <a:r>
              <a:rPr lang="fr-FR" dirty="0" smtClean="0"/>
              <a:t> </a:t>
            </a:r>
            <a:r>
              <a:rPr lang="fr-FR" dirty="0" err="1" smtClean="0"/>
              <a:t>Hennig</a:t>
            </a:r>
            <a:r>
              <a:rPr lang="fr-FR" dirty="0" smtClean="0"/>
              <a:t>, 1953</a:t>
            </a:r>
          </a:p>
          <a:p>
            <a:pPr lvl="2"/>
            <a:r>
              <a:rPr lang="fr-FR" dirty="0" err="1" smtClean="0"/>
              <a:t>Zygentoma</a:t>
            </a:r>
            <a:r>
              <a:rPr lang="fr-FR" dirty="0" smtClean="0"/>
              <a:t> </a:t>
            </a:r>
            <a:r>
              <a:rPr lang="fr-FR" dirty="0" err="1" smtClean="0"/>
              <a:t>Börner</a:t>
            </a:r>
            <a:r>
              <a:rPr lang="fr-FR" dirty="0" smtClean="0"/>
              <a:t>, 1904 – thysanoures</a:t>
            </a:r>
          </a:p>
          <a:p>
            <a:pPr lvl="1"/>
            <a:r>
              <a:rPr lang="fr-FR" dirty="0" smtClean="0"/>
              <a:t>sous-classe des </a:t>
            </a:r>
            <a:r>
              <a:rPr lang="fr-FR" b="1" dirty="0" err="1" smtClean="0"/>
              <a:t>Pterygota</a:t>
            </a:r>
            <a:r>
              <a:rPr lang="fr-FR" b="1" dirty="0" smtClean="0"/>
              <a:t> –</a:t>
            </a:r>
            <a:r>
              <a:rPr lang="fr-FR" dirty="0" smtClean="0"/>
              <a:t> insectes ailés</a:t>
            </a:r>
          </a:p>
          <a:p>
            <a:pPr lvl="2"/>
            <a:r>
              <a:rPr lang="fr-FR" dirty="0" smtClean="0"/>
              <a:t>infra-classe des </a:t>
            </a:r>
            <a:r>
              <a:rPr lang="fr-FR" dirty="0" err="1" smtClean="0"/>
              <a:t>Palaeoptera</a:t>
            </a:r>
            <a:r>
              <a:rPr lang="fr-FR" dirty="0" smtClean="0"/>
              <a:t> – insectes ailés primitifs</a:t>
            </a:r>
          </a:p>
          <a:p>
            <a:pPr lvl="3"/>
            <a:r>
              <a:rPr lang="fr-FR" dirty="0" err="1" smtClean="0"/>
              <a:t>Ephemeroptera</a:t>
            </a:r>
            <a:r>
              <a:rPr lang="fr-FR" dirty="0" smtClean="0"/>
              <a:t> – éphémères</a:t>
            </a:r>
          </a:p>
          <a:p>
            <a:pPr lvl="3"/>
            <a:r>
              <a:rPr lang="fr-FR" dirty="0" err="1" smtClean="0"/>
              <a:t>Odonata</a:t>
            </a:r>
            <a:r>
              <a:rPr lang="fr-FR" dirty="0" smtClean="0"/>
              <a:t> Fabricius, 1793 – libellules, demoiselles</a:t>
            </a:r>
          </a:p>
        </p:txBody>
      </p:sp>
    </p:spTree>
    <p:extLst>
      <p:ext uri="{BB962C8B-B14F-4D97-AF65-F5344CB8AC3E}">
        <p14:creationId xmlns:p14="http://schemas.microsoft.com/office/powerpoint/2010/main" val="30611580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6480720"/>
          </a:xfrm>
        </p:spPr>
        <p:txBody>
          <a:bodyPr>
            <a:normAutofit fontScale="92500"/>
          </a:bodyPr>
          <a:lstStyle/>
          <a:p>
            <a:r>
              <a:rPr lang="fr-FR" dirty="0" smtClean="0"/>
              <a:t>infra-classe des </a:t>
            </a:r>
            <a:r>
              <a:rPr lang="fr-FR" b="1" dirty="0" err="1" smtClean="0"/>
              <a:t>Neoptera</a:t>
            </a:r>
            <a:r>
              <a:rPr lang="fr-FR" dirty="0" smtClean="0"/>
              <a:t> – insectes ailés modernes</a:t>
            </a:r>
          </a:p>
          <a:p>
            <a:pPr lvl="1"/>
            <a:r>
              <a:rPr lang="fr-FR" dirty="0" err="1" smtClean="0"/>
              <a:t>super-ordre</a:t>
            </a:r>
            <a:r>
              <a:rPr lang="fr-FR" dirty="0" smtClean="0"/>
              <a:t> des </a:t>
            </a:r>
            <a:r>
              <a:rPr lang="fr-FR" b="1" dirty="0" err="1" smtClean="0"/>
              <a:t>Holometabola</a:t>
            </a:r>
            <a:endParaRPr lang="fr-FR" b="1" dirty="0" smtClean="0"/>
          </a:p>
          <a:p>
            <a:pPr lvl="2"/>
            <a:r>
              <a:rPr lang="fr-FR" b="1" dirty="0" err="1" smtClean="0"/>
              <a:t>Coleoptera</a:t>
            </a:r>
            <a:r>
              <a:rPr lang="fr-FR" dirty="0" smtClean="0"/>
              <a:t> </a:t>
            </a:r>
            <a:r>
              <a:rPr lang="fr-FR" dirty="0" err="1" smtClean="0"/>
              <a:t>Linnaeus</a:t>
            </a:r>
            <a:r>
              <a:rPr lang="fr-FR" dirty="0" smtClean="0"/>
              <a:t>, 1758 – coccinelles, scarabées, doryphores</a:t>
            </a:r>
          </a:p>
          <a:p>
            <a:pPr lvl="2"/>
            <a:r>
              <a:rPr lang="fr-FR" b="1" dirty="0" err="1" smtClean="0"/>
              <a:t>Diptera</a:t>
            </a:r>
            <a:r>
              <a:rPr lang="fr-FR" b="1" dirty="0" smtClean="0"/>
              <a:t> </a:t>
            </a:r>
            <a:r>
              <a:rPr lang="fr-FR" dirty="0" smtClean="0"/>
              <a:t>– moustiques, mouches</a:t>
            </a:r>
          </a:p>
          <a:p>
            <a:pPr lvl="2"/>
            <a:r>
              <a:rPr lang="fr-FR" b="1" dirty="0" err="1" smtClean="0"/>
              <a:t>Hymenoptera</a:t>
            </a:r>
            <a:r>
              <a:rPr lang="fr-FR" dirty="0" smtClean="0"/>
              <a:t> – fourmis, abeilles, guêpes</a:t>
            </a:r>
          </a:p>
          <a:p>
            <a:pPr lvl="2"/>
            <a:r>
              <a:rPr lang="fr-FR" b="1" dirty="0" err="1" smtClean="0"/>
              <a:t>Lepidoptera</a:t>
            </a:r>
            <a:r>
              <a:rPr lang="fr-FR" b="1" dirty="0" smtClean="0"/>
              <a:t> </a:t>
            </a:r>
            <a:r>
              <a:rPr lang="fr-FR" dirty="0" smtClean="0"/>
              <a:t>– papillons, mites, teignes</a:t>
            </a:r>
          </a:p>
          <a:p>
            <a:pPr lvl="2"/>
            <a:r>
              <a:rPr lang="fr-FR" dirty="0" err="1" smtClean="0"/>
              <a:t>Mecoptera</a:t>
            </a:r>
            <a:r>
              <a:rPr lang="fr-FR" dirty="0" smtClean="0"/>
              <a:t> – panorpes</a:t>
            </a:r>
          </a:p>
          <a:p>
            <a:pPr lvl="2"/>
            <a:r>
              <a:rPr lang="fr-FR" dirty="0" err="1" smtClean="0"/>
              <a:t>Siphonaptera</a:t>
            </a:r>
            <a:r>
              <a:rPr lang="fr-FR" dirty="0" smtClean="0"/>
              <a:t> – puces</a:t>
            </a:r>
          </a:p>
          <a:p>
            <a:pPr lvl="2"/>
            <a:r>
              <a:rPr lang="fr-FR" dirty="0" err="1" smtClean="0"/>
              <a:t>Strepsiptera</a:t>
            </a:r>
            <a:r>
              <a:rPr lang="fr-FR" dirty="0" smtClean="0"/>
              <a:t> Kirby, 1813</a:t>
            </a:r>
          </a:p>
          <a:p>
            <a:pPr lvl="2"/>
            <a:r>
              <a:rPr lang="fr-FR" dirty="0" err="1" smtClean="0"/>
              <a:t>Trichoptera</a:t>
            </a:r>
            <a:r>
              <a:rPr lang="fr-FR" dirty="0" smtClean="0"/>
              <a:t> – phryganes, porte-bois</a:t>
            </a:r>
          </a:p>
          <a:p>
            <a:pPr lvl="1"/>
            <a:r>
              <a:rPr lang="fr-FR" dirty="0" err="1" smtClean="0"/>
              <a:t>super-ordre</a:t>
            </a:r>
            <a:r>
              <a:rPr lang="fr-FR" dirty="0" smtClean="0"/>
              <a:t> des </a:t>
            </a:r>
            <a:r>
              <a:rPr lang="fr-FR" dirty="0" err="1" smtClean="0"/>
              <a:t>Polyneoptera</a:t>
            </a:r>
            <a:endParaRPr lang="fr-FR" dirty="0" smtClean="0"/>
          </a:p>
          <a:p>
            <a:pPr lvl="2"/>
            <a:r>
              <a:rPr lang="fr-FR" dirty="0" err="1" smtClean="0"/>
              <a:t>Blattoptera</a:t>
            </a:r>
            <a:r>
              <a:rPr lang="fr-FR" dirty="0" smtClean="0"/>
              <a:t> </a:t>
            </a:r>
            <a:r>
              <a:rPr lang="fr-FR" dirty="0" smtClean="0"/>
              <a:t>– </a:t>
            </a:r>
            <a:r>
              <a:rPr lang="fr-FR" dirty="0" err="1" smtClean="0"/>
              <a:t>cockroaches</a:t>
            </a:r>
            <a:r>
              <a:rPr lang="fr-FR" dirty="0" smtClean="0"/>
              <a:t>, </a:t>
            </a:r>
            <a:r>
              <a:rPr lang="fr-FR" dirty="0" smtClean="0"/>
              <a:t>termites, blattes</a:t>
            </a:r>
            <a:endParaRPr lang="fr-FR" dirty="0" smtClean="0"/>
          </a:p>
          <a:p>
            <a:pPr lvl="2"/>
            <a:r>
              <a:rPr lang="fr-FR" dirty="0" err="1" smtClean="0"/>
              <a:t>Dermaptera</a:t>
            </a:r>
            <a:r>
              <a:rPr lang="fr-FR" dirty="0" smtClean="0"/>
              <a:t> De </a:t>
            </a:r>
            <a:r>
              <a:rPr lang="fr-FR" dirty="0" err="1" smtClean="0"/>
              <a:t>Geer</a:t>
            </a:r>
            <a:r>
              <a:rPr lang="fr-FR" dirty="0" smtClean="0"/>
              <a:t>, 1773 – </a:t>
            </a:r>
            <a:r>
              <a:rPr lang="fr-FR" dirty="0" smtClean="0"/>
              <a:t>perce-oreilles= forficules</a:t>
            </a:r>
            <a:endParaRPr lang="fr-FR" dirty="0" smtClean="0"/>
          </a:p>
          <a:p>
            <a:pPr lvl="2"/>
            <a:r>
              <a:rPr lang="fr-FR" dirty="0" err="1" smtClean="0"/>
              <a:t>Embioptera</a:t>
            </a:r>
            <a:endParaRPr lang="fr-FR" dirty="0" smtClean="0"/>
          </a:p>
          <a:p>
            <a:pPr lvl="2"/>
            <a:r>
              <a:rPr lang="fr-FR" dirty="0" err="1" smtClean="0"/>
              <a:t>Grylloblattodea</a:t>
            </a: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7532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-10762"/>
            <a:ext cx="8712968" cy="6336704"/>
          </a:xfrm>
        </p:spPr>
        <p:txBody>
          <a:bodyPr>
            <a:noAutofit/>
          </a:bodyPr>
          <a:lstStyle/>
          <a:p>
            <a:pPr lvl="2"/>
            <a:r>
              <a:rPr lang="fr-FR" b="1" dirty="0" err="1" smtClean="0">
                <a:solidFill>
                  <a:prstClr val="black"/>
                </a:solidFill>
              </a:rPr>
              <a:t>Mantoptera</a:t>
            </a:r>
            <a:r>
              <a:rPr lang="fr-FR" b="1" dirty="0" smtClean="0">
                <a:solidFill>
                  <a:prstClr val="black"/>
                </a:solidFill>
              </a:rPr>
              <a:t>: </a:t>
            </a:r>
            <a:r>
              <a:rPr lang="fr-FR" dirty="0" smtClean="0">
                <a:solidFill>
                  <a:prstClr val="black"/>
                </a:solidFill>
              </a:rPr>
              <a:t>mantes</a:t>
            </a:r>
            <a:endParaRPr lang="fr-FR" dirty="0">
              <a:solidFill>
                <a:prstClr val="black"/>
              </a:solidFill>
            </a:endParaRPr>
          </a:p>
          <a:p>
            <a:pPr lvl="2"/>
            <a:r>
              <a:rPr lang="fr-FR" dirty="0" err="1">
                <a:solidFill>
                  <a:prstClr val="black"/>
                </a:solidFill>
              </a:rPr>
              <a:t>Mantophasmatodea</a:t>
            </a:r>
            <a:r>
              <a:rPr lang="fr-FR" dirty="0">
                <a:solidFill>
                  <a:prstClr val="black"/>
                </a:solidFill>
              </a:rPr>
              <a:t> </a:t>
            </a:r>
            <a:r>
              <a:rPr lang="fr-FR" dirty="0" err="1">
                <a:solidFill>
                  <a:prstClr val="black"/>
                </a:solidFill>
              </a:rPr>
              <a:t>Zompro</a:t>
            </a:r>
            <a:r>
              <a:rPr lang="fr-FR" dirty="0">
                <a:solidFill>
                  <a:prstClr val="black"/>
                </a:solidFill>
              </a:rPr>
              <a:t>, Klass, </a:t>
            </a:r>
            <a:r>
              <a:rPr lang="fr-FR" dirty="0" err="1">
                <a:solidFill>
                  <a:prstClr val="black"/>
                </a:solidFill>
              </a:rPr>
              <a:t>Kristensen</a:t>
            </a:r>
            <a:r>
              <a:rPr lang="fr-FR" dirty="0">
                <a:solidFill>
                  <a:prstClr val="black"/>
                </a:solidFill>
              </a:rPr>
              <a:t> and </a:t>
            </a:r>
            <a:r>
              <a:rPr lang="fr-FR" dirty="0" err="1">
                <a:solidFill>
                  <a:prstClr val="black"/>
                </a:solidFill>
              </a:rPr>
              <a:t>Adis</a:t>
            </a:r>
            <a:r>
              <a:rPr lang="fr-FR" dirty="0">
                <a:solidFill>
                  <a:prstClr val="black"/>
                </a:solidFill>
              </a:rPr>
              <a:t>, 2002</a:t>
            </a:r>
          </a:p>
          <a:p>
            <a:pPr lvl="2"/>
            <a:r>
              <a:rPr lang="fr-FR" b="1" dirty="0" err="1">
                <a:solidFill>
                  <a:prstClr val="black"/>
                </a:solidFill>
              </a:rPr>
              <a:t>Orthoptera</a:t>
            </a:r>
            <a:r>
              <a:rPr lang="fr-FR" dirty="0">
                <a:solidFill>
                  <a:prstClr val="black"/>
                </a:solidFill>
              </a:rPr>
              <a:t> – sauterelles, grillons, criquets</a:t>
            </a:r>
          </a:p>
          <a:p>
            <a:pPr lvl="2"/>
            <a:r>
              <a:rPr lang="fr-FR" dirty="0" err="1">
                <a:solidFill>
                  <a:prstClr val="black"/>
                </a:solidFill>
              </a:rPr>
              <a:t>Phasmida</a:t>
            </a:r>
            <a:r>
              <a:rPr lang="fr-FR" dirty="0">
                <a:solidFill>
                  <a:prstClr val="black"/>
                </a:solidFill>
              </a:rPr>
              <a:t> Leach, 1815 – phasmes</a:t>
            </a:r>
          </a:p>
          <a:p>
            <a:pPr lvl="2"/>
            <a:r>
              <a:rPr lang="fr-FR" dirty="0" err="1">
                <a:solidFill>
                  <a:prstClr val="black"/>
                </a:solidFill>
              </a:rPr>
              <a:t>Plecoptera</a:t>
            </a:r>
            <a:r>
              <a:rPr lang="fr-FR" dirty="0">
                <a:solidFill>
                  <a:prstClr val="black"/>
                </a:solidFill>
              </a:rPr>
              <a:t> – perles</a:t>
            </a:r>
          </a:p>
          <a:p>
            <a:pPr lvl="2"/>
            <a:r>
              <a:rPr lang="fr-FR" dirty="0" err="1">
                <a:solidFill>
                  <a:prstClr val="black"/>
                </a:solidFill>
              </a:rPr>
              <a:t>Zoraptera</a:t>
            </a:r>
            <a:r>
              <a:rPr lang="fr-FR" dirty="0">
                <a:solidFill>
                  <a:prstClr val="black"/>
                </a:solidFill>
              </a:rPr>
              <a:t> Silvestri, 1913</a:t>
            </a:r>
          </a:p>
          <a:p>
            <a:pPr lvl="1"/>
            <a:r>
              <a:rPr lang="fr-FR" sz="2400" dirty="0" err="1">
                <a:solidFill>
                  <a:prstClr val="black"/>
                </a:solidFill>
              </a:rPr>
              <a:t>super-ordre</a:t>
            </a:r>
            <a:r>
              <a:rPr lang="fr-FR" sz="2400" dirty="0">
                <a:solidFill>
                  <a:prstClr val="black"/>
                </a:solidFill>
              </a:rPr>
              <a:t> des </a:t>
            </a:r>
            <a:r>
              <a:rPr lang="fr-FR" sz="2400" dirty="0" err="1">
                <a:solidFill>
                  <a:prstClr val="black"/>
                </a:solidFill>
              </a:rPr>
              <a:t>Neuropterida</a:t>
            </a:r>
            <a:endParaRPr lang="fr-FR" sz="2400" dirty="0">
              <a:solidFill>
                <a:prstClr val="black"/>
              </a:solidFill>
            </a:endParaRPr>
          </a:p>
          <a:p>
            <a:pPr lvl="2"/>
            <a:r>
              <a:rPr lang="fr-FR" dirty="0" err="1">
                <a:solidFill>
                  <a:prstClr val="black"/>
                </a:solidFill>
              </a:rPr>
              <a:t>Megaloptera</a:t>
            </a:r>
            <a:r>
              <a:rPr lang="fr-FR" dirty="0">
                <a:solidFill>
                  <a:prstClr val="black"/>
                </a:solidFill>
              </a:rPr>
              <a:t> – sialis</a:t>
            </a:r>
          </a:p>
          <a:p>
            <a:pPr lvl="2"/>
            <a:r>
              <a:rPr lang="fr-FR" dirty="0" err="1">
                <a:solidFill>
                  <a:prstClr val="black"/>
                </a:solidFill>
              </a:rPr>
              <a:t>Neuroptera</a:t>
            </a:r>
            <a:r>
              <a:rPr lang="fr-FR" dirty="0">
                <a:solidFill>
                  <a:prstClr val="black"/>
                </a:solidFill>
              </a:rPr>
              <a:t> </a:t>
            </a:r>
            <a:r>
              <a:rPr lang="fr-FR" dirty="0" err="1">
                <a:solidFill>
                  <a:prstClr val="black"/>
                </a:solidFill>
              </a:rPr>
              <a:t>Linnaeus</a:t>
            </a:r>
            <a:r>
              <a:rPr lang="fr-FR" dirty="0">
                <a:solidFill>
                  <a:prstClr val="black"/>
                </a:solidFill>
              </a:rPr>
              <a:t>, 1758 – planipennes</a:t>
            </a:r>
          </a:p>
          <a:p>
            <a:pPr lvl="2"/>
            <a:r>
              <a:rPr lang="fr-FR" dirty="0" err="1">
                <a:solidFill>
                  <a:prstClr val="black"/>
                </a:solidFill>
              </a:rPr>
              <a:t>Raphidioptera</a:t>
            </a:r>
            <a:r>
              <a:rPr lang="fr-FR" dirty="0">
                <a:solidFill>
                  <a:prstClr val="black"/>
                </a:solidFill>
              </a:rPr>
              <a:t> </a:t>
            </a:r>
            <a:r>
              <a:rPr lang="fr-FR" dirty="0" err="1">
                <a:solidFill>
                  <a:prstClr val="black"/>
                </a:solidFill>
              </a:rPr>
              <a:t>Navás</a:t>
            </a:r>
            <a:r>
              <a:rPr lang="fr-FR" dirty="0">
                <a:solidFill>
                  <a:prstClr val="black"/>
                </a:solidFill>
              </a:rPr>
              <a:t>, 1916</a:t>
            </a:r>
          </a:p>
          <a:p>
            <a:pPr lvl="1"/>
            <a:r>
              <a:rPr lang="fr-FR" sz="2400" dirty="0" err="1">
                <a:solidFill>
                  <a:prstClr val="black"/>
                </a:solidFill>
              </a:rPr>
              <a:t>super-ordre</a:t>
            </a:r>
            <a:r>
              <a:rPr lang="fr-FR" sz="2400" dirty="0">
                <a:solidFill>
                  <a:prstClr val="black"/>
                </a:solidFill>
              </a:rPr>
              <a:t> des </a:t>
            </a:r>
            <a:r>
              <a:rPr lang="fr-FR" sz="2400" dirty="0" err="1">
                <a:solidFill>
                  <a:prstClr val="black"/>
                </a:solidFill>
              </a:rPr>
              <a:t>Paraneoptera</a:t>
            </a:r>
            <a:endParaRPr lang="fr-FR" sz="2400" dirty="0">
              <a:solidFill>
                <a:prstClr val="black"/>
              </a:solidFill>
            </a:endParaRPr>
          </a:p>
          <a:p>
            <a:pPr lvl="2"/>
            <a:r>
              <a:rPr lang="fr-FR" b="1" dirty="0" err="1">
                <a:solidFill>
                  <a:prstClr val="black"/>
                </a:solidFill>
              </a:rPr>
              <a:t>Hemiptera</a:t>
            </a:r>
            <a:r>
              <a:rPr lang="fr-FR" dirty="0">
                <a:solidFill>
                  <a:prstClr val="black"/>
                </a:solidFill>
              </a:rPr>
              <a:t> </a:t>
            </a:r>
            <a:r>
              <a:rPr lang="fr-FR" dirty="0" err="1">
                <a:solidFill>
                  <a:prstClr val="black"/>
                </a:solidFill>
              </a:rPr>
              <a:t>Linnaeus</a:t>
            </a:r>
            <a:r>
              <a:rPr lang="fr-FR" dirty="0">
                <a:solidFill>
                  <a:prstClr val="black"/>
                </a:solidFill>
              </a:rPr>
              <a:t>, 1758 – cigales, pucerons, punaises</a:t>
            </a:r>
          </a:p>
          <a:p>
            <a:pPr lvl="2"/>
            <a:r>
              <a:rPr lang="fr-FR" dirty="0" err="1" smtClean="0">
                <a:solidFill>
                  <a:prstClr val="black"/>
                </a:solidFill>
              </a:rPr>
              <a:t>Psocoptera</a:t>
            </a:r>
            <a:r>
              <a:rPr lang="fr-FR" dirty="0" smtClean="0">
                <a:solidFill>
                  <a:prstClr val="black"/>
                </a:solidFill>
              </a:rPr>
              <a:t>: poux</a:t>
            </a:r>
            <a:endParaRPr lang="fr-FR" dirty="0">
              <a:solidFill>
                <a:prstClr val="black"/>
              </a:solidFill>
            </a:endParaRPr>
          </a:p>
          <a:p>
            <a:pPr lvl="2"/>
            <a:r>
              <a:rPr lang="fr-FR" dirty="0" err="1">
                <a:solidFill>
                  <a:prstClr val="black"/>
                </a:solidFill>
              </a:rPr>
              <a:t>Thysanoptera</a:t>
            </a:r>
            <a:r>
              <a:rPr lang="fr-FR" dirty="0">
                <a:solidFill>
                  <a:prstClr val="black"/>
                </a:solidFill>
              </a:rPr>
              <a:t> </a:t>
            </a:r>
            <a:r>
              <a:rPr lang="fr-FR" dirty="0" err="1">
                <a:solidFill>
                  <a:prstClr val="black"/>
                </a:solidFill>
              </a:rPr>
              <a:t>Haliday</a:t>
            </a:r>
            <a:r>
              <a:rPr lang="fr-FR" dirty="0">
                <a:solidFill>
                  <a:prstClr val="black"/>
                </a:solidFill>
              </a:rPr>
              <a:t>, </a:t>
            </a:r>
            <a:r>
              <a:rPr lang="fr-FR" dirty="0" smtClean="0">
                <a:solidFill>
                  <a:prstClr val="black"/>
                </a:solidFill>
              </a:rPr>
              <a:t>1836</a:t>
            </a:r>
            <a:r>
              <a:rPr lang="fr-FR" smtClean="0">
                <a:solidFill>
                  <a:prstClr val="black"/>
                </a:solidFill>
              </a:rPr>
              <a:t>: thrips</a:t>
            </a:r>
            <a:endParaRPr lang="fr-FR" dirty="0">
              <a:solidFill>
                <a:prstClr val="black"/>
              </a:solidFill>
            </a:endParaRPr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747277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516" y="3366284"/>
            <a:ext cx="4446810" cy="3168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5015165" y="6165304"/>
            <a:ext cx="886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err="1" smtClean="0"/>
              <a:t>Protura</a:t>
            </a:r>
            <a:endParaRPr lang="fr-FR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516" y="260647"/>
            <a:ext cx="3636404" cy="24242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1187624" y="2684916"/>
            <a:ext cx="8628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err="1" smtClean="0"/>
              <a:t>Diplura</a:t>
            </a:r>
            <a:endParaRPr lang="fr-FR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0205" y="124111"/>
            <a:ext cx="3676211" cy="2481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6029780" y="2905209"/>
            <a:ext cx="12426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err="1" smtClean="0"/>
              <a:t>Collembola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7252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7757" y="251962"/>
            <a:ext cx="5510507" cy="5625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3620151" y="6165304"/>
            <a:ext cx="8519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err="1" smtClean="0"/>
              <a:t>Insecta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4668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476672"/>
            <a:ext cx="8568952" cy="6048672"/>
          </a:xfrm>
        </p:spPr>
        <p:txBody>
          <a:bodyPr>
            <a:normAutofit/>
          </a:bodyPr>
          <a:lstStyle/>
          <a:p>
            <a:r>
              <a:rPr lang="fr-FR" dirty="0" smtClean="0"/>
              <a:t>présence de 3 paires de pattes</a:t>
            </a:r>
          </a:p>
          <a:p>
            <a:r>
              <a:rPr lang="fr-FR" dirty="0" smtClean="0"/>
              <a:t>Ce clade regroupe 4 cl: Protoures, </a:t>
            </a:r>
            <a:r>
              <a:rPr lang="fr-FR" dirty="0" err="1" smtClean="0"/>
              <a:t>Diploures</a:t>
            </a:r>
            <a:r>
              <a:rPr lang="fr-FR" dirty="0" smtClean="0"/>
              <a:t>, Collemboles et </a:t>
            </a:r>
            <a:r>
              <a:rPr lang="fr-FR" b="1" dirty="0" smtClean="0"/>
              <a:t>Insectes</a:t>
            </a:r>
          </a:p>
          <a:p>
            <a:r>
              <a:rPr lang="fr-FR" dirty="0" smtClean="0"/>
              <a:t>comptent + d‘1 million d'</a:t>
            </a:r>
            <a:r>
              <a:rPr lang="fr-FR" dirty="0" err="1" smtClean="0"/>
              <a:t>sp</a:t>
            </a:r>
            <a:r>
              <a:rPr lang="fr-FR" dirty="0" smtClean="0"/>
              <a:t> découvertes </a:t>
            </a:r>
          </a:p>
          <a:p>
            <a:r>
              <a:rPr lang="fr-FR" dirty="0" err="1" smtClean="0"/>
              <a:t>représent</a:t>
            </a:r>
            <a:r>
              <a:rPr lang="fr-FR" dirty="0" smtClean="0"/>
              <a:t> 80 % des </a:t>
            </a:r>
            <a:r>
              <a:rPr lang="fr-FR" dirty="0" err="1" smtClean="0"/>
              <a:t>sp</a:t>
            </a:r>
            <a:r>
              <a:rPr lang="fr-FR" dirty="0" smtClean="0"/>
              <a:t> animales</a:t>
            </a:r>
          </a:p>
          <a:p>
            <a:r>
              <a:rPr lang="fr-FR" dirty="0" smtClean="0"/>
              <a:t>présents / tous les climats et dans tous les milieux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30350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-33782"/>
            <a:ext cx="8229600" cy="1143000"/>
          </a:xfrm>
        </p:spPr>
        <p:txBody>
          <a:bodyPr/>
          <a:lstStyle/>
          <a:p>
            <a:r>
              <a:rPr lang="fr-FR" dirty="0" smtClean="0"/>
              <a:t>Description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124744"/>
            <a:ext cx="8435280" cy="5472608"/>
          </a:xfrm>
        </p:spPr>
        <p:txBody>
          <a:bodyPr>
            <a:normAutofit fontScale="85000" lnSpcReduction="10000"/>
          </a:bodyPr>
          <a:lstStyle/>
          <a:p>
            <a:r>
              <a:rPr lang="fr-FR" dirty="0" smtClean="0"/>
              <a:t>composés de 3 parties: tête, thorax et abdomen</a:t>
            </a:r>
          </a:p>
          <a:p>
            <a:r>
              <a:rPr lang="fr-FR" dirty="0" smtClean="0"/>
              <a:t>1 paire d'antennes +3 paires de pattes + 2 paires d'ailes qui peuvent être absentes</a:t>
            </a:r>
          </a:p>
          <a:p>
            <a:r>
              <a:rPr lang="fr-FR" dirty="0" smtClean="0"/>
              <a:t>thorax bien distinct formé de 3 segments: prothorax, mésothorax et métathorax; porte tous les organes locomoteurs (ailes ou pattes)</a:t>
            </a:r>
          </a:p>
          <a:p>
            <a:r>
              <a:rPr lang="fr-FR" dirty="0" smtClean="0"/>
              <a:t>abdomen formé au maximum de 11 segments apodes</a:t>
            </a:r>
          </a:p>
          <a:p>
            <a:r>
              <a:rPr lang="fr-FR" dirty="0" smtClean="0"/>
              <a:t>À l'intérieur, il contient 1 partie des organes importants : appareil digestif, système respiratoire, système excréteur et organes reproducteurs</a:t>
            </a:r>
          </a:p>
          <a:p>
            <a:r>
              <a:rPr lang="fr-FR" dirty="0" smtClean="0"/>
              <a:t>Respiration:  </a:t>
            </a:r>
            <a:r>
              <a:rPr lang="fr-FR" b="1" dirty="0" smtClean="0"/>
              <a:t>trachées</a:t>
            </a:r>
            <a:r>
              <a:rPr lang="fr-FR" dirty="0" smtClean="0"/>
              <a:t>+ </a:t>
            </a:r>
            <a:r>
              <a:rPr lang="fr-FR" b="1" dirty="0" smtClean="0"/>
              <a:t>stigmates</a:t>
            </a:r>
            <a:r>
              <a:rPr lang="fr-FR" dirty="0" smtClean="0"/>
              <a:t> (petits orifices placés sur les côtés de l'abdomen et du thorax)</a:t>
            </a:r>
          </a:p>
          <a:p>
            <a:r>
              <a:rPr lang="fr-FR" dirty="0" smtClean="0"/>
              <a:t>Excrétion: </a:t>
            </a:r>
            <a:r>
              <a:rPr lang="fr-FR" b="1" dirty="0" smtClean="0"/>
              <a:t>tubes de Malpighi</a:t>
            </a:r>
            <a:r>
              <a:rPr lang="fr-F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60143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476672"/>
            <a:ext cx="8712968" cy="5976664"/>
          </a:xfrm>
        </p:spPr>
        <p:txBody>
          <a:bodyPr>
            <a:normAutofit/>
          </a:bodyPr>
          <a:lstStyle/>
          <a:p>
            <a:r>
              <a:rPr lang="fr-FR" dirty="0" smtClean="0"/>
              <a:t>L'</a:t>
            </a:r>
            <a:r>
              <a:rPr lang="fr-FR" b="1" dirty="0" smtClean="0"/>
              <a:t>entomologie</a:t>
            </a:r>
            <a:r>
              <a:rPr lang="fr-FR" dirty="0" smtClean="0"/>
              <a:t> est la branche de la zoologie dont l'objet est l'étude des Insectes</a:t>
            </a:r>
          </a:p>
          <a:p>
            <a:r>
              <a:rPr lang="fr-FR" dirty="0" smtClean="0"/>
              <a:t>Tête porte les pièces buccales + yeux:</a:t>
            </a:r>
          </a:p>
          <a:p>
            <a:r>
              <a:rPr lang="fr-FR" dirty="0" smtClean="0"/>
              <a:t>lèvre supérieure = </a:t>
            </a:r>
            <a:r>
              <a:rPr lang="fr-FR" b="1" dirty="0" smtClean="0"/>
              <a:t>labre</a:t>
            </a:r>
            <a:r>
              <a:rPr lang="fr-FR" dirty="0" smtClean="0"/>
              <a:t> recouvre les </a:t>
            </a:r>
            <a:r>
              <a:rPr lang="fr-FR" b="1" dirty="0" smtClean="0"/>
              <a:t>mandibules</a:t>
            </a:r>
            <a:r>
              <a:rPr lang="fr-FR" dirty="0" smtClean="0"/>
              <a:t>, </a:t>
            </a:r>
            <a:r>
              <a:rPr lang="fr-FR" b="1" dirty="0" smtClean="0"/>
              <a:t>maxilles</a:t>
            </a:r>
            <a:r>
              <a:rPr lang="fr-FR" dirty="0" smtClean="0"/>
              <a:t> et </a:t>
            </a:r>
            <a:r>
              <a:rPr lang="fr-FR" b="1" dirty="0" smtClean="0"/>
              <a:t>labium:</a:t>
            </a:r>
            <a:r>
              <a:rPr lang="fr-FR" dirty="0" smtClean="0"/>
              <a:t> porter la nourriture à la bouche</a:t>
            </a:r>
          </a:p>
          <a:p>
            <a:r>
              <a:rPr lang="fr-FR" dirty="0" smtClean="0"/>
              <a:t>/ pièces buccales:  </a:t>
            </a:r>
            <a:r>
              <a:rPr lang="fr-FR" dirty="0" err="1" smtClean="0"/>
              <a:t>lypopharynx</a:t>
            </a:r>
            <a:r>
              <a:rPr lang="fr-FR" dirty="0" smtClean="0"/>
              <a:t>= bouche</a:t>
            </a:r>
          </a:p>
          <a:p>
            <a:r>
              <a:rPr lang="fr-FR" dirty="0" smtClean="0"/>
              <a:t>yeux composés d’ </a:t>
            </a:r>
            <a:r>
              <a:rPr lang="fr-FR" b="1" dirty="0" smtClean="0"/>
              <a:t>ommatidies: </a:t>
            </a:r>
            <a:r>
              <a:rPr lang="fr-FR" dirty="0" smtClean="0"/>
              <a:t>perçoivent les UV mais pas les rouges</a:t>
            </a:r>
          </a:p>
          <a:p>
            <a:r>
              <a:rPr lang="fr-FR" dirty="0" smtClean="0"/>
              <a:t>3 ocelles formant 1 triangle entre les 2yeux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10825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6480720"/>
          </a:xfrm>
        </p:spPr>
        <p:txBody>
          <a:bodyPr>
            <a:normAutofit/>
          </a:bodyPr>
          <a:lstStyle/>
          <a:p>
            <a:r>
              <a:rPr lang="fr-FR" dirty="0" smtClean="0"/>
              <a:t>milieu intérieur constitué d'hémolymphe dont la circulation est assurée par+ </a:t>
            </a:r>
            <a:r>
              <a:rPr lang="fr-FR" dirty="0" err="1" smtClean="0"/>
              <a:t>ieurs</a:t>
            </a:r>
            <a:r>
              <a:rPr lang="fr-FR" dirty="0" smtClean="0"/>
              <a:t> dispositifs anatomiques (vaisseau contractile dorsal, diaphragmes, « cœurs » accessoires) et est contrôlée finement par le système nerveux</a:t>
            </a:r>
          </a:p>
          <a:p>
            <a:r>
              <a:rPr lang="fr-FR" dirty="0" smtClean="0"/>
              <a:t>Appareil  circulatoire </a:t>
            </a:r>
            <a:r>
              <a:rPr lang="fr-FR" b="1" dirty="0" smtClean="0"/>
              <a:t>ouvert</a:t>
            </a:r>
            <a:endParaRPr lang="fr-FR" dirty="0" smtClean="0"/>
          </a:p>
          <a:p>
            <a:r>
              <a:rPr lang="fr-FR" dirty="0" smtClean="0"/>
              <a:t>Appareil  circulatoire n'a donc pas ou peu de rôle pour la respiration (à </a:t>
            </a:r>
            <a:r>
              <a:rPr lang="fr-FR" dirty="0" err="1" smtClean="0"/>
              <a:t>qq</a:t>
            </a:r>
            <a:r>
              <a:rPr lang="fr-FR" dirty="0" smtClean="0"/>
              <a:t> exceptions près comme les larves de chironome — diptère vivant dans des milieux très faiblement oxygénés — qui possèdent de l'hémoglobine)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85174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332656"/>
            <a:ext cx="8640960" cy="6264696"/>
          </a:xfrm>
        </p:spPr>
        <p:txBody>
          <a:bodyPr>
            <a:normAutofit/>
          </a:bodyPr>
          <a:lstStyle/>
          <a:p>
            <a:r>
              <a:rPr lang="fr-FR" dirty="0" smtClean="0"/>
              <a:t>Appareil  digestif constitué d‘1 long tube clos appelé le canal alimentaire, s'étend longitudinalement à travers le corps</a:t>
            </a:r>
          </a:p>
          <a:p>
            <a:r>
              <a:rPr lang="fr-FR" dirty="0" smtClean="0"/>
              <a:t>Il est divisé en 3 parties: </a:t>
            </a:r>
            <a:r>
              <a:rPr lang="fr-FR" b="1" dirty="0" err="1" smtClean="0"/>
              <a:t>stomodeum</a:t>
            </a:r>
            <a:r>
              <a:rPr lang="fr-FR" dirty="0" smtClean="0"/>
              <a:t> (intestin antérieur), </a:t>
            </a:r>
            <a:r>
              <a:rPr lang="fr-FR" b="1" dirty="0" err="1" smtClean="0"/>
              <a:t>mésentéron</a:t>
            </a:r>
            <a:r>
              <a:rPr lang="fr-FR" dirty="0" smtClean="0"/>
              <a:t> (intestin moyen) et </a:t>
            </a:r>
            <a:r>
              <a:rPr lang="fr-FR" b="1" dirty="0" err="1" smtClean="0"/>
              <a:t>proctodeum</a:t>
            </a:r>
            <a:r>
              <a:rPr lang="fr-FR" dirty="0" smtClean="0"/>
              <a:t> (intestin postérieur)</a:t>
            </a:r>
          </a:p>
          <a:p>
            <a:r>
              <a:rPr lang="fr-FR" dirty="0" err="1" smtClean="0"/>
              <a:t>Stomodeum</a:t>
            </a:r>
            <a:r>
              <a:rPr lang="fr-FR" dirty="0" smtClean="0"/>
              <a:t>  et </a:t>
            </a:r>
            <a:r>
              <a:rPr lang="fr-FR" dirty="0" err="1" smtClean="0"/>
              <a:t>proctodeum</a:t>
            </a:r>
            <a:r>
              <a:rPr lang="fr-FR" dirty="0" smtClean="0"/>
              <a:t> recouverts de cuticule puisqu'ils sont issus d'invaginations du tégument</a:t>
            </a:r>
          </a:p>
          <a:p>
            <a:r>
              <a:rPr lang="fr-FR" dirty="0" smtClean="0"/>
              <a:t>glandes salivaires se retrouvent dans le thorax, à côté de l'intestin antérieur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75626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332656"/>
            <a:ext cx="8712968" cy="6336704"/>
          </a:xfrm>
        </p:spPr>
        <p:txBody>
          <a:bodyPr>
            <a:normAutofit fontScale="70000" lnSpcReduction="20000"/>
          </a:bodyPr>
          <a:lstStyle/>
          <a:p>
            <a:r>
              <a:rPr lang="fr-FR" dirty="0" smtClean="0"/>
              <a:t>système nerveux central constitué d‘1 double chaîne ganglionnaire ventrale, dont les ganglions les + massifs sont antérieurs et forment le cerveau situé dans la cavité de l'exosquelette de la tête</a:t>
            </a:r>
          </a:p>
          <a:p>
            <a:r>
              <a:rPr lang="fr-FR" dirty="0" smtClean="0"/>
              <a:t>Les 3  1</a:t>
            </a:r>
            <a:r>
              <a:rPr lang="fr-FR" baseline="30000" dirty="0" smtClean="0"/>
              <a:t>er</a:t>
            </a:r>
            <a:r>
              <a:rPr lang="fr-FR" dirty="0" smtClean="0"/>
              <a:t>  paires de ganglions sont fusionnés dans le cerveau, tandis que les 3 paires suivantes fusionnent pour former 1 ganglion sous-œsophagien qui innerve les pièces buccales.</a:t>
            </a:r>
          </a:p>
          <a:p>
            <a:r>
              <a:rPr lang="fr-FR" dirty="0" smtClean="0"/>
              <a:t>Les segments thoraciques ont 1 ganglion placé de chaque côté du corps, donc 1 paire / segment</a:t>
            </a:r>
          </a:p>
          <a:p>
            <a:r>
              <a:rPr lang="fr-FR" dirty="0" smtClean="0"/>
              <a:t>Cette disposition est également présente dans les 8   1</a:t>
            </a:r>
            <a:r>
              <a:rPr lang="fr-FR" baseline="30000" dirty="0" smtClean="0"/>
              <a:t>er</a:t>
            </a:r>
            <a:r>
              <a:rPr lang="fr-FR" dirty="0" smtClean="0"/>
              <a:t>   segments abdominaux</a:t>
            </a:r>
          </a:p>
          <a:p>
            <a:r>
              <a:rPr lang="fr-FR" dirty="0" smtClean="0"/>
              <a:t>Système reproducteur</a:t>
            </a:r>
          </a:p>
          <a:p>
            <a:r>
              <a:rPr lang="fr-FR" dirty="0" smtClean="0"/>
              <a:t>mâles typiquement munis d‘1 pénis qui comprend une pièce basale, le </a:t>
            </a:r>
            <a:r>
              <a:rPr lang="fr-FR" dirty="0" err="1" smtClean="0"/>
              <a:t>phallobase</a:t>
            </a:r>
            <a:r>
              <a:rPr lang="fr-FR" dirty="0" smtClean="0"/>
              <a:t>, un </a:t>
            </a:r>
            <a:r>
              <a:rPr lang="fr-FR" dirty="0" err="1" smtClean="0"/>
              <a:t>édéage</a:t>
            </a:r>
            <a:r>
              <a:rPr lang="fr-FR" dirty="0" smtClean="0"/>
              <a:t> (organe d'intromission) distal et des appendices </a:t>
            </a:r>
            <a:r>
              <a:rPr lang="fr-FR" dirty="0" err="1" smtClean="0"/>
              <a:t>latéro</a:t>
            </a:r>
            <a:r>
              <a:rPr lang="fr-FR" dirty="0" smtClean="0"/>
              <a:t>-apicaux, les </a:t>
            </a:r>
            <a:r>
              <a:rPr lang="fr-FR" dirty="0" err="1" smtClean="0"/>
              <a:t>paramères</a:t>
            </a:r>
            <a:r>
              <a:rPr lang="fr-FR" dirty="0" smtClean="0"/>
              <a:t>, qui prennent naissance sur le </a:t>
            </a:r>
            <a:r>
              <a:rPr lang="fr-FR" dirty="0" err="1" smtClean="0"/>
              <a:t>phallobase</a:t>
            </a:r>
            <a:endParaRPr lang="fr-FR" dirty="0" smtClean="0"/>
          </a:p>
          <a:p>
            <a:r>
              <a:rPr lang="fr-FR" dirty="0" smtClean="0"/>
              <a:t>oviscapte est l'appendice abdominal, généralement long et effilé, à l'aide duquel de nombreuses femelles d'insectes évolués déposent leurs œufs dans les endroits les + favorables à leur incubation</a:t>
            </a:r>
          </a:p>
        </p:txBody>
      </p:sp>
    </p:spTree>
    <p:extLst>
      <p:ext uri="{BB962C8B-B14F-4D97-AF65-F5344CB8AC3E}">
        <p14:creationId xmlns:p14="http://schemas.microsoft.com/office/powerpoint/2010/main" val="16808335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60648"/>
            <a:ext cx="6264696" cy="59755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2411760" y="5661248"/>
            <a:ext cx="38138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Les appareils buccaux chez les insectes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190083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fr-FR" dirty="0" smtClean="0"/>
              <a:t>Biologie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124744"/>
            <a:ext cx="8435280" cy="5544616"/>
          </a:xfrm>
        </p:spPr>
        <p:txBody>
          <a:bodyPr>
            <a:normAutofit fontScale="85000" lnSpcReduction="20000"/>
          </a:bodyPr>
          <a:lstStyle/>
          <a:p>
            <a:r>
              <a:rPr lang="fr-FR" dirty="0" smtClean="0"/>
              <a:t>cycle de vie passe par +</a:t>
            </a:r>
            <a:r>
              <a:rPr lang="fr-FR" dirty="0" err="1" smtClean="0"/>
              <a:t>ieurs</a:t>
            </a:r>
            <a:r>
              <a:rPr lang="fr-FR" dirty="0" smtClean="0"/>
              <a:t> stades de transformations physiques appelés « mues » et implique généralement plusieurs métamorphoses:  œuf, larve, nymphe, adulte</a:t>
            </a:r>
          </a:p>
          <a:p>
            <a:r>
              <a:rPr lang="fr-FR" dirty="0" smtClean="0"/>
              <a:t>La +part caractérisés par 1 temps de génération assez court et une descendance importante, ce qui leur permet de coloniser rapidement un milieu favorable</a:t>
            </a:r>
          </a:p>
          <a:p>
            <a:r>
              <a:rPr lang="fr-FR" dirty="0" smtClean="0"/>
              <a:t>Ce cycle peut être interrompu par 1 </a:t>
            </a:r>
            <a:r>
              <a:rPr lang="fr-FR" b="1" dirty="0" smtClean="0"/>
              <a:t>diapause</a:t>
            </a:r>
            <a:r>
              <a:rPr lang="fr-FR" dirty="0" smtClean="0"/>
              <a:t> = arrêt prolongé au cours du cycle de vie de l'insecte</a:t>
            </a:r>
          </a:p>
          <a:p>
            <a:r>
              <a:rPr lang="fr-FR" dirty="0" smtClean="0"/>
              <a:t>Les insectes primitifs de la /Cl des </a:t>
            </a:r>
            <a:r>
              <a:rPr lang="fr-FR" b="1" dirty="0" err="1" smtClean="0"/>
              <a:t>Apterygota</a:t>
            </a:r>
            <a:r>
              <a:rPr lang="fr-FR" dirty="0" smtClean="0"/>
              <a:t> ont 1 développement sans métamorphose ou </a:t>
            </a:r>
            <a:r>
              <a:rPr lang="fr-FR" b="1" dirty="0" err="1" smtClean="0"/>
              <a:t>amétabole</a:t>
            </a:r>
            <a:endParaRPr lang="fr-FR" b="1" dirty="0" smtClean="0"/>
          </a:p>
          <a:p>
            <a:r>
              <a:rPr lang="fr-FR" dirty="0" smtClean="0"/>
              <a:t>Dès la naissance, le jeune insecte est très semblable à l'adulte, à la taille près (« </a:t>
            </a:r>
            <a:r>
              <a:rPr lang="fr-FR" dirty="0" err="1" smtClean="0"/>
              <a:t>amétabole</a:t>
            </a:r>
            <a:r>
              <a:rPr lang="fr-FR" dirty="0" smtClean="0"/>
              <a:t> » équivaut à « sans changement »)</a:t>
            </a:r>
          </a:p>
          <a:p>
            <a:r>
              <a:rPr lang="fr-FR" dirty="0" smtClean="0"/>
              <a:t>Insectes  ptérygotes: 2 types de transformations : hémimétaboles (hétérométaboles) et holométaboles.</a:t>
            </a:r>
          </a:p>
        </p:txBody>
      </p:sp>
    </p:spTree>
    <p:extLst>
      <p:ext uri="{BB962C8B-B14F-4D97-AF65-F5344CB8AC3E}">
        <p14:creationId xmlns:p14="http://schemas.microsoft.com/office/powerpoint/2010/main" val="411357418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2853</TotalTime>
  <Words>1161</Words>
  <Application>Microsoft Office PowerPoint</Application>
  <PresentationFormat>Affichage à l'écran (4:3)</PresentationFormat>
  <Paragraphs>129</Paragraphs>
  <Slides>19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0" baseType="lpstr">
      <vt:lpstr>Thème Office</vt:lpstr>
      <vt:lpstr>Sous Embranchement 4: les Hexapoda</vt:lpstr>
      <vt:lpstr>Présentation PowerPoint</vt:lpstr>
      <vt:lpstr>Description</vt:lpstr>
      <vt:lpstr> </vt:lpstr>
      <vt:lpstr>Présentation PowerPoint</vt:lpstr>
      <vt:lpstr>Présentation PowerPoint</vt:lpstr>
      <vt:lpstr>Présentation PowerPoint</vt:lpstr>
      <vt:lpstr>Présentation PowerPoint</vt:lpstr>
      <vt:lpstr>Biologie</vt:lpstr>
      <vt:lpstr>Présentation PowerPoint</vt:lpstr>
      <vt:lpstr>Présentation PowerPoint</vt:lpstr>
      <vt:lpstr>Présentation PowerPoint</vt:lpstr>
      <vt:lpstr>Importance  économique </vt:lpstr>
      <vt:lpstr>Présentation PowerPoint</vt:lpstr>
      <vt:lpstr>Classification  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Sous Embranchement des Hexapoda</dc:title>
  <dc:creator>LENOVO</dc:creator>
  <cp:lastModifiedBy>LENOVO</cp:lastModifiedBy>
  <cp:revision>8</cp:revision>
  <dcterms:created xsi:type="dcterms:W3CDTF">2025-02-15T09:34:51Z</dcterms:created>
  <dcterms:modified xsi:type="dcterms:W3CDTF">2025-03-10T09:18:35Z</dcterms:modified>
</cp:coreProperties>
</file>