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72" r:id="rId16"/>
    <p:sldId id="273" r:id="rId17"/>
    <p:sldId id="280" r:id="rId18"/>
    <p:sldId id="274" r:id="rId19"/>
    <p:sldId id="275" r:id="rId20"/>
    <p:sldId id="276" r:id="rId21"/>
    <p:sldId id="277" r:id="rId22"/>
    <p:sldId id="278" r:id="rId23"/>
    <p:sldId id="279" r:id="rId24"/>
    <p:sldId id="26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6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5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8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8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7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3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C2E5-4C74-4686-8257-A86E42B14720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9E3F-800A-4E2D-B467-7AB116C98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8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Caractères  généraux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62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3367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On constate que le régime </a:t>
            </a:r>
            <a:r>
              <a:rPr lang="fr-FR" b="1" dirty="0" err="1"/>
              <a:t>suspensivore</a:t>
            </a:r>
            <a:r>
              <a:rPr lang="fr-FR" dirty="0"/>
              <a:t> sessile, qui semble être le </a:t>
            </a:r>
            <a:r>
              <a:rPr lang="fr-FR" dirty="0" smtClean="0"/>
              <a:t>+ </a:t>
            </a:r>
            <a:r>
              <a:rPr lang="fr-FR" dirty="0"/>
              <a:t>ancien dans ce groupe, est </a:t>
            </a:r>
            <a:r>
              <a:rPr lang="fr-FR" dirty="0" smtClean="0"/>
              <a:t>1 </a:t>
            </a:r>
            <a:r>
              <a:rPr lang="fr-FR" dirty="0"/>
              <a:t>caractéristique ponctuellement récurrente chez toutes les classes malgré leur </a:t>
            </a:r>
            <a:r>
              <a:rPr lang="fr-FR" dirty="0" smtClean="0"/>
              <a:t>diversité:</a:t>
            </a:r>
          </a:p>
          <a:p>
            <a:r>
              <a:rPr lang="fr-FR" dirty="0" smtClean="0"/>
              <a:t>Dans </a:t>
            </a:r>
            <a:r>
              <a:rPr lang="fr-FR" dirty="0"/>
              <a:t>les groupes carnivores actifs, la prédation intra-embranchement n'est pas </a:t>
            </a:r>
            <a:r>
              <a:rPr lang="fr-FR" dirty="0" smtClean="0"/>
              <a:t>rare: </a:t>
            </a:r>
          </a:p>
          <a:p>
            <a:r>
              <a:rPr lang="fr-FR" dirty="0" smtClean="0"/>
              <a:t>ainsi </a:t>
            </a:r>
            <a:r>
              <a:rPr lang="fr-FR" dirty="0"/>
              <a:t>de nombreuses étoiles de mer se nourrissent principalement d'autres échinodermes, comme les </a:t>
            </a:r>
            <a:r>
              <a:rPr lang="fr-FR" dirty="0" err="1" smtClean="0"/>
              <a:t>Solaster</a:t>
            </a:r>
            <a:endParaRPr lang="fr-FR" dirty="0" smtClean="0"/>
          </a:p>
          <a:p>
            <a:r>
              <a:rPr lang="fr-FR" dirty="0" smtClean="0"/>
              <a:t>Cette </a:t>
            </a:r>
            <a:r>
              <a:rPr lang="fr-FR" dirty="0"/>
              <a:t>grande diversité en fait des animaux extrêmement importants dans les cycles biologiques marins, présents à tous les niveaux trophiques en grande </a:t>
            </a:r>
            <a:r>
              <a:rPr lang="fr-FR" dirty="0" smtClean="0"/>
              <a:t>abondance</a:t>
            </a:r>
          </a:p>
          <a:p>
            <a:r>
              <a:rPr lang="fr-FR" dirty="0" smtClean="0"/>
              <a:t>Ainsi</a:t>
            </a:r>
            <a:r>
              <a:rPr lang="fr-FR" dirty="0"/>
              <a:t>, leurs fluctuations de population sont susceptibles d'avoir des effets importants sur tout l'écosystème.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8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Respiration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La respiration est </a:t>
            </a:r>
            <a:r>
              <a:rPr lang="fr-FR" b="1" dirty="0" smtClean="0"/>
              <a:t>passive</a:t>
            </a:r>
            <a:r>
              <a:rPr lang="fr-FR" dirty="0" smtClean="0"/>
              <a:t> chez la +part des échinodermes, et s'effectue le + souvent à travers la peau, et notamment au niveau du système aquifère</a:t>
            </a:r>
          </a:p>
          <a:p>
            <a:r>
              <a:rPr lang="fr-FR" dirty="0" smtClean="0"/>
              <a:t>Elle est aussi assurée en partie de manière directe par les podia chez les espèces qui en sont pourvues</a:t>
            </a:r>
          </a:p>
          <a:p>
            <a:r>
              <a:rPr lang="fr-FR" dirty="0" smtClean="0"/>
              <a:t>mais les </a:t>
            </a:r>
            <a:r>
              <a:rPr lang="fr-FR" dirty="0" err="1" smtClean="0"/>
              <a:t>sp</a:t>
            </a:r>
            <a:r>
              <a:rPr lang="fr-FR" dirty="0" smtClean="0"/>
              <a:t> massives ayant de gros besoins sont souvent pourvues d'organes respiratoires + spécialisés: </a:t>
            </a:r>
          </a:p>
          <a:p>
            <a:pPr lvl="1"/>
            <a:r>
              <a:rPr lang="fr-FR" dirty="0" smtClean="0"/>
              <a:t>organes arborescents chez certains ordres d'holothuries</a:t>
            </a:r>
          </a:p>
          <a:p>
            <a:pPr lvl="1"/>
            <a:r>
              <a:rPr lang="fr-FR" dirty="0" smtClean="0"/>
              <a:t>branchies chez certains oursins réguliers (</a:t>
            </a:r>
            <a:r>
              <a:rPr lang="fr-FR" dirty="0" err="1" smtClean="0"/>
              <a:t>Echinacea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papules respiratoires chez certaines étoiles de mer</a:t>
            </a:r>
          </a:p>
          <a:p>
            <a:pPr lvl="1"/>
            <a:r>
              <a:rPr lang="fr-FR" dirty="0" smtClean="0"/>
              <a:t>bourses branchiales chez les ophiures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                           </a:t>
            </a:r>
            <a:r>
              <a:rPr lang="fr-FR" b="1" dirty="0" smtClean="0"/>
              <a:t>Classification</a:t>
            </a:r>
          </a:p>
          <a:p>
            <a:r>
              <a:rPr lang="fr-FR" dirty="0" smtClean="0"/>
              <a:t>6250 </a:t>
            </a:r>
            <a:r>
              <a:rPr lang="fr-FR" dirty="0" err="1"/>
              <a:t>sp</a:t>
            </a:r>
            <a:r>
              <a:rPr lang="fr-FR" dirty="0"/>
              <a:t>  réparties en 2 /</a:t>
            </a:r>
            <a:r>
              <a:rPr lang="fr-FR" dirty="0" err="1"/>
              <a:t>emb</a:t>
            </a:r>
            <a:r>
              <a:rPr lang="fr-FR" dirty="0"/>
              <a:t>:</a:t>
            </a:r>
          </a:p>
          <a:p>
            <a:r>
              <a:rPr lang="fr-FR" dirty="0" smtClean="0"/>
              <a:t>Selon </a:t>
            </a:r>
            <a:r>
              <a:rPr lang="fr-FR" dirty="0"/>
              <a:t>ITIS (28 août 2013</a:t>
            </a:r>
            <a:r>
              <a:rPr lang="fr-FR" dirty="0" smtClean="0"/>
              <a:t>) </a:t>
            </a:r>
            <a:r>
              <a:rPr lang="fr-FR" dirty="0"/>
              <a:t>:</a:t>
            </a:r>
          </a:p>
          <a:p>
            <a:r>
              <a:rPr lang="fr-FR" b="1" dirty="0" smtClean="0"/>
              <a:t>sous-embranchement </a:t>
            </a:r>
            <a:r>
              <a:rPr lang="fr-FR" b="1" dirty="0" err="1"/>
              <a:t>Eleutherozoa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Bather</a:t>
            </a:r>
            <a:r>
              <a:rPr lang="fr-FR" dirty="0"/>
              <a:t>, 1900)</a:t>
            </a:r>
          </a:p>
          <a:p>
            <a:pPr lvl="1"/>
            <a:r>
              <a:rPr lang="fr-FR" dirty="0" err="1"/>
              <a:t>super-classe</a:t>
            </a:r>
            <a:r>
              <a:rPr lang="fr-FR" dirty="0"/>
              <a:t> </a:t>
            </a:r>
            <a:r>
              <a:rPr lang="fr-FR" dirty="0" err="1"/>
              <a:t>Asterozoa</a:t>
            </a:r>
            <a:endParaRPr lang="fr-FR" dirty="0"/>
          </a:p>
          <a:p>
            <a:pPr lvl="2"/>
            <a:r>
              <a:rPr lang="fr-FR" dirty="0"/>
              <a:t>classe </a:t>
            </a:r>
            <a:r>
              <a:rPr lang="fr-FR" dirty="0" err="1"/>
              <a:t>Asteroidea</a:t>
            </a:r>
            <a:endParaRPr lang="fr-FR" dirty="0"/>
          </a:p>
          <a:p>
            <a:pPr lvl="2"/>
            <a:r>
              <a:rPr lang="fr-FR" dirty="0"/>
              <a:t>classe </a:t>
            </a:r>
            <a:r>
              <a:rPr lang="fr-FR" dirty="0" err="1"/>
              <a:t>Somasteroidea</a:t>
            </a:r>
            <a:r>
              <a:rPr lang="fr-FR" dirty="0"/>
              <a:t> (Spencer, 1951)</a:t>
            </a:r>
          </a:p>
          <a:p>
            <a:pPr lvl="1"/>
            <a:r>
              <a:rPr lang="fr-FR" dirty="0" err="1"/>
              <a:t>super-classe</a:t>
            </a:r>
            <a:r>
              <a:rPr lang="fr-FR" dirty="0"/>
              <a:t> </a:t>
            </a:r>
            <a:r>
              <a:rPr lang="fr-FR" dirty="0" err="1"/>
              <a:t>Cryptosyringida</a:t>
            </a:r>
            <a:r>
              <a:rPr lang="fr-FR" dirty="0"/>
              <a:t> (Smith, 1984)</a:t>
            </a:r>
          </a:p>
          <a:p>
            <a:pPr lvl="2">
              <a:tabLst>
                <a:tab pos="1878013" algn="l"/>
              </a:tabLst>
            </a:pPr>
            <a:r>
              <a:rPr lang="fr-FR" dirty="0"/>
              <a:t>classe </a:t>
            </a:r>
            <a:r>
              <a:rPr lang="fr-FR" dirty="0" err="1"/>
              <a:t>Echinoidea</a:t>
            </a:r>
            <a:endParaRPr lang="fr-FR" dirty="0"/>
          </a:p>
          <a:p>
            <a:pPr lvl="2">
              <a:tabLst>
                <a:tab pos="1878013" algn="l"/>
              </a:tabLst>
            </a:pPr>
            <a:r>
              <a:rPr lang="fr-FR" dirty="0"/>
              <a:t>classe </a:t>
            </a:r>
            <a:r>
              <a:rPr lang="fr-FR" dirty="0" err="1"/>
              <a:t>Holothuroidea</a:t>
            </a:r>
            <a:endParaRPr lang="fr-FR" dirty="0"/>
          </a:p>
          <a:p>
            <a:pPr lvl="2">
              <a:tabLst>
                <a:tab pos="1878013" algn="l"/>
              </a:tabLst>
            </a:pPr>
            <a:r>
              <a:rPr lang="fr-FR" dirty="0"/>
              <a:t>classe </a:t>
            </a:r>
            <a:r>
              <a:rPr lang="fr-FR" dirty="0" err="1"/>
              <a:t>Ophiuroidea</a:t>
            </a:r>
            <a:endParaRPr lang="fr-FR" dirty="0"/>
          </a:p>
          <a:p>
            <a:r>
              <a:rPr lang="fr-FR" b="1" dirty="0"/>
              <a:t>sous-embranchement </a:t>
            </a:r>
            <a:r>
              <a:rPr lang="fr-FR" b="1" dirty="0" err="1"/>
              <a:t>Pelmatozoa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Bather</a:t>
            </a:r>
            <a:r>
              <a:rPr lang="fr-FR" dirty="0"/>
              <a:t>, 1900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Classe </a:t>
            </a:r>
            <a:r>
              <a:rPr lang="fr-FR" dirty="0" err="1" smtClean="0"/>
              <a:t>Crinoidea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3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Classe </a:t>
            </a:r>
            <a:r>
              <a:rPr lang="fr-FR" dirty="0" err="1"/>
              <a:t>Crinoidea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Petit corps de forme pentagonale et porte 5 bras pouvant se ramifier </a:t>
            </a:r>
            <a:r>
              <a:rPr lang="fr-FR" dirty="0" smtClean="0"/>
              <a:t>1 </a:t>
            </a:r>
            <a:r>
              <a:rPr lang="fr-FR" dirty="0"/>
              <a:t>ou </a:t>
            </a:r>
            <a:r>
              <a:rPr lang="fr-FR" dirty="0" smtClean="0"/>
              <a:t>+</a:t>
            </a:r>
            <a:r>
              <a:rPr lang="fr-FR" dirty="0" err="1" smtClean="0"/>
              <a:t>ieurs</a:t>
            </a:r>
            <a:r>
              <a:rPr lang="fr-FR" dirty="0" smtClean="0"/>
              <a:t> </a:t>
            </a:r>
            <a:r>
              <a:rPr lang="fr-FR" dirty="0"/>
              <a:t>fois.</a:t>
            </a:r>
          </a:p>
          <a:p>
            <a:r>
              <a:rPr lang="fr-FR" dirty="0" smtClean="0"/>
              <a:t> </a:t>
            </a:r>
            <a:r>
              <a:rPr lang="fr-FR" dirty="0"/>
              <a:t>Ces bras sont bordés d'appendices, appelés </a:t>
            </a:r>
            <a:r>
              <a:rPr lang="fr-FR" dirty="0" smtClean="0"/>
              <a:t>pinnules</a:t>
            </a:r>
          </a:p>
          <a:p>
            <a:r>
              <a:rPr lang="fr-FR" dirty="0" smtClean="0"/>
              <a:t>ces </a:t>
            </a:r>
            <a:r>
              <a:rPr lang="fr-FR" dirty="0"/>
              <a:t>appendices agissent comme des velcros permettant la collecte des particules alimentaires en suspension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3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Classe </a:t>
            </a:r>
            <a:r>
              <a:rPr lang="fr-FR" dirty="0" err="1" smtClean="0"/>
              <a:t>Asteroidea</a:t>
            </a:r>
            <a:r>
              <a:rPr lang="fr-FR" dirty="0" smtClean="0"/>
              <a:t>: </a:t>
            </a:r>
            <a:r>
              <a:rPr lang="fr-FR" dirty="0"/>
              <a:t>Les Etoiles de 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Leur corps est en forme de pentagone ou d'une étoile généralement à 5 branches, les bras, de forme triangulaire, s'attachent sur un disque central pentagonal mal délimité.</a:t>
            </a:r>
          </a:p>
          <a:p>
            <a:r>
              <a:rPr lang="fr-FR" dirty="0" smtClean="0"/>
              <a:t> </a:t>
            </a:r>
            <a:r>
              <a:rPr lang="fr-FR" dirty="0"/>
              <a:t>Elles disposent de facultés très développées de régénération des bras  perdus par autotomie. </a:t>
            </a:r>
          </a:p>
          <a:p>
            <a:r>
              <a:rPr lang="fr-FR" dirty="0" smtClean="0"/>
              <a:t> </a:t>
            </a:r>
            <a:r>
              <a:rPr lang="fr-FR" dirty="0"/>
              <a:t>Ce sont des prédateurs carnivores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8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dirty="0" err="1"/>
              <a:t>Ophiuroidea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 </a:t>
            </a:r>
            <a:r>
              <a:rPr lang="fr-FR" dirty="0"/>
              <a:t>se différencient des astérides par la présence d'un disque central bien délimité, portant 5 longs bras réguliers et fins, animés de mouvements serpentiformes.</a:t>
            </a:r>
          </a:p>
          <a:p>
            <a:r>
              <a:rPr lang="fr-FR" dirty="0" smtClean="0"/>
              <a:t> </a:t>
            </a:r>
            <a:r>
              <a:rPr lang="fr-FR" dirty="0"/>
              <a:t>Selon les espèces ils se nourrissent de particules en suspension, sont détritivores ou encore carnivores.</a:t>
            </a:r>
          </a:p>
          <a:p>
            <a:r>
              <a:rPr lang="fr-FR" dirty="0" smtClean="0"/>
              <a:t> </a:t>
            </a:r>
            <a:r>
              <a:rPr lang="fr-FR" dirty="0"/>
              <a:t>En journée, elles vivent cachées sous les pierres ou dans des cavités attendant la nuit pour s'alimenter.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dirty="0" err="1"/>
              <a:t>Holothuroidea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corps en forme d'un cylindre ± allongé à section circulaire ou pentagonale.</a:t>
            </a:r>
          </a:p>
          <a:p>
            <a:r>
              <a:rPr lang="fr-FR" dirty="0" smtClean="0"/>
              <a:t> </a:t>
            </a:r>
            <a:r>
              <a:rPr lang="fr-FR" dirty="0"/>
              <a:t>Leur corps présente 5 rangées longitudinales de pieds ambulacraires</a:t>
            </a:r>
          </a:p>
          <a:p>
            <a:r>
              <a:rPr lang="fr-FR" dirty="0" smtClean="0"/>
              <a:t> </a:t>
            </a:r>
            <a:r>
              <a:rPr lang="fr-FR" dirty="0"/>
              <a:t>Bouche est encadrée par une collerette de tentacules rétractiles correspondant à un multiple de 5.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2250649"/>
            <a:ext cx="5761219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5517232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Hollothuride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8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</a:t>
            </a:r>
            <a:r>
              <a:rPr lang="fr-FR" dirty="0" err="1"/>
              <a:t>Echinoidea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Ordre : Oursins réguliers</a:t>
            </a:r>
          </a:p>
          <a:p>
            <a:r>
              <a:rPr lang="fr-FR" dirty="0"/>
              <a:t>       Famille : Echinidés</a:t>
            </a:r>
          </a:p>
          <a:p>
            <a:r>
              <a:rPr lang="fr-FR" dirty="0"/>
              <a:t>      Genre : </a:t>
            </a:r>
            <a:r>
              <a:rPr lang="fr-FR" dirty="0" err="1"/>
              <a:t>Paracentrotus</a:t>
            </a:r>
            <a:endParaRPr lang="fr-FR" dirty="0"/>
          </a:p>
          <a:p>
            <a:r>
              <a:rPr lang="fr-FR" dirty="0"/>
              <a:t>       Espèce :   </a:t>
            </a:r>
            <a:r>
              <a:rPr lang="fr-FR" dirty="0" err="1"/>
              <a:t>Paracentrotus</a:t>
            </a:r>
            <a:r>
              <a:rPr lang="fr-FR" dirty="0"/>
              <a:t> </a:t>
            </a:r>
            <a:r>
              <a:rPr lang="fr-FR" dirty="0" err="1"/>
              <a:t>lividus</a:t>
            </a:r>
            <a:r>
              <a:rPr lang="fr-FR" dirty="0"/>
              <a:t> (oursin comestible).</a:t>
            </a:r>
          </a:p>
          <a:p>
            <a:r>
              <a:rPr lang="fr-FR" dirty="0"/>
              <a:t>•	Corps globuleux ou hémisphérique recouvert de piquants et protégé par un test calcaire continu.</a:t>
            </a:r>
          </a:p>
          <a:p>
            <a:r>
              <a:rPr lang="fr-FR" dirty="0"/>
              <a:t>•	Test formé de plaques jointives en nombre fixe.</a:t>
            </a:r>
          </a:p>
          <a:p>
            <a:r>
              <a:rPr lang="fr-FR" dirty="0"/>
              <a:t>•	Face aborale réduite, face orale représentant la plus grande partie de l'animal.</a:t>
            </a:r>
          </a:p>
          <a:p>
            <a:r>
              <a:rPr lang="fr-FR" dirty="0"/>
              <a:t>•	Symétrie radiale </a:t>
            </a:r>
          </a:p>
          <a:p>
            <a:r>
              <a:rPr lang="fr-FR" dirty="0"/>
              <a:t>•	Armature buccale formée de 5 mâchoires mobiles.</a:t>
            </a:r>
          </a:p>
          <a:p>
            <a:r>
              <a:rPr lang="fr-FR" dirty="0"/>
              <a:t>•	Les piquants varient d'une espèce à l'autre, ce sont des productions dermiques mésenchymateuses.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9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•	Présences des pédicellaires</a:t>
            </a:r>
          </a:p>
          <a:p>
            <a:r>
              <a:rPr lang="fr-FR" dirty="0"/>
              <a:t>•	Tube digestif long, tubuleux, au trajet complexe.</a:t>
            </a:r>
          </a:p>
          <a:p>
            <a:r>
              <a:rPr lang="fr-FR" dirty="0"/>
              <a:t>•	Système nerveux oral en trois parties </a:t>
            </a:r>
          </a:p>
          <a:p>
            <a:r>
              <a:rPr lang="fr-FR" dirty="0"/>
              <a:t>•	Lanterne d'Aristote (appareil masticateur) de part et d'autre de la bouche, c'est un système de levier avec contrepoids ; 5 mâchoires pyramidales portant chacune une dent à croissance continue </a:t>
            </a:r>
          </a:p>
          <a:p>
            <a:r>
              <a:rPr lang="fr-FR" dirty="0"/>
              <a:t>•	Reproduction : animal gonochorique, les glandes sexuelles sont de même apparence chez les deux sexes et seule la couleur permet, à maturité, de les différencier : jaune             chez les mâles et orange chez les femelles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métazoaires triploblastiques </a:t>
            </a:r>
          </a:p>
          <a:p>
            <a:r>
              <a:rPr lang="fr-FR" dirty="0" smtClean="0"/>
              <a:t>environ 6 500 </a:t>
            </a:r>
            <a:r>
              <a:rPr lang="fr-FR" dirty="0" err="1" smtClean="0"/>
              <a:t>sp</a:t>
            </a:r>
            <a:endParaRPr lang="fr-FR" dirty="0" smtClean="0"/>
          </a:p>
          <a:p>
            <a:r>
              <a:rPr lang="fr-FR" dirty="0" smtClean="0"/>
              <a:t>symétrie pentaradiée secondaire (symétrie centrale d'ordre 5) surtout chez les étoiles de mer mais toujours  </a:t>
            </a:r>
            <a:r>
              <a:rPr lang="fr-FR" dirty="0" err="1" smtClean="0"/>
              <a:t>bilatériens</a:t>
            </a:r>
            <a:endParaRPr lang="fr-FR" dirty="0" smtClean="0"/>
          </a:p>
          <a:p>
            <a:r>
              <a:rPr lang="fr-FR" dirty="0" smtClean="0"/>
              <a:t>deutérostomien proche des chordés</a:t>
            </a:r>
          </a:p>
          <a:p>
            <a:r>
              <a:rPr lang="fr-FR" dirty="0" smtClean="0"/>
              <a:t>squelette externe constitué de plaques osseuses articulées et percées de nombreuses canalicules</a:t>
            </a:r>
          </a:p>
          <a:p>
            <a:r>
              <a:rPr lang="fr-FR" dirty="0" smtClean="0"/>
              <a:t>présence d‘1 système aquifère</a:t>
            </a:r>
          </a:p>
        </p:txBody>
      </p:sp>
    </p:spTree>
    <p:extLst>
      <p:ext uri="{BB962C8B-B14F-4D97-AF65-F5344CB8AC3E}">
        <p14:creationId xmlns:p14="http://schemas.microsoft.com/office/powerpoint/2010/main" val="358403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•	Pas de dimorphisme sexuel</a:t>
            </a:r>
          </a:p>
          <a:p>
            <a:r>
              <a:rPr lang="fr-FR" dirty="0"/>
              <a:t>•	Œufs petits et peu chargés en vitellus, larve est appelée </a:t>
            </a:r>
            <a:r>
              <a:rPr lang="fr-FR" dirty="0" err="1"/>
              <a:t>Pluteus</a:t>
            </a:r>
            <a:r>
              <a:rPr lang="fr-FR" dirty="0"/>
              <a:t>.</a:t>
            </a:r>
          </a:p>
          <a:p>
            <a:r>
              <a:rPr lang="fr-FR" dirty="0"/>
              <a:t>•	Fécondation au hasard dans l'eau de mer (externe).</a:t>
            </a:r>
          </a:p>
          <a:p>
            <a:r>
              <a:rPr lang="fr-FR" dirty="0"/>
              <a:t>•	Les oursins sont classés en 2 groupes de bases : Les oursins réguliers et les oursins irréguliers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3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2576814"/>
            <a:ext cx="5761219" cy="257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73" y="2363435"/>
            <a:ext cx="4298053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714"/>
            <a:ext cx="3036071" cy="209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Lanterne d'Aristote </a:t>
            </a:r>
          </a:p>
          <a:p>
            <a:r>
              <a:rPr lang="fr-FR" dirty="0"/>
              <a:t>(d'après H. Boué &amp; N. </a:t>
            </a:r>
            <a:r>
              <a:rPr lang="fr-FR" dirty="0" err="1"/>
              <a:t>Chanton</a:t>
            </a:r>
            <a:r>
              <a:rPr lang="fr-FR" dirty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5560"/>
            <a:ext cx="26939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2662753"/>
            <a:ext cx="188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Machoire</a:t>
            </a:r>
            <a:r>
              <a:rPr lang="fr-FR" dirty="0"/>
              <a:t> d'oursin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5368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5241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80397"/>
            <a:ext cx="25717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2492896"/>
            <a:ext cx="358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Echinaster</a:t>
            </a:r>
            <a:r>
              <a:rPr lang="fr-FR" dirty="0"/>
              <a:t> </a:t>
            </a:r>
            <a:r>
              <a:rPr lang="fr-FR" dirty="0" err="1" smtClean="0"/>
              <a:t>luzonicus</a:t>
            </a:r>
            <a:r>
              <a:rPr lang="fr-FR" dirty="0" smtClean="0"/>
              <a:t> (étoile </a:t>
            </a:r>
            <a:r>
              <a:rPr lang="fr-FR" dirty="0"/>
              <a:t>de mer)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6617" y="5424826"/>
            <a:ext cx="2419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Ophiarachna</a:t>
            </a:r>
            <a:r>
              <a:rPr lang="fr-FR" dirty="0"/>
              <a:t> </a:t>
            </a:r>
            <a:r>
              <a:rPr lang="fr-FR" dirty="0" err="1"/>
              <a:t>incrassata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/>
              <a:t>ophiure verte)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96" y="620688"/>
            <a:ext cx="3161928" cy="23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9246" y="3053490"/>
            <a:ext cx="273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Arbacia</a:t>
            </a:r>
            <a:r>
              <a:rPr lang="fr-FR" dirty="0"/>
              <a:t> </a:t>
            </a:r>
            <a:r>
              <a:rPr lang="fr-FR" dirty="0" err="1" smtClean="0"/>
              <a:t>lixula</a:t>
            </a:r>
            <a:r>
              <a:rPr lang="fr-FR" dirty="0" smtClean="0"/>
              <a:t>(L'oursin noir)</a:t>
            </a:r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05563"/>
            <a:ext cx="22860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6258" y="5507753"/>
            <a:ext cx="3073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Ptilometra</a:t>
            </a:r>
            <a:r>
              <a:rPr lang="fr-FR" dirty="0"/>
              <a:t> </a:t>
            </a:r>
            <a:r>
              <a:rPr lang="fr-FR" dirty="0" smtClean="0"/>
              <a:t>australis (comatule)</a:t>
            </a:r>
            <a:endParaRPr lang="fr-F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" y="3429000"/>
            <a:ext cx="1981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6063" y="5424826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Holothurides</a:t>
            </a:r>
          </a:p>
        </p:txBody>
      </p:sp>
    </p:spTree>
    <p:extLst>
      <p:ext uri="{BB962C8B-B14F-4D97-AF65-F5344CB8AC3E}">
        <p14:creationId xmlns:p14="http://schemas.microsoft.com/office/powerpoint/2010/main" val="3565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870"/>
            <a:ext cx="8229600" cy="1143000"/>
          </a:xfrm>
        </p:spPr>
        <p:txBody>
          <a:bodyPr/>
          <a:lstStyle/>
          <a:p>
            <a:r>
              <a:rPr lang="fr-FR" dirty="0" smtClean="0"/>
              <a:t>Morphologie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endosquelette dermique (</a:t>
            </a:r>
            <a:r>
              <a:rPr lang="fr-FR" b="1" dirty="0" err="1" smtClean="0"/>
              <a:t>stéréome</a:t>
            </a:r>
            <a:r>
              <a:rPr lang="fr-FR" dirty="0" smtClean="0"/>
              <a:t>), formé de spicules (holothuries) ou de plaques, </a:t>
            </a:r>
            <a:r>
              <a:rPr lang="fr-FR" dirty="0" err="1" smtClean="0"/>
              <a:t>peuvant</a:t>
            </a:r>
            <a:r>
              <a:rPr lang="fr-FR" dirty="0" smtClean="0"/>
              <a:t> être mobiles (étoiles de mer, ophiures, crinoïdes) ou soudées (oursins: squelette = </a:t>
            </a:r>
            <a:r>
              <a:rPr lang="fr-FR" b="1" dirty="0" smtClean="0"/>
              <a:t>test</a:t>
            </a:r>
            <a:r>
              <a:rPr lang="fr-FR" dirty="0" smtClean="0"/>
              <a:t>)</a:t>
            </a:r>
          </a:p>
          <a:p>
            <a:r>
              <a:rPr lang="fr-FR" dirty="0" smtClean="0"/>
              <a:t>nombreuses </a:t>
            </a:r>
            <a:r>
              <a:rPr lang="fr-FR" dirty="0" err="1" smtClean="0"/>
              <a:t>sp</a:t>
            </a:r>
            <a:r>
              <a:rPr lang="fr-FR" dirty="0" smtClean="0"/>
              <a:t>  hérissées de piquants</a:t>
            </a:r>
          </a:p>
          <a:p>
            <a:r>
              <a:rPr lang="fr-FR" dirty="0" smtClean="0"/>
              <a:t>présente 1 face </a:t>
            </a:r>
            <a:r>
              <a:rPr lang="fr-FR" b="1" dirty="0" smtClean="0"/>
              <a:t>orale</a:t>
            </a:r>
            <a:r>
              <a:rPr lang="fr-FR" dirty="0" smtClean="0"/>
              <a:t> (où se situe la bouche) et 1 face aborale (où se trouvent généralement l'anus, l'appareil respiratoire et les gonades, ou le pied chez les crinoïdes fixés)</a:t>
            </a:r>
          </a:p>
          <a:p>
            <a:r>
              <a:rPr lang="fr-FR" dirty="0" smtClean="0"/>
              <a:t>pas de « tête » : les systèmes digestif, circulatoire et nerveux sont tous répartis en 5 branches symétriques ramifiées parcourant le corps</a:t>
            </a:r>
          </a:p>
          <a:p>
            <a:r>
              <a:rPr lang="fr-FR" dirty="0" smtClean="0"/>
              <a:t>Ces 5 éléments radiaires sont appelés « rayons » (comme les bras des étoiles de mer), et peuvent éventuellement être ramifiés (notamment chez les crinoïdes ou les ophiures </a:t>
            </a:r>
            <a:r>
              <a:rPr lang="fr-FR" dirty="0" err="1" smtClean="0"/>
              <a:t>gorgonocéphales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Ces rayons se développent depuis des plaques oculaires, d'où apparaissent des </a:t>
            </a:r>
            <a:r>
              <a:rPr lang="fr-FR" b="1" dirty="0" smtClean="0"/>
              <a:t>plaques ambulacraires </a:t>
            </a:r>
            <a:r>
              <a:rPr lang="fr-FR" dirty="0" smtClean="0"/>
              <a:t>sur 2 rangées alternativement</a:t>
            </a:r>
          </a:p>
          <a:p>
            <a:r>
              <a:rPr lang="fr-FR" dirty="0" smtClean="0"/>
              <a:t>Ce phénomène est bien visible sur le test des oursins</a:t>
            </a:r>
          </a:p>
        </p:txBody>
      </p:sp>
    </p:spTree>
    <p:extLst>
      <p:ext uri="{BB962C8B-B14F-4D97-AF65-F5344CB8AC3E}">
        <p14:creationId xmlns:p14="http://schemas.microsoft.com/office/powerpoint/2010/main" val="191838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40871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système vasculaire (appelé Système </a:t>
            </a:r>
            <a:r>
              <a:rPr lang="fr-FR" b="1" dirty="0" smtClean="0"/>
              <a:t>ambulacraire</a:t>
            </a:r>
            <a:r>
              <a:rPr lang="fr-FR" dirty="0" smtClean="0"/>
              <a:t>) réduit et relativement ouvert, sans organe pulsatile</a:t>
            </a:r>
          </a:p>
          <a:p>
            <a:r>
              <a:rPr lang="fr-FR" dirty="0" smtClean="0"/>
              <a:t>disposent en + d‘1 système </a:t>
            </a:r>
            <a:r>
              <a:rPr lang="fr-FR" b="1" dirty="0" smtClean="0"/>
              <a:t>aquifère</a:t>
            </a:r>
            <a:r>
              <a:rPr lang="fr-FR" dirty="0" smtClean="0"/>
              <a:t> propre à ce groupe, qui assure </a:t>
            </a:r>
            <a:r>
              <a:rPr lang="fr-FR" dirty="0" err="1" smtClean="0"/>
              <a:t>qq</a:t>
            </a:r>
            <a:r>
              <a:rPr lang="fr-FR" dirty="0" smtClean="0"/>
              <a:t> 1 des fonctions du sang et </a:t>
            </a:r>
            <a:r>
              <a:rPr lang="fr-FR" dirty="0" err="1" smtClean="0"/>
              <a:t>qq</a:t>
            </a:r>
            <a:r>
              <a:rPr lang="fr-FR" dirty="0" smtClean="0"/>
              <a:t> autres: échanges gazeux, locomotion et nutrition</a:t>
            </a:r>
          </a:p>
          <a:p>
            <a:r>
              <a:rPr lang="fr-FR" dirty="0" smtClean="0"/>
              <a:t>il est alimenté par 1 organe filtreur appelé </a:t>
            </a:r>
            <a:r>
              <a:rPr lang="fr-FR" b="1" dirty="0" smtClean="0"/>
              <a:t>madréporite</a:t>
            </a:r>
          </a:p>
          <a:p>
            <a:r>
              <a:rPr lang="fr-FR" dirty="0" smtClean="0"/>
              <a:t>Appareil  digestif complet proche de celui des chordés</a:t>
            </a:r>
          </a:p>
          <a:p>
            <a:r>
              <a:rPr lang="fr-FR" dirty="0" smtClean="0"/>
              <a:t>système nerveux constitué d‘1 anneau nerveux autour de la bouche (</a:t>
            </a:r>
            <a:r>
              <a:rPr lang="fr-FR" b="1" dirty="0" smtClean="0"/>
              <a:t>anneau </a:t>
            </a:r>
            <a:r>
              <a:rPr lang="fr-FR" b="1" dirty="0" err="1" smtClean="0"/>
              <a:t>périoral</a:t>
            </a:r>
            <a:r>
              <a:rPr lang="fr-FR" dirty="0" smtClean="0"/>
              <a:t>) d'où partent des nerfs selon 1 structure radiaire en 5 cordons nerveux (pas de système nerveux central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303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r>
              <a:rPr lang="fr-FR" dirty="0" smtClean="0"/>
              <a:t>larve généralement pélagique, l'individu mature benthique (sauf quelques rares crinoïdes et holothuries nageurs pélagique)</a:t>
            </a:r>
          </a:p>
          <a:p>
            <a:r>
              <a:rPr lang="fr-FR" dirty="0" smtClean="0"/>
              <a:t>peuvent être </a:t>
            </a:r>
            <a:r>
              <a:rPr lang="fr-FR" b="1" dirty="0" smtClean="0"/>
              <a:t>sessiles</a:t>
            </a:r>
            <a:r>
              <a:rPr lang="fr-FR" dirty="0" smtClean="0"/>
              <a:t> (comme les crinoïdes pédonculés) ou </a:t>
            </a:r>
            <a:r>
              <a:rPr lang="fr-FR" b="1" dirty="0" err="1" smtClean="0"/>
              <a:t>vagiles</a:t>
            </a:r>
            <a:r>
              <a:rPr lang="fr-FR" dirty="0" smtClean="0"/>
              <a:t>: certaines ophiures et étoiles de mer carnivores sont même capables de mouvements assez rapides</a:t>
            </a:r>
          </a:p>
        </p:txBody>
      </p:sp>
    </p:spTree>
    <p:extLst>
      <p:ext uri="{BB962C8B-B14F-4D97-AF65-F5344CB8AC3E}">
        <p14:creationId xmlns:p14="http://schemas.microsoft.com/office/powerpoint/2010/main" val="147073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r-FR" dirty="0" smtClean="0"/>
              <a:t>Biologie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                 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                                                        Habitat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exclusivement marins: aucune </a:t>
            </a:r>
            <a:r>
              <a:rPr lang="fr-FR" dirty="0" err="1" smtClean="0"/>
              <a:t>sp</a:t>
            </a:r>
            <a:r>
              <a:rPr lang="fr-FR" dirty="0" smtClean="0"/>
              <a:t> dulcicole ni terrestres</a:t>
            </a:r>
          </a:p>
          <a:p>
            <a:r>
              <a:rPr lang="fr-FR" dirty="0" smtClean="0"/>
              <a:t>peuplent pratiquement toutes les mers ouvertes du globe (ils ont cependant disparu des mers fermées comme la Caspienne), depuis la surface jusqu'aux abysses, et de l'équateur jusqu'aux mers </a:t>
            </a:r>
            <a:r>
              <a:rPr lang="fr-FR" dirty="0" err="1" smtClean="0"/>
              <a:t>subglaciales</a:t>
            </a:r>
            <a:endParaRPr lang="fr-FR" dirty="0" smtClean="0"/>
          </a:p>
          <a:p>
            <a:r>
              <a:rPr lang="fr-FR" dirty="0" smtClean="0"/>
              <a:t>font partie des groupes d'animaux supérieurs les + représentés dans les profondeurs abyssales, plusieurs </a:t>
            </a:r>
            <a:r>
              <a:rPr lang="fr-FR" dirty="0" err="1" smtClean="0"/>
              <a:t>sp</a:t>
            </a:r>
            <a:r>
              <a:rPr lang="fr-FR" dirty="0" smtClean="0"/>
              <a:t>  de chaque classe étant présentes au-delà de 8 000 m de profondeur, et certaines </a:t>
            </a:r>
            <a:r>
              <a:rPr lang="fr-FR" dirty="0" err="1" smtClean="0"/>
              <a:t>sp</a:t>
            </a:r>
            <a:r>
              <a:rPr lang="fr-FR" dirty="0" smtClean="0"/>
              <a:t> d'holothuries jusqu'à + de 10 000 m</a:t>
            </a:r>
          </a:p>
          <a:p>
            <a:r>
              <a:rPr lang="fr-FR" dirty="0" smtClean="0"/>
              <a:t>constituent 1 part très importante de la faune benthique, et jouent donc 1 rôle majeur dans les processus biologiques de ces milieux, notamment en ce qui concerne le recyclage des déchets par leurs régimes détritivores ou filtreurs.</a:t>
            </a:r>
          </a:p>
          <a:p>
            <a:r>
              <a:rPr lang="fr-FR" dirty="0" smtClean="0"/>
              <a:t>On compte 1centaine d‘1sp  en Méditerranée occidentale, réparties en 22 étoiles de mer, 23 ophiures, 2 crinoïdes, 22 oursins et 31 holothuries, toutes profondeurs confondues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2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                                    Reproduction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reproduction gonochorique</a:t>
            </a:r>
          </a:p>
          <a:p>
            <a:r>
              <a:rPr lang="fr-FR" dirty="0" smtClean="0"/>
              <a:t>pas de dimorphisme sexuel</a:t>
            </a:r>
          </a:p>
          <a:p>
            <a:r>
              <a:rPr lang="fr-FR" dirty="0" smtClean="0"/>
              <a:t>disposition de l'appareil reproducteur varie selon les </a:t>
            </a:r>
            <a:r>
              <a:rPr lang="fr-FR" dirty="0" err="1" smtClean="0"/>
              <a:t>sp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apex des oursins et de certaines étoiles</a:t>
            </a:r>
          </a:p>
          <a:p>
            <a:pPr lvl="1"/>
            <a:r>
              <a:rPr lang="fr-FR" dirty="0" smtClean="0"/>
              <a:t>pinnules chez les crinoïdes</a:t>
            </a:r>
          </a:p>
          <a:p>
            <a:pPr lvl="1"/>
            <a:r>
              <a:rPr lang="fr-FR" dirty="0" smtClean="0"/>
              <a:t>cavité centrale des holothuries</a:t>
            </a:r>
          </a:p>
          <a:p>
            <a:pPr lvl="1"/>
            <a:r>
              <a:rPr lang="fr-FR" dirty="0" smtClean="0"/>
              <a:t>bras pour les ophiures et la plupart des étoiles</a:t>
            </a:r>
          </a:p>
          <a:p>
            <a:r>
              <a:rPr lang="fr-FR" dirty="0" smtClean="0"/>
              <a:t>La +part des </a:t>
            </a:r>
            <a:r>
              <a:rPr lang="fr-FR" dirty="0" err="1" smtClean="0"/>
              <a:t>sp</a:t>
            </a:r>
            <a:r>
              <a:rPr lang="fr-FR" dirty="0" smtClean="0"/>
              <a:t> émettent 1 grande quantité de gamètes (jusqu'à +</a:t>
            </a:r>
            <a:r>
              <a:rPr lang="fr-FR" dirty="0" err="1" smtClean="0"/>
              <a:t>ieurs</a:t>
            </a:r>
            <a:r>
              <a:rPr lang="fr-FR" dirty="0" smtClean="0"/>
              <a:t> millions d’œufs peuvent être fécondés en 1 seule reproduction):</a:t>
            </a:r>
          </a:p>
          <a:p>
            <a:r>
              <a:rPr lang="fr-FR" dirty="0" smtClean="0"/>
              <a:t>le sperme et les ovocytes sont libérés dans le milieu de manière synchrone grâce à 1 signal </a:t>
            </a:r>
            <a:r>
              <a:rPr lang="fr-FR" dirty="0" err="1" smtClean="0"/>
              <a:t>phéromonal</a:t>
            </a:r>
            <a:r>
              <a:rPr lang="fr-FR" dirty="0" smtClean="0"/>
              <a:t>, et la fécondation a ensuite lieu au hasard dans l'eau</a:t>
            </a:r>
          </a:p>
          <a:p>
            <a:r>
              <a:rPr lang="fr-FR" dirty="0" smtClean="0"/>
              <a:t>Les larves évoluent ensuite parmi le plancton pendant +</a:t>
            </a:r>
            <a:r>
              <a:rPr lang="fr-FR" dirty="0" err="1" smtClean="0"/>
              <a:t>ieurs</a:t>
            </a:r>
            <a:r>
              <a:rPr lang="fr-FR" dirty="0" smtClean="0"/>
              <a:t> semaines (où elles sont la proie de nombreux planctonivores), subissant des métamorphoses caractéristiques des différentes classes (mais toutes sont encore à symétrie bilatérale)</a:t>
            </a:r>
          </a:p>
          <a:p>
            <a:r>
              <a:rPr lang="fr-FR" dirty="0" smtClean="0"/>
              <a:t>Arrivées au terme de leur dernier cycle larvaire, elles se rapprochent du fond jusqu'à s'y poser pour entamer leur dernière métamorphose en juvénile, et commencer leur cycle de vie</a:t>
            </a:r>
          </a:p>
          <a:p>
            <a:r>
              <a:rPr lang="fr-FR" dirty="0" smtClean="0"/>
              <a:t>Certaines </a:t>
            </a:r>
            <a:r>
              <a:rPr lang="fr-FR" dirty="0" err="1" smtClean="0"/>
              <a:t>sp</a:t>
            </a:r>
            <a:r>
              <a:rPr lang="fr-FR" dirty="0" smtClean="0"/>
              <a:t> ont cependant développé des modes de reproduction particuliers:</a:t>
            </a:r>
          </a:p>
          <a:p>
            <a:pPr lvl="1"/>
            <a:r>
              <a:rPr lang="fr-FR" dirty="0" smtClean="0"/>
              <a:t>absence de stade planctonique</a:t>
            </a:r>
          </a:p>
          <a:p>
            <a:pPr lvl="1"/>
            <a:r>
              <a:rPr lang="fr-FR" dirty="0" smtClean="0"/>
              <a:t>Autofécondation</a:t>
            </a:r>
          </a:p>
          <a:p>
            <a:pPr lvl="1"/>
            <a:r>
              <a:rPr lang="fr-FR" dirty="0" smtClean="0"/>
              <a:t>reproduction par division (chez les étoiles et les holothuries)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                 Locomotion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Presque tous les échinodermes sont benthiques : cela signifie qu'ils vivent posés sur le fond, à l'exception de certaines rares </a:t>
            </a:r>
            <a:r>
              <a:rPr lang="fr-FR" dirty="0" err="1" smtClean="0"/>
              <a:t>spp</a:t>
            </a:r>
            <a:r>
              <a:rPr lang="fr-FR" dirty="0" smtClean="0"/>
              <a:t> d'holothuries capables de vivre en pleine eau (comme </a:t>
            </a:r>
            <a:r>
              <a:rPr lang="fr-FR" dirty="0" err="1" smtClean="0"/>
              <a:t>Pelagothuria</a:t>
            </a:r>
            <a:r>
              <a:rPr lang="fr-FR" dirty="0" smtClean="0"/>
              <a:t> </a:t>
            </a:r>
            <a:r>
              <a:rPr lang="fr-FR" dirty="0" err="1" smtClean="0"/>
              <a:t>natatrix</a:t>
            </a:r>
            <a:r>
              <a:rPr lang="fr-FR" dirty="0" smtClean="0"/>
              <a:t>, mais +</a:t>
            </a:r>
            <a:r>
              <a:rPr lang="fr-FR" dirty="0" err="1" smtClean="0"/>
              <a:t>ieurs</a:t>
            </a:r>
            <a:r>
              <a:rPr lang="fr-FR" dirty="0" smtClean="0"/>
              <a:t> autres </a:t>
            </a:r>
            <a:r>
              <a:rPr lang="fr-FR" dirty="0" err="1" smtClean="0"/>
              <a:t>sp</a:t>
            </a:r>
            <a:r>
              <a:rPr lang="fr-FR" dirty="0" smtClean="0"/>
              <a:t> peuvent nager 1 moment, tout comme certaines comatules)</a:t>
            </a:r>
          </a:p>
          <a:p>
            <a:r>
              <a:rPr lang="fr-FR" dirty="0" smtClean="0"/>
              <a:t>De nombreuses </a:t>
            </a:r>
            <a:r>
              <a:rPr lang="fr-FR" dirty="0" err="1" smtClean="0"/>
              <a:t>sp</a:t>
            </a:r>
            <a:r>
              <a:rPr lang="fr-FR" dirty="0" smtClean="0"/>
              <a:t> sont « sessiles », ce qui signifie qu'elles vivent fixées au substrat, où elles se nourrissent en filtrant l'eau: c'est le cas de nombreux crinoïdes et de certaines holothuries (et dans 1 moindre mesure de certaines </a:t>
            </a:r>
            <a:r>
              <a:rPr lang="fr-FR" dirty="0" err="1" smtClean="0"/>
              <a:t>sp</a:t>
            </a:r>
            <a:r>
              <a:rPr lang="fr-FR" dirty="0" smtClean="0"/>
              <a:t> des 3 autres classes)</a:t>
            </a:r>
          </a:p>
          <a:p>
            <a:r>
              <a:rPr lang="fr-FR" dirty="0" smtClean="0"/>
              <a:t>À l'inverse, les échinodermes capables de se déplacer sont dits « </a:t>
            </a:r>
            <a:r>
              <a:rPr lang="fr-FR" dirty="0" err="1" smtClean="0"/>
              <a:t>vagiles</a:t>
            </a:r>
            <a:r>
              <a:rPr lang="fr-FR" dirty="0" smtClean="0"/>
              <a:t> », et certaines étoiles de mer et ophiures sont capables de mouvements relativement rapides</a:t>
            </a:r>
          </a:p>
          <a:p>
            <a:r>
              <a:rPr lang="fr-FR" dirty="0" smtClean="0"/>
              <a:t>Pour se déplacer et adhérer à des surfaces dures, les oursins, les étoiles de mer et les holothuries sont pourvus de minuscules « </a:t>
            </a:r>
            <a:r>
              <a:rPr lang="fr-FR" b="1" dirty="0" smtClean="0"/>
              <a:t>pieds ambulacraires </a:t>
            </a:r>
            <a:r>
              <a:rPr lang="fr-FR" dirty="0" smtClean="0"/>
              <a:t>» en forme de tubes mous, munis à leur extrémité de cellules collantes et appelés </a:t>
            </a:r>
            <a:r>
              <a:rPr lang="fr-FR" b="1" dirty="0" smtClean="0"/>
              <a:t>podia</a:t>
            </a:r>
          </a:p>
          <a:p>
            <a:r>
              <a:rPr lang="fr-FR" dirty="0" smtClean="0"/>
              <a:t>Ceux-ci peuvent développer 1 force d'adhérence extrêmement efficace, comme chez l'oursin-tortue </a:t>
            </a:r>
            <a:r>
              <a:rPr lang="fr-FR" b="1" dirty="0" err="1" smtClean="0"/>
              <a:t>Colobocentrotus</a:t>
            </a:r>
            <a:r>
              <a:rPr lang="fr-FR" b="1" dirty="0" smtClean="0"/>
              <a:t>  </a:t>
            </a:r>
            <a:r>
              <a:rPr lang="fr-FR" b="1" dirty="0" err="1" smtClean="0"/>
              <a:t>atratus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85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                                  Alimentation</a:t>
            </a:r>
          </a:p>
          <a:p>
            <a:endParaRPr lang="fr-FR" dirty="0" smtClean="0"/>
          </a:p>
          <a:p>
            <a:r>
              <a:rPr lang="fr-FR" dirty="0" smtClean="0"/>
              <a:t>Les différentes </a:t>
            </a:r>
            <a:r>
              <a:rPr lang="fr-FR" dirty="0" err="1" smtClean="0"/>
              <a:t>sp</a:t>
            </a:r>
            <a:r>
              <a:rPr lang="fr-FR" dirty="0" smtClean="0"/>
              <a:t> d'échinodermes ont adopté 1 grande variété de régimes alimentaires:</a:t>
            </a:r>
          </a:p>
          <a:p>
            <a:pPr lvl="1"/>
            <a:r>
              <a:rPr lang="fr-FR" b="1" dirty="0" smtClean="0"/>
              <a:t>prédateurs</a:t>
            </a:r>
            <a:r>
              <a:rPr lang="fr-FR" dirty="0" smtClean="0"/>
              <a:t> carnivores (principalement les étoiles de mer, mais aussi certains oursins et ophiures)</a:t>
            </a:r>
          </a:p>
          <a:p>
            <a:pPr lvl="1"/>
            <a:r>
              <a:rPr lang="fr-FR" b="1" dirty="0" smtClean="0"/>
              <a:t>charognards</a:t>
            </a:r>
            <a:r>
              <a:rPr lang="fr-FR" dirty="0" smtClean="0"/>
              <a:t> (étoiles, oursins et ophiures)</a:t>
            </a:r>
          </a:p>
          <a:p>
            <a:pPr lvl="1"/>
            <a:r>
              <a:rPr lang="fr-FR" b="1" dirty="0" smtClean="0"/>
              <a:t>brouteurs</a:t>
            </a:r>
            <a:r>
              <a:rPr lang="fr-FR" dirty="0" smtClean="0"/>
              <a:t> herbivores (la plupart des oursins)</a:t>
            </a:r>
          </a:p>
          <a:p>
            <a:pPr lvl="1"/>
            <a:r>
              <a:rPr lang="fr-FR" b="1" dirty="0" err="1" smtClean="0"/>
              <a:t>dépositivores</a:t>
            </a:r>
            <a:r>
              <a:rPr lang="fr-FR" dirty="0" smtClean="0"/>
              <a:t> (oursins, holothuries, ophiures)</a:t>
            </a:r>
          </a:p>
          <a:p>
            <a:pPr lvl="1"/>
            <a:r>
              <a:rPr lang="fr-FR" b="1" dirty="0" smtClean="0"/>
              <a:t>fouisseurs</a:t>
            </a:r>
            <a:r>
              <a:rPr lang="fr-FR" dirty="0" smtClean="0"/>
              <a:t> (oursins irréguliers) </a:t>
            </a:r>
          </a:p>
          <a:p>
            <a:pPr lvl="1"/>
            <a:r>
              <a:rPr lang="fr-FR" b="1" dirty="0" smtClean="0"/>
              <a:t>filtreurs</a:t>
            </a:r>
            <a:r>
              <a:rPr lang="fr-FR" dirty="0" smtClean="0"/>
              <a:t> (crinoïdes, holothuries)</a:t>
            </a:r>
          </a:p>
          <a:p>
            <a:r>
              <a:rPr lang="fr-FR" b="1" dirty="0" smtClean="0"/>
              <a:t>bouche</a:t>
            </a:r>
            <a:r>
              <a:rPr lang="fr-FR" dirty="0" smtClean="0"/>
              <a:t> généralement très développée et adaptée au régime, avec par </a:t>
            </a:r>
            <a:r>
              <a:rPr lang="fr-FR" dirty="0" err="1" smtClean="0"/>
              <a:t>exp</a:t>
            </a:r>
            <a:r>
              <a:rPr lang="fr-FR" dirty="0" smtClean="0"/>
              <a:t> des tentacules digités ou ramifiés en fractales pour filtrer le plancton ou le sédiment chez les holothuries</a:t>
            </a:r>
          </a:p>
          <a:p>
            <a:r>
              <a:rPr lang="fr-FR" b="1" dirty="0" smtClean="0"/>
              <a:t>estomac</a:t>
            </a:r>
            <a:r>
              <a:rPr lang="fr-FR" dirty="0" smtClean="0"/>
              <a:t> pouvant être </a:t>
            </a:r>
            <a:r>
              <a:rPr lang="fr-FR" dirty="0" err="1" smtClean="0"/>
              <a:t>dévaginé</a:t>
            </a:r>
            <a:r>
              <a:rPr lang="fr-FR" dirty="0" smtClean="0"/>
              <a:t> pour assurer la digestion externe de grosses proies chez de nombreuses étoiles de mer</a:t>
            </a:r>
          </a:p>
          <a:p>
            <a:r>
              <a:rPr lang="fr-FR" dirty="0" smtClean="0"/>
              <a:t>puissante </a:t>
            </a:r>
            <a:r>
              <a:rPr lang="fr-FR" b="1" dirty="0" smtClean="0"/>
              <a:t>mâchoire </a:t>
            </a:r>
            <a:r>
              <a:rPr lang="fr-FR" dirty="0" smtClean="0"/>
              <a:t>dentée appelée « </a:t>
            </a:r>
            <a:r>
              <a:rPr lang="fr-FR" b="1" dirty="0" smtClean="0"/>
              <a:t>lanterne d'Aristote </a:t>
            </a:r>
            <a:r>
              <a:rPr lang="fr-FR" dirty="0" smtClean="0"/>
              <a:t>» chez les oursins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63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1523</Words>
  <Application>Microsoft Office PowerPoint</Application>
  <PresentationFormat>Affichage à l'écran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Introduction </vt:lpstr>
      <vt:lpstr>Présentation PowerPoint</vt:lpstr>
      <vt:lpstr>Morphologie </vt:lpstr>
      <vt:lpstr>Présentation PowerPoint</vt:lpstr>
      <vt:lpstr>Présentation PowerPoint</vt:lpstr>
      <vt:lpstr>Biologie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Classe Crinoidea </vt:lpstr>
      <vt:lpstr> Classe Asteroidea: Les Etoiles de mer</vt:lpstr>
      <vt:lpstr>Classe Ophiuroidea</vt:lpstr>
      <vt:lpstr>Classe Holothuroidea</vt:lpstr>
      <vt:lpstr>Présentation PowerPoint</vt:lpstr>
      <vt:lpstr>Classe Echinoidea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LENOVO</dc:creator>
  <cp:lastModifiedBy>LENOVO</cp:lastModifiedBy>
  <cp:revision>5</cp:revision>
  <dcterms:created xsi:type="dcterms:W3CDTF">2025-02-21T16:15:30Z</dcterms:created>
  <dcterms:modified xsi:type="dcterms:W3CDTF">2025-03-17T21:47:10Z</dcterms:modified>
</cp:coreProperties>
</file>