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6" r:id="rId8"/>
    <p:sldId id="264"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3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52A5518-6902-4926-B601-10BBB09ECC95}"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4267887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2A5518-6902-4926-B601-10BBB09ECC95}"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137196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2A5518-6902-4926-B601-10BBB09ECC95}"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539330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2A5518-6902-4926-B601-10BBB09ECC95}"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2813983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52A5518-6902-4926-B601-10BBB09ECC95}" type="datetimeFigureOut">
              <a:rPr lang="fr-FR" smtClean="0"/>
              <a:t>07/04/2025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128877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52A5518-6902-4926-B601-10BBB09ECC95}" type="datetimeFigureOut">
              <a:rPr lang="fr-FR" smtClean="0"/>
              <a:t>07/04/2025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2482647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52A5518-6902-4926-B601-10BBB09ECC95}" type="datetimeFigureOut">
              <a:rPr lang="fr-FR" smtClean="0"/>
              <a:t>07/04/2025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177699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52A5518-6902-4926-B601-10BBB09ECC95}" type="datetimeFigureOut">
              <a:rPr lang="fr-FR" smtClean="0"/>
              <a:t>07/04/2025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32139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52A5518-6902-4926-B601-10BBB09ECC95}" type="datetimeFigureOut">
              <a:rPr lang="fr-FR" smtClean="0"/>
              <a:t>07/04/2025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591563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52A5518-6902-4926-B601-10BBB09ECC95}" type="datetimeFigureOut">
              <a:rPr lang="fr-FR" smtClean="0"/>
              <a:t>07/04/2025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220324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52A5518-6902-4926-B601-10BBB09ECC95}" type="datetimeFigureOut">
              <a:rPr lang="fr-FR" smtClean="0"/>
              <a:t>07/04/2025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5594F6E-AC14-41A7-8FB1-23FA124DED3B}" type="slidenum">
              <a:rPr lang="fr-FR" smtClean="0"/>
              <a:t>‹N°›</a:t>
            </a:fld>
            <a:endParaRPr lang="fr-FR"/>
          </a:p>
        </p:txBody>
      </p:sp>
    </p:spTree>
    <p:extLst>
      <p:ext uri="{BB962C8B-B14F-4D97-AF65-F5344CB8AC3E}">
        <p14:creationId xmlns:p14="http://schemas.microsoft.com/office/powerpoint/2010/main" val="97266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A5518-6902-4926-B601-10BBB09ECC95}" type="datetimeFigureOut">
              <a:rPr lang="fr-FR" smtClean="0"/>
              <a:t>07/04/2025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94F6E-AC14-41A7-8FB1-23FA124DED3B}" type="slidenum">
              <a:rPr lang="fr-FR" smtClean="0"/>
              <a:t>‹N°›</a:t>
            </a:fld>
            <a:endParaRPr lang="fr-FR"/>
          </a:p>
        </p:txBody>
      </p:sp>
    </p:spTree>
    <p:extLst>
      <p:ext uri="{BB962C8B-B14F-4D97-AF65-F5344CB8AC3E}">
        <p14:creationId xmlns:p14="http://schemas.microsoft.com/office/powerpoint/2010/main" val="2302956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Embranchement des </a:t>
            </a:r>
            <a:r>
              <a:rPr lang="fr-FR" dirty="0" err="1" smtClean="0"/>
              <a:t>Chordata</a:t>
            </a:r>
            <a:endParaRPr lang="fr-FR" dirty="0"/>
          </a:p>
        </p:txBody>
      </p:sp>
    </p:spTree>
    <p:extLst>
      <p:ext uri="{BB962C8B-B14F-4D97-AF65-F5344CB8AC3E}">
        <p14:creationId xmlns:p14="http://schemas.microsoft.com/office/powerpoint/2010/main" val="1835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Description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 nom de Chordés: provient de la </a:t>
            </a:r>
            <a:r>
              <a:rPr lang="fr-FR" b="1" dirty="0" smtClean="0"/>
              <a:t>notochorde </a:t>
            </a:r>
            <a:r>
              <a:rPr lang="fr-FR" dirty="0" smtClean="0"/>
              <a:t>= lamelle cartilagineuse d'origine mésodermique située du côté dorsal de l'animal, mais ventrale par rapport au tube nerveux</a:t>
            </a:r>
          </a:p>
          <a:p>
            <a:r>
              <a:rPr lang="fr-FR" dirty="0" smtClean="0"/>
              <a:t>rôle de soutien et de protection du tube nerveux chez les Chordés primitifs.</a:t>
            </a:r>
          </a:p>
          <a:p>
            <a:r>
              <a:rPr lang="fr-FR" dirty="0" smtClean="0"/>
              <a:t>Chez les Vertébrés, qui constituent un sous-embranchement des Chordés, la notochorde régresse généralement à l'âge adulte pour être remplacée par la colonne vertébrale.</a:t>
            </a:r>
          </a:p>
        </p:txBody>
      </p:sp>
    </p:spTree>
    <p:extLst>
      <p:ext uri="{BB962C8B-B14F-4D97-AF65-F5344CB8AC3E}">
        <p14:creationId xmlns:p14="http://schemas.microsoft.com/office/powerpoint/2010/main" val="4283685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04664"/>
            <a:ext cx="8568952" cy="6192688"/>
          </a:xfrm>
        </p:spPr>
        <p:txBody>
          <a:bodyPr>
            <a:normAutofit fontScale="70000" lnSpcReduction="20000"/>
          </a:bodyPr>
          <a:lstStyle/>
          <a:p>
            <a:r>
              <a:rPr lang="fr-FR" dirty="0" smtClean="0"/>
              <a:t>La notochorde est la structure de soutien interne primitive. C'est la forme la plus élémentaire d'un endosquelette (squelette interne) alors que l'exosquelette (squelette externe) est une structure typique chez de nombreux invertébrés (insectes, crustacés, mollusques)[6].</a:t>
            </a:r>
          </a:p>
          <a:p>
            <a:endParaRPr lang="fr-FR" dirty="0" smtClean="0"/>
          </a:p>
          <a:p>
            <a:r>
              <a:rPr lang="fr-FR" dirty="0" smtClean="0"/>
              <a:t>Les squelettes interne et externe permettent de former un appareil de soutien mais ont également pour fonction d'assurer une protection mécanique et de servir de point d'insertion aux muscles </a:t>
            </a:r>
          </a:p>
          <a:p>
            <a:r>
              <a:rPr lang="fr-FR" dirty="0" smtClean="0"/>
              <a:t>L'endosquelette possède certains avantages : il est plus mobile que l'exosquelette, permet une croissance continue, et a la force de supporter une plus grande taille et des mouvements puissants. </a:t>
            </a:r>
          </a:p>
          <a:p>
            <a:r>
              <a:rPr lang="fr-FR" dirty="0" smtClean="0"/>
              <a:t>Cependant, l'exosquelette reste présent chez plusieurs Chordés : les agnathes ostracodermes ont un corps recouvert d'une « armure » osseuse les protégeant des prédateurs.</a:t>
            </a:r>
          </a:p>
          <a:p>
            <a:r>
              <a:rPr lang="fr-FR" dirty="0" smtClean="0"/>
              <a:t> Chez les Vertébrés actuels, il n'est plus représenté que par les </a:t>
            </a:r>
            <a:r>
              <a:rPr lang="fr-FR" b="1" dirty="0" smtClean="0"/>
              <a:t>écailles</a:t>
            </a:r>
            <a:r>
              <a:rPr lang="fr-FR" dirty="0" smtClean="0"/>
              <a:t> qui recouvrent la peau des poissons et par des </a:t>
            </a:r>
            <a:r>
              <a:rPr lang="fr-FR" b="1" dirty="0" smtClean="0"/>
              <a:t>os dermiques </a:t>
            </a:r>
            <a:r>
              <a:rPr lang="fr-FR" dirty="0" smtClean="0"/>
              <a:t>qui participent à la ceinture pectorale des </a:t>
            </a:r>
            <a:r>
              <a:rPr lang="fr-FR" dirty="0" err="1" smtClean="0"/>
              <a:t>Gnathostomes</a:t>
            </a:r>
            <a:r>
              <a:rPr lang="fr-FR" dirty="0" smtClean="0"/>
              <a:t>[. </a:t>
            </a:r>
            <a:endParaRPr lang="fr-FR" dirty="0"/>
          </a:p>
        </p:txBody>
      </p:sp>
    </p:spTree>
    <p:extLst>
      <p:ext uri="{BB962C8B-B14F-4D97-AF65-F5344CB8AC3E}">
        <p14:creationId xmlns:p14="http://schemas.microsoft.com/office/powerpoint/2010/main" val="376231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568952" cy="6192688"/>
          </a:xfrm>
        </p:spPr>
        <p:txBody>
          <a:bodyPr>
            <a:normAutofit lnSpcReduction="10000"/>
          </a:bodyPr>
          <a:lstStyle/>
          <a:p>
            <a:pPr marL="0" indent="0">
              <a:buNone/>
            </a:pPr>
            <a:r>
              <a:rPr lang="fr-FR" b="1" dirty="0" smtClean="0"/>
              <a:t>                                                     </a:t>
            </a:r>
          </a:p>
          <a:p>
            <a:r>
              <a:rPr lang="fr-FR" dirty="0"/>
              <a:t>Système </a:t>
            </a:r>
            <a:r>
              <a:rPr lang="fr-FR" dirty="0" smtClean="0"/>
              <a:t>nerveux en forme de tube situé au-dessus</a:t>
            </a:r>
          </a:p>
          <a:p>
            <a:r>
              <a:rPr lang="fr-FR" dirty="0" smtClean="0"/>
              <a:t>les Chordés sont </a:t>
            </a:r>
            <a:r>
              <a:rPr lang="fr-FR" b="1" dirty="0" smtClean="0"/>
              <a:t>épineuriens</a:t>
            </a:r>
            <a:r>
              <a:rPr lang="fr-FR" dirty="0" smtClean="0"/>
              <a:t>, au contraire des protostomiens qui sont dits hyponeuriens</a:t>
            </a:r>
          </a:p>
          <a:p>
            <a:r>
              <a:rPr lang="fr-FR" dirty="0" smtClean="0"/>
              <a:t>pharynx (partie antérieure du tube digestif), percé de fentes branchiales, au moins à l'état embryonnaire, et qui a un rôle respiratoire quand ces fentes persistent à l'âge adulte : ce sont des </a:t>
            </a:r>
            <a:r>
              <a:rPr lang="fr-FR" b="1" dirty="0" err="1" smtClean="0"/>
              <a:t>Pharyngotrèmes</a:t>
            </a:r>
            <a:r>
              <a:rPr lang="fr-FR" b="1" dirty="0" smtClean="0"/>
              <a:t>.</a:t>
            </a:r>
          </a:p>
          <a:p>
            <a:r>
              <a:rPr lang="fr-FR" dirty="0" smtClean="0"/>
              <a:t>Appareil circulatoire </a:t>
            </a:r>
            <a:r>
              <a:rPr lang="fr-FR" b="1" dirty="0" smtClean="0"/>
              <a:t>clos</a:t>
            </a:r>
            <a:r>
              <a:rPr lang="fr-FR" dirty="0" smtClean="0"/>
              <a:t>, où la circulation sanguine est activée par un cœur composé de plusieurs cavités (de 2 à 4 pour les mammifères).</a:t>
            </a:r>
            <a:endParaRPr lang="fr-FR" dirty="0"/>
          </a:p>
        </p:txBody>
      </p:sp>
    </p:spTree>
    <p:extLst>
      <p:ext uri="{BB962C8B-B14F-4D97-AF65-F5344CB8AC3E}">
        <p14:creationId xmlns:p14="http://schemas.microsoft.com/office/powerpoint/2010/main" val="735883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19872" y="1916832"/>
            <a:ext cx="5238750" cy="170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54529" y="-29258"/>
            <a:ext cx="4677511" cy="7017306"/>
          </a:xfrm>
          <a:prstGeom prst="rect">
            <a:avLst/>
          </a:prstGeom>
        </p:spPr>
        <p:txBody>
          <a:bodyPr wrap="square">
            <a:spAutoFit/>
          </a:bodyPr>
          <a:lstStyle/>
          <a:p>
            <a:r>
              <a:rPr lang="fr-FR" dirty="0" smtClean="0"/>
              <a:t>Structure d'un chordé : la </a:t>
            </a:r>
            <a:r>
              <a:rPr lang="fr-FR" dirty="0" err="1" smtClean="0"/>
              <a:t>lancelet</a:t>
            </a:r>
            <a:r>
              <a:rPr lang="fr-FR" dirty="0" smtClean="0"/>
              <a:t> ou amphioxus :</a:t>
            </a:r>
          </a:p>
          <a:p>
            <a:r>
              <a:rPr lang="fr-FR" dirty="0" smtClean="0"/>
              <a:t>1. Renflement du tube nerveux (on ne peut pas parler de véritable encéphale)</a:t>
            </a:r>
          </a:p>
          <a:p>
            <a:r>
              <a:rPr lang="fr-FR" dirty="0" smtClean="0"/>
              <a:t>2. Notochorde</a:t>
            </a:r>
          </a:p>
          <a:p>
            <a:r>
              <a:rPr lang="fr-FR" dirty="0" smtClean="0"/>
              <a:t>3. Tube nerveux (dorsal)</a:t>
            </a:r>
          </a:p>
          <a:p>
            <a:r>
              <a:rPr lang="fr-FR" dirty="0" smtClean="0"/>
              <a:t>4. Nageoire caudale (ou queue </a:t>
            </a:r>
            <a:r>
              <a:rPr lang="fr-FR" dirty="0" err="1" smtClean="0"/>
              <a:t>post-anale</a:t>
            </a:r>
            <a:r>
              <a:rPr lang="fr-FR" dirty="0" smtClean="0"/>
              <a:t>)</a:t>
            </a:r>
          </a:p>
          <a:p>
            <a:r>
              <a:rPr lang="fr-FR" dirty="0" smtClean="0"/>
              <a:t>5. Anus</a:t>
            </a:r>
          </a:p>
          <a:p>
            <a:r>
              <a:rPr lang="fr-FR" dirty="0" smtClean="0"/>
              <a:t>6. Tube digestif</a:t>
            </a:r>
          </a:p>
          <a:p>
            <a:r>
              <a:rPr lang="fr-FR" dirty="0" smtClean="0"/>
              <a:t>7. Système circulatoire</a:t>
            </a:r>
          </a:p>
          <a:p>
            <a:r>
              <a:rPr lang="fr-FR" dirty="0" smtClean="0"/>
              <a:t>8. Pore atrial</a:t>
            </a:r>
          </a:p>
          <a:p>
            <a:r>
              <a:rPr lang="fr-FR" dirty="0" smtClean="0"/>
              <a:t>9. Cavité </a:t>
            </a:r>
            <a:r>
              <a:rPr lang="fr-FR" dirty="0" err="1" smtClean="0"/>
              <a:t>péripharyngienne</a:t>
            </a:r>
            <a:endParaRPr lang="fr-FR" dirty="0" smtClean="0"/>
          </a:p>
          <a:p>
            <a:r>
              <a:rPr lang="fr-FR" dirty="0" smtClean="0"/>
              <a:t>10. Fentes pharyngiennes</a:t>
            </a:r>
          </a:p>
          <a:p>
            <a:r>
              <a:rPr lang="fr-FR" dirty="0" smtClean="0"/>
              <a:t>11. Pharynx</a:t>
            </a:r>
          </a:p>
          <a:p>
            <a:r>
              <a:rPr lang="fr-FR" dirty="0" smtClean="0"/>
              <a:t>12. Organe rotateur (vélum non représenté)</a:t>
            </a:r>
          </a:p>
          <a:p>
            <a:r>
              <a:rPr lang="fr-FR" dirty="0" smtClean="0"/>
              <a:t>13. Cirres (rôle sensoriel)</a:t>
            </a:r>
          </a:p>
          <a:p>
            <a:r>
              <a:rPr lang="fr-FR" dirty="0" smtClean="0"/>
              <a:t>14. Cavité buccale</a:t>
            </a:r>
          </a:p>
          <a:p>
            <a:r>
              <a:rPr lang="fr-FR" dirty="0" smtClean="0"/>
              <a:t>15. Gonades (l'Amphioxus est gonochorique, donc on a ici soit une paire d'ovaires, soit de testicules)</a:t>
            </a:r>
          </a:p>
          <a:p>
            <a:r>
              <a:rPr lang="fr-FR" dirty="0" smtClean="0"/>
              <a:t>16. Photorécepteurs</a:t>
            </a:r>
          </a:p>
          <a:p>
            <a:r>
              <a:rPr lang="fr-FR" dirty="0" smtClean="0"/>
              <a:t>17. Nerf</a:t>
            </a:r>
          </a:p>
          <a:p>
            <a:r>
              <a:rPr lang="fr-FR" dirty="0" smtClean="0"/>
              <a:t>18. Repli tégumentaire formant une 'nageoire' continue</a:t>
            </a:r>
          </a:p>
          <a:p>
            <a:r>
              <a:rPr lang="fr-FR" dirty="0" smtClean="0"/>
              <a:t>19. Cæcum hépatique</a:t>
            </a:r>
            <a:endParaRPr lang="fr-FR" dirty="0"/>
          </a:p>
        </p:txBody>
      </p:sp>
    </p:spTree>
    <p:extLst>
      <p:ext uri="{BB962C8B-B14F-4D97-AF65-F5344CB8AC3E}">
        <p14:creationId xmlns:p14="http://schemas.microsoft.com/office/powerpoint/2010/main" val="2049702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classification</a:t>
            </a:r>
            <a:endParaRPr lang="fr-FR" dirty="0"/>
          </a:p>
        </p:txBody>
      </p:sp>
      <p:sp>
        <p:nvSpPr>
          <p:cNvPr id="3" name="Espace réservé du contenu 2"/>
          <p:cNvSpPr>
            <a:spLocks noGrp="1"/>
          </p:cNvSpPr>
          <p:nvPr>
            <p:ph idx="1"/>
          </p:nvPr>
        </p:nvSpPr>
        <p:spPr>
          <a:xfrm>
            <a:off x="179512" y="1600200"/>
            <a:ext cx="8507288" cy="5141168"/>
          </a:xfrm>
        </p:spPr>
        <p:txBody>
          <a:bodyPr>
            <a:normAutofit fontScale="92500" lnSpcReduction="10000"/>
          </a:bodyPr>
          <a:lstStyle/>
          <a:p>
            <a:r>
              <a:rPr lang="fr-FR" dirty="0" smtClean="0"/>
              <a:t>En classification classique, les Chordés sont composés de </a:t>
            </a:r>
          </a:p>
          <a:p>
            <a:r>
              <a:rPr lang="fr-FR" dirty="0" smtClean="0"/>
              <a:t>sous-embranchement </a:t>
            </a:r>
            <a:r>
              <a:rPr lang="fr-FR" dirty="0" err="1" smtClean="0"/>
              <a:t>Tunicata</a:t>
            </a:r>
            <a:r>
              <a:rPr lang="fr-FR" dirty="0" smtClean="0"/>
              <a:t> = Tuniciers</a:t>
            </a:r>
          </a:p>
          <a:p>
            <a:pPr lvl="1"/>
            <a:r>
              <a:rPr lang="fr-FR" dirty="0" smtClean="0"/>
              <a:t>classe </a:t>
            </a:r>
            <a:r>
              <a:rPr lang="fr-FR" dirty="0" err="1" smtClean="0"/>
              <a:t>Appendicularia</a:t>
            </a:r>
            <a:r>
              <a:rPr lang="fr-FR" dirty="0" smtClean="0"/>
              <a:t> -- Tuniciers pélagiques</a:t>
            </a:r>
          </a:p>
          <a:p>
            <a:pPr lvl="1"/>
            <a:r>
              <a:rPr lang="fr-FR" dirty="0" smtClean="0"/>
              <a:t>classe </a:t>
            </a:r>
            <a:r>
              <a:rPr lang="fr-FR" dirty="0" err="1" smtClean="0"/>
              <a:t>Ascidiacea</a:t>
            </a:r>
            <a:r>
              <a:rPr lang="fr-FR" dirty="0" smtClean="0"/>
              <a:t> -- Ascidies</a:t>
            </a:r>
          </a:p>
          <a:p>
            <a:pPr lvl="1"/>
            <a:r>
              <a:rPr lang="fr-FR" dirty="0" smtClean="0"/>
              <a:t>classe </a:t>
            </a:r>
            <a:r>
              <a:rPr lang="fr-FR" dirty="0" err="1" smtClean="0"/>
              <a:t>Thaliacea</a:t>
            </a:r>
            <a:r>
              <a:rPr lang="fr-FR" dirty="0" smtClean="0"/>
              <a:t> -- Tuniciers pélagiques</a:t>
            </a:r>
          </a:p>
          <a:p>
            <a:r>
              <a:rPr lang="fr-FR" dirty="0" smtClean="0"/>
              <a:t>sous-embranchement </a:t>
            </a:r>
            <a:r>
              <a:rPr lang="fr-FR" dirty="0" err="1" smtClean="0"/>
              <a:t>Cephalochordata</a:t>
            </a:r>
            <a:endParaRPr lang="fr-FR" dirty="0" smtClean="0"/>
          </a:p>
          <a:p>
            <a:r>
              <a:rPr lang="fr-FR" dirty="0" smtClean="0"/>
              <a:t>sous-embranchement </a:t>
            </a:r>
            <a:r>
              <a:rPr lang="fr-FR" dirty="0" err="1" smtClean="0"/>
              <a:t>Vertebrata</a:t>
            </a:r>
            <a:endParaRPr lang="fr-FR" dirty="0" smtClean="0"/>
          </a:p>
          <a:p>
            <a:pPr lvl="1"/>
            <a:r>
              <a:rPr lang="fr-FR" dirty="0" smtClean="0"/>
              <a:t>infra-embranchement  </a:t>
            </a:r>
            <a:r>
              <a:rPr lang="fr-FR" dirty="0" err="1" smtClean="0"/>
              <a:t>Agnatha</a:t>
            </a:r>
            <a:endParaRPr lang="fr-FR" dirty="0" smtClean="0"/>
          </a:p>
          <a:p>
            <a:pPr lvl="2"/>
            <a:r>
              <a:rPr lang="fr-FR" dirty="0" smtClean="0"/>
              <a:t>classe </a:t>
            </a:r>
            <a:r>
              <a:rPr lang="fr-FR" dirty="0" err="1" smtClean="0"/>
              <a:t>Cephalaspidomorphi</a:t>
            </a:r>
            <a:r>
              <a:rPr lang="fr-FR" dirty="0" smtClean="0"/>
              <a:t> (lamproie)</a:t>
            </a:r>
          </a:p>
          <a:p>
            <a:pPr lvl="2"/>
            <a:r>
              <a:rPr lang="fr-FR" dirty="0" smtClean="0"/>
              <a:t>classe </a:t>
            </a:r>
            <a:r>
              <a:rPr lang="fr-FR" dirty="0" err="1" smtClean="0"/>
              <a:t>Myxini</a:t>
            </a:r>
            <a:r>
              <a:rPr lang="fr-FR" dirty="0" smtClean="0"/>
              <a:t> (myxine)</a:t>
            </a:r>
          </a:p>
        </p:txBody>
      </p:sp>
    </p:spTree>
    <p:extLst>
      <p:ext uri="{BB962C8B-B14F-4D97-AF65-F5344CB8AC3E}">
        <p14:creationId xmlns:p14="http://schemas.microsoft.com/office/powerpoint/2010/main" val="350852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r>
              <a:rPr lang="fr-FR" dirty="0" smtClean="0"/>
              <a:t>infra-embranchement </a:t>
            </a:r>
            <a:r>
              <a:rPr lang="fr-FR" dirty="0" err="1"/>
              <a:t>Gnathostomata</a:t>
            </a:r>
            <a:endParaRPr lang="fr-FR" dirty="0"/>
          </a:p>
          <a:p>
            <a:pPr lvl="1"/>
            <a:r>
              <a:rPr lang="fr-FR" dirty="0" err="1" smtClean="0"/>
              <a:t>super-classe</a:t>
            </a:r>
            <a:r>
              <a:rPr lang="fr-FR" dirty="0" smtClean="0"/>
              <a:t>  </a:t>
            </a:r>
            <a:r>
              <a:rPr lang="fr-FR" dirty="0" err="1" smtClean="0"/>
              <a:t>picés</a:t>
            </a:r>
            <a:r>
              <a:rPr lang="fr-FR" dirty="0" smtClean="0"/>
              <a:t> </a:t>
            </a:r>
          </a:p>
          <a:p>
            <a:pPr lvl="2"/>
            <a:r>
              <a:rPr lang="fr-FR" dirty="0"/>
              <a:t>classe </a:t>
            </a:r>
            <a:r>
              <a:rPr lang="fr-FR" dirty="0" err="1"/>
              <a:t>Chondrichthyes</a:t>
            </a:r>
            <a:r>
              <a:rPr lang="fr-FR" dirty="0"/>
              <a:t> = Poisson cartilagineux</a:t>
            </a:r>
          </a:p>
          <a:p>
            <a:pPr lvl="2"/>
            <a:r>
              <a:rPr lang="fr-FR" dirty="0" smtClean="0"/>
              <a:t>Classe </a:t>
            </a:r>
            <a:r>
              <a:rPr lang="fr-FR" dirty="0" err="1" smtClean="0"/>
              <a:t>Osteichthyes</a:t>
            </a:r>
            <a:r>
              <a:rPr lang="fr-FR" dirty="0" smtClean="0"/>
              <a:t> </a:t>
            </a:r>
            <a:r>
              <a:rPr lang="fr-FR" dirty="0"/>
              <a:t>= Poisson à squelette osseux</a:t>
            </a:r>
          </a:p>
          <a:p>
            <a:pPr lvl="3"/>
            <a:r>
              <a:rPr lang="fr-FR" dirty="0" smtClean="0"/>
              <a:t>/classe </a:t>
            </a:r>
            <a:r>
              <a:rPr lang="fr-FR" dirty="0" err="1"/>
              <a:t>Actinopterygii</a:t>
            </a:r>
            <a:r>
              <a:rPr lang="fr-FR" dirty="0"/>
              <a:t> -- Poisson à nageoires </a:t>
            </a:r>
            <a:r>
              <a:rPr lang="fr-FR" dirty="0" smtClean="0"/>
              <a:t>rayonnées</a:t>
            </a:r>
          </a:p>
          <a:p>
            <a:pPr lvl="3"/>
            <a:r>
              <a:rPr lang="fr-FR" dirty="0"/>
              <a:t>/classe </a:t>
            </a:r>
            <a:r>
              <a:rPr lang="fr-FR" dirty="0" err="1"/>
              <a:t>Sarcopterygii</a:t>
            </a:r>
            <a:endParaRPr lang="fr-FR" dirty="0"/>
          </a:p>
          <a:p>
            <a:r>
              <a:rPr lang="fr-FR" dirty="0" err="1" smtClean="0"/>
              <a:t>super-classe</a:t>
            </a:r>
            <a:r>
              <a:rPr lang="fr-FR" dirty="0" smtClean="0"/>
              <a:t> </a:t>
            </a:r>
            <a:r>
              <a:rPr lang="fr-FR" dirty="0" err="1"/>
              <a:t>Tetrapoda</a:t>
            </a:r>
            <a:r>
              <a:rPr lang="fr-FR" dirty="0"/>
              <a:t> -- Tétrapodes</a:t>
            </a:r>
          </a:p>
          <a:p>
            <a:pPr lvl="1"/>
            <a:r>
              <a:rPr lang="fr-FR" dirty="0"/>
              <a:t>classe </a:t>
            </a:r>
            <a:r>
              <a:rPr lang="fr-FR" dirty="0" err="1"/>
              <a:t>Amphibia</a:t>
            </a:r>
            <a:r>
              <a:rPr lang="fr-FR" dirty="0"/>
              <a:t> </a:t>
            </a:r>
            <a:r>
              <a:rPr lang="fr-FR" dirty="0" err="1"/>
              <a:t>Linnaeus</a:t>
            </a:r>
            <a:r>
              <a:rPr lang="fr-FR" dirty="0"/>
              <a:t>, 1758 -- Amphibiens</a:t>
            </a:r>
          </a:p>
          <a:p>
            <a:pPr lvl="1"/>
            <a:r>
              <a:rPr lang="fr-FR" dirty="0"/>
              <a:t>classe </a:t>
            </a:r>
            <a:r>
              <a:rPr lang="fr-FR" dirty="0" err="1"/>
              <a:t>Reptilia</a:t>
            </a:r>
            <a:r>
              <a:rPr lang="fr-FR" dirty="0"/>
              <a:t> Laurenti, 1768 -- Reptiles</a:t>
            </a:r>
          </a:p>
          <a:p>
            <a:pPr lvl="1"/>
            <a:r>
              <a:rPr lang="fr-FR" dirty="0"/>
              <a:t>classe Aves </a:t>
            </a:r>
            <a:r>
              <a:rPr lang="fr-FR" dirty="0" smtClean="0"/>
              <a:t>– Oiseaux</a:t>
            </a:r>
          </a:p>
          <a:p>
            <a:pPr lvl="1"/>
            <a:r>
              <a:rPr lang="fr-FR" dirty="0"/>
              <a:t>classe </a:t>
            </a:r>
            <a:r>
              <a:rPr lang="fr-FR" dirty="0" err="1"/>
              <a:t>Mammalia</a:t>
            </a:r>
            <a:r>
              <a:rPr lang="fr-FR" dirty="0"/>
              <a:t> </a:t>
            </a:r>
            <a:endParaRPr lang="fr-FR" dirty="0"/>
          </a:p>
          <a:p>
            <a:endParaRPr lang="fr-FR" dirty="0"/>
          </a:p>
        </p:txBody>
      </p:sp>
    </p:spTree>
    <p:extLst>
      <p:ext uri="{BB962C8B-B14F-4D97-AF65-F5344CB8AC3E}">
        <p14:creationId xmlns:p14="http://schemas.microsoft.com/office/powerpoint/2010/main" val="485745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39952" y="1628775"/>
            <a:ext cx="11430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6499" y="3607025"/>
            <a:ext cx="230505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125" y="4282063"/>
            <a:ext cx="3143250" cy="188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39799" y="1124744"/>
            <a:ext cx="257175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125" y="1844824"/>
            <a:ext cx="2381250"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563888" y="3408231"/>
            <a:ext cx="4572000" cy="646331"/>
          </a:xfrm>
          <a:prstGeom prst="rect">
            <a:avLst/>
          </a:prstGeom>
        </p:spPr>
        <p:txBody>
          <a:bodyPr>
            <a:spAutoFit/>
          </a:bodyPr>
          <a:lstStyle/>
          <a:p>
            <a:r>
              <a:rPr lang="fr-FR" dirty="0" err="1" smtClean="0"/>
              <a:t>Oikopleura</a:t>
            </a:r>
            <a:r>
              <a:rPr lang="fr-FR" dirty="0" smtClean="0"/>
              <a:t> </a:t>
            </a:r>
            <a:r>
              <a:rPr lang="fr-FR" dirty="0" err="1" smtClean="0"/>
              <a:t>dioica</a:t>
            </a:r>
            <a:r>
              <a:rPr lang="fr-FR" dirty="0" smtClean="0"/>
              <a:t> (en), </a:t>
            </a:r>
          </a:p>
          <a:p>
            <a:r>
              <a:rPr lang="fr-FR" dirty="0" smtClean="0"/>
              <a:t>un tunicier appendiculaire</a:t>
            </a:r>
            <a:endParaRPr lang="fr-FR" dirty="0"/>
          </a:p>
        </p:txBody>
      </p:sp>
      <p:sp>
        <p:nvSpPr>
          <p:cNvPr id="5" name="Rectangle 4"/>
          <p:cNvSpPr/>
          <p:nvPr/>
        </p:nvSpPr>
        <p:spPr>
          <a:xfrm>
            <a:off x="190837" y="3635732"/>
            <a:ext cx="2941062" cy="646331"/>
          </a:xfrm>
          <a:prstGeom prst="rect">
            <a:avLst/>
          </a:prstGeom>
        </p:spPr>
        <p:txBody>
          <a:bodyPr wrap="none">
            <a:spAutoFit/>
          </a:bodyPr>
          <a:lstStyle/>
          <a:p>
            <a:r>
              <a:rPr lang="fr-FR" dirty="0" smtClean="0"/>
              <a:t>Une myxine (de la famille des</a:t>
            </a:r>
          </a:p>
          <a:p>
            <a:r>
              <a:rPr lang="fr-FR" dirty="0" smtClean="0"/>
              <a:t> </a:t>
            </a:r>
            <a:r>
              <a:rPr lang="fr-FR" dirty="0" err="1" smtClean="0"/>
              <a:t>Myxinidae</a:t>
            </a:r>
            <a:r>
              <a:rPr lang="fr-FR" dirty="0" smtClean="0"/>
              <a:t>)</a:t>
            </a:r>
            <a:endParaRPr lang="fr-FR" dirty="0"/>
          </a:p>
        </p:txBody>
      </p:sp>
      <p:sp>
        <p:nvSpPr>
          <p:cNvPr id="6" name="Rectangle 5"/>
          <p:cNvSpPr/>
          <p:nvPr/>
        </p:nvSpPr>
        <p:spPr>
          <a:xfrm>
            <a:off x="5896838" y="2889755"/>
            <a:ext cx="3324372" cy="369332"/>
          </a:xfrm>
          <a:prstGeom prst="rect">
            <a:avLst/>
          </a:prstGeom>
        </p:spPr>
        <p:txBody>
          <a:bodyPr wrap="none">
            <a:spAutoFit/>
          </a:bodyPr>
          <a:lstStyle/>
          <a:p>
            <a:r>
              <a:rPr lang="fr-FR" dirty="0" err="1" smtClean="0"/>
              <a:t>Lampetra</a:t>
            </a:r>
            <a:r>
              <a:rPr lang="fr-FR" dirty="0" smtClean="0"/>
              <a:t> </a:t>
            </a:r>
            <a:r>
              <a:rPr lang="fr-FR" dirty="0" err="1" smtClean="0"/>
              <a:t>fluviatilis</a:t>
            </a:r>
            <a:r>
              <a:rPr lang="fr-FR" dirty="0" smtClean="0"/>
              <a:t>, une lamproie</a:t>
            </a:r>
            <a:endParaRPr lang="fr-FR" dirty="0"/>
          </a:p>
        </p:txBody>
      </p:sp>
      <p:sp>
        <p:nvSpPr>
          <p:cNvPr id="7" name="Rectangle 6"/>
          <p:cNvSpPr/>
          <p:nvPr/>
        </p:nvSpPr>
        <p:spPr>
          <a:xfrm>
            <a:off x="190837" y="6176245"/>
            <a:ext cx="4572000" cy="646331"/>
          </a:xfrm>
          <a:prstGeom prst="rect">
            <a:avLst/>
          </a:prstGeom>
        </p:spPr>
        <p:txBody>
          <a:bodyPr>
            <a:spAutoFit/>
          </a:bodyPr>
          <a:lstStyle/>
          <a:p>
            <a:r>
              <a:rPr lang="fr-FR" dirty="0" smtClean="0"/>
              <a:t>Plusieurs espèces d'ascidies (tuniciers) dont </a:t>
            </a:r>
            <a:r>
              <a:rPr lang="fr-FR" dirty="0" err="1" smtClean="0"/>
              <a:t>Polycarpa</a:t>
            </a:r>
            <a:r>
              <a:rPr lang="fr-FR" dirty="0" smtClean="0"/>
              <a:t> </a:t>
            </a:r>
            <a:r>
              <a:rPr lang="fr-FR" dirty="0" err="1" smtClean="0"/>
              <a:t>aurata</a:t>
            </a:r>
            <a:r>
              <a:rPr lang="fr-FR" dirty="0" smtClean="0"/>
              <a:t>.</a:t>
            </a:r>
            <a:endParaRPr lang="fr-FR" dirty="0"/>
          </a:p>
        </p:txBody>
      </p:sp>
      <p:sp>
        <p:nvSpPr>
          <p:cNvPr id="8" name="Rectangle 7"/>
          <p:cNvSpPr/>
          <p:nvPr/>
        </p:nvSpPr>
        <p:spPr>
          <a:xfrm>
            <a:off x="5897595" y="5352292"/>
            <a:ext cx="3348802" cy="646331"/>
          </a:xfrm>
          <a:prstGeom prst="rect">
            <a:avLst/>
          </a:prstGeom>
        </p:spPr>
        <p:txBody>
          <a:bodyPr wrap="none">
            <a:spAutoFit/>
          </a:bodyPr>
          <a:lstStyle/>
          <a:p>
            <a:r>
              <a:rPr lang="es-ES" dirty="0" err="1" smtClean="0"/>
              <a:t>Pyrosoma</a:t>
            </a:r>
            <a:r>
              <a:rPr lang="es-ES" dirty="0" smtClean="0"/>
              <a:t> </a:t>
            </a:r>
            <a:r>
              <a:rPr lang="es-ES" dirty="0" err="1" smtClean="0"/>
              <a:t>atlanticum</a:t>
            </a:r>
            <a:r>
              <a:rPr lang="es-ES" dirty="0" smtClean="0"/>
              <a:t>, un </a:t>
            </a:r>
            <a:r>
              <a:rPr lang="es-ES" dirty="0" err="1" smtClean="0"/>
              <a:t>tunicier</a:t>
            </a:r>
            <a:r>
              <a:rPr lang="es-ES" dirty="0" smtClean="0"/>
              <a:t> </a:t>
            </a:r>
          </a:p>
          <a:p>
            <a:r>
              <a:rPr lang="es-ES" dirty="0" err="1" smtClean="0"/>
              <a:t>thaliacé</a:t>
            </a:r>
            <a:endParaRPr lang="fr-FR" dirty="0"/>
          </a:p>
        </p:txBody>
      </p:sp>
    </p:spTree>
    <p:extLst>
      <p:ext uri="{BB962C8B-B14F-4D97-AF65-F5344CB8AC3E}">
        <p14:creationId xmlns:p14="http://schemas.microsoft.com/office/powerpoint/2010/main" val="1926925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88024" y="3356992"/>
            <a:ext cx="3143250"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3728065"/>
            <a:ext cx="2381250"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3944" y="404664"/>
            <a:ext cx="22860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1484784"/>
            <a:ext cx="28575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067944" y="5739983"/>
            <a:ext cx="4572000" cy="369332"/>
          </a:xfrm>
          <a:prstGeom prst="rect">
            <a:avLst/>
          </a:prstGeom>
        </p:spPr>
        <p:txBody>
          <a:bodyPr>
            <a:spAutoFit/>
          </a:bodyPr>
          <a:lstStyle/>
          <a:p>
            <a:r>
              <a:rPr lang="fr-FR" dirty="0" smtClean="0"/>
              <a:t>Fossile de </a:t>
            </a:r>
            <a:r>
              <a:rPr lang="fr-FR" dirty="0" err="1" smtClean="0"/>
              <a:t>Drepanaspis</a:t>
            </a:r>
            <a:r>
              <a:rPr lang="fr-FR" dirty="0" smtClean="0"/>
              <a:t>, un </a:t>
            </a:r>
            <a:r>
              <a:rPr lang="fr-FR" dirty="0" err="1" smtClean="0"/>
              <a:t>Pteraspidomorphi</a:t>
            </a:r>
            <a:endParaRPr lang="fr-FR" dirty="0" smtClean="0"/>
          </a:p>
        </p:txBody>
      </p:sp>
      <p:sp>
        <p:nvSpPr>
          <p:cNvPr id="5" name="Rectangle 4"/>
          <p:cNvSpPr/>
          <p:nvPr/>
        </p:nvSpPr>
        <p:spPr>
          <a:xfrm>
            <a:off x="395536" y="6109315"/>
            <a:ext cx="4572000" cy="646331"/>
          </a:xfrm>
          <a:prstGeom prst="rect">
            <a:avLst/>
          </a:prstGeom>
        </p:spPr>
        <p:txBody>
          <a:bodyPr>
            <a:spAutoFit/>
          </a:bodyPr>
          <a:lstStyle/>
          <a:p>
            <a:r>
              <a:rPr lang="fr-FR" dirty="0" err="1" smtClean="0"/>
              <a:t>Carcharhinus</a:t>
            </a:r>
            <a:r>
              <a:rPr lang="fr-FR" dirty="0" smtClean="0"/>
              <a:t> </a:t>
            </a:r>
            <a:r>
              <a:rPr lang="fr-FR" dirty="0" err="1" smtClean="0"/>
              <a:t>amblyrhynchos</a:t>
            </a:r>
            <a:r>
              <a:rPr lang="fr-FR" dirty="0" smtClean="0"/>
              <a:t>, un </a:t>
            </a:r>
            <a:r>
              <a:rPr lang="fr-FR" dirty="0" err="1" smtClean="0"/>
              <a:t>chondrichthyen</a:t>
            </a:r>
            <a:endParaRPr lang="fr-FR" dirty="0"/>
          </a:p>
        </p:txBody>
      </p:sp>
      <p:sp>
        <p:nvSpPr>
          <p:cNvPr id="6" name="Rectangle 5"/>
          <p:cNvSpPr/>
          <p:nvPr/>
        </p:nvSpPr>
        <p:spPr>
          <a:xfrm>
            <a:off x="119363" y="3263554"/>
            <a:ext cx="3948581" cy="369332"/>
          </a:xfrm>
          <a:prstGeom prst="rect">
            <a:avLst/>
          </a:prstGeom>
        </p:spPr>
        <p:txBody>
          <a:bodyPr wrap="none">
            <a:spAutoFit/>
          </a:bodyPr>
          <a:lstStyle/>
          <a:p>
            <a:r>
              <a:rPr lang="fr-FR" dirty="0" err="1" smtClean="0"/>
              <a:t>Latimeria</a:t>
            </a:r>
            <a:r>
              <a:rPr lang="fr-FR" dirty="0" smtClean="0"/>
              <a:t> </a:t>
            </a:r>
            <a:r>
              <a:rPr lang="fr-FR" dirty="0" err="1" smtClean="0"/>
              <a:t>chalumnae</a:t>
            </a:r>
            <a:r>
              <a:rPr lang="fr-FR" dirty="0" smtClean="0"/>
              <a:t>, un </a:t>
            </a:r>
            <a:r>
              <a:rPr lang="fr-FR" dirty="0" err="1" smtClean="0"/>
              <a:t>sarcopterygien</a:t>
            </a:r>
            <a:endParaRPr lang="fr-FR" dirty="0"/>
          </a:p>
        </p:txBody>
      </p:sp>
      <p:sp>
        <p:nvSpPr>
          <p:cNvPr id="7" name="Rectangle 6"/>
          <p:cNvSpPr/>
          <p:nvPr/>
        </p:nvSpPr>
        <p:spPr>
          <a:xfrm>
            <a:off x="6012160" y="2167235"/>
            <a:ext cx="4572000" cy="646331"/>
          </a:xfrm>
          <a:prstGeom prst="rect">
            <a:avLst/>
          </a:prstGeom>
        </p:spPr>
        <p:txBody>
          <a:bodyPr>
            <a:spAutoFit/>
          </a:bodyPr>
          <a:lstStyle/>
          <a:p>
            <a:r>
              <a:rPr lang="fr-FR" dirty="0" smtClean="0"/>
              <a:t>Chaetodon </a:t>
            </a:r>
            <a:r>
              <a:rPr lang="fr-FR" dirty="0" err="1" smtClean="0"/>
              <a:t>xanthocephalus</a:t>
            </a:r>
            <a:r>
              <a:rPr lang="fr-FR" dirty="0" smtClean="0"/>
              <a:t>, un </a:t>
            </a:r>
            <a:r>
              <a:rPr lang="fr-FR" dirty="0" err="1" smtClean="0"/>
              <a:t>actinopterygien</a:t>
            </a:r>
            <a:endParaRPr lang="fr-FR" dirty="0"/>
          </a:p>
        </p:txBody>
      </p:sp>
    </p:spTree>
    <p:extLst>
      <p:ext uri="{BB962C8B-B14F-4D97-AF65-F5344CB8AC3E}">
        <p14:creationId xmlns:p14="http://schemas.microsoft.com/office/powerpoint/2010/main" val="607346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610</Words>
  <Application>Microsoft Office PowerPoint</Application>
  <PresentationFormat>Affichage à l'écran (4:3)</PresentationFormat>
  <Paragraphs>70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Embranchement des Chordata</vt:lpstr>
      <vt:lpstr>Description</vt:lpstr>
      <vt:lpstr>Présentation PowerPoint</vt:lpstr>
      <vt:lpstr>Présentation PowerPoint</vt:lpstr>
      <vt:lpstr>Présentation PowerPoint</vt:lpstr>
      <vt:lpstr>classification</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Embranchement des Chordata</dc:title>
  <dc:creator>LENOVO</dc:creator>
  <cp:lastModifiedBy>LENOVO</cp:lastModifiedBy>
  <cp:revision>4</cp:revision>
  <dcterms:created xsi:type="dcterms:W3CDTF">2025-04-05T05:39:18Z</dcterms:created>
  <dcterms:modified xsi:type="dcterms:W3CDTF">2025-04-07T09:25:18Z</dcterms:modified>
</cp:coreProperties>
</file>