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0C7E-499E-46C5-A3CB-B37F07F9DABB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96433-E101-4EE7-91BF-3ADDED6064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3172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0C7E-499E-46C5-A3CB-B37F07F9DABB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96433-E101-4EE7-91BF-3ADDED6064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3220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0C7E-499E-46C5-A3CB-B37F07F9DABB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96433-E101-4EE7-91BF-3ADDED6064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4679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0C7E-499E-46C5-A3CB-B37F07F9DABB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96433-E101-4EE7-91BF-3ADDED6064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2236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0C7E-499E-46C5-A3CB-B37F07F9DABB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96433-E101-4EE7-91BF-3ADDED6064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5229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0C7E-499E-46C5-A3CB-B37F07F9DABB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96433-E101-4EE7-91BF-3ADDED6064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7564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0C7E-499E-46C5-A3CB-B37F07F9DABB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96433-E101-4EE7-91BF-3ADDED6064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493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0C7E-499E-46C5-A3CB-B37F07F9DABB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96433-E101-4EE7-91BF-3ADDED6064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4700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0C7E-499E-46C5-A3CB-B37F07F9DABB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96433-E101-4EE7-91BF-3ADDED6064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6262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0C7E-499E-46C5-A3CB-B37F07F9DABB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96433-E101-4EE7-91BF-3ADDED6064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3040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0C7E-499E-46C5-A3CB-B37F07F9DABB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96433-E101-4EE7-91BF-3ADDED6064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7325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80C7E-499E-46C5-A3CB-B37F07F9DABB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96433-E101-4EE7-91BF-3ADDED6064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3726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Cephalochordata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=</a:t>
            </a:r>
            <a:r>
              <a:rPr lang="fr-FR" dirty="0" err="1" smtClean="0"/>
              <a:t>Acrâniens</a:t>
            </a:r>
            <a:r>
              <a:rPr lang="fr-FR" dirty="0" smtClean="0"/>
              <a:t>=/embranchement d'animaux marins, d'organisation relativement rudimentaire, représentant les chordés les plus basaux. comptent environ 25 espèces actuelles, qui vivent à faible profondeur.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4705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Caractères généraux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corps long et comprimé latéralement</a:t>
            </a:r>
          </a:p>
          <a:p>
            <a:r>
              <a:rPr lang="fr-FR" dirty="0" smtClean="0"/>
              <a:t>possèdent les cinq caractéristiques définissant les Chordés :</a:t>
            </a:r>
          </a:p>
          <a:p>
            <a:r>
              <a:rPr lang="fr-FR" dirty="0" smtClean="0"/>
              <a:t>Présence d'une notochorde (structure mésodermique dorsale cylindrique allongée qui joue un rôle de soutien).</a:t>
            </a:r>
          </a:p>
          <a:p>
            <a:r>
              <a:rPr lang="fr-FR" dirty="0" smtClean="0"/>
              <a:t>Tube nerveux dorsal, par rapport à l'intestin et à la chorde en forme de tube (Épineuriens).</a:t>
            </a:r>
          </a:p>
          <a:p>
            <a:r>
              <a:rPr lang="fr-FR" dirty="0" smtClean="0"/>
              <a:t>Fentes pharyngiennes (</a:t>
            </a:r>
            <a:r>
              <a:rPr lang="fr-FR" dirty="0" err="1" smtClean="0"/>
              <a:t>Pharyngotrèmes</a:t>
            </a:r>
            <a:r>
              <a:rPr lang="fr-FR" dirty="0" smtClean="0"/>
              <a:t>).</a:t>
            </a:r>
          </a:p>
          <a:p>
            <a:r>
              <a:rPr lang="fr-FR" dirty="0" err="1" smtClean="0"/>
              <a:t>Endostyle</a:t>
            </a:r>
            <a:r>
              <a:rPr lang="fr-FR" dirty="0" smtClean="0"/>
              <a:t> (repli qui recouvre la face ventrale du pharynx et qui achemine les particules alimentaires au tube digestif en sécrétant un mucus).</a:t>
            </a:r>
          </a:p>
          <a:p>
            <a:r>
              <a:rPr lang="fr-FR" dirty="0" smtClean="0"/>
              <a:t>Queue </a:t>
            </a:r>
            <a:r>
              <a:rPr lang="fr-FR" dirty="0" err="1" smtClean="0"/>
              <a:t>post-anale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2648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332656"/>
            <a:ext cx="8363272" cy="5793507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/>
              <a:t>Absence de tête différenciée (définition des </a:t>
            </a:r>
            <a:r>
              <a:rPr lang="fr-FR" dirty="0" err="1" smtClean="0"/>
              <a:t>Acrâniens</a:t>
            </a:r>
            <a:r>
              <a:rPr lang="fr-FR" dirty="0" smtClean="0"/>
              <a:t>).</a:t>
            </a:r>
          </a:p>
          <a:p>
            <a:r>
              <a:rPr lang="fr-FR" dirty="0" smtClean="0"/>
              <a:t>Chorde présente sur toute la longueur de l’animal (définition des </a:t>
            </a:r>
            <a:r>
              <a:rPr lang="fr-FR" dirty="0" err="1" smtClean="0"/>
              <a:t>Céphalochordés</a:t>
            </a:r>
            <a:r>
              <a:rPr lang="fr-FR" dirty="0" smtClean="0"/>
              <a:t>), assurant la rigidité (soutien) de l'axe longitudinal.</a:t>
            </a:r>
          </a:p>
          <a:p>
            <a:r>
              <a:rPr lang="fr-FR" dirty="0" smtClean="0"/>
              <a:t>Muscles longitudinaux disposés en chevrons (les </a:t>
            </a:r>
            <a:r>
              <a:rPr lang="fr-FR" dirty="0" err="1" smtClean="0"/>
              <a:t>myomères</a:t>
            </a:r>
            <a:r>
              <a:rPr lang="fr-FR" dirty="0" smtClean="0"/>
              <a:t>), séparés par du tissu conjonctif (les </a:t>
            </a:r>
            <a:r>
              <a:rPr lang="fr-FR" dirty="0" err="1" smtClean="0"/>
              <a:t>myosèptes</a:t>
            </a:r>
            <a:r>
              <a:rPr lang="fr-FR" dirty="0" smtClean="0"/>
              <a:t>).</a:t>
            </a:r>
          </a:p>
          <a:p>
            <a:r>
              <a:rPr lang="fr-FR" dirty="0" smtClean="0"/>
              <a:t>Fentes pharyngiennes ciliées : création d’un courant d'eau pénétrant par la bouche puis rejeté par l’</a:t>
            </a:r>
            <a:r>
              <a:rPr lang="fr-FR" dirty="0" err="1" smtClean="0"/>
              <a:t>atriopore</a:t>
            </a:r>
            <a:endParaRPr lang="fr-FR" dirty="0" smtClean="0"/>
          </a:p>
          <a:p>
            <a:r>
              <a:rPr lang="fr-FR" dirty="0" smtClean="0"/>
              <a:t>Les particules filtrées se collent au mucus des fentes pharyngiennes et sont acheminées vers le tube digestif.</a:t>
            </a:r>
          </a:p>
          <a:p>
            <a:r>
              <a:rPr lang="fr-FR" dirty="0" smtClean="0"/>
              <a:t>prolongement antérieur de la notochorde, sans développement d'un cerveau,</a:t>
            </a:r>
          </a:p>
          <a:p>
            <a:r>
              <a:rPr lang="fr-FR" dirty="0" smtClean="0"/>
              <a:t>capacités sensorielles dans l'ensemble peu développées par rapport aux autres Chordés.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6084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Biologie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980728"/>
            <a:ext cx="8568952" cy="5760640"/>
          </a:xfrm>
        </p:spPr>
        <p:txBody>
          <a:bodyPr>
            <a:normAutofit fontScale="70000" lnSpcReduction="20000"/>
          </a:bodyPr>
          <a:lstStyle/>
          <a:p>
            <a:r>
              <a:rPr lang="fr-FR" dirty="0" smtClean="0"/>
              <a:t>Longs de 6 à 8 cm, </a:t>
            </a:r>
          </a:p>
          <a:p>
            <a:r>
              <a:rPr lang="fr-FR" dirty="0" smtClean="0"/>
              <a:t>vivant dans les fonds marins à des profondeurs comprises entre 1 et 25 mètres</a:t>
            </a:r>
          </a:p>
          <a:p>
            <a:r>
              <a:rPr lang="fr-FR" dirty="0" smtClean="0"/>
              <a:t>se nourrissent de particules organiques présentes dans les sédiments qu'ils filtrent entre la bouche et les fentes branchiales.</a:t>
            </a:r>
          </a:p>
          <a:p>
            <a:r>
              <a:rPr lang="fr-FR" dirty="0" smtClean="0"/>
              <a:t>sont microphages.</a:t>
            </a:r>
          </a:p>
          <a:p>
            <a:r>
              <a:rPr lang="fr-FR" dirty="0" smtClean="0"/>
              <a:t>L'eau pénètre dans la cavité buccale puis dans la cavité pharyngienne, et traverse les 90 fentes pharyngiennes</a:t>
            </a:r>
          </a:p>
          <a:p>
            <a:r>
              <a:rPr lang="fr-FR" dirty="0" smtClean="0"/>
              <a:t>Les particules en suspension sont alors récupérées par un mucus produit par l'</a:t>
            </a:r>
            <a:r>
              <a:rPr lang="fr-FR" dirty="0" err="1" smtClean="0"/>
              <a:t>endostyle</a:t>
            </a:r>
            <a:r>
              <a:rPr lang="fr-FR" dirty="0" smtClean="0"/>
              <a:t>, un tissu constitué de cellules glandulaires et de cellules ciliaires (et qui est capable de métaboliser l'iode </a:t>
            </a:r>
          </a:p>
          <a:p>
            <a:r>
              <a:rPr lang="fr-FR" dirty="0" smtClean="0"/>
              <a:t>c'est probablement l'homologue de la glande thyroïde des vertébrés).</a:t>
            </a:r>
          </a:p>
          <a:p>
            <a:r>
              <a:rPr lang="fr-FR" dirty="0" smtClean="0"/>
              <a:t>Les fentes branchiales sont soutenues par des arcs branchiaux</a:t>
            </a:r>
          </a:p>
          <a:p>
            <a:r>
              <a:rPr lang="fr-FR" dirty="0" smtClean="0"/>
              <a:t>Le sang y circule dans des arcs aortiques où se produit ainsi l'hématose.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8693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0812" y="1628800"/>
            <a:ext cx="4011813" cy="3177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167832" y="5229200"/>
            <a:ext cx="2808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 smtClean="0"/>
              <a:t>Branchiostoma</a:t>
            </a:r>
            <a:r>
              <a:rPr lang="fr-FR" dirty="0" smtClean="0"/>
              <a:t> </a:t>
            </a:r>
            <a:r>
              <a:rPr lang="fr-FR" dirty="0" err="1" smtClean="0"/>
              <a:t>lanceolatum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38925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349</Words>
  <Application>Microsoft Office PowerPoint</Application>
  <PresentationFormat>Affichage à l'écran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Cephalochordata</vt:lpstr>
      <vt:lpstr>Caractères généraux</vt:lpstr>
      <vt:lpstr>Présentation PowerPoint</vt:lpstr>
      <vt:lpstr>Biologie 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Cephalochordata</dc:title>
  <dc:creator>LENOVO</dc:creator>
  <cp:lastModifiedBy>LENOVO</cp:lastModifiedBy>
  <cp:revision>1</cp:revision>
  <dcterms:created xsi:type="dcterms:W3CDTF">2025-04-06T22:35:20Z</dcterms:created>
  <dcterms:modified xsi:type="dcterms:W3CDTF">2025-04-06T22:46:44Z</dcterms:modified>
</cp:coreProperties>
</file>