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3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4214335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220649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1572862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422572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3293964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867B522-5713-42EA-822C-9144DA934117}"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344915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867B522-5713-42EA-822C-9144DA934117}" type="datetimeFigureOut">
              <a:rPr lang="fr-FR" smtClean="0"/>
              <a:t>07/04/2025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2471737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867B522-5713-42EA-822C-9144DA934117}" type="datetimeFigureOut">
              <a:rPr lang="fr-FR" smtClean="0"/>
              <a:t>07/04/2025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2518739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67B522-5713-42EA-822C-9144DA934117}" type="datetimeFigureOut">
              <a:rPr lang="fr-FR" smtClean="0"/>
              <a:t>07/04/2025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101421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867B522-5713-42EA-822C-9144DA934117}"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161672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867B522-5713-42EA-822C-9144DA934117}"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5A13F-FF28-4C09-9AFD-A5C763DFBEFF}" type="slidenum">
              <a:rPr lang="fr-FR" smtClean="0"/>
              <a:t>‹N°›</a:t>
            </a:fld>
            <a:endParaRPr lang="fr-FR"/>
          </a:p>
        </p:txBody>
      </p:sp>
    </p:spTree>
    <p:extLst>
      <p:ext uri="{BB962C8B-B14F-4D97-AF65-F5344CB8AC3E}">
        <p14:creationId xmlns:p14="http://schemas.microsoft.com/office/powerpoint/2010/main" val="3496219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7B522-5713-42EA-822C-9144DA934117}" type="datetimeFigureOut">
              <a:rPr lang="fr-FR" smtClean="0"/>
              <a:t>07/04/2025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05A13F-FF28-4C09-9AFD-A5C763DFBEFF}" type="slidenum">
              <a:rPr lang="fr-FR" smtClean="0"/>
              <a:t>‹N°›</a:t>
            </a:fld>
            <a:endParaRPr lang="fr-FR"/>
          </a:p>
        </p:txBody>
      </p:sp>
    </p:spTree>
    <p:extLst>
      <p:ext uri="{BB962C8B-B14F-4D97-AF65-F5344CB8AC3E}">
        <p14:creationId xmlns:p14="http://schemas.microsoft.com/office/powerpoint/2010/main" val="2026347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fr.wikipedia.org/wiki/Colonie_(biologie)" TargetMode="External"/><Relationship Id="rId2" Type="http://schemas.openxmlformats.org/officeDocument/2006/relationships/hyperlink" Target="https://fr.wikipedia.org/wiki/Cuticule" TargetMode="External"/><Relationship Id="rId1" Type="http://schemas.openxmlformats.org/officeDocument/2006/relationships/slideLayout" Target="../slideLayouts/slideLayout2.xml"/><Relationship Id="rId4" Type="http://schemas.openxmlformats.org/officeDocument/2006/relationships/hyperlink" Target="https://fr.wikipedia.org/wiki/Zo%C3%AFde"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fr.wikipedia.org/wiki/Chor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a:t>
            </a:r>
            <a:r>
              <a:rPr lang="fr-FR" dirty="0" err="1" smtClean="0"/>
              <a:t>Tunicata</a:t>
            </a:r>
            <a:r>
              <a:rPr lang="fr-FR" dirty="0" smtClean="0"/>
              <a:t> ou </a:t>
            </a:r>
            <a:r>
              <a:rPr lang="fr-FR" dirty="0" err="1" smtClean="0"/>
              <a:t>Urocordés</a:t>
            </a:r>
            <a:endParaRPr lang="fr-FR" dirty="0"/>
          </a:p>
        </p:txBody>
      </p:sp>
      <p:sp>
        <p:nvSpPr>
          <p:cNvPr id="3" name="Sous-titre 2"/>
          <p:cNvSpPr>
            <a:spLocks noGrp="1"/>
          </p:cNvSpPr>
          <p:nvPr>
            <p:ph type="subTitle" idx="1"/>
          </p:nvPr>
        </p:nvSpPr>
        <p:spPr/>
        <p:txBody>
          <a:bodyPr/>
          <a:lstStyle/>
          <a:p>
            <a:r>
              <a:rPr lang="fr-FR" dirty="0" smtClean="0"/>
              <a:t>INTRODUCTION</a:t>
            </a:r>
            <a:endParaRPr lang="fr-FR" dirty="0"/>
          </a:p>
        </p:txBody>
      </p:sp>
    </p:spTree>
    <p:extLst>
      <p:ext uri="{BB962C8B-B14F-4D97-AF65-F5344CB8AC3E}">
        <p14:creationId xmlns:p14="http://schemas.microsoft.com/office/powerpoint/2010/main" val="4224508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fr-FR" b="0" i="0" dirty="0" smtClean="0">
                <a:solidFill>
                  <a:srgbClr val="202122"/>
                </a:solidFill>
                <a:effectLst/>
                <a:latin typeface="Arial"/>
              </a:rPr>
              <a:t>Les </a:t>
            </a:r>
            <a:r>
              <a:rPr lang="fr-FR" b="1" i="0" dirty="0" smtClean="0">
                <a:solidFill>
                  <a:srgbClr val="202122"/>
                </a:solidFill>
                <a:effectLst/>
                <a:latin typeface="Arial"/>
              </a:rPr>
              <a:t>Tuniciers</a:t>
            </a:r>
            <a:r>
              <a:rPr lang="fr-FR" b="0" i="0" dirty="0" smtClean="0">
                <a:solidFill>
                  <a:srgbClr val="202122"/>
                </a:solidFill>
                <a:effectLst/>
                <a:latin typeface="Arial"/>
              </a:rPr>
              <a:t>, </a:t>
            </a:r>
            <a:r>
              <a:rPr lang="fr-FR" b="1" i="0" dirty="0" err="1" smtClean="0">
                <a:solidFill>
                  <a:srgbClr val="202122"/>
                </a:solidFill>
                <a:effectLst/>
                <a:latin typeface="Arial"/>
              </a:rPr>
              <a:t>Tuniciens</a:t>
            </a:r>
            <a:r>
              <a:rPr lang="fr-FR" b="0" i="0" dirty="0" smtClean="0">
                <a:solidFill>
                  <a:srgbClr val="202122"/>
                </a:solidFill>
                <a:effectLst/>
                <a:latin typeface="Arial"/>
              </a:rPr>
              <a:t> ou </a:t>
            </a:r>
            <a:r>
              <a:rPr lang="fr-FR" b="1" i="0" dirty="0" err="1" smtClean="0">
                <a:solidFill>
                  <a:srgbClr val="202122"/>
                </a:solidFill>
                <a:effectLst/>
                <a:latin typeface="Arial"/>
              </a:rPr>
              <a:t>Tunicés</a:t>
            </a:r>
            <a:r>
              <a:rPr lang="fr-FR" b="0" i="0" dirty="0" smtClean="0">
                <a:solidFill>
                  <a:srgbClr val="202122"/>
                </a:solidFill>
                <a:effectLst/>
                <a:latin typeface="Arial"/>
              </a:rPr>
              <a:t> (</a:t>
            </a:r>
            <a:r>
              <a:rPr lang="fr-FR" b="1" i="0" dirty="0" err="1" smtClean="0">
                <a:solidFill>
                  <a:srgbClr val="202122"/>
                </a:solidFill>
                <a:effectLst/>
                <a:latin typeface="Arial"/>
              </a:rPr>
              <a:t>Tunicata</a:t>
            </a:r>
            <a:r>
              <a:rPr lang="fr-FR" b="0" i="0" dirty="0" smtClean="0">
                <a:solidFill>
                  <a:srgbClr val="202122"/>
                </a:solidFill>
                <a:effectLst/>
                <a:latin typeface="Arial"/>
              </a:rPr>
              <a:t>), anciennement </a:t>
            </a:r>
            <a:r>
              <a:rPr lang="fr-FR" b="1" i="0" dirty="0" err="1" smtClean="0">
                <a:solidFill>
                  <a:srgbClr val="202122"/>
                </a:solidFill>
                <a:effectLst/>
                <a:latin typeface="Arial"/>
              </a:rPr>
              <a:t>Urochordés</a:t>
            </a:r>
            <a:r>
              <a:rPr lang="fr-FR" b="0" i="0" dirty="0" smtClean="0">
                <a:solidFill>
                  <a:srgbClr val="202122"/>
                </a:solidFill>
                <a:effectLst/>
                <a:latin typeface="Arial"/>
              </a:rPr>
              <a:t> (</a:t>
            </a:r>
            <a:r>
              <a:rPr lang="fr-FR" b="1" i="0" dirty="0" err="1" smtClean="0">
                <a:solidFill>
                  <a:srgbClr val="202122"/>
                </a:solidFill>
                <a:effectLst/>
                <a:latin typeface="Arial"/>
              </a:rPr>
              <a:t>Urochordata</a:t>
            </a:r>
            <a:r>
              <a:rPr lang="fr-FR" b="0" i="0" dirty="0" smtClean="0">
                <a:solidFill>
                  <a:srgbClr val="202122"/>
                </a:solidFill>
                <a:effectLst/>
                <a:latin typeface="Arial"/>
              </a:rPr>
              <a:t>) </a:t>
            </a:r>
          </a:p>
          <a:p>
            <a:r>
              <a:rPr lang="fr-FR" b="0" i="0" dirty="0" smtClean="0">
                <a:solidFill>
                  <a:srgbClr val="202122"/>
                </a:solidFill>
                <a:effectLst/>
                <a:latin typeface="Arial"/>
              </a:rPr>
              <a:t>Ils comptent 3 000 </a:t>
            </a:r>
            <a:r>
              <a:rPr lang="fr-FR" b="0" i="0" u="none" strike="noStrike" dirty="0" err="1" smtClean="0">
                <a:solidFill>
                  <a:srgbClr val="202122"/>
                </a:solidFill>
                <a:effectLst/>
                <a:latin typeface="Arial"/>
              </a:rPr>
              <a:t>sp</a:t>
            </a:r>
            <a:r>
              <a:rPr lang="fr-FR" b="0" i="0" dirty="0" smtClean="0">
                <a:solidFill>
                  <a:srgbClr val="202122"/>
                </a:solidFill>
                <a:effectLst/>
                <a:latin typeface="Arial"/>
              </a:rPr>
              <a:t> dont 1230 sont des </a:t>
            </a:r>
            <a:r>
              <a:rPr lang="fr-FR" b="1" i="0" dirty="0" err="1" smtClean="0">
                <a:solidFill>
                  <a:srgbClr val="202122"/>
                </a:solidFill>
                <a:effectLst/>
                <a:latin typeface="Arial"/>
              </a:rPr>
              <a:t>caducicordés</a:t>
            </a:r>
            <a:r>
              <a:rPr lang="fr-FR" b="0" i="0" dirty="0" smtClean="0">
                <a:solidFill>
                  <a:srgbClr val="202122"/>
                </a:solidFill>
                <a:effectLst/>
                <a:latin typeface="Arial"/>
              </a:rPr>
              <a:t>.</a:t>
            </a:r>
          </a:p>
          <a:p>
            <a:r>
              <a:rPr lang="fr-FR" b="0" i="0" dirty="0" smtClean="0">
                <a:solidFill>
                  <a:srgbClr val="202122"/>
                </a:solidFill>
                <a:effectLst/>
                <a:latin typeface="Arial"/>
              </a:rPr>
              <a:t>possèdent 1 « tunique » produite par l'épiderme et recouverte d‘1 </a:t>
            </a:r>
            <a:r>
              <a:rPr lang="fr-FR" b="0" i="0" u="none" strike="noStrike" dirty="0" smtClean="0">
                <a:solidFill>
                  <a:srgbClr val="202122"/>
                </a:solidFill>
                <a:effectLst/>
                <a:latin typeface="Arial"/>
                <a:hlinkClick r:id="rId2" tooltip="Cuticule"/>
              </a:rPr>
              <a:t>cuticule</a:t>
            </a:r>
            <a:endParaRPr lang="fr-FR" b="0" i="0" u="none" strike="noStrike" dirty="0" smtClean="0">
              <a:solidFill>
                <a:srgbClr val="202122"/>
              </a:solidFill>
              <a:effectLst/>
              <a:latin typeface="Arial"/>
            </a:endParaRPr>
          </a:p>
          <a:p>
            <a:r>
              <a:rPr lang="fr-FR" b="0" i="0" dirty="0" smtClean="0">
                <a:solidFill>
                  <a:srgbClr val="202122"/>
                </a:solidFill>
                <a:effectLst/>
                <a:latin typeface="Arial"/>
              </a:rPr>
              <a:t>Selon leur stade, ils alternent la nage libre et 1 forme directement fixée au support.</a:t>
            </a:r>
          </a:p>
          <a:p>
            <a:r>
              <a:rPr lang="fr-FR" b="0" i="0" dirty="0" smtClean="0">
                <a:solidFill>
                  <a:srgbClr val="202122"/>
                </a:solidFill>
                <a:effectLst/>
                <a:latin typeface="Arial"/>
              </a:rPr>
              <a:t>Certains sont solitaires, mais d'autres se reproduisent par bourgeonnement et deviennent des </a:t>
            </a:r>
            <a:r>
              <a:rPr lang="fr-FR" b="0" i="0" u="none" strike="noStrike" dirty="0" smtClean="0">
                <a:solidFill>
                  <a:srgbClr val="202122"/>
                </a:solidFill>
                <a:effectLst/>
                <a:latin typeface="Arial"/>
                <a:hlinkClick r:id="rId3" tooltip="Colonie (biologie)"/>
              </a:rPr>
              <a:t>colonies</a:t>
            </a:r>
            <a:r>
              <a:rPr lang="fr-FR" b="0" i="0" dirty="0" smtClean="0">
                <a:solidFill>
                  <a:srgbClr val="202122"/>
                </a:solidFill>
                <a:effectLst/>
                <a:latin typeface="Arial"/>
              </a:rPr>
              <a:t>, chaque individu étant alors défini comme 1 </a:t>
            </a:r>
            <a:r>
              <a:rPr lang="fr-FR" b="0" i="0" u="none" strike="noStrike" dirty="0" smtClean="0">
                <a:solidFill>
                  <a:srgbClr val="202122"/>
                </a:solidFill>
                <a:effectLst/>
                <a:latin typeface="Arial"/>
                <a:hlinkClick r:id="rId4" tooltip="Zoïde"/>
              </a:rPr>
              <a:t>zoïde</a:t>
            </a:r>
            <a:r>
              <a:rPr lang="fr-FR" b="0" i="0" dirty="0" smtClean="0">
                <a:solidFill>
                  <a:srgbClr val="202122"/>
                </a:solidFill>
                <a:effectLst/>
                <a:latin typeface="Arial"/>
              </a:rPr>
              <a:t>.</a:t>
            </a:r>
          </a:p>
          <a:p>
            <a:endParaRPr lang="fr-FR" dirty="0"/>
          </a:p>
        </p:txBody>
      </p:sp>
    </p:spTree>
    <p:extLst>
      <p:ext uri="{BB962C8B-B14F-4D97-AF65-F5344CB8AC3E}">
        <p14:creationId xmlns:p14="http://schemas.microsoft.com/office/powerpoint/2010/main" val="3060883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Caractères</a:t>
            </a:r>
            <a:endParaRPr lang="fr-FR" dirty="0"/>
          </a:p>
        </p:txBody>
      </p:sp>
      <p:sp>
        <p:nvSpPr>
          <p:cNvPr id="3" name="Espace réservé du contenu 2"/>
          <p:cNvSpPr>
            <a:spLocks noGrp="1"/>
          </p:cNvSpPr>
          <p:nvPr>
            <p:ph idx="1"/>
          </p:nvPr>
        </p:nvSpPr>
        <p:spPr/>
        <p:txBody>
          <a:bodyPr>
            <a:normAutofit fontScale="92500"/>
          </a:bodyPr>
          <a:lstStyle/>
          <a:p>
            <a:pPr>
              <a:buFont typeface="Arial"/>
              <a:buChar char="•"/>
            </a:pPr>
            <a:r>
              <a:rPr lang="fr-FR" b="0" i="0" dirty="0" smtClean="0">
                <a:solidFill>
                  <a:srgbClr val="202122"/>
                </a:solidFill>
                <a:effectLst/>
                <a:latin typeface="Arial"/>
              </a:rPr>
              <a:t>1 </a:t>
            </a:r>
            <a:r>
              <a:rPr lang="fr-FR" b="0" i="0" u="none" strike="noStrike" dirty="0" smtClean="0">
                <a:solidFill>
                  <a:srgbClr val="202122"/>
                </a:solidFill>
                <a:effectLst/>
                <a:latin typeface="Arial"/>
                <a:hlinkClick r:id="rId2" tooltip="Chorde"/>
              </a:rPr>
              <a:t>notochorde</a:t>
            </a:r>
            <a:r>
              <a:rPr lang="fr-FR" b="0" i="0" dirty="0" smtClean="0">
                <a:solidFill>
                  <a:srgbClr val="202122"/>
                </a:solidFill>
                <a:effectLst/>
                <a:latin typeface="Arial"/>
              </a:rPr>
              <a:t> présente uniquement dans la partie postérieure de l'animal (définition des </a:t>
            </a:r>
            <a:r>
              <a:rPr lang="fr-FR" b="1" i="0" dirty="0" err="1" smtClean="0">
                <a:solidFill>
                  <a:srgbClr val="202122"/>
                </a:solidFill>
                <a:effectLst/>
                <a:latin typeface="Arial"/>
              </a:rPr>
              <a:t>Urochordés</a:t>
            </a:r>
            <a:r>
              <a:rPr lang="fr-FR" b="0" i="0" dirty="0" smtClean="0">
                <a:solidFill>
                  <a:srgbClr val="202122"/>
                </a:solidFill>
                <a:effectLst/>
                <a:latin typeface="Arial"/>
              </a:rPr>
              <a:t>), qui assure la rigidité de la queue = queue </a:t>
            </a:r>
            <a:r>
              <a:rPr lang="fr-FR" b="0" i="0" dirty="0" err="1" smtClean="0">
                <a:solidFill>
                  <a:srgbClr val="202122"/>
                </a:solidFill>
                <a:effectLst/>
                <a:latin typeface="Arial"/>
              </a:rPr>
              <a:t>post-anale</a:t>
            </a:r>
            <a:r>
              <a:rPr lang="fr-FR" b="0" i="0" dirty="0" smtClean="0">
                <a:solidFill>
                  <a:srgbClr val="202122"/>
                </a:solidFill>
                <a:effectLst/>
                <a:latin typeface="Arial"/>
              </a:rPr>
              <a:t> </a:t>
            </a:r>
          </a:p>
          <a:p>
            <a:pPr>
              <a:buFont typeface="Arial"/>
              <a:buChar char="•"/>
            </a:pPr>
            <a:r>
              <a:rPr lang="fr-FR" b="0" i="0" dirty="0" smtClean="0">
                <a:solidFill>
                  <a:srgbClr val="202122"/>
                </a:solidFill>
                <a:effectLst/>
                <a:latin typeface="Arial"/>
              </a:rPr>
              <a:t>1 tube neural dorsal, qui présente à l'avant 1 fonction sensorielle</a:t>
            </a:r>
          </a:p>
          <a:p>
            <a:pPr>
              <a:buFont typeface="Arial"/>
              <a:buChar char="•"/>
            </a:pPr>
            <a:r>
              <a:rPr lang="fr-FR" b="0" i="0" dirty="0" smtClean="0">
                <a:solidFill>
                  <a:srgbClr val="202122"/>
                </a:solidFill>
                <a:effectLst/>
                <a:latin typeface="Arial"/>
              </a:rPr>
              <a:t>1 pharynx ventral (qui, chez de nombreuses </a:t>
            </a:r>
            <a:r>
              <a:rPr lang="fr-FR" b="0" i="0" dirty="0" err="1" smtClean="0">
                <a:solidFill>
                  <a:srgbClr val="202122"/>
                </a:solidFill>
                <a:effectLst/>
                <a:latin typeface="Arial"/>
              </a:rPr>
              <a:t>sp</a:t>
            </a:r>
            <a:r>
              <a:rPr lang="fr-FR" b="0" i="0" dirty="0" smtClean="0">
                <a:solidFill>
                  <a:srgbClr val="202122"/>
                </a:solidFill>
                <a:effectLst/>
                <a:latin typeface="Arial"/>
              </a:rPr>
              <a:t> ne se développe qu'après la métamorphose) percé de fentes branchiales.</a:t>
            </a:r>
          </a:p>
          <a:p>
            <a:endParaRPr lang="fr-FR" dirty="0"/>
          </a:p>
        </p:txBody>
      </p:sp>
    </p:spTree>
    <p:extLst>
      <p:ext uri="{BB962C8B-B14F-4D97-AF65-F5344CB8AC3E}">
        <p14:creationId xmlns:p14="http://schemas.microsoft.com/office/powerpoint/2010/main" val="12220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12968" cy="6408712"/>
          </a:xfrm>
        </p:spPr>
        <p:txBody>
          <a:bodyPr>
            <a:normAutofit/>
          </a:bodyPr>
          <a:lstStyle/>
          <a:p>
            <a:r>
              <a:rPr lang="fr-FR" dirty="0" smtClean="0"/>
              <a:t>caractérisés par leur « </a:t>
            </a:r>
            <a:r>
              <a:rPr lang="fr-FR" b="1" dirty="0" smtClean="0"/>
              <a:t>tunique</a:t>
            </a:r>
            <a:r>
              <a:rPr lang="fr-FR" dirty="0" smtClean="0"/>
              <a:t> » (définition des tuniciers), produite par l'épiderme</a:t>
            </a:r>
          </a:p>
          <a:p>
            <a:r>
              <a:rPr lang="fr-FR" dirty="0" smtClean="0"/>
              <a:t>La tunique est recouverte d'une cuticule constituée de scléroprotéines.</a:t>
            </a:r>
          </a:p>
          <a:p>
            <a:r>
              <a:rPr lang="fr-FR" dirty="0" smtClean="0"/>
              <a:t>Le cycle biologique marqué par la succession d'un stade larvaire nectonique (nageant librement) et d'un stade adulte libre ou sessile</a:t>
            </a:r>
          </a:p>
          <a:p>
            <a:r>
              <a:rPr lang="fr-FR" dirty="0" smtClean="0"/>
              <a:t>reproduction asexuée par bourgeonnement</a:t>
            </a:r>
            <a:endParaRPr lang="fr-FR" dirty="0"/>
          </a:p>
        </p:txBody>
      </p:sp>
    </p:spTree>
    <p:extLst>
      <p:ext uri="{BB962C8B-B14F-4D97-AF65-F5344CB8AC3E}">
        <p14:creationId xmlns:p14="http://schemas.microsoft.com/office/powerpoint/2010/main" val="1522321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5696" y="1556792"/>
            <a:ext cx="3710905" cy="2775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123728" y="4581128"/>
            <a:ext cx="4572000" cy="646331"/>
          </a:xfrm>
          <a:prstGeom prst="rect">
            <a:avLst/>
          </a:prstGeom>
        </p:spPr>
        <p:txBody>
          <a:bodyPr>
            <a:spAutoFit/>
          </a:bodyPr>
          <a:lstStyle/>
          <a:p>
            <a:r>
              <a:rPr lang="fr-FR" dirty="0" err="1"/>
              <a:t>Halocynthia</a:t>
            </a:r>
            <a:r>
              <a:rPr lang="fr-FR" dirty="0"/>
              <a:t> </a:t>
            </a:r>
            <a:r>
              <a:rPr lang="fr-FR" dirty="0" err="1"/>
              <a:t>papillosa</a:t>
            </a:r>
            <a:r>
              <a:rPr lang="fr-FR" dirty="0"/>
              <a:t> (Ascidie « solitaire », Croatie).</a:t>
            </a:r>
          </a:p>
        </p:txBody>
      </p:sp>
    </p:spTree>
    <p:extLst>
      <p:ext uri="{BB962C8B-B14F-4D97-AF65-F5344CB8AC3E}">
        <p14:creationId xmlns:p14="http://schemas.microsoft.com/office/powerpoint/2010/main" val="4294589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1143000"/>
          </a:xfrm>
        </p:spPr>
        <p:txBody>
          <a:bodyPr/>
          <a:lstStyle/>
          <a:p>
            <a:r>
              <a:rPr lang="fr-FR" dirty="0" smtClean="0"/>
              <a:t>classification</a:t>
            </a:r>
            <a:endParaRPr lang="fr-FR" dirty="0"/>
          </a:p>
        </p:txBody>
      </p:sp>
      <p:sp>
        <p:nvSpPr>
          <p:cNvPr id="3" name="Espace réservé du contenu 2"/>
          <p:cNvSpPr>
            <a:spLocks noGrp="1"/>
          </p:cNvSpPr>
          <p:nvPr>
            <p:ph idx="1"/>
          </p:nvPr>
        </p:nvSpPr>
        <p:spPr>
          <a:xfrm>
            <a:off x="395536" y="1196752"/>
            <a:ext cx="8568952" cy="5544616"/>
          </a:xfrm>
        </p:spPr>
        <p:txBody>
          <a:bodyPr>
            <a:normAutofit fontScale="55000" lnSpcReduction="20000"/>
          </a:bodyPr>
          <a:lstStyle/>
          <a:p>
            <a:r>
              <a:rPr lang="fr-FR" dirty="0" smtClean="0"/>
              <a:t>3 classes</a:t>
            </a:r>
          </a:p>
          <a:p>
            <a:pPr lvl="1"/>
            <a:r>
              <a:rPr lang="fr-FR" dirty="0" smtClean="0"/>
              <a:t>Ascidies </a:t>
            </a:r>
          </a:p>
          <a:p>
            <a:pPr lvl="1"/>
            <a:r>
              <a:rPr lang="fr-FR" dirty="0" err="1" smtClean="0"/>
              <a:t>Thaliacés</a:t>
            </a:r>
            <a:endParaRPr lang="fr-FR" dirty="0" smtClean="0"/>
          </a:p>
          <a:p>
            <a:pPr lvl="1"/>
            <a:r>
              <a:rPr lang="fr-FR" dirty="0"/>
              <a:t>Appendiculaires ou </a:t>
            </a:r>
            <a:r>
              <a:rPr lang="fr-FR" dirty="0" err="1"/>
              <a:t>larvacés</a:t>
            </a:r>
            <a:endParaRPr lang="fr-FR" dirty="0"/>
          </a:p>
          <a:p>
            <a:pPr lvl="1"/>
            <a:endParaRPr lang="fr-FR" dirty="0"/>
          </a:p>
          <a:p>
            <a:pPr marL="0" indent="0">
              <a:buNone/>
            </a:pPr>
            <a:r>
              <a:rPr lang="fr-FR" b="1" dirty="0" smtClean="0"/>
              <a:t>1-Ascidies</a:t>
            </a:r>
            <a:endParaRPr lang="fr-FR" b="1" dirty="0"/>
          </a:p>
          <a:p>
            <a:r>
              <a:rPr lang="fr-FR" dirty="0" smtClean="0"/>
              <a:t>La </a:t>
            </a:r>
            <a:r>
              <a:rPr lang="fr-FR" dirty="0"/>
              <a:t>larve se fixe irréversiblement sur un support solide et subit une métamorphose radicale : la chorde, la queue et le tube neural </a:t>
            </a:r>
            <a:r>
              <a:rPr lang="fr-FR" dirty="0" smtClean="0"/>
              <a:t>disparaissent</a:t>
            </a:r>
          </a:p>
          <a:p>
            <a:r>
              <a:rPr lang="fr-FR" dirty="0" smtClean="0"/>
              <a:t>Le </a:t>
            </a:r>
            <a:r>
              <a:rPr lang="fr-FR" dirty="0"/>
              <a:t>pharynx ou sac branchial s'hypertrophie et assure la nutrition et la respiration de l'animal en filtrant l'eau </a:t>
            </a:r>
            <a:r>
              <a:rPr lang="fr-FR" dirty="0" smtClean="0"/>
              <a:t>:</a:t>
            </a:r>
          </a:p>
          <a:p>
            <a:r>
              <a:rPr lang="fr-FR" dirty="0" smtClean="0"/>
              <a:t> </a:t>
            </a:r>
            <a:r>
              <a:rPr lang="fr-FR" dirty="0"/>
              <a:t>celle-ci entre dans le pharynx par le siphon oral, traverse sa paroi par de multiples fentes branchiales (ou « stigmates »), passe dans une deuxième cavité entourant le pharynx (l'atrium) pour être finalement expulsée par le siphon </a:t>
            </a:r>
            <a:r>
              <a:rPr lang="fr-FR" dirty="0" smtClean="0"/>
              <a:t>atrial</a:t>
            </a:r>
          </a:p>
          <a:p>
            <a:r>
              <a:rPr lang="fr-FR" dirty="0" smtClean="0"/>
              <a:t>Les </a:t>
            </a:r>
            <a:r>
              <a:rPr lang="fr-FR" dirty="0"/>
              <a:t>échanges gazeux se font au passage de l'eau dans les stigmates, tandis que les particules nutritives sont interceptées par un filtre de mucus tapissant la paroi interne du pharynx, et conduites vers l'œsophage, l'estomac et le </a:t>
            </a:r>
            <a:r>
              <a:rPr lang="fr-FR" dirty="0" smtClean="0"/>
              <a:t>rectum</a:t>
            </a:r>
          </a:p>
          <a:p>
            <a:r>
              <a:rPr lang="fr-FR" dirty="0" smtClean="0"/>
              <a:t>Le </a:t>
            </a:r>
            <a:r>
              <a:rPr lang="fr-FR" dirty="0"/>
              <a:t>rectum s'ouvre également dans l'atrium et les fèces sont expulsées avec le courant d'eau par le siphon atrial.</a:t>
            </a:r>
          </a:p>
          <a:p>
            <a:r>
              <a:rPr lang="fr-FR" dirty="0"/>
              <a:t>L'ectoderme sécrète une tunique composée de </a:t>
            </a:r>
            <a:r>
              <a:rPr lang="fr-FR" dirty="0" err="1"/>
              <a:t>tunicine</a:t>
            </a:r>
            <a:r>
              <a:rPr lang="fr-FR" dirty="0"/>
              <a:t> (polysaccharide proche de la cellulose).</a:t>
            </a:r>
          </a:p>
          <a:p>
            <a:r>
              <a:rPr lang="fr-FR" dirty="0"/>
              <a:t>La tunique grandit avec l'animal.</a:t>
            </a:r>
          </a:p>
        </p:txBody>
      </p:sp>
    </p:spTree>
    <p:extLst>
      <p:ext uri="{BB962C8B-B14F-4D97-AF65-F5344CB8AC3E}">
        <p14:creationId xmlns:p14="http://schemas.microsoft.com/office/powerpoint/2010/main" val="3605995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marL="0" indent="0">
              <a:buNone/>
            </a:pPr>
            <a:r>
              <a:rPr lang="fr-FR" b="1" dirty="0" smtClean="0"/>
              <a:t>2-Thaliacés</a:t>
            </a:r>
          </a:p>
          <a:p>
            <a:r>
              <a:rPr lang="fr-FR" dirty="0" smtClean="0"/>
              <a:t> </a:t>
            </a:r>
            <a:r>
              <a:rPr lang="fr-FR" dirty="0"/>
              <a:t>(salpes, </a:t>
            </a:r>
            <a:r>
              <a:rPr lang="fr-FR" dirty="0" err="1"/>
              <a:t>dolioles</a:t>
            </a:r>
            <a:r>
              <a:rPr lang="fr-FR" dirty="0"/>
              <a:t> et </a:t>
            </a:r>
            <a:r>
              <a:rPr lang="fr-FR" dirty="0" err="1"/>
              <a:t>pyrosomes</a:t>
            </a:r>
            <a:r>
              <a:rPr lang="fr-FR" dirty="0" smtClean="0"/>
              <a:t>)</a:t>
            </a:r>
          </a:p>
          <a:p>
            <a:r>
              <a:rPr lang="fr-FR" dirty="0" smtClean="0"/>
              <a:t>organismes </a:t>
            </a:r>
            <a:r>
              <a:rPr lang="fr-FR" dirty="0"/>
              <a:t>pélagiques en forme de </a:t>
            </a:r>
            <a:r>
              <a:rPr lang="fr-FR" dirty="0" smtClean="0"/>
              <a:t>tonneau</a:t>
            </a:r>
          </a:p>
          <a:p>
            <a:r>
              <a:rPr lang="fr-FR" dirty="0" smtClean="0"/>
              <a:t>cycle </a:t>
            </a:r>
            <a:r>
              <a:rPr lang="fr-FR" dirty="0"/>
              <a:t>reproducteur </a:t>
            </a:r>
            <a:r>
              <a:rPr lang="fr-FR" dirty="0" smtClean="0"/>
              <a:t>constitué </a:t>
            </a:r>
            <a:r>
              <a:rPr lang="fr-FR" dirty="0"/>
              <a:t>d'une alternance de phases sexuées (hermaphrodites) et de phases </a:t>
            </a:r>
            <a:r>
              <a:rPr lang="fr-FR" dirty="0" smtClean="0"/>
              <a:t>asexuées</a:t>
            </a:r>
          </a:p>
          <a:p>
            <a:r>
              <a:rPr lang="fr-FR" dirty="0" smtClean="0"/>
              <a:t>Les </a:t>
            </a:r>
            <a:r>
              <a:rPr lang="fr-FR" dirty="0"/>
              <a:t>larves ne possèdent pas toujours de chorde</a:t>
            </a:r>
            <a:r>
              <a:rPr lang="fr-FR" dirty="0" smtClean="0"/>
              <a:t>.</a:t>
            </a:r>
          </a:p>
          <a:p>
            <a:pPr marL="0" indent="0">
              <a:buNone/>
            </a:pPr>
            <a:r>
              <a:rPr lang="fr-FR" b="1" dirty="0" smtClean="0"/>
              <a:t>3-Appendiculaires </a:t>
            </a:r>
            <a:r>
              <a:rPr lang="fr-FR" b="1" dirty="0"/>
              <a:t>ou </a:t>
            </a:r>
            <a:r>
              <a:rPr lang="fr-FR" b="1" dirty="0" err="1"/>
              <a:t>larvacés</a:t>
            </a:r>
            <a:endParaRPr lang="fr-FR" b="1" dirty="0"/>
          </a:p>
          <a:p>
            <a:r>
              <a:rPr lang="fr-FR" dirty="0"/>
              <a:t>Le même plan d'organisation larvaire se maintient chez l'adulte (néoténie).</a:t>
            </a:r>
          </a:p>
          <a:p>
            <a:endParaRPr lang="fr-FR" dirty="0"/>
          </a:p>
        </p:txBody>
      </p:sp>
    </p:spTree>
    <p:extLst>
      <p:ext uri="{BB962C8B-B14F-4D97-AF65-F5344CB8AC3E}">
        <p14:creationId xmlns:p14="http://schemas.microsoft.com/office/powerpoint/2010/main" val="745029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00375" y="2686844"/>
            <a:ext cx="3143250"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347864" y="5301208"/>
            <a:ext cx="2228174" cy="369332"/>
          </a:xfrm>
          <a:prstGeom prst="rect">
            <a:avLst/>
          </a:prstGeom>
        </p:spPr>
        <p:txBody>
          <a:bodyPr wrap="none">
            <a:spAutoFit/>
          </a:bodyPr>
          <a:lstStyle/>
          <a:p>
            <a:r>
              <a:rPr lang="fr-FR" dirty="0"/>
              <a:t>Une colonie de salpes</a:t>
            </a:r>
          </a:p>
        </p:txBody>
      </p:sp>
    </p:spTree>
    <p:extLst>
      <p:ext uri="{BB962C8B-B14F-4D97-AF65-F5344CB8AC3E}">
        <p14:creationId xmlns:p14="http://schemas.microsoft.com/office/powerpoint/2010/main" val="429723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27984" y="2898452"/>
            <a:ext cx="238125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555776" y="4653136"/>
            <a:ext cx="4572000" cy="923330"/>
          </a:xfrm>
          <a:prstGeom prst="rect">
            <a:avLst/>
          </a:prstGeom>
        </p:spPr>
        <p:txBody>
          <a:bodyPr>
            <a:spAutoFit/>
          </a:bodyPr>
          <a:lstStyle/>
          <a:p>
            <a:r>
              <a:rPr lang="fr-FR" dirty="0"/>
              <a:t> </a:t>
            </a:r>
          </a:p>
          <a:p>
            <a:r>
              <a:rPr lang="fr-FR" dirty="0" err="1"/>
              <a:t>Didemnum</a:t>
            </a:r>
            <a:r>
              <a:rPr lang="fr-FR" dirty="0"/>
              <a:t> molle, une </a:t>
            </a:r>
            <a:r>
              <a:rPr lang="fr-FR" dirty="0" err="1"/>
              <a:t>Aplousobranchia</a:t>
            </a:r>
            <a:endParaRPr lang="fr-FR" dirty="0"/>
          </a:p>
          <a:p>
            <a:r>
              <a:rPr lang="fr-FR" dirty="0" err="1"/>
              <a:t>Didemnum</a:t>
            </a:r>
            <a:r>
              <a:rPr lang="fr-FR" dirty="0"/>
              <a:t> molle, une </a:t>
            </a:r>
            <a:r>
              <a:rPr lang="fr-FR" dirty="0" err="1"/>
              <a:t>Aplousobranchia</a:t>
            </a:r>
            <a:endParaRPr lang="fr-FR"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782462"/>
            <a:ext cx="22860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539552" y="3789040"/>
            <a:ext cx="3562129" cy="369332"/>
          </a:xfrm>
          <a:prstGeom prst="rect">
            <a:avLst/>
          </a:prstGeom>
        </p:spPr>
        <p:txBody>
          <a:bodyPr wrap="none">
            <a:spAutoFit/>
          </a:bodyPr>
          <a:lstStyle/>
          <a:p>
            <a:r>
              <a:rPr lang="fr-FR" dirty="0" err="1"/>
              <a:t>Pyura</a:t>
            </a:r>
            <a:r>
              <a:rPr lang="fr-FR" dirty="0"/>
              <a:t> </a:t>
            </a:r>
            <a:r>
              <a:rPr lang="fr-FR" dirty="0" err="1"/>
              <a:t>spinifera</a:t>
            </a:r>
            <a:r>
              <a:rPr lang="fr-FR" dirty="0"/>
              <a:t>, une </a:t>
            </a:r>
            <a:r>
              <a:rPr lang="fr-FR" dirty="0" err="1"/>
              <a:t>Stolidobranchia</a:t>
            </a:r>
            <a:endParaRPr lang="fr-FR" dirty="0"/>
          </a:p>
        </p:txBody>
      </p:sp>
    </p:spTree>
    <p:extLst>
      <p:ext uri="{BB962C8B-B14F-4D97-AF65-F5344CB8AC3E}">
        <p14:creationId xmlns:p14="http://schemas.microsoft.com/office/powerpoint/2010/main" val="1808050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318</Words>
  <Application>Microsoft Office PowerPoint</Application>
  <PresentationFormat>Affichage à l'écran (4:3)</PresentationFormat>
  <Paragraphs>42</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Les Tunicata ou Urocordés</vt:lpstr>
      <vt:lpstr>Présentation PowerPoint</vt:lpstr>
      <vt:lpstr>Caractères</vt:lpstr>
      <vt:lpstr>Présentation PowerPoint</vt:lpstr>
      <vt:lpstr>Présentation PowerPoint</vt:lpstr>
      <vt:lpstr>classification</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Tunicata ou Urocordés</dc:title>
  <dc:creator>LENOVO</dc:creator>
  <cp:lastModifiedBy>LENOVO</cp:lastModifiedBy>
  <cp:revision>3</cp:revision>
  <dcterms:created xsi:type="dcterms:W3CDTF">2025-04-05T15:01:48Z</dcterms:created>
  <dcterms:modified xsi:type="dcterms:W3CDTF">2025-04-07T09:49:07Z</dcterms:modified>
</cp:coreProperties>
</file>