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D74E-02AA-4096-B2DE-1DA446B5902A}" type="datetimeFigureOut">
              <a:rPr lang="fr-FR" smtClean="0"/>
              <a:t>31/05/2025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51F12-A2A0-4159-A410-200A21FF91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30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D74E-02AA-4096-B2DE-1DA446B5902A}" type="datetimeFigureOut">
              <a:rPr lang="fr-FR" smtClean="0"/>
              <a:t>31/05/2025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51F12-A2A0-4159-A410-200A21FF91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7675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D74E-02AA-4096-B2DE-1DA446B5902A}" type="datetimeFigureOut">
              <a:rPr lang="fr-FR" smtClean="0"/>
              <a:t>31/05/2025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51F12-A2A0-4159-A410-200A21FF91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9346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D74E-02AA-4096-B2DE-1DA446B5902A}" type="datetimeFigureOut">
              <a:rPr lang="fr-FR" smtClean="0"/>
              <a:t>31/05/2025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51F12-A2A0-4159-A410-200A21FF91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7061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D74E-02AA-4096-B2DE-1DA446B5902A}" type="datetimeFigureOut">
              <a:rPr lang="fr-FR" smtClean="0"/>
              <a:t>31/05/2025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51F12-A2A0-4159-A410-200A21FF91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3684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D74E-02AA-4096-B2DE-1DA446B5902A}" type="datetimeFigureOut">
              <a:rPr lang="fr-FR" smtClean="0"/>
              <a:t>31/05/2025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51F12-A2A0-4159-A410-200A21FF91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936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D74E-02AA-4096-B2DE-1DA446B5902A}" type="datetimeFigureOut">
              <a:rPr lang="fr-FR" smtClean="0"/>
              <a:t>31/05/2025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51F12-A2A0-4159-A410-200A21FF91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48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D74E-02AA-4096-B2DE-1DA446B5902A}" type="datetimeFigureOut">
              <a:rPr lang="fr-FR" smtClean="0"/>
              <a:t>31/05/2025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51F12-A2A0-4159-A410-200A21FF91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662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D74E-02AA-4096-B2DE-1DA446B5902A}" type="datetimeFigureOut">
              <a:rPr lang="fr-FR" smtClean="0"/>
              <a:t>31/05/2025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51F12-A2A0-4159-A410-200A21FF91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685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D74E-02AA-4096-B2DE-1DA446B5902A}" type="datetimeFigureOut">
              <a:rPr lang="fr-FR" smtClean="0"/>
              <a:t>31/05/2025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51F12-A2A0-4159-A410-200A21FF91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0893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D74E-02AA-4096-B2DE-1DA446B5902A}" type="datetimeFigureOut">
              <a:rPr lang="fr-FR" smtClean="0"/>
              <a:t>31/05/2025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51F12-A2A0-4159-A410-200A21FF91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1401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DD74E-02AA-4096-B2DE-1DA446B5902A}" type="datetimeFigureOut">
              <a:rPr lang="fr-FR" smtClean="0"/>
              <a:t>31/05/2025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51F12-A2A0-4159-A410-200A21FF91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3948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Vertébrés=</a:t>
            </a:r>
            <a:br>
              <a:rPr lang="fr-FR" dirty="0" smtClean="0"/>
            </a:br>
            <a:r>
              <a:rPr lang="fr-FR" dirty="0" err="1" smtClean="0"/>
              <a:t>Vertebrata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3522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forment un sous-embranchement très diversifié d'animaux chordés</a:t>
            </a:r>
          </a:p>
          <a:p>
            <a:r>
              <a:rPr lang="fr-FR" dirty="0" smtClean="0"/>
              <a:t>posséder un squelette interne composé d'un crâne ainsi que d'une colonne vertébrale</a:t>
            </a:r>
          </a:p>
          <a:p>
            <a:r>
              <a:rPr lang="fr-FR" dirty="0" smtClean="0"/>
              <a:t>représentent l'écrasante majorité de l'embranchement des Chordés, avec près de 70 000 espèces décrites</a:t>
            </a:r>
          </a:p>
          <a:p>
            <a:r>
              <a:rPr lang="fr-FR" dirty="0" smtClean="0"/>
              <a:t>La forte diminution de leurs populations entre la fin du </a:t>
            </a:r>
            <a:r>
              <a:rPr lang="fr-FR" dirty="0" err="1" smtClean="0"/>
              <a:t>xxe</a:t>
            </a:r>
            <a:r>
              <a:rPr lang="fr-FR" dirty="0" smtClean="0"/>
              <a:t> siècle et le début du </a:t>
            </a:r>
            <a:r>
              <a:rPr lang="fr-FR" dirty="0" err="1" smtClean="0"/>
              <a:t>xxie</a:t>
            </a:r>
            <a:r>
              <a:rPr lang="fr-FR" dirty="0" smtClean="0"/>
              <a:t> siècle, est principalement due à des activités humaines</a:t>
            </a:r>
          </a:p>
          <a:p>
            <a:r>
              <a:rPr lang="fr-FR" dirty="0" smtClean="0"/>
              <a:t>Entre 1970 et 2020, l'indice planète vivante, qui suit les populations de 4 000 espèces de vertébrés dans le monde, a diminué de près de 70 %</a:t>
            </a:r>
          </a:p>
          <a:p>
            <a:r>
              <a:rPr lang="fr-FR" dirty="0" smtClean="0"/>
              <a:t>Plus de 500 espèces de vertébrés ont disparu des terres émergées au </a:t>
            </a:r>
            <a:r>
              <a:rPr lang="fr-FR" dirty="0" err="1" smtClean="0"/>
              <a:t>xxe</a:t>
            </a:r>
            <a:r>
              <a:rPr lang="fr-FR" dirty="0" smtClean="0"/>
              <a:t> siècle (autant qu'en 10 000 ans, hors grandes extinctions)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2442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Description générale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5904656"/>
          </a:xfrm>
        </p:spPr>
        <p:txBody>
          <a:bodyPr>
            <a:normAutofit fontScale="70000" lnSpcReduction="20000"/>
          </a:bodyPr>
          <a:lstStyle/>
          <a:p>
            <a:endParaRPr lang="fr-FR" dirty="0" smtClean="0"/>
          </a:p>
          <a:p>
            <a:r>
              <a:rPr lang="fr-FR" dirty="0" smtClean="0"/>
              <a:t>possèdent un squelette osseux ou cartilagineux interne, qui comporte en particulier une colonne vertébrale, composée de vertèbres qui protègent la partie </a:t>
            </a:r>
            <a:r>
              <a:rPr lang="fr-FR" dirty="0" err="1" smtClean="0"/>
              <a:t>troncale</a:t>
            </a:r>
            <a:r>
              <a:rPr lang="fr-FR" dirty="0" smtClean="0"/>
              <a:t> du système nerveux central</a:t>
            </a:r>
          </a:p>
          <a:p>
            <a:r>
              <a:rPr lang="fr-FR" dirty="0" smtClean="0"/>
              <a:t>D'autres caractères partagés et exclusifs sont :</a:t>
            </a:r>
          </a:p>
          <a:p>
            <a:pPr lvl="1"/>
            <a:r>
              <a:rPr lang="fr-FR" dirty="0" smtClean="0"/>
              <a:t>présence de 5 vésicules céphaliques lors de la formation de l'encéphale ;</a:t>
            </a:r>
          </a:p>
          <a:p>
            <a:pPr lvl="1"/>
            <a:r>
              <a:rPr lang="fr-FR" dirty="0" smtClean="0"/>
              <a:t>présence de crêtes neurales.</a:t>
            </a:r>
          </a:p>
          <a:p>
            <a:r>
              <a:rPr lang="fr-FR" dirty="0" smtClean="0"/>
              <a:t>La répartition actuelle est mondiale et concerne tous les habitats ; le groupe contient plus de 70 000 espèces, de taille extrêmement variée, allant de la gigantesque baleine bleue (30 m, 190 tonnes), jusqu'à la minuscule grenouille </a:t>
            </a:r>
            <a:r>
              <a:rPr lang="fr-FR" dirty="0" err="1" smtClean="0"/>
              <a:t>Paedophryne</a:t>
            </a:r>
            <a:r>
              <a:rPr lang="fr-FR" dirty="0" smtClean="0"/>
              <a:t> </a:t>
            </a:r>
            <a:r>
              <a:rPr lang="fr-FR" dirty="0" err="1" smtClean="0"/>
              <a:t>amauensis</a:t>
            </a:r>
            <a:r>
              <a:rPr lang="fr-FR" dirty="0" smtClean="0"/>
              <a:t> (7 mm, poids de 0,02 gramme)</a:t>
            </a:r>
          </a:p>
          <a:p>
            <a:r>
              <a:rPr lang="fr-FR" dirty="0" smtClean="0"/>
              <a:t>les groupes les plus importants (en nombre) étant les actinoptérygiens (poissons à nageoires rayonnées, 23 000 espèces) et les </a:t>
            </a:r>
            <a:r>
              <a:rPr lang="fr-FR" dirty="0" err="1" smtClean="0"/>
              <a:t>sauropsides</a:t>
            </a:r>
            <a:r>
              <a:rPr lang="fr-FR" dirty="0" smtClean="0"/>
              <a:t> (« reptiles » et oiseaux, 17 000 espèces).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3966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fr-FR" dirty="0" smtClean="0"/>
              <a:t>Anatomie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980728"/>
            <a:ext cx="8712968" cy="5760640"/>
          </a:xfrm>
        </p:spPr>
        <p:txBody>
          <a:bodyPr>
            <a:normAutofit/>
          </a:bodyPr>
          <a:lstStyle/>
          <a:p>
            <a:r>
              <a:rPr lang="fr-FR" sz="1600" dirty="0" smtClean="0"/>
              <a:t>corps divisé en trois parties :</a:t>
            </a:r>
          </a:p>
          <a:p>
            <a:pPr lvl="1"/>
            <a:r>
              <a:rPr lang="fr-FR" sz="1600" dirty="0" smtClean="0"/>
              <a:t> tête (abritant les organes sensoriels olfactifs — sacs nasaux, optiques — yeux, </a:t>
            </a:r>
            <a:r>
              <a:rPr lang="fr-FR" sz="1600" dirty="0" err="1" smtClean="0"/>
              <a:t>stato</a:t>
            </a:r>
            <a:r>
              <a:rPr lang="fr-FR" sz="1600" dirty="0" smtClean="0"/>
              <a:t>-acoustiques — oreilles internes, et les récepteurs gustatifs dans la muqueuse buccale et pharyngienne)</a:t>
            </a:r>
          </a:p>
          <a:p>
            <a:pPr lvl="1"/>
            <a:r>
              <a:rPr lang="fr-FR" sz="1600" dirty="0" smtClean="0"/>
              <a:t>tronc (renfermant le cœlome et les viscères) </a:t>
            </a:r>
          </a:p>
          <a:p>
            <a:pPr lvl="1"/>
            <a:r>
              <a:rPr lang="fr-FR" sz="1600" dirty="0" smtClean="0"/>
              <a:t>queue (cette partie postérieure, essentiellement musculeuse, commence à partir du cloaque, ce dernier étant cloisonné en deux compartiments chez la majorité des mammifères, une partie uro-génitale et une partie rectale).</a:t>
            </a:r>
          </a:p>
          <a:p>
            <a:r>
              <a:rPr lang="fr-FR" sz="1600" dirty="0" smtClean="0"/>
              <a:t>crâne (structure cartilagineuse ou osseuse plus ou moins fermée) entourant le cerveau et comprenant des capsules qui logent des organes sensoriels (capsules nasales, optiques, otiques).</a:t>
            </a:r>
          </a:p>
          <a:p>
            <a:r>
              <a:rPr lang="fr-FR" sz="1600" dirty="0" smtClean="0"/>
              <a:t>Les capsules nasales sont des ébauches embryonnaires dont le développement donne la cavité nasale dans laquelle des chimiorécepteurs assurent le sens de l'odorat ou olfaction.</a:t>
            </a:r>
          </a:p>
          <a:p>
            <a:r>
              <a:rPr lang="fr-FR" sz="1600" dirty="0" smtClean="0"/>
              <a:t>Les vertébrés aquatiques tels que les poissons sont dotés d'une ou de deux paires de narines</a:t>
            </a:r>
          </a:p>
          <a:p>
            <a:r>
              <a:rPr lang="fr-FR" sz="1600" dirty="0" smtClean="0"/>
              <a:t>L'eau traverse les narines, soit durant la nage, soit par pompage actif, et parvient à des sacs nasaux généralement fermés (ouverts vers une narine interne, le choane, chez les </a:t>
            </a:r>
            <a:r>
              <a:rPr lang="fr-FR" sz="1600" dirty="0" err="1" smtClean="0"/>
              <a:t>Osteolepiformes</a:t>
            </a:r>
            <a:r>
              <a:rPr lang="fr-FR" sz="1600" dirty="0" smtClean="0"/>
              <a:t> et les </a:t>
            </a:r>
            <a:r>
              <a:rPr lang="fr-FR" sz="1600" dirty="0" err="1" smtClean="0"/>
              <a:t>Porolepiformes</a:t>
            </a:r>
            <a:r>
              <a:rPr lang="fr-FR" sz="1600" dirty="0" smtClean="0"/>
              <a:t>, </a:t>
            </a:r>
            <a:r>
              <a:rPr lang="fr-FR" sz="1600" dirty="0" err="1" smtClean="0"/>
              <a:t>sarcoptérygiens</a:t>
            </a:r>
            <a:r>
              <a:rPr lang="fr-FR" sz="1600" dirty="0" smtClean="0"/>
              <a:t> sans doute munis de poumons qui favorisent la </a:t>
            </a:r>
            <a:r>
              <a:rPr lang="fr-FR" sz="1600" dirty="0" err="1" smtClean="0"/>
              <a:t>terrestrialisation</a:t>
            </a:r>
            <a:r>
              <a:rPr lang="fr-FR" sz="1600" dirty="0" smtClean="0"/>
              <a:t>)</a:t>
            </a:r>
          </a:p>
          <a:p>
            <a:r>
              <a:rPr lang="fr-FR" sz="1600" dirty="0" smtClean="0"/>
              <a:t>Chez les tétrapodes, vertébrés terrestres comprenant les amphibiens et les amniotes (reptiles, oiseaux et mammifères), les capsules nasales ne participent plus seulement à la conduction de l'eau vers des sacs nasaux mais aussi à la conduction de l'air vers les poumons</a:t>
            </a:r>
          </a:p>
          <a:p>
            <a:r>
              <a:rPr lang="fr-FR" sz="1600" dirty="0" smtClean="0"/>
              <a:t>Le palais, qui forme la voûte de la cavité buccale, sépare la cavité buccale des fosses nasales, ce qui permet la respiration et la mastication simultanées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476111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Histoire évolutive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Avec plus de 70 000 espèces, les vertébrés sont moins diversifiés et moins nombreux que les insectes mais ils rivalisent avec eux dans leurs caractères de spécialisation, traduisant des adaptations à des modes de vie très variés</a:t>
            </a:r>
          </a:p>
          <a:p>
            <a:r>
              <a:rPr lang="fr-FR" dirty="0" smtClean="0"/>
              <a:t>Les études génétiques montrent qu'un ancêtre commun des Vertébrés a subi une duplication de son génome, suivie chez les Cyclostomes (les Vertébrés sans mâchoire) d'une </a:t>
            </a:r>
            <a:r>
              <a:rPr lang="fr-FR" dirty="0" err="1" smtClean="0"/>
              <a:t>triplication</a:t>
            </a:r>
            <a:r>
              <a:rPr lang="fr-FR" dirty="0" smtClean="0"/>
              <a:t> et chez les </a:t>
            </a:r>
            <a:r>
              <a:rPr lang="fr-FR" dirty="0" err="1" smtClean="0"/>
              <a:t>Gnathostomes</a:t>
            </a:r>
            <a:r>
              <a:rPr lang="fr-FR" dirty="0" smtClean="0"/>
              <a:t> (les Vertébrés à mâchoire) d'une seconde duplication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0520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56792"/>
            <a:ext cx="7216468" cy="3092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979712" y="479715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 smtClean="0"/>
              <a:t>La biodiversité mondiale estimée à partir de la richesse spécifique en vertébrés terrestres (les </a:t>
            </a:r>
            <a:r>
              <a:rPr lang="fr-FR" dirty="0" err="1" smtClean="0"/>
              <a:t>biorégions</a:t>
            </a:r>
            <a:r>
              <a:rPr lang="fr-FR" dirty="0" smtClean="0"/>
              <a:t> les plus riches sont en rouge, les moins riches en vert).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0806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143000"/>
          </a:xfrm>
        </p:spPr>
        <p:txBody>
          <a:bodyPr/>
          <a:lstStyle/>
          <a:p>
            <a:r>
              <a:rPr lang="fr-FR" dirty="0" smtClean="0"/>
              <a:t>Classification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692696"/>
            <a:ext cx="8856984" cy="6048672"/>
          </a:xfrm>
        </p:spPr>
        <p:txBody>
          <a:bodyPr>
            <a:normAutofit fontScale="77500" lnSpcReduction="20000"/>
          </a:bodyPr>
          <a:lstStyle/>
          <a:p>
            <a:r>
              <a:rPr lang="fr-FR" b="1" dirty="0" smtClean="0"/>
              <a:t>infra-embranchement </a:t>
            </a:r>
            <a:r>
              <a:rPr lang="fr-FR" b="1" dirty="0" err="1" smtClean="0"/>
              <a:t>Agnatha</a:t>
            </a:r>
            <a:r>
              <a:rPr lang="fr-FR" b="1" dirty="0" smtClean="0"/>
              <a:t> </a:t>
            </a:r>
            <a:r>
              <a:rPr lang="fr-FR" dirty="0" smtClean="0"/>
              <a:t>:</a:t>
            </a:r>
          </a:p>
          <a:p>
            <a:r>
              <a:rPr lang="fr-FR" dirty="0" err="1" smtClean="0"/>
              <a:t>Cephalaspidomorphi</a:t>
            </a:r>
            <a:r>
              <a:rPr lang="fr-FR" dirty="0" smtClean="0"/>
              <a:t> - les lamproies</a:t>
            </a:r>
          </a:p>
          <a:p>
            <a:r>
              <a:rPr lang="fr-FR" dirty="0" err="1" smtClean="0"/>
              <a:t>Myxini</a:t>
            </a:r>
            <a:r>
              <a:rPr lang="fr-FR" dirty="0" smtClean="0"/>
              <a:t> - les </a:t>
            </a:r>
            <a:r>
              <a:rPr lang="fr-FR" dirty="0" err="1" smtClean="0"/>
              <a:t>Mixines</a:t>
            </a:r>
            <a:endParaRPr lang="fr-FR" dirty="0" smtClean="0"/>
          </a:p>
          <a:p>
            <a:r>
              <a:rPr lang="fr-FR" b="1" dirty="0" smtClean="0"/>
              <a:t>infra-embranchement  </a:t>
            </a:r>
            <a:r>
              <a:rPr lang="fr-FR" b="1" dirty="0" err="1" smtClean="0"/>
              <a:t>Gnathostomata</a:t>
            </a:r>
            <a:r>
              <a:rPr lang="fr-FR" b="1" dirty="0" smtClean="0"/>
              <a:t> </a:t>
            </a:r>
            <a:r>
              <a:rPr lang="fr-FR" dirty="0" smtClean="0"/>
              <a:t>:</a:t>
            </a:r>
          </a:p>
          <a:p>
            <a:pPr lvl="1"/>
            <a:r>
              <a:rPr lang="fr-FR" dirty="0" err="1" smtClean="0"/>
              <a:t>super-classe</a:t>
            </a:r>
            <a:r>
              <a:rPr lang="fr-FR" dirty="0" smtClean="0"/>
              <a:t> et classe </a:t>
            </a:r>
            <a:r>
              <a:rPr lang="fr-FR" dirty="0" err="1" smtClean="0"/>
              <a:t>Chondrichthyes</a:t>
            </a:r>
            <a:r>
              <a:rPr lang="fr-FR" dirty="0" smtClean="0"/>
              <a:t> – les poissons cartilagineux (requins, raies…)</a:t>
            </a:r>
          </a:p>
          <a:p>
            <a:pPr lvl="1"/>
            <a:r>
              <a:rPr lang="fr-FR" dirty="0" err="1" smtClean="0"/>
              <a:t>super-classe</a:t>
            </a:r>
            <a:r>
              <a:rPr lang="fr-FR" dirty="0" smtClean="0"/>
              <a:t> </a:t>
            </a:r>
            <a:r>
              <a:rPr lang="fr-FR" dirty="0" err="1" smtClean="0"/>
              <a:t>Actinopterygii</a:t>
            </a:r>
            <a:r>
              <a:rPr lang="fr-FR" dirty="0" smtClean="0"/>
              <a:t> – les poissons à nageoires rayonnées :</a:t>
            </a:r>
          </a:p>
          <a:p>
            <a:pPr lvl="2"/>
            <a:r>
              <a:rPr lang="fr-FR" dirty="0" err="1" smtClean="0"/>
              <a:t>Chondrostei</a:t>
            </a:r>
            <a:endParaRPr lang="fr-FR" dirty="0" smtClean="0"/>
          </a:p>
          <a:p>
            <a:pPr lvl="2"/>
            <a:r>
              <a:rPr lang="fr-FR" dirty="0" err="1" smtClean="0"/>
              <a:t>Cladistei</a:t>
            </a:r>
            <a:endParaRPr lang="fr-FR" dirty="0" smtClean="0"/>
          </a:p>
          <a:p>
            <a:pPr lvl="2"/>
            <a:r>
              <a:rPr lang="fr-FR" dirty="0" err="1" smtClean="0"/>
              <a:t>Holostei</a:t>
            </a:r>
            <a:endParaRPr lang="fr-FR" dirty="0" smtClean="0"/>
          </a:p>
          <a:p>
            <a:pPr lvl="2"/>
            <a:r>
              <a:rPr lang="fr-FR" dirty="0" err="1" smtClean="0"/>
              <a:t>Teleostei</a:t>
            </a:r>
            <a:endParaRPr lang="fr-FR" dirty="0" smtClean="0"/>
          </a:p>
          <a:p>
            <a:pPr lvl="1"/>
            <a:r>
              <a:rPr lang="fr-FR" dirty="0" err="1" smtClean="0"/>
              <a:t>super-classe</a:t>
            </a:r>
            <a:r>
              <a:rPr lang="fr-FR" dirty="0" smtClean="0"/>
              <a:t> </a:t>
            </a:r>
            <a:r>
              <a:rPr lang="fr-FR" dirty="0" err="1" smtClean="0"/>
              <a:t>Sarcopterygii</a:t>
            </a:r>
            <a:r>
              <a:rPr lang="fr-FR" dirty="0" smtClean="0"/>
              <a:t>* – les poissons à nageoires charnues :</a:t>
            </a:r>
          </a:p>
          <a:p>
            <a:pPr lvl="2"/>
            <a:r>
              <a:rPr lang="fr-FR" dirty="0" err="1" smtClean="0"/>
              <a:t>Coelacanthi</a:t>
            </a:r>
            <a:r>
              <a:rPr lang="fr-FR" dirty="0" smtClean="0"/>
              <a:t> – les cœlacanthes</a:t>
            </a:r>
          </a:p>
          <a:p>
            <a:pPr lvl="2"/>
            <a:r>
              <a:rPr lang="fr-FR" dirty="0" err="1" smtClean="0"/>
              <a:t>Dipnoi</a:t>
            </a:r>
            <a:r>
              <a:rPr lang="fr-FR" dirty="0" smtClean="0"/>
              <a:t> – les dipneustes</a:t>
            </a:r>
          </a:p>
          <a:p>
            <a:pPr lvl="1"/>
            <a:r>
              <a:rPr lang="fr-FR" dirty="0" err="1" smtClean="0"/>
              <a:t>super-classe</a:t>
            </a:r>
            <a:r>
              <a:rPr lang="fr-FR" dirty="0" smtClean="0"/>
              <a:t> </a:t>
            </a:r>
            <a:r>
              <a:rPr lang="fr-FR" dirty="0" err="1" smtClean="0"/>
              <a:t>Tetrapoda</a:t>
            </a:r>
            <a:r>
              <a:rPr lang="fr-FR" dirty="0" smtClean="0"/>
              <a:t> :</a:t>
            </a:r>
          </a:p>
          <a:p>
            <a:pPr lvl="2"/>
            <a:r>
              <a:rPr lang="fr-FR" dirty="0" err="1" smtClean="0"/>
              <a:t>Amphibia</a:t>
            </a:r>
            <a:r>
              <a:rPr lang="fr-FR" dirty="0" smtClean="0"/>
              <a:t>* – les amphibiens</a:t>
            </a:r>
          </a:p>
          <a:p>
            <a:pPr lvl="2"/>
            <a:r>
              <a:rPr lang="fr-FR" dirty="0" smtClean="0"/>
              <a:t>Aves – les oiseaux</a:t>
            </a:r>
          </a:p>
          <a:p>
            <a:pPr lvl="2"/>
            <a:r>
              <a:rPr lang="fr-FR" dirty="0" err="1" smtClean="0"/>
              <a:t>Mammalia</a:t>
            </a:r>
            <a:r>
              <a:rPr lang="fr-FR" dirty="0" smtClean="0"/>
              <a:t> – les mammifères</a:t>
            </a:r>
          </a:p>
          <a:p>
            <a:pPr lvl="2"/>
            <a:r>
              <a:rPr lang="fr-FR" dirty="0" err="1" smtClean="0"/>
              <a:t>Reptilia</a:t>
            </a:r>
            <a:r>
              <a:rPr lang="fr-FR" dirty="0" smtClean="0"/>
              <a:t>* – les reptiles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0582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70000" lnSpcReduction="20000"/>
          </a:bodyPr>
          <a:lstStyle/>
          <a:p>
            <a:endParaRPr lang="fr-FR" dirty="0" smtClean="0"/>
          </a:p>
          <a:p>
            <a:r>
              <a:rPr lang="fr-FR" dirty="0" smtClean="0"/>
              <a:t>Selon World </a:t>
            </a:r>
            <a:r>
              <a:rPr lang="fr-FR" dirty="0" err="1" smtClean="0"/>
              <a:t>Register</a:t>
            </a:r>
            <a:r>
              <a:rPr lang="fr-FR" dirty="0" smtClean="0"/>
              <a:t> of Marine </a:t>
            </a:r>
            <a:r>
              <a:rPr lang="fr-FR" dirty="0" err="1" smtClean="0"/>
              <a:t>Species</a:t>
            </a:r>
            <a:r>
              <a:rPr lang="fr-FR" dirty="0" smtClean="0"/>
              <a:t>[26] :</a:t>
            </a:r>
          </a:p>
          <a:p>
            <a:endParaRPr lang="fr-FR" dirty="0" smtClean="0"/>
          </a:p>
          <a:p>
            <a:r>
              <a:rPr lang="fr-FR" dirty="0" smtClean="0"/>
              <a:t>infra-embranchement </a:t>
            </a:r>
            <a:r>
              <a:rPr lang="fr-FR" dirty="0" err="1" smtClean="0"/>
              <a:t>Agnatha</a:t>
            </a:r>
            <a:r>
              <a:rPr lang="fr-FR" dirty="0" smtClean="0"/>
              <a:t> :</a:t>
            </a:r>
          </a:p>
          <a:p>
            <a:r>
              <a:rPr lang="fr-FR" dirty="0" err="1" smtClean="0"/>
              <a:t>Cephalaspidomorphi</a:t>
            </a:r>
            <a:endParaRPr lang="fr-FR" dirty="0" smtClean="0"/>
          </a:p>
          <a:p>
            <a:r>
              <a:rPr lang="fr-FR" dirty="0" err="1" smtClean="0"/>
              <a:t>Myxini</a:t>
            </a:r>
            <a:endParaRPr lang="fr-FR" dirty="0" smtClean="0"/>
          </a:p>
          <a:p>
            <a:r>
              <a:rPr lang="fr-FR" dirty="0" smtClean="0"/>
              <a:t>infra-embranchement </a:t>
            </a:r>
            <a:r>
              <a:rPr lang="fr-FR" dirty="0" err="1" smtClean="0"/>
              <a:t>Gnathostomata</a:t>
            </a:r>
            <a:r>
              <a:rPr lang="fr-FR" dirty="0" smtClean="0"/>
              <a:t> :</a:t>
            </a:r>
          </a:p>
          <a:p>
            <a:r>
              <a:rPr lang="fr-FR" dirty="0" err="1" smtClean="0"/>
              <a:t>super-classe</a:t>
            </a:r>
            <a:r>
              <a:rPr lang="fr-FR" dirty="0" smtClean="0"/>
              <a:t> </a:t>
            </a:r>
            <a:r>
              <a:rPr lang="fr-FR" dirty="0" err="1" smtClean="0"/>
              <a:t>Pisces</a:t>
            </a:r>
            <a:r>
              <a:rPr lang="fr-FR" dirty="0" smtClean="0"/>
              <a:t>* :</a:t>
            </a:r>
          </a:p>
          <a:p>
            <a:r>
              <a:rPr lang="fr-FR" dirty="0" err="1" smtClean="0"/>
              <a:t>Actinopterygii</a:t>
            </a:r>
            <a:endParaRPr lang="fr-FR" dirty="0" smtClean="0"/>
          </a:p>
          <a:p>
            <a:r>
              <a:rPr lang="fr-FR" dirty="0" err="1" smtClean="0"/>
              <a:t>Coelacanthi</a:t>
            </a:r>
            <a:endParaRPr lang="fr-FR" dirty="0" smtClean="0"/>
          </a:p>
          <a:p>
            <a:r>
              <a:rPr lang="fr-FR" dirty="0" err="1" smtClean="0"/>
              <a:t>Dipneusti</a:t>
            </a:r>
            <a:endParaRPr lang="fr-FR" dirty="0" smtClean="0"/>
          </a:p>
          <a:p>
            <a:r>
              <a:rPr lang="fr-FR" dirty="0" err="1" smtClean="0"/>
              <a:t>Elasmobranchii</a:t>
            </a:r>
            <a:endParaRPr lang="fr-FR" dirty="0" smtClean="0"/>
          </a:p>
          <a:p>
            <a:r>
              <a:rPr lang="fr-FR" dirty="0" err="1" smtClean="0"/>
              <a:t>Holocephali</a:t>
            </a:r>
            <a:endParaRPr lang="fr-FR" dirty="0" smtClean="0"/>
          </a:p>
          <a:p>
            <a:r>
              <a:rPr lang="fr-FR" dirty="0" err="1" smtClean="0"/>
              <a:t>super-classe</a:t>
            </a:r>
            <a:r>
              <a:rPr lang="fr-FR" dirty="0" smtClean="0"/>
              <a:t> </a:t>
            </a:r>
            <a:r>
              <a:rPr lang="fr-FR" dirty="0" err="1" smtClean="0"/>
              <a:t>Tetrapoda</a:t>
            </a:r>
            <a:r>
              <a:rPr lang="fr-FR" dirty="0" smtClean="0"/>
              <a:t> :</a:t>
            </a:r>
          </a:p>
          <a:p>
            <a:r>
              <a:rPr lang="fr-FR" dirty="0" err="1" smtClean="0"/>
              <a:t>Amphibia</a:t>
            </a:r>
            <a:r>
              <a:rPr lang="fr-FR" dirty="0" smtClean="0"/>
              <a:t>*</a:t>
            </a:r>
          </a:p>
          <a:p>
            <a:r>
              <a:rPr lang="fr-FR" dirty="0" smtClean="0"/>
              <a:t>Aves</a:t>
            </a:r>
          </a:p>
          <a:p>
            <a:r>
              <a:rPr lang="fr-FR" dirty="0" err="1" smtClean="0"/>
              <a:t>Mammalia</a:t>
            </a:r>
            <a:endParaRPr lang="fr-FR" dirty="0" smtClean="0"/>
          </a:p>
          <a:p>
            <a:r>
              <a:rPr lang="fr-FR" dirty="0" err="1" smtClean="0"/>
              <a:t>Reptilia</a:t>
            </a:r>
            <a:r>
              <a:rPr lang="fr-FR" dirty="0" smtClean="0"/>
              <a:t>*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20335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768</Words>
  <Application>Microsoft Office PowerPoint</Application>
  <PresentationFormat>Affichage à l'écran (4:3)</PresentationFormat>
  <Paragraphs>68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Vertébrés= Vertebrata</vt:lpstr>
      <vt:lpstr>Introduction </vt:lpstr>
      <vt:lpstr>Description générale </vt:lpstr>
      <vt:lpstr>Anatomie</vt:lpstr>
      <vt:lpstr>Histoire évolutive </vt:lpstr>
      <vt:lpstr>Présentation PowerPoint</vt:lpstr>
      <vt:lpstr>Classification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Vertébrés= Vertebrata</dc:title>
  <dc:creator>LENOVO</dc:creator>
  <cp:lastModifiedBy>LENOVO</cp:lastModifiedBy>
  <cp:revision>2</cp:revision>
  <dcterms:created xsi:type="dcterms:W3CDTF">2025-04-06T22:46:51Z</dcterms:created>
  <dcterms:modified xsi:type="dcterms:W3CDTF">2025-05-31T14:33:24Z</dcterms:modified>
</cp:coreProperties>
</file>