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5"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0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268FFCFA-6D65-4F83-A706-592EDEBD8361}" type="datetimeFigureOut">
              <a:rPr lang="fr-FR" smtClean="0"/>
              <a:t>19/04/2025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3059396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68FFCFA-6D65-4F83-A706-592EDEBD8361}" type="datetimeFigureOut">
              <a:rPr lang="fr-FR" smtClean="0"/>
              <a:t>19/04/2025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580279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68FFCFA-6D65-4F83-A706-592EDEBD8361}" type="datetimeFigureOut">
              <a:rPr lang="fr-FR" smtClean="0"/>
              <a:t>19/04/2025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3542260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68FFCFA-6D65-4F83-A706-592EDEBD8361}" type="datetimeFigureOut">
              <a:rPr lang="fr-FR" smtClean="0"/>
              <a:t>19/04/2025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2919724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68FFCFA-6D65-4F83-A706-592EDEBD8361}" type="datetimeFigureOut">
              <a:rPr lang="fr-FR" smtClean="0"/>
              <a:t>19/04/2025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3486823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68FFCFA-6D65-4F83-A706-592EDEBD8361}" type="datetimeFigureOut">
              <a:rPr lang="fr-FR" smtClean="0"/>
              <a:t>19/04/2025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460001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68FFCFA-6D65-4F83-A706-592EDEBD8361}" type="datetimeFigureOut">
              <a:rPr lang="fr-FR" smtClean="0"/>
              <a:t>19/04/2025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304501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68FFCFA-6D65-4F83-A706-592EDEBD8361}" type="datetimeFigureOut">
              <a:rPr lang="fr-FR" smtClean="0"/>
              <a:t>19/04/2025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1512088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68FFCFA-6D65-4F83-A706-592EDEBD8361}" type="datetimeFigureOut">
              <a:rPr lang="fr-FR" smtClean="0"/>
              <a:t>19/04/2025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57171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68FFCFA-6D65-4F83-A706-592EDEBD8361}" type="datetimeFigureOut">
              <a:rPr lang="fr-FR" smtClean="0"/>
              <a:t>19/04/2025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1414337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68FFCFA-6D65-4F83-A706-592EDEBD8361}" type="datetimeFigureOut">
              <a:rPr lang="fr-FR" smtClean="0"/>
              <a:t>19/04/2025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99796AA-5147-42ED-98B4-D7D8287FD0BC}" type="slidenum">
              <a:rPr lang="fr-FR" smtClean="0"/>
              <a:t>‹N°›</a:t>
            </a:fld>
            <a:endParaRPr lang="fr-FR"/>
          </a:p>
        </p:txBody>
      </p:sp>
    </p:spTree>
    <p:extLst>
      <p:ext uri="{BB962C8B-B14F-4D97-AF65-F5344CB8AC3E}">
        <p14:creationId xmlns:p14="http://schemas.microsoft.com/office/powerpoint/2010/main" val="2242581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8FFCFA-6D65-4F83-A706-592EDEBD8361}" type="datetimeFigureOut">
              <a:rPr lang="fr-FR" smtClean="0"/>
              <a:t>19/04/2025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9796AA-5147-42ED-98B4-D7D8287FD0BC}" type="slidenum">
              <a:rPr lang="fr-FR" smtClean="0"/>
              <a:t>‹N°›</a:t>
            </a:fld>
            <a:endParaRPr lang="fr-FR"/>
          </a:p>
        </p:txBody>
      </p:sp>
    </p:spTree>
    <p:extLst>
      <p:ext uri="{BB962C8B-B14F-4D97-AF65-F5344CB8AC3E}">
        <p14:creationId xmlns:p14="http://schemas.microsoft.com/office/powerpoint/2010/main" val="2185538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Super classe des </a:t>
            </a:r>
            <a:r>
              <a:rPr lang="fr-FR" dirty="0" err="1" smtClean="0"/>
              <a:t>Tetrapoda</a:t>
            </a:r>
            <a:endParaRPr lang="fr-FR" dirty="0"/>
          </a:p>
        </p:txBody>
      </p:sp>
      <p:sp>
        <p:nvSpPr>
          <p:cNvPr id="3" name="Sous-titre 2"/>
          <p:cNvSpPr>
            <a:spLocks noGrp="1"/>
          </p:cNvSpPr>
          <p:nvPr>
            <p:ph type="subTitle" idx="1"/>
          </p:nvPr>
        </p:nvSpPr>
        <p:spPr/>
        <p:txBody>
          <a:bodyPr/>
          <a:lstStyle/>
          <a:p>
            <a:r>
              <a:rPr lang="fr-FR" sz="4400" dirty="0" smtClean="0">
                <a:solidFill>
                  <a:prstClr val="black"/>
                </a:solidFill>
                <a:ea typeface="+mj-ea"/>
                <a:cs typeface="+mj-cs"/>
              </a:rPr>
              <a:t>Classe1=Les </a:t>
            </a:r>
            <a:r>
              <a:rPr lang="fr-FR" sz="4400" dirty="0">
                <a:solidFill>
                  <a:prstClr val="black"/>
                </a:solidFill>
                <a:ea typeface="+mj-ea"/>
                <a:cs typeface="+mj-cs"/>
              </a:rPr>
              <a:t>amphibiens (</a:t>
            </a:r>
            <a:r>
              <a:rPr lang="fr-FR" sz="4400" dirty="0" err="1">
                <a:solidFill>
                  <a:prstClr val="black"/>
                </a:solidFill>
                <a:ea typeface="+mj-ea"/>
                <a:cs typeface="+mj-cs"/>
              </a:rPr>
              <a:t>Amphibia</a:t>
            </a:r>
            <a:r>
              <a:rPr lang="fr-FR" sz="4400" dirty="0">
                <a:solidFill>
                  <a:prstClr val="black"/>
                </a:solidFill>
                <a:ea typeface="+mj-ea"/>
                <a:cs typeface="+mj-cs"/>
              </a:rPr>
              <a:t>)</a:t>
            </a:r>
            <a:endParaRPr lang="fr-FR" dirty="0"/>
          </a:p>
        </p:txBody>
      </p:sp>
    </p:spTree>
    <p:extLst>
      <p:ext uri="{BB962C8B-B14F-4D97-AF65-F5344CB8AC3E}">
        <p14:creationId xmlns:p14="http://schemas.microsoft.com/office/powerpoint/2010/main" val="3938991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84976" cy="6552728"/>
          </a:xfrm>
        </p:spPr>
        <p:txBody>
          <a:bodyPr>
            <a:normAutofit fontScale="62500" lnSpcReduction="20000"/>
          </a:bodyPr>
          <a:lstStyle/>
          <a:p>
            <a:r>
              <a:rPr lang="fr-FR" dirty="0" smtClean="0"/>
              <a:t>anciennement </a:t>
            </a:r>
            <a:r>
              <a:rPr lang="fr-FR" b="1" dirty="0" smtClean="0"/>
              <a:t>batraciens</a:t>
            </a:r>
          </a:p>
          <a:p>
            <a:r>
              <a:rPr lang="fr-FR" dirty="0" err="1" smtClean="0"/>
              <a:t>Heterothermes</a:t>
            </a:r>
            <a:r>
              <a:rPr lang="fr-FR" dirty="0" smtClean="0"/>
              <a:t> = poïkilothermes, anamniotes</a:t>
            </a:r>
          </a:p>
          <a:p>
            <a:r>
              <a:rPr lang="fr-FR" dirty="0" smtClean="0"/>
              <a:t>Science des batraciens= </a:t>
            </a:r>
            <a:r>
              <a:rPr lang="fr-FR" dirty="0" err="1" smtClean="0"/>
              <a:t>batrachologie</a:t>
            </a:r>
            <a:r>
              <a:rPr lang="fr-FR" dirty="0" smtClean="0"/>
              <a:t>, du grec </a:t>
            </a:r>
            <a:r>
              <a:rPr lang="fr-FR" dirty="0" err="1" smtClean="0"/>
              <a:t>batrachos</a:t>
            </a:r>
            <a:r>
              <a:rPr lang="fr-FR" dirty="0" smtClean="0"/>
              <a:t>, grenouille.</a:t>
            </a:r>
          </a:p>
          <a:p>
            <a:r>
              <a:rPr lang="fr-FR" dirty="0" smtClean="0"/>
              <a:t>vivent dans 1 grande variété d’habitats mais la majorité des </a:t>
            </a:r>
            <a:r>
              <a:rPr lang="fr-FR" dirty="0" err="1" smtClean="0"/>
              <a:t>sp</a:t>
            </a:r>
            <a:r>
              <a:rPr lang="fr-FR" dirty="0" smtClean="0"/>
              <a:t>  affectionnent les écosystèmes terrestres, d’eau douce ou arboricoles.</a:t>
            </a:r>
          </a:p>
          <a:p>
            <a:r>
              <a:rPr lang="fr-FR" dirty="0" smtClean="0"/>
              <a:t>débutent leur vie /forme d’1 larve aquatique, qui se métamorphose + tard en forme adulte définitive</a:t>
            </a:r>
          </a:p>
          <a:p>
            <a:r>
              <a:rPr lang="fr-FR" dirty="0" smtClean="0"/>
              <a:t>certaines </a:t>
            </a:r>
            <a:r>
              <a:rPr lang="fr-FR" dirty="0" err="1" smtClean="0"/>
              <a:t>sp</a:t>
            </a:r>
            <a:r>
              <a:rPr lang="fr-FR" dirty="0" smtClean="0"/>
              <a:t> n’effectuent pas cette métamorphose, soit en restant larvaires toute leur vie et se reproduisant ainsi </a:t>
            </a:r>
            <a:r>
              <a:rPr lang="fr-FR" b="1" dirty="0" smtClean="0"/>
              <a:t>(néoténie</a:t>
            </a:r>
            <a:r>
              <a:rPr lang="fr-FR" dirty="0" smtClean="0"/>
              <a:t>), soit en prenant la forme adulte miniature avant éclosion.</a:t>
            </a:r>
          </a:p>
          <a:p>
            <a:r>
              <a:rPr lang="fr-FR" dirty="0" smtClean="0"/>
              <a:t>La larve a 1 mode de vie totalement aquatique et respire par le biais de branchies tandis que l’adulte est doté de poumons et respire à l’air libre.</a:t>
            </a:r>
          </a:p>
          <a:p>
            <a:r>
              <a:rPr lang="fr-FR" dirty="0" smtClean="0"/>
              <a:t>utilisent leur peau comme surface respiratoire secondaire, et certaines </a:t>
            </a:r>
            <a:r>
              <a:rPr lang="fr-FR" dirty="0" err="1" smtClean="0"/>
              <a:t>sp</a:t>
            </a:r>
            <a:r>
              <a:rPr lang="fr-FR" dirty="0" smtClean="0"/>
              <a:t> de petites salamandres et de grenouilles terrestres respirent même exclusivement par la peau, et sont dépourvues de poumons</a:t>
            </a:r>
          </a:p>
          <a:p>
            <a:r>
              <a:rPr lang="fr-FR" dirty="0" smtClean="0"/>
              <a:t>indicateurs écologiques</a:t>
            </a:r>
          </a:p>
          <a:p>
            <a:r>
              <a:rPr lang="fr-FR" dirty="0" smtClean="0"/>
              <a:t>déclin spectaculaire de leurs populations à travers le monde, dû à la pollution et à la diffusion des mycoses.</a:t>
            </a:r>
          </a:p>
          <a:p>
            <a:r>
              <a:rPr lang="fr-FR" dirty="0" smtClean="0"/>
              <a:t>apparus au Dévonien parmi des « poissons » </a:t>
            </a:r>
            <a:r>
              <a:rPr lang="fr-FR" dirty="0" err="1" smtClean="0"/>
              <a:t>sarcoptérygiens</a:t>
            </a:r>
            <a:r>
              <a:rPr lang="fr-FR" dirty="0" smtClean="0"/>
              <a:t>, munis de poumons et de nageoires osseuses</a:t>
            </a:r>
          </a:p>
          <a:p>
            <a:r>
              <a:rPr lang="fr-FR" dirty="0" smtClean="0"/>
              <a:t>Le + petit amphibien (et + petit vertébré terrestre) au monde est 1 grenouille de Nouvelle-Guinée, </a:t>
            </a:r>
            <a:r>
              <a:rPr lang="fr-FR" b="1" dirty="0" err="1" smtClean="0"/>
              <a:t>Paedophryne</a:t>
            </a:r>
            <a:r>
              <a:rPr lang="fr-FR" b="1" dirty="0" smtClean="0"/>
              <a:t> </a:t>
            </a:r>
            <a:r>
              <a:rPr lang="fr-FR" b="1" dirty="0" err="1" smtClean="0"/>
              <a:t>amauensis</a:t>
            </a:r>
            <a:r>
              <a:rPr lang="fr-FR" b="1" dirty="0" smtClean="0"/>
              <a:t> </a:t>
            </a:r>
            <a:r>
              <a:rPr lang="fr-FR" dirty="0" smtClean="0"/>
              <a:t>= 7,7 </a:t>
            </a:r>
            <a:r>
              <a:rPr lang="fr-FR" dirty="0" err="1" smtClean="0"/>
              <a:t>mm.</a:t>
            </a:r>
            <a:r>
              <a:rPr lang="fr-FR" dirty="0" smtClean="0"/>
              <a:t> Le + grand amphibien vivant est la Salamandre géante de Chine (</a:t>
            </a:r>
            <a:r>
              <a:rPr lang="fr-FR" b="1" dirty="0" err="1" smtClean="0"/>
              <a:t>Andrias</a:t>
            </a:r>
            <a:r>
              <a:rPr lang="fr-FR" b="1" dirty="0" smtClean="0"/>
              <a:t> </a:t>
            </a:r>
            <a:r>
              <a:rPr lang="fr-FR" b="1" dirty="0" err="1" smtClean="0"/>
              <a:t>davidianus</a:t>
            </a:r>
            <a:r>
              <a:rPr lang="fr-FR" dirty="0" smtClean="0"/>
              <a:t>) =1,8 m</a:t>
            </a:r>
            <a:endParaRPr lang="fr-FR" dirty="0"/>
          </a:p>
        </p:txBody>
      </p:sp>
    </p:spTree>
    <p:extLst>
      <p:ext uri="{BB962C8B-B14F-4D97-AF65-F5344CB8AC3E}">
        <p14:creationId xmlns:p14="http://schemas.microsoft.com/office/powerpoint/2010/main" val="2884779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Généralités</a:t>
            </a:r>
            <a:br>
              <a:rPr lang="fr-FR" dirty="0" smtClean="0"/>
            </a:br>
            <a:endParaRPr lang="fr-FR" dirty="0"/>
          </a:p>
        </p:txBody>
      </p:sp>
      <p:sp>
        <p:nvSpPr>
          <p:cNvPr id="3" name="Espace réservé du contenu 2"/>
          <p:cNvSpPr>
            <a:spLocks noGrp="1"/>
          </p:cNvSpPr>
          <p:nvPr>
            <p:ph idx="1"/>
          </p:nvPr>
        </p:nvSpPr>
        <p:spPr/>
        <p:txBody>
          <a:bodyPr>
            <a:normAutofit fontScale="92500"/>
          </a:bodyPr>
          <a:lstStyle/>
          <a:p>
            <a:r>
              <a:rPr lang="fr-FR" dirty="0" smtClean="0"/>
              <a:t>accouplement en général, mais sans fécondation interne, le mâle déversant son sperme sur les œufs au moment où la femelle pond</a:t>
            </a:r>
          </a:p>
          <a:p>
            <a:r>
              <a:rPr lang="fr-FR" dirty="0" smtClean="0"/>
              <a:t>Il existe des amphibiens de l'ordre des urodèles chez qui la femelle, après 1 fécondation interne, conserve les embryons et les larves dans ses voies génitales (cas de viviparité)</a:t>
            </a:r>
          </a:p>
          <a:p>
            <a:r>
              <a:rPr lang="fr-FR" dirty="0" smtClean="0"/>
              <a:t>Pas d’amphibiens marins</a:t>
            </a:r>
            <a:endParaRPr lang="fr-FR" dirty="0"/>
          </a:p>
        </p:txBody>
      </p:sp>
    </p:spTree>
    <p:extLst>
      <p:ext uri="{BB962C8B-B14F-4D97-AF65-F5344CB8AC3E}">
        <p14:creationId xmlns:p14="http://schemas.microsoft.com/office/powerpoint/2010/main" val="454371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260648"/>
            <a:ext cx="8784976" cy="6408712"/>
          </a:xfrm>
        </p:spPr>
        <p:txBody>
          <a:bodyPr>
            <a:normAutofit fontScale="70000" lnSpcReduction="20000"/>
          </a:bodyPr>
          <a:lstStyle/>
          <a:p>
            <a:r>
              <a:rPr lang="fr-FR" dirty="0" smtClean="0"/>
              <a:t>côtes très courtes, voire fusionnées avec les vertèbres</a:t>
            </a:r>
          </a:p>
          <a:p>
            <a:r>
              <a:rPr lang="fr-FR" dirty="0" smtClean="0"/>
              <a:t>crâne large et court, incomplètement ossifié</a:t>
            </a:r>
          </a:p>
          <a:p>
            <a:r>
              <a:rPr lang="fr-FR" dirty="0" smtClean="0"/>
              <a:t>Peau </a:t>
            </a:r>
            <a:r>
              <a:rPr lang="fr-FR" b="1" dirty="0" smtClean="0"/>
              <a:t>nue</a:t>
            </a:r>
            <a:r>
              <a:rPr lang="fr-FR" dirty="0" smtClean="0"/>
              <a:t> contient</a:t>
            </a:r>
          </a:p>
          <a:p>
            <a:pPr lvl="1"/>
            <a:r>
              <a:rPr lang="fr-FR" dirty="0" smtClean="0"/>
              <a:t>peu de kératine </a:t>
            </a:r>
          </a:p>
          <a:p>
            <a:pPr lvl="1"/>
            <a:r>
              <a:rPr lang="fr-FR" dirty="0" smtClean="0"/>
              <a:t>dépourvue d'écailles</a:t>
            </a:r>
          </a:p>
          <a:p>
            <a:pPr lvl="1"/>
            <a:r>
              <a:rPr lang="fr-FR" dirty="0" smtClean="0"/>
              <a:t>nombreuses glandes à mucus et à poison</a:t>
            </a:r>
          </a:p>
          <a:p>
            <a:r>
              <a:rPr lang="fr-FR" dirty="0" smtClean="0"/>
              <a:t>cœur a 3 chambres: 2 oreillettes + 1 ventricule</a:t>
            </a:r>
          </a:p>
          <a:p>
            <a:r>
              <a:rPr lang="fr-FR" dirty="0" smtClean="0"/>
              <a:t>vessie et les déchets azotés sont excrétés principalement / forme d'urée</a:t>
            </a:r>
          </a:p>
          <a:p>
            <a:r>
              <a:rPr lang="fr-FR" dirty="0" smtClean="0"/>
              <a:t>La +part pondent leurs œufs dans l'eau et ont des larves aquatiques qui se métamorphosent pour devenir des adultes terrestres</a:t>
            </a:r>
          </a:p>
          <a:p>
            <a:r>
              <a:rPr lang="fr-FR" dirty="0" smtClean="0"/>
              <a:t>respirent en aspirant l'air par leurs narines dans la région </a:t>
            </a:r>
            <a:r>
              <a:rPr lang="fr-FR" b="1" dirty="0" err="1" smtClean="0"/>
              <a:t>buccopharyngée</a:t>
            </a:r>
            <a:r>
              <a:rPr lang="fr-FR" dirty="0" smtClean="0"/>
              <a:t>, puis leurs narines sont obturées et l'air est envoyé dans les poumons à la suite de la contraction de la gorge</a:t>
            </a:r>
          </a:p>
          <a:p>
            <a:r>
              <a:rPr lang="fr-FR" dirty="0" smtClean="0"/>
              <a:t>complètent leur respiration par des échanges gazeux à travers leur peau fine, richement vascularisée qui permet la dissolution des gaz</a:t>
            </a:r>
          </a:p>
          <a:p>
            <a:r>
              <a:rPr lang="fr-FR" dirty="0" smtClean="0"/>
              <a:t>Les 3 Ordres d'amphibiens vivant  sont assez différents, tant par leur mode de vie que par leur apparence.</a:t>
            </a:r>
            <a:endParaRPr lang="fr-FR" dirty="0"/>
          </a:p>
        </p:txBody>
      </p:sp>
    </p:spTree>
    <p:extLst>
      <p:ext uri="{BB962C8B-B14F-4D97-AF65-F5344CB8AC3E}">
        <p14:creationId xmlns:p14="http://schemas.microsoft.com/office/powerpoint/2010/main" val="490982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Classification </a:t>
            </a:r>
            <a:endParaRPr lang="fr-FR" dirty="0"/>
          </a:p>
        </p:txBody>
      </p:sp>
      <p:sp>
        <p:nvSpPr>
          <p:cNvPr id="3" name="Espace réservé du contenu 2"/>
          <p:cNvSpPr>
            <a:spLocks noGrp="1"/>
          </p:cNvSpPr>
          <p:nvPr>
            <p:ph idx="1"/>
          </p:nvPr>
        </p:nvSpPr>
        <p:spPr/>
        <p:txBody>
          <a:bodyPr/>
          <a:lstStyle/>
          <a:p>
            <a:r>
              <a:rPr lang="fr-FR" dirty="0" smtClean="0"/>
              <a:t>Les trois ordres modernes d'amphibiens sont les anoures (grenouilles et crapauds), les urodèles (tritons et salamandres), et les </a:t>
            </a:r>
            <a:r>
              <a:rPr lang="fr-FR" dirty="0" err="1" smtClean="0"/>
              <a:t>gymnophiones</a:t>
            </a:r>
            <a:r>
              <a:rPr lang="fr-FR" dirty="0" smtClean="0"/>
              <a:t> (les cécilies). Le nombre total d'espèces connues d'amphibiens est d'environ 7 000, dont près de 90 % sont des grenouilles (à comparer avec les mammifères : environ 5000 espèces). </a:t>
            </a:r>
          </a:p>
          <a:p>
            <a:endParaRPr lang="fr-FR" dirty="0"/>
          </a:p>
        </p:txBody>
      </p:sp>
    </p:spTree>
    <p:extLst>
      <p:ext uri="{BB962C8B-B14F-4D97-AF65-F5344CB8AC3E}">
        <p14:creationId xmlns:p14="http://schemas.microsoft.com/office/powerpoint/2010/main" val="1939130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O1-Les anoures</a:t>
            </a:r>
            <a:endParaRPr lang="fr-FR" dirty="0"/>
          </a:p>
        </p:txBody>
      </p:sp>
      <p:sp>
        <p:nvSpPr>
          <p:cNvPr id="3" name="Espace réservé du contenu 2"/>
          <p:cNvSpPr>
            <a:spLocks noGrp="1"/>
          </p:cNvSpPr>
          <p:nvPr>
            <p:ph idx="1"/>
          </p:nvPr>
        </p:nvSpPr>
        <p:spPr>
          <a:xfrm>
            <a:off x="107504" y="1600200"/>
            <a:ext cx="8579296" cy="5257800"/>
          </a:xfrm>
        </p:spPr>
        <p:txBody>
          <a:bodyPr>
            <a:normAutofit fontScale="55000" lnSpcReduction="20000"/>
          </a:bodyPr>
          <a:lstStyle/>
          <a:p>
            <a:r>
              <a:rPr lang="fr-FR" dirty="0" smtClean="0"/>
              <a:t>du grec ancien </a:t>
            </a:r>
            <a:r>
              <a:rPr lang="fr-FR" dirty="0" err="1" smtClean="0"/>
              <a:t>ἀν</a:t>
            </a:r>
            <a:r>
              <a:rPr lang="fr-FR" dirty="0" smtClean="0"/>
              <a:t>-, « sans », et </a:t>
            </a:r>
            <a:r>
              <a:rPr lang="fr-FR" dirty="0" err="1" smtClean="0"/>
              <a:t>οὐρά</a:t>
            </a:r>
            <a:r>
              <a:rPr lang="fr-FR" dirty="0" smtClean="0"/>
              <a:t>, « queue ») </a:t>
            </a:r>
          </a:p>
          <a:p>
            <a:r>
              <a:rPr lang="fr-FR" dirty="0" smtClean="0"/>
              <a:t>comprend les </a:t>
            </a:r>
            <a:r>
              <a:rPr lang="fr-FR" b="1" dirty="0" smtClean="0"/>
              <a:t>grenouilles et les crapaud, </a:t>
            </a:r>
            <a:r>
              <a:rPr lang="fr-FR" dirty="0" smtClean="0"/>
              <a:t>ont:</a:t>
            </a:r>
          </a:p>
          <a:p>
            <a:pPr lvl="1"/>
            <a:r>
              <a:rPr lang="fr-FR" dirty="0" smtClean="0"/>
              <a:t>longs membres postérieurs repliés / leur corps</a:t>
            </a:r>
          </a:p>
          <a:p>
            <a:pPr lvl="1"/>
            <a:r>
              <a:rPr lang="fr-FR" dirty="0" smtClean="0"/>
              <a:t>pattes antérieures + courtes</a:t>
            </a:r>
          </a:p>
          <a:p>
            <a:pPr lvl="1"/>
            <a:r>
              <a:rPr lang="fr-FR" dirty="0" smtClean="0"/>
              <a:t>orteils palmés sans griffes</a:t>
            </a:r>
          </a:p>
          <a:p>
            <a:pPr lvl="1"/>
            <a:r>
              <a:rPr lang="fr-FR" dirty="0" smtClean="0"/>
              <a:t>pas de queue</a:t>
            </a:r>
          </a:p>
          <a:p>
            <a:pPr lvl="1"/>
            <a:r>
              <a:rPr lang="fr-FR" dirty="0" smtClean="0"/>
              <a:t>grands yeux </a:t>
            </a:r>
          </a:p>
          <a:p>
            <a:pPr lvl="1"/>
            <a:r>
              <a:rPr lang="fr-FR" dirty="0" smtClean="0"/>
              <a:t>peau glandulaire humide</a:t>
            </a:r>
          </a:p>
          <a:p>
            <a:r>
              <a:rPr lang="fr-FR" dirty="0" smtClean="0"/>
              <a:t>On appelle communément grenouilles les membres de cet ordre qui ont la peau lisse, tandis que ceux avec une peau verruqueuse sont connus comme des crapauds</a:t>
            </a:r>
          </a:p>
          <a:p>
            <a:r>
              <a:rPr lang="fr-FR" dirty="0" smtClean="0"/>
              <a:t>Les grenouilles peuvent mesurer + de 30 cm comme la Grenouille de Goliath (</a:t>
            </a:r>
            <a:r>
              <a:rPr lang="fr-FR" dirty="0" err="1" smtClean="0"/>
              <a:t>Conraua</a:t>
            </a:r>
            <a:r>
              <a:rPr lang="fr-FR" dirty="0" smtClean="0"/>
              <a:t> </a:t>
            </a:r>
            <a:r>
              <a:rPr lang="fr-FR" dirty="0" err="1" smtClean="0"/>
              <a:t>goliath</a:t>
            </a:r>
            <a:r>
              <a:rPr lang="fr-FR" dirty="0" smtClean="0"/>
              <a:t>) en Afrique de l'Ouest</a:t>
            </a:r>
          </a:p>
          <a:p>
            <a:r>
              <a:rPr lang="fr-FR" dirty="0" smtClean="0"/>
              <a:t>Se trouve dans le monde entier à l'exception des régions polaires</a:t>
            </a:r>
          </a:p>
          <a:p>
            <a:r>
              <a:rPr lang="fr-FR" dirty="0" smtClean="0"/>
              <a:t>3/O: </a:t>
            </a:r>
          </a:p>
          <a:p>
            <a:r>
              <a:rPr lang="fr-FR" dirty="0" smtClean="0"/>
              <a:t>S/1- </a:t>
            </a:r>
            <a:r>
              <a:rPr lang="fr-FR" b="1" dirty="0" err="1" smtClean="0"/>
              <a:t>Archaeobatrachia</a:t>
            </a:r>
            <a:r>
              <a:rPr lang="fr-FR" dirty="0" smtClean="0"/>
              <a:t> :grenouilles primitives</a:t>
            </a:r>
          </a:p>
          <a:p>
            <a:r>
              <a:rPr lang="fr-FR" dirty="0" smtClean="0"/>
              <a:t>S/2- </a:t>
            </a:r>
            <a:r>
              <a:rPr lang="fr-FR" b="1" dirty="0" err="1" smtClean="0"/>
              <a:t>Mesobatrachia</a:t>
            </a:r>
            <a:r>
              <a:rPr lang="fr-FR" b="1" dirty="0" smtClean="0"/>
              <a:t>:</a:t>
            </a:r>
            <a:r>
              <a:rPr lang="fr-FR" dirty="0" smtClean="0"/>
              <a:t> 6 Fam: </a:t>
            </a:r>
            <a:r>
              <a:rPr lang="fr-FR" dirty="0" err="1" smtClean="0"/>
              <a:t>Megophryidae</a:t>
            </a:r>
            <a:r>
              <a:rPr lang="fr-FR" dirty="0" smtClean="0"/>
              <a:t>, les </a:t>
            </a:r>
            <a:r>
              <a:rPr lang="fr-FR" dirty="0" err="1" smtClean="0"/>
              <a:t>Pelobatidae</a:t>
            </a:r>
            <a:r>
              <a:rPr lang="fr-FR" dirty="0" smtClean="0"/>
              <a:t>, les </a:t>
            </a:r>
            <a:r>
              <a:rPr lang="fr-FR" dirty="0" err="1" smtClean="0"/>
              <a:t>Pelodytidae</a:t>
            </a:r>
            <a:r>
              <a:rPr lang="fr-FR" dirty="0" smtClean="0"/>
              <a:t>, les </a:t>
            </a:r>
            <a:r>
              <a:rPr lang="fr-FR" dirty="0" err="1" smtClean="0"/>
              <a:t>Scaphiopodidae</a:t>
            </a:r>
            <a:r>
              <a:rPr lang="fr-FR" dirty="0" smtClean="0"/>
              <a:t>, les </a:t>
            </a:r>
            <a:r>
              <a:rPr lang="fr-FR" dirty="0" err="1" smtClean="0"/>
              <a:t>Rhinophrynidae</a:t>
            </a:r>
            <a:r>
              <a:rPr lang="fr-FR" dirty="0" smtClean="0"/>
              <a:t> et les </a:t>
            </a:r>
            <a:r>
              <a:rPr lang="fr-FR" dirty="0" err="1" smtClean="0"/>
              <a:t>Pipidae</a:t>
            </a:r>
            <a:r>
              <a:rPr lang="fr-FR" dirty="0" smtClean="0"/>
              <a:t> exclusivement aquatiques</a:t>
            </a:r>
          </a:p>
          <a:p>
            <a:r>
              <a:rPr lang="fr-FR" dirty="0" smtClean="0"/>
              <a:t>S/O3-</a:t>
            </a:r>
            <a:r>
              <a:rPr lang="fr-FR" b="1" dirty="0" smtClean="0"/>
              <a:t>Neobatrachia:</a:t>
            </a:r>
            <a:r>
              <a:rPr lang="fr-FR" dirty="0" smtClean="0"/>
              <a:t> le + vaste et comprend les autres familles de grenouilles</a:t>
            </a:r>
            <a:endParaRPr lang="fr-FR" dirty="0"/>
          </a:p>
        </p:txBody>
      </p:sp>
    </p:spTree>
    <p:extLst>
      <p:ext uri="{BB962C8B-B14F-4D97-AF65-F5344CB8AC3E}">
        <p14:creationId xmlns:p14="http://schemas.microsoft.com/office/powerpoint/2010/main" val="2836223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Ordre2-Les urodèles</a:t>
            </a:r>
            <a:endParaRPr lang="fr-FR" dirty="0"/>
          </a:p>
        </p:txBody>
      </p:sp>
      <p:sp>
        <p:nvSpPr>
          <p:cNvPr id="3" name="Espace réservé du contenu 2"/>
          <p:cNvSpPr>
            <a:spLocks noGrp="1"/>
          </p:cNvSpPr>
          <p:nvPr>
            <p:ph idx="1"/>
          </p:nvPr>
        </p:nvSpPr>
        <p:spPr/>
        <p:txBody>
          <a:bodyPr>
            <a:normAutofit fontScale="55000" lnSpcReduction="20000"/>
          </a:bodyPr>
          <a:lstStyle/>
          <a:p>
            <a:r>
              <a:rPr lang="fr-FR" dirty="0" smtClean="0"/>
              <a:t>du latin cauda signifiant « queue »), également appelés </a:t>
            </a:r>
            <a:r>
              <a:rPr lang="fr-FR" dirty="0" err="1" smtClean="0"/>
              <a:t>Urodela</a:t>
            </a:r>
            <a:endParaRPr lang="fr-FR" dirty="0" smtClean="0"/>
          </a:p>
          <a:p>
            <a:r>
              <a:rPr lang="fr-FR" dirty="0" smtClean="0"/>
              <a:t>composé des </a:t>
            </a:r>
            <a:r>
              <a:rPr lang="fr-FR" b="1" dirty="0" smtClean="0"/>
              <a:t>salamandres</a:t>
            </a:r>
            <a:r>
              <a:rPr lang="fr-FR" dirty="0" smtClean="0"/>
              <a:t> et des </a:t>
            </a:r>
            <a:r>
              <a:rPr lang="fr-FR" b="1" dirty="0" smtClean="0"/>
              <a:t>tritons</a:t>
            </a:r>
            <a:r>
              <a:rPr lang="fr-FR" dirty="0" smtClean="0"/>
              <a:t>, </a:t>
            </a:r>
          </a:p>
          <a:p>
            <a:r>
              <a:rPr lang="fr-FR" dirty="0" smtClean="0"/>
              <a:t>corps allongé, longue queue et 4 petites pattes</a:t>
            </a:r>
          </a:p>
          <a:p>
            <a:r>
              <a:rPr lang="fr-FR" dirty="0" smtClean="0"/>
              <a:t>ressemblent à des lézards,</a:t>
            </a:r>
          </a:p>
          <a:p>
            <a:r>
              <a:rPr lang="fr-FR" dirty="0" smtClean="0"/>
              <a:t>Les salamandres n'ont pas de griffes, ont 1 peau dépourvue d'écailles, lisse ou recouverte de tubercules, et 1 queue aplatie verticalement</a:t>
            </a:r>
          </a:p>
          <a:p>
            <a:r>
              <a:rPr lang="fr-FR" dirty="0" smtClean="0"/>
              <a:t>Les salamandres sont présentes dans tout la région Holarctique de l'hémisphère Nord</a:t>
            </a:r>
          </a:p>
          <a:p>
            <a:r>
              <a:rPr lang="fr-FR" dirty="0" smtClean="0"/>
              <a:t>La famille des </a:t>
            </a:r>
            <a:r>
              <a:rPr lang="fr-FR" b="1" dirty="0" err="1" smtClean="0"/>
              <a:t>Plethodontidae</a:t>
            </a:r>
            <a:r>
              <a:rPr lang="fr-FR" dirty="0" smtClean="0"/>
              <a:t> peut aussi se rencontrer en Amérique centrale et en Amérique du Sud au nord du bassin de l'Amazone</a:t>
            </a:r>
          </a:p>
          <a:p>
            <a:r>
              <a:rPr lang="fr-FR" dirty="0" smtClean="0"/>
              <a:t>La +part des salamandres mesurent - de 15 cm de long</a:t>
            </a:r>
          </a:p>
          <a:p>
            <a:r>
              <a:rPr lang="fr-FR" dirty="0" smtClean="0"/>
              <a:t>peuvent être terrestres et aquatiques, et de nombreuses espèces alternent entre ces deux habitats au cours de l'année</a:t>
            </a:r>
          </a:p>
          <a:p>
            <a:r>
              <a:rPr lang="fr-FR" dirty="0" smtClean="0"/>
              <a:t>Sur terre, elles passent la majeure partie de la journée cachées sous une pierre, une branche tombée au sol ou dans la végétation dense, et sortent la nuit pour se nourrir de vers, d'insectes et d'autres invertébrés</a:t>
            </a:r>
            <a:endParaRPr lang="fr-FR" dirty="0"/>
          </a:p>
        </p:txBody>
      </p:sp>
    </p:spTree>
    <p:extLst>
      <p:ext uri="{BB962C8B-B14F-4D97-AF65-F5344CB8AC3E}">
        <p14:creationId xmlns:p14="http://schemas.microsoft.com/office/powerpoint/2010/main" val="3316098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Odre</a:t>
            </a:r>
            <a:r>
              <a:rPr lang="fr-FR" dirty="0" smtClean="0"/>
              <a:t> 3-Les </a:t>
            </a:r>
            <a:r>
              <a:rPr lang="fr-FR" dirty="0" err="1" smtClean="0"/>
              <a:t>gymnophiones</a:t>
            </a:r>
            <a:endParaRPr lang="fr-FR" dirty="0"/>
          </a:p>
        </p:txBody>
      </p:sp>
      <p:sp>
        <p:nvSpPr>
          <p:cNvPr id="3" name="Espace réservé du contenu 2"/>
          <p:cNvSpPr>
            <a:spLocks noGrp="1"/>
          </p:cNvSpPr>
          <p:nvPr>
            <p:ph idx="1"/>
          </p:nvPr>
        </p:nvSpPr>
        <p:spPr/>
        <p:txBody>
          <a:bodyPr>
            <a:normAutofit fontScale="47500" lnSpcReduction="20000"/>
          </a:bodyPr>
          <a:lstStyle/>
          <a:p>
            <a:r>
              <a:rPr lang="fr-FR" dirty="0" smtClean="0"/>
              <a:t>du grec </a:t>
            </a:r>
            <a:r>
              <a:rPr lang="fr-FR" dirty="0" err="1" smtClean="0"/>
              <a:t>gymnos</a:t>
            </a:r>
            <a:r>
              <a:rPr lang="fr-FR" dirty="0" smtClean="0"/>
              <a:t> signifiant « nu » et </a:t>
            </a:r>
            <a:r>
              <a:rPr lang="fr-FR" dirty="0" err="1" smtClean="0"/>
              <a:t>ophis</a:t>
            </a:r>
            <a:r>
              <a:rPr lang="fr-FR" dirty="0" smtClean="0"/>
              <a:t> signifiant « serpent »)</a:t>
            </a:r>
          </a:p>
          <a:p>
            <a:r>
              <a:rPr lang="fr-FR" dirty="0" smtClean="0"/>
              <a:t>également appelés </a:t>
            </a:r>
            <a:r>
              <a:rPr lang="fr-FR" dirty="0" err="1" smtClean="0"/>
              <a:t>Apoda</a:t>
            </a:r>
            <a:r>
              <a:rPr lang="fr-FR" dirty="0" smtClean="0"/>
              <a:t> (du latin an- signifiant « sans » et du grec </a:t>
            </a:r>
            <a:r>
              <a:rPr lang="fr-FR" dirty="0" err="1" smtClean="0"/>
              <a:t>poda</a:t>
            </a:r>
            <a:r>
              <a:rPr lang="fr-FR" dirty="0" smtClean="0"/>
              <a:t> signifiant « pattes »)</a:t>
            </a:r>
          </a:p>
          <a:p>
            <a:r>
              <a:rPr lang="fr-FR" dirty="0" smtClean="0"/>
              <a:t>comprend les cécilies</a:t>
            </a:r>
          </a:p>
          <a:p>
            <a:r>
              <a:rPr lang="fr-FR" dirty="0" smtClean="0"/>
              <a:t>longs animaux cylindriques dépourvus de pattes, ressemblant superficiellement aux serpents et aux vers</a:t>
            </a:r>
          </a:p>
          <a:p>
            <a:r>
              <a:rPr lang="fr-FR" dirty="0" smtClean="0"/>
              <a:t>adultes mesurent entre 8 et 75 cm de long</a:t>
            </a:r>
          </a:p>
          <a:p>
            <a:r>
              <a:rPr lang="fr-FR" dirty="0" smtClean="0"/>
              <a:t>peau présente 1 grand nombre de plis transversaux, et chez certaines </a:t>
            </a:r>
            <a:r>
              <a:rPr lang="fr-FR" dirty="0" err="1" smtClean="0"/>
              <a:t>sp</a:t>
            </a:r>
            <a:r>
              <a:rPr lang="fr-FR" dirty="0" smtClean="0"/>
              <a:t> elle est recouverte de minuscules écailles dermiques</a:t>
            </a:r>
          </a:p>
          <a:p>
            <a:r>
              <a:rPr lang="fr-FR" dirty="0" smtClean="0"/>
              <a:t>yeux rudimentaires recouverts d‘1 peau,</a:t>
            </a:r>
          </a:p>
          <a:p>
            <a:r>
              <a:rPr lang="fr-FR" dirty="0" smtClean="0"/>
              <a:t>La +part vivent /terre dans des galeries creusées dans le sol humide, dans du bois en décomposition ou /débris végétaux,</a:t>
            </a:r>
          </a:p>
          <a:p>
            <a:r>
              <a:rPr lang="fr-FR" dirty="0" smtClean="0"/>
              <a:t>pondent leurs œufs /terre, et dès que les larves éclosent elles se dirigent vers le point d'eau le + proche</a:t>
            </a:r>
          </a:p>
          <a:p>
            <a:r>
              <a:rPr lang="fr-FR" dirty="0" smtClean="0"/>
              <a:t>D'autres portent les œufs, et la métamorphose a lieu avant qu'ils n'éclosent</a:t>
            </a:r>
          </a:p>
          <a:p>
            <a:r>
              <a:rPr lang="fr-FR" dirty="0" smtClean="0"/>
              <a:t>de + rares </a:t>
            </a:r>
            <a:r>
              <a:rPr lang="fr-FR" dirty="0" err="1" smtClean="0"/>
              <a:t>sp</a:t>
            </a:r>
            <a:r>
              <a:rPr lang="fr-FR" dirty="0" smtClean="0"/>
              <a:t> donnent naissance à des jeunes qu'elles nourrissent avec des sécrétions glandulaires tandis qu'ils sont dans l'oviducte</a:t>
            </a:r>
          </a:p>
          <a:p>
            <a:r>
              <a:rPr lang="fr-FR" dirty="0" smtClean="0"/>
              <a:t>rencontrés dans les régions tropicales d'Afrique, d'Asie, d'Amérique centrale et d'Amérique du Sud</a:t>
            </a:r>
            <a:endParaRPr lang="fr-FR" dirty="0"/>
          </a:p>
        </p:txBody>
      </p:sp>
    </p:spTree>
    <p:extLst>
      <p:ext uri="{BB962C8B-B14F-4D97-AF65-F5344CB8AC3E}">
        <p14:creationId xmlns:p14="http://schemas.microsoft.com/office/powerpoint/2010/main" val="75260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8664" y="188640"/>
            <a:ext cx="6986672" cy="4424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79512" y="4725144"/>
            <a:ext cx="8784976" cy="923330"/>
          </a:xfrm>
          <a:prstGeom prst="rect">
            <a:avLst/>
          </a:prstGeom>
        </p:spPr>
        <p:txBody>
          <a:bodyPr wrap="square">
            <a:spAutoFit/>
          </a:bodyPr>
          <a:lstStyle/>
          <a:p>
            <a:r>
              <a:rPr lang="fr-FR" dirty="0" smtClean="0"/>
              <a:t>Amphibiens de différents ordres : (de gauche à droite et de haut en bas) un anoure (</a:t>
            </a:r>
            <a:r>
              <a:rPr lang="fr-FR" dirty="0" err="1" smtClean="0"/>
              <a:t>Litoria</a:t>
            </a:r>
            <a:r>
              <a:rPr lang="fr-FR" dirty="0" smtClean="0"/>
              <a:t> </a:t>
            </a:r>
            <a:r>
              <a:rPr lang="fr-FR" dirty="0" err="1" smtClean="0"/>
              <a:t>phyllochroa</a:t>
            </a:r>
            <a:r>
              <a:rPr lang="fr-FR" dirty="0" smtClean="0"/>
              <a:t>), un </a:t>
            </a:r>
            <a:r>
              <a:rPr lang="fr-FR" dirty="0" err="1" smtClean="0"/>
              <a:t>seymouriamorphe</a:t>
            </a:r>
            <a:r>
              <a:rPr lang="fr-FR" dirty="0" smtClean="0"/>
              <a:t> (</a:t>
            </a:r>
            <a:r>
              <a:rPr lang="fr-FR" dirty="0" err="1" smtClean="0"/>
              <a:t>Seymouria</a:t>
            </a:r>
            <a:r>
              <a:rPr lang="fr-FR" dirty="0" smtClean="0"/>
              <a:t> </a:t>
            </a:r>
            <a:r>
              <a:rPr lang="fr-FR" dirty="0" err="1" smtClean="0"/>
              <a:t>baylorensis</a:t>
            </a:r>
            <a:r>
              <a:rPr lang="fr-FR" dirty="0" smtClean="0"/>
              <a:t>), un urodèle (</a:t>
            </a:r>
            <a:r>
              <a:rPr lang="fr-FR" dirty="0" err="1" smtClean="0"/>
              <a:t>Notophthalmus</a:t>
            </a:r>
            <a:r>
              <a:rPr lang="fr-FR" dirty="0" smtClean="0"/>
              <a:t> </a:t>
            </a:r>
            <a:r>
              <a:rPr lang="fr-FR" dirty="0" err="1" smtClean="0"/>
              <a:t>viridescens</a:t>
            </a:r>
            <a:r>
              <a:rPr lang="fr-FR" dirty="0" smtClean="0"/>
              <a:t>) et un </a:t>
            </a:r>
            <a:r>
              <a:rPr lang="fr-FR" dirty="0" err="1" smtClean="0"/>
              <a:t>gymnophiones</a:t>
            </a:r>
            <a:r>
              <a:rPr lang="fr-FR" dirty="0" smtClean="0"/>
              <a:t> (</a:t>
            </a:r>
            <a:r>
              <a:rPr lang="fr-FR" dirty="0" err="1" smtClean="0"/>
              <a:t>Dermophis</a:t>
            </a:r>
            <a:r>
              <a:rPr lang="fr-FR" dirty="0" smtClean="0"/>
              <a:t> </a:t>
            </a:r>
            <a:r>
              <a:rPr lang="fr-FR" dirty="0" err="1" smtClean="0"/>
              <a:t>mexicanus</a:t>
            </a:r>
            <a:r>
              <a:rPr lang="fr-FR" dirty="0" smtClean="0"/>
              <a:t>)</a:t>
            </a:r>
            <a:endParaRPr lang="fr-FR" dirty="0"/>
          </a:p>
        </p:txBody>
      </p:sp>
    </p:spTree>
    <p:extLst>
      <p:ext uri="{BB962C8B-B14F-4D97-AF65-F5344CB8AC3E}">
        <p14:creationId xmlns:p14="http://schemas.microsoft.com/office/powerpoint/2010/main" val="320414120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554</Words>
  <Application>Microsoft Office PowerPoint</Application>
  <PresentationFormat>Affichage à l'écran (4:3)</PresentationFormat>
  <Paragraphs>73</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Super classe des Tetrapoda</vt:lpstr>
      <vt:lpstr>Présentation PowerPoint</vt:lpstr>
      <vt:lpstr>Généralités </vt:lpstr>
      <vt:lpstr>Présentation PowerPoint</vt:lpstr>
      <vt:lpstr>Classification </vt:lpstr>
      <vt:lpstr>O1-Les anoures</vt:lpstr>
      <vt:lpstr>Ordre2-Les urodèles</vt:lpstr>
      <vt:lpstr>Odre 3-Les gymnophiones</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 classe des Tetrapoda</dc:title>
  <dc:creator>LENOVO</dc:creator>
  <cp:lastModifiedBy>LENOVO</cp:lastModifiedBy>
  <cp:revision>2</cp:revision>
  <dcterms:created xsi:type="dcterms:W3CDTF">2025-04-19T13:07:32Z</dcterms:created>
  <dcterms:modified xsi:type="dcterms:W3CDTF">2025-04-19T15:01:01Z</dcterms:modified>
</cp:coreProperties>
</file>