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3" r:id="rId8"/>
    <p:sldId id="263" r:id="rId9"/>
    <p:sldId id="262"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64A9B55-97F2-49FC-A089-436980C04CE5}" type="datetimeFigureOut">
              <a:rPr lang="fr-FR" smtClean="0"/>
              <a:t>18/04/2026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1707181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64A9B55-97F2-49FC-A089-436980C04CE5}" type="datetimeFigureOut">
              <a:rPr lang="fr-FR" smtClean="0"/>
              <a:t>18/04/2026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3260447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64A9B55-97F2-49FC-A089-436980C04CE5}" type="datetimeFigureOut">
              <a:rPr lang="fr-FR" smtClean="0"/>
              <a:t>18/04/2026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1133883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64A9B55-97F2-49FC-A089-436980C04CE5}" type="datetimeFigureOut">
              <a:rPr lang="fr-FR" smtClean="0"/>
              <a:t>18/04/2026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4169799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64A9B55-97F2-49FC-A089-436980C04CE5}" type="datetimeFigureOut">
              <a:rPr lang="fr-FR" smtClean="0"/>
              <a:t>18/04/2026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183610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64A9B55-97F2-49FC-A089-436980C04CE5}" type="datetimeFigureOut">
              <a:rPr lang="fr-FR" smtClean="0"/>
              <a:t>18/04/2026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112523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64A9B55-97F2-49FC-A089-436980C04CE5}" type="datetimeFigureOut">
              <a:rPr lang="fr-FR" smtClean="0"/>
              <a:t>18/04/2026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3631894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64A9B55-97F2-49FC-A089-436980C04CE5}" type="datetimeFigureOut">
              <a:rPr lang="fr-FR" smtClean="0"/>
              <a:t>18/04/2026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2391355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64A9B55-97F2-49FC-A089-436980C04CE5}" type="datetimeFigureOut">
              <a:rPr lang="fr-FR" smtClean="0"/>
              <a:t>18/04/2026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3526368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64A9B55-97F2-49FC-A089-436980C04CE5}" type="datetimeFigureOut">
              <a:rPr lang="fr-FR" smtClean="0"/>
              <a:t>18/04/2026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3870353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64A9B55-97F2-49FC-A089-436980C04CE5}" type="datetimeFigureOut">
              <a:rPr lang="fr-FR" smtClean="0"/>
              <a:t>18/04/2026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B8CF36F-58D4-4DA6-9F9F-BD539F5892C0}" type="slidenum">
              <a:rPr lang="fr-FR" smtClean="0"/>
              <a:t>‹N°›</a:t>
            </a:fld>
            <a:endParaRPr lang="fr-FR"/>
          </a:p>
        </p:txBody>
      </p:sp>
    </p:spTree>
    <p:extLst>
      <p:ext uri="{BB962C8B-B14F-4D97-AF65-F5344CB8AC3E}">
        <p14:creationId xmlns:p14="http://schemas.microsoft.com/office/powerpoint/2010/main" val="2913760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4A9B55-97F2-49FC-A089-436980C04CE5}" type="datetimeFigureOut">
              <a:rPr lang="fr-FR" smtClean="0"/>
              <a:t>18/04/2026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8CF36F-58D4-4DA6-9F9F-BD539F5892C0}" type="slidenum">
              <a:rPr lang="fr-FR" smtClean="0"/>
              <a:t>‹N°›</a:t>
            </a:fld>
            <a:endParaRPr lang="fr-FR"/>
          </a:p>
        </p:txBody>
      </p:sp>
    </p:spTree>
    <p:extLst>
      <p:ext uri="{BB962C8B-B14F-4D97-AF65-F5344CB8AC3E}">
        <p14:creationId xmlns:p14="http://schemas.microsoft.com/office/powerpoint/2010/main" val="2340019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fr.wikipedia.org/wiki/Reptiles#cite_note-48" TargetMode="External"/><Relationship Id="rId3" Type="http://schemas.openxmlformats.org/officeDocument/2006/relationships/hyperlink" Target="https://fr.wikipedia.org/wiki/Tortue_terrestre" TargetMode="External"/><Relationship Id="rId7" Type="http://schemas.openxmlformats.org/officeDocument/2006/relationships/hyperlink" Target="https://fr.wikipedia.org/wiki/Cryptodira" TargetMode="External"/><Relationship Id="rId2" Type="http://schemas.openxmlformats.org/officeDocument/2006/relationships/hyperlink" Target="https://fr.wikipedia.org/wiki/Bec_corn%C3%A9" TargetMode="External"/><Relationship Id="rId1" Type="http://schemas.openxmlformats.org/officeDocument/2006/relationships/slideLayout" Target="../slideLayouts/slideLayout2.xml"/><Relationship Id="rId6" Type="http://schemas.openxmlformats.org/officeDocument/2006/relationships/hyperlink" Target="https://fr.wikipedia.org/wiki/Pleurodira" TargetMode="External"/><Relationship Id="rId5" Type="http://schemas.openxmlformats.org/officeDocument/2006/relationships/hyperlink" Target="https://fr.wikipedia.org/wiki/Tortue_marine" TargetMode="External"/><Relationship Id="rId4" Type="http://schemas.openxmlformats.org/officeDocument/2006/relationships/hyperlink" Target="https://fr.wikipedia.org/wiki/Tortue_aquatique"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fr.wikipedia.org/wiki/Aves" TargetMode="External"/><Relationship Id="rId13" Type="http://schemas.openxmlformats.org/officeDocument/2006/relationships/hyperlink" Target="https://fr.wikipedia.org/wiki/Amphibien" TargetMode="External"/><Relationship Id="rId3" Type="http://schemas.openxmlformats.org/officeDocument/2006/relationships/hyperlink" Target="https://fr.wikipedia.org/wiki/Rhynchocephalia" TargetMode="External"/><Relationship Id="rId7" Type="http://schemas.openxmlformats.org/officeDocument/2006/relationships/hyperlink" Target="https://fr.wikipedia.org/wiki/Archosauria" TargetMode="External"/><Relationship Id="rId12" Type="http://schemas.openxmlformats.org/officeDocument/2006/relationships/hyperlink" Target="https://fr.wikipedia.org/wiki/Arbre_phylog%C3%A9n%C3%A9tique" TargetMode="External"/><Relationship Id="rId2" Type="http://schemas.openxmlformats.org/officeDocument/2006/relationships/hyperlink" Target="https://fr.wikipedia.org/wiki/Sphenodon" TargetMode="External"/><Relationship Id="rId1" Type="http://schemas.openxmlformats.org/officeDocument/2006/relationships/slideLayout" Target="../slideLayouts/slideLayout2.xml"/><Relationship Id="rId6" Type="http://schemas.openxmlformats.org/officeDocument/2006/relationships/hyperlink" Target="https://fr.wikipedia.org/wiki/Lepidosauria" TargetMode="External"/><Relationship Id="rId11" Type="http://schemas.openxmlformats.org/officeDocument/2006/relationships/hyperlink" Target="https://fr.wikipedia.org/wiki/Nouvelle-Z%C3%A9lande" TargetMode="External"/><Relationship Id="rId5" Type="http://schemas.openxmlformats.org/officeDocument/2006/relationships/hyperlink" Target="https://fr.wikipedia.org/wiki/Troisi%C3%A8me_%C5%93il_(biologie)" TargetMode="External"/><Relationship Id="rId10" Type="http://schemas.openxmlformats.org/officeDocument/2006/relationships/hyperlink" Target="https://fr.wikipedia.org/wiki/End%C3%A9misme" TargetMode="External"/><Relationship Id="rId4" Type="http://schemas.openxmlformats.org/officeDocument/2006/relationships/hyperlink" Target="https://fr.wikipedia.org/wiki/Million_d%27ann%C3%A9es" TargetMode="External"/><Relationship Id="rId9" Type="http://schemas.openxmlformats.org/officeDocument/2006/relationships/hyperlink" Target="https://fr.wikipedia.org/wiki/Crocodilia" TargetMode="External"/><Relationship Id="rId14" Type="http://schemas.openxmlformats.org/officeDocument/2006/relationships/hyperlink" Target="https://fr.wikipedia.org/wiki/C%C5%93ur"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fr.wikipedia.org/wiki/Varan" TargetMode="External"/><Relationship Id="rId13" Type="http://schemas.openxmlformats.org/officeDocument/2006/relationships/hyperlink" Target="https://fr.wikipedia.org/wiki/Seta_(zoologie)" TargetMode="External"/><Relationship Id="rId18" Type="http://schemas.openxmlformats.org/officeDocument/2006/relationships/hyperlink" Target="https://fr.wikipedia.org/wiki/Serpentes" TargetMode="External"/><Relationship Id="rId3" Type="http://schemas.openxmlformats.org/officeDocument/2006/relationships/hyperlink" Target="https://fr.wikipedia.org/wiki/Queue_(animal)" TargetMode="External"/><Relationship Id="rId7" Type="http://schemas.openxmlformats.org/officeDocument/2006/relationships/hyperlink" Target="https://fr.wikipedia.org/wiki/Lacertid%C3%A9s" TargetMode="External"/><Relationship Id="rId12" Type="http://schemas.openxmlformats.org/officeDocument/2006/relationships/hyperlink" Target="https://fr.wikipedia.org/wiki/Gekkonidae" TargetMode="External"/><Relationship Id="rId17" Type="http://schemas.openxmlformats.org/officeDocument/2006/relationships/hyperlink" Target="https://fr.wikipedia.org/wiki/Arboricole" TargetMode="External"/><Relationship Id="rId2" Type="http://schemas.openxmlformats.org/officeDocument/2006/relationships/hyperlink" Target="https://fr.wikipedia.org/wiki/Amphisbaenia" TargetMode="External"/><Relationship Id="rId16" Type="http://schemas.openxmlformats.org/officeDocument/2006/relationships/hyperlink" Target="https://fr.wikipedia.org/wiki/Chamaeleonidae" TargetMode="External"/><Relationship Id="rId1" Type="http://schemas.openxmlformats.org/officeDocument/2006/relationships/slideLayout" Target="../slideLayouts/slideLayout2.xml"/><Relationship Id="rId6" Type="http://schemas.openxmlformats.org/officeDocument/2006/relationships/hyperlink" Target="https://fr.wikipedia.org/wiki/L%C3%A9zard" TargetMode="External"/><Relationship Id="rId11" Type="http://schemas.openxmlformats.org/officeDocument/2006/relationships/hyperlink" Target="https://fr.wikipedia.org/wiki/Gekkota" TargetMode="External"/><Relationship Id="rId5" Type="http://schemas.openxmlformats.org/officeDocument/2006/relationships/hyperlink" Target="https://fr.wikipedia.org/wiki/Autarchoglossa" TargetMode="External"/><Relationship Id="rId15" Type="http://schemas.openxmlformats.org/officeDocument/2006/relationships/hyperlink" Target="https://fr.wikipedia.org/wiki/Iguane" TargetMode="External"/><Relationship Id="rId10" Type="http://schemas.openxmlformats.org/officeDocument/2006/relationships/hyperlink" Target="https://fr.wikipedia.org/wiki/Ophisaurus" TargetMode="External"/><Relationship Id="rId19" Type="http://schemas.openxmlformats.org/officeDocument/2006/relationships/hyperlink" Target="https://fr.wikipedia.org/wiki/Serpent" TargetMode="External"/><Relationship Id="rId4" Type="http://schemas.openxmlformats.org/officeDocument/2006/relationships/hyperlink" Target="https://fr.wikipedia.org/wiki/%C3%89caille" TargetMode="External"/><Relationship Id="rId9" Type="http://schemas.openxmlformats.org/officeDocument/2006/relationships/hyperlink" Target="https://fr.wikipedia.org/wiki/Orvet" TargetMode="External"/><Relationship Id="rId14" Type="http://schemas.openxmlformats.org/officeDocument/2006/relationships/hyperlink" Target="https://fr.wikipedia.org/wiki/Iguania"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s://fr.wikipedia.org/wiki/Gavialidae" TargetMode="External"/><Relationship Id="rId3" Type="http://schemas.openxmlformats.org/officeDocument/2006/relationships/hyperlink" Target="https://fr.wikipedia.org/wiki/Crocodile" TargetMode="External"/><Relationship Id="rId7" Type="http://schemas.openxmlformats.org/officeDocument/2006/relationships/hyperlink" Target="https://fr.wikipedia.org/wiki/Ca%C3%AFman_(animal)" TargetMode="External"/><Relationship Id="rId2" Type="http://schemas.openxmlformats.org/officeDocument/2006/relationships/hyperlink" Target="https://fr.wikipedia.org/wiki/Crocodylidae" TargetMode="External"/><Relationship Id="rId1" Type="http://schemas.openxmlformats.org/officeDocument/2006/relationships/slideLayout" Target="../slideLayouts/slideLayout2.xml"/><Relationship Id="rId6" Type="http://schemas.openxmlformats.org/officeDocument/2006/relationships/hyperlink" Target="https://fr.wikipedia.org/wiki/Alligator_(animal)" TargetMode="External"/><Relationship Id="rId5" Type="http://schemas.openxmlformats.org/officeDocument/2006/relationships/hyperlink" Target="https://fr.wikipedia.org/wiki/Alligatoridae" TargetMode="External"/><Relationship Id="rId10" Type="http://schemas.openxmlformats.org/officeDocument/2006/relationships/hyperlink" Target="https://fr.wikipedia.org/wiki/Oiseau" TargetMode="External"/><Relationship Id="rId4" Type="http://schemas.openxmlformats.org/officeDocument/2006/relationships/hyperlink" Target="https://fr.wikipedia.org/wiki/Faux-gavial" TargetMode="External"/><Relationship Id="rId9" Type="http://schemas.openxmlformats.org/officeDocument/2006/relationships/hyperlink" Target="https://fr.wikipedia.org/wiki/Gavial"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fr.wikipedia.org/wiki/Dinosaures" TargetMode="External"/><Relationship Id="rId3" Type="http://schemas.openxmlformats.org/officeDocument/2006/relationships/hyperlink" Target="https://fr.wikipedia.org/wiki/Rang_taxonomique" TargetMode="External"/><Relationship Id="rId7" Type="http://schemas.openxmlformats.org/officeDocument/2006/relationships/hyperlink" Target="https://fr.wikipedia.org/wiki/Terre" TargetMode="External"/><Relationship Id="rId2" Type="http://schemas.openxmlformats.org/officeDocument/2006/relationships/hyperlink" Target="https://fr.wikipedia.org/wiki/Dernier_anc%C3%AAtre_commun" TargetMode="External"/><Relationship Id="rId1" Type="http://schemas.openxmlformats.org/officeDocument/2006/relationships/slideLayout" Target="../slideLayouts/slideLayout2.xml"/><Relationship Id="rId6" Type="http://schemas.openxmlformats.org/officeDocument/2006/relationships/hyperlink" Target="https://fr.wikipedia.org/wiki/Crocodile_marin" TargetMode="External"/><Relationship Id="rId5" Type="http://schemas.openxmlformats.org/officeDocument/2006/relationships/hyperlink" Target="https://fr.wikipedia.org/wiki/Sphaerodactylus" TargetMode="External"/><Relationship Id="rId4" Type="http://schemas.openxmlformats.org/officeDocument/2006/relationships/hyperlink" Target="https://fr.wikipedia.org/wiki/Classe_(biologie)"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fr.wikipedia.org/wiki/Ectotherme" TargetMode="External"/><Relationship Id="rId13" Type="http://schemas.openxmlformats.org/officeDocument/2006/relationships/hyperlink" Target="https://fr.wikipedia.org/wiki/Pterosauria" TargetMode="External"/><Relationship Id="rId18" Type="http://schemas.openxmlformats.org/officeDocument/2006/relationships/hyperlink" Target="https://fr.wikipedia.org/wiki/Dernier_anc%C3%AAtre_commun" TargetMode="External"/><Relationship Id="rId3" Type="http://schemas.openxmlformats.org/officeDocument/2006/relationships/hyperlink" Target="https://fr.wikipedia.org/wiki/Histoire_naturelle" TargetMode="External"/><Relationship Id="rId7" Type="http://schemas.openxmlformats.org/officeDocument/2006/relationships/hyperlink" Target="https://fr.wikipedia.org/wiki/Tetrapoda" TargetMode="External"/><Relationship Id="rId12" Type="http://schemas.openxmlformats.org/officeDocument/2006/relationships/hyperlink" Target="https://fr.wikipedia.org/wiki/Oiseau" TargetMode="External"/><Relationship Id="rId17" Type="http://schemas.openxmlformats.org/officeDocument/2006/relationships/hyperlink" Target="https://fr.wikipedia.org/wiki/Caract%C3%A8re_ph%C3%A9notypique" TargetMode="External"/><Relationship Id="rId2" Type="http://schemas.openxmlformats.org/officeDocument/2006/relationships/hyperlink" Target="https://fr.wikipedia.org/wiki/Grec_ancien" TargetMode="External"/><Relationship Id="rId16" Type="http://schemas.openxmlformats.org/officeDocument/2006/relationships/hyperlink" Target="https://fr.wikipedia.org/wiki/Paraphylie" TargetMode="External"/><Relationship Id="rId1" Type="http://schemas.openxmlformats.org/officeDocument/2006/relationships/slideLayout" Target="../slideLayouts/slideLayout2.xml"/><Relationship Id="rId6" Type="http://schemas.openxmlformats.org/officeDocument/2006/relationships/hyperlink" Target="https://fr.wikipedia.org/wiki/Vert%C3%A9br%C3%A9s" TargetMode="External"/><Relationship Id="rId11" Type="http://schemas.openxmlformats.org/officeDocument/2006/relationships/hyperlink" Target="https://fr.wikipedia.org/wiki/Dinosauria" TargetMode="External"/><Relationship Id="rId5" Type="http://schemas.openxmlformats.org/officeDocument/2006/relationships/hyperlink" Target="https://fr.wikipedia.org/wiki/Reptile" TargetMode="External"/><Relationship Id="rId15" Type="http://schemas.openxmlformats.org/officeDocument/2006/relationships/hyperlink" Target="https://fr.wikipedia.org/wiki/Plesiosauria" TargetMode="External"/><Relationship Id="rId10" Type="http://schemas.openxmlformats.org/officeDocument/2006/relationships/hyperlink" Target="https://fr.wikipedia.org/wiki/Amnios" TargetMode="External"/><Relationship Id="rId4" Type="http://schemas.openxmlformats.org/officeDocument/2006/relationships/hyperlink" Target="https://fr.wikipedia.org/wiki/Amphibia" TargetMode="External"/><Relationship Id="rId9" Type="http://schemas.openxmlformats.org/officeDocument/2006/relationships/hyperlink" Target="https://fr.wikipedia.org/wiki/%C3%89caille" TargetMode="External"/><Relationship Id="rId14" Type="http://schemas.openxmlformats.org/officeDocument/2006/relationships/hyperlink" Target="https://fr.wikipedia.org/wiki/Ichthyosauria"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fr.wikipedia.org/wiki/Sphenodon" TargetMode="External"/><Relationship Id="rId13" Type="http://schemas.openxmlformats.org/officeDocument/2006/relationships/hyperlink" Target="https://fr.wikipedia.org/wiki/Tortue" TargetMode="External"/><Relationship Id="rId3" Type="http://schemas.openxmlformats.org/officeDocument/2006/relationships/hyperlink" Target="https://fr.wikipedia.org/wiki/Esp%C3%A8ce" TargetMode="External"/><Relationship Id="rId7" Type="http://schemas.openxmlformats.org/officeDocument/2006/relationships/hyperlink" Target="https://fr.wikipedia.org/wiki/Alligator" TargetMode="External"/><Relationship Id="rId12" Type="http://schemas.openxmlformats.org/officeDocument/2006/relationships/hyperlink" Target="https://fr.wikipedia.org/wiki/Amphisbaenia" TargetMode="External"/><Relationship Id="rId2" Type="http://schemas.openxmlformats.org/officeDocument/2006/relationships/hyperlink" Target="https://fr.wikipedia.org/wiki/Crocodilia" TargetMode="External"/><Relationship Id="rId1" Type="http://schemas.openxmlformats.org/officeDocument/2006/relationships/slideLayout" Target="../slideLayouts/slideLayout2.xml"/><Relationship Id="rId6" Type="http://schemas.openxmlformats.org/officeDocument/2006/relationships/hyperlink" Target="https://fr.wikipedia.org/wiki/Ca%C3%AFman_(animal)" TargetMode="External"/><Relationship Id="rId11" Type="http://schemas.openxmlformats.org/officeDocument/2006/relationships/hyperlink" Target="https://fr.wikipedia.org/wiki/Serpentes" TargetMode="External"/><Relationship Id="rId5" Type="http://schemas.openxmlformats.org/officeDocument/2006/relationships/hyperlink" Target="https://fr.wikipedia.org/wiki/Gavialidae" TargetMode="External"/><Relationship Id="rId10" Type="http://schemas.openxmlformats.org/officeDocument/2006/relationships/hyperlink" Target="https://fr.wikipedia.org/wiki/L%C3%A9zard" TargetMode="External"/><Relationship Id="rId4" Type="http://schemas.openxmlformats.org/officeDocument/2006/relationships/hyperlink" Target="https://fr.wikipedia.org/wiki/Crocodylidae" TargetMode="External"/><Relationship Id="rId9" Type="http://schemas.openxmlformats.org/officeDocument/2006/relationships/hyperlink" Target="https://fr.wikipedia.org/wiki/Squamata"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fr.wikipedia.org/wiki/Th%C3%A9ropode" TargetMode="External"/><Relationship Id="rId3" Type="http://schemas.openxmlformats.org/officeDocument/2006/relationships/hyperlink" Target="https://fr.wikipedia.org/wiki/G%C3%A9sier" TargetMode="External"/><Relationship Id="rId7" Type="http://schemas.openxmlformats.org/officeDocument/2006/relationships/hyperlink" Target="https://fr.wikipedia.org/wiki/Hom%C3%A9otherme" TargetMode="External"/><Relationship Id="rId12" Type="http://schemas.openxmlformats.org/officeDocument/2006/relationships/hyperlink" Target="https://fr.wikipedia.org/wiki/Taxonomie" TargetMode="External"/><Relationship Id="rId2" Type="http://schemas.openxmlformats.org/officeDocument/2006/relationships/hyperlink" Target="https://fr.wikipedia.org/wiki/Membrane_nictitante" TargetMode="External"/><Relationship Id="rId1" Type="http://schemas.openxmlformats.org/officeDocument/2006/relationships/slideLayout" Target="../slideLayouts/slideLayout2.xml"/><Relationship Id="rId6" Type="http://schemas.openxmlformats.org/officeDocument/2006/relationships/hyperlink" Target="https://fr.wikipedia.org/wiki/Pt%C3%A9rosaures" TargetMode="External"/><Relationship Id="rId11" Type="http://schemas.openxmlformats.org/officeDocument/2006/relationships/hyperlink" Target="https://fr.wikipedia.org/wiki/Syst%C3%A9matique_%C3%A9volutionniste" TargetMode="External"/><Relationship Id="rId5" Type="http://schemas.openxmlformats.org/officeDocument/2006/relationships/hyperlink" Target="https://fr.wikipedia.org/wiki/Viviparit%C3%A9" TargetMode="External"/><Relationship Id="rId10" Type="http://schemas.openxmlformats.org/officeDocument/2006/relationships/hyperlink" Target="https://fr.wikipedia.org/wiki/Classe_(biologie)" TargetMode="External"/><Relationship Id="rId4" Type="http://schemas.openxmlformats.org/officeDocument/2006/relationships/hyperlink" Target="https://fr.wikipedia.org/wiki/Fossile" TargetMode="External"/><Relationship Id="rId9" Type="http://schemas.openxmlformats.org/officeDocument/2006/relationships/hyperlink" Target="https://fr.wikipedia.org/wiki/Oiseau"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fr.wikipedia.org/wiki/Carbonif%C3%A8re_sup%C3%A9rieur" TargetMode="External"/><Relationship Id="rId2" Type="http://schemas.openxmlformats.org/officeDocument/2006/relationships/hyperlink" Target="https://fr.wikipedia.org/wiki/Terre" TargetMode="External"/><Relationship Id="rId1" Type="http://schemas.openxmlformats.org/officeDocument/2006/relationships/slideLayout" Target="../slideLayouts/slideLayout2.xml"/><Relationship Id="rId5" Type="http://schemas.openxmlformats.org/officeDocument/2006/relationships/hyperlink" Target="https://fr.wikipedia.org/wiki/Vert%C3%A9br%C3%A9" TargetMode="External"/><Relationship Id="rId4" Type="http://schemas.openxmlformats.org/officeDocument/2006/relationships/hyperlink" Target="https://fr.wikipedia.org/wiki/Amniota"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fr.wikipedia.org/wiki/Classe_(biologie)" TargetMode="External"/><Relationship Id="rId7" Type="http://schemas.openxmlformats.org/officeDocument/2006/relationships/hyperlink" Target="https://fr.wikipedia.org/wiki/Dinosaures" TargetMode="External"/><Relationship Id="rId2" Type="http://schemas.openxmlformats.org/officeDocument/2006/relationships/hyperlink" Target="https://fr.wikipedia.org/wiki/Rang_taxonomique" TargetMode="External"/><Relationship Id="rId1" Type="http://schemas.openxmlformats.org/officeDocument/2006/relationships/slideLayout" Target="../slideLayouts/slideLayout2.xml"/><Relationship Id="rId6" Type="http://schemas.openxmlformats.org/officeDocument/2006/relationships/hyperlink" Target="https://fr.wikipedia.org/wiki/Terre" TargetMode="External"/><Relationship Id="rId5" Type="http://schemas.openxmlformats.org/officeDocument/2006/relationships/hyperlink" Target="https://fr.wikipedia.org/wiki/Crocodile_marin" TargetMode="External"/><Relationship Id="rId4" Type="http://schemas.openxmlformats.org/officeDocument/2006/relationships/hyperlink" Target="https://fr.wikipedia.org/wiki/Sphaerodactylus"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fr.wikipedia.org/wiki/Reptiles#cite_note-22" TargetMode="External"/><Relationship Id="rId13" Type="http://schemas.openxmlformats.org/officeDocument/2006/relationships/hyperlink" Target="https://fr.wikipedia.org/wiki/Captorhinidae" TargetMode="External"/><Relationship Id="rId18" Type="http://schemas.openxmlformats.org/officeDocument/2006/relationships/hyperlink" Target="https://fr.wikipedia.org/wiki/Th%C3%A9rapside" TargetMode="External"/><Relationship Id="rId26" Type="http://schemas.openxmlformats.org/officeDocument/2006/relationships/hyperlink" Target="https://fr.wikipedia.org/wiki/Oiseaux" TargetMode="External"/><Relationship Id="rId3" Type="http://schemas.openxmlformats.org/officeDocument/2006/relationships/hyperlink" Target="https://fr.wikipedia.org/wiki/Mandibule" TargetMode="External"/><Relationship Id="rId21" Type="http://schemas.openxmlformats.org/officeDocument/2006/relationships/hyperlink" Target="https://fr.wikipedia.org/wiki/Protorosaurus" TargetMode="External"/><Relationship Id="rId7" Type="http://schemas.openxmlformats.org/officeDocument/2006/relationships/hyperlink" Target="https://fr.wikipedia.org/wiki/Arcade" TargetMode="External"/><Relationship Id="rId12" Type="http://schemas.openxmlformats.org/officeDocument/2006/relationships/hyperlink" Target="https://fr.wikipedia.org/wiki/Anapside" TargetMode="External"/><Relationship Id="rId17" Type="http://schemas.openxmlformats.org/officeDocument/2006/relationships/hyperlink" Target="https://fr.wikipedia.org/wiki/P%C3%A9lycosaure" TargetMode="External"/><Relationship Id="rId25" Type="http://schemas.openxmlformats.org/officeDocument/2006/relationships/hyperlink" Target="https://fr.wikipedia.org/wiki/Dinosaure" TargetMode="External"/><Relationship Id="rId2" Type="http://schemas.openxmlformats.org/officeDocument/2006/relationships/hyperlink" Target="https://fr.wikipedia.org/wiki/Fosse_temporale_(biologie)" TargetMode="External"/><Relationship Id="rId16" Type="http://schemas.openxmlformats.org/officeDocument/2006/relationships/hyperlink" Target="https://fr.wikipedia.org/wiki/Synapside" TargetMode="External"/><Relationship Id="rId20" Type="http://schemas.openxmlformats.org/officeDocument/2006/relationships/hyperlink" Target="https://fr.wikipedia.org/wiki/Euryapside" TargetMode="External"/><Relationship Id="rId29" Type="http://schemas.openxmlformats.org/officeDocument/2006/relationships/hyperlink" Target="https://fr.wikipedia.org/wiki/Serpent" TargetMode="External"/><Relationship Id="rId1" Type="http://schemas.openxmlformats.org/officeDocument/2006/relationships/slideLayout" Target="../slideLayouts/slideLayout2.xml"/><Relationship Id="rId6" Type="http://schemas.openxmlformats.org/officeDocument/2006/relationships/hyperlink" Target="https://fr.wikipedia.org/wiki/Langue_grecque" TargetMode="External"/><Relationship Id="rId11" Type="http://schemas.openxmlformats.org/officeDocument/2006/relationships/hyperlink" Target="https://fr.wikipedia.org/wiki/Reptiles#cite_note-romer1933-24" TargetMode="External"/><Relationship Id="rId24" Type="http://schemas.openxmlformats.org/officeDocument/2006/relationships/hyperlink" Target="https://fr.wikipedia.org/wiki/Diapside" TargetMode="External"/><Relationship Id="rId5" Type="http://schemas.openxmlformats.org/officeDocument/2006/relationships/hyperlink" Target="https://fr.wikipedia.org/wiki/Henry_Fairfield_Osborn" TargetMode="External"/><Relationship Id="rId15" Type="http://schemas.openxmlformats.org/officeDocument/2006/relationships/hyperlink" Target="https://fr.wikipedia.org/wiki/Tortue" TargetMode="External"/><Relationship Id="rId23" Type="http://schemas.openxmlformats.org/officeDocument/2006/relationships/hyperlink" Target="https://fr.wikipedia.org/wiki/Ichthyosaure" TargetMode="External"/><Relationship Id="rId28" Type="http://schemas.openxmlformats.org/officeDocument/2006/relationships/hyperlink" Target="https://fr.wikipedia.org/wiki/L%C3%A9zard" TargetMode="External"/><Relationship Id="rId10" Type="http://schemas.openxmlformats.org/officeDocument/2006/relationships/hyperlink" Target="https://fr.wikipedia.org/wiki/Reptiles#cite_note-23" TargetMode="External"/><Relationship Id="rId19" Type="http://schemas.openxmlformats.org/officeDocument/2006/relationships/hyperlink" Target="https://fr.wikipedia.org/wiki/Reptiles_mammaliens" TargetMode="External"/><Relationship Id="rId4" Type="http://schemas.openxmlformats.org/officeDocument/2006/relationships/hyperlink" Target="https://fr.wikipedia.org/wiki/Appareil_manducateur" TargetMode="External"/><Relationship Id="rId9" Type="http://schemas.openxmlformats.org/officeDocument/2006/relationships/hyperlink" Target="https://fr.wikipedia.org/wiki/Alfred_Sherwood_Romer" TargetMode="External"/><Relationship Id="rId14" Type="http://schemas.openxmlformats.org/officeDocument/2006/relationships/hyperlink" Target="https://fr.wikipedia.org/wiki/Ch%C3%A9lonien" TargetMode="External"/><Relationship Id="rId22" Type="http://schemas.openxmlformats.org/officeDocument/2006/relationships/hyperlink" Target="https://fr.wikipedia.org/wiki/Sauropt%C3%A9rygiens" TargetMode="External"/><Relationship Id="rId27" Type="http://schemas.openxmlformats.org/officeDocument/2006/relationships/hyperlink" Target="https://fr.wikipedia.org/wiki/Pt%C3%A9rosaure" TargetMode="External"/><Relationship Id="rId30" Type="http://schemas.openxmlformats.org/officeDocument/2006/relationships/hyperlink" Target="https://fr.wikipedia.org/wiki/Crocodilien"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Les reptiles</a:t>
            </a:r>
            <a:endParaRPr lang="fr-FR" dirty="0"/>
          </a:p>
        </p:txBody>
      </p:sp>
      <p:sp>
        <p:nvSpPr>
          <p:cNvPr id="3" name="Sous-titre 2"/>
          <p:cNvSpPr>
            <a:spLocks noGrp="1"/>
          </p:cNvSpPr>
          <p:nvPr>
            <p:ph type="subTitle" idx="1"/>
          </p:nvPr>
        </p:nvSpPr>
        <p:spPr/>
        <p:txBody>
          <a:bodyPr/>
          <a:lstStyle/>
          <a:p>
            <a:r>
              <a:rPr lang="fr-FR" dirty="0" smtClean="0"/>
              <a:t>introduction</a:t>
            </a:r>
            <a:endParaRPr lang="fr-FR" dirty="0"/>
          </a:p>
        </p:txBody>
      </p:sp>
    </p:spTree>
    <p:extLst>
      <p:ext uri="{BB962C8B-B14F-4D97-AF65-F5344CB8AC3E}">
        <p14:creationId xmlns:p14="http://schemas.microsoft.com/office/powerpoint/2010/main" val="2061226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0" dirty="0" smtClean="0">
                <a:solidFill>
                  <a:srgbClr val="101418"/>
                </a:solidFill>
                <a:effectLst/>
                <a:latin typeface="Arial"/>
              </a:rPr>
              <a:t>Les Tortues</a:t>
            </a:r>
            <a:endParaRPr lang="fr-FR" dirty="0"/>
          </a:p>
        </p:txBody>
      </p:sp>
      <p:sp>
        <p:nvSpPr>
          <p:cNvPr id="3" name="Espace réservé du contenu 2"/>
          <p:cNvSpPr>
            <a:spLocks noGrp="1"/>
          </p:cNvSpPr>
          <p:nvPr>
            <p:ph idx="1"/>
          </p:nvPr>
        </p:nvSpPr>
        <p:spPr/>
        <p:txBody>
          <a:bodyPr>
            <a:normAutofit fontScale="47500" lnSpcReduction="20000"/>
          </a:bodyPr>
          <a:lstStyle/>
          <a:p>
            <a:r>
              <a:rPr lang="fr-FR" b="0" i="0" dirty="0" smtClean="0">
                <a:solidFill>
                  <a:srgbClr val="202122"/>
                </a:solidFill>
                <a:effectLst/>
                <a:latin typeface="Arial"/>
              </a:rPr>
              <a:t>groupe très ancien de reptiles, qui comprend aujourd'hui environ 340 espèces réparties dans 16 familles.</a:t>
            </a:r>
          </a:p>
          <a:p>
            <a:r>
              <a:rPr lang="fr-FR" b="0" i="0" dirty="0" smtClean="0">
                <a:solidFill>
                  <a:srgbClr val="202122"/>
                </a:solidFill>
                <a:effectLst/>
                <a:latin typeface="Arial"/>
              </a:rPr>
              <a:t>carapace qui les protège des prédateurs, composée d'un plastron sur la face ventrale et d'une dossière sur le dessus du corps, reliés sur les côtés par deux ponts osseux</a:t>
            </a:r>
          </a:p>
          <a:p>
            <a:r>
              <a:rPr lang="fr-FR" b="0" i="0" dirty="0" smtClean="0">
                <a:solidFill>
                  <a:srgbClr val="202122"/>
                </a:solidFill>
                <a:effectLst/>
                <a:latin typeface="Arial"/>
              </a:rPr>
              <a:t>constituée de plaques osseuses et d'écailles reliées au squelette de l'animal</a:t>
            </a:r>
          </a:p>
          <a:p>
            <a:r>
              <a:rPr lang="fr-FR" b="0" i="0" dirty="0" smtClean="0">
                <a:solidFill>
                  <a:srgbClr val="202122"/>
                </a:solidFill>
                <a:effectLst/>
                <a:latin typeface="Arial"/>
              </a:rPr>
              <a:t>dépourvues de dents mais possèdent un </a:t>
            </a:r>
            <a:r>
              <a:rPr lang="fr-FR" b="0" i="0" u="none" strike="noStrike" dirty="0" smtClean="0">
                <a:solidFill>
                  <a:srgbClr val="202122"/>
                </a:solidFill>
                <a:effectLst/>
                <a:latin typeface="Arial"/>
                <a:hlinkClick r:id="rId2" tooltip="Bec corné"/>
              </a:rPr>
              <a:t>bec corné</a:t>
            </a:r>
            <a:r>
              <a:rPr lang="fr-FR" b="0" i="0" dirty="0" smtClean="0">
                <a:solidFill>
                  <a:srgbClr val="202122"/>
                </a:solidFill>
                <a:effectLst/>
                <a:latin typeface="Arial"/>
              </a:rPr>
              <a:t> leur permettant de trancher les aliments, carnés comme végétaux</a:t>
            </a:r>
          </a:p>
          <a:p>
            <a:r>
              <a:rPr lang="fr-FR" b="0" i="0" dirty="0" smtClean="0">
                <a:solidFill>
                  <a:srgbClr val="202122"/>
                </a:solidFill>
                <a:effectLst/>
                <a:latin typeface="Arial"/>
              </a:rPr>
              <a:t>colonisé différents milieux, puisque l'on trouve parmi elles des </a:t>
            </a:r>
            <a:r>
              <a:rPr lang="fr-FR" b="0" i="0" u="none" strike="noStrike" dirty="0" smtClean="0">
                <a:solidFill>
                  <a:srgbClr val="202122"/>
                </a:solidFill>
                <a:effectLst/>
                <a:latin typeface="Arial"/>
                <a:hlinkClick r:id="rId3" tooltip="Tortue terrestre"/>
              </a:rPr>
              <a:t>tortues terrestres</a:t>
            </a:r>
            <a:r>
              <a:rPr lang="fr-FR" b="0" i="0" dirty="0" smtClean="0">
                <a:solidFill>
                  <a:srgbClr val="202122"/>
                </a:solidFill>
                <a:effectLst/>
                <a:latin typeface="Arial"/>
              </a:rPr>
              <a:t> mais également des </a:t>
            </a:r>
            <a:r>
              <a:rPr lang="fr-FR" b="0" i="0" u="none" strike="noStrike" dirty="0" smtClean="0">
                <a:solidFill>
                  <a:srgbClr val="202122"/>
                </a:solidFill>
                <a:effectLst/>
                <a:latin typeface="Arial"/>
                <a:hlinkClick r:id="rId4" tooltip="Tortue aquatique"/>
              </a:rPr>
              <a:t>tortues aquatiques</a:t>
            </a:r>
            <a:r>
              <a:rPr lang="fr-FR" b="0" i="0" dirty="0" smtClean="0">
                <a:solidFill>
                  <a:srgbClr val="202122"/>
                </a:solidFill>
                <a:effectLst/>
                <a:latin typeface="Arial"/>
              </a:rPr>
              <a:t> affectionnant l'eau douce et des </a:t>
            </a:r>
            <a:r>
              <a:rPr lang="fr-FR" b="0" i="0" u="none" strike="noStrike" dirty="0" smtClean="0">
                <a:solidFill>
                  <a:srgbClr val="202122"/>
                </a:solidFill>
                <a:effectLst/>
                <a:latin typeface="Arial"/>
                <a:hlinkClick r:id="rId5" tooltip="Tortue marine"/>
              </a:rPr>
              <a:t>tortues marines</a:t>
            </a:r>
            <a:r>
              <a:rPr lang="fr-FR" b="0" i="0" dirty="0" smtClean="0">
                <a:solidFill>
                  <a:srgbClr val="202122"/>
                </a:solidFill>
                <a:effectLst/>
                <a:latin typeface="Arial"/>
              </a:rPr>
              <a:t> qui vivent la plupart du temps en pleine mer, et ne reviennent sur la terre ferme que pour pondre leurs œufs</a:t>
            </a:r>
          </a:p>
          <a:p>
            <a:r>
              <a:rPr lang="fr-FR" b="0" i="0" dirty="0" smtClean="0">
                <a:solidFill>
                  <a:srgbClr val="202122"/>
                </a:solidFill>
                <a:effectLst/>
                <a:latin typeface="Arial"/>
              </a:rPr>
              <a:t>Leur ordre est constitué de deux groupes principaux:</a:t>
            </a:r>
          </a:p>
          <a:p>
            <a:pPr lvl="1"/>
            <a:r>
              <a:rPr lang="fr-FR" b="0" i="0" dirty="0" smtClean="0">
                <a:solidFill>
                  <a:srgbClr val="202122"/>
                </a:solidFill>
                <a:effectLst/>
                <a:latin typeface="Arial"/>
              </a:rPr>
              <a:t> les </a:t>
            </a:r>
            <a:r>
              <a:rPr lang="fr-FR" b="0" i="0" u="none" strike="noStrike" dirty="0" err="1" smtClean="0">
                <a:solidFill>
                  <a:srgbClr val="202122"/>
                </a:solidFill>
                <a:effectLst/>
                <a:latin typeface="Arial"/>
                <a:hlinkClick r:id="rId6" tooltip="Pleurodira"/>
              </a:rPr>
              <a:t>pleurodires</a:t>
            </a:r>
            <a:r>
              <a:rPr lang="fr-FR" b="0" i="0" dirty="0" smtClean="0">
                <a:solidFill>
                  <a:srgbClr val="202122"/>
                </a:solidFill>
                <a:effectLst/>
                <a:latin typeface="Arial"/>
              </a:rPr>
              <a:t>, tortues de l'hémisphère sud qui ont notamment la particularité de rentrer leur tête en formant un S avec leur cou, </a:t>
            </a:r>
          </a:p>
          <a:p>
            <a:pPr lvl="1"/>
            <a:r>
              <a:rPr lang="fr-FR" b="0" i="0" dirty="0" smtClean="0">
                <a:solidFill>
                  <a:srgbClr val="202122"/>
                </a:solidFill>
                <a:effectLst/>
                <a:latin typeface="Arial"/>
              </a:rPr>
              <a:t>les </a:t>
            </a:r>
            <a:r>
              <a:rPr lang="fr-FR" b="0" i="0" u="none" strike="noStrike" dirty="0" err="1" smtClean="0">
                <a:solidFill>
                  <a:srgbClr val="202122"/>
                </a:solidFill>
                <a:effectLst/>
                <a:latin typeface="Arial"/>
                <a:hlinkClick r:id="rId7" tooltip="Cryptodira"/>
              </a:rPr>
              <a:t>cryptodires</a:t>
            </a:r>
            <a:r>
              <a:rPr lang="fr-FR" b="0" i="0" dirty="0" smtClean="0">
                <a:solidFill>
                  <a:srgbClr val="202122"/>
                </a:solidFill>
                <a:effectLst/>
                <a:latin typeface="Arial"/>
              </a:rPr>
              <a:t>, qui rentrent leur tête sans changer son orientation, et qui regroupent la plupart des tortues terrestres et quelques amphibies, et toutes les espèces marines</a:t>
            </a:r>
          </a:p>
          <a:p>
            <a:r>
              <a:rPr lang="fr-FR" b="0" i="0" dirty="0" smtClean="0">
                <a:solidFill>
                  <a:srgbClr val="202122"/>
                </a:solidFill>
                <a:effectLst/>
                <a:latin typeface="Arial"/>
              </a:rPr>
              <a:t>Ces dernières ont connu un plus grand succès, plus nombreuses et remplaçant souvent les </a:t>
            </a:r>
            <a:r>
              <a:rPr lang="fr-FR" b="0" i="0" dirty="0" err="1" smtClean="0">
                <a:solidFill>
                  <a:srgbClr val="202122"/>
                </a:solidFill>
                <a:effectLst/>
                <a:latin typeface="Arial"/>
              </a:rPr>
              <a:t>pleurodires</a:t>
            </a:r>
            <a:r>
              <a:rPr lang="fr-FR" b="0" i="0" u="none" strike="noStrike" baseline="30000" dirty="0" smtClean="0">
                <a:solidFill>
                  <a:srgbClr val="202122"/>
                </a:solidFill>
                <a:effectLst/>
                <a:latin typeface="Arial"/>
                <a:hlinkClick r:id="rId8"/>
              </a:rPr>
              <a:t>]</a:t>
            </a:r>
            <a:r>
              <a:rPr lang="fr-FR" b="0" i="0" dirty="0" smtClean="0">
                <a:solidFill>
                  <a:srgbClr val="202122"/>
                </a:solidFill>
                <a:effectLst/>
                <a:latin typeface="Arial"/>
              </a:rPr>
              <a:t>.</a:t>
            </a:r>
          </a:p>
          <a:p>
            <a:endParaRPr lang="fr-FR" b="1" i="0" dirty="0">
              <a:effectLst/>
              <a:latin typeface="inherit"/>
            </a:endParaRPr>
          </a:p>
        </p:txBody>
      </p:sp>
    </p:spTree>
    <p:extLst>
      <p:ext uri="{BB962C8B-B14F-4D97-AF65-F5344CB8AC3E}">
        <p14:creationId xmlns:p14="http://schemas.microsoft.com/office/powerpoint/2010/main" val="1263308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81126" y="1700808"/>
            <a:ext cx="4081499" cy="3052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267744" y="4797152"/>
            <a:ext cx="3745064" cy="369332"/>
          </a:xfrm>
          <a:prstGeom prst="rect">
            <a:avLst/>
          </a:prstGeom>
        </p:spPr>
        <p:txBody>
          <a:bodyPr wrap="none">
            <a:spAutoFit/>
          </a:bodyPr>
          <a:lstStyle/>
          <a:p>
            <a:r>
              <a:rPr lang="fr-FR" dirty="0" smtClean="0"/>
              <a:t>Un </a:t>
            </a:r>
            <a:r>
              <a:rPr lang="fr-FR" dirty="0" err="1" smtClean="0"/>
              <a:t>testudiné</a:t>
            </a:r>
            <a:r>
              <a:rPr lang="fr-FR" dirty="0" smtClean="0"/>
              <a:t>, ici une Tortue tabatière.</a:t>
            </a:r>
            <a:endParaRPr lang="fr-FR" dirty="0"/>
          </a:p>
        </p:txBody>
      </p:sp>
    </p:spTree>
    <p:extLst>
      <p:ext uri="{BB962C8B-B14F-4D97-AF65-F5344CB8AC3E}">
        <p14:creationId xmlns:p14="http://schemas.microsoft.com/office/powerpoint/2010/main" val="608725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i="0" dirty="0" smtClean="0">
                <a:solidFill>
                  <a:srgbClr val="101418"/>
                </a:solidFill>
                <a:effectLst/>
                <a:latin typeface="Arial"/>
              </a:rPr>
              <a:t>Les Sphénodons</a:t>
            </a:r>
            <a:endParaRPr lang="fr-FR" dirty="0"/>
          </a:p>
        </p:txBody>
      </p:sp>
      <p:sp>
        <p:nvSpPr>
          <p:cNvPr id="3" name="Espace réservé du contenu 2"/>
          <p:cNvSpPr>
            <a:spLocks noGrp="1"/>
          </p:cNvSpPr>
          <p:nvPr>
            <p:ph idx="1"/>
          </p:nvPr>
        </p:nvSpPr>
        <p:spPr/>
        <p:txBody>
          <a:bodyPr>
            <a:normAutofit fontScale="62500" lnSpcReduction="20000"/>
          </a:bodyPr>
          <a:lstStyle/>
          <a:p>
            <a:r>
              <a:rPr lang="fr-FR" b="0" i="0" dirty="0" smtClean="0">
                <a:solidFill>
                  <a:srgbClr val="202122"/>
                </a:solidFill>
                <a:effectLst/>
                <a:latin typeface="Arial"/>
              </a:rPr>
              <a:t>ne sont plus représentés aujourd'hui que par une espèce appartenant au genre </a:t>
            </a:r>
            <a:r>
              <a:rPr lang="fr-FR" b="0" i="1" u="none" strike="noStrike" dirty="0" err="1" smtClean="0">
                <a:solidFill>
                  <a:srgbClr val="202122"/>
                </a:solidFill>
                <a:effectLst/>
                <a:latin typeface="Arial"/>
                <a:hlinkClick r:id="rId2" tooltip="Sphenodon"/>
              </a:rPr>
              <a:t>Sphenodon</a:t>
            </a:r>
            <a:r>
              <a:rPr lang="fr-FR" b="0" i="0" dirty="0" smtClean="0">
                <a:solidFill>
                  <a:srgbClr val="202122"/>
                </a:solidFill>
                <a:effectLst/>
                <a:latin typeface="Arial"/>
              </a:rPr>
              <a:t>. </a:t>
            </a:r>
          </a:p>
          <a:p>
            <a:r>
              <a:rPr lang="fr-FR" b="0" i="0" dirty="0" smtClean="0">
                <a:solidFill>
                  <a:srgbClr val="202122"/>
                </a:solidFill>
                <a:effectLst/>
                <a:latin typeface="Arial"/>
              </a:rPr>
              <a:t>L'ordre des </a:t>
            </a:r>
            <a:r>
              <a:rPr lang="fr-FR" b="0" i="0" u="none" strike="noStrike" dirty="0" err="1" smtClean="0">
                <a:solidFill>
                  <a:srgbClr val="202122"/>
                </a:solidFill>
                <a:effectLst/>
                <a:latin typeface="Arial"/>
                <a:hlinkClick r:id="rId3" tooltip="Rhynchocephalia"/>
              </a:rPr>
              <a:t>Rhynchocephalia</a:t>
            </a:r>
            <a:r>
              <a:rPr lang="fr-FR" b="0" i="0" dirty="0" smtClean="0">
                <a:solidFill>
                  <a:srgbClr val="202122"/>
                </a:solidFill>
                <a:effectLst/>
                <a:latin typeface="Arial"/>
              </a:rPr>
              <a:t> était florissant il y a 200 </a:t>
            </a:r>
            <a:r>
              <a:rPr lang="fr-FR" b="0" i="0" u="none" strike="noStrike" dirty="0" smtClean="0">
                <a:solidFill>
                  <a:srgbClr val="202122"/>
                </a:solidFill>
                <a:effectLst/>
                <a:latin typeface="Arial"/>
                <a:hlinkClick r:id="rId4" tooltip="Million d'années"/>
              </a:rPr>
              <a:t>millions d'années</a:t>
            </a:r>
            <a:endParaRPr lang="fr-FR" b="0" i="0" u="none" strike="noStrike" dirty="0" smtClean="0">
              <a:solidFill>
                <a:srgbClr val="202122"/>
              </a:solidFill>
              <a:effectLst/>
              <a:latin typeface="Arial"/>
            </a:endParaRPr>
          </a:p>
          <a:p>
            <a:r>
              <a:rPr lang="fr-FR" b="0" i="0" dirty="0" smtClean="0">
                <a:solidFill>
                  <a:srgbClr val="202122"/>
                </a:solidFill>
                <a:effectLst/>
                <a:latin typeface="Arial"/>
              </a:rPr>
              <a:t>possèdent un </a:t>
            </a:r>
            <a:r>
              <a:rPr lang="fr-FR" b="0" i="0" u="none" strike="noStrike" dirty="0" smtClean="0">
                <a:solidFill>
                  <a:srgbClr val="202122"/>
                </a:solidFill>
                <a:effectLst/>
                <a:latin typeface="Arial"/>
                <a:hlinkClick r:id="rId5" tooltip="Troisième œil (biologie)"/>
              </a:rPr>
              <a:t>troisième œil</a:t>
            </a:r>
            <a:r>
              <a:rPr lang="fr-FR" b="0" i="0" dirty="0" smtClean="0">
                <a:solidFill>
                  <a:srgbClr val="202122"/>
                </a:solidFill>
                <a:effectLst/>
                <a:latin typeface="Arial"/>
              </a:rPr>
              <a:t> et représentent un témoignage de la séparation des lignées ayant abouti aux </a:t>
            </a:r>
            <a:r>
              <a:rPr lang="fr-FR" b="0" i="0" u="none" strike="noStrike" dirty="0" smtClean="0">
                <a:solidFill>
                  <a:srgbClr val="202122"/>
                </a:solidFill>
                <a:effectLst/>
                <a:latin typeface="Arial"/>
                <a:hlinkClick r:id="rId6" tooltip="Lepidosauria"/>
              </a:rPr>
              <a:t>lépidosauriens</a:t>
            </a:r>
            <a:r>
              <a:rPr lang="fr-FR" b="0" i="0" dirty="0" smtClean="0">
                <a:solidFill>
                  <a:srgbClr val="202122"/>
                </a:solidFill>
                <a:effectLst/>
                <a:latin typeface="Arial"/>
              </a:rPr>
              <a:t> (dont les lézards, serpents et sphénodons font partie) d'une part et aux </a:t>
            </a:r>
            <a:r>
              <a:rPr lang="fr-FR" b="0" i="0" u="none" strike="noStrike" dirty="0" smtClean="0">
                <a:solidFill>
                  <a:srgbClr val="202122"/>
                </a:solidFill>
                <a:effectLst/>
                <a:latin typeface="Arial"/>
                <a:hlinkClick r:id="rId7" tooltip="Archosauria"/>
              </a:rPr>
              <a:t>archosauriens</a:t>
            </a:r>
            <a:r>
              <a:rPr lang="fr-FR" b="0" i="0" dirty="0" smtClean="0">
                <a:solidFill>
                  <a:srgbClr val="202122"/>
                </a:solidFill>
                <a:effectLst/>
                <a:latin typeface="Arial"/>
              </a:rPr>
              <a:t> (</a:t>
            </a:r>
            <a:r>
              <a:rPr lang="fr-FR" b="0" i="0" u="none" strike="noStrike" dirty="0" smtClean="0">
                <a:solidFill>
                  <a:srgbClr val="202122"/>
                </a:solidFill>
                <a:effectLst/>
                <a:latin typeface="Arial"/>
                <a:hlinkClick r:id="rId8" tooltip="Aves"/>
              </a:rPr>
              <a:t>oiseaux</a:t>
            </a:r>
            <a:r>
              <a:rPr lang="fr-FR" b="0" i="0" dirty="0" smtClean="0">
                <a:solidFill>
                  <a:srgbClr val="202122"/>
                </a:solidFill>
                <a:effectLst/>
                <a:latin typeface="Arial"/>
              </a:rPr>
              <a:t> et </a:t>
            </a:r>
            <a:r>
              <a:rPr lang="fr-FR" b="0" i="0" u="none" strike="noStrike" dirty="0" smtClean="0">
                <a:solidFill>
                  <a:srgbClr val="202122"/>
                </a:solidFill>
                <a:effectLst/>
                <a:latin typeface="Arial"/>
                <a:hlinkClick r:id="rId9" tooltip="Crocodilia"/>
              </a:rPr>
              <a:t>crocodiliens</a:t>
            </a:r>
            <a:r>
              <a:rPr lang="fr-FR" b="0" i="0" dirty="0" smtClean="0">
                <a:solidFill>
                  <a:srgbClr val="202122"/>
                </a:solidFill>
                <a:effectLst/>
                <a:latin typeface="Arial"/>
              </a:rPr>
              <a:t>, entre autres) d'autre part.</a:t>
            </a:r>
          </a:p>
          <a:p>
            <a:r>
              <a:rPr lang="fr-FR" b="0" i="0" dirty="0" smtClean="0">
                <a:solidFill>
                  <a:srgbClr val="202122"/>
                </a:solidFill>
                <a:effectLst/>
                <a:latin typeface="Arial"/>
              </a:rPr>
              <a:t>L'espèce subsistant aujourd'hui est </a:t>
            </a:r>
            <a:r>
              <a:rPr lang="fr-FR" b="0" i="0" u="none" strike="noStrike" dirty="0" smtClean="0">
                <a:solidFill>
                  <a:srgbClr val="202122"/>
                </a:solidFill>
                <a:effectLst/>
                <a:latin typeface="Arial"/>
                <a:hlinkClick r:id="rId10" tooltip="Endémisme"/>
              </a:rPr>
              <a:t>endémique</a:t>
            </a:r>
            <a:r>
              <a:rPr lang="fr-FR" b="0" i="0" dirty="0" smtClean="0">
                <a:solidFill>
                  <a:srgbClr val="202122"/>
                </a:solidFill>
                <a:effectLst/>
                <a:latin typeface="Arial"/>
              </a:rPr>
              <a:t> de </a:t>
            </a:r>
            <a:r>
              <a:rPr lang="fr-FR" b="0" i="0" u="none" strike="noStrike" dirty="0" smtClean="0">
                <a:solidFill>
                  <a:srgbClr val="202122"/>
                </a:solidFill>
                <a:effectLst/>
                <a:latin typeface="Arial"/>
                <a:hlinkClick r:id="rId11" tooltip="Nouvelle-Zélande"/>
              </a:rPr>
              <a:t>Nouvelle-Zélande</a:t>
            </a:r>
            <a:r>
              <a:rPr lang="fr-FR" b="0" i="0" dirty="0" smtClean="0">
                <a:solidFill>
                  <a:srgbClr val="202122"/>
                </a:solidFill>
                <a:effectLst/>
                <a:latin typeface="Arial"/>
              </a:rPr>
              <a:t>.</a:t>
            </a:r>
          </a:p>
          <a:p>
            <a:r>
              <a:rPr lang="fr-FR" b="0" i="0" dirty="0" smtClean="0">
                <a:solidFill>
                  <a:srgbClr val="202122"/>
                </a:solidFill>
                <a:effectLst/>
                <a:latin typeface="Arial"/>
              </a:rPr>
              <a:t>constitue la branche divergeant le plus précocement dans l'</a:t>
            </a:r>
            <a:r>
              <a:rPr lang="fr-FR" b="0" i="0" u="none" strike="noStrike" dirty="0" smtClean="0">
                <a:solidFill>
                  <a:srgbClr val="202122"/>
                </a:solidFill>
                <a:effectLst/>
                <a:latin typeface="Arial"/>
                <a:hlinkClick r:id="rId12" tooltip="Arbre phylogénétique"/>
              </a:rPr>
              <a:t>arbre phylogénétique</a:t>
            </a:r>
            <a:r>
              <a:rPr lang="fr-FR" b="0" i="0" dirty="0" smtClean="0">
                <a:solidFill>
                  <a:srgbClr val="202122"/>
                </a:solidFill>
                <a:effectLst/>
                <a:latin typeface="Arial"/>
              </a:rPr>
              <a:t> des </a:t>
            </a:r>
            <a:r>
              <a:rPr lang="fr-FR" b="0" i="0" u="none" strike="noStrike" dirty="0" smtClean="0">
                <a:solidFill>
                  <a:srgbClr val="202122"/>
                </a:solidFill>
                <a:effectLst/>
                <a:latin typeface="Arial"/>
                <a:hlinkClick r:id="rId6" tooltip="Lepidosauria"/>
              </a:rPr>
              <a:t>lépidosauriens</a:t>
            </a:r>
            <a:r>
              <a:rPr lang="fr-FR" b="0" i="0" dirty="0" smtClean="0">
                <a:solidFill>
                  <a:srgbClr val="202122"/>
                </a:solidFill>
                <a:effectLst/>
                <a:latin typeface="Arial"/>
              </a:rPr>
              <a:t>.</a:t>
            </a:r>
          </a:p>
          <a:p>
            <a:r>
              <a:rPr lang="fr-FR" b="0" i="0" dirty="0" smtClean="0">
                <a:solidFill>
                  <a:srgbClr val="202122"/>
                </a:solidFill>
                <a:effectLst/>
                <a:latin typeface="Arial"/>
              </a:rPr>
              <a:t>Le cerveau et le mode de locomotion présentent des états de caractères ancestraux d'</a:t>
            </a:r>
            <a:r>
              <a:rPr lang="fr-FR" b="0" i="0" u="none" strike="noStrike" dirty="0" smtClean="0">
                <a:solidFill>
                  <a:srgbClr val="202122"/>
                </a:solidFill>
                <a:effectLst/>
                <a:latin typeface="Arial"/>
                <a:hlinkClick r:id="rId13" tooltip="Amphibien"/>
              </a:rPr>
              <a:t>amphibiens</a:t>
            </a:r>
            <a:r>
              <a:rPr lang="fr-FR" b="0" i="0" dirty="0" smtClean="0">
                <a:solidFill>
                  <a:srgbClr val="202122"/>
                </a:solidFill>
                <a:effectLst/>
                <a:latin typeface="Arial"/>
              </a:rPr>
              <a:t> et l'organisation du </a:t>
            </a:r>
            <a:r>
              <a:rPr lang="fr-FR" b="0" i="0" u="none" strike="noStrike" dirty="0" smtClean="0">
                <a:solidFill>
                  <a:srgbClr val="202122"/>
                </a:solidFill>
                <a:effectLst/>
                <a:latin typeface="Arial"/>
                <a:hlinkClick r:id="rId14" tooltip="Cœur"/>
              </a:rPr>
              <a:t>cœur</a:t>
            </a:r>
            <a:r>
              <a:rPr lang="fr-FR" b="0" i="0" dirty="0" smtClean="0">
                <a:solidFill>
                  <a:srgbClr val="202122"/>
                </a:solidFill>
                <a:effectLst/>
                <a:latin typeface="Arial"/>
              </a:rPr>
              <a:t> est plus simple que chez les squamates</a:t>
            </a:r>
            <a:endParaRPr lang="fr-FR" b="0" i="0" dirty="0">
              <a:solidFill>
                <a:srgbClr val="202122"/>
              </a:solidFill>
              <a:effectLst/>
              <a:latin typeface="Arial"/>
            </a:endParaRPr>
          </a:p>
        </p:txBody>
      </p:sp>
    </p:spTree>
    <p:extLst>
      <p:ext uri="{BB962C8B-B14F-4D97-AF65-F5344CB8AC3E}">
        <p14:creationId xmlns:p14="http://schemas.microsoft.com/office/powerpoint/2010/main" val="3167168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8978" y="796540"/>
            <a:ext cx="4967278" cy="4033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691680" y="5013176"/>
            <a:ext cx="4572000" cy="646331"/>
          </a:xfrm>
          <a:prstGeom prst="rect">
            <a:avLst/>
          </a:prstGeom>
        </p:spPr>
        <p:txBody>
          <a:bodyPr>
            <a:spAutoFit/>
          </a:bodyPr>
          <a:lstStyle/>
          <a:p>
            <a:r>
              <a:rPr lang="fr-FR" dirty="0" smtClean="0"/>
              <a:t>Sphénodon ou </a:t>
            </a:r>
            <a:r>
              <a:rPr lang="fr-FR" dirty="0" err="1" smtClean="0"/>
              <a:t>Tuatara</a:t>
            </a:r>
            <a:r>
              <a:rPr lang="fr-FR" dirty="0" smtClean="0"/>
              <a:t>, appartenant à l'ordre des rhynchocéphales</a:t>
            </a:r>
            <a:endParaRPr lang="fr-FR" dirty="0"/>
          </a:p>
        </p:txBody>
      </p:sp>
    </p:spTree>
    <p:extLst>
      <p:ext uri="{BB962C8B-B14F-4D97-AF65-F5344CB8AC3E}">
        <p14:creationId xmlns:p14="http://schemas.microsoft.com/office/powerpoint/2010/main" val="2112605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Squamates</a:t>
            </a:r>
            <a:endParaRPr lang="fr-FR" dirty="0"/>
          </a:p>
        </p:txBody>
      </p:sp>
      <p:sp>
        <p:nvSpPr>
          <p:cNvPr id="3" name="Espace réservé du contenu 2"/>
          <p:cNvSpPr>
            <a:spLocks noGrp="1"/>
          </p:cNvSpPr>
          <p:nvPr>
            <p:ph idx="1"/>
          </p:nvPr>
        </p:nvSpPr>
        <p:spPr>
          <a:xfrm>
            <a:off x="251520" y="1600200"/>
            <a:ext cx="8435280" cy="4997152"/>
          </a:xfrm>
        </p:spPr>
        <p:txBody>
          <a:bodyPr>
            <a:normAutofit fontScale="47500" lnSpcReduction="20000"/>
          </a:bodyPr>
          <a:lstStyle/>
          <a:p>
            <a:r>
              <a:rPr lang="fr-FR" b="0" i="0" dirty="0" smtClean="0">
                <a:solidFill>
                  <a:srgbClr val="202122"/>
                </a:solidFill>
                <a:effectLst/>
                <a:latin typeface="Arial"/>
              </a:rPr>
              <a:t>groupe qui compte la plus grande diversité d'espèces avec environ 9 000 espèces</a:t>
            </a:r>
          </a:p>
          <a:p>
            <a:r>
              <a:rPr lang="fr-FR" b="0" i="0" dirty="0" smtClean="0">
                <a:solidFill>
                  <a:srgbClr val="202122"/>
                </a:solidFill>
                <a:effectLst/>
                <a:latin typeface="Arial"/>
              </a:rPr>
              <a:t>Ils regroupent des animaux qui ont la particularité de changer régulièrement de peau en muant par lambeau, voire en laissant l'intégralité de leur vieille peau derrière eux. On les répartit en cinq sous-ordres :</a:t>
            </a:r>
          </a:p>
          <a:p>
            <a:pPr>
              <a:buFont typeface="Arial"/>
              <a:buChar char="•"/>
            </a:pPr>
            <a:r>
              <a:rPr lang="fr-FR" b="0" i="0" u="none" strike="noStrike" dirty="0" err="1" smtClean="0">
                <a:solidFill>
                  <a:srgbClr val="202122"/>
                </a:solidFill>
                <a:effectLst/>
                <a:latin typeface="Arial"/>
                <a:hlinkClick r:id="rId2" tooltip="Amphisbaenia"/>
              </a:rPr>
              <a:t>Amphisbaenia</a:t>
            </a:r>
            <a:r>
              <a:rPr lang="fr-FR" b="0" i="0" dirty="0" smtClean="0">
                <a:solidFill>
                  <a:srgbClr val="202122"/>
                </a:solidFill>
                <a:effectLst/>
                <a:latin typeface="Arial"/>
              </a:rPr>
              <a:t> (environ 190 espèces réparties en 6 familles) — les lézards-vers</a:t>
            </a:r>
          </a:p>
          <a:p>
            <a:pPr lvl="1">
              <a:buFont typeface="Arial"/>
              <a:buChar char="•"/>
            </a:pPr>
            <a:r>
              <a:rPr lang="fr-FR" b="0" i="0" dirty="0" smtClean="0">
                <a:solidFill>
                  <a:srgbClr val="202122"/>
                </a:solidFill>
                <a:effectLst/>
                <a:latin typeface="Arial"/>
              </a:rPr>
              <a:t>absence de pattes</a:t>
            </a:r>
          </a:p>
          <a:p>
            <a:pPr lvl="1">
              <a:buFont typeface="Arial"/>
              <a:buChar char="•"/>
            </a:pPr>
            <a:r>
              <a:rPr lang="fr-FR" b="0" i="0" dirty="0" smtClean="0">
                <a:solidFill>
                  <a:srgbClr val="202122"/>
                </a:solidFill>
                <a:effectLst/>
                <a:latin typeface="Arial"/>
              </a:rPr>
              <a:t>ont un corps allongé avec une </a:t>
            </a:r>
            <a:r>
              <a:rPr lang="fr-FR" b="0" i="0" u="none" strike="noStrike" dirty="0" smtClean="0">
                <a:solidFill>
                  <a:srgbClr val="202122"/>
                </a:solidFill>
                <a:effectLst/>
                <a:latin typeface="Arial"/>
                <a:hlinkClick r:id="rId3" tooltip="Queue (animal)"/>
              </a:rPr>
              <a:t>queue</a:t>
            </a:r>
            <a:r>
              <a:rPr lang="fr-FR" b="0" i="0" dirty="0" smtClean="0">
                <a:solidFill>
                  <a:srgbClr val="202122"/>
                </a:solidFill>
                <a:effectLst/>
                <a:latin typeface="Arial"/>
              </a:rPr>
              <a:t> brève qui ressemble à la tête</a:t>
            </a:r>
          </a:p>
          <a:p>
            <a:pPr lvl="1">
              <a:buFont typeface="Arial"/>
              <a:buChar char="•"/>
            </a:pPr>
            <a:r>
              <a:rPr lang="fr-FR" b="0" i="0" dirty="0" smtClean="0">
                <a:solidFill>
                  <a:srgbClr val="202122"/>
                </a:solidFill>
                <a:effectLst/>
                <a:latin typeface="Arial"/>
              </a:rPr>
              <a:t>n'ont pas d'oreilles et les yeux sont profondément enfoncés, couverts avec de la peau et des </a:t>
            </a:r>
            <a:r>
              <a:rPr lang="fr-FR" b="0" i="0" u="none" strike="noStrike" dirty="0" smtClean="0">
                <a:solidFill>
                  <a:srgbClr val="202122"/>
                </a:solidFill>
                <a:effectLst/>
                <a:latin typeface="Arial"/>
                <a:hlinkClick r:id="rId4" tooltip="Écaille"/>
              </a:rPr>
              <a:t>écailles</a:t>
            </a:r>
            <a:endParaRPr lang="fr-FR" b="0" i="0" u="none" strike="noStrike" dirty="0" smtClean="0">
              <a:solidFill>
                <a:srgbClr val="202122"/>
              </a:solidFill>
              <a:effectLst/>
              <a:latin typeface="Arial"/>
            </a:endParaRPr>
          </a:p>
          <a:p>
            <a:pPr lvl="1">
              <a:buFont typeface="Arial"/>
              <a:buChar char="•"/>
            </a:pPr>
            <a:r>
              <a:rPr lang="fr-FR" b="0" i="0" dirty="0" smtClean="0">
                <a:solidFill>
                  <a:srgbClr val="202122"/>
                </a:solidFill>
                <a:effectLst/>
                <a:latin typeface="Arial"/>
              </a:rPr>
              <a:t>Leur couleur rosée peut faire ressembler ces animaux à des vers de terre</a:t>
            </a:r>
          </a:p>
          <a:p>
            <a:pPr lvl="1">
              <a:buFont typeface="Arial"/>
              <a:buChar char="•"/>
            </a:pPr>
            <a:r>
              <a:rPr lang="fr-FR" b="0" i="0" dirty="0" smtClean="0">
                <a:solidFill>
                  <a:srgbClr val="202122"/>
                </a:solidFill>
                <a:effectLst/>
                <a:latin typeface="Arial"/>
              </a:rPr>
              <a:t>relativement mal connus du fait de leur mode de vie fouisseur.</a:t>
            </a:r>
          </a:p>
          <a:p>
            <a:pPr>
              <a:buFont typeface="Arial"/>
              <a:buChar char="•"/>
            </a:pPr>
            <a:r>
              <a:rPr lang="fr-FR" b="0" i="0" u="none" strike="noStrike" dirty="0" err="1" smtClean="0">
                <a:solidFill>
                  <a:srgbClr val="202122"/>
                </a:solidFill>
                <a:effectLst/>
                <a:latin typeface="Arial"/>
                <a:hlinkClick r:id="rId5" tooltip="Autarchoglossa"/>
              </a:rPr>
              <a:t>Autarchoglossa</a:t>
            </a:r>
            <a:r>
              <a:rPr lang="fr-FR" b="0" i="0" dirty="0" smtClean="0">
                <a:solidFill>
                  <a:srgbClr val="202122"/>
                </a:solidFill>
                <a:effectLst/>
                <a:latin typeface="Arial"/>
              </a:rPr>
              <a:t> — les </a:t>
            </a:r>
            <a:r>
              <a:rPr lang="fr-FR" b="0" i="0" u="none" strike="noStrike" dirty="0" smtClean="0">
                <a:solidFill>
                  <a:srgbClr val="202122"/>
                </a:solidFill>
                <a:effectLst/>
                <a:latin typeface="Arial"/>
                <a:hlinkClick r:id="rId6" tooltip="Lézard"/>
              </a:rPr>
              <a:t>lézards</a:t>
            </a:r>
            <a:r>
              <a:rPr lang="fr-FR" b="0" i="0" dirty="0" smtClean="0">
                <a:solidFill>
                  <a:srgbClr val="202122"/>
                </a:solidFill>
                <a:effectLst/>
                <a:latin typeface="Arial"/>
              </a:rPr>
              <a:t> </a:t>
            </a:r>
            <a:r>
              <a:rPr lang="fr-FR" b="0" i="0" u="none" strike="noStrike" dirty="0" err="1" smtClean="0">
                <a:solidFill>
                  <a:srgbClr val="202122"/>
                </a:solidFill>
                <a:effectLst/>
                <a:latin typeface="Arial"/>
                <a:hlinkClick r:id="rId7" tooltip="Lacertidés"/>
              </a:rPr>
              <a:t>lacertidés</a:t>
            </a:r>
            <a:r>
              <a:rPr lang="fr-FR" b="0" i="0" dirty="0" smtClean="0">
                <a:solidFill>
                  <a:srgbClr val="202122"/>
                </a:solidFill>
                <a:effectLst/>
                <a:latin typeface="Arial"/>
              </a:rPr>
              <a:t>, les </a:t>
            </a:r>
            <a:r>
              <a:rPr lang="fr-FR" b="0" i="0" u="none" strike="noStrike" dirty="0" smtClean="0">
                <a:solidFill>
                  <a:srgbClr val="202122"/>
                </a:solidFill>
                <a:effectLst/>
                <a:latin typeface="Arial"/>
                <a:hlinkClick r:id="rId8" tooltip="Varan"/>
              </a:rPr>
              <a:t>varans</a:t>
            </a:r>
            <a:r>
              <a:rPr lang="fr-FR" b="0" i="0" dirty="0" smtClean="0">
                <a:solidFill>
                  <a:srgbClr val="202122"/>
                </a:solidFill>
                <a:effectLst/>
                <a:latin typeface="Arial"/>
              </a:rPr>
              <a:t>, les </a:t>
            </a:r>
            <a:r>
              <a:rPr lang="fr-FR" b="0" i="0" u="none" strike="noStrike" dirty="0" smtClean="0">
                <a:solidFill>
                  <a:srgbClr val="202122"/>
                </a:solidFill>
                <a:effectLst/>
                <a:latin typeface="Arial"/>
                <a:hlinkClick r:id="rId9" tooltip="Orvet"/>
              </a:rPr>
              <a:t>orvets</a:t>
            </a:r>
            <a:r>
              <a:rPr lang="fr-FR" b="0" i="0" dirty="0" smtClean="0">
                <a:solidFill>
                  <a:srgbClr val="202122"/>
                </a:solidFill>
                <a:effectLst/>
                <a:latin typeface="Arial"/>
              </a:rPr>
              <a:t> et les </a:t>
            </a:r>
            <a:r>
              <a:rPr lang="fr-FR" b="0" i="0" u="none" strike="noStrike" dirty="0" smtClean="0">
                <a:solidFill>
                  <a:srgbClr val="202122"/>
                </a:solidFill>
                <a:effectLst/>
                <a:latin typeface="Arial"/>
                <a:hlinkClick r:id="rId10" tooltip="Ophisaurus"/>
              </a:rPr>
              <a:t>serpents de verre</a:t>
            </a:r>
            <a:r>
              <a:rPr lang="fr-FR" b="0" i="0" dirty="0" smtClean="0">
                <a:solidFill>
                  <a:srgbClr val="202122"/>
                </a:solidFill>
                <a:effectLst/>
                <a:latin typeface="Arial"/>
              </a:rPr>
              <a:t>.</a:t>
            </a:r>
          </a:p>
          <a:p>
            <a:pPr lvl="1">
              <a:buFont typeface="Arial"/>
              <a:buChar char="•"/>
            </a:pPr>
            <a:r>
              <a:rPr lang="fr-FR" b="0" i="0" dirty="0" smtClean="0">
                <a:solidFill>
                  <a:srgbClr val="202122"/>
                </a:solidFill>
                <a:effectLst/>
                <a:latin typeface="Arial"/>
              </a:rPr>
              <a:t>tétrapodes, dont les membres ont régressé chez les orvets et les serpents de verre</a:t>
            </a:r>
          </a:p>
          <a:p>
            <a:pPr lvl="1">
              <a:buFont typeface="Arial"/>
              <a:buChar char="•"/>
            </a:pPr>
            <a:r>
              <a:rPr lang="fr-FR" b="0" i="0" dirty="0" smtClean="0">
                <a:solidFill>
                  <a:srgbClr val="202122"/>
                </a:solidFill>
                <a:effectLst/>
                <a:latin typeface="Arial"/>
              </a:rPr>
              <a:t>Ceux-ci se distinguent tout de même des serpents par la présence d'une oreille externe et de paupières.</a:t>
            </a:r>
          </a:p>
          <a:p>
            <a:pPr>
              <a:buFont typeface="Arial"/>
              <a:buChar char="•"/>
            </a:pPr>
            <a:r>
              <a:rPr lang="fr-FR" b="0" i="0" u="none" strike="noStrike" dirty="0" err="1" smtClean="0">
                <a:solidFill>
                  <a:srgbClr val="202122"/>
                </a:solidFill>
                <a:effectLst/>
                <a:latin typeface="Arial"/>
                <a:hlinkClick r:id="rId11" tooltip="Gekkota"/>
              </a:rPr>
              <a:t>Gekkota</a:t>
            </a:r>
            <a:r>
              <a:rPr lang="fr-FR" b="0" i="0" dirty="0" smtClean="0">
                <a:solidFill>
                  <a:srgbClr val="202122"/>
                </a:solidFill>
                <a:effectLst/>
                <a:latin typeface="Arial"/>
              </a:rPr>
              <a:t> — les </a:t>
            </a:r>
            <a:r>
              <a:rPr lang="fr-FR" b="0" i="0" u="none" strike="noStrike" dirty="0" smtClean="0">
                <a:solidFill>
                  <a:srgbClr val="202122"/>
                </a:solidFill>
                <a:effectLst/>
                <a:latin typeface="Arial"/>
                <a:hlinkClick r:id="rId12" tooltip="Gekkonidae"/>
              </a:rPr>
              <a:t>geckos</a:t>
            </a:r>
            <a:r>
              <a:rPr lang="fr-FR" b="0" i="0" dirty="0" smtClean="0">
                <a:solidFill>
                  <a:srgbClr val="202122"/>
                </a:solidFill>
                <a:effectLst/>
                <a:latin typeface="Arial"/>
              </a:rPr>
              <a:t>, </a:t>
            </a:r>
          </a:p>
          <a:p>
            <a:pPr lvl="1">
              <a:buFont typeface="Arial"/>
              <a:buChar char="•"/>
            </a:pPr>
            <a:r>
              <a:rPr lang="fr-FR" b="0" i="0" dirty="0" smtClean="0">
                <a:solidFill>
                  <a:srgbClr val="202122"/>
                </a:solidFill>
                <a:effectLst/>
                <a:latin typeface="Arial"/>
              </a:rPr>
              <a:t>animaux tétrapodes dont de nombreux représentants sont munis de </a:t>
            </a:r>
            <a:r>
              <a:rPr lang="fr-FR" b="0" i="0" u="none" strike="noStrike" dirty="0" err="1" smtClean="0">
                <a:solidFill>
                  <a:srgbClr val="202122"/>
                </a:solidFill>
                <a:effectLst/>
                <a:latin typeface="Arial"/>
                <a:hlinkClick r:id="rId13" tooltip="Seta (zoologie)"/>
              </a:rPr>
              <a:t>setæ</a:t>
            </a:r>
            <a:r>
              <a:rPr lang="fr-FR" b="0" i="0" dirty="0" smtClean="0">
                <a:solidFill>
                  <a:srgbClr val="202122"/>
                </a:solidFill>
                <a:effectLst/>
                <a:latin typeface="Arial"/>
              </a:rPr>
              <a:t> sous les pattes qui leur permettent de grimper sur toutes les surfaces, quelle que soit leur inclinaison et même sur les plus lisses</a:t>
            </a:r>
          </a:p>
          <a:p>
            <a:pPr>
              <a:buFont typeface="Arial"/>
              <a:buChar char="•"/>
            </a:pPr>
            <a:r>
              <a:rPr lang="fr-FR" b="0" i="0" u="none" strike="noStrike" dirty="0" err="1" smtClean="0">
                <a:solidFill>
                  <a:srgbClr val="202122"/>
                </a:solidFill>
                <a:effectLst/>
                <a:latin typeface="Arial"/>
                <a:hlinkClick r:id="rId14" tooltip="Iguania"/>
              </a:rPr>
              <a:t>Iguania</a:t>
            </a:r>
            <a:r>
              <a:rPr lang="fr-FR" b="0" i="0" dirty="0" smtClean="0">
                <a:solidFill>
                  <a:srgbClr val="202122"/>
                </a:solidFill>
                <a:effectLst/>
                <a:latin typeface="Arial"/>
              </a:rPr>
              <a:t> — les </a:t>
            </a:r>
            <a:r>
              <a:rPr lang="fr-FR" b="0" i="0" u="none" strike="noStrike" dirty="0" smtClean="0">
                <a:solidFill>
                  <a:srgbClr val="202122"/>
                </a:solidFill>
                <a:effectLst/>
                <a:latin typeface="Arial"/>
                <a:hlinkClick r:id="rId15" tooltip="Iguane"/>
              </a:rPr>
              <a:t>iguanes</a:t>
            </a:r>
            <a:r>
              <a:rPr lang="fr-FR" b="0" i="0" dirty="0" smtClean="0">
                <a:solidFill>
                  <a:srgbClr val="202122"/>
                </a:solidFill>
                <a:effectLst/>
                <a:latin typeface="Arial"/>
              </a:rPr>
              <a:t> et les </a:t>
            </a:r>
            <a:r>
              <a:rPr lang="fr-FR" b="0" i="0" u="none" strike="noStrike" dirty="0" smtClean="0">
                <a:solidFill>
                  <a:srgbClr val="202122"/>
                </a:solidFill>
                <a:effectLst/>
                <a:latin typeface="Arial"/>
                <a:hlinkClick r:id="rId16" tooltip="Chamaeleonidae"/>
              </a:rPr>
              <a:t>caméléons</a:t>
            </a:r>
            <a:r>
              <a:rPr lang="fr-FR" b="0" i="0" dirty="0" smtClean="0">
                <a:solidFill>
                  <a:srgbClr val="202122"/>
                </a:solidFill>
                <a:effectLst/>
                <a:latin typeface="Arial"/>
              </a:rPr>
              <a:t>,</a:t>
            </a:r>
          </a:p>
          <a:p>
            <a:pPr lvl="1">
              <a:buFont typeface="Arial"/>
              <a:buChar char="•"/>
            </a:pPr>
            <a:r>
              <a:rPr lang="fr-FR" b="0" i="0" dirty="0" smtClean="0">
                <a:solidFill>
                  <a:srgbClr val="202122"/>
                </a:solidFill>
                <a:effectLst/>
                <a:latin typeface="Arial"/>
              </a:rPr>
              <a:t>semi-</a:t>
            </a:r>
            <a:r>
              <a:rPr lang="fr-FR" b="0" i="0" u="none" strike="noStrike" dirty="0" smtClean="0">
                <a:solidFill>
                  <a:srgbClr val="202122"/>
                </a:solidFill>
                <a:effectLst/>
                <a:latin typeface="Arial"/>
                <a:hlinkClick r:id="rId17" tooltip="Arboricole"/>
              </a:rPr>
              <a:t>arboricoles</a:t>
            </a:r>
            <a:r>
              <a:rPr lang="fr-FR" b="0" i="0" dirty="0" smtClean="0">
                <a:solidFill>
                  <a:srgbClr val="202122"/>
                </a:solidFill>
                <a:effectLst/>
                <a:latin typeface="Arial"/>
              </a:rPr>
              <a:t>, terrestres ou marins, qui se nourrissent principalement de végétaux et d'insectes.</a:t>
            </a:r>
          </a:p>
          <a:p>
            <a:pPr>
              <a:buFont typeface="Arial"/>
              <a:buChar char="•"/>
            </a:pPr>
            <a:r>
              <a:rPr lang="fr-FR" b="0" i="0" u="none" strike="noStrike" dirty="0" smtClean="0">
                <a:solidFill>
                  <a:srgbClr val="202122"/>
                </a:solidFill>
                <a:effectLst/>
                <a:latin typeface="Arial"/>
                <a:hlinkClick r:id="rId18" tooltip="Serpentes"/>
              </a:rPr>
              <a:t>Serpentes</a:t>
            </a:r>
            <a:r>
              <a:rPr lang="fr-FR" b="0" i="0" dirty="0" smtClean="0">
                <a:solidFill>
                  <a:srgbClr val="202122"/>
                </a:solidFill>
                <a:effectLst/>
                <a:latin typeface="Arial"/>
              </a:rPr>
              <a:t> (environ 3 600 espèces réparties en 27 familles) — les </a:t>
            </a:r>
            <a:r>
              <a:rPr lang="fr-FR" b="0" i="0" u="none" strike="noStrike" dirty="0" smtClean="0">
                <a:solidFill>
                  <a:srgbClr val="202122"/>
                </a:solidFill>
                <a:effectLst/>
                <a:latin typeface="Arial"/>
                <a:hlinkClick r:id="rId19" tooltip="Serpent"/>
              </a:rPr>
              <a:t>serpents</a:t>
            </a:r>
            <a:r>
              <a:rPr lang="fr-FR" b="0" i="0" dirty="0" smtClean="0">
                <a:solidFill>
                  <a:srgbClr val="202122"/>
                </a:solidFill>
                <a:effectLst/>
                <a:latin typeface="Arial"/>
              </a:rPr>
              <a:t>,</a:t>
            </a:r>
          </a:p>
          <a:p>
            <a:pPr lvl="1">
              <a:buFont typeface="Arial"/>
              <a:buChar char="•"/>
            </a:pPr>
            <a:r>
              <a:rPr lang="fr-FR" b="0" i="0" dirty="0" smtClean="0">
                <a:solidFill>
                  <a:srgbClr val="202122"/>
                </a:solidFill>
                <a:effectLst/>
                <a:latin typeface="Arial"/>
              </a:rPr>
              <a:t>animaux apodes qui se déplacent sur le sol en rampant grâce aux contractions de leurs côtes</a:t>
            </a:r>
          </a:p>
          <a:p>
            <a:pPr lvl="1">
              <a:buFont typeface="Arial"/>
              <a:buChar char="•"/>
            </a:pPr>
            <a:r>
              <a:rPr lang="fr-FR" b="0" i="0" dirty="0" smtClean="0">
                <a:solidFill>
                  <a:srgbClr val="202122"/>
                </a:solidFill>
                <a:effectLst/>
                <a:latin typeface="Arial"/>
              </a:rPr>
              <a:t>Un certain nombre d'entre eux sont équipés de crochets à venin qui rendent leur morsure très douloureuse et potentiellement mortelle</a:t>
            </a:r>
          </a:p>
          <a:p>
            <a:endParaRPr lang="fr-FR" dirty="0"/>
          </a:p>
        </p:txBody>
      </p:sp>
    </p:spTree>
    <p:extLst>
      <p:ext uri="{BB962C8B-B14F-4D97-AF65-F5344CB8AC3E}">
        <p14:creationId xmlns:p14="http://schemas.microsoft.com/office/powerpoint/2010/main" val="2754523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iguane vert, de l'ordre des squamates</a:t>
            </a:r>
            <a:endParaRPr lang="fr-FR"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40633" y="2060848"/>
            <a:ext cx="4854472" cy="3456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7852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Crocodiliens</a:t>
            </a:r>
            <a:endParaRPr lang="fr-FR" dirty="0"/>
          </a:p>
        </p:txBody>
      </p:sp>
      <p:sp>
        <p:nvSpPr>
          <p:cNvPr id="3" name="Espace réservé du contenu 2"/>
          <p:cNvSpPr>
            <a:spLocks noGrp="1"/>
          </p:cNvSpPr>
          <p:nvPr>
            <p:ph idx="1"/>
          </p:nvPr>
        </p:nvSpPr>
        <p:spPr/>
        <p:txBody>
          <a:bodyPr>
            <a:normAutofit fontScale="55000" lnSpcReduction="20000"/>
          </a:bodyPr>
          <a:lstStyle/>
          <a:p>
            <a:r>
              <a:rPr lang="fr-FR" b="0" i="0" dirty="0" smtClean="0">
                <a:solidFill>
                  <a:srgbClr val="202122"/>
                </a:solidFill>
                <a:effectLst/>
                <a:latin typeface="Arial"/>
              </a:rPr>
              <a:t>forment un groupe de 31 espèces réparties en trois groupes      les </a:t>
            </a:r>
            <a:r>
              <a:rPr lang="fr-FR" b="0" i="0" u="none" strike="noStrike" dirty="0" err="1" smtClean="0">
                <a:solidFill>
                  <a:srgbClr val="202122"/>
                </a:solidFill>
                <a:effectLst/>
                <a:latin typeface="Arial"/>
                <a:hlinkClick r:id="rId2" tooltip="Crocodylidae"/>
              </a:rPr>
              <a:t>Crocodylidae</a:t>
            </a:r>
            <a:r>
              <a:rPr lang="fr-FR" b="0" i="0" dirty="0" smtClean="0">
                <a:solidFill>
                  <a:srgbClr val="202122"/>
                </a:solidFill>
                <a:effectLst/>
                <a:latin typeface="Arial"/>
              </a:rPr>
              <a:t> (</a:t>
            </a:r>
            <a:r>
              <a:rPr lang="fr-FR" b="0" i="0" u="none" strike="noStrike" dirty="0" smtClean="0">
                <a:solidFill>
                  <a:srgbClr val="202122"/>
                </a:solidFill>
                <a:effectLst/>
                <a:latin typeface="Arial"/>
                <a:hlinkClick r:id="rId3" tooltip="Crocodile"/>
              </a:rPr>
              <a:t>crocodiles</a:t>
            </a:r>
            <a:r>
              <a:rPr lang="fr-FR" b="0" i="0" dirty="0" smtClean="0">
                <a:solidFill>
                  <a:srgbClr val="202122"/>
                </a:solidFill>
                <a:effectLst/>
                <a:latin typeface="Arial"/>
              </a:rPr>
              <a:t> et </a:t>
            </a:r>
            <a:r>
              <a:rPr lang="fr-FR" b="0" i="0" u="none" strike="noStrike" dirty="0" smtClean="0">
                <a:solidFill>
                  <a:srgbClr val="202122"/>
                </a:solidFill>
                <a:effectLst/>
                <a:latin typeface="Arial"/>
                <a:hlinkClick r:id="rId4" tooltip="Faux-gavial"/>
              </a:rPr>
              <a:t>faux-gavials</a:t>
            </a:r>
            <a:r>
              <a:rPr lang="fr-FR" b="0" i="0" dirty="0" smtClean="0">
                <a:solidFill>
                  <a:srgbClr val="202122"/>
                </a:solidFill>
                <a:effectLst/>
                <a:latin typeface="Arial"/>
              </a:rPr>
              <a:t>), les </a:t>
            </a:r>
            <a:r>
              <a:rPr lang="fr-FR" b="0" i="0" u="none" strike="noStrike" dirty="0" err="1" smtClean="0">
                <a:solidFill>
                  <a:srgbClr val="202122"/>
                </a:solidFill>
                <a:effectLst/>
                <a:latin typeface="Arial"/>
                <a:hlinkClick r:id="rId5" tooltip="Alligatoridae"/>
              </a:rPr>
              <a:t>Alligatoridae</a:t>
            </a:r>
            <a:r>
              <a:rPr lang="fr-FR" b="0" i="0" dirty="0" smtClean="0">
                <a:solidFill>
                  <a:srgbClr val="202122"/>
                </a:solidFill>
                <a:effectLst/>
                <a:latin typeface="Arial"/>
              </a:rPr>
              <a:t> (</a:t>
            </a:r>
            <a:r>
              <a:rPr lang="fr-FR" b="0" i="0" u="none" strike="noStrike" dirty="0" smtClean="0">
                <a:solidFill>
                  <a:srgbClr val="202122"/>
                </a:solidFill>
                <a:effectLst/>
                <a:latin typeface="Arial"/>
                <a:hlinkClick r:id="rId6" tooltip="Alligator (animal)"/>
              </a:rPr>
              <a:t>alligators</a:t>
            </a:r>
            <a:r>
              <a:rPr lang="fr-FR" b="0" i="0" dirty="0" smtClean="0">
                <a:solidFill>
                  <a:srgbClr val="202122"/>
                </a:solidFill>
                <a:effectLst/>
                <a:latin typeface="Arial"/>
              </a:rPr>
              <a:t> et </a:t>
            </a:r>
            <a:r>
              <a:rPr lang="fr-FR" b="0" i="0" u="none" strike="noStrike" dirty="0" smtClean="0">
                <a:solidFill>
                  <a:srgbClr val="202122"/>
                </a:solidFill>
                <a:effectLst/>
                <a:latin typeface="Arial"/>
                <a:hlinkClick r:id="rId7" tooltip="Caïman (animal)"/>
              </a:rPr>
              <a:t>caïmans</a:t>
            </a:r>
            <a:r>
              <a:rPr lang="fr-FR" b="0" i="0" dirty="0" smtClean="0">
                <a:solidFill>
                  <a:srgbClr val="202122"/>
                </a:solidFill>
                <a:effectLst/>
                <a:latin typeface="Arial"/>
              </a:rPr>
              <a:t>) </a:t>
            </a:r>
          </a:p>
          <a:p>
            <a:pPr marL="800100" lvl="2" indent="0">
              <a:buNone/>
            </a:pPr>
            <a:r>
              <a:rPr lang="fr-FR" b="0" i="0" dirty="0" smtClean="0">
                <a:solidFill>
                  <a:srgbClr val="202122"/>
                </a:solidFill>
                <a:effectLst/>
                <a:latin typeface="Arial"/>
              </a:rPr>
              <a:t>     les </a:t>
            </a:r>
            <a:r>
              <a:rPr lang="fr-FR" b="0" i="0" u="none" strike="noStrike" dirty="0" err="1" smtClean="0">
                <a:solidFill>
                  <a:srgbClr val="202122"/>
                </a:solidFill>
                <a:effectLst/>
                <a:latin typeface="Arial"/>
                <a:hlinkClick r:id="rId8" tooltip="Gavialidae"/>
              </a:rPr>
              <a:t>Gavialidae</a:t>
            </a:r>
            <a:r>
              <a:rPr lang="fr-FR" b="0" i="0" dirty="0" smtClean="0">
                <a:solidFill>
                  <a:srgbClr val="202122"/>
                </a:solidFill>
                <a:effectLst/>
                <a:latin typeface="Arial"/>
              </a:rPr>
              <a:t> (</a:t>
            </a:r>
            <a:r>
              <a:rPr lang="fr-FR" b="0" i="0" u="none" strike="noStrike" dirty="0" smtClean="0">
                <a:solidFill>
                  <a:srgbClr val="202122"/>
                </a:solidFill>
                <a:effectLst/>
                <a:latin typeface="Arial"/>
                <a:hlinkClick r:id="rId9" tooltip="Gavial"/>
              </a:rPr>
              <a:t>gavials</a:t>
            </a:r>
            <a:r>
              <a:rPr lang="fr-FR" b="0" i="0" dirty="0" smtClean="0">
                <a:solidFill>
                  <a:srgbClr val="202122"/>
                </a:solidFill>
                <a:effectLst/>
                <a:latin typeface="Arial"/>
              </a:rPr>
              <a:t>). </a:t>
            </a:r>
          </a:p>
          <a:p>
            <a:r>
              <a:rPr lang="fr-FR" b="0" i="0" dirty="0" smtClean="0">
                <a:solidFill>
                  <a:srgbClr val="202122"/>
                </a:solidFill>
                <a:effectLst/>
                <a:latin typeface="Arial"/>
              </a:rPr>
              <a:t>adaptés à la vie aquatique.</a:t>
            </a:r>
          </a:p>
          <a:p>
            <a:r>
              <a:rPr lang="fr-FR" b="0" i="0" dirty="0" smtClean="0">
                <a:solidFill>
                  <a:srgbClr val="202122"/>
                </a:solidFill>
                <a:effectLst/>
                <a:latin typeface="Arial"/>
              </a:rPr>
              <a:t>ont </a:t>
            </a:r>
          </a:p>
          <a:p>
            <a:pPr lvl="1"/>
            <a:r>
              <a:rPr lang="fr-FR" b="0" i="0" dirty="0" smtClean="0">
                <a:solidFill>
                  <a:srgbClr val="202122"/>
                </a:solidFill>
                <a:effectLst/>
                <a:latin typeface="Arial"/>
              </a:rPr>
              <a:t>un corps oblong fortement aplati</a:t>
            </a:r>
          </a:p>
          <a:p>
            <a:pPr lvl="1"/>
            <a:r>
              <a:rPr lang="fr-FR" b="0" i="0" dirty="0" smtClean="0">
                <a:solidFill>
                  <a:srgbClr val="202122"/>
                </a:solidFill>
                <a:effectLst/>
                <a:latin typeface="Arial"/>
              </a:rPr>
              <a:t>des pattes semi-palmées placées latéralement qui leur permettent de se déplacer en faisant traîner leur corps sur le sol</a:t>
            </a:r>
          </a:p>
          <a:p>
            <a:pPr lvl="1"/>
            <a:r>
              <a:rPr lang="fr-FR" b="0" i="0" dirty="0" smtClean="0">
                <a:solidFill>
                  <a:srgbClr val="202122"/>
                </a:solidFill>
                <a:effectLst/>
                <a:latin typeface="Arial"/>
              </a:rPr>
              <a:t>une longue queue garnie d'écailles et une large tête avec un long museau plat qui leur permet de rester immergés à l'exception de leur nez et leurs yeux.</a:t>
            </a:r>
          </a:p>
          <a:p>
            <a:r>
              <a:rPr lang="fr-FR" b="0" i="0" dirty="0" smtClean="0">
                <a:solidFill>
                  <a:srgbClr val="202122"/>
                </a:solidFill>
                <a:effectLst/>
                <a:latin typeface="Arial"/>
              </a:rPr>
              <a:t>Ces animaux sont les reptiles les plus proches des </a:t>
            </a:r>
            <a:r>
              <a:rPr lang="fr-FR" b="0" i="0" u="none" strike="noStrike" dirty="0" smtClean="0">
                <a:solidFill>
                  <a:srgbClr val="202122"/>
                </a:solidFill>
                <a:effectLst/>
                <a:latin typeface="Arial"/>
                <a:hlinkClick r:id="rId10" tooltip="Oiseau"/>
              </a:rPr>
              <a:t>oiseaux</a:t>
            </a:r>
            <a:r>
              <a:rPr lang="fr-FR" b="0" i="0" dirty="0" smtClean="0">
                <a:solidFill>
                  <a:srgbClr val="202122"/>
                </a:solidFill>
                <a:effectLst/>
                <a:latin typeface="Arial"/>
              </a:rPr>
              <a:t>.</a:t>
            </a:r>
          </a:p>
          <a:p>
            <a:r>
              <a:rPr lang="fr-FR" b="0" i="0" dirty="0" smtClean="0">
                <a:solidFill>
                  <a:srgbClr val="202122"/>
                </a:solidFill>
                <a:effectLst/>
                <a:latin typeface="Arial"/>
              </a:rPr>
              <a:t>ont une anatomie plus complexe que la plupart des autres espèces, notamment au niveau de la circulation sanguine avec leur cœur à quatre cavités</a:t>
            </a:r>
          </a:p>
          <a:p>
            <a:r>
              <a:rPr lang="fr-FR" b="0" i="0" dirty="0" smtClean="0">
                <a:solidFill>
                  <a:srgbClr val="202122"/>
                </a:solidFill>
                <a:effectLst/>
                <a:latin typeface="Arial"/>
              </a:rPr>
              <a:t>font partie des seuls reptiles à développer des relations sociales évoluées avec la mise en place d'une hiérarchie dans le groupe, et à avoir un véritable comportement maternel</a:t>
            </a:r>
          </a:p>
          <a:p>
            <a:endParaRPr lang="fr-FR" dirty="0"/>
          </a:p>
        </p:txBody>
      </p:sp>
    </p:spTree>
    <p:extLst>
      <p:ext uri="{BB962C8B-B14F-4D97-AF65-F5344CB8AC3E}">
        <p14:creationId xmlns:p14="http://schemas.microsoft.com/office/powerpoint/2010/main" val="625518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 crocodilien, le Crocodile américain</a:t>
            </a:r>
            <a:endParaRPr lang="fr-FR"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89489" y="2204864"/>
            <a:ext cx="4850838" cy="324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9698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Anatomie et morphologie</a:t>
            </a:r>
            <a:endParaRPr lang="fr-FR" dirty="0"/>
          </a:p>
        </p:txBody>
      </p:sp>
      <p:sp>
        <p:nvSpPr>
          <p:cNvPr id="3" name="Espace réservé du contenu 2"/>
          <p:cNvSpPr>
            <a:spLocks noGrp="1"/>
          </p:cNvSpPr>
          <p:nvPr>
            <p:ph idx="1"/>
          </p:nvPr>
        </p:nvSpPr>
        <p:spPr/>
        <p:txBody>
          <a:bodyPr>
            <a:normAutofit fontScale="62500" lnSpcReduction="20000"/>
          </a:bodyPr>
          <a:lstStyle/>
          <a:p>
            <a:r>
              <a:rPr lang="fr-FR" b="0" i="0" dirty="0" smtClean="0">
                <a:solidFill>
                  <a:srgbClr val="202122"/>
                </a:solidFill>
                <a:effectLst/>
                <a:latin typeface="Arial"/>
              </a:rPr>
              <a:t>Le taxon des reptiles étant </a:t>
            </a:r>
            <a:r>
              <a:rPr lang="fr-FR" b="0" i="0" dirty="0" err="1" smtClean="0">
                <a:solidFill>
                  <a:srgbClr val="202122"/>
                </a:solidFill>
                <a:effectLst/>
                <a:latin typeface="Arial"/>
              </a:rPr>
              <a:t>paraphylétique</a:t>
            </a:r>
            <a:r>
              <a:rPr lang="fr-FR" b="0" i="0" dirty="0" smtClean="0">
                <a:solidFill>
                  <a:srgbClr val="202122"/>
                </a:solidFill>
                <a:effectLst/>
                <a:latin typeface="Arial"/>
              </a:rPr>
              <a:t>, il ne regroupe pas tous les animaux qui descendent d'un même ancêtre commun. Autrement dit, d'un point de vue strictement temporel, les oiseaux sont plus proches des crocodiliens que ces derniers ne le sont des lézards. On retrouve donc des caractéristiques communes aux oiseaux et aux crocodiliens qui sont absentes chez les tortues, les lézards et les serpents. En outre le </a:t>
            </a:r>
            <a:r>
              <a:rPr lang="fr-FR" b="0" i="0" u="none" strike="noStrike" dirty="0" smtClean="0">
                <a:effectLst/>
                <a:latin typeface="Arial"/>
                <a:hlinkClick r:id="rId2" tooltip="Dernier ancêtre commun"/>
              </a:rPr>
              <a:t>dernier ancêtre commun</a:t>
            </a:r>
            <a:r>
              <a:rPr lang="fr-FR" b="0" i="0" dirty="0" smtClean="0">
                <a:solidFill>
                  <a:srgbClr val="202122"/>
                </a:solidFill>
                <a:effectLst/>
                <a:latin typeface="Arial"/>
              </a:rPr>
              <a:t> à toutes ces espèces est très éloigné, par conséquent le terme reptile regroupe des animaux aux morphologies et caractéristiques anatomiques diverses, et qui n'ont que peu de caractéristiques en commun (d'où le </a:t>
            </a:r>
            <a:r>
              <a:rPr lang="fr-FR" b="0" i="0" u="none" strike="noStrike" dirty="0" smtClean="0">
                <a:effectLst/>
                <a:latin typeface="Arial"/>
                <a:hlinkClick r:id="rId3" tooltip="Rang taxonomique"/>
              </a:rPr>
              <a:t>rang taxonomique</a:t>
            </a:r>
            <a:r>
              <a:rPr lang="fr-FR" b="0" i="0" dirty="0" smtClean="0">
                <a:solidFill>
                  <a:srgbClr val="202122"/>
                </a:solidFill>
                <a:effectLst/>
                <a:latin typeface="Arial"/>
              </a:rPr>
              <a:t> relativement élevé de </a:t>
            </a:r>
            <a:r>
              <a:rPr lang="fr-FR" b="0" i="0" u="none" strike="noStrike" dirty="0" smtClean="0">
                <a:effectLst/>
                <a:latin typeface="Arial"/>
                <a:hlinkClick r:id="rId4" tooltip="Classe (biologie)"/>
              </a:rPr>
              <a:t>classe</a:t>
            </a:r>
            <a:r>
              <a:rPr lang="fr-FR" b="0" i="0" dirty="0" smtClean="0">
                <a:solidFill>
                  <a:srgbClr val="202122"/>
                </a:solidFill>
                <a:effectLst/>
                <a:latin typeface="Arial"/>
              </a:rPr>
              <a:t>). On observe par exemple de fortes variations de taille entre les représentants du groupe, dans lequel on retrouve les plus petits amniotes, des geckos du genre </a:t>
            </a:r>
            <a:r>
              <a:rPr lang="fr-FR" b="0" i="1" u="none" strike="noStrike" dirty="0" err="1" smtClean="0">
                <a:solidFill>
                  <a:srgbClr val="202122"/>
                </a:solidFill>
                <a:effectLst/>
                <a:latin typeface="Arial"/>
                <a:hlinkClick r:id="rId5" tooltip="Sphaerodactylus"/>
              </a:rPr>
              <a:t>Sphaerodactylus</a:t>
            </a:r>
            <a:r>
              <a:rPr lang="fr-FR" b="0" i="0" dirty="0" smtClean="0">
                <a:solidFill>
                  <a:srgbClr val="202122"/>
                </a:solidFill>
                <a:effectLst/>
                <a:latin typeface="Arial"/>
              </a:rPr>
              <a:t>, et des animaux comme le </a:t>
            </a:r>
            <a:r>
              <a:rPr lang="fr-FR" b="0" i="0" u="none" strike="noStrike" dirty="0" smtClean="0">
                <a:effectLst/>
                <a:latin typeface="Arial"/>
                <a:hlinkClick r:id="rId6" tooltip="Crocodile marin"/>
              </a:rPr>
              <a:t>Crocodile marin</a:t>
            </a:r>
            <a:r>
              <a:rPr lang="fr-FR" b="0" i="0" dirty="0" smtClean="0">
                <a:solidFill>
                  <a:srgbClr val="202122"/>
                </a:solidFill>
                <a:effectLst/>
                <a:latin typeface="Arial"/>
              </a:rPr>
              <a:t> qui peut atteindre une tonne. Les plus grands animaux que la </a:t>
            </a:r>
            <a:r>
              <a:rPr lang="fr-FR" b="0" i="0" u="none" strike="noStrike" dirty="0" smtClean="0">
                <a:effectLst/>
                <a:latin typeface="Arial"/>
                <a:hlinkClick r:id="rId7" tooltip="Terre"/>
              </a:rPr>
              <a:t>Terre</a:t>
            </a:r>
            <a:r>
              <a:rPr lang="fr-FR" b="0" i="0" dirty="0" smtClean="0">
                <a:solidFill>
                  <a:srgbClr val="202122"/>
                </a:solidFill>
                <a:effectLst/>
                <a:latin typeface="Arial"/>
              </a:rPr>
              <a:t> ait portés étaient également des reptiles, les </a:t>
            </a:r>
            <a:r>
              <a:rPr lang="fr-FR" b="0" i="0" u="none" strike="noStrike" dirty="0" smtClean="0">
                <a:effectLst/>
                <a:latin typeface="Arial"/>
                <a:hlinkClick r:id="rId8" tooltip="Dinosaures"/>
              </a:rPr>
              <a:t>dinosaures</a:t>
            </a:r>
            <a:endParaRPr lang="fr-FR" dirty="0"/>
          </a:p>
        </p:txBody>
      </p:sp>
    </p:spTree>
    <p:extLst>
      <p:ext uri="{BB962C8B-B14F-4D97-AF65-F5344CB8AC3E}">
        <p14:creationId xmlns:p14="http://schemas.microsoft.com/office/powerpoint/2010/main" val="1796146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620688"/>
            <a:ext cx="8219256" cy="5505475"/>
          </a:xfrm>
        </p:spPr>
        <p:txBody>
          <a:bodyPr>
            <a:normAutofit fontScale="85000" lnSpcReduction="20000"/>
          </a:bodyPr>
          <a:lstStyle/>
          <a:p>
            <a:r>
              <a:rPr lang="fr-FR" b="1" i="0" dirty="0" smtClean="0">
                <a:solidFill>
                  <a:srgbClr val="202122"/>
                </a:solidFill>
                <a:effectLst/>
                <a:latin typeface="Arial"/>
              </a:rPr>
              <a:t>herpétologie</a:t>
            </a:r>
            <a:r>
              <a:rPr lang="fr-FR" b="0" i="0" dirty="0" smtClean="0">
                <a:solidFill>
                  <a:srgbClr val="202122"/>
                </a:solidFill>
                <a:effectLst/>
                <a:latin typeface="Arial"/>
              </a:rPr>
              <a:t> (du </a:t>
            </a:r>
            <a:r>
              <a:rPr lang="fr-FR" b="0" i="0" u="none" strike="noStrike" dirty="0" smtClean="0">
                <a:effectLst/>
                <a:latin typeface="Arial"/>
                <a:hlinkClick r:id="rId2" tooltip="Grec ancien"/>
              </a:rPr>
              <a:t>grec ancien</a:t>
            </a:r>
            <a:r>
              <a:rPr lang="fr-FR" b="0" i="0" dirty="0" smtClean="0">
                <a:solidFill>
                  <a:srgbClr val="202122"/>
                </a:solidFill>
                <a:effectLst/>
                <a:latin typeface="Arial"/>
              </a:rPr>
              <a:t> : </a:t>
            </a:r>
            <a:r>
              <a:rPr lang="fr-FR" b="0" i="0" dirty="0" err="1" smtClean="0">
                <a:solidFill>
                  <a:srgbClr val="202122"/>
                </a:solidFill>
                <a:effectLst/>
                <a:latin typeface="Arial Unicode MS"/>
              </a:rPr>
              <a:t>ἑρ</a:t>
            </a:r>
            <a:r>
              <a:rPr lang="fr-FR" b="0" i="0" dirty="0" smtClean="0">
                <a:solidFill>
                  <a:srgbClr val="202122"/>
                </a:solidFill>
                <a:effectLst/>
                <a:latin typeface="Arial Unicode MS"/>
              </a:rPr>
              <a:t>πετόν</a:t>
            </a:r>
            <a:r>
              <a:rPr lang="fr-FR" b="0" i="0" dirty="0" smtClean="0">
                <a:solidFill>
                  <a:srgbClr val="202122"/>
                </a:solidFill>
                <a:effectLst/>
                <a:latin typeface="Arial"/>
              </a:rPr>
              <a:t> </a:t>
            </a:r>
            <a:r>
              <a:rPr lang="fr-FR" b="0" i="1" dirty="0" smtClean="0">
                <a:solidFill>
                  <a:srgbClr val="202122"/>
                </a:solidFill>
                <a:effectLst/>
                <a:latin typeface="Arial"/>
              </a:rPr>
              <a:t>herpetón</a:t>
            </a:r>
            <a:r>
              <a:rPr lang="fr-FR" b="0" i="0" dirty="0" smtClean="0">
                <a:solidFill>
                  <a:srgbClr val="202122"/>
                </a:solidFill>
                <a:effectLst/>
                <a:latin typeface="Arial"/>
              </a:rPr>
              <a:t>, « qui rampe, reptile ») est la branche de l'</a:t>
            </a:r>
            <a:r>
              <a:rPr lang="fr-FR" b="0" i="0" u="none" strike="noStrike" dirty="0" smtClean="0">
                <a:effectLst/>
                <a:latin typeface="Arial"/>
                <a:hlinkClick r:id="rId3" tooltip="Histoire naturelle"/>
              </a:rPr>
              <a:t>histoire naturelle</a:t>
            </a:r>
            <a:r>
              <a:rPr lang="fr-FR" b="0" i="0" dirty="0" smtClean="0">
                <a:solidFill>
                  <a:srgbClr val="202122"/>
                </a:solidFill>
                <a:effectLst/>
                <a:latin typeface="Arial"/>
              </a:rPr>
              <a:t> qui traite des </a:t>
            </a:r>
            <a:r>
              <a:rPr lang="fr-FR" b="0" i="0" u="none" strike="noStrike" dirty="0" smtClean="0">
                <a:effectLst/>
                <a:latin typeface="Arial"/>
                <a:hlinkClick r:id="rId4" tooltip="Amphibia"/>
              </a:rPr>
              <a:t>amphibiens</a:t>
            </a:r>
            <a:r>
              <a:rPr lang="fr-FR" b="0" i="0" dirty="0" smtClean="0">
                <a:solidFill>
                  <a:srgbClr val="202122"/>
                </a:solidFill>
                <a:effectLst/>
                <a:latin typeface="Arial"/>
              </a:rPr>
              <a:t> et des </a:t>
            </a:r>
            <a:r>
              <a:rPr lang="fr-FR" b="0" i="0" u="none" strike="noStrike" dirty="0" smtClean="0">
                <a:effectLst/>
                <a:latin typeface="Arial"/>
                <a:hlinkClick r:id="rId5" tooltip="Reptile"/>
              </a:rPr>
              <a:t>reptiles</a:t>
            </a:r>
            <a:endParaRPr lang="fr-FR" b="0" i="0" dirty="0" smtClean="0">
              <a:solidFill>
                <a:srgbClr val="202122"/>
              </a:solidFill>
              <a:effectLst/>
              <a:latin typeface="Arial"/>
            </a:endParaRPr>
          </a:p>
          <a:p>
            <a:r>
              <a:rPr lang="fr-FR" b="0" i="0" dirty="0" smtClean="0">
                <a:solidFill>
                  <a:srgbClr val="202122"/>
                </a:solidFill>
                <a:effectLst/>
                <a:latin typeface="Arial"/>
              </a:rPr>
              <a:t>groupe de </a:t>
            </a:r>
            <a:r>
              <a:rPr lang="fr-FR" b="0" i="0" u="none" strike="noStrike" dirty="0" smtClean="0">
                <a:effectLst/>
                <a:latin typeface="Arial"/>
                <a:hlinkClick r:id="rId6" tooltip="Vertébrés"/>
              </a:rPr>
              <a:t>vertébrés</a:t>
            </a:r>
            <a:r>
              <a:rPr lang="fr-FR" b="0" i="0" dirty="0" smtClean="0">
                <a:solidFill>
                  <a:srgbClr val="202122"/>
                </a:solidFill>
                <a:effectLst/>
                <a:latin typeface="Arial"/>
              </a:rPr>
              <a:t> </a:t>
            </a:r>
            <a:r>
              <a:rPr lang="fr-FR" b="0" i="0" u="none" strike="noStrike" dirty="0" smtClean="0">
                <a:effectLst/>
                <a:latin typeface="Arial"/>
                <a:hlinkClick r:id="rId7" tooltip="Tetrapoda"/>
              </a:rPr>
              <a:t>tétrapodes</a:t>
            </a:r>
            <a:r>
              <a:rPr lang="fr-FR" b="0" i="0" dirty="0" smtClean="0">
                <a:solidFill>
                  <a:srgbClr val="202122"/>
                </a:solidFill>
                <a:effectLst/>
                <a:latin typeface="Arial"/>
              </a:rPr>
              <a:t> à température variable (</a:t>
            </a:r>
            <a:r>
              <a:rPr lang="fr-FR" b="0" i="0" u="none" strike="noStrike" dirty="0" smtClean="0">
                <a:effectLst/>
                <a:latin typeface="Arial"/>
                <a:hlinkClick r:id="rId8" tooltip="Ectotherme"/>
              </a:rPr>
              <a:t>ectothermes</a:t>
            </a:r>
            <a:r>
              <a:rPr lang="fr-FR" b="0" i="0" dirty="0" smtClean="0">
                <a:solidFill>
                  <a:srgbClr val="202122"/>
                </a:solidFill>
                <a:effectLst/>
                <a:latin typeface="Arial"/>
              </a:rPr>
              <a:t>)</a:t>
            </a:r>
          </a:p>
          <a:p>
            <a:r>
              <a:rPr lang="fr-FR" b="0" i="0" dirty="0" smtClean="0">
                <a:solidFill>
                  <a:srgbClr val="202122"/>
                </a:solidFill>
                <a:effectLst/>
                <a:latin typeface="Arial"/>
              </a:rPr>
              <a:t>recouverts d'</a:t>
            </a:r>
            <a:r>
              <a:rPr lang="fr-FR" b="0" i="0" u="none" strike="noStrike" dirty="0" smtClean="0">
                <a:effectLst/>
                <a:latin typeface="Arial"/>
                <a:hlinkClick r:id="rId9" tooltip="Écaille"/>
              </a:rPr>
              <a:t>écailles</a:t>
            </a:r>
            <a:r>
              <a:rPr lang="fr-FR" b="0" i="0" dirty="0" smtClean="0">
                <a:solidFill>
                  <a:srgbClr val="202122"/>
                </a:solidFill>
                <a:effectLst/>
                <a:latin typeface="Arial"/>
              </a:rPr>
              <a:t> et pondant des œufs </a:t>
            </a:r>
            <a:r>
              <a:rPr lang="fr-FR" b="0" i="0" u="none" strike="noStrike" dirty="0" smtClean="0">
                <a:effectLst/>
                <a:latin typeface="Arial"/>
                <a:hlinkClick r:id="rId10" tooltip="Amnios"/>
              </a:rPr>
              <a:t>amniotiques</a:t>
            </a:r>
            <a:endParaRPr lang="fr-FR" b="0" i="0" u="none" strike="noStrike" dirty="0" smtClean="0">
              <a:effectLst/>
              <a:latin typeface="Arial"/>
            </a:endParaRPr>
          </a:p>
          <a:p>
            <a:r>
              <a:rPr lang="fr-FR" b="0" i="0" dirty="0" smtClean="0">
                <a:solidFill>
                  <a:srgbClr val="202122"/>
                </a:solidFill>
                <a:effectLst/>
                <a:latin typeface="Arial"/>
              </a:rPr>
              <a:t>inclut des animaux fossiles comme les </a:t>
            </a:r>
            <a:r>
              <a:rPr lang="fr-FR" b="0" i="0" u="none" strike="noStrike" dirty="0" smtClean="0">
                <a:effectLst/>
                <a:latin typeface="Arial"/>
                <a:hlinkClick r:id="rId11" tooltip="Dinosauria"/>
              </a:rPr>
              <a:t>dinosaures</a:t>
            </a:r>
            <a:r>
              <a:rPr lang="fr-FR" b="0" i="0" dirty="0" smtClean="0">
                <a:solidFill>
                  <a:srgbClr val="202122"/>
                </a:solidFill>
                <a:effectLst/>
                <a:latin typeface="Arial"/>
              </a:rPr>
              <a:t> non </a:t>
            </a:r>
            <a:r>
              <a:rPr lang="fr-FR" b="0" i="0" u="none" strike="noStrike" dirty="0" smtClean="0">
                <a:effectLst/>
                <a:latin typeface="Arial"/>
                <a:hlinkClick r:id="rId12" tooltip="Oiseau"/>
              </a:rPr>
              <a:t>aviens</a:t>
            </a:r>
            <a:r>
              <a:rPr lang="fr-FR" b="0" i="0" dirty="0" smtClean="0">
                <a:solidFill>
                  <a:srgbClr val="202122"/>
                </a:solidFill>
                <a:effectLst/>
                <a:latin typeface="Arial"/>
              </a:rPr>
              <a:t>, les </a:t>
            </a:r>
            <a:r>
              <a:rPr lang="fr-FR" b="0" i="0" u="none" strike="noStrike" dirty="0" smtClean="0">
                <a:effectLst/>
                <a:latin typeface="Arial"/>
                <a:hlinkClick r:id="rId13" tooltip="Pterosauria"/>
              </a:rPr>
              <a:t>Ptérosaures</a:t>
            </a:r>
            <a:r>
              <a:rPr lang="fr-FR" b="0" i="0" dirty="0" smtClean="0">
                <a:solidFill>
                  <a:srgbClr val="202122"/>
                </a:solidFill>
                <a:effectLst/>
                <a:latin typeface="Arial"/>
              </a:rPr>
              <a:t>, les </a:t>
            </a:r>
            <a:r>
              <a:rPr lang="fr-FR" b="0" i="0" u="none" strike="noStrike" dirty="0" err="1" smtClean="0">
                <a:effectLst/>
                <a:latin typeface="Arial"/>
                <a:hlinkClick r:id="rId14" tooltip="Ichthyosauria"/>
              </a:rPr>
              <a:t>Ichthyosaures</a:t>
            </a:r>
            <a:r>
              <a:rPr lang="fr-FR" b="0" i="0" dirty="0" smtClean="0">
                <a:solidFill>
                  <a:srgbClr val="202122"/>
                </a:solidFill>
                <a:effectLst/>
                <a:latin typeface="Arial"/>
              </a:rPr>
              <a:t> et les </a:t>
            </a:r>
            <a:r>
              <a:rPr lang="fr-FR" b="0" i="0" u="none" strike="noStrike" dirty="0" smtClean="0">
                <a:effectLst/>
                <a:latin typeface="Arial"/>
                <a:hlinkClick r:id="rId15" tooltip="Plesiosauria"/>
              </a:rPr>
              <a:t>Plésiosaures</a:t>
            </a:r>
            <a:endParaRPr lang="fr-FR" b="0" i="0" u="none" strike="noStrike" dirty="0" smtClean="0">
              <a:effectLst/>
              <a:latin typeface="Arial"/>
            </a:endParaRPr>
          </a:p>
          <a:p>
            <a:r>
              <a:rPr lang="fr-FR" b="0" i="0" dirty="0" smtClean="0">
                <a:solidFill>
                  <a:srgbClr val="202122"/>
                </a:solidFill>
                <a:effectLst/>
                <a:latin typeface="Arial"/>
              </a:rPr>
              <a:t>groupe </a:t>
            </a:r>
            <a:r>
              <a:rPr lang="fr-FR" b="0" i="0" u="none" strike="noStrike" dirty="0" err="1" smtClean="0">
                <a:effectLst/>
                <a:latin typeface="Arial"/>
                <a:hlinkClick r:id="rId16" tooltip="Paraphylie"/>
              </a:rPr>
              <a:t>paraphylétique</a:t>
            </a:r>
            <a:r>
              <a:rPr lang="fr-FR" b="0" i="0" dirty="0" smtClean="0">
                <a:solidFill>
                  <a:srgbClr val="202122"/>
                </a:solidFill>
                <a:effectLst/>
                <a:latin typeface="Arial"/>
              </a:rPr>
              <a:t> d'espèces semblables par les </a:t>
            </a:r>
            <a:r>
              <a:rPr lang="fr-FR" b="0" i="0" u="none" strike="noStrike" dirty="0" smtClean="0">
                <a:effectLst/>
                <a:latin typeface="Arial"/>
                <a:hlinkClick r:id="rId17" tooltip="Caractère phénotypique"/>
              </a:rPr>
              <a:t>caractères</a:t>
            </a:r>
            <a:r>
              <a:rPr lang="fr-FR" b="0" i="0" dirty="0" smtClean="0">
                <a:solidFill>
                  <a:srgbClr val="202122"/>
                </a:solidFill>
                <a:effectLst/>
                <a:latin typeface="Arial"/>
              </a:rPr>
              <a:t> de l'</a:t>
            </a:r>
            <a:r>
              <a:rPr lang="fr-FR" b="0" i="0" dirty="0" err="1" smtClean="0">
                <a:solidFill>
                  <a:srgbClr val="202122"/>
                </a:solidFill>
                <a:effectLst/>
                <a:latin typeface="Arial"/>
              </a:rPr>
              <a:t>ectothermie</a:t>
            </a:r>
            <a:r>
              <a:rPr lang="fr-FR" b="0" i="0" dirty="0" smtClean="0">
                <a:solidFill>
                  <a:srgbClr val="202122"/>
                </a:solidFill>
                <a:effectLst/>
                <a:latin typeface="Arial"/>
              </a:rPr>
              <a:t> et des écailles, mais dont le </a:t>
            </a:r>
            <a:r>
              <a:rPr lang="fr-FR" b="0" i="0" u="none" strike="noStrike" dirty="0" smtClean="0">
                <a:effectLst/>
                <a:latin typeface="Arial"/>
                <a:hlinkClick r:id="rId18" tooltip="Dernier ancêtre commun"/>
              </a:rPr>
              <a:t>dernier ancêtre commun</a:t>
            </a:r>
            <a:r>
              <a:rPr lang="fr-FR" b="0" i="0" dirty="0" smtClean="0">
                <a:solidFill>
                  <a:srgbClr val="202122"/>
                </a:solidFill>
                <a:effectLst/>
                <a:latin typeface="Arial"/>
              </a:rPr>
              <a:t> est aussi celui des </a:t>
            </a:r>
            <a:r>
              <a:rPr lang="fr-FR" b="0" i="0" u="none" strike="noStrike" dirty="0" smtClean="0">
                <a:effectLst/>
                <a:latin typeface="Arial"/>
                <a:hlinkClick r:id="rId12" tooltip="Oiseau"/>
              </a:rPr>
              <a:t>oiseaux</a:t>
            </a:r>
            <a:r>
              <a:rPr lang="fr-FR" b="0" i="0" dirty="0" smtClean="0">
                <a:solidFill>
                  <a:srgbClr val="202122"/>
                </a:solidFill>
                <a:effectLst/>
                <a:latin typeface="Arial"/>
              </a:rPr>
              <a:t>.</a:t>
            </a:r>
            <a:endParaRPr lang="fr-FR" dirty="0"/>
          </a:p>
        </p:txBody>
      </p:sp>
    </p:spTree>
    <p:extLst>
      <p:ext uri="{BB962C8B-B14F-4D97-AF65-F5344CB8AC3E}">
        <p14:creationId xmlns:p14="http://schemas.microsoft.com/office/powerpoint/2010/main" val="2247478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85000" lnSpcReduction="10000"/>
          </a:bodyPr>
          <a:lstStyle/>
          <a:p>
            <a:r>
              <a:rPr lang="fr-FR" b="0" i="0" dirty="0" smtClean="0">
                <a:solidFill>
                  <a:srgbClr val="202122"/>
                </a:solidFill>
                <a:effectLst/>
                <a:latin typeface="Arial"/>
              </a:rPr>
              <a:t>Dans sa définition traditionnelle, le groupe des Reptiles comprend quatre sous-groupes actuels :</a:t>
            </a:r>
          </a:p>
          <a:p>
            <a:pPr>
              <a:buFont typeface="Arial"/>
              <a:buChar char="•"/>
            </a:pPr>
            <a:r>
              <a:rPr lang="fr-FR" b="0" i="0" dirty="0" smtClean="0">
                <a:solidFill>
                  <a:srgbClr val="202122"/>
                </a:solidFill>
                <a:effectLst/>
                <a:latin typeface="Arial"/>
              </a:rPr>
              <a:t>les </a:t>
            </a:r>
            <a:r>
              <a:rPr lang="fr-FR" b="0" i="0" u="none" strike="noStrike" dirty="0" smtClean="0">
                <a:solidFill>
                  <a:srgbClr val="202122"/>
                </a:solidFill>
                <a:effectLst/>
                <a:latin typeface="Arial"/>
                <a:hlinkClick r:id="rId2" tooltip="Crocodilia"/>
              </a:rPr>
              <a:t>Crocodiliens</a:t>
            </a:r>
            <a:r>
              <a:rPr lang="fr-FR" b="0" i="0" dirty="0" smtClean="0">
                <a:solidFill>
                  <a:srgbClr val="202122"/>
                </a:solidFill>
                <a:effectLst/>
                <a:latin typeface="Arial"/>
              </a:rPr>
              <a:t> : 31 </a:t>
            </a:r>
            <a:r>
              <a:rPr lang="fr-FR" b="0" i="0" u="none" strike="noStrike" dirty="0" smtClean="0">
                <a:solidFill>
                  <a:srgbClr val="202122"/>
                </a:solidFill>
                <a:effectLst/>
                <a:latin typeface="Arial"/>
                <a:hlinkClick r:id="rId3" tooltip="Espèce"/>
              </a:rPr>
              <a:t>espèces</a:t>
            </a:r>
            <a:r>
              <a:rPr lang="fr-FR" b="0" i="0" dirty="0" smtClean="0">
                <a:solidFill>
                  <a:srgbClr val="202122"/>
                </a:solidFill>
                <a:effectLst/>
                <a:latin typeface="Arial"/>
              </a:rPr>
              <a:t> de </a:t>
            </a:r>
            <a:r>
              <a:rPr lang="fr-FR" b="0" i="0" u="none" strike="noStrike" dirty="0" smtClean="0">
                <a:solidFill>
                  <a:srgbClr val="202122"/>
                </a:solidFill>
                <a:effectLst/>
                <a:latin typeface="Arial"/>
                <a:hlinkClick r:id="rId4" tooltip="Crocodylidae"/>
              </a:rPr>
              <a:t>crocodiles</a:t>
            </a:r>
            <a:r>
              <a:rPr lang="fr-FR" b="0" i="0" dirty="0" smtClean="0">
                <a:solidFill>
                  <a:srgbClr val="202122"/>
                </a:solidFill>
                <a:effectLst/>
                <a:latin typeface="Arial"/>
              </a:rPr>
              <a:t>, </a:t>
            </a:r>
            <a:r>
              <a:rPr lang="fr-FR" b="0" i="0" u="none" strike="noStrike" dirty="0" smtClean="0">
                <a:solidFill>
                  <a:srgbClr val="202122"/>
                </a:solidFill>
                <a:effectLst/>
                <a:latin typeface="Arial"/>
                <a:hlinkClick r:id="rId5" tooltip="Gavialidae"/>
              </a:rPr>
              <a:t>gavials</a:t>
            </a:r>
            <a:r>
              <a:rPr lang="fr-FR" b="0" i="0" dirty="0" smtClean="0">
                <a:solidFill>
                  <a:srgbClr val="202122"/>
                </a:solidFill>
                <a:effectLst/>
                <a:latin typeface="Arial"/>
              </a:rPr>
              <a:t>, </a:t>
            </a:r>
            <a:r>
              <a:rPr lang="fr-FR" b="0" i="0" u="none" strike="noStrike" dirty="0" smtClean="0">
                <a:solidFill>
                  <a:srgbClr val="202122"/>
                </a:solidFill>
                <a:effectLst/>
                <a:latin typeface="Arial"/>
                <a:hlinkClick r:id="rId6" tooltip="Caïman (animal)"/>
              </a:rPr>
              <a:t>caïmans</a:t>
            </a:r>
            <a:r>
              <a:rPr lang="fr-FR" b="0" i="0" dirty="0" smtClean="0">
                <a:solidFill>
                  <a:srgbClr val="202122"/>
                </a:solidFill>
                <a:effectLst/>
                <a:latin typeface="Arial"/>
              </a:rPr>
              <a:t> et </a:t>
            </a:r>
            <a:r>
              <a:rPr lang="fr-FR" b="0" i="0" u="none" strike="noStrike" dirty="0" smtClean="0">
                <a:solidFill>
                  <a:srgbClr val="202122"/>
                </a:solidFill>
                <a:effectLst/>
                <a:latin typeface="Arial"/>
                <a:hlinkClick r:id="rId7" tooltip="Alligator"/>
              </a:rPr>
              <a:t>alligators</a:t>
            </a:r>
            <a:r>
              <a:rPr lang="fr-FR" b="0" i="0" dirty="0" smtClean="0">
                <a:solidFill>
                  <a:srgbClr val="202122"/>
                </a:solidFill>
                <a:effectLst/>
                <a:latin typeface="Arial"/>
              </a:rPr>
              <a:t> ;</a:t>
            </a:r>
          </a:p>
          <a:p>
            <a:pPr>
              <a:buFont typeface="Arial"/>
              <a:buChar char="•"/>
            </a:pPr>
            <a:r>
              <a:rPr lang="fr-FR" b="0" i="0" dirty="0" smtClean="0">
                <a:solidFill>
                  <a:srgbClr val="202122"/>
                </a:solidFill>
                <a:effectLst/>
                <a:latin typeface="Arial"/>
              </a:rPr>
              <a:t>les </a:t>
            </a:r>
            <a:r>
              <a:rPr lang="fr-FR" b="0" i="0" u="none" strike="noStrike" dirty="0" smtClean="0">
                <a:solidFill>
                  <a:srgbClr val="202122"/>
                </a:solidFill>
                <a:effectLst/>
                <a:latin typeface="Arial"/>
                <a:hlinkClick r:id="rId8" tooltip="Sphenodon"/>
              </a:rPr>
              <a:t>Sphénodons</a:t>
            </a:r>
            <a:r>
              <a:rPr lang="fr-FR" b="0" i="0" dirty="0" smtClean="0">
                <a:solidFill>
                  <a:srgbClr val="202122"/>
                </a:solidFill>
                <a:effectLst/>
                <a:latin typeface="Arial"/>
              </a:rPr>
              <a:t> : une espèce actuelle ;</a:t>
            </a:r>
          </a:p>
          <a:p>
            <a:pPr>
              <a:buFont typeface="Arial"/>
              <a:buChar char="•"/>
            </a:pPr>
            <a:r>
              <a:rPr lang="fr-FR" b="0" i="0" dirty="0" smtClean="0">
                <a:solidFill>
                  <a:srgbClr val="202122"/>
                </a:solidFill>
                <a:effectLst/>
                <a:latin typeface="Arial"/>
              </a:rPr>
              <a:t>les </a:t>
            </a:r>
            <a:r>
              <a:rPr lang="fr-FR" b="0" i="0" u="none" strike="noStrike" dirty="0" smtClean="0">
                <a:solidFill>
                  <a:srgbClr val="202122"/>
                </a:solidFill>
                <a:effectLst/>
                <a:latin typeface="Arial"/>
                <a:hlinkClick r:id="rId9" tooltip="Squamata"/>
              </a:rPr>
              <a:t>Squamates</a:t>
            </a:r>
            <a:r>
              <a:rPr lang="fr-FR" b="0" i="0" dirty="0" smtClean="0">
                <a:solidFill>
                  <a:srgbClr val="202122"/>
                </a:solidFill>
                <a:effectLst/>
                <a:latin typeface="Arial"/>
              </a:rPr>
              <a:t> : environ 10 020 espèces de </a:t>
            </a:r>
            <a:r>
              <a:rPr lang="fr-FR" b="0" i="0" u="none" strike="noStrike" dirty="0" smtClean="0">
                <a:solidFill>
                  <a:srgbClr val="202122"/>
                </a:solidFill>
                <a:effectLst/>
                <a:latin typeface="Arial"/>
                <a:hlinkClick r:id="rId10" tooltip="Lézard"/>
              </a:rPr>
              <a:t>lézards</a:t>
            </a:r>
            <a:r>
              <a:rPr lang="fr-FR" b="0" i="0" dirty="0" smtClean="0">
                <a:solidFill>
                  <a:srgbClr val="202122"/>
                </a:solidFill>
                <a:effectLst/>
                <a:latin typeface="Arial"/>
              </a:rPr>
              <a:t> (au sens large), </a:t>
            </a:r>
            <a:r>
              <a:rPr lang="fr-FR" b="0" i="0" u="none" strike="noStrike" dirty="0" smtClean="0">
                <a:solidFill>
                  <a:srgbClr val="202122"/>
                </a:solidFill>
                <a:effectLst/>
                <a:latin typeface="Arial"/>
                <a:hlinkClick r:id="rId11" tooltip="Serpentes"/>
              </a:rPr>
              <a:t>serpents</a:t>
            </a:r>
            <a:r>
              <a:rPr lang="fr-FR" b="0" i="0" dirty="0" smtClean="0">
                <a:solidFill>
                  <a:srgbClr val="202122"/>
                </a:solidFill>
                <a:effectLst/>
                <a:latin typeface="Arial"/>
              </a:rPr>
              <a:t> et </a:t>
            </a:r>
            <a:r>
              <a:rPr lang="fr-FR" b="0" i="0" u="sng" dirty="0" smtClean="0">
                <a:solidFill>
                  <a:srgbClr val="202122"/>
                </a:solidFill>
                <a:effectLst/>
                <a:latin typeface="Arial"/>
                <a:hlinkClick r:id="rId12"/>
              </a:rPr>
              <a:t>amphisbènes</a:t>
            </a:r>
            <a:r>
              <a:rPr lang="fr-FR" b="0" i="0" dirty="0" smtClean="0">
                <a:solidFill>
                  <a:srgbClr val="202122"/>
                </a:solidFill>
                <a:effectLst/>
                <a:latin typeface="Arial"/>
              </a:rPr>
              <a:t> (« lézards-vers ») ;</a:t>
            </a:r>
          </a:p>
          <a:p>
            <a:pPr>
              <a:buFont typeface="Arial"/>
              <a:buChar char="•"/>
            </a:pPr>
            <a:r>
              <a:rPr lang="fr-FR" b="0" i="0" dirty="0" smtClean="0">
                <a:solidFill>
                  <a:srgbClr val="202122"/>
                </a:solidFill>
                <a:effectLst/>
                <a:latin typeface="Arial"/>
              </a:rPr>
              <a:t>les </a:t>
            </a:r>
            <a:r>
              <a:rPr lang="fr-FR" b="0" i="0" u="none" strike="noStrike" dirty="0" smtClean="0">
                <a:solidFill>
                  <a:srgbClr val="202122"/>
                </a:solidFill>
                <a:effectLst/>
                <a:latin typeface="Arial"/>
                <a:hlinkClick r:id="rId13" tooltip="Tortue"/>
              </a:rPr>
              <a:t>Tortues</a:t>
            </a:r>
            <a:r>
              <a:rPr lang="fr-FR" b="0" i="0" dirty="0" smtClean="0">
                <a:solidFill>
                  <a:srgbClr val="202122"/>
                </a:solidFill>
                <a:effectLst/>
                <a:latin typeface="Arial"/>
              </a:rPr>
              <a:t> : environ 340 espèces.</a:t>
            </a:r>
          </a:p>
          <a:p>
            <a:endParaRPr lang="fr-FR" dirty="0"/>
          </a:p>
        </p:txBody>
      </p:sp>
    </p:spTree>
    <p:extLst>
      <p:ext uri="{BB962C8B-B14F-4D97-AF65-F5344CB8AC3E}">
        <p14:creationId xmlns:p14="http://schemas.microsoft.com/office/powerpoint/2010/main" val="94871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0000" lnSpcReduction="20000"/>
          </a:bodyPr>
          <a:lstStyle/>
          <a:p>
            <a:r>
              <a:rPr lang="fr-FR" b="0" i="0" dirty="0" smtClean="0">
                <a:solidFill>
                  <a:srgbClr val="202122"/>
                </a:solidFill>
                <a:effectLst/>
                <a:latin typeface="Arial"/>
              </a:rPr>
              <a:t>Les crocodiliens sont plus proches des oiseaux — ils partagent notamment la présence d'une </a:t>
            </a:r>
            <a:r>
              <a:rPr lang="fr-FR" b="0" i="0" u="none" strike="noStrike" dirty="0" smtClean="0">
                <a:effectLst/>
                <a:latin typeface="Arial"/>
                <a:hlinkClick r:id="rId2" tooltip="Membrane nictitante"/>
              </a:rPr>
              <a:t>membrane nictitante</a:t>
            </a:r>
            <a:r>
              <a:rPr lang="fr-FR" b="0" i="0" dirty="0" smtClean="0">
                <a:solidFill>
                  <a:srgbClr val="202122"/>
                </a:solidFill>
                <a:effectLst/>
                <a:latin typeface="Arial"/>
              </a:rPr>
              <a:t> et d'un </a:t>
            </a:r>
            <a:r>
              <a:rPr lang="fr-FR" b="0" i="0" u="none" strike="noStrike" dirty="0" smtClean="0">
                <a:effectLst/>
                <a:latin typeface="Arial"/>
                <a:hlinkClick r:id="rId3" tooltip="Gésier"/>
              </a:rPr>
              <a:t>gésier</a:t>
            </a:r>
            <a:r>
              <a:rPr lang="fr-FR" b="0" i="0" dirty="0" smtClean="0">
                <a:solidFill>
                  <a:srgbClr val="202122"/>
                </a:solidFill>
                <a:effectLst/>
                <a:latin typeface="Arial"/>
              </a:rPr>
              <a:t> — qu'ils ne le sont des lézards ou des tortues. </a:t>
            </a:r>
          </a:p>
          <a:p>
            <a:r>
              <a:rPr lang="fr-FR" b="0" i="0" dirty="0" smtClean="0">
                <a:solidFill>
                  <a:srgbClr val="202122"/>
                </a:solidFill>
                <a:effectLst/>
                <a:latin typeface="Arial"/>
              </a:rPr>
              <a:t>De plus, certains groupes </a:t>
            </a:r>
            <a:r>
              <a:rPr lang="fr-FR" b="0" i="0" u="none" strike="noStrike" dirty="0" smtClean="0">
                <a:effectLst/>
                <a:latin typeface="Arial"/>
                <a:hlinkClick r:id="rId4" tooltip="Fossile"/>
              </a:rPr>
              <a:t>fossiles</a:t>
            </a:r>
            <a:r>
              <a:rPr lang="fr-FR" b="0" i="0" dirty="0" smtClean="0">
                <a:solidFill>
                  <a:srgbClr val="202122"/>
                </a:solidFill>
                <a:effectLst/>
                <a:latin typeface="Arial"/>
              </a:rPr>
              <a:t> autrefois considérés comme des « reptiles » possèdent des caractéristiques que n'ont pas les reptiles actuels : les ichtyosaures étaient </a:t>
            </a:r>
            <a:r>
              <a:rPr lang="fr-FR" b="0" i="0" u="none" strike="noStrike" dirty="0" smtClean="0">
                <a:effectLst/>
                <a:latin typeface="Arial"/>
                <a:hlinkClick r:id="rId5" tooltip="Viviparité"/>
              </a:rPr>
              <a:t>vivipares</a:t>
            </a:r>
            <a:r>
              <a:rPr lang="fr-FR" b="0" i="0" dirty="0" smtClean="0">
                <a:solidFill>
                  <a:srgbClr val="202122"/>
                </a:solidFill>
                <a:effectLst/>
                <a:latin typeface="Arial"/>
              </a:rPr>
              <a:t>, les </a:t>
            </a:r>
            <a:r>
              <a:rPr lang="fr-FR" b="0" i="0" u="none" strike="noStrike" dirty="0" smtClean="0">
                <a:effectLst/>
                <a:latin typeface="Arial"/>
                <a:hlinkClick r:id="rId6" tooltip="Ptérosaures"/>
              </a:rPr>
              <a:t>ptérosaures</a:t>
            </a:r>
            <a:r>
              <a:rPr lang="fr-FR" b="0" i="0" dirty="0" smtClean="0">
                <a:solidFill>
                  <a:srgbClr val="202122"/>
                </a:solidFill>
                <a:effectLst/>
                <a:latin typeface="Arial"/>
              </a:rPr>
              <a:t> étaient velus, les dinosaures ont révélé des formes à température constante (</a:t>
            </a:r>
            <a:r>
              <a:rPr lang="fr-FR" b="0" i="0" u="none" strike="noStrike" dirty="0" smtClean="0">
                <a:effectLst/>
                <a:latin typeface="Arial"/>
                <a:hlinkClick r:id="rId7" tooltip="Homéotherme"/>
              </a:rPr>
              <a:t>homéothermes</a:t>
            </a:r>
            <a:r>
              <a:rPr lang="fr-FR" b="0" i="0" dirty="0" smtClean="0">
                <a:solidFill>
                  <a:srgbClr val="202122"/>
                </a:solidFill>
                <a:effectLst/>
                <a:latin typeface="Arial"/>
              </a:rPr>
              <a:t>) et, parmi eux, les </a:t>
            </a:r>
            <a:r>
              <a:rPr lang="fr-FR" b="0" i="0" u="none" strike="noStrike" dirty="0" smtClean="0">
                <a:effectLst/>
                <a:latin typeface="Arial"/>
                <a:hlinkClick r:id="rId8" tooltip="Théropode"/>
              </a:rPr>
              <a:t>théropodes</a:t>
            </a:r>
            <a:r>
              <a:rPr lang="fr-FR" b="0" i="0" dirty="0" smtClean="0">
                <a:solidFill>
                  <a:srgbClr val="202122"/>
                </a:solidFill>
                <a:effectLst/>
                <a:latin typeface="Arial"/>
              </a:rPr>
              <a:t> à plumes ont donné naissance aux </a:t>
            </a:r>
            <a:r>
              <a:rPr lang="fr-FR" b="0" i="0" u="none" strike="noStrike" dirty="0" smtClean="0">
                <a:effectLst/>
                <a:latin typeface="Arial"/>
                <a:hlinkClick r:id="rId9" tooltip="Oiseau"/>
              </a:rPr>
              <a:t>oiseaux</a:t>
            </a:r>
            <a:endParaRPr lang="fr-FR" b="0" i="0" u="none" strike="noStrike" dirty="0" smtClean="0">
              <a:effectLst/>
              <a:latin typeface="Arial"/>
            </a:endParaRPr>
          </a:p>
          <a:p>
            <a:r>
              <a:rPr lang="fr-FR" b="0" i="0" dirty="0" smtClean="0">
                <a:solidFill>
                  <a:srgbClr val="202122"/>
                </a:solidFill>
                <a:effectLst/>
                <a:latin typeface="Arial"/>
              </a:rPr>
              <a:t>Le terme </a:t>
            </a:r>
            <a:r>
              <a:rPr lang="fr-FR" b="0" i="1" dirty="0" smtClean="0">
                <a:solidFill>
                  <a:srgbClr val="202122"/>
                </a:solidFill>
                <a:effectLst/>
                <a:latin typeface="Arial"/>
              </a:rPr>
              <a:t>reptiles</a:t>
            </a:r>
            <a:r>
              <a:rPr lang="fr-FR" b="0" i="0" dirty="0" smtClean="0">
                <a:solidFill>
                  <a:srgbClr val="202122"/>
                </a:solidFill>
                <a:effectLst/>
                <a:latin typeface="Arial"/>
              </a:rPr>
              <a:t> demeure néanmoins largement utilisé dans le langage courant et reste une </a:t>
            </a:r>
            <a:r>
              <a:rPr lang="fr-FR" b="0" i="0" u="none" strike="noStrike" dirty="0" smtClean="0">
                <a:effectLst/>
                <a:latin typeface="Arial"/>
                <a:hlinkClick r:id="rId10" tooltip="Classe (biologie)"/>
              </a:rPr>
              <a:t>classe</a:t>
            </a:r>
            <a:r>
              <a:rPr lang="fr-FR" b="0" i="0" dirty="0" smtClean="0">
                <a:solidFill>
                  <a:srgbClr val="202122"/>
                </a:solidFill>
                <a:effectLst/>
                <a:latin typeface="Arial"/>
              </a:rPr>
              <a:t> dans la </a:t>
            </a:r>
            <a:r>
              <a:rPr lang="fr-FR" b="0" i="0" u="none" strike="noStrike" dirty="0" smtClean="0">
                <a:effectLst/>
                <a:latin typeface="Arial"/>
                <a:hlinkClick r:id="rId11" tooltip="Systématique évolutionniste"/>
              </a:rPr>
              <a:t>systématique évolutionniste</a:t>
            </a:r>
            <a:r>
              <a:rPr lang="fr-FR" b="0" i="0" dirty="0" smtClean="0">
                <a:solidFill>
                  <a:srgbClr val="202122"/>
                </a:solidFill>
                <a:effectLst/>
                <a:latin typeface="Arial"/>
              </a:rPr>
              <a:t>, une école de </a:t>
            </a:r>
            <a:r>
              <a:rPr lang="fr-FR" b="0" i="0" u="none" strike="noStrike" dirty="0" smtClean="0">
                <a:effectLst/>
                <a:latin typeface="Arial"/>
                <a:hlinkClick r:id="rId12" tooltip="Taxonomie"/>
              </a:rPr>
              <a:t>taxonomie</a:t>
            </a:r>
            <a:r>
              <a:rPr lang="fr-FR" b="0" i="0" dirty="0" smtClean="0">
                <a:solidFill>
                  <a:srgbClr val="202122"/>
                </a:solidFill>
                <a:effectLst/>
                <a:latin typeface="Arial"/>
              </a:rPr>
              <a:t> aujourd'hui minoritaire, mais toujours active.</a:t>
            </a:r>
            <a:endParaRPr lang="fr-FR" dirty="0"/>
          </a:p>
        </p:txBody>
      </p:sp>
    </p:spTree>
    <p:extLst>
      <p:ext uri="{BB962C8B-B14F-4D97-AF65-F5344CB8AC3E}">
        <p14:creationId xmlns:p14="http://schemas.microsoft.com/office/powerpoint/2010/main" val="2287243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r>
              <a:rPr lang="fr-FR" b="0" i="0" dirty="0" smtClean="0">
                <a:solidFill>
                  <a:srgbClr val="202122"/>
                </a:solidFill>
                <a:effectLst/>
                <a:latin typeface="Arial"/>
              </a:rPr>
              <a:t>Les premiers reptiles sont apparus sur </a:t>
            </a:r>
            <a:r>
              <a:rPr lang="fr-FR" b="0" i="0" u="none" strike="noStrike" dirty="0" smtClean="0">
                <a:effectLst/>
                <a:latin typeface="Arial"/>
                <a:hlinkClick r:id="rId2" tooltip="Terre"/>
              </a:rPr>
              <a:t>Terre</a:t>
            </a:r>
            <a:r>
              <a:rPr lang="fr-FR" b="0" i="0" dirty="0" smtClean="0">
                <a:solidFill>
                  <a:srgbClr val="202122"/>
                </a:solidFill>
                <a:effectLst/>
                <a:latin typeface="Arial"/>
              </a:rPr>
              <a:t> au </a:t>
            </a:r>
            <a:r>
              <a:rPr lang="fr-FR" b="0" i="0" u="none" strike="noStrike" dirty="0" smtClean="0">
                <a:effectLst/>
                <a:latin typeface="Arial"/>
                <a:hlinkClick r:id="rId3" tooltip="Carbonifère supérieur"/>
              </a:rPr>
              <a:t>Carbonifère supérieur</a:t>
            </a:r>
            <a:r>
              <a:rPr lang="fr-FR" b="0" i="0" dirty="0" smtClean="0">
                <a:solidFill>
                  <a:srgbClr val="202122"/>
                </a:solidFill>
                <a:effectLst/>
                <a:latin typeface="Arial"/>
              </a:rPr>
              <a:t>, avec la naissance des </a:t>
            </a:r>
            <a:r>
              <a:rPr lang="fr-FR" b="0" i="0" u="none" strike="noStrike" dirty="0" smtClean="0">
                <a:effectLst/>
                <a:latin typeface="Arial"/>
                <a:hlinkClick r:id="rId4" tooltip="Amniota"/>
              </a:rPr>
              <a:t>amniotes</a:t>
            </a:r>
            <a:r>
              <a:rPr lang="fr-FR" b="0" i="0" dirty="0" smtClean="0">
                <a:solidFill>
                  <a:srgbClr val="202122"/>
                </a:solidFill>
                <a:effectLst/>
                <a:latin typeface="Arial"/>
              </a:rPr>
              <a:t>. Premiers </a:t>
            </a:r>
            <a:r>
              <a:rPr lang="fr-FR" b="0" i="0" u="none" strike="noStrike" dirty="0" smtClean="0">
                <a:effectLst/>
                <a:latin typeface="Arial"/>
                <a:hlinkClick r:id="rId5" tooltip="Vertébré"/>
              </a:rPr>
              <a:t>vertébrés</a:t>
            </a:r>
            <a:r>
              <a:rPr lang="fr-FR" b="0" i="0" dirty="0" smtClean="0">
                <a:solidFill>
                  <a:srgbClr val="202122"/>
                </a:solidFill>
                <a:effectLst/>
                <a:latin typeface="Arial"/>
              </a:rPr>
              <a:t> à pouvoir s'affranchir du milieu aquatique, ils se sont rapidement diversifiés</a:t>
            </a:r>
          </a:p>
          <a:p>
            <a:r>
              <a:rPr lang="fr-FR" b="0" i="0" dirty="0" smtClean="0">
                <a:solidFill>
                  <a:srgbClr val="202122"/>
                </a:solidFill>
                <a:effectLst/>
                <a:latin typeface="Arial"/>
              </a:rPr>
              <a:t>Les reptiles sont aujourd'hui bien représentés, avec plus de 10 000 espèces répertoriées en 2024, localisées surtout à proximité des tropiques.</a:t>
            </a:r>
            <a:endParaRPr lang="fr-FR" dirty="0"/>
          </a:p>
        </p:txBody>
      </p:sp>
    </p:spTree>
    <p:extLst>
      <p:ext uri="{BB962C8B-B14F-4D97-AF65-F5344CB8AC3E}">
        <p14:creationId xmlns:p14="http://schemas.microsoft.com/office/powerpoint/2010/main" val="2347302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342900" lvl="0" indent="-342900">
              <a:spcBef>
                <a:spcPct val="20000"/>
              </a:spcBef>
            </a:pPr>
            <a:r>
              <a:rPr lang="fr-FR" sz="2000" b="1" dirty="0">
                <a:solidFill>
                  <a:prstClr val="black"/>
                </a:solidFill>
                <a:latin typeface="inherit"/>
                <a:ea typeface="+mn-ea"/>
                <a:cs typeface="+mn-cs"/>
              </a:rPr>
              <a:t>Classification fondée sur les fosses temporales</a:t>
            </a:r>
            <a:r>
              <a:rPr lang="fr-FR" sz="1300" b="1" dirty="0">
                <a:solidFill>
                  <a:prstClr val="black"/>
                </a:solidFill>
                <a:latin typeface="inherit"/>
                <a:ea typeface="+mn-ea"/>
                <a:cs typeface="+mn-cs"/>
              </a:rPr>
              <a:t/>
            </a:r>
            <a:br>
              <a:rPr lang="fr-FR" sz="1300" b="1" dirty="0">
                <a:solidFill>
                  <a:prstClr val="black"/>
                </a:solidFill>
                <a:latin typeface="inherit"/>
                <a:ea typeface="+mn-ea"/>
                <a:cs typeface="+mn-cs"/>
              </a:rPr>
            </a:br>
            <a:endParaRPr lang="fr-FR" dirty="0"/>
          </a:p>
        </p:txBody>
      </p:sp>
      <p:sp>
        <p:nvSpPr>
          <p:cNvPr id="3" name="Espace réservé du contenu 2"/>
          <p:cNvSpPr>
            <a:spLocks noGrp="1"/>
          </p:cNvSpPr>
          <p:nvPr>
            <p:ph idx="1"/>
          </p:nvPr>
        </p:nvSpPr>
        <p:spPr>
          <a:xfrm>
            <a:off x="323528" y="980728"/>
            <a:ext cx="8568952" cy="5688632"/>
          </a:xfrm>
        </p:spPr>
        <p:txBody>
          <a:bodyPr>
            <a:normAutofit fontScale="77500" lnSpcReduction="20000"/>
          </a:bodyPr>
          <a:lstStyle/>
          <a:p>
            <a:pPr lvl="0"/>
            <a:r>
              <a:rPr lang="fr-FR" sz="3600" dirty="0">
                <a:solidFill>
                  <a:srgbClr val="202122"/>
                </a:solidFill>
                <a:latin typeface="Arial"/>
              </a:rPr>
              <a:t>le terme reptile regroupe des animaux aux morphologies et caractéristiques anatomiques diverses, et qui n'ont que peu de caractéristiques en commun (d'où le </a:t>
            </a:r>
            <a:r>
              <a:rPr lang="fr-FR" sz="3600" dirty="0">
                <a:solidFill>
                  <a:prstClr val="black"/>
                </a:solidFill>
                <a:latin typeface="Arial"/>
                <a:hlinkClick r:id="rId2" tooltip="Rang taxonomique"/>
              </a:rPr>
              <a:t>rang taxonomique</a:t>
            </a:r>
            <a:r>
              <a:rPr lang="fr-FR" sz="3600" dirty="0">
                <a:solidFill>
                  <a:srgbClr val="202122"/>
                </a:solidFill>
                <a:latin typeface="Arial"/>
              </a:rPr>
              <a:t> relativement élevé de </a:t>
            </a:r>
            <a:r>
              <a:rPr lang="fr-FR" sz="3600" dirty="0">
                <a:solidFill>
                  <a:prstClr val="black"/>
                </a:solidFill>
                <a:latin typeface="Arial"/>
                <a:hlinkClick r:id="rId3" tooltip="Classe (biologie)"/>
              </a:rPr>
              <a:t>classe</a:t>
            </a:r>
            <a:r>
              <a:rPr lang="fr-FR" sz="3600" dirty="0">
                <a:solidFill>
                  <a:srgbClr val="202122"/>
                </a:solidFill>
                <a:latin typeface="Arial"/>
              </a:rPr>
              <a:t>). On observe par exemple de fortes variations de taille entre les représentants du groupe, dans lequel on retrouve les plus petits amniotes, des geckos du genre </a:t>
            </a:r>
            <a:r>
              <a:rPr lang="fr-FR" sz="3600" i="1" dirty="0" err="1">
                <a:solidFill>
                  <a:srgbClr val="202122"/>
                </a:solidFill>
                <a:latin typeface="Arial"/>
                <a:hlinkClick r:id="rId4" tooltip="Sphaerodactylus"/>
              </a:rPr>
              <a:t>Sphaerodactylus</a:t>
            </a:r>
            <a:r>
              <a:rPr lang="fr-FR" sz="3600" dirty="0">
                <a:solidFill>
                  <a:srgbClr val="202122"/>
                </a:solidFill>
                <a:latin typeface="Arial"/>
              </a:rPr>
              <a:t>, et des animaux comme le </a:t>
            </a:r>
            <a:r>
              <a:rPr lang="fr-FR" sz="3600" dirty="0">
                <a:solidFill>
                  <a:prstClr val="black"/>
                </a:solidFill>
                <a:latin typeface="Arial"/>
                <a:hlinkClick r:id="rId5" tooltip="Crocodile marin"/>
              </a:rPr>
              <a:t>Crocodile marin</a:t>
            </a:r>
            <a:r>
              <a:rPr lang="fr-FR" sz="3600" dirty="0">
                <a:solidFill>
                  <a:srgbClr val="202122"/>
                </a:solidFill>
                <a:latin typeface="Arial"/>
              </a:rPr>
              <a:t> qui peut atteindre une tonne. Les plus grands animaux que la </a:t>
            </a:r>
            <a:r>
              <a:rPr lang="fr-FR" sz="3600" dirty="0">
                <a:solidFill>
                  <a:prstClr val="black"/>
                </a:solidFill>
                <a:latin typeface="Arial"/>
                <a:hlinkClick r:id="rId6" tooltip="Terre"/>
              </a:rPr>
              <a:t>Terre</a:t>
            </a:r>
            <a:r>
              <a:rPr lang="fr-FR" sz="3600" dirty="0">
                <a:solidFill>
                  <a:srgbClr val="202122"/>
                </a:solidFill>
                <a:latin typeface="Arial"/>
              </a:rPr>
              <a:t> ait portés étaient également des reptiles, les </a:t>
            </a:r>
            <a:r>
              <a:rPr lang="fr-FR" sz="3600" dirty="0">
                <a:solidFill>
                  <a:prstClr val="black"/>
                </a:solidFill>
                <a:latin typeface="Arial"/>
                <a:hlinkClick r:id="rId7" tooltip="Dinosaures"/>
              </a:rPr>
              <a:t>dinosaures</a:t>
            </a:r>
            <a:endParaRPr lang="fr-FR" sz="3600" dirty="0">
              <a:solidFill>
                <a:prstClr val="black"/>
              </a:solidFill>
            </a:endParaRPr>
          </a:p>
          <a:p>
            <a:pPr marL="0" indent="0">
              <a:buNone/>
            </a:pPr>
            <a:r>
              <a:rPr lang="fr-FR" dirty="0" smtClean="0"/>
              <a:t/>
            </a:r>
            <a:br>
              <a:rPr lang="fr-FR" dirty="0" smtClean="0"/>
            </a:br>
            <a:endParaRPr lang="fr-FR" dirty="0"/>
          </a:p>
        </p:txBody>
      </p:sp>
    </p:spTree>
    <p:extLst>
      <p:ext uri="{BB962C8B-B14F-4D97-AF65-F5344CB8AC3E}">
        <p14:creationId xmlns:p14="http://schemas.microsoft.com/office/powerpoint/2010/main" val="3153612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548680"/>
            <a:ext cx="8424936" cy="6048672"/>
          </a:xfrm>
        </p:spPr>
        <p:txBody>
          <a:bodyPr>
            <a:normAutofit/>
          </a:bodyPr>
          <a:lstStyle/>
          <a:p>
            <a:pPr lvl="0"/>
            <a:r>
              <a:rPr lang="fr-FR" sz="1500" dirty="0">
                <a:solidFill>
                  <a:srgbClr val="202122"/>
                </a:solidFill>
                <a:latin typeface="Arial"/>
              </a:rPr>
              <a:t>Au </a:t>
            </a:r>
            <a:r>
              <a:rPr lang="fr-FR" sz="1500" cap="small" dirty="0" err="1">
                <a:solidFill>
                  <a:srgbClr val="202122"/>
                </a:solidFill>
                <a:latin typeface="Arial"/>
              </a:rPr>
              <a:t>xx</a:t>
            </a:r>
            <a:r>
              <a:rPr lang="fr-FR" sz="1500" baseline="30000" dirty="0" err="1">
                <a:solidFill>
                  <a:srgbClr val="202122"/>
                </a:solidFill>
                <a:latin typeface="Arial"/>
              </a:rPr>
              <a:t>e</a:t>
            </a:r>
            <a:r>
              <a:rPr lang="fr-FR" sz="1500" dirty="0">
                <a:solidFill>
                  <a:srgbClr val="202122"/>
                </a:solidFill>
                <a:latin typeface="Arial"/>
              </a:rPr>
              <a:t> siècle, les reptiles sont divisés en quatre sous-classes en fonction du nombre et de l'emplacement des </a:t>
            </a:r>
            <a:r>
              <a:rPr lang="fr-FR" sz="1500" dirty="0">
                <a:solidFill>
                  <a:srgbClr val="202122"/>
                </a:solidFill>
                <a:latin typeface="Arial"/>
                <a:hlinkClick r:id="rId2" tooltip="Fosse temporale (biologie)"/>
              </a:rPr>
              <a:t>fosses temporales</a:t>
            </a:r>
            <a:r>
              <a:rPr lang="fr-FR" sz="1500" dirty="0">
                <a:solidFill>
                  <a:srgbClr val="202122"/>
                </a:solidFill>
                <a:latin typeface="Arial"/>
              </a:rPr>
              <a:t> (ouvertures appelées aussi fenêtres temporales) dans le crâne qu'elles allègent et qui permettent le passage, l'allongement et l'insertion de muscles qui actionnent la </a:t>
            </a:r>
            <a:r>
              <a:rPr lang="fr-FR" sz="1500" dirty="0">
                <a:solidFill>
                  <a:srgbClr val="202122"/>
                </a:solidFill>
                <a:latin typeface="Arial"/>
                <a:hlinkClick r:id="rId3" tooltip="Mandibule"/>
              </a:rPr>
              <a:t>mandibule</a:t>
            </a:r>
            <a:r>
              <a:rPr lang="fr-FR" sz="1500" dirty="0">
                <a:solidFill>
                  <a:srgbClr val="202122"/>
                </a:solidFill>
                <a:latin typeface="Arial"/>
              </a:rPr>
              <a:t>, en lien avec le développement de la </a:t>
            </a:r>
            <a:r>
              <a:rPr lang="fr-FR" sz="1500" dirty="0">
                <a:solidFill>
                  <a:srgbClr val="202122"/>
                </a:solidFill>
                <a:latin typeface="Arial"/>
                <a:hlinkClick r:id="rId4" tooltip="Appareil manducateur"/>
              </a:rPr>
              <a:t>fonction masticatoire</a:t>
            </a:r>
            <a:r>
              <a:rPr lang="fr-FR" sz="1500" dirty="0">
                <a:solidFill>
                  <a:srgbClr val="202122"/>
                </a:solidFill>
                <a:latin typeface="Arial"/>
              </a:rPr>
              <a:t>. </a:t>
            </a:r>
          </a:p>
          <a:p>
            <a:pPr lvl="0"/>
            <a:r>
              <a:rPr lang="fr-FR" sz="1500" dirty="0">
                <a:solidFill>
                  <a:srgbClr val="202122"/>
                </a:solidFill>
                <a:latin typeface="Arial"/>
              </a:rPr>
              <a:t>Cette classification a été initiée en 1903 par </a:t>
            </a:r>
            <a:r>
              <a:rPr lang="fr-FR" sz="1500" dirty="0">
                <a:solidFill>
                  <a:srgbClr val="202122"/>
                </a:solidFill>
                <a:latin typeface="Arial"/>
                <a:hlinkClick r:id="rId5" tooltip="Henry Fairfield Osborn"/>
              </a:rPr>
              <a:t>Henry Fairfield </a:t>
            </a:r>
            <a:r>
              <a:rPr lang="fr-FR" sz="1500" dirty="0" err="1">
                <a:solidFill>
                  <a:srgbClr val="202122"/>
                </a:solidFill>
                <a:latin typeface="Arial"/>
                <a:hlinkClick r:id="rId5" tooltip="Henry Fairfield Osborn"/>
              </a:rPr>
              <a:t>Osborn</a:t>
            </a:r>
            <a:r>
              <a:rPr lang="fr-FR" sz="1500" dirty="0">
                <a:solidFill>
                  <a:srgbClr val="202122"/>
                </a:solidFill>
                <a:latin typeface="Arial"/>
              </a:rPr>
              <a:t> (en se basant sur le radical </a:t>
            </a:r>
            <a:r>
              <a:rPr lang="fr-FR" sz="1500" dirty="0">
                <a:solidFill>
                  <a:srgbClr val="202122"/>
                </a:solidFill>
                <a:latin typeface="Arial"/>
                <a:hlinkClick r:id="rId6" tooltip="Langue grecque"/>
              </a:rPr>
              <a:t>grec</a:t>
            </a:r>
            <a:r>
              <a:rPr lang="fr-FR" sz="1500" dirty="0">
                <a:solidFill>
                  <a:srgbClr val="202122"/>
                </a:solidFill>
                <a:latin typeface="Arial"/>
              </a:rPr>
              <a:t> </a:t>
            </a:r>
            <a:r>
              <a:rPr lang="fr-FR" sz="1500" i="1" dirty="0" err="1">
                <a:solidFill>
                  <a:srgbClr val="202122"/>
                </a:solidFill>
                <a:latin typeface="Arial"/>
              </a:rPr>
              <a:t>ἀψίς</a:t>
            </a:r>
            <a:r>
              <a:rPr lang="fr-FR" sz="1500" i="1" dirty="0">
                <a:solidFill>
                  <a:srgbClr val="202122"/>
                </a:solidFill>
                <a:latin typeface="Arial"/>
              </a:rPr>
              <a:t> / </a:t>
            </a:r>
            <a:r>
              <a:rPr lang="fr-FR" sz="1500" i="1" dirty="0" err="1">
                <a:solidFill>
                  <a:srgbClr val="202122"/>
                </a:solidFill>
                <a:latin typeface="Arial"/>
              </a:rPr>
              <a:t>apsis</a:t>
            </a:r>
            <a:r>
              <a:rPr lang="fr-FR" sz="1500" dirty="0">
                <a:solidFill>
                  <a:srgbClr val="202122"/>
                </a:solidFill>
                <a:latin typeface="Arial"/>
              </a:rPr>
              <a:t>, orbite ou arche, qui fait référence à ces fosses ou aux </a:t>
            </a:r>
            <a:r>
              <a:rPr lang="fr-FR" sz="1500" dirty="0">
                <a:solidFill>
                  <a:srgbClr val="202122"/>
                </a:solidFill>
                <a:latin typeface="Arial"/>
                <a:hlinkClick r:id="rId7" tooltip="Arcade"/>
              </a:rPr>
              <a:t>arcades osseuses</a:t>
            </a:r>
            <a:r>
              <a:rPr lang="fr-FR" sz="1500" dirty="0">
                <a:solidFill>
                  <a:srgbClr val="202122"/>
                </a:solidFill>
                <a:latin typeface="Arial"/>
              </a:rPr>
              <a:t> qui les délimitent)</a:t>
            </a:r>
            <a:r>
              <a:rPr lang="fr-FR" sz="1500" baseline="30000" dirty="0">
                <a:solidFill>
                  <a:srgbClr val="202122"/>
                </a:solidFill>
                <a:latin typeface="Arial"/>
                <a:hlinkClick r:id="rId8"/>
              </a:rPr>
              <a:t>[21]</a:t>
            </a:r>
            <a:r>
              <a:rPr lang="fr-FR" sz="1500" dirty="0">
                <a:solidFill>
                  <a:srgbClr val="202122"/>
                </a:solidFill>
                <a:latin typeface="Arial"/>
              </a:rPr>
              <a:t> et popularisée par les travaux d'</a:t>
            </a:r>
            <a:r>
              <a:rPr lang="fr-FR" sz="1500" dirty="0">
                <a:solidFill>
                  <a:srgbClr val="202122"/>
                </a:solidFill>
                <a:latin typeface="Arial"/>
                <a:hlinkClick r:id="rId9" tooltip="Alfred Sherwood Romer"/>
              </a:rPr>
              <a:t>Alfred Sherwood </a:t>
            </a:r>
            <a:r>
              <a:rPr lang="fr-FR" sz="1500" dirty="0" err="1">
                <a:solidFill>
                  <a:srgbClr val="202122"/>
                </a:solidFill>
                <a:latin typeface="Arial"/>
                <a:hlinkClick r:id="rId9" tooltip="Alfred Sherwood Romer"/>
              </a:rPr>
              <a:t>Romer</a:t>
            </a:r>
            <a:r>
              <a:rPr lang="fr-FR" sz="1500" dirty="0">
                <a:solidFill>
                  <a:srgbClr val="202122"/>
                </a:solidFill>
                <a:latin typeface="Arial"/>
              </a:rPr>
              <a:t> divulgués dans son célèbre </a:t>
            </a:r>
            <a:r>
              <a:rPr lang="fr-FR" sz="1500" i="1" dirty="0" err="1">
                <a:solidFill>
                  <a:srgbClr val="202122"/>
                </a:solidFill>
                <a:latin typeface="Arial"/>
              </a:rPr>
              <a:t>Vertebrate</a:t>
            </a:r>
            <a:r>
              <a:rPr lang="fr-FR" sz="1500" i="1" dirty="0">
                <a:solidFill>
                  <a:srgbClr val="202122"/>
                </a:solidFill>
                <a:latin typeface="Arial"/>
              </a:rPr>
              <a:t> </a:t>
            </a:r>
            <a:r>
              <a:rPr lang="fr-FR" sz="1500" i="1" dirty="0" err="1">
                <a:solidFill>
                  <a:srgbClr val="202122"/>
                </a:solidFill>
                <a:latin typeface="Arial"/>
              </a:rPr>
              <a:t>Paleontology</a:t>
            </a:r>
            <a:r>
              <a:rPr lang="fr-FR" sz="1500" baseline="30000" dirty="0">
                <a:solidFill>
                  <a:srgbClr val="202122"/>
                </a:solidFill>
                <a:latin typeface="Arial"/>
                <a:hlinkClick r:id="rId10"/>
              </a:rPr>
              <a:t>[22]</a:t>
            </a:r>
            <a:r>
              <a:rPr lang="fr-FR" sz="1500" baseline="30000" dirty="0">
                <a:solidFill>
                  <a:srgbClr val="202122"/>
                </a:solidFill>
                <a:latin typeface="Arial"/>
              </a:rPr>
              <a:t>,</a:t>
            </a:r>
            <a:r>
              <a:rPr lang="fr-FR" sz="1500" baseline="30000" dirty="0">
                <a:solidFill>
                  <a:srgbClr val="202122"/>
                </a:solidFill>
                <a:latin typeface="Arial"/>
                <a:hlinkClick r:id="rId11"/>
              </a:rPr>
              <a:t>[23]</a:t>
            </a:r>
            <a:r>
              <a:rPr lang="fr-FR" sz="1500" dirty="0">
                <a:solidFill>
                  <a:srgbClr val="202122"/>
                </a:solidFill>
                <a:latin typeface="Arial"/>
              </a:rPr>
              <a:t>.</a:t>
            </a:r>
          </a:p>
          <a:p>
            <a:pPr lvl="0"/>
            <a:r>
              <a:rPr lang="fr-FR" sz="1500" dirty="0">
                <a:solidFill>
                  <a:srgbClr val="202122"/>
                </a:solidFill>
                <a:latin typeface="Arial"/>
              </a:rPr>
              <a:t>Ces quatre classes sont :</a:t>
            </a:r>
          </a:p>
          <a:p>
            <a:pPr lvl="0">
              <a:buFont typeface="Arial"/>
              <a:buChar char="•"/>
            </a:pPr>
            <a:r>
              <a:rPr lang="fr-FR" sz="1500" dirty="0">
                <a:solidFill>
                  <a:srgbClr val="202122"/>
                </a:solidFill>
                <a:latin typeface="Arial"/>
                <a:hlinkClick r:id="rId12" tooltip="Anapside"/>
              </a:rPr>
              <a:t>Anapsides</a:t>
            </a:r>
            <a:r>
              <a:rPr lang="fr-FR" sz="1500" dirty="0">
                <a:solidFill>
                  <a:srgbClr val="202122"/>
                </a:solidFill>
                <a:latin typeface="Arial"/>
              </a:rPr>
              <a:t> — aucune ouverture sur chaque côté du crâne —</a:t>
            </a:r>
            <a:r>
              <a:rPr lang="fr-FR" sz="1500" dirty="0" err="1">
                <a:solidFill>
                  <a:srgbClr val="202122"/>
                </a:solidFill>
                <a:latin typeface="Arial"/>
                <a:hlinkClick r:id="rId13" tooltip="Captorhinidae"/>
              </a:rPr>
              <a:t>Captorhinidae</a:t>
            </a:r>
            <a:r>
              <a:rPr lang="fr-FR" sz="1500" dirty="0">
                <a:solidFill>
                  <a:srgbClr val="202122"/>
                </a:solidFill>
                <a:latin typeface="Arial"/>
              </a:rPr>
              <a:t> et </a:t>
            </a:r>
            <a:r>
              <a:rPr lang="fr-FR" sz="1500" dirty="0">
                <a:solidFill>
                  <a:srgbClr val="202122"/>
                </a:solidFill>
                <a:latin typeface="Arial"/>
                <a:hlinkClick r:id="rId14" tooltip="Chélonien"/>
              </a:rPr>
              <a:t>chéloniens</a:t>
            </a:r>
            <a:r>
              <a:rPr lang="fr-FR" sz="1500" dirty="0">
                <a:solidFill>
                  <a:srgbClr val="202122"/>
                </a:solidFill>
                <a:latin typeface="Arial"/>
              </a:rPr>
              <a:t> (</a:t>
            </a:r>
            <a:r>
              <a:rPr lang="fr-FR" sz="1500" dirty="0">
                <a:solidFill>
                  <a:srgbClr val="202122"/>
                </a:solidFill>
                <a:latin typeface="Arial"/>
                <a:hlinkClick r:id="rId15" tooltip="Tortue"/>
              </a:rPr>
              <a:t>tortues</a:t>
            </a:r>
            <a:r>
              <a:rPr lang="fr-FR" sz="1500" dirty="0">
                <a:solidFill>
                  <a:srgbClr val="202122"/>
                </a:solidFill>
                <a:latin typeface="Arial"/>
              </a:rPr>
              <a:t> et apparentés) ;</a:t>
            </a:r>
          </a:p>
          <a:p>
            <a:pPr lvl="0">
              <a:buFont typeface="Arial"/>
              <a:buChar char="•"/>
            </a:pPr>
            <a:r>
              <a:rPr lang="fr-FR" sz="1500" dirty="0" err="1">
                <a:solidFill>
                  <a:srgbClr val="202122"/>
                </a:solidFill>
                <a:latin typeface="Arial"/>
                <a:hlinkClick r:id="rId16" tooltip="Synapside"/>
              </a:rPr>
              <a:t>Synapsides</a:t>
            </a:r>
            <a:r>
              <a:rPr lang="fr-FR" sz="1500" dirty="0">
                <a:solidFill>
                  <a:srgbClr val="202122"/>
                </a:solidFill>
                <a:latin typeface="Arial"/>
              </a:rPr>
              <a:t> — une ouverture — </a:t>
            </a:r>
            <a:r>
              <a:rPr lang="fr-FR" sz="1500" u="sng" dirty="0" err="1">
                <a:solidFill>
                  <a:srgbClr val="202122"/>
                </a:solidFill>
                <a:latin typeface="Arial"/>
                <a:hlinkClick r:id="rId17"/>
              </a:rPr>
              <a:t>pélycosaures</a:t>
            </a:r>
            <a:r>
              <a:rPr lang="fr-FR" sz="1500" dirty="0">
                <a:solidFill>
                  <a:srgbClr val="202122"/>
                </a:solidFill>
                <a:latin typeface="Arial"/>
              </a:rPr>
              <a:t> et </a:t>
            </a:r>
            <a:r>
              <a:rPr lang="fr-FR" sz="1500" dirty="0">
                <a:solidFill>
                  <a:srgbClr val="202122"/>
                </a:solidFill>
                <a:latin typeface="Arial"/>
                <a:hlinkClick r:id="rId18" tooltip="Thérapside"/>
              </a:rPr>
              <a:t>thérapsides</a:t>
            </a:r>
            <a:r>
              <a:rPr lang="fr-FR" sz="1500" dirty="0">
                <a:solidFill>
                  <a:srgbClr val="202122"/>
                </a:solidFill>
                <a:latin typeface="Arial"/>
              </a:rPr>
              <a:t> (les « </a:t>
            </a:r>
            <a:r>
              <a:rPr lang="fr-FR" sz="1500" dirty="0">
                <a:solidFill>
                  <a:srgbClr val="202122"/>
                </a:solidFill>
                <a:latin typeface="Arial"/>
                <a:hlinkClick r:id="rId19" tooltip="Reptiles mammaliens"/>
              </a:rPr>
              <a:t>reptiles mammaliens</a:t>
            </a:r>
            <a:r>
              <a:rPr lang="fr-FR" sz="1500" dirty="0">
                <a:solidFill>
                  <a:srgbClr val="202122"/>
                </a:solidFill>
                <a:latin typeface="Arial"/>
              </a:rPr>
              <a:t> », mammifères) ;</a:t>
            </a:r>
          </a:p>
          <a:p>
            <a:pPr lvl="0">
              <a:buFont typeface="Arial"/>
              <a:buChar char="•"/>
            </a:pPr>
            <a:r>
              <a:rPr lang="fr-FR" sz="1500" dirty="0" err="1">
                <a:solidFill>
                  <a:srgbClr val="202122"/>
                </a:solidFill>
                <a:latin typeface="Arial"/>
                <a:hlinkClick r:id="rId20" tooltip="Euryapside"/>
              </a:rPr>
              <a:t>Euryapsides</a:t>
            </a:r>
            <a:r>
              <a:rPr lang="fr-FR" sz="1500" dirty="0">
                <a:solidFill>
                  <a:srgbClr val="202122"/>
                </a:solidFill>
                <a:latin typeface="Arial"/>
              </a:rPr>
              <a:t> — une ouverture haute </a:t>
            </a:r>
            <a:r>
              <a:rPr lang="fr-FR" sz="1500" i="1" dirty="0">
                <a:solidFill>
                  <a:srgbClr val="202122"/>
                </a:solidFill>
                <a:latin typeface="Arial"/>
              </a:rPr>
              <a:t>(polyphylétique)</a:t>
            </a:r>
            <a:r>
              <a:rPr lang="fr-FR" sz="1500" dirty="0">
                <a:solidFill>
                  <a:srgbClr val="202122"/>
                </a:solidFill>
                <a:latin typeface="Arial"/>
              </a:rPr>
              <a:t> — </a:t>
            </a:r>
            <a:r>
              <a:rPr lang="fr-FR" sz="1500" i="1" dirty="0" err="1">
                <a:solidFill>
                  <a:srgbClr val="202122"/>
                </a:solidFill>
                <a:latin typeface="Arial"/>
                <a:hlinkClick r:id="rId21" tooltip="Protorosaurus"/>
              </a:rPr>
              <a:t>Protorosaurus</a:t>
            </a:r>
            <a:r>
              <a:rPr lang="fr-FR" sz="1500" dirty="0">
                <a:solidFill>
                  <a:srgbClr val="202122"/>
                </a:solidFill>
                <a:latin typeface="Arial"/>
              </a:rPr>
              <a:t> (premiers reptiles, ressemblant à de petits lézards) et les reptiles marins </a:t>
            </a:r>
            <a:r>
              <a:rPr lang="fr-FR" sz="1500" dirty="0" err="1">
                <a:solidFill>
                  <a:srgbClr val="202122"/>
                </a:solidFill>
                <a:latin typeface="Arial"/>
                <a:hlinkClick r:id="rId22" tooltip="Sauroptérygiens"/>
              </a:rPr>
              <a:t>sauroptérygiens</a:t>
            </a:r>
            <a:r>
              <a:rPr lang="fr-FR" sz="1500" dirty="0">
                <a:solidFill>
                  <a:srgbClr val="202122"/>
                </a:solidFill>
                <a:latin typeface="Arial"/>
              </a:rPr>
              <a:t> et </a:t>
            </a:r>
            <a:r>
              <a:rPr lang="fr-FR" sz="1500" dirty="0" err="1">
                <a:solidFill>
                  <a:srgbClr val="202122"/>
                </a:solidFill>
                <a:latin typeface="Arial"/>
                <a:hlinkClick r:id="rId23" tooltip="Ichthyosaure"/>
              </a:rPr>
              <a:t>ichthyosaures</a:t>
            </a:r>
            <a:r>
              <a:rPr lang="fr-FR" sz="1500" dirty="0">
                <a:solidFill>
                  <a:srgbClr val="202122"/>
                </a:solidFill>
                <a:latin typeface="Arial"/>
              </a:rPr>
              <a:t>, cette sous-classe est nommée </a:t>
            </a:r>
            <a:r>
              <a:rPr lang="fr-FR" sz="1500" i="1" dirty="0" err="1">
                <a:solidFill>
                  <a:srgbClr val="202122"/>
                </a:solidFill>
                <a:latin typeface="Arial"/>
              </a:rPr>
              <a:t>Parapsida</a:t>
            </a:r>
            <a:r>
              <a:rPr lang="fr-FR" sz="1500" dirty="0">
                <a:solidFill>
                  <a:srgbClr val="202122"/>
                </a:solidFill>
                <a:latin typeface="Arial"/>
              </a:rPr>
              <a:t> dans les travaux d'</a:t>
            </a:r>
            <a:r>
              <a:rPr lang="fr-FR" sz="1500" dirty="0" err="1">
                <a:solidFill>
                  <a:srgbClr val="202122"/>
                </a:solidFill>
                <a:latin typeface="Arial"/>
              </a:rPr>
              <a:t>Osborn</a:t>
            </a:r>
            <a:r>
              <a:rPr lang="fr-FR" sz="1500" dirty="0">
                <a:solidFill>
                  <a:srgbClr val="202122"/>
                </a:solidFill>
                <a:latin typeface="Arial"/>
              </a:rPr>
              <a:t> ;</a:t>
            </a:r>
          </a:p>
          <a:p>
            <a:pPr lvl="0">
              <a:buFont typeface="Arial"/>
              <a:buChar char="•"/>
            </a:pPr>
            <a:r>
              <a:rPr lang="fr-FR" sz="1500" dirty="0">
                <a:solidFill>
                  <a:srgbClr val="202122"/>
                </a:solidFill>
                <a:latin typeface="Arial"/>
                <a:hlinkClick r:id="rId24" tooltip="Diapside"/>
              </a:rPr>
              <a:t>Diapsides</a:t>
            </a:r>
            <a:r>
              <a:rPr lang="fr-FR" sz="1500" dirty="0">
                <a:solidFill>
                  <a:srgbClr val="202122"/>
                </a:solidFill>
                <a:latin typeface="Arial"/>
              </a:rPr>
              <a:t> — deux ouvertures — les </a:t>
            </a:r>
            <a:r>
              <a:rPr lang="fr-FR" sz="1500" dirty="0">
                <a:solidFill>
                  <a:srgbClr val="202122"/>
                </a:solidFill>
                <a:latin typeface="Arial"/>
                <a:hlinkClick r:id="rId25" tooltip="Dinosaure"/>
              </a:rPr>
              <a:t>dinosaures</a:t>
            </a:r>
            <a:r>
              <a:rPr lang="fr-FR" sz="1500" dirty="0">
                <a:solidFill>
                  <a:srgbClr val="202122"/>
                </a:solidFill>
                <a:latin typeface="Arial"/>
              </a:rPr>
              <a:t> (et leurs descendants modernes, les </a:t>
            </a:r>
            <a:r>
              <a:rPr lang="fr-FR" sz="1500" dirty="0">
                <a:solidFill>
                  <a:srgbClr val="202122"/>
                </a:solidFill>
                <a:latin typeface="Arial"/>
                <a:hlinkClick r:id="rId26" tooltip="Oiseaux"/>
              </a:rPr>
              <a:t>oiseaux</a:t>
            </a:r>
            <a:r>
              <a:rPr lang="fr-FR" sz="1500" dirty="0">
                <a:solidFill>
                  <a:srgbClr val="202122"/>
                </a:solidFill>
                <a:latin typeface="Arial"/>
              </a:rPr>
              <a:t>), les </a:t>
            </a:r>
            <a:r>
              <a:rPr lang="fr-FR" sz="1500" dirty="0">
                <a:solidFill>
                  <a:srgbClr val="202122"/>
                </a:solidFill>
                <a:latin typeface="Arial"/>
                <a:hlinkClick r:id="rId27" tooltip="Ptérosaure"/>
              </a:rPr>
              <a:t>ptérosaures</a:t>
            </a:r>
            <a:r>
              <a:rPr lang="fr-FR" sz="1500" dirty="0">
                <a:solidFill>
                  <a:srgbClr val="202122"/>
                </a:solidFill>
                <a:latin typeface="Arial"/>
              </a:rPr>
              <a:t> et la plupart des reptiles actuels, dont les </a:t>
            </a:r>
            <a:r>
              <a:rPr lang="fr-FR" sz="1500" dirty="0">
                <a:solidFill>
                  <a:srgbClr val="202122"/>
                </a:solidFill>
                <a:latin typeface="Arial"/>
                <a:hlinkClick r:id="rId28" tooltip="Lézard"/>
              </a:rPr>
              <a:t>lézards</a:t>
            </a:r>
            <a:r>
              <a:rPr lang="fr-FR" sz="1500" dirty="0">
                <a:solidFill>
                  <a:srgbClr val="202122"/>
                </a:solidFill>
                <a:latin typeface="Arial"/>
              </a:rPr>
              <a:t>, les </a:t>
            </a:r>
            <a:r>
              <a:rPr lang="fr-FR" sz="1500" dirty="0">
                <a:solidFill>
                  <a:srgbClr val="202122"/>
                </a:solidFill>
                <a:latin typeface="Arial"/>
                <a:hlinkClick r:id="rId29" tooltip="Serpent"/>
              </a:rPr>
              <a:t>serpents</a:t>
            </a:r>
            <a:r>
              <a:rPr lang="fr-FR" sz="1500" dirty="0">
                <a:solidFill>
                  <a:srgbClr val="202122"/>
                </a:solidFill>
                <a:latin typeface="Arial"/>
              </a:rPr>
              <a:t> et les </a:t>
            </a:r>
            <a:r>
              <a:rPr lang="fr-FR" sz="1500" dirty="0">
                <a:solidFill>
                  <a:srgbClr val="202122"/>
                </a:solidFill>
                <a:latin typeface="Arial"/>
                <a:hlinkClick r:id="rId30" tooltip="Crocodilien"/>
              </a:rPr>
              <a:t>crocodiliens</a:t>
            </a:r>
            <a:r>
              <a:rPr lang="fr-FR" sz="1500" dirty="0">
                <a:solidFill>
                  <a:srgbClr val="202122"/>
                </a:solidFill>
                <a:latin typeface="Arial"/>
              </a:rPr>
              <a:t>.</a:t>
            </a:r>
          </a:p>
          <a:p>
            <a:endParaRPr lang="fr-FR" dirty="0"/>
          </a:p>
        </p:txBody>
      </p:sp>
    </p:spTree>
    <p:extLst>
      <p:ext uri="{BB962C8B-B14F-4D97-AF65-F5344CB8AC3E}">
        <p14:creationId xmlns:p14="http://schemas.microsoft.com/office/powerpoint/2010/main" val="3822988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4653136"/>
            <a:ext cx="8229600" cy="1143000"/>
          </a:xfrm>
        </p:spPr>
        <p:txBody>
          <a:bodyPr>
            <a:normAutofit fontScale="90000"/>
          </a:bodyPr>
          <a:lstStyle/>
          <a:p>
            <a:r>
              <a:rPr lang="fr-FR" sz="3200" dirty="0">
                <a:solidFill>
                  <a:prstClr val="black"/>
                </a:solidFill>
                <a:ea typeface="+mn-ea"/>
                <a:cs typeface="+mn-cs"/>
              </a:rPr>
              <a:t>Schéma du crâne en vue de profil. Configuration :</a:t>
            </a:r>
            <a:br>
              <a:rPr lang="fr-FR" sz="3200" dirty="0">
                <a:solidFill>
                  <a:prstClr val="black"/>
                </a:solidFill>
                <a:ea typeface="+mn-ea"/>
                <a:cs typeface="+mn-cs"/>
              </a:rPr>
            </a:br>
            <a:r>
              <a:rPr lang="fr-FR" sz="3200" dirty="0">
                <a:solidFill>
                  <a:prstClr val="black"/>
                </a:solidFill>
                <a:ea typeface="+mn-ea"/>
                <a:cs typeface="+mn-cs"/>
              </a:rPr>
              <a:t>A : anapside</a:t>
            </a:r>
            <a:br>
              <a:rPr lang="fr-FR" sz="3200" dirty="0">
                <a:solidFill>
                  <a:prstClr val="black"/>
                </a:solidFill>
                <a:ea typeface="+mn-ea"/>
                <a:cs typeface="+mn-cs"/>
              </a:rPr>
            </a:br>
            <a:r>
              <a:rPr lang="fr-FR" sz="3200" dirty="0">
                <a:solidFill>
                  <a:prstClr val="black"/>
                </a:solidFill>
                <a:ea typeface="+mn-ea"/>
                <a:cs typeface="+mn-cs"/>
              </a:rPr>
              <a:t>B : </a:t>
            </a:r>
            <a:r>
              <a:rPr lang="fr-FR" sz="3200" dirty="0" err="1">
                <a:solidFill>
                  <a:prstClr val="black"/>
                </a:solidFill>
                <a:ea typeface="+mn-ea"/>
                <a:cs typeface="+mn-cs"/>
              </a:rPr>
              <a:t>synapside</a:t>
            </a:r>
            <a:r>
              <a:rPr lang="fr-FR" sz="3200" dirty="0">
                <a:solidFill>
                  <a:prstClr val="black"/>
                </a:solidFill>
                <a:ea typeface="+mn-ea"/>
                <a:cs typeface="+mn-cs"/>
              </a:rPr>
              <a:t/>
            </a:r>
            <a:br>
              <a:rPr lang="fr-FR" sz="3200" dirty="0">
                <a:solidFill>
                  <a:prstClr val="black"/>
                </a:solidFill>
                <a:ea typeface="+mn-ea"/>
                <a:cs typeface="+mn-cs"/>
              </a:rPr>
            </a:br>
            <a:r>
              <a:rPr lang="fr-FR" sz="3200" dirty="0">
                <a:solidFill>
                  <a:prstClr val="black"/>
                </a:solidFill>
                <a:ea typeface="+mn-ea"/>
                <a:cs typeface="+mn-cs"/>
              </a:rPr>
              <a:t>C : diapside</a:t>
            </a:r>
            <a:endParaRPr lang="fr-FR"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75856" y="404664"/>
            <a:ext cx="2381250" cy="361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191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0750" y="2729706"/>
            <a:ext cx="4762500" cy="226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286000" y="1700808"/>
            <a:ext cx="4572000" cy="646331"/>
          </a:xfrm>
          <a:prstGeom prst="rect">
            <a:avLst/>
          </a:prstGeom>
        </p:spPr>
        <p:txBody>
          <a:bodyPr>
            <a:spAutoFit/>
          </a:bodyPr>
          <a:lstStyle/>
          <a:p>
            <a:r>
              <a:rPr lang="fr-FR" dirty="0" err="1" smtClean="0"/>
              <a:t>Archaeopteryx</a:t>
            </a:r>
            <a:r>
              <a:rPr lang="fr-FR" dirty="0" smtClean="0"/>
              <a:t> </a:t>
            </a:r>
            <a:r>
              <a:rPr lang="fr-FR" dirty="0" err="1" smtClean="0"/>
              <a:t>lithographica</a:t>
            </a:r>
            <a:r>
              <a:rPr lang="fr-FR" dirty="0" smtClean="0"/>
              <a:t> (</a:t>
            </a:r>
            <a:r>
              <a:rPr lang="fr-FR" dirty="0" err="1" smtClean="0"/>
              <a:t>Archaeopterygiformes</a:t>
            </a:r>
            <a:r>
              <a:rPr lang="fr-FR" dirty="0" smtClean="0"/>
              <a:t>)</a:t>
            </a:r>
            <a:endParaRPr lang="fr-FR" dirty="0"/>
          </a:p>
        </p:txBody>
      </p:sp>
    </p:spTree>
    <p:extLst>
      <p:ext uri="{BB962C8B-B14F-4D97-AF65-F5344CB8AC3E}">
        <p14:creationId xmlns:p14="http://schemas.microsoft.com/office/powerpoint/2010/main" val="41923650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292</Words>
  <Application>Microsoft Office PowerPoint</Application>
  <PresentationFormat>Affichage à l'écran (4:3)</PresentationFormat>
  <Paragraphs>82</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Les reptiles</vt:lpstr>
      <vt:lpstr>Présentation PowerPoint</vt:lpstr>
      <vt:lpstr>Présentation PowerPoint</vt:lpstr>
      <vt:lpstr>Présentation PowerPoint</vt:lpstr>
      <vt:lpstr>Présentation PowerPoint</vt:lpstr>
      <vt:lpstr>Classification fondée sur les fosses temporales </vt:lpstr>
      <vt:lpstr>Présentation PowerPoint</vt:lpstr>
      <vt:lpstr>Schéma du crâne en vue de profil. Configuration : A : anapside B : synapside C : diapside</vt:lpstr>
      <vt:lpstr>Présentation PowerPoint</vt:lpstr>
      <vt:lpstr>Les Tortues</vt:lpstr>
      <vt:lpstr>Présentation PowerPoint</vt:lpstr>
      <vt:lpstr>Les Sphénodons</vt:lpstr>
      <vt:lpstr>Présentation PowerPoint</vt:lpstr>
      <vt:lpstr>Les Squamates</vt:lpstr>
      <vt:lpstr>Un iguane vert, de l'ordre des squamates</vt:lpstr>
      <vt:lpstr>Les Crocodiliens</vt:lpstr>
      <vt:lpstr>Un crocodilien, le Crocodile américain</vt:lpstr>
      <vt:lpstr>Anatomie et morphologie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reptiles</dc:title>
  <dc:creator>LENOVO</dc:creator>
  <cp:lastModifiedBy>LENOVO</cp:lastModifiedBy>
  <cp:revision>1</cp:revision>
  <dcterms:created xsi:type="dcterms:W3CDTF">2026-04-18T16:54:09Z</dcterms:created>
  <dcterms:modified xsi:type="dcterms:W3CDTF">2026-04-18T17:58:24Z</dcterms:modified>
</cp:coreProperties>
</file>