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5" r:id="rId8"/>
    <p:sldId id="264" r:id="rId9"/>
    <p:sldId id="265" r:id="rId10"/>
    <p:sldId id="267" r:id="rId11"/>
    <p:sldId id="266" r:id="rId12"/>
    <p:sldId id="268" r:id="rId13"/>
    <p:sldId id="269" r:id="rId14"/>
    <p:sldId id="270" r:id="rId15"/>
    <p:sldId id="271" r:id="rId16"/>
    <p:sldId id="272" r:id="rId17"/>
    <p:sldId id="276" r:id="rId18"/>
    <p:sldId id="277" r:id="rId19"/>
    <p:sldId id="273" r:id="rId20"/>
    <p:sldId id="280" r:id="rId21"/>
    <p:sldId id="278" r:id="rId22"/>
    <p:sldId id="279" r:id="rId23"/>
    <p:sldId id="274" r:id="rId2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09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C8345040-D018-441B-90D4-C8ED55B71B4E}" type="datetimeFigureOut">
              <a:rPr lang="fr-FR" smtClean="0"/>
              <a:t>28/04/2025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3A25A4-4C7A-42BB-A19D-531DBA5D8668}" type="slidenum">
              <a:rPr lang="fr-FR" smtClean="0"/>
              <a:t>‹N°›</a:t>
            </a:fld>
            <a:endParaRPr lang="fr-FR"/>
          </a:p>
        </p:txBody>
      </p:sp>
    </p:spTree>
    <p:extLst>
      <p:ext uri="{BB962C8B-B14F-4D97-AF65-F5344CB8AC3E}">
        <p14:creationId xmlns:p14="http://schemas.microsoft.com/office/powerpoint/2010/main" val="3192481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8345040-D018-441B-90D4-C8ED55B71B4E}" type="datetimeFigureOut">
              <a:rPr lang="fr-FR" smtClean="0"/>
              <a:t>28/04/2025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3A25A4-4C7A-42BB-A19D-531DBA5D8668}" type="slidenum">
              <a:rPr lang="fr-FR" smtClean="0"/>
              <a:t>‹N°›</a:t>
            </a:fld>
            <a:endParaRPr lang="fr-FR"/>
          </a:p>
        </p:txBody>
      </p:sp>
    </p:spTree>
    <p:extLst>
      <p:ext uri="{BB962C8B-B14F-4D97-AF65-F5344CB8AC3E}">
        <p14:creationId xmlns:p14="http://schemas.microsoft.com/office/powerpoint/2010/main" val="368858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8345040-D018-441B-90D4-C8ED55B71B4E}" type="datetimeFigureOut">
              <a:rPr lang="fr-FR" smtClean="0"/>
              <a:t>28/04/2025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3A25A4-4C7A-42BB-A19D-531DBA5D8668}" type="slidenum">
              <a:rPr lang="fr-FR" smtClean="0"/>
              <a:t>‹N°›</a:t>
            </a:fld>
            <a:endParaRPr lang="fr-FR"/>
          </a:p>
        </p:txBody>
      </p:sp>
    </p:spTree>
    <p:extLst>
      <p:ext uri="{BB962C8B-B14F-4D97-AF65-F5344CB8AC3E}">
        <p14:creationId xmlns:p14="http://schemas.microsoft.com/office/powerpoint/2010/main" val="974408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8345040-D018-441B-90D4-C8ED55B71B4E}" type="datetimeFigureOut">
              <a:rPr lang="fr-FR" smtClean="0"/>
              <a:t>28/04/2025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3A25A4-4C7A-42BB-A19D-531DBA5D8668}" type="slidenum">
              <a:rPr lang="fr-FR" smtClean="0"/>
              <a:t>‹N°›</a:t>
            </a:fld>
            <a:endParaRPr lang="fr-FR"/>
          </a:p>
        </p:txBody>
      </p:sp>
    </p:spTree>
    <p:extLst>
      <p:ext uri="{BB962C8B-B14F-4D97-AF65-F5344CB8AC3E}">
        <p14:creationId xmlns:p14="http://schemas.microsoft.com/office/powerpoint/2010/main" val="2225286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C8345040-D018-441B-90D4-C8ED55B71B4E}" type="datetimeFigureOut">
              <a:rPr lang="fr-FR" smtClean="0"/>
              <a:t>28/04/2025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3A25A4-4C7A-42BB-A19D-531DBA5D8668}" type="slidenum">
              <a:rPr lang="fr-FR" smtClean="0"/>
              <a:t>‹N°›</a:t>
            </a:fld>
            <a:endParaRPr lang="fr-FR"/>
          </a:p>
        </p:txBody>
      </p:sp>
    </p:spTree>
    <p:extLst>
      <p:ext uri="{BB962C8B-B14F-4D97-AF65-F5344CB8AC3E}">
        <p14:creationId xmlns:p14="http://schemas.microsoft.com/office/powerpoint/2010/main" val="557529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8345040-D018-441B-90D4-C8ED55B71B4E}" type="datetimeFigureOut">
              <a:rPr lang="fr-FR" smtClean="0"/>
              <a:t>28/04/2025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63A25A4-4C7A-42BB-A19D-531DBA5D8668}" type="slidenum">
              <a:rPr lang="fr-FR" smtClean="0"/>
              <a:t>‹N°›</a:t>
            </a:fld>
            <a:endParaRPr lang="fr-FR"/>
          </a:p>
        </p:txBody>
      </p:sp>
    </p:spTree>
    <p:extLst>
      <p:ext uri="{BB962C8B-B14F-4D97-AF65-F5344CB8AC3E}">
        <p14:creationId xmlns:p14="http://schemas.microsoft.com/office/powerpoint/2010/main" val="4027092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8345040-D018-441B-90D4-C8ED55B71B4E}" type="datetimeFigureOut">
              <a:rPr lang="fr-FR" smtClean="0"/>
              <a:t>28/04/2025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63A25A4-4C7A-42BB-A19D-531DBA5D8668}" type="slidenum">
              <a:rPr lang="fr-FR" smtClean="0"/>
              <a:t>‹N°›</a:t>
            </a:fld>
            <a:endParaRPr lang="fr-FR"/>
          </a:p>
        </p:txBody>
      </p:sp>
    </p:spTree>
    <p:extLst>
      <p:ext uri="{BB962C8B-B14F-4D97-AF65-F5344CB8AC3E}">
        <p14:creationId xmlns:p14="http://schemas.microsoft.com/office/powerpoint/2010/main" val="2203368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C8345040-D018-441B-90D4-C8ED55B71B4E}" type="datetimeFigureOut">
              <a:rPr lang="fr-FR" smtClean="0"/>
              <a:t>28/04/2025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63A25A4-4C7A-42BB-A19D-531DBA5D8668}" type="slidenum">
              <a:rPr lang="fr-FR" smtClean="0"/>
              <a:t>‹N°›</a:t>
            </a:fld>
            <a:endParaRPr lang="fr-FR"/>
          </a:p>
        </p:txBody>
      </p:sp>
    </p:spTree>
    <p:extLst>
      <p:ext uri="{BB962C8B-B14F-4D97-AF65-F5344CB8AC3E}">
        <p14:creationId xmlns:p14="http://schemas.microsoft.com/office/powerpoint/2010/main" val="2221031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8345040-D018-441B-90D4-C8ED55B71B4E}" type="datetimeFigureOut">
              <a:rPr lang="fr-FR" smtClean="0"/>
              <a:t>28/04/2025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63A25A4-4C7A-42BB-A19D-531DBA5D8668}" type="slidenum">
              <a:rPr lang="fr-FR" smtClean="0"/>
              <a:t>‹N°›</a:t>
            </a:fld>
            <a:endParaRPr lang="fr-FR"/>
          </a:p>
        </p:txBody>
      </p:sp>
    </p:spTree>
    <p:extLst>
      <p:ext uri="{BB962C8B-B14F-4D97-AF65-F5344CB8AC3E}">
        <p14:creationId xmlns:p14="http://schemas.microsoft.com/office/powerpoint/2010/main" val="2753947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8345040-D018-441B-90D4-C8ED55B71B4E}" type="datetimeFigureOut">
              <a:rPr lang="fr-FR" smtClean="0"/>
              <a:t>28/04/2025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63A25A4-4C7A-42BB-A19D-531DBA5D8668}" type="slidenum">
              <a:rPr lang="fr-FR" smtClean="0"/>
              <a:t>‹N°›</a:t>
            </a:fld>
            <a:endParaRPr lang="fr-FR"/>
          </a:p>
        </p:txBody>
      </p:sp>
    </p:spTree>
    <p:extLst>
      <p:ext uri="{BB962C8B-B14F-4D97-AF65-F5344CB8AC3E}">
        <p14:creationId xmlns:p14="http://schemas.microsoft.com/office/powerpoint/2010/main" val="52837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8345040-D018-441B-90D4-C8ED55B71B4E}" type="datetimeFigureOut">
              <a:rPr lang="fr-FR" smtClean="0"/>
              <a:t>28/04/2025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63A25A4-4C7A-42BB-A19D-531DBA5D8668}" type="slidenum">
              <a:rPr lang="fr-FR" smtClean="0"/>
              <a:t>‹N°›</a:t>
            </a:fld>
            <a:endParaRPr lang="fr-FR"/>
          </a:p>
        </p:txBody>
      </p:sp>
    </p:spTree>
    <p:extLst>
      <p:ext uri="{BB962C8B-B14F-4D97-AF65-F5344CB8AC3E}">
        <p14:creationId xmlns:p14="http://schemas.microsoft.com/office/powerpoint/2010/main" val="494608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345040-D018-441B-90D4-C8ED55B71B4E}" type="datetimeFigureOut">
              <a:rPr lang="fr-FR" smtClean="0"/>
              <a:t>28/04/2025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3A25A4-4C7A-42BB-A19D-531DBA5D8668}" type="slidenum">
              <a:rPr lang="fr-FR" smtClean="0"/>
              <a:t>‹N°›</a:t>
            </a:fld>
            <a:endParaRPr lang="fr-FR"/>
          </a:p>
        </p:txBody>
      </p:sp>
    </p:spTree>
    <p:extLst>
      <p:ext uri="{BB962C8B-B14F-4D97-AF65-F5344CB8AC3E}">
        <p14:creationId xmlns:p14="http://schemas.microsoft.com/office/powerpoint/2010/main" val="32846230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Classe 3 les oiseaux </a:t>
            </a:r>
            <a:endParaRPr lang="fr-FR" dirty="0"/>
          </a:p>
        </p:txBody>
      </p:sp>
      <p:sp>
        <p:nvSpPr>
          <p:cNvPr id="3" name="Sous-titre 2"/>
          <p:cNvSpPr>
            <a:spLocks noGrp="1"/>
          </p:cNvSpPr>
          <p:nvPr>
            <p:ph type="subTitle" idx="1"/>
          </p:nvPr>
        </p:nvSpPr>
        <p:spPr/>
        <p:txBody>
          <a:bodyPr/>
          <a:lstStyle/>
          <a:p>
            <a:r>
              <a:rPr lang="fr-FR" dirty="0" smtClean="0"/>
              <a:t>introduction</a:t>
            </a:r>
            <a:endParaRPr lang="fr-FR" dirty="0"/>
          </a:p>
        </p:txBody>
      </p:sp>
    </p:spTree>
    <p:extLst>
      <p:ext uri="{BB962C8B-B14F-4D97-AF65-F5344CB8AC3E}">
        <p14:creationId xmlns:p14="http://schemas.microsoft.com/office/powerpoint/2010/main" val="374702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03848" y="242365"/>
            <a:ext cx="2190485" cy="66065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337579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pattes</a:t>
            </a: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smtClean="0"/>
              <a:t>formées de </a:t>
            </a:r>
            <a:r>
              <a:rPr lang="fr-FR" dirty="0" smtClean="0"/>
              <a:t> 3 </a:t>
            </a:r>
            <a:r>
              <a:rPr lang="fr-FR" dirty="0" smtClean="0"/>
              <a:t>os longs </a:t>
            </a:r>
            <a:r>
              <a:rPr lang="fr-FR" dirty="0" smtClean="0"/>
              <a:t>(fémur</a:t>
            </a:r>
            <a:r>
              <a:rPr lang="fr-FR" dirty="0" smtClean="0"/>
              <a:t>, </a:t>
            </a:r>
            <a:r>
              <a:rPr lang="fr-FR" dirty="0" err="1" smtClean="0"/>
              <a:t>tibiotarse</a:t>
            </a:r>
            <a:r>
              <a:rPr lang="fr-FR" dirty="0" smtClean="0"/>
              <a:t> </a:t>
            </a:r>
            <a:r>
              <a:rPr lang="fr-FR" dirty="0" smtClean="0"/>
              <a:t>et </a:t>
            </a:r>
            <a:r>
              <a:rPr lang="fr-FR" dirty="0" err="1" smtClean="0"/>
              <a:t>tarsométatarse</a:t>
            </a:r>
            <a:r>
              <a:rPr lang="fr-FR" dirty="0" smtClean="0"/>
              <a:t>) et de </a:t>
            </a:r>
            <a:r>
              <a:rPr lang="fr-FR" dirty="0" smtClean="0"/>
              <a:t>4 </a:t>
            </a:r>
            <a:r>
              <a:rPr lang="fr-FR" dirty="0" smtClean="0"/>
              <a:t>doigts.</a:t>
            </a:r>
          </a:p>
          <a:p>
            <a:r>
              <a:rPr lang="fr-FR" dirty="0" smtClean="0"/>
              <a:t>Les </a:t>
            </a:r>
            <a:r>
              <a:rPr lang="fr-FR" dirty="0" smtClean="0"/>
              <a:t>oiseaux sont </a:t>
            </a:r>
            <a:r>
              <a:rPr lang="fr-FR" b="1" dirty="0" smtClean="0"/>
              <a:t>digitigrades</a:t>
            </a:r>
          </a:p>
          <a:p>
            <a:r>
              <a:rPr lang="fr-FR" dirty="0"/>
              <a:t>certains oiseaux possèdent </a:t>
            </a:r>
            <a:r>
              <a:rPr lang="fr-FR" dirty="0" smtClean="0"/>
              <a:t>1 </a:t>
            </a:r>
            <a:r>
              <a:rPr lang="fr-FR" dirty="0"/>
              <a:t>palmure entre leurs doigts comme les sarcelles, les mouettes et les oies</a:t>
            </a:r>
          </a:p>
          <a:p>
            <a:r>
              <a:rPr lang="fr-FR" dirty="0" err="1" smtClean="0"/>
              <a:t>sp</a:t>
            </a:r>
            <a:r>
              <a:rPr lang="fr-FR" dirty="0" smtClean="0"/>
              <a:t> </a:t>
            </a:r>
            <a:r>
              <a:rPr lang="fr-FR" b="1" dirty="0" err="1"/>
              <a:t>anisodactyles</a:t>
            </a:r>
            <a:r>
              <a:rPr lang="fr-FR" dirty="0"/>
              <a:t>, dont les </a:t>
            </a:r>
            <a:r>
              <a:rPr lang="fr-FR" dirty="0" smtClean="0"/>
              <a:t>4 </a:t>
            </a:r>
            <a:r>
              <a:rPr lang="fr-FR" dirty="0"/>
              <a:t>doigts sont reliés par </a:t>
            </a:r>
            <a:r>
              <a:rPr lang="fr-FR" dirty="0" smtClean="0"/>
              <a:t>1 membrane</a:t>
            </a:r>
            <a:r>
              <a:rPr lang="fr-FR" dirty="0"/>
              <a:t>, comme les fous, les cormorans ou les </a:t>
            </a:r>
            <a:r>
              <a:rPr lang="fr-FR" dirty="0" smtClean="0"/>
              <a:t>pélicans</a:t>
            </a:r>
          </a:p>
          <a:p>
            <a:r>
              <a:rPr lang="fr-FR" dirty="0" smtClean="0"/>
              <a:t>D'autres </a:t>
            </a:r>
            <a:r>
              <a:rPr lang="fr-FR" dirty="0" err="1" smtClean="0"/>
              <a:t>sp</a:t>
            </a:r>
            <a:r>
              <a:rPr lang="fr-FR" dirty="0" smtClean="0"/>
              <a:t> </a:t>
            </a:r>
            <a:r>
              <a:rPr lang="fr-FR" dirty="0"/>
              <a:t>ont </a:t>
            </a:r>
            <a:r>
              <a:rPr lang="fr-FR" dirty="0" smtClean="0"/>
              <a:t>1 palmure lobée: grèbes </a:t>
            </a:r>
            <a:r>
              <a:rPr lang="fr-FR" dirty="0"/>
              <a:t>et </a:t>
            </a:r>
            <a:r>
              <a:rPr lang="fr-FR" dirty="0" smtClean="0"/>
              <a:t>foulques</a:t>
            </a:r>
            <a:r>
              <a:rPr lang="fr-FR" dirty="0"/>
              <a:t>, ou </a:t>
            </a:r>
            <a:r>
              <a:rPr lang="fr-FR" dirty="0" smtClean="0"/>
              <a:t>semi-palmée: </a:t>
            </a:r>
            <a:r>
              <a:rPr lang="fr-FR" dirty="0"/>
              <a:t>avocettes, </a:t>
            </a:r>
            <a:r>
              <a:rPr lang="fr-FR" dirty="0" smtClean="0"/>
              <a:t>sternes </a:t>
            </a:r>
            <a:r>
              <a:rPr lang="fr-FR" dirty="0"/>
              <a:t>et </a:t>
            </a:r>
            <a:r>
              <a:rPr lang="fr-FR" dirty="0" smtClean="0"/>
              <a:t>guifettes</a:t>
            </a:r>
            <a:r>
              <a:rPr lang="fr-FR" dirty="0"/>
              <a:t>, ou non </a:t>
            </a:r>
            <a:r>
              <a:rPr lang="fr-FR" dirty="0" smtClean="0"/>
              <a:t>palmée: </a:t>
            </a:r>
            <a:r>
              <a:rPr lang="fr-FR" dirty="0" err="1" smtClean="0"/>
              <a:t>martins-pêcheurs</a:t>
            </a:r>
            <a:r>
              <a:rPr lang="fr-FR" dirty="0"/>
              <a:t>, grues, engoulevents, perdrix, </a:t>
            </a:r>
            <a:r>
              <a:rPr lang="fr-FR" dirty="0" smtClean="0"/>
              <a:t>rapaces</a:t>
            </a:r>
            <a:endParaRPr lang="fr-FR" b="1" dirty="0"/>
          </a:p>
          <a:p>
            <a:endParaRPr lang="fr-FR" b="1" dirty="0" smtClean="0"/>
          </a:p>
          <a:p>
            <a:endParaRPr lang="fr-FR" dirty="0" smtClean="0"/>
          </a:p>
        </p:txBody>
      </p:sp>
    </p:spTree>
    <p:extLst>
      <p:ext uri="{BB962C8B-B14F-4D97-AF65-F5344CB8AC3E}">
        <p14:creationId xmlns:p14="http://schemas.microsoft.com/office/powerpoint/2010/main" val="3906005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332656"/>
            <a:ext cx="8435280" cy="5793507"/>
          </a:xfrm>
        </p:spPr>
        <p:txBody>
          <a:bodyPr>
            <a:normAutofit fontScale="92500" lnSpcReduction="10000"/>
          </a:bodyPr>
          <a:lstStyle/>
          <a:p>
            <a:r>
              <a:rPr lang="fr-FR" dirty="0" smtClean="0"/>
              <a:t>La </a:t>
            </a:r>
            <a:r>
              <a:rPr lang="fr-FR" dirty="0" smtClean="0"/>
              <a:t>forme des pattes dépend essentiellement du mode de vie de l'oiseau et de son régime alimentaire</a:t>
            </a:r>
          </a:p>
          <a:p>
            <a:r>
              <a:rPr lang="fr-FR" dirty="0" smtClean="0"/>
              <a:t>rapaces </a:t>
            </a:r>
            <a:r>
              <a:rPr lang="fr-FR" dirty="0" smtClean="0"/>
              <a:t>disposent de serres, les oiseaux aquatiques de pattes palmées ou </a:t>
            </a:r>
            <a:r>
              <a:rPr lang="fr-FR" dirty="0" smtClean="0"/>
              <a:t>lobées</a:t>
            </a:r>
          </a:p>
          <a:p>
            <a:r>
              <a:rPr lang="fr-FR" dirty="0" smtClean="0"/>
              <a:t>oiseaux coureurs: Autruche= </a:t>
            </a:r>
            <a:r>
              <a:rPr lang="fr-FR" dirty="0" smtClean="0"/>
              <a:t>didactyles.</a:t>
            </a:r>
          </a:p>
          <a:p>
            <a:r>
              <a:rPr lang="fr-FR" dirty="0" smtClean="0"/>
              <a:t>La </a:t>
            </a:r>
            <a:r>
              <a:rPr lang="fr-FR" dirty="0" smtClean="0"/>
              <a:t>	+part </a:t>
            </a:r>
            <a:r>
              <a:rPr lang="fr-FR" dirty="0" smtClean="0"/>
              <a:t>des </a:t>
            </a:r>
            <a:r>
              <a:rPr lang="fr-FR" dirty="0" err="1" smtClean="0"/>
              <a:t>sp</a:t>
            </a:r>
            <a:r>
              <a:rPr lang="fr-FR" dirty="0" smtClean="0"/>
              <a:t> </a:t>
            </a:r>
            <a:r>
              <a:rPr lang="fr-FR" dirty="0" smtClean="0"/>
              <a:t>possèdent un </a:t>
            </a:r>
            <a:r>
              <a:rPr lang="fr-FR" b="1" dirty="0" smtClean="0"/>
              <a:t>éperon</a:t>
            </a:r>
            <a:r>
              <a:rPr lang="fr-FR" dirty="0" smtClean="0"/>
              <a:t> ou </a:t>
            </a:r>
            <a:r>
              <a:rPr lang="fr-FR" b="1" dirty="0" smtClean="0"/>
              <a:t>ergot</a:t>
            </a:r>
            <a:r>
              <a:rPr lang="fr-FR" dirty="0" smtClean="0"/>
              <a:t> sur les pattes.</a:t>
            </a:r>
          </a:p>
          <a:p>
            <a:r>
              <a:rPr lang="fr-FR" dirty="0" smtClean="0"/>
              <a:t>Les griffes, les </a:t>
            </a:r>
            <a:r>
              <a:rPr lang="fr-FR" dirty="0" err="1" smtClean="0"/>
              <a:t>scutelles</a:t>
            </a:r>
            <a:r>
              <a:rPr lang="fr-FR" dirty="0" smtClean="0"/>
              <a:t> ou écailles des pattes, l'ergot, tout comme les plumes et le bec, sont des </a:t>
            </a:r>
            <a:r>
              <a:rPr lang="fr-FR" b="1" dirty="0" smtClean="0"/>
              <a:t>phanères</a:t>
            </a:r>
            <a:r>
              <a:rPr lang="fr-FR" dirty="0" smtClean="0"/>
              <a:t>, </a:t>
            </a:r>
            <a:r>
              <a:rPr lang="fr-FR" dirty="0" smtClean="0"/>
              <a:t>= productions </a:t>
            </a:r>
            <a:r>
              <a:rPr lang="fr-FR" dirty="0" smtClean="0"/>
              <a:t>kératinisées issues du système tégumentaire </a:t>
            </a:r>
            <a:r>
              <a:rPr lang="fr-FR" dirty="0" smtClean="0"/>
              <a:t>comme la </a:t>
            </a:r>
            <a:r>
              <a:rPr lang="fr-FR" dirty="0" smtClean="0"/>
              <a:t>peau.</a:t>
            </a:r>
            <a:endParaRPr lang="fr-FR" dirty="0"/>
          </a:p>
        </p:txBody>
      </p:sp>
    </p:spTree>
    <p:extLst>
      <p:ext uri="{BB962C8B-B14F-4D97-AF65-F5344CB8AC3E}">
        <p14:creationId xmlns:p14="http://schemas.microsoft.com/office/powerpoint/2010/main" val="874385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8640"/>
            <a:ext cx="8229600" cy="1143000"/>
          </a:xfrm>
        </p:spPr>
        <p:txBody>
          <a:bodyPr>
            <a:normAutofit fontScale="90000"/>
          </a:bodyPr>
          <a:lstStyle/>
          <a:p>
            <a:r>
              <a:rPr lang="fr-FR" dirty="0"/>
              <a:t>Structure du squelette d'une aile d'oiseau</a:t>
            </a:r>
            <a:endParaRPr lang="fr-FR"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43808" y="1360021"/>
            <a:ext cx="3168352" cy="38146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2415148" y="5274376"/>
            <a:ext cx="4572000" cy="1200329"/>
          </a:xfrm>
          <a:prstGeom prst="rect">
            <a:avLst/>
          </a:prstGeom>
        </p:spPr>
        <p:txBody>
          <a:bodyPr>
            <a:spAutoFit/>
          </a:bodyPr>
          <a:lstStyle/>
          <a:p>
            <a:r>
              <a:rPr lang="fr-FR" dirty="0" smtClean="0"/>
              <a:t> </a:t>
            </a:r>
            <a:r>
              <a:rPr lang="fr-FR" dirty="0" smtClean="0"/>
              <a:t>1 : 1er doigt ; 2 et 3 : 2e doigt ; 4 : 3e doigt ; 5 et 6 : os métacarpiens ; 7 et 8 : os carpiens ; 9 : radius ; 10 : ulna ; 11 : humérus ; 12 : </a:t>
            </a:r>
            <a:r>
              <a:rPr lang="fr-FR" dirty="0" err="1" smtClean="0"/>
              <a:t>furcula</a:t>
            </a:r>
            <a:r>
              <a:rPr lang="fr-FR" dirty="0" smtClean="0"/>
              <a:t> ; 13 : scapula.</a:t>
            </a:r>
            <a:endParaRPr lang="fr-FR" dirty="0"/>
          </a:p>
        </p:txBody>
      </p:sp>
    </p:spTree>
    <p:extLst>
      <p:ext uri="{BB962C8B-B14F-4D97-AF65-F5344CB8AC3E}">
        <p14:creationId xmlns:p14="http://schemas.microsoft.com/office/powerpoint/2010/main" val="744879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Anatomie</a:t>
            </a:r>
            <a:endParaRPr lang="fr-FR" dirty="0"/>
          </a:p>
        </p:txBody>
      </p:sp>
      <p:sp>
        <p:nvSpPr>
          <p:cNvPr id="3" name="Espace réservé du contenu 2"/>
          <p:cNvSpPr>
            <a:spLocks noGrp="1"/>
          </p:cNvSpPr>
          <p:nvPr>
            <p:ph idx="1"/>
          </p:nvPr>
        </p:nvSpPr>
        <p:spPr>
          <a:xfrm>
            <a:off x="179512" y="1124744"/>
            <a:ext cx="8856984" cy="5616624"/>
          </a:xfrm>
        </p:spPr>
        <p:txBody>
          <a:bodyPr>
            <a:normAutofit fontScale="85000" lnSpcReduction="20000"/>
          </a:bodyPr>
          <a:lstStyle/>
          <a:p>
            <a:r>
              <a:rPr lang="fr-FR" dirty="0" smtClean="0"/>
              <a:t>Les adaptations anatomiques pour le vol se retrouvent </a:t>
            </a:r>
            <a:r>
              <a:rPr lang="fr-FR" dirty="0" smtClean="0"/>
              <a:t>dans </a:t>
            </a:r>
            <a:r>
              <a:rPr lang="fr-FR" dirty="0" smtClean="0"/>
              <a:t>la morphologie du squelette de l'oiseau mais aussi dans celle de ses </a:t>
            </a:r>
            <a:r>
              <a:rPr lang="fr-FR" dirty="0" smtClean="0"/>
              <a:t>os</a:t>
            </a:r>
            <a:endParaRPr lang="fr-FR" dirty="0" smtClean="0"/>
          </a:p>
          <a:p>
            <a:pPr lvl="1"/>
            <a:r>
              <a:rPr lang="fr-FR" dirty="0" smtClean="0"/>
              <a:t>squelette très léger</a:t>
            </a:r>
          </a:p>
          <a:p>
            <a:pPr lvl="1"/>
            <a:r>
              <a:rPr lang="fr-FR" dirty="0" smtClean="0"/>
              <a:t>système respiratoire complexes:</a:t>
            </a:r>
          </a:p>
          <a:p>
            <a:r>
              <a:rPr lang="fr-FR" dirty="0" smtClean="0"/>
              <a:t> À la base de la trachée se trouve l'organe vocal des oiseaux, la </a:t>
            </a:r>
            <a:r>
              <a:rPr lang="fr-FR" b="1" dirty="0" smtClean="0"/>
              <a:t>syrinx.</a:t>
            </a:r>
          </a:p>
          <a:p>
            <a:r>
              <a:rPr lang="fr-FR" dirty="0" smtClean="0"/>
              <a:t>adaptations de la colonne vertébrale</a:t>
            </a:r>
            <a:r>
              <a:rPr lang="fr-FR" dirty="0" smtClean="0"/>
              <a:t>:</a:t>
            </a:r>
          </a:p>
          <a:p>
            <a:pPr lvl="1"/>
            <a:r>
              <a:rPr lang="fr-FR" dirty="0" smtClean="0"/>
              <a:t>vertèbres </a:t>
            </a:r>
            <a:r>
              <a:rPr lang="fr-FR" dirty="0" smtClean="0"/>
              <a:t>de la région cervicale qui permettent une importante flexion ou rotation du cou pour beaucoup d'oiseaux</a:t>
            </a:r>
          </a:p>
          <a:p>
            <a:r>
              <a:rPr lang="fr-FR" dirty="0" smtClean="0"/>
              <a:t>oiseaux munis d'un cloaque</a:t>
            </a:r>
          </a:p>
          <a:p>
            <a:r>
              <a:rPr lang="fr-FR" dirty="0" smtClean="0"/>
              <a:t>cœur possède </a:t>
            </a:r>
            <a:r>
              <a:rPr lang="fr-FR" dirty="0" smtClean="0"/>
              <a:t>4 </a:t>
            </a:r>
            <a:r>
              <a:rPr lang="fr-FR" dirty="0" smtClean="0"/>
              <a:t>chambres, c'est cependant la crosse aortique de droite qui persiste alors que c'est celle de gauche chez les mammifères</a:t>
            </a:r>
          </a:p>
        </p:txBody>
      </p:sp>
    </p:spTree>
    <p:extLst>
      <p:ext uri="{BB962C8B-B14F-4D97-AF65-F5344CB8AC3E}">
        <p14:creationId xmlns:p14="http://schemas.microsoft.com/office/powerpoint/2010/main" val="2981460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88640"/>
            <a:ext cx="8784976" cy="6552728"/>
          </a:xfrm>
        </p:spPr>
        <p:txBody>
          <a:bodyPr>
            <a:normAutofit fontScale="85000" lnSpcReduction="20000"/>
          </a:bodyPr>
          <a:lstStyle/>
          <a:p>
            <a:r>
              <a:rPr lang="fr-FR" dirty="0" smtClean="0"/>
              <a:t>système nerveux </a:t>
            </a:r>
            <a:r>
              <a:rPr lang="fr-FR" dirty="0" smtClean="0"/>
              <a:t>+ </a:t>
            </a:r>
            <a:r>
              <a:rPr lang="fr-FR" dirty="0" smtClean="0"/>
              <a:t>volumineux que celui des reptiles mais moins que celui des mammifères.</a:t>
            </a:r>
          </a:p>
          <a:p>
            <a:r>
              <a:rPr lang="fr-FR" dirty="0" smtClean="0"/>
              <a:t>aire visuelle particulièrement </a:t>
            </a:r>
            <a:r>
              <a:rPr lang="fr-FR" dirty="0" smtClean="0"/>
              <a:t>développée</a:t>
            </a:r>
            <a:endParaRPr lang="fr-FR" dirty="0" smtClean="0"/>
          </a:p>
          <a:p>
            <a:r>
              <a:rPr lang="fr-FR" dirty="0" smtClean="0"/>
              <a:t>aire olfactive réduite sauf pour certaines </a:t>
            </a:r>
            <a:r>
              <a:rPr lang="fr-FR" dirty="0" err="1" smtClean="0"/>
              <a:t>sp</a:t>
            </a:r>
            <a:r>
              <a:rPr lang="fr-FR" dirty="0" smtClean="0"/>
              <a:t> </a:t>
            </a:r>
            <a:r>
              <a:rPr lang="fr-FR" dirty="0" smtClean="0"/>
              <a:t>comme les vautours ou les kiwis</a:t>
            </a:r>
          </a:p>
          <a:p>
            <a:r>
              <a:rPr lang="fr-FR" dirty="0" smtClean="0"/>
              <a:t>taille de leur télencéphale et de leur cervelet leur rend possible des vocalises étonnantes et des capacités d'apprentissage et d'abstraction assez élevées chez certaines </a:t>
            </a:r>
            <a:r>
              <a:rPr lang="fr-FR" dirty="0" err="1" smtClean="0"/>
              <a:t>sp</a:t>
            </a:r>
            <a:endParaRPr lang="fr-FR" dirty="0" smtClean="0"/>
          </a:p>
          <a:p>
            <a:r>
              <a:rPr lang="fr-FR" dirty="0" smtClean="0"/>
              <a:t>appareil </a:t>
            </a:r>
            <a:r>
              <a:rPr lang="fr-FR" dirty="0" smtClean="0"/>
              <a:t>reproducteur ressemble à celui des reptiles ovipares</a:t>
            </a:r>
          </a:p>
          <a:p>
            <a:r>
              <a:rPr lang="fr-FR" dirty="0" smtClean="0"/>
              <a:t>femelle </a:t>
            </a:r>
            <a:r>
              <a:rPr lang="fr-FR" dirty="0" smtClean="0"/>
              <a:t>ne possède </a:t>
            </a:r>
            <a:r>
              <a:rPr lang="fr-FR" dirty="0" smtClean="0"/>
              <a:t>qu‘1 </a:t>
            </a:r>
            <a:r>
              <a:rPr lang="fr-FR" dirty="0" smtClean="0"/>
              <a:t>seul ovaire fonctionnel, le gauche, tandis que l'ovaire droit peu développé </a:t>
            </a:r>
            <a:r>
              <a:rPr lang="fr-FR" dirty="0" smtClean="0"/>
              <a:t>régresse</a:t>
            </a:r>
            <a:endParaRPr lang="fr-FR" dirty="0" smtClean="0"/>
          </a:p>
          <a:p>
            <a:r>
              <a:rPr lang="fr-FR" dirty="0" smtClean="0"/>
              <a:t>Certaines </a:t>
            </a:r>
            <a:r>
              <a:rPr lang="fr-FR" dirty="0" smtClean="0"/>
              <a:t>adaptations anatomiques peuvent dépendre du mode de vie, comme celles liées à </a:t>
            </a:r>
            <a:r>
              <a:rPr lang="fr-FR" dirty="0" smtClean="0"/>
              <a:t>l'</a:t>
            </a:r>
            <a:r>
              <a:rPr lang="fr-FR" dirty="0" err="1" smtClean="0"/>
              <a:t>alimentationElles</a:t>
            </a:r>
            <a:r>
              <a:rPr lang="fr-FR" dirty="0" smtClean="0"/>
              <a:t> </a:t>
            </a:r>
            <a:r>
              <a:rPr lang="fr-FR" dirty="0" smtClean="0"/>
              <a:t>peuvent aussi être liées à la latitude où ils vivent et donc à l'adaptation au </a:t>
            </a:r>
            <a:r>
              <a:rPr lang="fr-FR" dirty="0" smtClean="0"/>
              <a:t>froid</a:t>
            </a:r>
          </a:p>
        </p:txBody>
      </p:sp>
    </p:spTree>
    <p:extLst>
      <p:ext uri="{BB962C8B-B14F-4D97-AF65-F5344CB8AC3E}">
        <p14:creationId xmlns:p14="http://schemas.microsoft.com/office/powerpoint/2010/main" val="19964031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Biologie</a:t>
            </a:r>
            <a:r>
              <a:rPr lang="fr-FR" dirty="0"/>
              <a:t/>
            </a:r>
            <a:br>
              <a:rPr lang="fr-FR" dirty="0"/>
            </a:br>
            <a:endParaRPr lang="fr-FR" dirty="0"/>
          </a:p>
        </p:txBody>
      </p:sp>
      <p:sp>
        <p:nvSpPr>
          <p:cNvPr id="3" name="Espace réservé du contenu 2"/>
          <p:cNvSpPr>
            <a:spLocks noGrp="1"/>
          </p:cNvSpPr>
          <p:nvPr>
            <p:ph idx="1"/>
          </p:nvPr>
        </p:nvSpPr>
        <p:spPr>
          <a:xfrm>
            <a:off x="179512" y="836712"/>
            <a:ext cx="8507288" cy="6021288"/>
          </a:xfrm>
        </p:spPr>
        <p:txBody>
          <a:bodyPr>
            <a:normAutofit fontScale="62500" lnSpcReduction="20000"/>
          </a:bodyPr>
          <a:lstStyle/>
          <a:p>
            <a:r>
              <a:rPr lang="fr-FR" b="1" dirty="0" smtClean="0"/>
              <a:t>Alimentation</a:t>
            </a:r>
            <a:endParaRPr lang="fr-FR" b="1" dirty="0" smtClean="0"/>
          </a:p>
          <a:p>
            <a:r>
              <a:rPr lang="fr-FR" dirty="0" smtClean="0"/>
              <a:t>flamants = </a:t>
            </a:r>
            <a:r>
              <a:rPr lang="fr-FR" b="1" dirty="0" smtClean="0"/>
              <a:t>planctonivore</a:t>
            </a:r>
            <a:r>
              <a:rPr lang="fr-FR" dirty="0" smtClean="0"/>
              <a:t>s </a:t>
            </a:r>
            <a:r>
              <a:rPr lang="fr-FR" dirty="0" smtClean="0"/>
              <a:t>qui filtrent l'eau à l'aide de leur bec garni d'excroissances cornées en forme de fanons.</a:t>
            </a:r>
          </a:p>
          <a:p>
            <a:r>
              <a:rPr lang="fr-FR" dirty="0" smtClean="0"/>
              <a:t>Pic </a:t>
            </a:r>
            <a:r>
              <a:rPr lang="fr-FR" dirty="0" smtClean="0"/>
              <a:t>à </a:t>
            </a:r>
            <a:r>
              <a:rPr lang="fr-FR" dirty="0" smtClean="0"/>
              <a:t>poitrine rouge: </a:t>
            </a:r>
            <a:r>
              <a:rPr lang="fr-FR" b="1" dirty="0" err="1" smtClean="0"/>
              <a:t>opophage</a:t>
            </a:r>
            <a:r>
              <a:rPr lang="fr-FR" dirty="0" smtClean="0"/>
              <a:t>.</a:t>
            </a:r>
            <a:endParaRPr lang="fr-FR" dirty="0" smtClean="0"/>
          </a:p>
          <a:p>
            <a:r>
              <a:rPr lang="fr-FR" dirty="0" smtClean="0"/>
              <a:t> </a:t>
            </a:r>
            <a:r>
              <a:rPr lang="fr-FR" dirty="0" smtClean="0"/>
              <a:t>Certaines </a:t>
            </a:r>
            <a:r>
              <a:rPr lang="fr-FR" dirty="0" err="1" smtClean="0"/>
              <a:t>sp</a:t>
            </a:r>
            <a:r>
              <a:rPr lang="fr-FR" dirty="0" smtClean="0"/>
              <a:t> </a:t>
            </a:r>
            <a:r>
              <a:rPr lang="fr-FR" dirty="0" smtClean="0"/>
              <a:t>peuvent être </a:t>
            </a:r>
            <a:r>
              <a:rPr lang="fr-FR" b="1" dirty="0" smtClean="0"/>
              <a:t>opportunistes</a:t>
            </a:r>
            <a:r>
              <a:rPr lang="fr-FR" dirty="0" smtClean="0"/>
              <a:t> </a:t>
            </a:r>
            <a:r>
              <a:rPr lang="fr-FR" dirty="0" smtClean="0"/>
              <a:t>= charognards</a:t>
            </a:r>
            <a:r>
              <a:rPr lang="fr-FR" dirty="0" smtClean="0"/>
              <a:t>, ou peuvent trouver leur nourriture dans des lieux spécifiques comme les </a:t>
            </a:r>
            <a:r>
              <a:rPr lang="fr-FR" b="1" dirty="0" err="1" smtClean="0"/>
              <a:t>nectarivores</a:t>
            </a:r>
            <a:r>
              <a:rPr lang="fr-FR" dirty="0" smtClean="0"/>
              <a:t> ou </a:t>
            </a:r>
            <a:r>
              <a:rPr lang="fr-FR" b="1" dirty="0" smtClean="0"/>
              <a:t>frugivores</a:t>
            </a:r>
            <a:r>
              <a:rPr lang="fr-FR" dirty="0" smtClean="0"/>
              <a:t>. </a:t>
            </a:r>
            <a:endParaRPr lang="fr-FR" dirty="0" smtClean="0"/>
          </a:p>
          <a:p>
            <a:r>
              <a:rPr lang="fr-FR" dirty="0" smtClean="0"/>
              <a:t>Les </a:t>
            </a:r>
            <a:r>
              <a:rPr lang="fr-FR" dirty="0" smtClean="0"/>
              <a:t>oiseaux peuvent aussi être </a:t>
            </a:r>
            <a:r>
              <a:rPr lang="fr-FR" b="1" dirty="0" smtClean="0"/>
              <a:t>herbivores</a:t>
            </a:r>
            <a:r>
              <a:rPr lang="fr-FR" dirty="0" smtClean="0"/>
              <a:t>, </a:t>
            </a:r>
            <a:r>
              <a:rPr lang="fr-FR" b="1" dirty="0" smtClean="0"/>
              <a:t>granivores</a:t>
            </a:r>
            <a:r>
              <a:rPr lang="fr-FR" dirty="0" smtClean="0"/>
              <a:t>, </a:t>
            </a:r>
            <a:r>
              <a:rPr lang="fr-FR" b="1" dirty="0" smtClean="0"/>
              <a:t>prédateurs comme les carnivores, insectivores, piscivores, planctonivores</a:t>
            </a:r>
            <a:r>
              <a:rPr lang="fr-FR" dirty="0" smtClean="0"/>
              <a:t>, voire </a:t>
            </a:r>
            <a:r>
              <a:rPr lang="fr-FR" dirty="0" err="1" smtClean="0"/>
              <a:t>cleptoparasites</a:t>
            </a:r>
            <a:endParaRPr lang="fr-FR" dirty="0" smtClean="0"/>
          </a:p>
          <a:p>
            <a:r>
              <a:rPr lang="fr-FR" dirty="0" smtClean="0"/>
              <a:t>Le </a:t>
            </a:r>
            <a:r>
              <a:rPr lang="fr-FR" dirty="0" err="1" smtClean="0"/>
              <a:t>Géospize</a:t>
            </a:r>
            <a:r>
              <a:rPr lang="fr-FR" dirty="0" smtClean="0"/>
              <a:t> à bec pointu est même connu pour être </a:t>
            </a:r>
            <a:r>
              <a:rPr lang="fr-FR" dirty="0" smtClean="0"/>
              <a:t>hématophage</a:t>
            </a:r>
          </a:p>
          <a:p>
            <a:r>
              <a:rPr lang="fr-FR" dirty="0" smtClean="0"/>
              <a:t>Certaines </a:t>
            </a:r>
            <a:r>
              <a:rPr lang="fr-FR" dirty="0" smtClean="0"/>
              <a:t>espèces piscivores, (Grand cormoran, Spatule blanche, etc.) peuvent chasser ou pêcher en groupe et ont des adaptations morphologiques et anatomiques à la pêche sous-marine (corps profilé, vision polarisée, narines étroites ou obturation nasale, imperméabilisation renforcée du plumage, sacs aériens très développés amortisseurs de choc, squelette du crâne et du cou </a:t>
            </a:r>
            <a:r>
              <a:rPr lang="fr-FR" dirty="0" smtClean="0"/>
              <a:t>renforcé)</a:t>
            </a:r>
          </a:p>
          <a:p>
            <a:r>
              <a:rPr lang="fr-FR" dirty="0" smtClean="0"/>
              <a:t>De </a:t>
            </a:r>
            <a:r>
              <a:rPr lang="fr-FR" dirty="0" smtClean="0"/>
              <a:t>nombreux oiseaux sont </a:t>
            </a:r>
            <a:r>
              <a:rPr lang="fr-FR" b="1" dirty="0" smtClean="0"/>
              <a:t>généralistes</a:t>
            </a:r>
            <a:r>
              <a:rPr lang="fr-FR" dirty="0" smtClean="0"/>
              <a:t> ; les autres espèces, dites </a:t>
            </a:r>
            <a:r>
              <a:rPr lang="fr-FR" b="1" dirty="0" smtClean="0"/>
              <a:t>spécialistes</a:t>
            </a:r>
            <a:r>
              <a:rPr lang="fr-FR" dirty="0" smtClean="0"/>
              <a:t>, occupent des niches écologiques </a:t>
            </a:r>
            <a:r>
              <a:rPr lang="fr-FR" dirty="0" smtClean="0"/>
              <a:t>spécifiques </a:t>
            </a:r>
            <a:r>
              <a:rPr lang="fr-FR" dirty="0" smtClean="0"/>
              <a:t>et ne consomment qu'un seul type de nourriture, ou tout au moins un nombre très limité</a:t>
            </a:r>
            <a:r>
              <a:rPr lang="fr-FR" dirty="0" smtClean="0"/>
              <a:t>.</a:t>
            </a:r>
            <a:endParaRPr lang="fr-FR" dirty="0" smtClean="0"/>
          </a:p>
        </p:txBody>
      </p:sp>
    </p:spTree>
    <p:extLst>
      <p:ext uri="{BB962C8B-B14F-4D97-AF65-F5344CB8AC3E}">
        <p14:creationId xmlns:p14="http://schemas.microsoft.com/office/powerpoint/2010/main" val="20378784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260648"/>
            <a:ext cx="8784976" cy="6408712"/>
          </a:xfrm>
        </p:spPr>
        <p:txBody>
          <a:bodyPr>
            <a:normAutofit fontScale="85000" lnSpcReduction="20000"/>
          </a:bodyPr>
          <a:lstStyle/>
          <a:p>
            <a:r>
              <a:rPr lang="fr-FR" dirty="0" smtClean="0"/>
              <a:t>Comme </a:t>
            </a:r>
            <a:r>
              <a:rPr lang="fr-FR" dirty="0"/>
              <a:t>ils n'ont pas de dents, les oiseaux avalent souvent leurs aliments entiers</a:t>
            </a:r>
            <a:r>
              <a:rPr lang="fr-FR" dirty="0" smtClean="0"/>
              <a:t>.</a:t>
            </a:r>
          </a:p>
          <a:p>
            <a:r>
              <a:rPr lang="fr-FR" dirty="0" smtClean="0"/>
              <a:t>La </a:t>
            </a:r>
            <a:r>
              <a:rPr lang="fr-FR" dirty="0"/>
              <a:t>nourriture ingérée par becquée peut aussi être écrasée à l'aide du bec, dépecée, plumée, déchiquetée, décortiquée, selon les espèces considérées et la nature de </a:t>
            </a:r>
            <a:r>
              <a:rPr lang="fr-FR" dirty="0" smtClean="0"/>
              <a:t>l'aliment</a:t>
            </a:r>
          </a:p>
          <a:p>
            <a:r>
              <a:rPr lang="fr-FR" dirty="0" smtClean="0"/>
              <a:t>Ils </a:t>
            </a:r>
            <a:r>
              <a:rPr lang="fr-FR" dirty="0"/>
              <a:t>digèrent et broient leurs aliments dans leur estomac à deux chambres : la première dite « </a:t>
            </a:r>
            <a:r>
              <a:rPr lang="fr-FR" b="1" dirty="0"/>
              <a:t>estomac glandulaire </a:t>
            </a:r>
            <a:r>
              <a:rPr lang="fr-FR" dirty="0"/>
              <a:t>» assure la digestion chimique par l'action corrosive du suc gastrique (enzymes et acides), la seconde appelée « </a:t>
            </a:r>
            <a:r>
              <a:rPr lang="fr-FR" b="1" dirty="0"/>
              <a:t>gésier musculaire </a:t>
            </a:r>
            <a:r>
              <a:rPr lang="fr-FR" dirty="0"/>
              <a:t>» </a:t>
            </a:r>
            <a:r>
              <a:rPr lang="fr-FR" dirty="0" smtClean="0"/>
              <a:t>= gésier </a:t>
            </a:r>
            <a:r>
              <a:rPr lang="fr-FR" dirty="0"/>
              <a:t>assurant la digestion </a:t>
            </a:r>
            <a:r>
              <a:rPr lang="fr-FR" dirty="0" smtClean="0"/>
              <a:t>mécanique</a:t>
            </a:r>
          </a:p>
          <a:p>
            <a:r>
              <a:rPr lang="fr-FR" dirty="0" smtClean="0"/>
              <a:t>Les </a:t>
            </a:r>
            <a:r>
              <a:rPr lang="fr-FR" dirty="0"/>
              <a:t>aliments y sont triturés et brassés. Certains oiseaux comme les volailles avalent volontairement de petits cailloux, les </a:t>
            </a:r>
            <a:r>
              <a:rPr lang="fr-FR" dirty="0" err="1"/>
              <a:t>gastrolithes</a:t>
            </a:r>
            <a:r>
              <a:rPr lang="fr-FR" dirty="0"/>
              <a:t>, qui sont mélangés avec la nourriture pour faciliter sa fragmentation. Cette </a:t>
            </a:r>
            <a:r>
              <a:rPr lang="fr-FR" dirty="0" err="1"/>
              <a:t>lithophagie</a:t>
            </a:r>
            <a:r>
              <a:rPr lang="fr-FR" dirty="0"/>
              <a:t> compense la perte des dents chez ces animaux qui ne peuvent plus mastiquer[41</a:t>
            </a:r>
            <a:r>
              <a:rPr lang="fr-FR" dirty="0" smtClean="0"/>
              <a:t>].</a:t>
            </a:r>
            <a:endParaRPr lang="fr-FR" dirty="0"/>
          </a:p>
        </p:txBody>
      </p:sp>
    </p:spTree>
    <p:extLst>
      <p:ext uri="{BB962C8B-B14F-4D97-AF65-F5344CB8AC3E}">
        <p14:creationId xmlns:p14="http://schemas.microsoft.com/office/powerpoint/2010/main" val="3471425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88640"/>
            <a:ext cx="8784976" cy="6552728"/>
          </a:xfrm>
        </p:spPr>
        <p:txBody>
          <a:bodyPr>
            <a:normAutofit/>
          </a:bodyPr>
          <a:lstStyle/>
          <a:p>
            <a:r>
              <a:rPr lang="fr-FR" dirty="0" smtClean="0"/>
              <a:t>Certains </a:t>
            </a:r>
            <a:r>
              <a:rPr lang="fr-FR" dirty="0"/>
              <a:t>consomment </a:t>
            </a:r>
            <a:r>
              <a:rPr lang="fr-FR" dirty="0" smtClean="0"/>
              <a:t>de </a:t>
            </a:r>
            <a:r>
              <a:rPr lang="fr-FR" dirty="0"/>
              <a:t>la terre (phénomène de géophagie connu chez les oies, perroquets, pigeons et certains passereaux</a:t>
            </a:r>
            <a:r>
              <a:rPr lang="fr-FR" dirty="0" smtClean="0"/>
              <a:t>)</a:t>
            </a:r>
          </a:p>
          <a:p>
            <a:r>
              <a:rPr lang="fr-FR" dirty="0" smtClean="0"/>
              <a:t>l'argile </a:t>
            </a:r>
            <a:r>
              <a:rPr lang="fr-FR" dirty="0"/>
              <a:t>ingérée étant connue pour former </a:t>
            </a:r>
            <a:r>
              <a:rPr lang="fr-FR" dirty="0" smtClean="0"/>
              <a:t>1 </a:t>
            </a:r>
            <a:r>
              <a:rPr lang="fr-FR" dirty="0"/>
              <a:t>couche protectrice sur les parois intestinales et empêcher les toxiques de pénétrer dans le </a:t>
            </a:r>
            <a:r>
              <a:rPr lang="fr-FR" dirty="0" smtClean="0"/>
              <a:t>sang</a:t>
            </a:r>
          </a:p>
          <a:p>
            <a:r>
              <a:rPr lang="fr-FR" dirty="0" smtClean="0"/>
              <a:t>L'élimination </a:t>
            </a:r>
            <a:r>
              <a:rPr lang="fr-FR" dirty="0"/>
              <a:t>des selles se fait par le cloaque en même temps que </a:t>
            </a:r>
            <a:r>
              <a:rPr lang="fr-FR" dirty="0" smtClean="0"/>
              <a:t>l'urine</a:t>
            </a:r>
          </a:p>
          <a:p>
            <a:r>
              <a:rPr lang="fr-FR" dirty="0" smtClean="0"/>
              <a:t>Les </a:t>
            </a:r>
            <a:r>
              <a:rPr lang="fr-FR" dirty="0"/>
              <a:t>fientes sont </a:t>
            </a:r>
            <a:r>
              <a:rPr lang="fr-FR" dirty="0" smtClean="0"/>
              <a:t>1 </a:t>
            </a:r>
            <a:r>
              <a:rPr lang="fr-FR" dirty="0"/>
              <a:t>mélange d’urine et de matières </a:t>
            </a:r>
            <a:r>
              <a:rPr lang="fr-FR" dirty="0" smtClean="0"/>
              <a:t>fécales</a:t>
            </a:r>
          </a:p>
          <a:p>
            <a:r>
              <a:rPr lang="fr-FR" dirty="0" smtClean="0"/>
              <a:t>À </a:t>
            </a:r>
            <a:r>
              <a:rPr lang="fr-FR" dirty="0"/>
              <a:t>l'exception des </a:t>
            </a:r>
            <a:r>
              <a:rPr lang="fr-FR" dirty="0" smtClean="0"/>
              <a:t>Autruches </a:t>
            </a:r>
            <a:r>
              <a:rPr lang="fr-FR" dirty="0"/>
              <a:t>et des Nandou, les oiseaux ne possèdent pas d'équivalent de </a:t>
            </a:r>
            <a:r>
              <a:rPr lang="fr-FR" dirty="0" smtClean="0"/>
              <a:t>vessie</a:t>
            </a:r>
          </a:p>
          <a:p>
            <a:endParaRPr lang="fr-FR" dirty="0"/>
          </a:p>
          <a:p>
            <a:endParaRPr lang="fr-FR" dirty="0"/>
          </a:p>
        </p:txBody>
      </p:sp>
    </p:spTree>
    <p:extLst>
      <p:ext uri="{BB962C8B-B14F-4D97-AF65-F5344CB8AC3E}">
        <p14:creationId xmlns:p14="http://schemas.microsoft.com/office/powerpoint/2010/main" val="39061489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71400"/>
            <a:ext cx="8229600" cy="1143000"/>
          </a:xfrm>
        </p:spPr>
        <p:txBody>
          <a:bodyPr/>
          <a:lstStyle/>
          <a:p>
            <a:r>
              <a:rPr lang="fr-FR" dirty="0" smtClean="0"/>
              <a:t>classification</a:t>
            </a:r>
            <a:endParaRPr lang="fr-FR" dirty="0"/>
          </a:p>
        </p:txBody>
      </p:sp>
      <p:sp>
        <p:nvSpPr>
          <p:cNvPr id="3" name="Espace réservé du contenu 2"/>
          <p:cNvSpPr>
            <a:spLocks noGrp="1"/>
          </p:cNvSpPr>
          <p:nvPr>
            <p:ph idx="1"/>
          </p:nvPr>
        </p:nvSpPr>
        <p:spPr>
          <a:xfrm>
            <a:off x="179512" y="980728"/>
            <a:ext cx="8856984" cy="5877272"/>
          </a:xfrm>
        </p:spPr>
        <p:txBody>
          <a:bodyPr>
            <a:normAutofit fontScale="77500" lnSpcReduction="20000"/>
          </a:bodyPr>
          <a:lstStyle/>
          <a:p>
            <a:pPr>
              <a:buFont typeface="Arial"/>
              <a:buChar char="•"/>
            </a:pPr>
            <a:r>
              <a:rPr lang="fr-FR" b="1" dirty="0">
                <a:solidFill>
                  <a:srgbClr val="333333"/>
                </a:solidFill>
                <a:latin typeface="Catamaran"/>
              </a:rPr>
              <a:t>Ordre des Passeriformes ou passereaux :</a:t>
            </a:r>
            <a:r>
              <a:rPr lang="fr-FR" dirty="0">
                <a:solidFill>
                  <a:srgbClr val="333333"/>
                </a:solidFill>
                <a:latin typeface="Catamaran"/>
              </a:rPr>
              <a:t> c'est l'ordre des oiseaux qui compte le plus d'espèces recensées dans le monde. Elle compte entre 5700 et 6500 espèces et ses membres sont communément appelés oiseaux chanteurs. Ils se caractérisent par leur petite taille, leur capacité à voler, à nicher et à avoir quatre doigts à chaque patte. Parmi les espèces les plus représentatives de cet ordre figurent les canaris, les moineaux, les pinsons, les corbeaux et les chardonnerets.</a:t>
            </a:r>
          </a:p>
          <a:p>
            <a:pPr>
              <a:buFont typeface="Arial"/>
              <a:buChar char="•"/>
            </a:pPr>
            <a:r>
              <a:rPr lang="fr-FR" b="1" dirty="0">
                <a:solidFill>
                  <a:srgbClr val="333333"/>
                </a:solidFill>
                <a:latin typeface="Catamaran"/>
              </a:rPr>
              <a:t>Ordre des </a:t>
            </a:r>
            <a:r>
              <a:rPr lang="fr-FR" b="1" dirty="0" err="1">
                <a:solidFill>
                  <a:srgbClr val="333333"/>
                </a:solidFill>
                <a:latin typeface="Catamaran"/>
              </a:rPr>
              <a:t>Apodiformes</a:t>
            </a:r>
            <a:r>
              <a:rPr lang="fr-FR" b="1" dirty="0">
                <a:solidFill>
                  <a:srgbClr val="333333"/>
                </a:solidFill>
                <a:latin typeface="Catamaran"/>
              </a:rPr>
              <a:t> :</a:t>
            </a:r>
            <a:r>
              <a:rPr lang="fr-FR" dirty="0">
                <a:solidFill>
                  <a:srgbClr val="333333"/>
                </a:solidFill>
                <a:latin typeface="Catamaran"/>
              </a:rPr>
              <a:t> ordre composé des colibris, des martinets et des salanganes. Il s'agit du deuxième ordre d'oiseaux le plus diversifié, avec environ 450 espèces existantes. Ce qui les distingue le plus, ce sont leurs minuscules pattes.</a:t>
            </a:r>
          </a:p>
          <a:p>
            <a:pPr>
              <a:buFont typeface="Arial"/>
              <a:buChar char="•"/>
            </a:pPr>
            <a:r>
              <a:rPr lang="fr-FR" b="1" dirty="0">
                <a:solidFill>
                  <a:srgbClr val="333333"/>
                </a:solidFill>
                <a:latin typeface="Catamaran"/>
              </a:rPr>
              <a:t>Ordre des piciformes :</a:t>
            </a:r>
            <a:r>
              <a:rPr lang="fr-FR" dirty="0">
                <a:solidFill>
                  <a:srgbClr val="333333"/>
                </a:solidFill>
                <a:latin typeface="Catamaran"/>
              </a:rPr>
              <a:t> à cet ordre appartiennent les pics, les toucans et les </a:t>
            </a:r>
            <a:r>
              <a:rPr lang="fr-FR" dirty="0" err="1">
                <a:solidFill>
                  <a:srgbClr val="333333"/>
                </a:solidFill>
                <a:latin typeface="Catamaran"/>
              </a:rPr>
              <a:t>barbicans</a:t>
            </a:r>
            <a:r>
              <a:rPr lang="fr-FR" dirty="0">
                <a:solidFill>
                  <a:srgbClr val="333333"/>
                </a:solidFill>
                <a:latin typeface="Catamaran"/>
              </a:rPr>
              <a:t>. On estime qu'il existe entre 340 et plus de 450 espèces d'oiseaux piciformes. La plupart des espèces sont zygodactyles</a:t>
            </a:r>
            <a:r>
              <a:rPr lang="fr-FR" dirty="0" smtClean="0">
                <a:solidFill>
                  <a:srgbClr val="333333"/>
                </a:solidFill>
                <a:latin typeface="Catamaran"/>
              </a:rPr>
              <a:t>.</a:t>
            </a:r>
            <a:endParaRPr lang="fr-FR" dirty="0">
              <a:solidFill>
                <a:srgbClr val="333333"/>
              </a:solidFill>
              <a:latin typeface="Catamaran"/>
            </a:endParaRPr>
          </a:p>
        </p:txBody>
      </p:sp>
    </p:spTree>
    <p:extLst>
      <p:ext uri="{BB962C8B-B14F-4D97-AF65-F5344CB8AC3E}">
        <p14:creationId xmlns:p14="http://schemas.microsoft.com/office/powerpoint/2010/main" val="4263592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20000"/>
          </a:bodyPr>
          <a:lstStyle/>
          <a:p>
            <a:r>
              <a:rPr lang="fr-FR" dirty="0" smtClean="0"/>
              <a:t>Science des oiseaux= Ornithologie </a:t>
            </a:r>
          </a:p>
          <a:p>
            <a:r>
              <a:rPr lang="fr-FR" dirty="0" smtClean="0"/>
              <a:t>Tétrapodes, </a:t>
            </a:r>
            <a:r>
              <a:rPr lang="fr-FR" dirty="0" smtClean="0"/>
              <a:t>homéothermes anamniote </a:t>
            </a:r>
            <a:r>
              <a:rPr lang="fr-FR" dirty="0" smtClean="0"/>
              <a:t>bipédie,  membres antérieurs transformés en ailes, plumage, bec </a:t>
            </a:r>
            <a:r>
              <a:rPr lang="fr-FR" dirty="0" smtClean="0"/>
              <a:t>édentes</a:t>
            </a:r>
            <a:endParaRPr lang="fr-FR" dirty="0" smtClean="0"/>
          </a:p>
          <a:p>
            <a:r>
              <a:rPr lang="fr-FR" dirty="0" smtClean="0"/>
              <a:t>apparus au Jurassique moyen: </a:t>
            </a:r>
            <a:r>
              <a:rPr lang="fr-FR" dirty="0" smtClean="0"/>
              <a:t>Ancêtre, ornithorynque= </a:t>
            </a:r>
            <a:r>
              <a:rPr lang="fr-FR" dirty="0" smtClean="0"/>
              <a:t>oiseau reptilien</a:t>
            </a:r>
          </a:p>
          <a:p>
            <a:r>
              <a:rPr lang="fr-FR" dirty="0" smtClean="0"/>
              <a:t>11 150 </a:t>
            </a:r>
            <a:r>
              <a:rPr lang="fr-FR" dirty="0" err="1" smtClean="0"/>
              <a:t>sp</a:t>
            </a:r>
            <a:r>
              <a:rPr lang="fr-FR" dirty="0" smtClean="0"/>
              <a:t> très différentes tant par leur écologie que par leurs comportements, </a:t>
            </a:r>
          </a:p>
          <a:p>
            <a:r>
              <a:rPr lang="fr-FR" dirty="0" smtClean="0"/>
              <a:t>membres postérieurs servant seuls à la progression sur le sol ou dans l'eau</a:t>
            </a:r>
          </a:p>
          <a:p>
            <a:r>
              <a:rPr lang="fr-FR" dirty="0" smtClean="0"/>
              <a:t>ovipares</a:t>
            </a:r>
          </a:p>
        </p:txBody>
      </p:sp>
    </p:spTree>
    <p:extLst>
      <p:ext uri="{BB962C8B-B14F-4D97-AF65-F5344CB8AC3E}">
        <p14:creationId xmlns:p14="http://schemas.microsoft.com/office/powerpoint/2010/main" val="13325474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260648"/>
            <a:ext cx="8784976" cy="6408712"/>
          </a:xfrm>
        </p:spPr>
        <p:txBody>
          <a:bodyPr>
            <a:normAutofit/>
          </a:bodyPr>
          <a:lstStyle/>
          <a:p>
            <a:pPr lvl="0">
              <a:buFont typeface="Arial"/>
              <a:buChar char="•"/>
            </a:pPr>
            <a:r>
              <a:rPr lang="fr-FR" sz="2400" b="1" dirty="0">
                <a:solidFill>
                  <a:srgbClr val="333333"/>
                </a:solidFill>
                <a:latin typeface="Catamaran"/>
              </a:rPr>
              <a:t>Ordre des Psittaciformes ou </a:t>
            </a:r>
            <a:r>
              <a:rPr lang="fr-FR" sz="2400" b="1" dirty="0" err="1">
                <a:solidFill>
                  <a:srgbClr val="333333"/>
                </a:solidFill>
                <a:latin typeface="Catamaran"/>
              </a:rPr>
              <a:t>Psittacidae</a:t>
            </a:r>
            <a:r>
              <a:rPr lang="fr-FR" sz="2400" b="1" dirty="0">
                <a:solidFill>
                  <a:srgbClr val="333333"/>
                </a:solidFill>
                <a:latin typeface="Catamaran"/>
              </a:rPr>
              <a:t> :</a:t>
            </a:r>
            <a:r>
              <a:rPr lang="fr-FR" sz="2400" dirty="0">
                <a:solidFill>
                  <a:srgbClr val="333333"/>
                </a:solidFill>
                <a:latin typeface="Catamaran"/>
              </a:rPr>
              <a:t> composé de près de 400 espèces de perroquets et de cacatoès. Ils ont la particularité de vivre dans les zones tropicales et tempérées et possèdent un bec épais et incurvé ainsi que des pattes griffues </a:t>
            </a:r>
            <a:r>
              <a:rPr lang="fr-FR" sz="2400" dirty="0" err="1">
                <a:solidFill>
                  <a:srgbClr val="333333"/>
                </a:solidFill>
                <a:latin typeface="Catamaran"/>
              </a:rPr>
              <a:t>zigodactyles</a:t>
            </a:r>
            <a:r>
              <a:rPr lang="fr-FR" sz="2400" dirty="0">
                <a:solidFill>
                  <a:srgbClr val="333333"/>
                </a:solidFill>
                <a:latin typeface="Catamaran"/>
              </a:rPr>
              <a:t>. Les aras, les perruches australiennes, les inséparables et les cacatoès appartiennent à cet ordre.</a:t>
            </a:r>
          </a:p>
          <a:p>
            <a:pPr lvl="0">
              <a:buFont typeface="Arial"/>
              <a:buChar char="•"/>
            </a:pPr>
            <a:r>
              <a:rPr lang="fr-FR" sz="2400" b="1" dirty="0">
                <a:solidFill>
                  <a:srgbClr val="333333"/>
                </a:solidFill>
                <a:latin typeface="Catamaran"/>
              </a:rPr>
              <a:t>Ordre des </a:t>
            </a:r>
            <a:r>
              <a:rPr lang="fr-FR" sz="2400" b="1" dirty="0" err="1">
                <a:solidFill>
                  <a:srgbClr val="333333"/>
                </a:solidFill>
                <a:latin typeface="Catamaran"/>
              </a:rPr>
              <a:t>Columbiformes</a:t>
            </a:r>
            <a:r>
              <a:rPr lang="fr-FR" sz="2400" b="1" dirty="0">
                <a:solidFill>
                  <a:srgbClr val="333333"/>
                </a:solidFill>
                <a:latin typeface="Catamaran"/>
              </a:rPr>
              <a:t> :</a:t>
            </a:r>
            <a:r>
              <a:rPr lang="fr-FR" sz="2400" dirty="0">
                <a:solidFill>
                  <a:srgbClr val="333333"/>
                </a:solidFill>
                <a:latin typeface="Catamaran"/>
              </a:rPr>
              <a:t> les pigeons et les tourterelles appartiennent à cet ordre. Elle compte environ 350 espèces existantes d'oiseaux herbivores et volants de taille petite à moyenne et plus de 10 espèces d'oiseaux disparues (notamment le dodo).</a:t>
            </a:r>
          </a:p>
          <a:p>
            <a:pPr lvl="0">
              <a:buFont typeface="Arial"/>
              <a:buChar char="•"/>
            </a:pPr>
            <a:r>
              <a:rPr lang="fr-FR" sz="2400" b="1" dirty="0">
                <a:solidFill>
                  <a:srgbClr val="333333"/>
                </a:solidFill>
                <a:latin typeface="Catamaran"/>
              </a:rPr>
              <a:t>Ordre des Charadriiformes ou </a:t>
            </a:r>
            <a:r>
              <a:rPr lang="fr-FR" sz="2400" b="1" dirty="0" err="1">
                <a:solidFill>
                  <a:srgbClr val="333333"/>
                </a:solidFill>
                <a:latin typeface="Catamaran"/>
              </a:rPr>
              <a:t>caradriformes</a:t>
            </a:r>
            <a:r>
              <a:rPr lang="fr-FR" sz="2400" b="1" dirty="0">
                <a:solidFill>
                  <a:srgbClr val="333333"/>
                </a:solidFill>
                <a:latin typeface="Catamaran"/>
              </a:rPr>
              <a:t> :</a:t>
            </a:r>
            <a:r>
              <a:rPr lang="fr-FR" sz="2400" dirty="0">
                <a:solidFill>
                  <a:srgbClr val="333333"/>
                </a:solidFill>
                <a:latin typeface="Catamaran"/>
              </a:rPr>
              <a:t> cet ordre comprend plus de 350 espèces qui vivent et se nourrissent près de l'eau. Elle comprend les mouettes, les pluviers et les macareux.</a:t>
            </a:r>
          </a:p>
          <a:p>
            <a:endParaRPr lang="fr-FR" sz="2400" dirty="0"/>
          </a:p>
        </p:txBody>
      </p:sp>
    </p:spTree>
    <p:extLst>
      <p:ext uri="{BB962C8B-B14F-4D97-AF65-F5344CB8AC3E}">
        <p14:creationId xmlns:p14="http://schemas.microsoft.com/office/powerpoint/2010/main" val="14133450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15645"/>
            <a:ext cx="8712968" cy="6480720"/>
          </a:xfrm>
        </p:spPr>
        <p:txBody>
          <a:bodyPr>
            <a:noAutofit/>
          </a:bodyPr>
          <a:lstStyle/>
          <a:p>
            <a:pPr lvl="0">
              <a:buFont typeface="Arial"/>
              <a:buChar char="•"/>
            </a:pPr>
            <a:r>
              <a:rPr lang="fr-FR" sz="2000" b="1" dirty="0">
                <a:solidFill>
                  <a:srgbClr val="333333"/>
                </a:solidFill>
                <a:latin typeface="Catamaran"/>
              </a:rPr>
              <a:t>Ordre des Galliformes ou </a:t>
            </a:r>
            <a:r>
              <a:rPr lang="fr-FR" sz="2000" b="1" dirty="0" err="1">
                <a:solidFill>
                  <a:srgbClr val="333333"/>
                </a:solidFill>
                <a:latin typeface="Catamaran"/>
              </a:rPr>
              <a:t>Gallinaceae</a:t>
            </a:r>
            <a:r>
              <a:rPr lang="fr-FR" sz="2000" b="1" dirty="0">
                <a:solidFill>
                  <a:srgbClr val="333333"/>
                </a:solidFill>
                <a:latin typeface="Catamaran"/>
              </a:rPr>
              <a:t> :</a:t>
            </a:r>
            <a:r>
              <a:rPr lang="fr-FR" sz="2000" dirty="0">
                <a:solidFill>
                  <a:srgbClr val="333333"/>
                </a:solidFill>
                <a:latin typeface="Catamaran"/>
              </a:rPr>
              <a:t> ce sont les volailles terrestres. Près de 300 espèces appartiennent à cet ordre, dont les poules, les dindes domestiques, les paons, les perdrix, les cailles et les </a:t>
            </a:r>
            <a:r>
              <a:rPr lang="fr-FR" sz="2000" dirty="0" err="1">
                <a:solidFill>
                  <a:srgbClr val="333333"/>
                </a:solidFill>
                <a:latin typeface="Catamaran"/>
              </a:rPr>
              <a:t>ortalides</a:t>
            </a:r>
            <a:r>
              <a:rPr lang="fr-FR" sz="2000" dirty="0">
                <a:solidFill>
                  <a:srgbClr val="333333"/>
                </a:solidFill>
                <a:latin typeface="Catamaran"/>
              </a:rPr>
              <a:t>. Ils ne volent pas très bien et la plupart des espèces présentent un dimorphisme sexuel marqué.</a:t>
            </a:r>
          </a:p>
          <a:p>
            <a:pPr lvl="0">
              <a:buFont typeface="Arial"/>
              <a:buChar char="•"/>
            </a:pPr>
            <a:r>
              <a:rPr lang="fr-FR" sz="2000" b="1" dirty="0">
                <a:solidFill>
                  <a:srgbClr val="333333"/>
                </a:solidFill>
                <a:latin typeface="Catamaran"/>
              </a:rPr>
              <a:t>Ordre des </a:t>
            </a:r>
            <a:r>
              <a:rPr lang="fr-FR" sz="2000" b="1" dirty="0" err="1">
                <a:solidFill>
                  <a:srgbClr val="333333"/>
                </a:solidFill>
                <a:latin typeface="Catamaran"/>
              </a:rPr>
              <a:t>Anseriformes</a:t>
            </a:r>
            <a:r>
              <a:rPr lang="fr-FR" sz="2000" b="1" dirty="0">
                <a:solidFill>
                  <a:srgbClr val="333333"/>
                </a:solidFill>
                <a:latin typeface="Catamaran"/>
              </a:rPr>
              <a:t> :</a:t>
            </a:r>
            <a:r>
              <a:rPr lang="fr-FR" sz="2000" dirty="0">
                <a:solidFill>
                  <a:srgbClr val="333333"/>
                </a:solidFill>
                <a:latin typeface="Catamaran"/>
              </a:rPr>
              <a:t> ce sont les oiseaux aquatiques. Plus de 160 espèces appartiennent à cet ordre, dont les bernaches, les canards, les oies et les cygnes. La plupart d'entre eux sont volants, migrateurs et herbivores.</a:t>
            </a:r>
          </a:p>
          <a:p>
            <a:pPr lvl="0">
              <a:buFont typeface="Arial"/>
              <a:buChar char="•"/>
            </a:pPr>
            <a:r>
              <a:rPr lang="fr-FR" sz="2000" b="1" dirty="0">
                <a:solidFill>
                  <a:srgbClr val="333333"/>
                </a:solidFill>
                <a:latin typeface="Catamaran"/>
              </a:rPr>
              <a:t>Ordre des Falconiformes :</a:t>
            </a:r>
            <a:r>
              <a:rPr lang="fr-FR" sz="2000" dirty="0">
                <a:solidFill>
                  <a:srgbClr val="333333"/>
                </a:solidFill>
                <a:latin typeface="Catamaran"/>
              </a:rPr>
              <a:t> plus de 300 espèces d'oiseaux de proie diurnes. Ils se caractérisent par leur excellente vue, leur bec crochu et leurs longues serres acérées. Cet ordre comprend les faucons, les vautours et les aigles, comme celui illustré ci-dessous.</a:t>
            </a:r>
          </a:p>
          <a:p>
            <a:pPr lvl="0">
              <a:buFont typeface="Arial"/>
              <a:buChar char="•"/>
            </a:pPr>
            <a:r>
              <a:rPr lang="fr-FR" sz="2000" b="1" dirty="0">
                <a:solidFill>
                  <a:srgbClr val="333333"/>
                </a:solidFill>
                <a:latin typeface="Catamaran"/>
              </a:rPr>
              <a:t>Ordre des Strigiformes ou Strigiformes :</a:t>
            </a:r>
            <a:r>
              <a:rPr lang="fr-FR" sz="2000" dirty="0">
                <a:solidFill>
                  <a:srgbClr val="333333"/>
                </a:solidFill>
                <a:latin typeface="Catamaran"/>
              </a:rPr>
              <a:t> plus de 200 espèces de rapaces nocturnes. Ils ont une excellente ouïe, un plumage épais et des yeux énormes dirigés vers l'avant de leur tête. Les chouettes et les hiboux appartiennent à cet ordre</a:t>
            </a:r>
            <a:r>
              <a:rPr lang="fr-FR" sz="2000" dirty="0" smtClean="0">
                <a:solidFill>
                  <a:srgbClr val="333333"/>
                </a:solidFill>
                <a:latin typeface="Catamaran"/>
              </a:rPr>
              <a:t>.</a:t>
            </a:r>
            <a:endParaRPr lang="fr-FR" sz="2000" dirty="0">
              <a:solidFill>
                <a:srgbClr val="333333"/>
              </a:solidFill>
              <a:latin typeface="Catamaran"/>
            </a:endParaRPr>
          </a:p>
        </p:txBody>
      </p:sp>
    </p:spTree>
    <p:extLst>
      <p:ext uri="{BB962C8B-B14F-4D97-AF65-F5344CB8AC3E}">
        <p14:creationId xmlns:p14="http://schemas.microsoft.com/office/powerpoint/2010/main" val="28982471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88640"/>
            <a:ext cx="8712968" cy="6264696"/>
          </a:xfrm>
        </p:spPr>
        <p:txBody>
          <a:bodyPr>
            <a:normAutofit fontScale="85000" lnSpcReduction="20000"/>
          </a:bodyPr>
          <a:lstStyle/>
          <a:p>
            <a:r>
              <a:rPr lang="fr-FR" dirty="0"/>
              <a:t>Ordre des </a:t>
            </a:r>
            <a:r>
              <a:rPr lang="fr-FR" b="1" dirty="0"/>
              <a:t>pélécaniformes </a:t>
            </a:r>
            <a:r>
              <a:rPr lang="fr-FR" dirty="0"/>
              <a:t>: Cet ordre comprend plus de 70 espèces, dont les pélicans et les hérons. Ils ont des pieds palmés avec 4 orteils sur chacun et se nourrissent principalement de poissons et de crustacés.</a:t>
            </a:r>
          </a:p>
          <a:p>
            <a:r>
              <a:rPr lang="fr-FR" dirty="0"/>
              <a:t>Ordre des </a:t>
            </a:r>
            <a:r>
              <a:rPr lang="fr-FR" b="1" dirty="0"/>
              <a:t>Ciconiiformes</a:t>
            </a:r>
            <a:r>
              <a:rPr lang="fr-FR" dirty="0"/>
              <a:t> : composé de près de 20 espèces d'échassiers, d'oiseaux aquatiques et d'oiseaux à long cou. Les cigognes, les tantales et les marabouts appartiennent à cet ordre.</a:t>
            </a:r>
          </a:p>
          <a:p>
            <a:r>
              <a:rPr lang="fr-FR" dirty="0" smtClean="0"/>
              <a:t>Ordre </a:t>
            </a:r>
            <a:r>
              <a:rPr lang="fr-FR" dirty="0"/>
              <a:t>des </a:t>
            </a:r>
            <a:r>
              <a:rPr lang="fr-FR" b="1" dirty="0" err="1"/>
              <a:t>Sphénisciformes</a:t>
            </a:r>
            <a:r>
              <a:rPr lang="fr-FR" dirty="0"/>
              <a:t> : ce sont des oiseaux de mer incapables de voler. Les 17 espèces actuelles de manchots appartiennent à cet ordre.</a:t>
            </a:r>
          </a:p>
          <a:p>
            <a:r>
              <a:rPr lang="fr-FR" dirty="0"/>
              <a:t>Ordre des </a:t>
            </a:r>
            <a:r>
              <a:rPr lang="fr-FR" b="1" dirty="0"/>
              <a:t>Struthioniformes </a:t>
            </a:r>
            <a:r>
              <a:rPr lang="fr-FR" dirty="0"/>
              <a:t>ou Struthioniformes : à ce groupe appartiennent les autruches et d'autres espèces d'oiseaux sans ailes disparues.</a:t>
            </a:r>
          </a:p>
          <a:p>
            <a:r>
              <a:rPr lang="fr-FR" dirty="0"/>
              <a:t>Ordre des </a:t>
            </a:r>
            <a:r>
              <a:rPr lang="fr-FR" b="1" dirty="0" err="1"/>
              <a:t>Phénicoptérides</a:t>
            </a:r>
            <a:r>
              <a:rPr lang="fr-FR" dirty="0"/>
              <a:t> : un groupe composé des flamants roses, des flamants des Andes et de leurs parents éteints.</a:t>
            </a:r>
          </a:p>
          <a:p>
            <a:endParaRPr lang="fr-FR" dirty="0"/>
          </a:p>
        </p:txBody>
      </p:sp>
    </p:spTree>
    <p:extLst>
      <p:ext uri="{BB962C8B-B14F-4D97-AF65-F5344CB8AC3E}">
        <p14:creationId xmlns:p14="http://schemas.microsoft.com/office/powerpoint/2010/main" val="26911673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35896" y="3933056"/>
            <a:ext cx="3143250" cy="1962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9632" y="2996952"/>
            <a:ext cx="3143250" cy="209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81375" y="2538413"/>
            <a:ext cx="2381250" cy="178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1"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5616" y="1053852"/>
            <a:ext cx="3143250" cy="194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2"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20072" y="734177"/>
            <a:ext cx="3143250" cy="177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63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188640"/>
            <a:ext cx="8640960" cy="6480720"/>
          </a:xfrm>
        </p:spPr>
        <p:txBody>
          <a:bodyPr>
            <a:normAutofit fontScale="92500" lnSpcReduction="10000"/>
          </a:bodyPr>
          <a:lstStyle/>
          <a:p>
            <a:endParaRPr lang="fr-FR" dirty="0" smtClean="0"/>
          </a:p>
          <a:p>
            <a:r>
              <a:rPr lang="fr-FR" dirty="0" smtClean="0"/>
              <a:t>anatomie et </a:t>
            </a:r>
            <a:r>
              <a:rPr lang="fr-FR" dirty="0" smtClean="0"/>
              <a:t>physiologie  </a:t>
            </a:r>
            <a:r>
              <a:rPr lang="fr-FR" dirty="0" smtClean="0"/>
              <a:t>favorise leur capacité à </a:t>
            </a:r>
            <a:r>
              <a:rPr lang="fr-FR" dirty="0" smtClean="0"/>
              <a:t>voler: </a:t>
            </a:r>
          </a:p>
          <a:p>
            <a:pPr lvl="1"/>
            <a:r>
              <a:rPr lang="fr-FR" dirty="0" smtClean="0"/>
              <a:t>réduction </a:t>
            </a:r>
            <a:r>
              <a:rPr lang="fr-FR" dirty="0" smtClean="0"/>
              <a:t>de poids (colonne vertébrale caractérisée par le nombre élevé de vertèbres fusionnées en une pièce osseuse unique et très solide, le </a:t>
            </a:r>
            <a:r>
              <a:rPr lang="fr-FR" b="1" dirty="0" err="1" smtClean="0"/>
              <a:t>synsacrum</a:t>
            </a:r>
            <a:r>
              <a:rPr lang="fr-FR" dirty="0" smtClean="0"/>
              <a:t> </a:t>
            </a:r>
            <a:endParaRPr lang="fr-FR" dirty="0" smtClean="0"/>
          </a:p>
          <a:p>
            <a:pPr lvl="1"/>
            <a:r>
              <a:rPr lang="fr-FR" dirty="0" smtClean="0"/>
              <a:t>absence </a:t>
            </a:r>
            <a:r>
              <a:rPr lang="fr-FR" dirty="0" smtClean="0"/>
              <a:t>de </a:t>
            </a:r>
            <a:r>
              <a:rPr lang="fr-FR" dirty="0" smtClean="0"/>
              <a:t>vessie et </a:t>
            </a:r>
            <a:r>
              <a:rPr lang="fr-FR" dirty="0" smtClean="0"/>
              <a:t>d'ovaire droit </a:t>
            </a:r>
            <a:r>
              <a:rPr lang="fr-FR" dirty="0" smtClean="0"/>
              <a:t>fonctionnel</a:t>
            </a:r>
          </a:p>
          <a:p>
            <a:pPr lvl="1"/>
            <a:r>
              <a:rPr lang="fr-FR" dirty="0" smtClean="0"/>
              <a:t>peau </a:t>
            </a:r>
            <a:r>
              <a:rPr lang="fr-FR" dirty="0" smtClean="0"/>
              <a:t>dépourvue de glandes tégumentaires à l'exception de la glande </a:t>
            </a:r>
            <a:r>
              <a:rPr lang="fr-FR" dirty="0" smtClean="0"/>
              <a:t>uropygienne</a:t>
            </a:r>
          </a:p>
          <a:p>
            <a:pPr lvl="1"/>
            <a:r>
              <a:rPr lang="fr-FR" dirty="0" smtClean="0"/>
              <a:t>allègement </a:t>
            </a:r>
            <a:r>
              <a:rPr lang="fr-FR" dirty="0" smtClean="0"/>
              <a:t>du squelette par des os </a:t>
            </a:r>
            <a:r>
              <a:rPr lang="fr-FR" dirty="0" smtClean="0"/>
              <a:t>pneumatiques</a:t>
            </a:r>
          </a:p>
          <a:p>
            <a:pPr lvl="1"/>
            <a:r>
              <a:rPr lang="fr-FR" dirty="0" smtClean="0"/>
              <a:t>réduction </a:t>
            </a:r>
            <a:r>
              <a:rPr lang="fr-FR" dirty="0" smtClean="0"/>
              <a:t>de la musculature ventrale et </a:t>
            </a:r>
            <a:r>
              <a:rPr lang="fr-FR" dirty="0" smtClean="0"/>
              <a:t>dorsale</a:t>
            </a:r>
          </a:p>
          <a:p>
            <a:pPr lvl="1"/>
            <a:r>
              <a:rPr lang="fr-FR" dirty="0" smtClean="0"/>
              <a:t>corps </a:t>
            </a:r>
            <a:r>
              <a:rPr lang="fr-FR" dirty="0" smtClean="0"/>
              <a:t>aérodynamique et </a:t>
            </a:r>
            <a:r>
              <a:rPr lang="fr-FR" dirty="0" smtClean="0"/>
              <a:t>forte </a:t>
            </a:r>
            <a:r>
              <a:rPr lang="fr-FR" dirty="0" smtClean="0"/>
              <a:t>musculature </a:t>
            </a:r>
            <a:r>
              <a:rPr lang="fr-FR" dirty="0" smtClean="0"/>
              <a:t>pectorale</a:t>
            </a:r>
          </a:p>
          <a:p>
            <a:pPr lvl="1"/>
            <a:r>
              <a:rPr lang="fr-FR" dirty="0" smtClean="0"/>
              <a:t>appareil </a:t>
            </a:r>
            <a:r>
              <a:rPr lang="fr-FR" dirty="0" smtClean="0"/>
              <a:t>respiratoire efficace par la présence de </a:t>
            </a:r>
            <a:r>
              <a:rPr lang="fr-FR" b="1" dirty="0" smtClean="0"/>
              <a:t>sacs aériens </a:t>
            </a:r>
            <a:r>
              <a:rPr lang="fr-FR" dirty="0" smtClean="0"/>
              <a:t>leur permettent de produire la puissance élevée et durable nécessitée par le </a:t>
            </a:r>
            <a:r>
              <a:rPr lang="fr-FR" dirty="0" smtClean="0"/>
              <a:t>vol</a:t>
            </a:r>
            <a:endParaRPr lang="fr-FR" dirty="0" smtClean="0"/>
          </a:p>
        </p:txBody>
      </p:sp>
    </p:spTree>
    <p:extLst>
      <p:ext uri="{BB962C8B-B14F-4D97-AF65-F5344CB8AC3E}">
        <p14:creationId xmlns:p14="http://schemas.microsoft.com/office/powerpoint/2010/main" val="1312445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188640"/>
            <a:ext cx="8712968" cy="6408712"/>
          </a:xfrm>
        </p:spPr>
        <p:txBody>
          <a:bodyPr>
            <a:normAutofit/>
          </a:bodyPr>
          <a:lstStyle/>
          <a:p>
            <a:r>
              <a:rPr lang="fr-FR" dirty="0"/>
              <a:t>Certaines </a:t>
            </a:r>
            <a:r>
              <a:rPr lang="fr-FR" dirty="0" err="1"/>
              <a:t>sp</a:t>
            </a:r>
            <a:r>
              <a:rPr lang="fr-FR" dirty="0"/>
              <a:t> terrestre: inaptes au vol (Struthioniformes, manchots, etc.).</a:t>
            </a:r>
          </a:p>
          <a:p>
            <a:r>
              <a:rPr lang="fr-FR" dirty="0" smtClean="0"/>
              <a:t>Cosmopolites</a:t>
            </a:r>
            <a:r>
              <a:rPr lang="fr-FR" dirty="0" smtClean="0"/>
              <a:t>, peuplent tous les milieux, des glaces de l'Antarctique aux forêts équatoriales et aux déserts</a:t>
            </a:r>
          </a:p>
          <a:p>
            <a:r>
              <a:rPr lang="fr-FR" dirty="0" smtClean="0"/>
              <a:t>répartition rendue possible grâce à des adaptations anatomiques, physiologiques et comportementales (surtout phénomène migratoire)</a:t>
            </a:r>
          </a:p>
        </p:txBody>
      </p:sp>
    </p:spTree>
    <p:extLst>
      <p:ext uri="{BB962C8B-B14F-4D97-AF65-F5344CB8AC3E}">
        <p14:creationId xmlns:p14="http://schemas.microsoft.com/office/powerpoint/2010/main" val="2103950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Morphologie</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masse varie de </a:t>
            </a:r>
            <a:r>
              <a:rPr lang="fr-FR" dirty="0" err="1" smtClean="0"/>
              <a:t>qq</a:t>
            </a:r>
            <a:r>
              <a:rPr lang="fr-FR" dirty="0" smtClean="0"/>
              <a:t>  g: </a:t>
            </a:r>
            <a:r>
              <a:rPr lang="fr-FR" dirty="0" err="1" smtClean="0"/>
              <a:t>oiseaux-mouches</a:t>
            </a:r>
            <a:r>
              <a:rPr lang="fr-FR" dirty="0" smtClean="0"/>
              <a:t> à </a:t>
            </a:r>
            <a:r>
              <a:rPr lang="fr-FR" dirty="0" smtClean="0"/>
              <a:t>+ </a:t>
            </a:r>
            <a:r>
              <a:rPr lang="fr-FR" dirty="0" smtClean="0"/>
              <a:t>de 100 </a:t>
            </a:r>
            <a:r>
              <a:rPr lang="fr-FR" dirty="0" smtClean="0"/>
              <a:t>kg: autruches</a:t>
            </a:r>
            <a:r>
              <a:rPr lang="fr-FR" dirty="0" smtClean="0"/>
              <a:t>.</a:t>
            </a:r>
          </a:p>
          <a:p>
            <a:r>
              <a:rPr lang="fr-FR" dirty="0" smtClean="0"/>
              <a:t>morphologie </a:t>
            </a:r>
            <a:r>
              <a:rPr lang="fr-FR" dirty="0" smtClean="0"/>
              <a:t>des oiseaux adaptée à leur habitat et à leur mode de vie</a:t>
            </a:r>
          </a:p>
          <a:p>
            <a:r>
              <a:rPr lang="fr-FR" dirty="0" smtClean="0"/>
              <a:t>oiseaux vivant sur les plages ou dans les marais: longues pattes</a:t>
            </a:r>
          </a:p>
          <a:p>
            <a:r>
              <a:rPr lang="fr-FR" dirty="0" smtClean="0"/>
              <a:t>forme du bec: régime alimentaire</a:t>
            </a:r>
          </a:p>
          <a:p>
            <a:r>
              <a:rPr lang="fr-FR" dirty="0" smtClean="0"/>
              <a:t>Ailes:</a:t>
            </a:r>
          </a:p>
          <a:p>
            <a:pPr lvl="1"/>
            <a:r>
              <a:rPr lang="fr-FR" dirty="0" smtClean="0"/>
              <a:t>oiseau peut voler ou </a:t>
            </a:r>
            <a:r>
              <a:rPr lang="fr-FR" dirty="0" smtClean="0"/>
              <a:t>non</a:t>
            </a:r>
          </a:p>
          <a:p>
            <a:pPr lvl="2"/>
            <a:r>
              <a:rPr lang="fr-FR" dirty="0" smtClean="0"/>
              <a:t>migrateur</a:t>
            </a:r>
            <a:r>
              <a:rPr lang="fr-FR" dirty="0" smtClean="0"/>
              <a:t>: ailes à extrémité </a:t>
            </a:r>
            <a:r>
              <a:rPr lang="fr-FR" dirty="0" smtClean="0"/>
              <a:t>effilée</a:t>
            </a:r>
          </a:p>
          <a:p>
            <a:pPr lvl="2"/>
            <a:r>
              <a:rPr lang="fr-FR" dirty="0" smtClean="0"/>
              <a:t>ailes </a:t>
            </a:r>
            <a:r>
              <a:rPr lang="fr-FR" dirty="0" smtClean="0"/>
              <a:t>à extrémité plus arrondie: sédentaire.</a:t>
            </a:r>
            <a:endParaRPr lang="fr-FR" dirty="0"/>
          </a:p>
        </p:txBody>
      </p:sp>
    </p:spTree>
    <p:extLst>
      <p:ext uri="{BB962C8B-B14F-4D97-AF65-F5344CB8AC3E}">
        <p14:creationId xmlns:p14="http://schemas.microsoft.com/office/powerpoint/2010/main" val="2787013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548680"/>
            <a:ext cx="8363272" cy="5577483"/>
          </a:xfrm>
        </p:spPr>
        <p:txBody>
          <a:bodyPr>
            <a:normAutofit/>
          </a:bodyPr>
          <a:lstStyle/>
          <a:p>
            <a:r>
              <a:rPr lang="fr-FR" dirty="0" smtClean="0"/>
              <a:t>Tête: présence </a:t>
            </a:r>
            <a:r>
              <a:rPr lang="fr-FR" dirty="0" smtClean="0"/>
              <a:t>d‘ </a:t>
            </a:r>
            <a:r>
              <a:rPr lang="fr-FR" dirty="0" smtClean="0"/>
              <a:t>huppe, </a:t>
            </a:r>
            <a:r>
              <a:rPr lang="fr-FR" dirty="0" smtClean="0"/>
              <a:t>crête</a:t>
            </a:r>
            <a:r>
              <a:rPr lang="fr-FR" dirty="0" smtClean="0"/>
              <a:t>, </a:t>
            </a:r>
            <a:r>
              <a:rPr lang="fr-FR" dirty="0" smtClean="0"/>
              <a:t>caroncule</a:t>
            </a:r>
            <a:r>
              <a:rPr lang="fr-FR" dirty="0" smtClean="0"/>
              <a:t>, </a:t>
            </a:r>
            <a:r>
              <a:rPr lang="fr-FR" dirty="0" smtClean="0"/>
              <a:t>vibrisses</a:t>
            </a:r>
            <a:r>
              <a:rPr lang="fr-FR" dirty="0" smtClean="0"/>
              <a:t>, </a:t>
            </a:r>
            <a:r>
              <a:rPr lang="fr-FR" dirty="0" smtClean="0"/>
              <a:t>barbillons </a:t>
            </a:r>
            <a:r>
              <a:rPr lang="fr-FR" dirty="0" smtClean="0"/>
              <a:t>ou </a:t>
            </a:r>
            <a:r>
              <a:rPr lang="fr-FR" dirty="0" smtClean="0"/>
              <a:t>cire</a:t>
            </a:r>
            <a:r>
              <a:rPr lang="fr-FR" dirty="0" smtClean="0"/>
              <a:t>.</a:t>
            </a:r>
          </a:p>
          <a:p>
            <a:r>
              <a:rPr lang="fr-FR" dirty="0" smtClean="0"/>
              <a:t>taille ou envergure varie de </a:t>
            </a:r>
            <a:r>
              <a:rPr lang="fr-FR" dirty="0" err="1" smtClean="0"/>
              <a:t>qq</a:t>
            </a:r>
            <a:r>
              <a:rPr lang="fr-FR" dirty="0" smtClean="0"/>
              <a:t> cm </a:t>
            </a:r>
            <a:r>
              <a:rPr lang="fr-FR" dirty="0" smtClean="0"/>
              <a:t>à </a:t>
            </a:r>
            <a:r>
              <a:rPr lang="fr-FR" dirty="0" smtClean="0"/>
              <a:t>+</a:t>
            </a:r>
            <a:r>
              <a:rPr lang="fr-FR" dirty="0" err="1" smtClean="0"/>
              <a:t>ieurs</a:t>
            </a:r>
            <a:r>
              <a:rPr lang="fr-FR" dirty="0" smtClean="0"/>
              <a:t> m ( </a:t>
            </a:r>
            <a:r>
              <a:rPr lang="fr-FR" dirty="0" smtClean="0"/>
              <a:t>Colibri d'Elena </a:t>
            </a:r>
            <a:r>
              <a:rPr lang="fr-FR" dirty="0" smtClean="0"/>
              <a:t>: </a:t>
            </a:r>
            <a:r>
              <a:rPr lang="fr-FR" dirty="0" smtClean="0"/>
              <a:t>5 cm à l'Autruche d’Afrique </a:t>
            </a:r>
            <a:r>
              <a:rPr lang="fr-FR" dirty="0" smtClean="0"/>
              <a:t>:2,75 </a:t>
            </a:r>
            <a:r>
              <a:rPr lang="fr-FR" dirty="0" smtClean="0"/>
              <a:t>m de hauteur</a:t>
            </a:r>
            <a:r>
              <a:rPr lang="fr-FR" dirty="0" smtClean="0"/>
              <a:t>)</a:t>
            </a:r>
          </a:p>
          <a:p>
            <a:r>
              <a:rPr lang="fr-FR" dirty="0"/>
              <a:t>Les oiseaux n'ont pas d'organes sexuels externes.</a:t>
            </a:r>
          </a:p>
          <a:p>
            <a:r>
              <a:rPr lang="fr-FR" dirty="0"/>
              <a:t>Les oreilles sont cachées </a:t>
            </a:r>
            <a:r>
              <a:rPr lang="fr-FR" dirty="0" smtClean="0"/>
              <a:t>/plumage </a:t>
            </a:r>
            <a:r>
              <a:rPr lang="fr-FR" dirty="0"/>
              <a:t>et sans pavillon </a:t>
            </a:r>
            <a:r>
              <a:rPr lang="fr-FR" dirty="0" smtClean="0"/>
              <a:t>externe</a:t>
            </a:r>
          </a:p>
          <a:p>
            <a:endParaRPr lang="fr-FR" dirty="0" smtClean="0"/>
          </a:p>
        </p:txBody>
      </p:sp>
    </p:spTree>
    <p:extLst>
      <p:ext uri="{BB962C8B-B14F-4D97-AF65-F5344CB8AC3E}">
        <p14:creationId xmlns:p14="http://schemas.microsoft.com/office/powerpoint/2010/main" val="3463729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9872" y="332656"/>
            <a:ext cx="9059823" cy="6039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84066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 plumage</a:t>
            </a:r>
            <a:br>
              <a:rPr lang="fr-FR" dirty="0" smtClean="0"/>
            </a:b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smtClean="0"/>
              <a:t>bon </a:t>
            </a:r>
            <a:r>
              <a:rPr lang="fr-FR" dirty="0" smtClean="0"/>
              <a:t>moyen de reconnaître </a:t>
            </a:r>
            <a:r>
              <a:rPr lang="fr-FR" dirty="0" smtClean="0"/>
              <a:t>1sp</a:t>
            </a:r>
            <a:endParaRPr lang="fr-FR" dirty="0" smtClean="0"/>
          </a:p>
          <a:p>
            <a:r>
              <a:rPr lang="fr-FR" dirty="0" smtClean="0"/>
              <a:t>différentes sortes de plumes qui forment le plumage:</a:t>
            </a:r>
          </a:p>
          <a:p>
            <a:r>
              <a:rPr lang="fr-FR" dirty="0" smtClean="0"/>
              <a:t>aspect :</a:t>
            </a:r>
          </a:p>
          <a:p>
            <a:pPr lvl="1"/>
            <a:r>
              <a:rPr lang="fr-FR" b="1" dirty="0" err="1" smtClean="0"/>
              <a:t>filoplumes</a:t>
            </a:r>
            <a:r>
              <a:rPr lang="fr-FR" dirty="0" smtClean="0"/>
              <a:t> </a:t>
            </a:r>
            <a:r>
              <a:rPr lang="fr-FR" dirty="0" smtClean="0"/>
              <a:t>(situées </a:t>
            </a:r>
            <a:r>
              <a:rPr lang="fr-FR" dirty="0" smtClean="0"/>
              <a:t>/plumes </a:t>
            </a:r>
            <a:r>
              <a:rPr lang="fr-FR" dirty="0" smtClean="0"/>
              <a:t>ordinaires</a:t>
            </a:r>
            <a:r>
              <a:rPr lang="fr-FR" dirty="0" smtClean="0"/>
              <a:t>)</a:t>
            </a:r>
            <a:endParaRPr lang="fr-FR" dirty="0" smtClean="0"/>
          </a:p>
          <a:p>
            <a:pPr lvl="1"/>
            <a:r>
              <a:rPr lang="fr-FR" b="1" dirty="0" smtClean="0"/>
              <a:t>Duvet </a:t>
            </a:r>
            <a:r>
              <a:rPr lang="fr-FR" dirty="0" smtClean="0"/>
              <a:t>= plumes  d’aspect cotonneux </a:t>
            </a:r>
            <a:endParaRPr lang="fr-FR" dirty="0" smtClean="0"/>
          </a:p>
          <a:p>
            <a:pPr lvl="1"/>
            <a:r>
              <a:rPr lang="fr-FR" b="1" dirty="0" smtClean="0"/>
              <a:t>vibrisses</a:t>
            </a:r>
            <a:r>
              <a:rPr lang="fr-FR" dirty="0" smtClean="0"/>
              <a:t> </a:t>
            </a:r>
            <a:r>
              <a:rPr lang="fr-FR" dirty="0" smtClean="0"/>
              <a:t>(raides et ressemblant à des poils</a:t>
            </a:r>
            <a:r>
              <a:rPr lang="fr-FR" dirty="0" smtClean="0"/>
              <a:t>)</a:t>
            </a:r>
            <a:endParaRPr lang="fr-FR" dirty="0" smtClean="0"/>
          </a:p>
          <a:p>
            <a:r>
              <a:rPr lang="fr-FR" dirty="0" smtClean="0"/>
              <a:t>selon </a:t>
            </a:r>
            <a:r>
              <a:rPr lang="fr-FR" dirty="0" smtClean="0"/>
              <a:t>leur point d'attache :</a:t>
            </a:r>
          </a:p>
          <a:p>
            <a:pPr lvl="1"/>
            <a:r>
              <a:rPr lang="fr-FR" b="1" dirty="0" smtClean="0"/>
              <a:t>rémiges</a:t>
            </a:r>
            <a:r>
              <a:rPr lang="fr-FR" dirty="0" smtClean="0"/>
              <a:t> </a:t>
            </a:r>
            <a:r>
              <a:rPr lang="fr-FR" dirty="0" smtClean="0"/>
              <a:t>(situées sur le membre antérieur, </a:t>
            </a:r>
            <a:r>
              <a:rPr lang="fr-FR" dirty="0" smtClean="0"/>
              <a:t>permettent </a:t>
            </a:r>
            <a:r>
              <a:rPr lang="fr-FR" dirty="0" smtClean="0"/>
              <a:t>le vol</a:t>
            </a:r>
            <a:r>
              <a:rPr lang="fr-FR" dirty="0" smtClean="0"/>
              <a:t>)</a:t>
            </a:r>
            <a:endParaRPr lang="fr-FR" dirty="0" smtClean="0"/>
          </a:p>
          <a:p>
            <a:pPr lvl="1"/>
            <a:r>
              <a:rPr lang="fr-FR" b="1" dirty="0" smtClean="0"/>
              <a:t>rectrices</a:t>
            </a:r>
            <a:r>
              <a:rPr lang="fr-FR" dirty="0" smtClean="0"/>
              <a:t> (plumes </a:t>
            </a:r>
            <a:r>
              <a:rPr lang="fr-FR" dirty="0" smtClean="0"/>
              <a:t>de la queue, </a:t>
            </a:r>
            <a:r>
              <a:rPr lang="fr-FR" dirty="0" smtClean="0"/>
              <a:t>ont </a:t>
            </a:r>
            <a:r>
              <a:rPr lang="fr-FR" dirty="0" smtClean="0"/>
              <a:t>différents rôles dans le vol, comme le freinage ou la direction) </a:t>
            </a:r>
          </a:p>
          <a:p>
            <a:pPr lvl="1"/>
            <a:r>
              <a:rPr lang="fr-FR" b="1" dirty="0" smtClean="0"/>
              <a:t>tectrices</a:t>
            </a:r>
            <a:r>
              <a:rPr lang="fr-FR" dirty="0" smtClean="0"/>
              <a:t> </a:t>
            </a:r>
            <a:r>
              <a:rPr lang="fr-FR" dirty="0" smtClean="0"/>
              <a:t>(plumes de couverture).</a:t>
            </a:r>
          </a:p>
        </p:txBody>
      </p:sp>
    </p:spTree>
    <p:extLst>
      <p:ext uri="{BB962C8B-B14F-4D97-AF65-F5344CB8AC3E}">
        <p14:creationId xmlns:p14="http://schemas.microsoft.com/office/powerpoint/2010/main" val="2547376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bec</a:t>
            </a:r>
            <a:endParaRPr lang="fr-FR" dirty="0"/>
          </a:p>
        </p:txBody>
      </p:sp>
      <p:sp>
        <p:nvSpPr>
          <p:cNvPr id="3" name="Espace réservé du contenu 2"/>
          <p:cNvSpPr>
            <a:spLocks noGrp="1"/>
          </p:cNvSpPr>
          <p:nvPr>
            <p:ph idx="1"/>
          </p:nvPr>
        </p:nvSpPr>
        <p:spPr/>
        <p:txBody>
          <a:bodyPr>
            <a:normAutofit/>
          </a:bodyPr>
          <a:lstStyle/>
          <a:p>
            <a:r>
              <a:rPr lang="fr-FR" dirty="0" smtClean="0"/>
              <a:t>forme du bec adaptée au régime alimentaire</a:t>
            </a:r>
            <a:r>
              <a:rPr lang="fr-FR" dirty="0" smtClean="0"/>
              <a:t>:</a:t>
            </a:r>
          </a:p>
          <a:p>
            <a:pPr lvl="1"/>
            <a:r>
              <a:rPr lang="fr-FR" dirty="0" smtClean="0"/>
              <a:t>crochu </a:t>
            </a:r>
            <a:r>
              <a:rPr lang="fr-FR" dirty="0" smtClean="0"/>
              <a:t>et </a:t>
            </a:r>
            <a:r>
              <a:rPr lang="fr-FR" dirty="0" smtClean="0"/>
              <a:t>robuste: rapaces</a:t>
            </a:r>
          </a:p>
          <a:p>
            <a:pPr lvl="1"/>
            <a:r>
              <a:rPr lang="fr-FR" dirty="0" smtClean="0"/>
              <a:t>massif </a:t>
            </a:r>
            <a:r>
              <a:rPr lang="fr-FR" dirty="0" smtClean="0"/>
              <a:t>et </a:t>
            </a:r>
            <a:r>
              <a:rPr lang="fr-FR" dirty="0" smtClean="0"/>
              <a:t>conique: granivores</a:t>
            </a:r>
          </a:p>
          <a:p>
            <a:pPr lvl="1"/>
            <a:r>
              <a:rPr lang="fr-FR" dirty="0" smtClean="0"/>
              <a:t>Fin: insectivores</a:t>
            </a:r>
          </a:p>
          <a:p>
            <a:pPr lvl="1"/>
            <a:r>
              <a:rPr lang="fr-FR" dirty="0" smtClean="0"/>
              <a:t>allongé </a:t>
            </a:r>
            <a:r>
              <a:rPr lang="fr-FR" dirty="0" smtClean="0"/>
              <a:t>et </a:t>
            </a:r>
            <a:r>
              <a:rPr lang="fr-FR" dirty="0" smtClean="0"/>
              <a:t>sensible: fouisseurs  </a:t>
            </a:r>
            <a:r>
              <a:rPr lang="fr-FR" dirty="0" smtClean="0"/>
              <a:t>dans les </a:t>
            </a:r>
            <a:r>
              <a:rPr lang="fr-FR" dirty="0" smtClean="0"/>
              <a:t>sédiments</a:t>
            </a:r>
            <a:endParaRPr lang="fr-FR" dirty="0" smtClean="0"/>
          </a:p>
          <a:p>
            <a:r>
              <a:rPr lang="fr-FR" dirty="0" smtClean="0"/>
              <a:t>base du bec et narines protégées par une zone molle et nue= </a:t>
            </a:r>
            <a:r>
              <a:rPr lang="fr-FR" b="1" dirty="0" smtClean="0"/>
              <a:t>cire</a:t>
            </a:r>
            <a:endParaRPr lang="fr-FR" b="1" dirty="0"/>
          </a:p>
        </p:txBody>
      </p:sp>
    </p:spTree>
    <p:extLst>
      <p:ext uri="{BB962C8B-B14F-4D97-AF65-F5344CB8AC3E}">
        <p14:creationId xmlns:p14="http://schemas.microsoft.com/office/powerpoint/2010/main" val="322060505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532</TotalTime>
  <Words>1208</Words>
  <Application>Microsoft Office PowerPoint</Application>
  <PresentationFormat>Affichage à l'écran (4:3)</PresentationFormat>
  <Paragraphs>114</Paragraphs>
  <Slides>23</Slides>
  <Notes>0</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Thème Office</vt:lpstr>
      <vt:lpstr>Classe 3 les oiseaux </vt:lpstr>
      <vt:lpstr>Présentation PowerPoint</vt:lpstr>
      <vt:lpstr>Présentation PowerPoint</vt:lpstr>
      <vt:lpstr>Présentation PowerPoint</vt:lpstr>
      <vt:lpstr>Morphologie</vt:lpstr>
      <vt:lpstr>Présentation PowerPoint</vt:lpstr>
      <vt:lpstr>Présentation PowerPoint</vt:lpstr>
      <vt:lpstr>Le plumage </vt:lpstr>
      <vt:lpstr>Le bec</vt:lpstr>
      <vt:lpstr>Présentation PowerPoint</vt:lpstr>
      <vt:lpstr>Les pattes</vt:lpstr>
      <vt:lpstr>Présentation PowerPoint</vt:lpstr>
      <vt:lpstr>Structure du squelette d'une aile d'oiseau</vt:lpstr>
      <vt:lpstr>Anatomie</vt:lpstr>
      <vt:lpstr>Présentation PowerPoint</vt:lpstr>
      <vt:lpstr>Biologie </vt:lpstr>
      <vt:lpstr>Présentation PowerPoint</vt:lpstr>
      <vt:lpstr>Présentation PowerPoint</vt:lpstr>
      <vt:lpstr>classification</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Classe 3 les oiseaux </dc:title>
  <dc:creator>LENOVO</dc:creator>
  <cp:lastModifiedBy>LENOVO</cp:lastModifiedBy>
  <cp:revision>6</cp:revision>
  <dcterms:created xsi:type="dcterms:W3CDTF">2025-04-26T14:53:54Z</dcterms:created>
  <dcterms:modified xsi:type="dcterms:W3CDTF">2025-04-27T23:09:25Z</dcterms:modified>
</cp:coreProperties>
</file>