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3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9B08-009D-4584-A8B0-9FE43DC58388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BDCCE-8737-4D26-A723-60F7D72FA4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4665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9B08-009D-4584-A8B0-9FE43DC58388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BDCCE-8737-4D26-A723-60F7D72FA4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737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9B08-009D-4584-A8B0-9FE43DC58388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BDCCE-8737-4D26-A723-60F7D72FA4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9618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9B08-009D-4584-A8B0-9FE43DC58388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BDCCE-8737-4D26-A723-60F7D72FA4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9866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9B08-009D-4584-A8B0-9FE43DC58388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BDCCE-8737-4D26-A723-60F7D72FA4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4798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9B08-009D-4584-A8B0-9FE43DC58388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BDCCE-8737-4D26-A723-60F7D72FA4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5573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9B08-009D-4584-A8B0-9FE43DC58388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BDCCE-8737-4D26-A723-60F7D72FA4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039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9B08-009D-4584-A8B0-9FE43DC58388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BDCCE-8737-4D26-A723-60F7D72FA4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6870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9B08-009D-4584-A8B0-9FE43DC58388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BDCCE-8737-4D26-A723-60F7D72FA4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891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9B08-009D-4584-A8B0-9FE43DC58388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BDCCE-8737-4D26-A723-60F7D72FA4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616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9B08-009D-4584-A8B0-9FE43DC58388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BDCCE-8737-4D26-A723-60F7D72FA4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2735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69B08-009D-4584-A8B0-9FE43DC58388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BDCCE-8737-4D26-A723-60F7D72FA4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6396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smovisions.com/ovaire.htm" TargetMode="External"/><Relationship Id="rId7" Type="http://schemas.openxmlformats.org/officeDocument/2006/relationships/hyperlink" Target="http://www.cosmovisions.com/rongeurs.htm" TargetMode="External"/><Relationship Id="rId2" Type="http://schemas.openxmlformats.org/officeDocument/2006/relationships/hyperlink" Target="http://www.cosmovisions.com/appareilgenital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Marsupiaux.htm" TargetMode="External"/><Relationship Id="rId5" Type="http://schemas.openxmlformats.org/officeDocument/2006/relationships/hyperlink" Target="http://www.cosmovisions.com/ovule.htm" TargetMode="External"/><Relationship Id="rId4" Type="http://schemas.openxmlformats.org/officeDocument/2006/relationships/hyperlink" Target="http://www.cosmovisions.com/uterus.htm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smovisions.com/aine.htm" TargetMode="External"/><Relationship Id="rId3" Type="http://schemas.openxmlformats.org/officeDocument/2006/relationships/hyperlink" Target="http://www.cosmovisions.com/rectum.htm" TargetMode="External"/><Relationship Id="rId7" Type="http://schemas.openxmlformats.org/officeDocument/2006/relationships/hyperlink" Target="http://www.cosmovisions.com/abdomen.htm" TargetMode="External"/><Relationship Id="rId2" Type="http://schemas.openxmlformats.org/officeDocument/2006/relationships/hyperlink" Target="http://www.cosmovisions.com/ornithorhynques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pectoral.htm" TargetMode="External"/><Relationship Id="rId5" Type="http://schemas.openxmlformats.org/officeDocument/2006/relationships/hyperlink" Target="http://www.cosmovisions.com/mamelle.htm" TargetMode="External"/><Relationship Id="rId10" Type="http://schemas.openxmlformats.org/officeDocument/2006/relationships/hyperlink" Target="http://www.cosmovisions.com/glande.htm" TargetMode="External"/><Relationship Id="rId4" Type="http://schemas.openxmlformats.org/officeDocument/2006/relationships/hyperlink" Target="http://www.cosmovisions.com/anus.htm" TargetMode="External"/><Relationship Id="rId9" Type="http://schemas.openxmlformats.org/officeDocument/2006/relationships/hyperlink" Target="http://www.cosmovisions.com/lait.htm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smovisions.com/vaisseauxlymphatiques.htm" TargetMode="External"/><Relationship Id="rId3" Type="http://schemas.openxmlformats.org/officeDocument/2006/relationships/hyperlink" Target="http://www.cosmovisions.com/coeurviv.htm" TargetMode="External"/><Relationship Id="rId7" Type="http://schemas.openxmlformats.org/officeDocument/2006/relationships/hyperlink" Target="http://www.cosmovisions.com/valvule.htm" TargetMode="External"/><Relationship Id="rId2" Type="http://schemas.openxmlformats.org/officeDocument/2006/relationships/hyperlink" Target="http://www.cosmovisions.com/appareilcirculatoire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veine.htm" TargetMode="External"/><Relationship Id="rId5" Type="http://schemas.openxmlformats.org/officeDocument/2006/relationships/hyperlink" Target="http://www.cosmovisions.com/artere.htm" TargetMode="External"/><Relationship Id="rId10" Type="http://schemas.openxmlformats.org/officeDocument/2006/relationships/hyperlink" Target="http://www.cosmovisions.com/sang.htm" TargetMode="External"/><Relationship Id="rId4" Type="http://schemas.openxmlformats.org/officeDocument/2006/relationships/hyperlink" Target="http://www.cosmovisions.com/ventricule.htm" TargetMode="External"/><Relationship Id="rId9" Type="http://schemas.openxmlformats.org/officeDocument/2006/relationships/hyperlink" Target="http://www.cosmovisions.com/veinecave.htm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smovisions.com/amygdales.htm" TargetMode="External"/><Relationship Id="rId3" Type="http://schemas.openxmlformats.org/officeDocument/2006/relationships/hyperlink" Target="http://www.cosmovisions.com/glande.htm" TargetMode="External"/><Relationship Id="rId7" Type="http://schemas.openxmlformats.org/officeDocument/2006/relationships/hyperlink" Target="http://www.cosmovisions.com/thymus.htm" TargetMode="External"/><Relationship Id="rId2" Type="http://schemas.openxmlformats.org/officeDocument/2006/relationships/hyperlink" Target="http://www.cosmovisions.com/vaisseauxlymphatiques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thyroide.htm" TargetMode="External"/><Relationship Id="rId11" Type="http://schemas.openxmlformats.org/officeDocument/2006/relationships/hyperlink" Target="http://www.cosmovisions.com/naissance.htm" TargetMode="External"/><Relationship Id="rId5" Type="http://schemas.openxmlformats.org/officeDocument/2006/relationships/hyperlink" Target="http://www.cosmovisions.com/capsulessurrenales.htm" TargetMode="External"/><Relationship Id="rId10" Type="http://schemas.openxmlformats.org/officeDocument/2006/relationships/hyperlink" Target="http://www.cosmovisions.com/secretion.htm" TargetMode="External"/><Relationship Id="rId4" Type="http://schemas.openxmlformats.org/officeDocument/2006/relationships/hyperlink" Target="http://www.cosmovisions.com/rate.htm" TargetMode="External"/><Relationship Id="rId9" Type="http://schemas.openxmlformats.org/officeDocument/2006/relationships/hyperlink" Target="http://www.cosmovisions.com/vaisseau.htm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smovisions.com/equides.htm" TargetMode="External"/><Relationship Id="rId13" Type="http://schemas.openxmlformats.org/officeDocument/2006/relationships/hyperlink" Target="http://www.cosmovisions.com/sphincter.htm" TargetMode="External"/><Relationship Id="rId3" Type="http://schemas.openxmlformats.org/officeDocument/2006/relationships/hyperlink" Target="http://www.cosmovisions.com/abdomen.htm" TargetMode="External"/><Relationship Id="rId7" Type="http://schemas.openxmlformats.org/officeDocument/2006/relationships/hyperlink" Target="http://www.cosmovisions.com/cetaces.htm" TargetMode="External"/><Relationship Id="rId12" Type="http://schemas.openxmlformats.org/officeDocument/2006/relationships/hyperlink" Target="http://www.cosmovisions.com/pinnipedes.htm" TargetMode="External"/><Relationship Id="rId2" Type="http://schemas.openxmlformats.org/officeDocument/2006/relationships/hyperlink" Target="http://www.cosmovisions.com/thorax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trachee.htm" TargetMode="External"/><Relationship Id="rId11" Type="http://schemas.openxmlformats.org/officeDocument/2006/relationships/hyperlink" Target="http://www.cosmovisions.com/trompe.htm" TargetMode="External"/><Relationship Id="rId5" Type="http://schemas.openxmlformats.org/officeDocument/2006/relationships/hyperlink" Target="http://www.cosmovisions.com/poumon.htm" TargetMode="External"/><Relationship Id="rId15" Type="http://schemas.openxmlformats.org/officeDocument/2006/relationships/hyperlink" Target="http://www.cosmovisions.com/muscle.htm" TargetMode="External"/><Relationship Id="rId10" Type="http://schemas.openxmlformats.org/officeDocument/2006/relationships/hyperlink" Target="http://www.cosmovisions.com/elephants.htm" TargetMode="External"/><Relationship Id="rId4" Type="http://schemas.openxmlformats.org/officeDocument/2006/relationships/hyperlink" Target="http://www.cosmovisions.com/diaphragme.htm" TargetMode="External"/><Relationship Id="rId9" Type="http://schemas.openxmlformats.org/officeDocument/2006/relationships/hyperlink" Target="http://www.cosmovisions.com/larynx.htm" TargetMode="External"/><Relationship Id="rId14" Type="http://schemas.openxmlformats.org/officeDocument/2006/relationships/hyperlink" Target="http://www.cosmovisions.com/cote.htm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smovisions.com/elephants.htm" TargetMode="External"/><Relationship Id="rId3" Type="http://schemas.openxmlformats.org/officeDocument/2006/relationships/hyperlink" Target="http://www.cosmovisions.com/trachee.htm" TargetMode="External"/><Relationship Id="rId7" Type="http://schemas.openxmlformats.org/officeDocument/2006/relationships/hyperlink" Target="http://www.cosmovisions.com/rhinoceros.htm" TargetMode="External"/><Relationship Id="rId2" Type="http://schemas.openxmlformats.org/officeDocument/2006/relationships/hyperlink" Target="http://www.cosmovisions.com/larynx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oiseaux.htm" TargetMode="External"/><Relationship Id="rId5" Type="http://schemas.openxmlformats.org/officeDocument/2006/relationships/hyperlink" Target="http://www.cosmovisions.com/mammiferesReproduction.htm" TargetMode="External"/><Relationship Id="rId4" Type="http://schemas.openxmlformats.org/officeDocument/2006/relationships/hyperlink" Target="http://www.cosmovisions.com/cordesvocales.htm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smovisions.com/nez.htm" TargetMode="External"/><Relationship Id="rId13" Type="http://schemas.openxmlformats.org/officeDocument/2006/relationships/hyperlink" Target="http://www.cosmovisions.com/ouie.htm" TargetMode="External"/><Relationship Id="rId3" Type="http://schemas.openxmlformats.org/officeDocument/2006/relationships/hyperlink" Target="http://www.cosmovisions.com/nerf.htm" TargetMode="External"/><Relationship Id="rId7" Type="http://schemas.openxmlformats.org/officeDocument/2006/relationships/hyperlink" Target="http://www.cosmovisions.com/cetaces.htm" TargetMode="External"/><Relationship Id="rId12" Type="http://schemas.openxmlformats.org/officeDocument/2006/relationships/hyperlink" Target="http://www.cosmovisions.com/cartilage.htm" TargetMode="External"/><Relationship Id="rId2" Type="http://schemas.openxmlformats.org/officeDocument/2006/relationships/hyperlink" Target="http://www.cosmovisions.com/cerveau.htm" TargetMode="External"/><Relationship Id="rId16" Type="http://schemas.openxmlformats.org/officeDocument/2006/relationships/hyperlink" Target="http://www.cosmovisions.com/enclume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sens.htm" TargetMode="External"/><Relationship Id="rId11" Type="http://schemas.openxmlformats.org/officeDocument/2006/relationships/hyperlink" Target="http://www.cosmovisions.com/os.htm" TargetMode="External"/><Relationship Id="rId5" Type="http://schemas.openxmlformats.org/officeDocument/2006/relationships/hyperlink" Target="http://www.cosmovisions.com/circonvolution.htm" TargetMode="External"/><Relationship Id="rId15" Type="http://schemas.openxmlformats.org/officeDocument/2006/relationships/hyperlink" Target="http://www.cosmovisions.com/osselets.htm" TargetMode="External"/><Relationship Id="rId10" Type="http://schemas.openxmlformats.org/officeDocument/2006/relationships/hyperlink" Target="http://www.cosmovisions.com/fosses-nasales.htm" TargetMode="External"/><Relationship Id="rId4" Type="http://schemas.openxmlformats.org/officeDocument/2006/relationships/hyperlink" Target="http://www.cosmovisions.com/oiseaux.htm" TargetMode="External"/><Relationship Id="rId9" Type="http://schemas.openxmlformats.org/officeDocument/2006/relationships/hyperlink" Target="http://www.cosmovisions.com/olfaction.htm" TargetMode="External"/><Relationship Id="rId14" Type="http://schemas.openxmlformats.org/officeDocument/2006/relationships/hyperlink" Target="http://www.cosmovisions.com/oreille.htm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smovisions.com/gout.htm" TargetMode="External"/><Relationship Id="rId13" Type="http://schemas.openxmlformats.org/officeDocument/2006/relationships/hyperlink" Target="http://www.cosmovisions.com/toucher.htm" TargetMode="External"/><Relationship Id="rId3" Type="http://schemas.openxmlformats.org/officeDocument/2006/relationships/hyperlink" Target="http://www.cosmovisions.com/oeil.htm" TargetMode="External"/><Relationship Id="rId7" Type="http://schemas.openxmlformats.org/officeDocument/2006/relationships/hyperlink" Target="http://www.cosmovisions.com/pupille.htm" TargetMode="External"/><Relationship Id="rId12" Type="http://schemas.openxmlformats.org/officeDocument/2006/relationships/hyperlink" Target="http://www.cosmovisions.com/felides.htm" TargetMode="External"/><Relationship Id="rId17" Type="http://schemas.openxmlformats.org/officeDocument/2006/relationships/hyperlink" Target="http://www.cosmovisions.com/moustaches.htm" TargetMode="External"/><Relationship Id="rId2" Type="http://schemas.openxmlformats.org/officeDocument/2006/relationships/hyperlink" Target="http://www.cosmovisions.com/vision.htm" TargetMode="External"/><Relationship Id="rId16" Type="http://schemas.openxmlformats.org/officeDocument/2006/relationships/hyperlink" Target="http://www.cosmovisions.com/poil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cils.htm" TargetMode="External"/><Relationship Id="rId11" Type="http://schemas.openxmlformats.org/officeDocument/2006/relationships/hyperlink" Target="http://www.cosmovisions.com/papille.htm" TargetMode="External"/><Relationship Id="rId5" Type="http://schemas.openxmlformats.org/officeDocument/2006/relationships/hyperlink" Target="http://www.cosmovisions.com/paupiere.htm" TargetMode="External"/><Relationship Id="rId15" Type="http://schemas.openxmlformats.org/officeDocument/2006/relationships/hyperlink" Target="http://www.cosmovisions.com/patte.htm" TargetMode="External"/><Relationship Id="rId10" Type="http://schemas.openxmlformats.org/officeDocument/2006/relationships/hyperlink" Target="http://www.cosmovisions.com/langue.htm" TargetMode="External"/><Relationship Id="rId4" Type="http://schemas.openxmlformats.org/officeDocument/2006/relationships/hyperlink" Target="http://www.cosmovisions.com/iris.htm" TargetMode="External"/><Relationship Id="rId9" Type="http://schemas.openxmlformats.org/officeDocument/2006/relationships/hyperlink" Target="http://www.cosmovisions.com/nerf.htm" TargetMode="External"/><Relationship Id="rId14" Type="http://schemas.openxmlformats.org/officeDocument/2006/relationships/hyperlink" Target="http://www.cosmovisions.com/nez.htm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smovisions.com/herbe.htm" TargetMode="External"/><Relationship Id="rId3" Type="http://schemas.openxmlformats.org/officeDocument/2006/relationships/hyperlink" Target="http://www.cosmovisions.com/carnivores.htm" TargetMode="External"/><Relationship Id="rId7" Type="http://schemas.openxmlformats.org/officeDocument/2006/relationships/hyperlink" Target="http://www.cosmovisions.com/feuille.htm" TargetMode="External"/><Relationship Id="rId2" Type="http://schemas.openxmlformats.org/officeDocument/2006/relationships/hyperlink" Target="http://www.cosmovisions.com/felides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oiseaux.htm" TargetMode="External"/><Relationship Id="rId5" Type="http://schemas.openxmlformats.org/officeDocument/2006/relationships/hyperlink" Target="http://www.cosmovisions.com/reproduction.htm" TargetMode="External"/><Relationship Id="rId4" Type="http://schemas.openxmlformats.org/officeDocument/2006/relationships/hyperlink" Target="http://www.cosmovisions.com/ongules.htm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smovisions.com/migrations.htm" TargetMode="External"/><Relationship Id="rId3" Type="http://schemas.openxmlformats.org/officeDocument/2006/relationships/hyperlink" Target="http://www.cosmovisions.com/caverne.htm" TargetMode="External"/><Relationship Id="rId7" Type="http://schemas.openxmlformats.org/officeDocument/2006/relationships/hyperlink" Target="http://www.cosmovisions.com/pinnipedes.htm" TargetMode="External"/><Relationship Id="rId12" Type="http://schemas.openxmlformats.org/officeDocument/2006/relationships/hyperlink" Target="http://www.cosmovisions.com/carnivores.htm" TargetMode="External"/><Relationship Id="rId2" Type="http://schemas.openxmlformats.org/officeDocument/2006/relationships/hyperlink" Target="http://www.cosmovisions.com/rongeurs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cetaces.htm" TargetMode="External"/><Relationship Id="rId11" Type="http://schemas.openxmlformats.org/officeDocument/2006/relationships/hyperlink" Target="http://www.cosmovisions.com/hibernation.htm" TargetMode="External"/><Relationship Id="rId5" Type="http://schemas.openxmlformats.org/officeDocument/2006/relationships/hyperlink" Target="http://www.cosmovisions.com/poil.htm" TargetMode="External"/><Relationship Id="rId10" Type="http://schemas.openxmlformats.org/officeDocument/2006/relationships/hyperlink" Target="http://www.cosmovisions.com/chiropteres.htm" TargetMode="External"/><Relationship Id="rId4" Type="http://schemas.openxmlformats.org/officeDocument/2006/relationships/hyperlink" Target="http://www.cosmovisions.com/arbre.htm" TargetMode="External"/><Relationship Id="rId9" Type="http://schemas.openxmlformats.org/officeDocument/2006/relationships/hyperlink" Target="http://www.cosmovisions.com/oiseaux.ht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smovisions.com/Europe.htm" TargetMode="External"/><Relationship Id="rId7" Type="http://schemas.openxmlformats.org/officeDocument/2006/relationships/hyperlink" Target="http://www.cosmovisions.com/Insulinde.htm" TargetMode="External"/><Relationship Id="rId2" Type="http://schemas.openxmlformats.org/officeDocument/2006/relationships/hyperlink" Target="http://www.cosmovisions.com/Wallace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Amerique.htm" TargetMode="External"/><Relationship Id="rId5" Type="http://schemas.openxmlformats.org/officeDocument/2006/relationships/hyperlink" Target="http://www.cosmovisions.com/Asie.htm" TargetMode="External"/><Relationship Id="rId4" Type="http://schemas.openxmlformats.org/officeDocument/2006/relationships/hyperlink" Target="http://www.cosmovisions.com/Afrique.htm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smovisions.com/insectivores.htm" TargetMode="External"/><Relationship Id="rId3" Type="http://schemas.openxmlformats.org/officeDocument/2006/relationships/hyperlink" Target="http://www.cosmovisions.com/ongules.htm" TargetMode="External"/><Relationship Id="rId7" Type="http://schemas.openxmlformats.org/officeDocument/2006/relationships/hyperlink" Target="http://www.cosmovisions.com/marsupiaux.htm" TargetMode="External"/><Relationship Id="rId12" Type="http://schemas.openxmlformats.org/officeDocument/2006/relationships/hyperlink" Target="http://www.cosmovisions.com/monotremes.htm" TargetMode="External"/><Relationship Id="rId2" Type="http://schemas.openxmlformats.org/officeDocument/2006/relationships/hyperlink" Target="http://www.cosmovisions.com/Polynesie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edentes.htm" TargetMode="External"/><Relationship Id="rId11" Type="http://schemas.openxmlformats.org/officeDocument/2006/relationships/hyperlink" Target="http://www.cosmovisions.com/rongeurs.htm" TargetMode="External"/><Relationship Id="rId5" Type="http://schemas.openxmlformats.org/officeDocument/2006/relationships/hyperlink" Target="http://www.cosmovisions.com/rhinoceros.htm" TargetMode="External"/><Relationship Id="rId10" Type="http://schemas.openxmlformats.org/officeDocument/2006/relationships/hyperlink" Target="http://www.cosmovisions.com/Amerique-Sud.htm" TargetMode="External"/><Relationship Id="rId4" Type="http://schemas.openxmlformats.org/officeDocument/2006/relationships/hyperlink" Target="http://www.cosmovisions.com/elephants.htm" TargetMode="External"/><Relationship Id="rId9" Type="http://schemas.openxmlformats.org/officeDocument/2006/relationships/hyperlink" Target="http://www.cosmovisions.com/lemuriens.htm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smovisions.com/os.htm" TargetMode="External"/><Relationship Id="rId13" Type="http://schemas.openxmlformats.org/officeDocument/2006/relationships/hyperlink" Target="http://www.cosmovisions.com/doigt.htm" TargetMode="External"/><Relationship Id="rId3" Type="http://schemas.openxmlformats.org/officeDocument/2006/relationships/hyperlink" Target="http://www.cosmovisions.com/rachis.htm" TargetMode="External"/><Relationship Id="rId7" Type="http://schemas.openxmlformats.org/officeDocument/2006/relationships/hyperlink" Target="http://www.cosmovisions.com/vertebre.htm" TargetMode="External"/><Relationship Id="rId12" Type="http://schemas.openxmlformats.org/officeDocument/2006/relationships/hyperlink" Target="http://www.cosmovisions.com/clavicule.htm" TargetMode="External"/><Relationship Id="rId2" Type="http://schemas.openxmlformats.org/officeDocument/2006/relationships/hyperlink" Target="http://www.cosmovisions.com/crane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cou.htm" TargetMode="External"/><Relationship Id="rId11" Type="http://schemas.openxmlformats.org/officeDocument/2006/relationships/hyperlink" Target="http://www.cosmovisions.com/main.htm" TargetMode="External"/><Relationship Id="rId5" Type="http://schemas.openxmlformats.org/officeDocument/2006/relationships/hyperlink" Target="http://www.cosmovisions.com/dent.htm" TargetMode="External"/><Relationship Id="rId10" Type="http://schemas.openxmlformats.org/officeDocument/2006/relationships/hyperlink" Target="http://www.cosmovisions.com/cetaces.htm" TargetMode="External"/><Relationship Id="rId4" Type="http://schemas.openxmlformats.org/officeDocument/2006/relationships/hyperlink" Target="http://www.cosmovisions.com/machoire.htm" TargetMode="External"/><Relationship Id="rId9" Type="http://schemas.openxmlformats.org/officeDocument/2006/relationships/hyperlink" Target="http://www.cosmovisions.com/sternum.htm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smovisions.com/queue.htm" TargetMode="External"/><Relationship Id="rId3" Type="http://schemas.openxmlformats.org/officeDocument/2006/relationships/hyperlink" Target="http://www.cosmovisions.com/muscle.htm" TargetMode="External"/><Relationship Id="rId7" Type="http://schemas.openxmlformats.org/officeDocument/2006/relationships/hyperlink" Target="http://www.cosmovisions.com/hanche.htm" TargetMode="External"/><Relationship Id="rId2" Type="http://schemas.openxmlformats.org/officeDocument/2006/relationships/hyperlink" Target="http://www.cosmovisions.com/squelette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cuisse.htm" TargetMode="External"/><Relationship Id="rId5" Type="http://schemas.openxmlformats.org/officeDocument/2006/relationships/hyperlink" Target="http://www.cosmovisions.com/bras.htm" TargetMode="External"/><Relationship Id="rId4" Type="http://schemas.openxmlformats.org/officeDocument/2006/relationships/hyperlink" Target="http://www.cosmovisions.com/os.ht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smovisions.com/epiderme.htm" TargetMode="External"/><Relationship Id="rId2" Type="http://schemas.openxmlformats.org/officeDocument/2006/relationships/hyperlink" Target="http://www.cosmovisions.com/derme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osmovisions.com/glandessudoripares.htm" TargetMode="External"/><Relationship Id="rId4" Type="http://schemas.openxmlformats.org/officeDocument/2006/relationships/hyperlink" Target="http://www.cosmovisions.com/vaisseau.htm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smovisions.com/rhinoceros.htm" TargetMode="External"/><Relationship Id="rId3" Type="http://schemas.openxmlformats.org/officeDocument/2006/relationships/hyperlink" Target="http://www.cosmovisions.com/griffes.htm" TargetMode="External"/><Relationship Id="rId7" Type="http://schemas.openxmlformats.org/officeDocument/2006/relationships/hyperlink" Target="http://www.cosmovisions.com/ongules.htm" TargetMode="External"/><Relationship Id="rId12" Type="http://schemas.openxmlformats.org/officeDocument/2006/relationships/hyperlink" Target="http://www.cosmovisions.com/derme.htm" TargetMode="External"/><Relationship Id="rId2" Type="http://schemas.openxmlformats.org/officeDocument/2006/relationships/hyperlink" Target="http://www.cosmovisions.com/ongle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onguicules.htm" TargetMode="External"/><Relationship Id="rId11" Type="http://schemas.openxmlformats.org/officeDocument/2006/relationships/hyperlink" Target="http://www.cosmovisions.com/corne.htm" TargetMode="External"/><Relationship Id="rId5" Type="http://schemas.openxmlformats.org/officeDocument/2006/relationships/hyperlink" Target="http://www.cosmovisions.com/phalange.htm" TargetMode="External"/><Relationship Id="rId10" Type="http://schemas.openxmlformats.org/officeDocument/2006/relationships/hyperlink" Target="http://www.cosmovisions.com/rongeurs.htm" TargetMode="External"/><Relationship Id="rId4" Type="http://schemas.openxmlformats.org/officeDocument/2006/relationships/hyperlink" Target="http://www.cosmovisions.com/sabot.htm" TargetMode="External"/><Relationship Id="rId9" Type="http://schemas.openxmlformats.org/officeDocument/2006/relationships/hyperlink" Target="http://www.cosmovisions.com/ruminants.htm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smovisions.com/machoire.htm" TargetMode="External"/><Relationship Id="rId13" Type="http://schemas.openxmlformats.org/officeDocument/2006/relationships/hyperlink" Target="http://www.cosmovisions.com/molaires.htm" TargetMode="External"/><Relationship Id="rId3" Type="http://schemas.openxmlformats.org/officeDocument/2006/relationships/hyperlink" Target="http://www.cosmovisions.com/bouche.htm" TargetMode="External"/><Relationship Id="rId7" Type="http://schemas.openxmlformats.org/officeDocument/2006/relationships/hyperlink" Target="http://www.cosmovisions.com/dent.htm" TargetMode="External"/><Relationship Id="rId12" Type="http://schemas.openxmlformats.org/officeDocument/2006/relationships/hyperlink" Target="http://www.cosmovisions.com/canin.htm" TargetMode="External"/><Relationship Id="rId2" Type="http://schemas.openxmlformats.org/officeDocument/2006/relationships/hyperlink" Target="http://www.cosmovisions.com/appareildigestif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gout.htm" TargetMode="External"/><Relationship Id="rId11" Type="http://schemas.openxmlformats.org/officeDocument/2006/relationships/hyperlink" Target="http://www.cosmovisions.com/incisif.htm" TargetMode="External"/><Relationship Id="rId5" Type="http://schemas.openxmlformats.org/officeDocument/2006/relationships/hyperlink" Target="http://www.cosmovisions.com/langue.htm" TargetMode="External"/><Relationship Id="rId10" Type="http://schemas.openxmlformats.org/officeDocument/2006/relationships/hyperlink" Target="http://www.cosmovisions.com/mammiferesClassification.htm" TargetMode="External"/><Relationship Id="rId4" Type="http://schemas.openxmlformats.org/officeDocument/2006/relationships/hyperlink" Target="http://www.cosmovisions.com/levres.htm" TargetMode="External"/><Relationship Id="rId9" Type="http://schemas.openxmlformats.org/officeDocument/2006/relationships/hyperlink" Target="http://www.cosmovisions.com/mammiferes.htm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smovisions.com/urine.htm" TargetMode="External"/><Relationship Id="rId3" Type="http://schemas.openxmlformats.org/officeDocument/2006/relationships/hyperlink" Target="http://www.cosmovisions.com/estomac.htm" TargetMode="External"/><Relationship Id="rId7" Type="http://schemas.openxmlformats.org/officeDocument/2006/relationships/hyperlink" Target="http://www.cosmovisions.com/rein.htm" TargetMode="External"/><Relationship Id="rId2" Type="http://schemas.openxmlformats.org/officeDocument/2006/relationships/hyperlink" Target="http://www.cosmovisions.com/bouche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pancreas.htm" TargetMode="External"/><Relationship Id="rId5" Type="http://schemas.openxmlformats.org/officeDocument/2006/relationships/hyperlink" Target="http://www.cosmovisions.com/foie.htm" TargetMode="External"/><Relationship Id="rId4" Type="http://schemas.openxmlformats.org/officeDocument/2006/relationships/hyperlink" Target="http://www.cosmovisions.com/intestins.htm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smovisions.com/uretre.htm" TargetMode="External"/><Relationship Id="rId13" Type="http://schemas.openxmlformats.org/officeDocument/2006/relationships/hyperlink" Target="http://www.cosmovisions.com/insectivores.htm" TargetMode="External"/><Relationship Id="rId3" Type="http://schemas.openxmlformats.org/officeDocument/2006/relationships/hyperlink" Target="http://www.cosmovisions.com/bassinet.htm" TargetMode="External"/><Relationship Id="rId7" Type="http://schemas.openxmlformats.org/officeDocument/2006/relationships/hyperlink" Target="http://www.cosmovisions.com/vessie.htm" TargetMode="External"/><Relationship Id="rId12" Type="http://schemas.openxmlformats.org/officeDocument/2006/relationships/hyperlink" Target="http://www.cosmovisions.com/rongeurs.htm" TargetMode="External"/><Relationship Id="rId2" Type="http://schemas.openxmlformats.org/officeDocument/2006/relationships/hyperlink" Target="http://www.cosmovisions.com/rei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smovisions.com/monotremes.htm" TargetMode="External"/><Relationship Id="rId11" Type="http://schemas.openxmlformats.org/officeDocument/2006/relationships/hyperlink" Target="http://www.cosmovisions.com/clitoris.htm" TargetMode="External"/><Relationship Id="rId5" Type="http://schemas.openxmlformats.org/officeDocument/2006/relationships/hyperlink" Target="http://www.cosmovisions.com/hile.htm" TargetMode="External"/><Relationship Id="rId15" Type="http://schemas.openxmlformats.org/officeDocument/2006/relationships/hyperlink" Target="http://www.cosmovisions.com/cloaque.htm" TargetMode="External"/><Relationship Id="rId10" Type="http://schemas.openxmlformats.org/officeDocument/2006/relationships/hyperlink" Target="http://www.cosmovisions.com/penis.htm" TargetMode="External"/><Relationship Id="rId4" Type="http://schemas.openxmlformats.org/officeDocument/2006/relationships/hyperlink" Target="http://www.cosmovisions.com/uretere.htm" TargetMode="External"/><Relationship Id="rId9" Type="http://schemas.openxmlformats.org/officeDocument/2006/relationships/hyperlink" Target="http://www.cosmovisions.com/abdomen.htm" TargetMode="External"/><Relationship Id="rId14" Type="http://schemas.openxmlformats.org/officeDocument/2006/relationships/hyperlink" Target="http://www.cosmovisions.com/lemuriens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Classe 4- Les Mammifères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21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C6600"/>
                </a:solidFill>
                <a:effectLst/>
                <a:latin typeface="Arial"/>
                <a:ea typeface="Times New Roman"/>
              </a:rPr>
              <a:t>Appareil génital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La conformation de l'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2"/>
              </a:rPr>
              <a:t>appareil génital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est caractéristique. 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Les organes internes consistent, chez toutes les femelles de Mammifères, en </a:t>
            </a:r>
            <a:endParaRPr lang="fr-FR" sz="28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2 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3"/>
              </a:rPr>
              <a:t>ovaires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2 trompes 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1 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4"/>
              </a:rPr>
              <a:t>utérus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où se développe l'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5"/>
              </a:rPr>
              <a:t>ovule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. </a:t>
            </a:r>
            <a:endParaRPr lang="fr-FR" sz="24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L'ovaire est, </a:t>
            </a:r>
            <a:endParaRPr lang="fr-FR" sz="28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sphérique,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ovoïde 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en grappe;</a:t>
            </a:r>
            <a:endParaRPr lang="fr-FR" sz="24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il renferme une quantité de petits ovules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Les trompes, tubes conducteurs de l'ovule, s'ouvrent séparément de chaque côté dans la cavité de l'utérus.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Chez les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6"/>
              </a:rPr>
              <a:t>Marsupiaux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et chez beaucoup de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7"/>
              </a:rPr>
              <a:t>Rongeurs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; il y a deux utérus; 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les autres Mammifères n'en ont qu'un seul</a:t>
            </a:r>
            <a:endParaRPr lang="fr-FR" sz="28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311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548680"/>
            <a:ext cx="8435280" cy="5577483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L'utérus, chez les 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2"/>
              </a:rPr>
              <a:t>ornithorynques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débouche à l'extrémité anale du 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3"/>
              </a:rPr>
              <a:t>rectum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dans une sorte de cloaque</a:t>
            </a:r>
            <a:endParaRPr lang="fr-FR" sz="20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chez les autres Mammifères, son ouverture extérieure est distincte de celle de l'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4"/>
              </a:rPr>
              <a:t>anus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.</a:t>
            </a:r>
            <a:endParaRPr lang="fr-FR" sz="20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Les 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5"/>
              </a:rPr>
              <a:t>mamelles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ne manquent chez aucun Mammifère;</a:t>
            </a:r>
            <a:endParaRPr lang="fr-FR" sz="20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elles sont </a:t>
            </a:r>
            <a:endParaRPr lang="fr-FR" sz="2000" dirty="0">
              <a:solidFill>
                <a:prstClr val="black"/>
              </a:solidFill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6"/>
              </a:rPr>
              <a:t>pectorales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</a:t>
            </a:r>
            <a:endParaRPr lang="fr-FR" sz="2000" dirty="0">
              <a:solidFill>
                <a:prstClr val="black"/>
              </a:solidFill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ventrales,</a:t>
            </a:r>
            <a:endParaRPr lang="fr-FR" sz="2000" dirty="0">
              <a:solidFill>
                <a:prstClr val="black"/>
              </a:solidFill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inguinales; </a:t>
            </a:r>
            <a:endParaRPr lang="fr-FR" sz="2000" dirty="0">
              <a:solidFill>
                <a:prstClr val="black"/>
              </a:solidFill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mais dans beaucoup de cas elles occupent à la fois les trois régions de la poitrine, de l'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7"/>
              </a:rPr>
              <a:t>abdomen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et de l'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8"/>
              </a:rPr>
              <a:t>aine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.</a:t>
            </a:r>
            <a:endParaRPr lang="fr-FR" sz="20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Leur nombre varie de 2 à 12. </a:t>
            </a:r>
            <a:endParaRPr lang="fr-FR" sz="20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Elles sont formées de tubes qui sécrètent le 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9"/>
              </a:rPr>
              <a:t>lait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lequel sort par plusieurs trous dont est criblé le mamelon</a:t>
            </a:r>
            <a:endParaRPr lang="fr-FR" sz="20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Wingdings"/>
              <a:buChar char=""/>
            </a:pP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Ces 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10"/>
              </a:rPr>
              <a:t>glandes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commencent à fonctionner un peu avant l'accouchement; elles ne sont qu'indiquées dans la jeunesse</a:t>
            </a:r>
            <a:r>
              <a:rPr lang="fr-FR" sz="1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.</a:t>
            </a:r>
            <a:endParaRPr lang="fr-FR" sz="9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/>
            <a:endParaRPr lang="fr-FR" sz="1000" dirty="0">
              <a:solidFill>
                <a:prstClr val="black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932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C6600"/>
                </a:solidFill>
                <a:effectLst/>
                <a:latin typeface="Arial"/>
                <a:ea typeface="Times New Roman"/>
              </a:rPr>
              <a:t>Appareil circulatoire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L'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2"/>
              </a:rPr>
              <a:t>appareil circulatoire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ne varie que très peu chez les divers Mammifères. 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Le </a:t>
            </a:r>
            <a:r>
              <a:rPr lang="fr-FR" u="sng" dirty="0" err="1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3"/>
              </a:rPr>
              <a:t>coeur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 est toujours à 4 cavités complètement séparées a </a:t>
            </a:r>
            <a:endParaRPr lang="fr-FR" sz="28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2 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4"/>
              </a:rPr>
              <a:t>ventricules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2 oreillettes; </a:t>
            </a:r>
            <a:endParaRPr lang="fr-FR" sz="24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5"/>
              </a:rPr>
              <a:t>artères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sont élastiques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6"/>
              </a:rPr>
              <a:t>veines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munies de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7"/>
              </a:rPr>
              <a:t>valvules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8"/>
              </a:rPr>
              <a:t>vaisseaux lymphatiques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 viennent aboutir dans la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9"/>
              </a:rPr>
              <a:t>veine cave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supérieure. 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Le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0"/>
              </a:rPr>
              <a:t>sang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contient des globules rouges de forme circulaire (sauf chez les </a:t>
            </a:r>
            <a:r>
              <a:rPr lang="fr-FR" dirty="0" err="1" smtClean="0">
                <a:effectLst/>
                <a:latin typeface="Arial"/>
                <a:ea typeface="Times New Roman"/>
                <a:cs typeface="Arial"/>
              </a:rPr>
              <a:t>Camelidae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) et de taille assez variable, mais sans aucun rapport avec celle de l'animal :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les Chevrotains (</a:t>
            </a:r>
            <a:r>
              <a:rPr lang="fr-FR" dirty="0" err="1" smtClean="0">
                <a:effectLst/>
                <a:latin typeface="Arial"/>
                <a:ea typeface="Times New Roman"/>
                <a:cs typeface="Arial"/>
              </a:rPr>
              <a:t>Tragulidae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) sont remarquables par la petite taille de ces globules</a:t>
            </a:r>
            <a:endParaRPr lang="fr-FR" sz="2800" dirty="0">
              <a:ea typeface="Calibri"/>
              <a:cs typeface="Arial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251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404664"/>
            <a:ext cx="8712968" cy="6336704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Les vaisseaux artériels et veineux ont généralement la disposition de ceux de l'Humain, se subdivisant par bifurcation et ramification régulière.</a:t>
            </a:r>
            <a:endParaRPr lang="fr-FR" sz="2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Comme annexes au </a:t>
            </a: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2"/>
              </a:rPr>
              <a:t>système </a:t>
            </a:r>
            <a:r>
              <a:rPr lang="fr-FR" sz="2400" u="sng" dirty="0" err="1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2"/>
              </a:rPr>
              <a:t>lympathique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il existe un certain nombre de </a:t>
            </a: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3"/>
              </a:rPr>
              <a:t>glandes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borgnes, c.-à-d. dépourvues de conduit excréteur (</a:t>
            </a: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4"/>
              </a:rPr>
              <a:t>rate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 </a:t>
            </a: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5"/>
              </a:rPr>
              <a:t>capsules surrénales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corps </a:t>
            </a: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6"/>
              </a:rPr>
              <a:t>thyroïde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 </a:t>
            </a: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7"/>
              </a:rPr>
              <a:t>thymus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 </a:t>
            </a: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8"/>
              </a:rPr>
              <a:t>amygdales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etc.). </a:t>
            </a:r>
            <a:endParaRPr lang="fr-FR" sz="2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On admet que ces glandes sécrètent un liquide particulier qui se répand dans l'organisme par l'intermédiaire des </a:t>
            </a: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9"/>
              </a:rPr>
              <a:t>vaisseaux sanguins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dont elles sont plus ou moins abondamment pourvues (</a:t>
            </a: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10"/>
              </a:rPr>
              <a:t>sécrétion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interne). </a:t>
            </a:r>
            <a:endParaRPr lang="fr-FR" sz="2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Wingdings"/>
              <a:buChar char=""/>
            </a:pP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Certaines de ces glandes (thymus) atteignent leur plus grand développement avant la </a:t>
            </a: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11"/>
              </a:rPr>
              <a:t>naissance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ou pendant l'allaitement et s'atrophient peu après.</a:t>
            </a:r>
            <a:endParaRPr lang="fr-FR" sz="2400" dirty="0">
              <a:solidFill>
                <a:prstClr val="black"/>
              </a:solidFill>
              <a:ea typeface="Calibri"/>
              <a:cs typeface="Arial"/>
            </a:endParaRP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9975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28600">
              <a:lnSpc>
                <a:spcPct val="115000"/>
              </a:lnSpc>
              <a:spcAft>
                <a:spcPts val="1000"/>
              </a:spcAft>
            </a:pPr>
            <a:r>
              <a:rPr lang="fr-FR" b="1" dirty="0" smtClean="0">
                <a:solidFill>
                  <a:srgbClr val="CC6600"/>
                </a:solidFill>
                <a:effectLst/>
                <a:latin typeface="Arial"/>
                <a:ea typeface="Times New Roman"/>
                <a:cs typeface="Arial"/>
              </a:rPr>
              <a:t>Appareil respiratoire</a:t>
            </a:r>
            <a:r>
              <a:rPr lang="fr-FR" sz="2800" b="1" dirty="0" smtClean="0">
                <a:solidFill>
                  <a:srgbClr val="CC6600"/>
                </a:solidFill>
                <a:effectLst/>
                <a:latin typeface="Arial"/>
                <a:ea typeface="Times New Roman"/>
                <a:cs typeface="Arial"/>
              </a:rPr>
              <a:t>.</a:t>
            </a:r>
            <a:r>
              <a:rPr lang="fr-FR" sz="2400" dirty="0">
                <a:ea typeface="Calibri"/>
                <a:cs typeface="Arial"/>
              </a:rPr>
              <a:t/>
            </a:r>
            <a:br>
              <a:rPr lang="fr-FR" sz="2400" dirty="0">
                <a:ea typeface="Calibri"/>
                <a:cs typeface="Arial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836712"/>
            <a:ext cx="8568952" cy="5904656"/>
          </a:xfrm>
        </p:spPr>
        <p:txBody>
          <a:bodyPr>
            <a:normAutofit fontScale="55000" lnSpcReduction="20000"/>
          </a:bodyPr>
          <a:lstStyle/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La cavité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2"/>
              </a:rPr>
              <a:t>thoracique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est complètement séparée de la cavité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3"/>
              </a:rPr>
              <a:t>abdominale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par le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4"/>
              </a:rPr>
              <a:t>diaphragme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.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5"/>
              </a:rPr>
              <a:t>poumons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y sont librement suspendus, et ne communiquent pas avec des sacs aériens.  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La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6"/>
              </a:rPr>
              <a:t>trachée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se divise en 2, et quelquefois en 3 branches, comme chez les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7"/>
              </a:rPr>
              <a:t>Cétacés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et la plupart des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8"/>
              </a:rPr>
              <a:t>Equidés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.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Il n'y a jamais qu'1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9"/>
              </a:rPr>
              <a:t>larynx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situé à l'extrémité supérieure de la trachée, 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Les narines forment 1 paire d'ouvertures situées à l'extrémité du museau, sauf chez les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7"/>
              </a:rPr>
              <a:t>Cétacés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odontocètes ou elles se soudent en un conduit unique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Chez l'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0"/>
              </a:rPr>
              <a:t>Eléphant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et quelques autres Mammifères, il se développe une véritable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1"/>
              </a:rPr>
              <a:t>trompe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à l'extrémité de laquelle est l'ouverture des deux narines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Chez les Mammifères plongeurs (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7"/>
              </a:rPr>
              <a:t>Cétacés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</a:rPr>
              <a:t>: 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2"/>
              </a:rPr>
              <a:t>Pinnipèdes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), l'ouverture des narines peut se fermer par un véritable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3"/>
              </a:rPr>
              <a:t>sphincter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La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6"/>
              </a:rPr>
              <a:t>trachée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est maintenue béante par des anneaux cartilagineux souvent incomplets en arrière: elle se divise en deux branches correspondant aux deux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5"/>
              </a:rPr>
              <a:t>poumons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dont les mouvements de distension et de contraction sont produits non seulement par le soulèvement des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4"/>
              </a:rPr>
              <a:t>côtes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mues par les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5"/>
              </a:rPr>
              <a:t>muscles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intercostaux, mais encore et surtout par le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4"/>
              </a:rPr>
              <a:t>diaphragme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grand muscle à convexité antérieure ou supérieure, qui chez les seuls Mammifères isole complètement la cavité thoracique de la cavité intestinale.</a:t>
            </a:r>
            <a:endParaRPr lang="fr-FR" sz="28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6715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Le </a:t>
            </a:r>
            <a:r>
              <a:rPr lang="fr-FR" sz="18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2"/>
              </a:rPr>
              <a:t>larynx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ou renflement antérieur de la </a:t>
            </a:r>
            <a:r>
              <a:rPr lang="fr-FR" sz="18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3"/>
              </a:rPr>
              <a:t>trachée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est pourvu de </a:t>
            </a:r>
            <a:r>
              <a:rPr lang="fr-FR" sz="18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4"/>
              </a:rPr>
              <a:t>cordes vocales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qui, tendues par des muscles spéciaux, vibrent sous l'influence de la colonne d'air expulsée par les poumons, et produisent ainsi la voix. 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Presque tous les Mammifères ont un cri plus ou moins caractéristique de leur espèce, et qui est d'ordinaire plus fort chez le mâle que chez la femelle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souvent ce cri peut se modifier de manière à exprimer des sentiments : colère, douleur, etc.) ou servir d'appel entre les 2 sexes à l'époque de la </a:t>
            </a:r>
            <a:r>
              <a:rPr lang="fr-FR" sz="18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5"/>
              </a:rPr>
              <a:t>reproduction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. 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Chez aucun Mammifère on ne trouve de syrinx ou larynx inférieur, comme chez les </a:t>
            </a:r>
            <a:r>
              <a:rPr lang="fr-FR" sz="18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6"/>
              </a:rPr>
              <a:t>Oiseaux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ni par conséquence de chant. 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Certains Mammifères sont pourvus de sacs aériens annexés au larynx et servant à renforcer la voix. 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Tels sont les sacs laryngés de l'Orang-Outan, des Singes Hurleurs, du Grand Fourmilier, de la Baleine, etc. 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Wingdings"/>
              <a:buChar char=""/>
            </a:pP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Des sacs aériens post-pharyngiens, s'observent chez le Cheval; les Dauphins, certains Phoques (</a:t>
            </a:r>
            <a:r>
              <a:rPr lang="fr-FR" sz="1800" dirty="0" err="1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Cystophore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), les Tapirs, les </a:t>
            </a:r>
            <a:r>
              <a:rPr lang="fr-FR" sz="18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7"/>
              </a:rPr>
              <a:t>Rhinocéros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l'</a:t>
            </a:r>
            <a:r>
              <a:rPr lang="fr-FR" sz="18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8"/>
              </a:rPr>
              <a:t>Eléphant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ont des sacs analogues diversement situés, mais toujours en rapport avec les organes respiratoires.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/>
            <a:endParaRPr lang="fr-FR" sz="1800" dirty="0">
              <a:solidFill>
                <a:prstClr val="black"/>
              </a:solidFill>
            </a:endParaRPr>
          </a:p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17813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CC6600"/>
                </a:solidFill>
                <a:effectLst/>
                <a:latin typeface="Arial"/>
                <a:ea typeface="Times New Roman"/>
              </a:rPr>
              <a:t>Système nerveux et organes des sens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589240"/>
          </a:xfrm>
        </p:spPr>
        <p:txBody>
          <a:bodyPr>
            <a:normAutofit fontScale="47500" lnSpcReduction="20000"/>
          </a:bodyPr>
          <a:lstStyle/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Le </a:t>
            </a:r>
            <a:r>
              <a:rPr lang="fr-FR" u="sng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  <a:hlinkClick r:id="rId2"/>
              </a:rPr>
              <a:t>cerveau</a:t>
            </a: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 et les </a:t>
            </a:r>
            <a:r>
              <a:rPr lang="fr-FR" u="sng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  <a:hlinkClick r:id="rId3"/>
              </a:rPr>
              <a:t>nerfs</a:t>
            </a: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 offrent de grandes variations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. 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Le premier remplit toujours la cavité crânienne, mais celle-ci est parfois très petite, et la masse cérébrale est par conséquent très restreinte.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Chez les Mammifères les moins intelligents, le cerveau ressemble à celui des </a:t>
            </a:r>
            <a:r>
              <a:rPr lang="fr-FR" u="sng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  <a:hlinkClick r:id="rId4"/>
              </a:rPr>
              <a:t>Oiseaux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; mais on peut le voir chez les autres se développer rapidement, et présenter des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5"/>
              </a:rPr>
              <a:t>circonvolutions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dont le nombre et l'étendue sont généralement en rapport avec le développement intellectuel.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Les organes des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6"/>
              </a:rPr>
              <a:t>sens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sont disposés d'une manière très harmonique;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il n'y a d'exception que pour les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7"/>
              </a:rPr>
              <a:t>Cétacés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. Ils ont bien un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8"/>
              </a:rPr>
              <a:t>nez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mais il n'est pas un organe d'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9"/>
              </a:rPr>
              <a:t>olfaction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les nerfs propres à cette fonction manquant complètement. Les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0"/>
              </a:rPr>
              <a:t>fosses nasales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chez eux, ne forment qu'une cavité respiratoire. 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Chez tous les autres Mammifères, il y a 2 narines, formées par des </a:t>
            </a:r>
            <a:r>
              <a:rPr lang="fr-FR" u="sng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  <a:hlinkClick r:id="rId11"/>
              </a:rPr>
              <a:t>os</a:t>
            </a: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 et des </a:t>
            </a:r>
            <a:r>
              <a:rPr lang="fr-FR" u="sng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  <a:hlinkClick r:id="rId12"/>
              </a:rPr>
              <a:t>cartilages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. 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Parfois le nez se prolonge en une trompe qui est un organe tactile et préhenseur. 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Les cornets nasaux, sur lesquels vient s'épanouir le nerf olfactif, sont plus ou moins développés, et en même temps l'odorat est plus ou moins parfait.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L'organe de l'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3"/>
              </a:rPr>
              <a:t>audition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est plus compliqué que chez les autres animaux; 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l'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4"/>
              </a:rPr>
              <a:t>oreille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moyenne renferme toujours 3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5"/>
              </a:rPr>
              <a:t>osselets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le marteau, l'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6"/>
              </a:rPr>
              <a:t>enclume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et l'étrier;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chez les Mammifères les plus élevés, </a:t>
            </a: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chez les espèces terrestres surtout, il y a 1 pavillon extérieur 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souvent très ample. </a:t>
            </a:r>
            <a:endParaRPr lang="fr-FR" sz="28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83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597352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8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La </a:t>
            </a:r>
            <a:r>
              <a:rPr lang="fr-FR" sz="1800" u="sng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2"/>
              </a:rPr>
              <a:t>vue</a:t>
            </a:r>
            <a:r>
              <a:rPr lang="fr-FR" sz="18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 n'a généralement pas une très grande étendue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.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</a:t>
            </a:r>
            <a:r>
              <a:rPr lang="fr-FR" sz="18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Les </a:t>
            </a:r>
            <a:r>
              <a:rPr lang="fr-FR" sz="1800" u="sng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3"/>
              </a:rPr>
              <a:t>yeux</a:t>
            </a:r>
            <a:r>
              <a:rPr lang="fr-FR" sz="18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, toujours au nombre de 2, sont relativement petits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et les mouvements de l'</a:t>
            </a:r>
            <a:r>
              <a:rPr lang="fr-FR" sz="18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4"/>
              </a:rPr>
              <a:t>iris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ne sont pas volontaires. 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les </a:t>
            </a:r>
            <a:r>
              <a:rPr lang="fr-FR" sz="18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5"/>
              </a:rPr>
              <a:t>paupières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sont parfaites, parfois munies de </a:t>
            </a:r>
            <a:r>
              <a:rPr lang="fr-FR" sz="18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6"/>
              </a:rPr>
              <a:t>cils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et la </a:t>
            </a:r>
            <a:r>
              <a:rPr lang="fr-FR" sz="18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7"/>
              </a:rPr>
              <a:t>pupille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est ronde ou allongée soit transversalement, soit verticalement. 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Chez quelques Mammifères, la Taupe aveugle par exemple, les yeux sont atrophiés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8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Le </a:t>
            </a:r>
            <a:r>
              <a:rPr lang="fr-FR" sz="1800" u="sng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8"/>
              </a:rPr>
              <a:t>goût</a:t>
            </a:r>
            <a:r>
              <a:rPr lang="fr-FR" sz="18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, chez la plupart des Mammifères, est très développé, ce que fait préjuger, d'ailleurs, une langue charnue et riche en </a:t>
            </a:r>
            <a:r>
              <a:rPr lang="fr-FR" sz="1800" u="sng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9"/>
              </a:rPr>
              <a:t>nerfs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. 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Cette </a:t>
            </a:r>
            <a:r>
              <a:rPr lang="fr-FR" sz="18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10"/>
              </a:rPr>
              <a:t>langue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varie beaucoup quant à sa forme, à sa structure et à ses mouvements;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elle est tantôt large, lisse, immobile, tantôt mince, longue, protractile;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elle est parfois frangée sur les côtés, munie de </a:t>
            </a:r>
            <a:r>
              <a:rPr lang="fr-FR" sz="18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11"/>
              </a:rPr>
              <a:t>papilles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comme chez tous les </a:t>
            </a:r>
            <a:r>
              <a:rPr lang="fr-FR" sz="18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12"/>
              </a:rPr>
              <a:t>félidés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. 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Elle peut porter à la face inférieure un appendice, ou langue accessoire.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8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Le sens du </a:t>
            </a:r>
            <a:r>
              <a:rPr lang="fr-FR" sz="1800" u="sng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13"/>
              </a:rPr>
              <a:t>tact</a:t>
            </a:r>
            <a:r>
              <a:rPr lang="fr-FR" sz="18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 se montre assez parfait;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Wingdings"/>
              <a:buChar char=""/>
            </a:pPr>
            <a:r>
              <a:rPr lang="fr-FR" sz="18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 le </a:t>
            </a:r>
            <a:r>
              <a:rPr lang="fr-FR" sz="1800" u="sng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14"/>
              </a:rPr>
              <a:t>nez</a:t>
            </a:r>
            <a:r>
              <a:rPr lang="fr-FR" sz="18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, les </a:t>
            </a:r>
            <a:r>
              <a:rPr lang="fr-FR" sz="1800" u="sng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15"/>
              </a:rPr>
              <a:t>pattes</a:t>
            </a:r>
            <a:r>
              <a:rPr lang="fr-FR" sz="18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, les </a:t>
            </a:r>
            <a:r>
              <a:rPr lang="fr-FR" sz="1800" u="sng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16"/>
              </a:rPr>
              <a:t>poils</a:t>
            </a:r>
            <a:r>
              <a:rPr lang="fr-FR" sz="18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 de la </a:t>
            </a:r>
            <a:r>
              <a:rPr lang="fr-FR" sz="1800" u="sng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17"/>
              </a:rPr>
              <a:t>moustache</a:t>
            </a:r>
            <a:r>
              <a:rPr lang="fr-FR" sz="18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 sont des organes tactiles pour les Mammifères</a:t>
            </a:r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. </a:t>
            </a:r>
            <a:endParaRPr lang="fr-FR" sz="18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/>
            <a:r>
              <a:rPr lang="fr-FR" sz="1800" dirty="0">
                <a:solidFill>
                  <a:prstClr val="black"/>
                </a:solidFill>
                <a:latin typeface="Arial"/>
                <a:ea typeface="Times New Roman"/>
              </a:rPr>
              <a:t>La sensibilité, d'ailleurs, est répartie sur toutes les parties du corps. </a:t>
            </a:r>
            <a:endParaRPr lang="fr-FR" sz="1800" dirty="0">
              <a:solidFill>
                <a:prstClr val="black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782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6600"/>
                </a:solidFill>
                <a:effectLst/>
                <a:latin typeface="Arial"/>
                <a:ea typeface="Times New Roman"/>
              </a:rPr>
              <a:t>Comportement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Les mœurs des Mammifères sont en rapport avec leur régime alimentaire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Les espèces phytophages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qui ont avantage à se rapprocher pour se protéger mutuellement </a:t>
            </a: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vivent en troupes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plus on moins nombreuses </a:t>
            </a: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sous la conduite du plus vieux mâle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 les espèces carnivores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vivent isolées ou par couple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surtout lorsqu'elles attendent leur proie à l'affût (</a:t>
            </a:r>
            <a:r>
              <a:rPr lang="fr-FR" u="sng" dirty="0" err="1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2"/>
              </a:rPr>
              <a:t>Felidae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)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plus rarement elles poursuivent cette proie à la course et alors se réunissent en troupe (</a:t>
            </a:r>
            <a:r>
              <a:rPr lang="fr-FR" dirty="0" err="1" smtClean="0">
                <a:effectLst/>
                <a:latin typeface="Arial"/>
                <a:ea typeface="Times New Roman"/>
                <a:cs typeface="Arial"/>
              </a:rPr>
              <a:t>Canidae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)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La plupart déploient une certaine intelligence dans le choix des ruses qu'elles mettent en œuvre pour attaquer cette proie ou pour déjouer les poursuites de leurs ennemis</a:t>
            </a:r>
            <a:endParaRPr lang="fr-FR" sz="28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Cette intelligence est très développée chez les Singes et les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3"/>
              </a:rPr>
              <a:t>Carnivores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elle est encore très marquée chez beaucoup d'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4"/>
              </a:rPr>
              <a:t>Ongulés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mais elle semble beaucoup plus obtuse dans les autres groupes où l'instinct suffit aux besoins de l'animal</a:t>
            </a:r>
            <a:endParaRPr lang="fr-FR" sz="24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En raison du mode spécial de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5"/>
              </a:rPr>
              <a:t>reproduction</a:t>
            </a: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, les femelles construisent rarement un nid comparable à celui des </a:t>
            </a:r>
            <a:r>
              <a:rPr lang="fr-FR" u="sng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  <a:hlinkClick r:id="rId6"/>
              </a:rPr>
              <a:t>Oiseaux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cependant celui du Rat nain (</a:t>
            </a:r>
            <a:r>
              <a:rPr lang="fr-FR" i="1" dirty="0" smtClean="0">
                <a:effectLst/>
                <a:latin typeface="Arial"/>
                <a:ea typeface="Times New Roman"/>
                <a:cs typeface="Arial"/>
              </a:rPr>
              <a:t>Mus </a:t>
            </a:r>
            <a:r>
              <a:rPr lang="fr-FR" i="1" dirty="0" err="1" smtClean="0">
                <a:effectLst/>
                <a:latin typeface="Arial"/>
                <a:ea typeface="Times New Roman"/>
                <a:cs typeface="Arial"/>
              </a:rPr>
              <a:t>minutus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) est remarquable par sa perfection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Le plus souvent, </a:t>
            </a: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la femelle met bas sur </a:t>
            </a:r>
            <a:endParaRPr lang="fr-FR" sz="28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1 simple amas de </a:t>
            </a:r>
            <a:r>
              <a:rPr lang="fr-FR" u="sng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  <a:hlinkClick r:id="rId7"/>
              </a:rPr>
              <a:t>feuilles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 d'</a:t>
            </a:r>
            <a:r>
              <a:rPr lang="fr-FR" u="sng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  <a:hlinkClick r:id="rId8"/>
              </a:rPr>
              <a:t>herbes</a:t>
            </a: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 sèches 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de branchages grossiers</a:t>
            </a:r>
            <a:endParaRPr lang="fr-FR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181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332656"/>
            <a:ext cx="8445624" cy="5102027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</a:t>
            </a:r>
            <a:r>
              <a:rPr lang="fr-FR" sz="14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chez les </a:t>
            </a:r>
            <a:r>
              <a:rPr lang="fr-FR" sz="1400" u="sng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2"/>
              </a:rPr>
              <a:t>Rongeurs</a:t>
            </a:r>
            <a:r>
              <a:rPr lang="fr-FR" sz="14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, quelques Carnivores, etc., ce nid est situé au fond d'un terrier</a:t>
            </a: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plus ou moins compliqué qui sert également à emmagasiner des de bouche pour l'hiver provisions</a:t>
            </a:r>
            <a:endParaRPr lang="fr-FR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Le Castor et quelques autres Rongeurs (</a:t>
            </a:r>
            <a:r>
              <a:rPr lang="fr-FR" sz="1400" i="1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Cynomys </a:t>
            </a:r>
            <a:r>
              <a:rPr lang="fr-FR" sz="1400" i="1" dirty="0" err="1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ludovicianus</a:t>
            </a: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) sont les seuls à vivre en sociétés nombreuses constituant de véritables villes</a:t>
            </a:r>
            <a:endParaRPr lang="fr-FR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 algn="ctr">
              <a:lnSpc>
                <a:spcPct val="115000"/>
              </a:lnSpc>
              <a:buFont typeface="Wingdings"/>
              <a:buChar char=""/>
            </a:pP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l'industrie du Castor, qui bâtit des huttes sur pilotis, est exceptionnelle et nécessitée par son genre de vie aquatique</a:t>
            </a:r>
            <a:endParaRPr lang="fr-FR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 algn="ctr">
              <a:lnSpc>
                <a:spcPct val="115000"/>
              </a:lnSpc>
              <a:buFont typeface="Wingdings"/>
              <a:buChar char=""/>
            </a:pPr>
            <a:r>
              <a:rPr lang="fr-FR" sz="14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Chez la plupart des Mammifères onguiculés, le jeune naît faible, nu et hors d'état de marcher</a:t>
            </a:r>
            <a:endParaRPr lang="fr-FR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 algn="ctr">
              <a:lnSpc>
                <a:spcPct val="115000"/>
              </a:lnSpc>
              <a:buFont typeface="Wingdings"/>
              <a:buChar char=""/>
            </a:pPr>
            <a:r>
              <a:rPr lang="fr-FR" sz="14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 ici la nécessité d'un nid, si grossier qu'il soit, s'impose</a:t>
            </a:r>
            <a:endParaRPr lang="fr-FR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 algn="ctr">
              <a:lnSpc>
                <a:spcPct val="115000"/>
              </a:lnSpc>
              <a:buFont typeface="Wingdings"/>
              <a:buChar char=""/>
            </a:pP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la plupart se contentent </a:t>
            </a:r>
            <a:endParaRPr lang="fr-FR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1" algn="ctr">
              <a:lnSpc>
                <a:spcPct val="115000"/>
              </a:lnSpc>
              <a:buFont typeface="Courier New"/>
              <a:buChar char="o"/>
            </a:pP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d'une </a:t>
            </a:r>
            <a:r>
              <a:rPr lang="fr-FR" sz="1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3"/>
              </a:rPr>
              <a:t>caverne</a:t>
            </a: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</a:t>
            </a:r>
            <a:endParaRPr lang="fr-FR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1" algn="ctr">
              <a:lnSpc>
                <a:spcPct val="115000"/>
              </a:lnSpc>
              <a:buFont typeface="Courier New"/>
              <a:buChar char="o"/>
            </a:pP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1 trou de rocher, </a:t>
            </a:r>
            <a:endParaRPr lang="fr-FR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1" algn="ctr">
              <a:lnSpc>
                <a:spcPct val="115000"/>
              </a:lnSpc>
              <a:buFont typeface="Courier New"/>
              <a:buChar char="o"/>
            </a:pP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du creux d'un tronc d'</a:t>
            </a:r>
            <a:r>
              <a:rPr lang="fr-FR" sz="1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4"/>
              </a:rPr>
              <a:t>arbre</a:t>
            </a:r>
            <a:endParaRPr lang="fr-FR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 algn="ctr">
              <a:lnSpc>
                <a:spcPct val="115000"/>
              </a:lnSpc>
              <a:buFont typeface="Wingdings"/>
              <a:buChar char=""/>
            </a:pP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</a:t>
            </a:r>
            <a:r>
              <a:rPr lang="fr-FR" sz="14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Mais le jeune naît couvert de </a:t>
            </a:r>
            <a:r>
              <a:rPr lang="fr-FR" sz="1400" u="sng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5"/>
              </a:rPr>
              <a:t>poils</a:t>
            </a:r>
            <a:r>
              <a:rPr lang="fr-FR" sz="14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; et assez fort pour suivre sa mère immédiatement après sa naissance chez les Mammifères ongulés</a:t>
            </a:r>
            <a:endParaRPr lang="fr-FR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 algn="ctr">
              <a:lnSpc>
                <a:spcPct val="115000"/>
              </a:lnSpc>
              <a:buFont typeface="Wingdings"/>
              <a:buChar char=""/>
            </a:pPr>
            <a:r>
              <a:rPr lang="fr-FR" sz="14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 chez les Rongeurs </a:t>
            </a:r>
            <a:r>
              <a:rPr lang="fr-FR" sz="1400" dirty="0" err="1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subongulés</a:t>
            </a:r>
            <a:r>
              <a:rPr lang="fr-FR" sz="14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, les Ichtyomorphes (</a:t>
            </a:r>
            <a:r>
              <a:rPr lang="fr-FR" sz="1400" u="sng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6"/>
              </a:rPr>
              <a:t>Cétacés</a:t>
            </a:r>
            <a:r>
              <a:rPr lang="fr-FR" sz="14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, </a:t>
            </a:r>
            <a:r>
              <a:rPr lang="fr-FR" sz="1400" u="sng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7"/>
              </a:rPr>
              <a:t>Pinnipèdes</a:t>
            </a:r>
            <a:r>
              <a:rPr lang="fr-FR" sz="14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), le nid devient inutile.</a:t>
            </a:r>
            <a:endParaRPr lang="fr-FR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4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On observe rarement des </a:t>
            </a:r>
            <a:r>
              <a:rPr lang="fr-FR" sz="1400" u="sng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8"/>
              </a:rPr>
              <a:t>migrations</a:t>
            </a:r>
            <a:r>
              <a:rPr lang="fr-FR" sz="14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 périodiques analogues à celles des </a:t>
            </a:r>
            <a:r>
              <a:rPr lang="fr-FR" sz="1400" u="sng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9"/>
              </a:rPr>
              <a:t>Oiseaux</a:t>
            </a: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(</a:t>
            </a:r>
            <a:r>
              <a:rPr lang="fr-FR" sz="1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10"/>
              </a:rPr>
              <a:t>Chiroptères</a:t>
            </a: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insectivores)</a:t>
            </a:r>
            <a:endParaRPr lang="fr-FR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</a:t>
            </a:r>
            <a:r>
              <a:rPr lang="fr-FR" sz="14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mais le plus souvent des</a:t>
            </a: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</a:t>
            </a:r>
            <a:r>
              <a:rPr lang="fr-FR" sz="14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migrations irrégulières provoquées par le besoin de nourriture </a:t>
            </a: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(Lemmings, Antilopes), et elles sont toujours spectaculaires</a:t>
            </a:r>
            <a:endParaRPr lang="fr-FR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Wingdings"/>
              <a:buChar char=""/>
            </a:pP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</a:t>
            </a:r>
            <a:r>
              <a:rPr lang="fr-FR" sz="14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Beaucoup de Mammifères se soustraient sur place à l'influence des saisons et à la disette</a:t>
            </a: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</a:t>
            </a:r>
            <a:r>
              <a:rPr lang="fr-FR" sz="14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qui en résulte en s'engourdissant dans leur retraite pendant l'hiver (</a:t>
            </a:r>
            <a:r>
              <a:rPr lang="fr-FR" sz="1400" u="sng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11"/>
              </a:rPr>
              <a:t>hibernation</a:t>
            </a: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)</a:t>
            </a:r>
            <a:endParaRPr lang="fr-FR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/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</a:rPr>
              <a:t>C'est ce qu'on observe chez beaucoup de </a:t>
            </a:r>
            <a:r>
              <a:rPr lang="fr-FR" sz="1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2"/>
              </a:rPr>
              <a:t>Rongeurs</a:t>
            </a: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</a:rPr>
              <a:t>, de </a:t>
            </a:r>
            <a:r>
              <a:rPr lang="fr-FR" sz="1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12"/>
              </a:rPr>
              <a:t>Carnivores</a:t>
            </a:r>
            <a:r>
              <a:rPr lang="fr-FR" sz="1400" dirty="0">
                <a:solidFill>
                  <a:prstClr val="black"/>
                </a:solidFill>
                <a:latin typeface="Arial"/>
                <a:ea typeface="Times New Roman"/>
              </a:rPr>
              <a:t>, de Chiroptères, etc. </a:t>
            </a:r>
            <a:endParaRPr lang="fr-FR" sz="1400" dirty="0">
              <a:solidFill>
                <a:prstClr val="black"/>
              </a:solidFill>
            </a:endParaRPr>
          </a:p>
          <a:p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24232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0" i="0" u="none" strike="noStrike" baseline="0" dirty="0" smtClean="0">
                <a:solidFill>
                  <a:srgbClr val="C1504D"/>
                </a:solidFill>
                <a:latin typeface="Arial"/>
              </a:rPr>
              <a:t>Caractères généraux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b="0" i="0" u="none" strike="noStrike" baseline="0" dirty="0" smtClean="0">
                <a:latin typeface="Arial"/>
              </a:rPr>
              <a:t>Les vertébrés les plus évolués</a:t>
            </a:r>
          </a:p>
          <a:p>
            <a:r>
              <a:rPr lang="fr-FR" b="0" i="0" u="none" strike="noStrike" baseline="0" dirty="0" smtClean="0">
                <a:latin typeface="Arial"/>
              </a:rPr>
              <a:t>Présence de poils (réduits chez certaines formes)</a:t>
            </a:r>
          </a:p>
          <a:p>
            <a:r>
              <a:rPr lang="fr-FR" b="0" i="0" u="none" strike="noStrike" baseline="0" dirty="0" smtClean="0">
                <a:latin typeface="Arial"/>
              </a:rPr>
              <a:t>Homéothermes</a:t>
            </a:r>
          </a:p>
          <a:p>
            <a:r>
              <a:rPr lang="fr-FR" b="0" i="0" u="none" strike="noStrike" baseline="0" dirty="0" smtClean="0">
                <a:latin typeface="Arial"/>
              </a:rPr>
              <a:t>4 membres (réduits ou absents chez certaines formes) adaptés à divers formes de locomotion</a:t>
            </a:r>
          </a:p>
          <a:p>
            <a:r>
              <a:rPr lang="fr-FR" b="0" i="0" u="none" strike="noStrike" baseline="0" dirty="0" smtClean="0">
                <a:latin typeface="Arial"/>
              </a:rPr>
              <a:t>Cœur avec 4 lobes, respiration avec poumons avec alvéoles</a:t>
            </a:r>
          </a:p>
          <a:p>
            <a:r>
              <a:rPr lang="fr-FR" b="0" i="0" u="none" strike="noStrike" baseline="0" dirty="0" smtClean="0">
                <a:latin typeface="Arial"/>
              </a:rPr>
              <a:t>Cerveau hautement développé, 12 paires de nerfs crâniens</a:t>
            </a:r>
          </a:p>
          <a:p>
            <a:r>
              <a:rPr lang="fr-FR" b="0" i="0" u="none" strike="noStrike" baseline="0" dirty="0" smtClean="0">
                <a:latin typeface="Arial"/>
              </a:rPr>
              <a:t>Sexes séparés</a:t>
            </a:r>
          </a:p>
          <a:p>
            <a:r>
              <a:rPr lang="fr-FR" b="0" i="0" u="none" strike="noStrike" baseline="0" dirty="0" smtClean="0">
                <a:latin typeface="Arial"/>
              </a:rPr>
              <a:t>Fertilisation interne, développement embryonnaire dans utérus</a:t>
            </a:r>
          </a:p>
          <a:p>
            <a:r>
              <a:rPr lang="fr-FR" b="0" i="0" u="none" strike="noStrike" baseline="0" dirty="0" smtClean="0">
                <a:latin typeface="Arial"/>
              </a:rPr>
              <a:t>placenta (rudimentaire chez Marsupiaux et absent chez Monotrèmes)</a:t>
            </a:r>
          </a:p>
          <a:p>
            <a:r>
              <a:rPr lang="fr-FR" b="0" i="0" u="none" strike="noStrike" baseline="0" dirty="0" smtClean="0">
                <a:latin typeface="Arial"/>
              </a:rPr>
              <a:t>Glandes mammaires et allaitement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847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b="1" dirty="0" smtClean="0">
                <a:solidFill>
                  <a:srgbClr val="006600"/>
                </a:solidFill>
                <a:effectLst/>
                <a:latin typeface="Arial"/>
                <a:ea typeface="Times New Roman"/>
                <a:cs typeface="Arial"/>
              </a:rPr>
              <a:t>Distribution géographique. </a:t>
            </a:r>
            <a:r>
              <a:rPr lang="fr-FR" sz="2400" dirty="0">
                <a:ea typeface="Calibri"/>
                <a:cs typeface="Arial"/>
              </a:rPr>
              <a:t/>
            </a:r>
            <a:br>
              <a:rPr lang="fr-FR" sz="2400" dirty="0">
                <a:ea typeface="Calibri"/>
                <a:cs typeface="Arial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On sait que c'est principalement sur la distribution des Mammifères à la surface du globe qu'est fondée la division des continents en régions zoologiques d'après la classification de Wallace</a:t>
            </a:r>
            <a:r>
              <a:rPr lang="fr-FR" sz="2800" dirty="0">
                <a:solidFill>
                  <a:srgbClr val="0000FF"/>
                </a:solidFill>
                <a:ea typeface="Calibri"/>
                <a:cs typeface="Arial"/>
                <a:hlinkClick r:id="rId2"/>
              </a:rPr>
              <a:t> 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(1876), qui est aujourd'hui classique, même si d'autres, plus précises, s'y sont ajoutées depuis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Wallace divise les continents de l'époque actuelle en six grandes régions, dont chacune se subdivise elle-même en quatre sous-régions. Les six grandes régions sont : </a:t>
            </a:r>
            <a:endParaRPr lang="fr-FR" sz="28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1° la région paléarctique comprenant l'</a:t>
            </a:r>
            <a:r>
              <a:rPr lang="fr-FR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3"/>
              </a:rPr>
              <a:t>Europe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le Nord de l'</a:t>
            </a:r>
            <a:r>
              <a:rPr lang="fr-FR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4"/>
              </a:rPr>
              <a:t>Afrique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et le Nord de l'</a:t>
            </a:r>
            <a:r>
              <a:rPr lang="fr-FR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5"/>
              </a:rPr>
              <a:t>Asie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; </a:t>
            </a:r>
            <a:endParaRPr lang="fr-FR" sz="28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2° la région néarctique formée par le Nord de l'</a:t>
            </a:r>
            <a:r>
              <a:rPr lang="fr-FR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6"/>
              </a:rPr>
              <a:t>Amérique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; </a:t>
            </a:r>
            <a:endParaRPr lang="fr-FR" sz="28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3° la région orientale comprenant le Sud de l'</a:t>
            </a:r>
            <a:r>
              <a:rPr lang="fr-FR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5"/>
              </a:rPr>
              <a:t>Asie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et l'</a:t>
            </a:r>
            <a:r>
              <a:rPr lang="fr-FR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7"/>
              </a:rPr>
              <a:t>Insulinde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; </a:t>
            </a:r>
            <a:endParaRPr lang="fr-FR" sz="28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4° la région éthiopienne formée par l'</a:t>
            </a:r>
            <a:r>
              <a:rPr lang="fr-FR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4"/>
              </a:rPr>
              <a:t>Afrique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au Sud du Sahara et Madagascar; </a:t>
            </a:r>
            <a:endParaRPr lang="fr-FR" sz="28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5° la région néo tropicale formée par l'Amérique méridionale à partir du Mexique; </a:t>
            </a:r>
            <a:endParaRPr lang="fr-FR" sz="28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.</a:t>
            </a:r>
            <a:endParaRPr lang="fr-FR" sz="2800" dirty="0">
              <a:ea typeface="Calibri"/>
              <a:cs typeface="Arial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470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336704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6° enfin la région australienne comprenant l'Australie avec la Nouvelle-Guinée et toutes les îles de la </a:t>
            </a:r>
            <a:r>
              <a:rPr lang="fr-FR" sz="1600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2"/>
              </a:rPr>
              <a:t>Polynésie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. </a:t>
            </a:r>
            <a:endParaRPr lang="fr-FR" sz="16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NB- les régions paléarctique et néarctique forment la région holarctique. </a:t>
            </a:r>
            <a:endParaRPr lang="fr-FR" sz="16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Wingdings"/>
              <a:buChar char=""/>
            </a:pPr>
            <a:r>
              <a:rPr lang="fr-FR" sz="16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On a ainsi quatre grandes régions 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qui sont : </a:t>
            </a:r>
            <a:endParaRPr lang="fr-FR" sz="16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</a:pP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1 ° </a:t>
            </a:r>
            <a:r>
              <a:rPr lang="fr-FR" sz="16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la holarctique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</a:t>
            </a:r>
            <a:r>
              <a:rPr lang="fr-FR" sz="16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au Nord des deux continents,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</a:t>
            </a:r>
            <a:r>
              <a:rPr lang="fr-FR" sz="16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caractérisée par l'absence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à l'époque actuelle, </a:t>
            </a:r>
            <a:r>
              <a:rPr lang="fr-FR" sz="16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des grands </a:t>
            </a:r>
            <a:r>
              <a:rPr lang="fr-FR" sz="1600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3"/>
              </a:rPr>
              <a:t>Ongulés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(</a:t>
            </a:r>
            <a:r>
              <a:rPr lang="fr-FR" sz="1600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4"/>
              </a:rPr>
              <a:t>Eléphants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 </a:t>
            </a:r>
            <a:r>
              <a:rPr lang="fr-FR" sz="1600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5"/>
              </a:rPr>
              <a:t>Rhinocéros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etc.), des Singes, des </a:t>
            </a:r>
            <a:r>
              <a:rPr lang="fr-FR" sz="1600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6"/>
              </a:rPr>
              <a:t>Edentés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et des </a:t>
            </a:r>
            <a:r>
              <a:rPr lang="fr-FR" sz="1600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7"/>
              </a:rPr>
              <a:t>Marsupiaux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le grand développement des </a:t>
            </a:r>
            <a:r>
              <a:rPr lang="fr-FR" sz="1600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8"/>
              </a:rPr>
              <a:t>Insectivores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placentaires;</a:t>
            </a:r>
            <a:endParaRPr lang="fr-FR" sz="16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2° </a:t>
            </a:r>
            <a:r>
              <a:rPr lang="fr-FR" sz="16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la Région éthiopienne ou zone intertropicale de l'ancien continent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</a:t>
            </a:r>
            <a:r>
              <a:rPr lang="fr-FR" sz="16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caractérisée par la présence des grands Ongulés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des Singes catarrhiniens, des </a:t>
            </a:r>
            <a:r>
              <a:rPr lang="fr-FR" sz="1600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9"/>
              </a:rPr>
              <a:t>Lémuriens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et l'absence des Marsupiaux;</a:t>
            </a:r>
            <a:endParaRPr lang="fr-FR" sz="16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3° </a:t>
            </a:r>
            <a:r>
              <a:rPr lang="fr-FR" sz="16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la Région néo tropicale ou de l'</a:t>
            </a:r>
            <a:r>
              <a:rPr lang="fr-FR" sz="1600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10"/>
              </a:rPr>
              <a:t>Amérique du Sud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</a:t>
            </a:r>
            <a:r>
              <a:rPr lang="fr-FR" sz="16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caractérisée par la présence des principaux Edentés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d'une famille spéciale de Marsupiaux (</a:t>
            </a:r>
            <a:r>
              <a:rPr lang="fr-FR" sz="1600" dirty="0" err="1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Didelphydae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), des Singes platyrrhiniens et de presque tous les </a:t>
            </a:r>
            <a:r>
              <a:rPr lang="fr-FR" sz="1600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11"/>
              </a:rPr>
              <a:t>Rongeurs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</a:t>
            </a:r>
            <a:r>
              <a:rPr lang="fr-FR" sz="1600" dirty="0" err="1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subongulés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;</a:t>
            </a:r>
            <a:endParaRPr lang="fr-FR" sz="16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4</a:t>
            </a:r>
            <a:r>
              <a:rPr lang="fr-FR" sz="1600" dirty="0">
                <a:solidFill>
                  <a:srgbClr val="FF0000"/>
                </a:solidFill>
                <a:latin typeface="Arial"/>
                <a:ea typeface="Times New Roman"/>
                <a:cs typeface="Arial"/>
              </a:rPr>
              <a:t>° la région australienne, caractérisée par la présence de tous les </a:t>
            </a:r>
            <a:r>
              <a:rPr lang="fr-FR" sz="1600" dirty="0">
                <a:solidFill>
                  <a:srgbClr val="FF0000"/>
                </a:solidFill>
                <a:latin typeface="Arial"/>
                <a:ea typeface="Times New Roman"/>
                <a:cs typeface="Arial"/>
                <a:hlinkClick r:id="rId7"/>
              </a:rPr>
              <a:t>Marsupiaux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autres que les </a:t>
            </a:r>
            <a:r>
              <a:rPr lang="fr-FR" sz="1600" dirty="0" err="1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Didelphydae</a:t>
            </a:r>
            <a:r>
              <a:rPr lang="fr-FR" sz="16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et des </a:t>
            </a:r>
            <a:r>
              <a:rPr lang="fr-FR" sz="1600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12"/>
              </a:rPr>
              <a:t>Monotrèmes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24306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prstClr val="black"/>
                </a:solidFill>
              </a:rPr>
              <a:t>Classification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􀂾 </a:t>
            </a:r>
            <a:r>
              <a:rPr lang="fr-FR" b="1" i="0" u="none" strike="noStrike" baseline="0" dirty="0" smtClean="0">
                <a:solidFill>
                  <a:srgbClr val="C10000"/>
                </a:solidFill>
                <a:latin typeface="Arial"/>
              </a:rPr>
              <a:t>S-CL/ </a:t>
            </a:r>
            <a:r>
              <a:rPr lang="fr-FR" b="1" i="0" u="none" strike="noStrike" baseline="0" dirty="0" err="1" smtClean="0">
                <a:solidFill>
                  <a:srgbClr val="C10000"/>
                </a:solidFill>
                <a:latin typeface="Arial"/>
              </a:rPr>
              <a:t>Prototheria</a:t>
            </a:r>
            <a:endParaRPr lang="fr-FR" b="1" i="0" u="none" strike="noStrike" baseline="0" dirty="0" smtClean="0">
              <a:solidFill>
                <a:srgbClr val="C10000"/>
              </a:solidFill>
              <a:latin typeface="Arial"/>
            </a:endParaRPr>
          </a:p>
          <a:p>
            <a:r>
              <a:rPr lang="fr-FR" sz="4800" b="0" i="0" u="none" strike="noStrike" baseline="0" dirty="0" smtClean="0">
                <a:solidFill>
                  <a:srgbClr val="C1504D"/>
                </a:solidFill>
                <a:latin typeface="Arial"/>
              </a:rPr>
              <a:t>Systématique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􀂉 </a:t>
            </a:r>
            <a:r>
              <a:rPr lang="fr-FR" b="1" i="0" u="none" strike="noStrike" baseline="0" dirty="0" smtClean="0">
                <a:solidFill>
                  <a:srgbClr val="9CBC59"/>
                </a:solidFill>
                <a:latin typeface="Arial"/>
              </a:rPr>
              <a:t>Infra-classe </a:t>
            </a:r>
            <a:r>
              <a:rPr lang="fr-FR" b="1" i="0" u="none" strike="noStrike" baseline="0" dirty="0" err="1" smtClean="0">
                <a:solidFill>
                  <a:srgbClr val="9CBC59"/>
                </a:solidFill>
                <a:latin typeface="Arial"/>
              </a:rPr>
              <a:t>Ornithodelphia</a:t>
            </a:r>
            <a:endParaRPr lang="fr-FR" b="1" i="0" u="none" strike="noStrike" baseline="0" dirty="0" smtClean="0">
              <a:solidFill>
                <a:srgbClr val="9CBC59"/>
              </a:solidFill>
              <a:latin typeface="Arial"/>
            </a:endParaRP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􀂙 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O. </a:t>
            </a:r>
            <a:r>
              <a:rPr lang="fr-FR" b="1" i="0" u="none" strike="noStrike" baseline="0" dirty="0" err="1" smtClean="0">
                <a:solidFill>
                  <a:srgbClr val="000000"/>
                </a:solidFill>
                <a:latin typeface="Arial"/>
              </a:rPr>
              <a:t>Monotremata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: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- Mammifères très primitifs avec encore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des caractères reptiliens, pond des </a:t>
            </a:r>
            <a:r>
              <a:rPr lang="fr-FR" b="0" i="0" u="none" strike="noStrike" baseline="0" dirty="0" err="1" smtClean="0">
                <a:solidFill>
                  <a:srgbClr val="000000"/>
                </a:solidFill>
                <a:latin typeface="Arial"/>
              </a:rPr>
              <a:t>oeufs</a:t>
            </a:r>
            <a:endParaRPr lang="fr-FR" b="0" i="0" u="none" strike="noStrike" baseline="0" dirty="0" smtClean="0">
              <a:solidFill>
                <a:srgbClr val="000000"/>
              </a:solidFill>
              <a:latin typeface="Arial"/>
            </a:endParaRP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qu’il couve comme les oiseaux puis la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femelle allaite ses petits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􀂾 </a:t>
            </a:r>
            <a:r>
              <a:rPr lang="fr-FR" b="1" i="0" u="none" strike="noStrike" baseline="0" dirty="0" smtClean="0">
                <a:solidFill>
                  <a:srgbClr val="C10000"/>
                </a:solidFill>
                <a:latin typeface="Arial"/>
              </a:rPr>
              <a:t>S-CL/ </a:t>
            </a:r>
            <a:r>
              <a:rPr lang="fr-FR" b="1" i="0" u="none" strike="noStrike" baseline="0" dirty="0" err="1" smtClean="0">
                <a:solidFill>
                  <a:srgbClr val="C10000"/>
                </a:solidFill>
                <a:latin typeface="Arial"/>
              </a:rPr>
              <a:t>Theria</a:t>
            </a:r>
            <a:endParaRPr lang="fr-FR" b="1" i="0" u="none" strike="noStrike" baseline="0" dirty="0" smtClean="0">
              <a:solidFill>
                <a:srgbClr val="C10000"/>
              </a:solidFill>
              <a:latin typeface="Arial"/>
            </a:endParaRP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􀂉 </a:t>
            </a:r>
            <a:r>
              <a:rPr lang="fr-FR" b="1" i="0" u="none" strike="noStrike" baseline="0" dirty="0" smtClean="0">
                <a:solidFill>
                  <a:srgbClr val="9CBC59"/>
                </a:solidFill>
                <a:latin typeface="Arial"/>
              </a:rPr>
              <a:t>Infra classe </a:t>
            </a:r>
            <a:r>
              <a:rPr lang="fr-FR" b="1" i="0" u="none" strike="noStrike" baseline="0" dirty="0" err="1" smtClean="0">
                <a:solidFill>
                  <a:srgbClr val="9CBC59"/>
                </a:solidFill>
                <a:latin typeface="Arial"/>
              </a:rPr>
              <a:t>Metatheria</a:t>
            </a:r>
            <a:endParaRPr lang="fr-FR" b="1" i="0" u="none" strike="noStrike" baseline="0" dirty="0" smtClean="0">
              <a:solidFill>
                <a:srgbClr val="9CBC59"/>
              </a:solidFill>
              <a:latin typeface="Arial"/>
            </a:endParaRPr>
          </a:p>
          <a:p>
            <a:r>
              <a:rPr lang="fr-FR" sz="2800" b="0" i="1" u="none" strike="noStrike" baseline="0" dirty="0" err="1" smtClean="0">
                <a:solidFill>
                  <a:srgbClr val="000000"/>
                </a:solidFill>
                <a:latin typeface="Calibri-Italic"/>
              </a:rPr>
              <a:t>Ornithorhynchus</a:t>
            </a:r>
            <a:r>
              <a:rPr lang="fr-FR" sz="2800" b="0" i="1" u="none" strike="noStrike" baseline="0" dirty="0" smtClean="0">
                <a:solidFill>
                  <a:srgbClr val="000000"/>
                </a:solidFill>
                <a:latin typeface="Calibri-Italic"/>
              </a:rPr>
              <a:t> </a:t>
            </a:r>
            <a:r>
              <a:rPr lang="fr-FR" sz="2800" b="0" i="1" u="none" strike="noStrike" baseline="0" dirty="0" err="1" smtClean="0">
                <a:solidFill>
                  <a:srgbClr val="000000"/>
                </a:solidFill>
                <a:latin typeface="Calibri-Italic"/>
              </a:rPr>
              <a:t>anatinus</a:t>
            </a:r>
            <a:endParaRPr lang="fr-FR" sz="2800" b="0" i="1" u="none" strike="noStrike" baseline="0" dirty="0" smtClean="0">
              <a:solidFill>
                <a:srgbClr val="000000"/>
              </a:solidFill>
              <a:latin typeface="Calibri-Italic"/>
            </a:endParaRPr>
          </a:p>
          <a:p>
            <a:r>
              <a:rPr lang="fr-FR" b="1" i="0" u="none" strike="noStrike" baseline="0" dirty="0" smtClean="0">
                <a:solidFill>
                  <a:srgbClr val="9CBC59"/>
                </a:solidFill>
                <a:latin typeface="Arial"/>
              </a:rPr>
              <a:t>Infra-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􀂙 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O. </a:t>
            </a:r>
            <a:r>
              <a:rPr lang="fr-FR" b="1" i="0" u="none" strike="noStrike" baseline="0" dirty="0" err="1" smtClean="0">
                <a:solidFill>
                  <a:srgbClr val="000000"/>
                </a:solidFill>
                <a:latin typeface="Arial"/>
              </a:rPr>
              <a:t>Marsupialia</a:t>
            </a:r>
            <a:endParaRPr lang="fr-FR" b="1" i="0" u="none" strike="noStrike" baseline="0" dirty="0" smtClean="0">
              <a:solidFill>
                <a:srgbClr val="000000"/>
              </a:solidFill>
              <a:latin typeface="Arial"/>
            </a:endParaRP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- Mammifères caractérisés par une poche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abdominale (marsupium) chez les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femelles où leurs jeunes finissent leur</a:t>
            </a:r>
          </a:p>
          <a:p>
            <a:r>
              <a:rPr lang="fr-FR" b="0" i="0" u="none" strike="noStrike" baseline="0" dirty="0" err="1" smtClean="0">
                <a:solidFill>
                  <a:srgbClr val="000000"/>
                </a:solidFill>
                <a:latin typeface="Arial"/>
              </a:rPr>
              <a:t>déveleoppement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 (placenta peu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perfectionné)</a:t>
            </a:r>
          </a:p>
          <a:p>
            <a:r>
              <a:rPr lang="fr-FR" sz="2400" b="0" i="0" u="none" strike="noStrike" baseline="0" dirty="0" smtClean="0">
                <a:solidFill>
                  <a:srgbClr val="000000"/>
                </a:solidFill>
                <a:latin typeface="Arial"/>
              </a:rPr>
              <a:t>Cours Pr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695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b="0" i="0" u="none" strike="noStrike" baseline="0" dirty="0" smtClean="0">
                <a:solidFill>
                  <a:srgbClr val="C10000"/>
                </a:solidFill>
                <a:latin typeface="Wingdings-Regular"/>
              </a:rPr>
              <a:t>􀂾</a:t>
            </a:r>
            <a:r>
              <a:rPr lang="fr-FR" b="1" i="0" u="none" strike="noStrike" baseline="0" dirty="0" smtClean="0">
                <a:solidFill>
                  <a:srgbClr val="C10000"/>
                </a:solidFill>
                <a:latin typeface="Arial"/>
              </a:rPr>
              <a:t>S-CL/ </a:t>
            </a:r>
            <a:r>
              <a:rPr lang="fr-FR" b="1" i="0" u="none" strike="noStrike" baseline="0" dirty="0" err="1" smtClean="0">
                <a:solidFill>
                  <a:srgbClr val="C10000"/>
                </a:solidFill>
                <a:latin typeface="Arial"/>
              </a:rPr>
              <a:t>Theria</a:t>
            </a:r>
            <a:endParaRPr lang="fr-FR" b="1" i="0" u="none" strike="noStrike" baseline="0" dirty="0" smtClean="0">
              <a:solidFill>
                <a:srgbClr val="C10000"/>
              </a:solidFill>
              <a:latin typeface="Arial"/>
            </a:endParaRP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􀂉 </a:t>
            </a:r>
            <a:r>
              <a:rPr lang="fr-FR" b="1" i="0" u="none" strike="noStrike" baseline="0" dirty="0" smtClean="0">
                <a:solidFill>
                  <a:srgbClr val="9CBC59"/>
                </a:solidFill>
                <a:latin typeface="Arial"/>
              </a:rPr>
              <a:t>Infra-classe </a:t>
            </a:r>
            <a:r>
              <a:rPr lang="fr-FR" b="1" i="0" u="none" strike="noStrike" baseline="0" dirty="0" err="1" smtClean="0">
                <a:solidFill>
                  <a:srgbClr val="9CBC59"/>
                </a:solidFill>
                <a:latin typeface="Arial"/>
              </a:rPr>
              <a:t>Eutheria</a:t>
            </a:r>
            <a:r>
              <a:rPr lang="fr-FR" b="1" i="0" u="none" strike="noStrike" baseline="0" dirty="0" smtClean="0">
                <a:solidFill>
                  <a:srgbClr val="9CBC59"/>
                </a:solidFill>
                <a:latin typeface="Arial"/>
              </a:rPr>
              <a:t>:</a:t>
            </a:r>
          </a:p>
          <a:p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mammifères vivipares placentaires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􀂙􀂙 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O. </a:t>
            </a:r>
            <a:r>
              <a:rPr lang="fr-FR" b="1" i="0" u="none" strike="noStrike" baseline="0" dirty="0" err="1" smtClean="0">
                <a:solidFill>
                  <a:srgbClr val="000000"/>
                </a:solidFill>
                <a:latin typeface="Arial"/>
              </a:rPr>
              <a:t>Insectivora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: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dents petites, nombreuses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et pointues, se nourrissent d’insectes, poils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épineux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􀂙􀂙 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Ordre </a:t>
            </a:r>
            <a:r>
              <a:rPr lang="fr-FR" b="1" i="0" u="none" strike="noStrike" baseline="0" dirty="0" err="1" smtClean="0">
                <a:solidFill>
                  <a:srgbClr val="000000"/>
                </a:solidFill>
                <a:latin typeface="Arial"/>
              </a:rPr>
              <a:t>Chiroptera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: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mammifères volants, le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second plus important ordre des mammifères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(925 espèces), écholocation, nocturne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474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b="0" i="0" u="none" strike="noStrike" baseline="0" dirty="0" smtClean="0">
                <a:solidFill>
                  <a:srgbClr val="C10000"/>
                </a:solidFill>
                <a:latin typeface="Wingdings-Regular"/>
              </a:rPr>
              <a:t>􀂾</a:t>
            </a:r>
            <a:r>
              <a:rPr lang="fr-FR" b="1" i="0" u="none" strike="noStrike" baseline="0" dirty="0" smtClean="0">
                <a:solidFill>
                  <a:srgbClr val="C10000"/>
                </a:solidFill>
                <a:latin typeface="Arial"/>
              </a:rPr>
              <a:t>S-CL/ </a:t>
            </a:r>
            <a:r>
              <a:rPr lang="fr-FR" b="1" i="0" u="none" strike="noStrike" baseline="0" dirty="0" err="1" smtClean="0">
                <a:solidFill>
                  <a:srgbClr val="C10000"/>
                </a:solidFill>
                <a:latin typeface="Arial"/>
              </a:rPr>
              <a:t>Theria</a:t>
            </a:r>
            <a:endParaRPr lang="fr-FR" b="1" i="0" u="none" strike="noStrike" baseline="0" dirty="0" smtClean="0">
              <a:solidFill>
                <a:srgbClr val="C10000"/>
              </a:solidFill>
              <a:latin typeface="Arial"/>
            </a:endParaRPr>
          </a:p>
          <a:p>
            <a:r>
              <a:rPr lang="fr-FR" sz="4800" b="0" i="0" u="none" strike="noStrike" baseline="0" dirty="0" smtClean="0">
                <a:solidFill>
                  <a:srgbClr val="C1504D"/>
                </a:solidFill>
                <a:latin typeface="Arial"/>
              </a:rPr>
              <a:t>Systématique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􀂉 </a:t>
            </a:r>
            <a:r>
              <a:rPr lang="fr-FR" b="1" i="0" u="none" strike="noStrike" baseline="0" dirty="0" smtClean="0">
                <a:solidFill>
                  <a:srgbClr val="9CBC59"/>
                </a:solidFill>
                <a:latin typeface="Arial"/>
              </a:rPr>
              <a:t>Infra-classe </a:t>
            </a:r>
            <a:r>
              <a:rPr lang="fr-FR" b="1" i="0" u="none" strike="noStrike" baseline="0" dirty="0" err="1" smtClean="0">
                <a:solidFill>
                  <a:srgbClr val="9CBC59"/>
                </a:solidFill>
                <a:latin typeface="Arial"/>
              </a:rPr>
              <a:t>Eutheria</a:t>
            </a:r>
            <a:r>
              <a:rPr lang="fr-FR" b="1" i="0" u="none" strike="noStrike" baseline="0" dirty="0" smtClean="0">
                <a:solidFill>
                  <a:srgbClr val="9CBC59"/>
                </a:solidFill>
                <a:latin typeface="Arial"/>
              </a:rPr>
              <a:t>: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􀂙􀂙 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O. Primates: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les premiers parmi les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mammifères dans le développement du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cerveau avec de larges hémisphères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cérébraux,</a:t>
            </a:r>
          </a:p>
          <a:p>
            <a:r>
              <a:rPr lang="pl-PL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􀂾 </a:t>
            </a:r>
            <a:r>
              <a:rPr lang="pl-PL" b="1" i="0" u="none" strike="noStrike" baseline="0" dirty="0" smtClean="0">
                <a:solidFill>
                  <a:srgbClr val="000000"/>
                </a:solidFill>
                <a:latin typeface="Arial"/>
              </a:rPr>
              <a:t>S-O. Strepsirhini: </a:t>
            </a:r>
            <a:r>
              <a:rPr lang="pl-PL" b="0" i="0" u="none" strike="noStrike" baseline="0" dirty="0" smtClean="0">
                <a:solidFill>
                  <a:srgbClr val="000000"/>
                </a:solidFill>
                <a:latin typeface="Arial"/>
              </a:rPr>
              <a:t>(Gr. strepso, to</a:t>
            </a:r>
          </a:p>
          <a:p>
            <a:r>
              <a:rPr lang="fr-FR" b="0" i="0" u="none" strike="noStrike" baseline="0" dirty="0" err="1" smtClean="0">
                <a:solidFill>
                  <a:srgbClr val="000000"/>
                </a:solidFill>
                <a:latin typeface="Arial"/>
              </a:rPr>
              <a:t>turn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, twist, + rhinos, nez), ex. </a:t>
            </a:r>
            <a:r>
              <a:rPr lang="fr-FR" b="0" i="0" u="none" strike="noStrike" baseline="0" dirty="0" err="1" smtClean="0">
                <a:solidFill>
                  <a:srgbClr val="000000"/>
                </a:solidFill>
                <a:latin typeface="Arial"/>
              </a:rPr>
              <a:t>Lemur</a:t>
            </a:r>
            <a:endParaRPr lang="fr-FR" b="0" i="0" u="none" strike="noStrike" baseline="0" dirty="0" smtClean="0">
              <a:solidFill>
                <a:srgbClr val="000000"/>
              </a:solidFill>
              <a:latin typeface="Arial"/>
            </a:endParaRP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􀂾 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S-O. </a:t>
            </a:r>
            <a:r>
              <a:rPr lang="fr-FR" b="1" i="0" u="none" strike="noStrike" baseline="0" dirty="0" err="1" smtClean="0">
                <a:solidFill>
                  <a:srgbClr val="000000"/>
                </a:solidFill>
                <a:latin typeface="Arial"/>
              </a:rPr>
              <a:t>Haplorhini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 :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(Gr. </a:t>
            </a:r>
            <a:r>
              <a:rPr lang="fr-FR" b="0" i="0" u="none" strike="noStrike" baseline="0" dirty="0" err="1" smtClean="0">
                <a:solidFill>
                  <a:srgbClr val="000000"/>
                </a:solidFill>
                <a:latin typeface="Arial"/>
              </a:rPr>
              <a:t>haploos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, unique,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simple + rhinos, nez): ex. singes, Homme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146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i="0" u="none" strike="noStrike" baseline="0" dirty="0" smtClean="0">
                <a:solidFill>
                  <a:srgbClr val="C10000"/>
                </a:solidFill>
                <a:latin typeface="Arial"/>
              </a:rPr>
              <a:t>S-CL/ </a:t>
            </a:r>
            <a:r>
              <a:rPr lang="fr-FR" b="1" i="0" u="none" strike="noStrike" baseline="0" dirty="0" err="1" smtClean="0">
                <a:solidFill>
                  <a:srgbClr val="C10000"/>
                </a:solidFill>
                <a:latin typeface="Arial"/>
              </a:rPr>
              <a:t>Theria</a:t>
            </a:r>
            <a:endParaRPr lang="fr-FR" b="1" i="0" u="none" strike="noStrike" baseline="0" dirty="0" smtClean="0">
              <a:solidFill>
                <a:srgbClr val="C10000"/>
              </a:solidFill>
              <a:latin typeface="Arial"/>
            </a:endParaRPr>
          </a:p>
          <a:p>
            <a:r>
              <a:rPr lang="fr-FR" sz="4800" b="0" i="0" u="none" strike="noStrike" baseline="0" dirty="0" smtClean="0">
                <a:solidFill>
                  <a:srgbClr val="C1504D"/>
                </a:solidFill>
                <a:latin typeface="Arial"/>
              </a:rPr>
              <a:t>Systématique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􀂉 </a:t>
            </a:r>
            <a:r>
              <a:rPr lang="fr-FR" b="1" i="0" u="none" strike="noStrike" baseline="0" dirty="0" smtClean="0">
                <a:solidFill>
                  <a:srgbClr val="9CBC59"/>
                </a:solidFill>
                <a:latin typeface="Arial"/>
              </a:rPr>
              <a:t>Infra-classe </a:t>
            </a:r>
            <a:r>
              <a:rPr lang="fr-FR" b="1" i="0" u="none" strike="noStrike" baseline="0" dirty="0" err="1" smtClean="0">
                <a:solidFill>
                  <a:srgbClr val="9CBC59"/>
                </a:solidFill>
                <a:latin typeface="Arial"/>
              </a:rPr>
              <a:t>Eutheria</a:t>
            </a:r>
            <a:r>
              <a:rPr lang="fr-FR" b="1" i="0" u="none" strike="noStrike" baseline="0" dirty="0" smtClean="0">
                <a:solidFill>
                  <a:srgbClr val="9CBC59"/>
                </a:solidFill>
                <a:latin typeface="Arial"/>
              </a:rPr>
              <a:t>: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􀂙􀂙 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O. </a:t>
            </a:r>
            <a:r>
              <a:rPr lang="fr-FR" b="1" i="0" u="none" strike="noStrike" baseline="0" dirty="0" err="1" smtClean="0">
                <a:solidFill>
                  <a:srgbClr val="000000"/>
                </a:solidFill>
                <a:latin typeface="Arial"/>
              </a:rPr>
              <a:t>Xenarthra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: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dents absentes ou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régressées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􀂙􀂙 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O. </a:t>
            </a:r>
            <a:r>
              <a:rPr lang="fr-FR" b="1" i="0" u="none" strike="noStrike" baseline="0" dirty="0" err="1" smtClean="0">
                <a:solidFill>
                  <a:srgbClr val="000000"/>
                </a:solidFill>
                <a:latin typeface="Arial"/>
              </a:rPr>
              <a:t>Lagomorpha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: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2 paires d’incisives à la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mâchoire supérieure (ex. lapin, lièvre)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􀂙􀂙 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Ordre </a:t>
            </a:r>
            <a:r>
              <a:rPr lang="fr-FR" b="1" i="0" u="none" strike="noStrike" baseline="0" dirty="0" err="1" smtClean="0">
                <a:solidFill>
                  <a:srgbClr val="000000"/>
                </a:solidFill>
                <a:latin typeface="Arial"/>
              </a:rPr>
              <a:t>Rodentia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: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ca. 1935 </a:t>
            </a:r>
            <a:r>
              <a:rPr lang="fr-FR" b="0" i="0" u="none" strike="noStrike" baseline="0" dirty="0" err="1" smtClean="0">
                <a:solidFill>
                  <a:srgbClr val="000000"/>
                </a:solidFill>
                <a:latin typeface="Arial"/>
              </a:rPr>
              <a:t>species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, 1 aire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d’incisives à la mâchoire supérieure (ex.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écureuil, marmotte)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563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0" i="0" u="none" strike="noStrike" baseline="0" dirty="0" smtClean="0">
                <a:solidFill>
                  <a:srgbClr val="C10000"/>
                </a:solidFill>
                <a:latin typeface="Wingdings-Regular"/>
              </a:rPr>
              <a:t>􀂾</a:t>
            </a:r>
            <a:r>
              <a:rPr lang="fr-FR" b="1" i="0" u="none" strike="noStrike" baseline="0" dirty="0" smtClean="0">
                <a:solidFill>
                  <a:srgbClr val="C10000"/>
                </a:solidFill>
                <a:latin typeface="Arial"/>
              </a:rPr>
              <a:t>S-CL/ </a:t>
            </a:r>
            <a:r>
              <a:rPr lang="fr-FR" b="1" i="0" u="none" strike="noStrike" baseline="0" dirty="0" err="1" smtClean="0">
                <a:solidFill>
                  <a:srgbClr val="C10000"/>
                </a:solidFill>
                <a:latin typeface="Arial"/>
              </a:rPr>
              <a:t>Theria</a:t>
            </a:r>
            <a:endParaRPr lang="fr-FR" b="1" i="0" u="none" strike="noStrike" baseline="0" dirty="0" smtClean="0">
              <a:solidFill>
                <a:srgbClr val="C10000"/>
              </a:solidFill>
              <a:latin typeface="Arial"/>
            </a:endParaRP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􀂉 </a:t>
            </a:r>
            <a:r>
              <a:rPr lang="fr-FR" b="1" i="0" u="none" strike="noStrike" baseline="0" dirty="0" smtClean="0">
                <a:solidFill>
                  <a:srgbClr val="9CBC59"/>
                </a:solidFill>
                <a:latin typeface="Arial"/>
              </a:rPr>
              <a:t>Infra-classe </a:t>
            </a:r>
            <a:r>
              <a:rPr lang="fr-FR" b="1" i="0" u="none" strike="noStrike" baseline="0" dirty="0" err="1" smtClean="0">
                <a:solidFill>
                  <a:srgbClr val="9CBC59"/>
                </a:solidFill>
                <a:latin typeface="Arial"/>
              </a:rPr>
              <a:t>Eutheria</a:t>
            </a:r>
            <a:r>
              <a:rPr lang="fr-FR" b="1" i="0" u="none" strike="noStrike" baseline="0" dirty="0" smtClean="0">
                <a:solidFill>
                  <a:srgbClr val="9CBC59"/>
                </a:solidFill>
                <a:latin typeface="Arial"/>
              </a:rPr>
              <a:t>: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􀂙 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O. </a:t>
            </a:r>
            <a:r>
              <a:rPr lang="fr-FR" b="1" i="0" u="none" strike="noStrike" baseline="0" dirty="0" err="1" smtClean="0">
                <a:solidFill>
                  <a:srgbClr val="000000"/>
                </a:solidFill>
                <a:latin typeface="Arial"/>
              </a:rPr>
              <a:t>Cetacea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: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mammifères marins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(dauphins, baleines)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􀂙 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O. </a:t>
            </a:r>
            <a:r>
              <a:rPr lang="fr-FR" b="1" i="0" u="none" strike="noStrike" baseline="0" dirty="0" err="1" smtClean="0">
                <a:solidFill>
                  <a:srgbClr val="000000"/>
                </a:solidFill>
                <a:latin typeface="Arial"/>
              </a:rPr>
              <a:t>Carnivora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: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Phoques, Félidés, etc.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􀂙 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O. </a:t>
            </a:r>
            <a:r>
              <a:rPr lang="fr-FR" b="1" i="0" u="none" strike="noStrike" baseline="0" dirty="0" err="1" smtClean="0">
                <a:solidFill>
                  <a:srgbClr val="000000"/>
                </a:solidFill>
                <a:latin typeface="Arial"/>
              </a:rPr>
              <a:t>Proboscidea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: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(ex. éléphants)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􀂙 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O. </a:t>
            </a:r>
            <a:r>
              <a:rPr lang="fr-FR" b="1" i="0" u="none" strike="noStrike" baseline="0" dirty="0" err="1" smtClean="0">
                <a:solidFill>
                  <a:srgbClr val="000000"/>
                </a:solidFill>
                <a:latin typeface="Arial"/>
              </a:rPr>
              <a:t>Perissodactyla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: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nombre impair de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doigts (ex. Cheval, rhinocéros)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Wingdings-Regular"/>
              </a:rPr>
              <a:t>􀂙 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O. </a:t>
            </a:r>
            <a:r>
              <a:rPr lang="fr-FR" b="1" i="0" u="none" strike="noStrike" baseline="0" dirty="0" err="1" smtClean="0">
                <a:solidFill>
                  <a:srgbClr val="000000"/>
                </a:solidFill>
                <a:latin typeface="Arial"/>
              </a:rPr>
              <a:t>Artiodactyla</a:t>
            </a:r>
            <a:r>
              <a:rPr lang="fr-FR" b="1" i="0" u="none" strike="noStrike" baseline="0" dirty="0" smtClean="0">
                <a:solidFill>
                  <a:srgbClr val="000000"/>
                </a:solidFill>
                <a:latin typeface="Arial"/>
              </a:rPr>
              <a:t>: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nombre pair de</a:t>
            </a:r>
          </a:p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Arial"/>
              </a:rPr>
              <a:t>doigts (Sanglier, antilope, etc.)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309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C6600"/>
                </a:solidFill>
                <a:effectLst/>
                <a:latin typeface="Arial"/>
                <a:ea typeface="Times New Roman"/>
              </a:rPr>
              <a:t>Squelette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>
              <a:lnSpc>
                <a:spcPct val="115000"/>
              </a:lnSpc>
              <a:buFont typeface="Wingdings"/>
              <a:buChar char="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2"/>
              </a:rPr>
              <a:t>crâne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 séparé de la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3"/>
              </a:rPr>
              <a:t>colonne vertébrale</a:t>
            </a:r>
            <a:endParaRPr lang="fr-FR" u="sng" dirty="0" smtClean="0">
              <a:solidFill>
                <a:srgbClr val="0000FF"/>
              </a:solidFill>
              <a:effectLst/>
              <a:latin typeface="Arial"/>
              <a:ea typeface="Times New Roman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"/>
            </a:pP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4"/>
              </a:rPr>
              <a:t>mâchoire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supérieure soudée au crâne; 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5"/>
              </a:rPr>
              <a:t>dents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 constamment implantées dans des cavités spéciales ou alvéoles.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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6"/>
              </a:rPr>
              <a:t>cou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formé de 7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7"/>
              </a:rPr>
              <a:t>vertèbres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cervicales; 10- 23 vertèbres dorsales, 2- 9 vertèbres lombaires, autant de vertèbres sacrées, 4 - 46 vertèbres caudales.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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Présence de côtes =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8"/>
              </a:rPr>
              <a:t>os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longs, plats, recourbés, articulés en arrière avec les vertèbres dorsales, et se réunissant en avant, avec le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9"/>
              </a:rPr>
              <a:t>sternum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.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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Chez les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0"/>
              </a:rPr>
              <a:t>cétacés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membres postérieurs disparaissent complètement, Aux membres antérieurs, c'est la portion scapulaire et la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1"/>
              </a:rPr>
              <a:t>main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qui varient le +</a:t>
            </a:r>
          </a:p>
          <a:p>
            <a:pPr lvl="0">
              <a:lnSpc>
                <a:spcPct val="115000"/>
              </a:lnSpc>
              <a:buFont typeface="Wingdings"/>
              <a:buChar char=""/>
            </a:pP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2"/>
              </a:rPr>
              <a:t>clavicule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 très développée ou manque complètement, suivant que l'animal est fouisseur ou coureur.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Wingdings"/>
              <a:buChar char="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3"/>
              </a:rPr>
              <a:t>doigts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existent, atrophiés, ou soudés, suivant que l'on a affaire à 1 main, à 1 patte, à 1 sabot; leur nombre varie entre 5 - 1. </a:t>
            </a:r>
            <a:r>
              <a:rPr lang="fr-FR" sz="800" dirty="0" smtClean="0">
                <a:solidFill>
                  <a:srgbClr val="FFFFCC"/>
                </a:solidFill>
                <a:effectLst/>
                <a:latin typeface="Arial"/>
                <a:ea typeface="Times New Roman"/>
                <a:cs typeface="Arial"/>
              </a:rPr>
              <a:t>–</a:t>
            </a:r>
            <a:endParaRPr lang="fr-FR" sz="2800" dirty="0">
              <a:ea typeface="Calibri"/>
              <a:cs typeface="Arial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06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C6600"/>
                </a:solidFill>
                <a:effectLst/>
                <a:latin typeface="Arial"/>
                <a:ea typeface="Times New Roman"/>
              </a:rPr>
              <a:t>Muscles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lnSpc>
                <a:spcPct val="115000"/>
              </a:lnSpc>
              <a:buFont typeface="Wingdings"/>
              <a:buChar char="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2"/>
              </a:rPr>
              <a:t>squelette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mis en mouvement par des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3"/>
              </a:rPr>
              <a:t>muscles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(vulgairement nommés viande ou chair), qui s'insèrent aux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4"/>
              </a:rPr>
              <a:t>os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de la manière la + favorable pour la mobilité, et le + souvent pour la force à employer.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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muscles en harmonie avec la structure du squelette et le genre de vie de l'animal. 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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Mammifères qui grimpent, fouissent ou volent ont de forts muscles pectoraux pour fléchir le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5"/>
              </a:rPr>
              <a:t>bras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; 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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ceux qui courent, ont les muscles de la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6"/>
              </a:rPr>
              <a:t>cuisse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et de la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7"/>
              </a:rPr>
              <a:t>hanche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très vigoureux; 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Wingdings"/>
              <a:buChar char="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ceux qui se servent de la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8"/>
              </a:rPr>
              <a:t>queue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 ont les muscles de cette partie très développés; </a:t>
            </a:r>
            <a:endParaRPr lang="fr-FR" sz="2800" dirty="0">
              <a:ea typeface="Calibri"/>
              <a:cs typeface="Arial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372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C6600"/>
                </a:solidFill>
                <a:effectLst/>
                <a:latin typeface="Arial"/>
                <a:ea typeface="Times New Roman"/>
              </a:rPr>
              <a:t>Peau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lnSpc>
                <a:spcPct val="115000"/>
              </a:lnSpc>
              <a:buFont typeface="Wingdings"/>
              <a:buChar char="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formée d‘1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2"/>
              </a:rPr>
              <a:t>derme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et d‘1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3"/>
              </a:rPr>
              <a:t>épiderme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"/>
            </a:pP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derme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</a:t>
            </a:r>
            <a:endParaRPr lang="fr-FR" sz="28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Wingdings"/>
              <a:buChar char="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présente des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4"/>
              </a:rPr>
              <a:t>vaisseaux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sanguin et des corpuscules tactiles. 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Wingdings"/>
              <a:buChar char="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renferme toujours des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5"/>
              </a:rPr>
              <a:t>glandes sudoripares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et des glandes sébacées + ou - nombreuses</a:t>
            </a:r>
            <a:endParaRPr lang="fr-FR" sz="24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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L'</a:t>
            </a:r>
            <a:r>
              <a:rPr lang="fr-FR" dirty="0" smtClean="0">
                <a:solidFill>
                  <a:srgbClr val="FF0000"/>
                </a:solidFill>
                <a:effectLst/>
                <a:latin typeface="Arial"/>
                <a:ea typeface="Times New Roman"/>
                <a:cs typeface="Arial"/>
              </a:rPr>
              <a:t>épiderme</a:t>
            </a:r>
            <a:endParaRPr lang="fr-FR" sz="28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remarquable par la grande épaisseur de sa couche cornée,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engendre 1 certain nombre de productions ayant pour effet de mieux assurer la protection de la surface du corps. 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Chez la grande majorité on trouve des poils, 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à cause des poils qui les recouvrent, appelés  </a:t>
            </a:r>
            <a:r>
              <a:rPr lang="fr-FR" b="1" i="1" dirty="0" smtClean="0">
                <a:effectLst/>
                <a:latin typeface="Arial"/>
                <a:ea typeface="Times New Roman"/>
                <a:cs typeface="Arial"/>
              </a:rPr>
              <a:t>pilifères</a:t>
            </a:r>
            <a:r>
              <a:rPr lang="fr-FR" b="1" dirty="0" smtClean="0">
                <a:effectLst/>
                <a:latin typeface="Arial"/>
                <a:ea typeface="Times New Roman"/>
                <a:cs typeface="Arial"/>
              </a:rPr>
              <a:t>.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sont + ou - fins et +  ou - serrés, prenant la forme de laine, de crins, de soies (Porcs), etc.</a:t>
            </a:r>
            <a:endParaRPr lang="fr-FR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516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332656"/>
            <a:ext cx="8507288" cy="5793507"/>
          </a:xfrm>
        </p:spPr>
        <p:txBody>
          <a:bodyPr>
            <a:normAutofit/>
          </a:bodyPr>
          <a:lstStyle/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2"/>
              </a:rPr>
              <a:t>ongles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</a:rPr>
              <a:t>: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lisses et minces, épais et arrondis, droits ou recourbés, pointus ou émoussés. </a:t>
            </a:r>
            <a:endParaRPr lang="fr-FR" sz="2000" dirty="0">
              <a:solidFill>
                <a:prstClr val="black"/>
              </a:solidFill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constituent des ongles proprement dits, des 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3"/>
              </a:rPr>
              <a:t>griffes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des 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4"/>
              </a:rPr>
              <a:t>sabots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. </a:t>
            </a:r>
            <a:endParaRPr lang="fr-FR" sz="2000" dirty="0">
              <a:solidFill>
                <a:prstClr val="black"/>
              </a:solidFill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ongles et griffes recouvrant la face dorsale de la dernière 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5"/>
              </a:rPr>
              <a:t>phalange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qualifiés d'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6"/>
              </a:rPr>
              <a:t>Onguiculés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;</a:t>
            </a:r>
            <a:endParaRPr lang="fr-FR" sz="2000" dirty="0">
              <a:solidFill>
                <a:prstClr val="black"/>
              </a:solidFill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sz="2000" b="1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sabots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= étuis en corne qui enveloppent totalement la dernière phalange chez  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7"/>
              </a:rPr>
              <a:t>Ongulés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(Bœuf, Mouton).</a:t>
            </a:r>
            <a:endParaRPr lang="fr-FR" sz="2000" dirty="0">
              <a:solidFill>
                <a:prstClr val="black"/>
              </a:solidFill>
              <a:ea typeface="Calibri"/>
              <a:cs typeface="Arial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  <a:buFont typeface="Courier New"/>
              <a:buChar char="o"/>
            </a:pPr>
            <a:r>
              <a:rPr lang="fr-FR" sz="2000" b="1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cornes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des 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8"/>
              </a:rPr>
              <a:t>Rhinocéros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et des 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9"/>
              </a:rPr>
              <a:t>Ruminants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(Bœuf, Chèvre), </a:t>
            </a:r>
            <a:r>
              <a:rPr lang="fr-FR" sz="2000" b="1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fanons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des Baleines, petites écailles couvrant la queue des 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10"/>
              </a:rPr>
              <a:t>Rongeurs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(Rat).</a:t>
            </a:r>
            <a:endParaRPr lang="fr-FR" sz="20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/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11"/>
              </a:rPr>
              <a:t>cornes</a:t>
            </a:r>
            <a:r>
              <a:rPr lang="fr-FR" sz="2000" dirty="0">
                <a:solidFill>
                  <a:prstClr val="black"/>
                </a:solidFill>
                <a:latin typeface="Arial"/>
                <a:ea typeface="Times New Roman"/>
              </a:rPr>
              <a:t> pleines et caduques des Cervidés = bois n'existent que chez le mâle et tombent chaque année pour repousser ensuite plus développées. Leur chute laisse 1 plaie saignante par la mise à nu des vaisseaux du </a:t>
            </a:r>
            <a:r>
              <a:rPr lang="fr-FR" sz="20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12"/>
              </a:rPr>
              <a:t>derme</a:t>
            </a:r>
            <a:endParaRPr lang="fr-FR" sz="2000" dirty="0">
              <a:solidFill>
                <a:prstClr val="black"/>
              </a:solidFill>
            </a:endParaRP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07614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C6600"/>
                </a:solidFill>
                <a:effectLst/>
                <a:latin typeface="Arial"/>
                <a:ea typeface="Times New Roman"/>
              </a:rPr>
              <a:t>Appareil digestif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2"/>
              </a:rPr>
              <a:t>appareil digestif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offre de nombreuses variations. 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3"/>
              </a:rPr>
              <a:t>bouche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 caractéristique </a:t>
            </a:r>
            <a:endParaRPr lang="fr-FR" sz="28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garnie de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4"/>
              </a:rPr>
              <a:t>lèvres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charnues et très sensibles, 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renferme 1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5"/>
              </a:rPr>
              <a:t>langue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véritable organe du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6"/>
              </a:rPr>
              <a:t>goût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. </a:t>
            </a:r>
            <a:endParaRPr lang="fr-FR" sz="24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7"/>
              </a:rPr>
              <a:t>dents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implantées dans les 2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8"/>
              </a:rPr>
              <a:t>mâchoires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</a:t>
            </a:r>
            <a:endParaRPr lang="fr-FR" sz="28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ne se montrent nulle part aussi développées que chez les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9"/>
              </a:rPr>
              <a:t>Mammifères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; 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témoignent du genre d'alimentation de l'animal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donnent des caractères excellents pour les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0"/>
              </a:rPr>
              <a:t>classifications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.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divisées en</a:t>
            </a:r>
            <a:endParaRPr lang="fr-FR" sz="2400" dirty="0">
              <a:ea typeface="Calibri"/>
              <a:cs typeface="Arial"/>
            </a:endParaRPr>
          </a:p>
          <a:p>
            <a:pPr lvl="2">
              <a:lnSpc>
                <a:spcPct val="115000"/>
              </a:lnSpc>
              <a:buFont typeface="Wingdings"/>
              <a:buChar char="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1"/>
              </a:rPr>
              <a:t>incisives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coupent</a:t>
            </a:r>
            <a:endParaRPr lang="fr-FR" sz="2000" dirty="0">
              <a:ea typeface="Calibri"/>
              <a:cs typeface="Arial"/>
            </a:endParaRPr>
          </a:p>
          <a:p>
            <a:pPr lvl="2">
              <a:lnSpc>
                <a:spcPct val="115000"/>
              </a:lnSpc>
              <a:buFont typeface="Wingdings"/>
              <a:buChar char=""/>
            </a:pP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2"/>
              </a:rPr>
              <a:t>canines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déchirent; </a:t>
            </a:r>
            <a:endParaRPr lang="fr-FR" sz="2000" dirty="0">
              <a:ea typeface="Calibri"/>
              <a:cs typeface="Arial"/>
            </a:endParaRPr>
          </a:p>
          <a:p>
            <a:pPr lvl="2">
              <a:lnSpc>
                <a:spcPct val="115000"/>
              </a:lnSpc>
              <a:buFont typeface="Wingdings"/>
              <a:buChar char=""/>
            </a:pP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3"/>
              </a:rPr>
              <a:t>molaires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broient. </a:t>
            </a:r>
            <a:endParaRPr lang="fr-FR" sz="20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32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6336704"/>
          </a:xfrm>
        </p:spPr>
        <p:txBody>
          <a:bodyPr>
            <a:noAutofit/>
          </a:bodyPr>
          <a:lstStyle/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Quelques </a:t>
            </a:r>
            <a:r>
              <a:rPr lang="fr-FR" sz="2400" dirty="0" err="1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sp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= fourmiliers, en sont complètement dépourvues, tandis que d'autres, =Dauphins, en comptent + de 200; </a:t>
            </a:r>
            <a:endParaRPr lang="fr-FR" sz="2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A la </a:t>
            </a: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2"/>
              </a:rPr>
              <a:t>bouche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fait suite l’</a:t>
            </a:r>
            <a:r>
              <a:rPr lang="fr-FR" sz="2400" u="sng" dirty="0" err="1">
                <a:solidFill>
                  <a:srgbClr val="0000FF"/>
                </a:solidFill>
                <a:latin typeface="Arial"/>
                <a:ea typeface="Times New Roman"/>
                <a:cs typeface="Arial"/>
              </a:rPr>
              <a:t>oesophage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ne présente jamais de dilatation.</a:t>
            </a:r>
            <a:endParaRPr lang="fr-FR" sz="2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3"/>
              </a:rPr>
              <a:t>estomac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= poche à parois + ou - minces, simple ou divisée en 3 cavités</a:t>
            </a:r>
            <a:endParaRPr lang="fr-FR" sz="2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présente 1 forme particulière chez les </a:t>
            </a: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</a:rPr>
              <a:t>ruminants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 qui mâchent leurs aliments après les avoir avalés 1  1</a:t>
            </a:r>
            <a:r>
              <a:rPr lang="fr-FR" sz="2400" baseline="300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ère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  fois, et qui ne les digèrent qu'après cette opération.</a:t>
            </a:r>
            <a:endParaRPr lang="fr-FR" sz="2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Wingdings"/>
              <a:buChar char=""/>
            </a:pP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4"/>
              </a:rPr>
              <a:t>intestin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 et autres organes = glandes salivaires,  </a:t>
            </a: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5"/>
              </a:rPr>
              <a:t>foie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 </a:t>
            </a: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6"/>
              </a:rPr>
              <a:t>pancréas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 </a:t>
            </a: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7"/>
              </a:rPr>
              <a:t>reins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  <a:cs typeface="Arial"/>
              </a:rPr>
              <a:t>, ne présentent rien de particulier. </a:t>
            </a:r>
            <a:endParaRPr lang="fr-FR" sz="2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/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</a:rPr>
              <a:t>'</a:t>
            </a:r>
            <a:r>
              <a:rPr lang="fr-FR" sz="2400" u="sng" dirty="0">
                <a:solidFill>
                  <a:srgbClr val="0000FF"/>
                </a:solidFill>
                <a:latin typeface="Arial"/>
                <a:ea typeface="Times New Roman"/>
                <a:cs typeface="Arial"/>
                <a:hlinkClick r:id="rId8"/>
              </a:rPr>
              <a:t>urine</a:t>
            </a:r>
            <a:r>
              <a:rPr lang="fr-FR" sz="2400" dirty="0">
                <a:solidFill>
                  <a:prstClr val="black"/>
                </a:solidFill>
                <a:latin typeface="Arial"/>
                <a:ea typeface="Times New Roman"/>
              </a:rPr>
              <a:t>  expulsée isolément, </a:t>
            </a:r>
            <a:endParaRPr lang="fr-FR" sz="2400" dirty="0">
              <a:solidFill>
                <a:prstClr val="black"/>
              </a:solidFill>
            </a:endParaRP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45719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b="1" dirty="0" smtClean="0">
                <a:solidFill>
                  <a:srgbClr val="CC6600"/>
                </a:solidFill>
                <a:effectLst/>
                <a:latin typeface="Arial"/>
                <a:ea typeface="Times New Roman"/>
                <a:cs typeface="Arial"/>
              </a:rPr>
              <a:t>Système urinaire</a:t>
            </a:r>
            <a:r>
              <a:rPr lang="fr-FR" sz="2800" b="1" dirty="0" smtClean="0">
                <a:solidFill>
                  <a:srgbClr val="CC6600"/>
                </a:solidFill>
                <a:effectLst/>
                <a:latin typeface="Arial"/>
                <a:ea typeface="Times New Roman"/>
                <a:cs typeface="Arial"/>
              </a:rPr>
              <a:t>.</a:t>
            </a:r>
            <a:r>
              <a:rPr lang="fr-FR" sz="2400" dirty="0">
                <a:ea typeface="Calibri"/>
                <a:cs typeface="Arial"/>
              </a:rPr>
              <a:t/>
            </a:r>
            <a:br>
              <a:rPr lang="fr-FR" sz="2400" dirty="0">
                <a:ea typeface="Calibri"/>
                <a:cs typeface="Arial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2"/>
              </a:rPr>
              <a:t>reins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sont </a:t>
            </a:r>
            <a:endParaRPr lang="fr-FR" sz="28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compacts, 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en forme de haricot</a:t>
            </a:r>
            <a:endParaRPr lang="fr-FR" sz="2400" dirty="0">
              <a:ea typeface="Calibri"/>
              <a:cs typeface="Arial"/>
            </a:endParaRPr>
          </a:p>
          <a:p>
            <a:pPr lvl="1">
              <a:lnSpc>
                <a:spcPct val="115000"/>
              </a:lnSpc>
              <a:buFont typeface="Courier New"/>
              <a:buChar char="o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le plus souvent munis </a:t>
            </a:r>
            <a:endParaRPr lang="fr-FR" sz="2400" dirty="0">
              <a:ea typeface="Calibri"/>
              <a:cs typeface="Arial"/>
            </a:endParaRPr>
          </a:p>
          <a:p>
            <a:pPr lvl="2">
              <a:lnSpc>
                <a:spcPct val="115000"/>
              </a:lnSpc>
              <a:buFont typeface="Wingdings"/>
              <a:buChar char="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d'1 ou de plusieurs calices qui se réunissent en 1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3"/>
              </a:rPr>
              <a:t>bassinet</a:t>
            </a:r>
            <a:endParaRPr lang="fr-FR" sz="2000" dirty="0">
              <a:ea typeface="Calibri"/>
              <a:cs typeface="Arial"/>
            </a:endParaRPr>
          </a:p>
          <a:p>
            <a:pPr lvl="2">
              <a:lnSpc>
                <a:spcPct val="115000"/>
              </a:lnSpc>
              <a:buFont typeface="Wingdings"/>
              <a:buChar char="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1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4"/>
              </a:rPr>
              <a:t>uretère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unique débouchant au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5"/>
              </a:rPr>
              <a:t>hile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ou portion centrale de l'organe.</a:t>
            </a:r>
            <a:endParaRPr lang="fr-FR" sz="20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Chez tous les Mammifères (excepté les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6"/>
              </a:rPr>
              <a:t>Monotrèmes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) les 2 uretères se déchargent dans la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7"/>
              </a:rPr>
              <a:t>vessie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celle-ci a pour conduit excréteur le canal de l'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8"/>
              </a:rPr>
              <a:t>urètre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.</a:t>
            </a:r>
            <a:endParaRPr lang="fr-FR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Wingdings"/>
              <a:buChar char=""/>
            </a:pP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 A sa sortie de l'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9"/>
              </a:rPr>
              <a:t>abdomen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 celui-ci se soude au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0"/>
              </a:rPr>
              <a:t>pénis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chez le mâle, au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1"/>
              </a:rPr>
              <a:t>clitoris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 chez la femelle de beaucoup de Mammifères (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2"/>
              </a:rPr>
              <a:t>Rongeurs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3"/>
              </a:rPr>
              <a:t>Insectivores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, 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4"/>
              </a:rPr>
              <a:t>Lémuriens</a:t>
            </a:r>
            <a:r>
              <a:rPr lang="fr-FR" dirty="0" smtClean="0">
                <a:effectLst/>
                <a:latin typeface="Arial"/>
                <a:ea typeface="Times New Roman"/>
                <a:cs typeface="Arial"/>
              </a:rPr>
              <a:t>).</a:t>
            </a:r>
            <a:endParaRPr lang="fr-FR" sz="2800" dirty="0">
              <a:ea typeface="Calibri"/>
              <a:cs typeface="Arial"/>
            </a:endParaRPr>
          </a:p>
          <a:p>
            <a:r>
              <a:rPr lang="fr-FR" dirty="0" smtClean="0">
                <a:effectLst/>
                <a:latin typeface="Arial"/>
                <a:ea typeface="Times New Roman"/>
              </a:rPr>
              <a:t>Chez les Monotrèmes, bien que la vessie existe, les uretères déversent leur contenu dans le canal uro-génital (</a:t>
            </a:r>
            <a:r>
              <a:rPr lang="fr-FR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Arial"/>
                <a:hlinkClick r:id="rId15"/>
              </a:rPr>
              <a:t>cloaque</a:t>
            </a:r>
            <a:r>
              <a:rPr lang="fr-FR" dirty="0" smtClean="0">
                <a:effectLst/>
                <a:latin typeface="Arial"/>
                <a:ea typeface="Times New Roman"/>
              </a:rPr>
              <a:t>) sans entrer dans la vessie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628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684</Words>
  <Application>Microsoft Office PowerPoint</Application>
  <PresentationFormat>Affichage à l'écran (4:3)</PresentationFormat>
  <Paragraphs>257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Thème Office</vt:lpstr>
      <vt:lpstr>Classe 4- Les Mammifères</vt:lpstr>
      <vt:lpstr>Caractères généraux</vt:lpstr>
      <vt:lpstr>Squelette</vt:lpstr>
      <vt:lpstr>Muscles</vt:lpstr>
      <vt:lpstr>Peau</vt:lpstr>
      <vt:lpstr>Présentation PowerPoint</vt:lpstr>
      <vt:lpstr>Appareil digestif</vt:lpstr>
      <vt:lpstr>Présentation PowerPoint</vt:lpstr>
      <vt:lpstr>Système urinaire. </vt:lpstr>
      <vt:lpstr>Appareil génital</vt:lpstr>
      <vt:lpstr>Présentation PowerPoint</vt:lpstr>
      <vt:lpstr>Appareil circulatoire</vt:lpstr>
      <vt:lpstr>Présentation PowerPoint</vt:lpstr>
      <vt:lpstr>Appareil respiratoire. </vt:lpstr>
      <vt:lpstr>Présentation PowerPoint</vt:lpstr>
      <vt:lpstr>Système nerveux et organes des sens</vt:lpstr>
      <vt:lpstr>Présentation PowerPoint</vt:lpstr>
      <vt:lpstr>Comportement</vt:lpstr>
      <vt:lpstr>Présentation PowerPoint</vt:lpstr>
      <vt:lpstr>Distribution géographique.  </vt:lpstr>
      <vt:lpstr>Présentation PowerPoint</vt:lpstr>
      <vt:lpstr>Classification 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Classe 4- Les Mammifères</dc:title>
  <dc:creator>LENOVO</dc:creator>
  <cp:lastModifiedBy>LENOVO</cp:lastModifiedBy>
  <cp:revision>2</cp:revision>
  <dcterms:created xsi:type="dcterms:W3CDTF">2025-05-03T04:57:26Z</dcterms:created>
  <dcterms:modified xsi:type="dcterms:W3CDTF">2025-05-05T11:03:14Z</dcterms:modified>
</cp:coreProperties>
</file>