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387" r:id="rId4"/>
    <p:sldId id="388" r:id="rId5"/>
    <p:sldId id="392" r:id="rId6"/>
    <p:sldId id="442" r:id="rId7"/>
    <p:sldId id="447" r:id="rId8"/>
    <p:sldId id="443" r:id="rId9"/>
    <p:sldId id="448" r:id="rId10"/>
    <p:sldId id="393" r:id="rId11"/>
    <p:sldId id="444" r:id="rId12"/>
    <p:sldId id="445" r:id="rId13"/>
    <p:sldId id="446" r:id="rId14"/>
    <p:sldId id="389" r:id="rId15"/>
    <p:sldId id="390" r:id="rId16"/>
    <p:sldId id="39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2" d="100"/>
          <a:sy n="62" d="100"/>
        </p:scale>
        <p:origin x="97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17F73-61E7-E501-636C-D7EE0AADF20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1686C61-0FCF-6EE8-C405-FD7EBDB73B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6D5D7C4-03C6-A478-E7A3-317813F7FA59}"/>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5" name="Footer Placeholder 4">
            <a:extLst>
              <a:ext uri="{FF2B5EF4-FFF2-40B4-BE49-F238E27FC236}">
                <a16:creationId xmlns:a16="http://schemas.microsoft.com/office/drawing/2014/main" id="{3AE0ECFD-E55F-339D-26C1-8164070B83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9082B3-DEDE-9C64-510D-07E9807A6581}"/>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3323332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769D7-2FAC-71A4-9F73-BF1F8518A8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CCE770F-303F-3DD9-3E4D-22B7553F23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BBED3C-0898-05E7-9731-9F3A77577FF3}"/>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5" name="Footer Placeholder 4">
            <a:extLst>
              <a:ext uri="{FF2B5EF4-FFF2-40B4-BE49-F238E27FC236}">
                <a16:creationId xmlns:a16="http://schemas.microsoft.com/office/drawing/2014/main" id="{A19744D2-9983-8566-3CD0-87569FF0F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8F94AF-165E-8C1F-BB33-D0F3096D3C0A}"/>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400968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741641-C2E7-F276-7FEC-7EB143D3395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49B2B3C-32E2-3E7F-C74B-79940BCA4AF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3739E5-C850-F1D7-51CD-351EFE8C1E4B}"/>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5" name="Footer Placeholder 4">
            <a:extLst>
              <a:ext uri="{FF2B5EF4-FFF2-40B4-BE49-F238E27FC236}">
                <a16:creationId xmlns:a16="http://schemas.microsoft.com/office/drawing/2014/main" id="{A2F4F104-B7D9-B63D-81C4-49B4A8CADC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C13863-1754-40BC-32E0-3D5245999882}"/>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1277033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1" y="359898"/>
            <a:ext cx="9875520" cy="1472184"/>
          </a:xfrm>
        </p:spPr>
        <p:txBody>
          <a:bodyPr anchor="b"/>
          <a:lstStyle>
            <a:lvl1pPr algn="l">
              <a:defRPr/>
            </a:lvl1pPr>
            <a:extLst/>
          </a:lstStyle>
          <a:p>
            <a:r>
              <a:rPr kumimoji="0" lang="fr-FR"/>
              <a:t>Modifiez le style du titre</a:t>
            </a:r>
            <a:endParaRPr kumimoji="0" lang="en-US"/>
          </a:p>
        </p:txBody>
      </p:sp>
      <p:sp>
        <p:nvSpPr>
          <p:cNvPr id="22" name="Sous-titre 21"/>
          <p:cNvSpPr>
            <a:spLocks noGrp="1"/>
          </p:cNvSpPr>
          <p:nvPr>
            <p:ph type="subTitle" idx="1"/>
          </p:nvPr>
        </p:nvSpPr>
        <p:spPr>
          <a:xfrm>
            <a:off x="1910081" y="1850064"/>
            <a:ext cx="9875520" cy="1752600"/>
          </a:xfrm>
        </p:spPr>
        <p:txBody>
          <a:bodyPr tIns="0"/>
          <a:lstStyle>
            <a:lvl1pPr marL="16865" indent="0" algn="l">
              <a:buNone/>
              <a:defRPr sz="1598">
                <a:solidFill>
                  <a:schemeClr val="tx2">
                    <a:shade val="30000"/>
                    <a:satMod val="150000"/>
                  </a:schemeClr>
                </a:solidFill>
              </a:defRPr>
            </a:lvl1pPr>
            <a:lvl2pPr marL="281087" indent="0" algn="ctr">
              <a:buNone/>
            </a:lvl2pPr>
            <a:lvl3pPr marL="562172" indent="0" algn="ctr">
              <a:buNone/>
            </a:lvl3pPr>
            <a:lvl4pPr marL="843257" indent="0" algn="ctr">
              <a:buNone/>
            </a:lvl4pPr>
            <a:lvl5pPr marL="1124344" indent="0" algn="ctr">
              <a:buNone/>
            </a:lvl5pPr>
            <a:lvl6pPr marL="1405430" indent="0" algn="ctr">
              <a:buNone/>
            </a:lvl6pPr>
            <a:lvl7pPr marL="1686516" indent="0" algn="ctr">
              <a:buNone/>
            </a:lvl7pPr>
            <a:lvl8pPr marL="1967602" indent="0" algn="ctr">
              <a:buNone/>
            </a:lvl8pPr>
            <a:lvl9pPr marL="2248688" indent="0" algn="ctr">
              <a:buNone/>
            </a:lvl9pPr>
            <a:extLst/>
          </a:lstStyle>
          <a:p>
            <a:r>
              <a:rPr kumimoji="0" lang="fr-FR"/>
              <a:t>Modifiez le style des sous-titres du masque</a:t>
            </a:r>
            <a:endParaRPr kumimoji="0" lang="en-US"/>
          </a:p>
        </p:txBody>
      </p:sp>
      <p:sp>
        <p:nvSpPr>
          <p:cNvPr id="7" name="Espace réservé de la date 6"/>
          <p:cNvSpPr>
            <a:spLocks noGrp="1"/>
          </p:cNvSpPr>
          <p:nvPr>
            <p:ph type="dt" sz="half" idx="10"/>
          </p:nvPr>
        </p:nvSpPr>
        <p:spPr/>
        <p:txBody>
          <a:bodyPr/>
          <a:lstStyle/>
          <a:p>
            <a:fld id="{0F369DCB-3E24-487B-A629-2893694994AA}" type="datetimeFigureOut">
              <a:rPr lang="fr-FR" smtClean="0"/>
              <a:t>21/04/2026</a:t>
            </a:fld>
            <a:endParaRPr lang="fr-FR"/>
          </a:p>
        </p:txBody>
      </p:sp>
      <p:sp>
        <p:nvSpPr>
          <p:cNvPr id="20" name="Espace réservé du pied de page 19"/>
          <p:cNvSpPr>
            <a:spLocks noGrp="1"/>
          </p:cNvSpPr>
          <p:nvPr>
            <p:ph type="ftr" sz="quarter" idx="11"/>
          </p:nvPr>
        </p:nvSpPr>
        <p:spPr/>
        <p:txBody>
          <a:bodyPr/>
          <a:lstStyle/>
          <a:p>
            <a:endParaRPr lang="fr-FR"/>
          </a:p>
        </p:txBody>
      </p:sp>
      <p:sp>
        <p:nvSpPr>
          <p:cNvPr id="10" name="Espace réservé du numéro de diapositive 9"/>
          <p:cNvSpPr>
            <a:spLocks noGrp="1"/>
          </p:cNvSpPr>
          <p:nvPr>
            <p:ph type="sldNum" sz="quarter" idx="12"/>
          </p:nvPr>
        </p:nvSpPr>
        <p:spPr/>
        <p:txBody>
          <a:bodyPr/>
          <a:lstStyle/>
          <a:p>
            <a:fld id="{F6068A72-EF22-459A-B00B-67CEB99AB1DF}" type="slidenum">
              <a:rPr lang="fr-FR" smtClean="0"/>
              <a:t>‹#›</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
        <p:nvSpPr>
          <p:cNvPr id="9" name="Ellipse 8"/>
          <p:cNvSpPr/>
          <p:nvPr/>
        </p:nvSpPr>
        <p:spPr>
          <a:xfrm>
            <a:off x="1542903" y="1345017"/>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41415630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369DCB-3E24-487B-A629-2893694994AA}" type="datetimeFigureOut">
              <a:rPr lang="fr-FR" smtClean="0"/>
              <a:t>21/04/2026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35165592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4"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2" name="Titre 1"/>
          <p:cNvSpPr>
            <a:spLocks noGrp="1"/>
          </p:cNvSpPr>
          <p:nvPr>
            <p:ph type="title"/>
          </p:nvPr>
        </p:nvSpPr>
        <p:spPr>
          <a:xfrm>
            <a:off x="3437856" y="2600325"/>
            <a:ext cx="8534401" cy="2286000"/>
          </a:xfrm>
        </p:spPr>
        <p:txBody>
          <a:bodyPr anchor="t"/>
          <a:lstStyle>
            <a:lvl1pPr algn="l">
              <a:lnSpc>
                <a:spcPts val="2767"/>
              </a:lnSpc>
              <a:buNone/>
              <a:defRPr sz="2459" b="1" cap="all"/>
            </a:lvl1pPr>
            <a:extLst/>
          </a:lstStyle>
          <a:p>
            <a:r>
              <a:rPr kumimoji="0" lang="fr-FR"/>
              <a:t>Modifiez le style du titre</a:t>
            </a:r>
            <a:endParaRPr kumimoji="0" lang="en-US"/>
          </a:p>
        </p:txBody>
      </p:sp>
      <p:sp>
        <p:nvSpPr>
          <p:cNvPr id="3" name="Espace réservé du texte 2"/>
          <p:cNvSpPr>
            <a:spLocks noGrp="1"/>
          </p:cNvSpPr>
          <p:nvPr>
            <p:ph type="body" idx="1"/>
          </p:nvPr>
        </p:nvSpPr>
        <p:spPr>
          <a:xfrm>
            <a:off x="3437856" y="1066800"/>
            <a:ext cx="8534401" cy="1509712"/>
          </a:xfrm>
        </p:spPr>
        <p:txBody>
          <a:bodyPr anchor="b"/>
          <a:lstStyle>
            <a:lvl1pPr marL="11243" indent="0">
              <a:lnSpc>
                <a:spcPts val="1414"/>
              </a:lnSpc>
              <a:spcBef>
                <a:spcPts val="0"/>
              </a:spcBef>
              <a:buNone/>
              <a:defRPr sz="1230">
                <a:solidFill>
                  <a:schemeClr val="tx2">
                    <a:shade val="30000"/>
                    <a:satMod val="150000"/>
                  </a:schemeClr>
                </a:solidFill>
              </a:defRPr>
            </a:lvl1pPr>
            <a:lvl2pPr>
              <a:buNone/>
              <a:defRPr sz="1107">
                <a:solidFill>
                  <a:schemeClr val="tx1">
                    <a:tint val="75000"/>
                  </a:schemeClr>
                </a:solidFill>
              </a:defRPr>
            </a:lvl2pPr>
            <a:lvl3pPr>
              <a:buNone/>
              <a:defRPr sz="984">
                <a:solidFill>
                  <a:schemeClr val="tx1">
                    <a:tint val="75000"/>
                  </a:schemeClr>
                </a:solidFill>
              </a:defRPr>
            </a:lvl3pPr>
            <a:lvl4pPr>
              <a:buNone/>
              <a:defRPr sz="861">
                <a:solidFill>
                  <a:schemeClr val="tx1">
                    <a:tint val="75000"/>
                  </a:schemeClr>
                </a:solidFill>
              </a:defRPr>
            </a:lvl4pPr>
            <a:lvl5pPr>
              <a:buNone/>
              <a:defRPr sz="861">
                <a:solidFill>
                  <a:schemeClr val="tx1">
                    <a:tint val="75000"/>
                  </a:schemeClr>
                </a:solidFill>
              </a:defRPr>
            </a:lvl5pPr>
            <a:extLst/>
          </a:lstStyle>
          <a:p>
            <a:pPr lvl="0" eaLnBrk="1" latinLnBrk="0" hangingPunct="1"/>
            <a:r>
              <a:rPr kumimoji="0" lang="fr-FR"/>
              <a:t>Modifiez les styles du texte du masque</a:t>
            </a:r>
          </a:p>
        </p:txBody>
      </p:sp>
      <p:sp>
        <p:nvSpPr>
          <p:cNvPr id="4" name="Espace réservé de la date 3"/>
          <p:cNvSpPr>
            <a:spLocks noGrp="1"/>
          </p:cNvSpPr>
          <p:nvPr>
            <p:ph type="dt" sz="half" idx="10"/>
          </p:nvPr>
        </p:nvSpPr>
        <p:spPr/>
        <p:txBody>
          <a:bodyPr/>
          <a:lstStyle/>
          <a:p>
            <a:fld id="{0F369DCB-3E24-487B-A629-2893694994AA}" type="datetimeFigureOut">
              <a:rPr lang="fr-FR" smtClean="0"/>
              <a:t>21/04/2026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
        <p:nvSpPr>
          <p:cNvPr id="10" name="Rectangle 9"/>
          <p:cNvSpPr/>
          <p:nvPr/>
        </p:nvSpPr>
        <p:spPr bwMode="invGray">
          <a:xfrm>
            <a:off x="3048001"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8" name="Ellipse 7"/>
          <p:cNvSpPr/>
          <p:nvPr/>
        </p:nvSpPr>
        <p:spPr>
          <a:xfrm>
            <a:off x="2896429"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
        <p:nvSpPr>
          <p:cNvPr id="9" name="Ellipse 8"/>
          <p:cNvSpPr/>
          <p:nvPr/>
        </p:nvSpPr>
        <p:spPr>
          <a:xfrm>
            <a:off x="3210754"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9927083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1"/>
            <a:ext cx="9997441" cy="1143000"/>
          </a:xfrm>
        </p:spPr>
        <p:txBody>
          <a:bodyPr/>
          <a:lstStyle/>
          <a:p>
            <a:r>
              <a:rPr kumimoji="0" lang="fr-FR"/>
              <a:t>Modifiez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1721"/>
            </a:lvl1pPr>
            <a:lvl2pPr>
              <a:defRPr sz="1476"/>
            </a:lvl2pPr>
            <a:lvl3pPr>
              <a:defRPr sz="1230"/>
            </a:lvl3pPr>
            <a:lvl4pPr>
              <a:defRPr sz="1107"/>
            </a:lvl4pPr>
            <a:lvl5pPr>
              <a:defRPr sz="1107"/>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1721"/>
            </a:lvl1pPr>
            <a:lvl2pPr>
              <a:defRPr sz="1476"/>
            </a:lvl2pPr>
            <a:lvl3pPr>
              <a:defRPr sz="1230"/>
            </a:lvl3pPr>
            <a:lvl4pPr>
              <a:defRPr sz="1107"/>
            </a:lvl4pPr>
            <a:lvl5pPr>
              <a:defRPr sz="1107"/>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F369DCB-3E24-487B-A629-2893694994AA}" type="datetimeFigureOut">
              <a:rPr lang="fr-FR" smtClean="0"/>
              <a:t>21/04/2026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2916093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7"/>
            <a:ext cx="10972801" cy="1143000"/>
          </a:xfrm>
        </p:spPr>
        <p:txBody>
          <a:bodyPr anchor="ctr"/>
          <a:lstStyle>
            <a:lvl1pPr algn="ctr">
              <a:defRPr sz="2767" b="1" cap="none" baseline="0"/>
            </a:lvl1pPr>
            <a:extLst/>
          </a:lstStyle>
          <a:p>
            <a:r>
              <a:rPr kumimoji="0" lang="fr-FR"/>
              <a:t>Modifiez le style du titre</a:t>
            </a:r>
            <a:endParaRPr kumimoji="0" lang="en-US"/>
          </a:p>
        </p:txBody>
      </p:sp>
      <p:sp>
        <p:nvSpPr>
          <p:cNvPr id="3" name="Espace réservé du texte 2"/>
          <p:cNvSpPr>
            <a:spLocks noGrp="1"/>
          </p:cNvSpPr>
          <p:nvPr>
            <p:ph type="body" idx="1"/>
          </p:nvPr>
        </p:nvSpPr>
        <p:spPr>
          <a:xfrm>
            <a:off x="609601" y="328278"/>
            <a:ext cx="5364480" cy="640080"/>
          </a:xfrm>
          <a:solidFill>
            <a:schemeClr val="bg1"/>
          </a:solidFill>
          <a:ln w="10795">
            <a:solidFill>
              <a:schemeClr val="bg1"/>
            </a:solidFill>
            <a:miter lim="800000"/>
          </a:ln>
        </p:spPr>
        <p:txBody>
          <a:bodyPr anchor="ctr"/>
          <a:lstStyle>
            <a:lvl1pPr marL="39352" indent="0" algn="l">
              <a:lnSpc>
                <a:spcPct val="100000"/>
              </a:lnSpc>
              <a:spcBef>
                <a:spcPts val="61"/>
              </a:spcBef>
              <a:buNone/>
              <a:defRPr sz="1168" b="0">
                <a:solidFill>
                  <a:schemeClr val="tx1"/>
                </a:solidFill>
              </a:defRPr>
            </a:lvl1pPr>
            <a:lvl2pPr>
              <a:buNone/>
              <a:defRPr sz="1230" b="1"/>
            </a:lvl2pPr>
            <a:lvl3pPr>
              <a:buNone/>
              <a:defRPr sz="1107" b="1"/>
            </a:lvl3pPr>
            <a:lvl4pPr>
              <a:buNone/>
              <a:defRPr sz="984" b="1"/>
            </a:lvl4pPr>
            <a:lvl5pPr>
              <a:buNone/>
              <a:defRPr sz="984" b="1"/>
            </a:lvl5pPr>
            <a:extLst/>
          </a:lstStyle>
          <a:p>
            <a:pPr lvl="0" eaLnBrk="1" latinLnBrk="0" hangingPunct="1"/>
            <a:r>
              <a:rPr kumimoji="0" lang="fr-FR"/>
              <a:t>Modifiez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39352" indent="0" algn="l">
              <a:lnSpc>
                <a:spcPct val="100000"/>
              </a:lnSpc>
              <a:spcBef>
                <a:spcPts val="61"/>
              </a:spcBef>
              <a:buNone/>
              <a:defRPr sz="1168" b="0">
                <a:solidFill>
                  <a:schemeClr val="tx1"/>
                </a:solidFill>
              </a:defRPr>
            </a:lvl1pPr>
            <a:lvl2pPr>
              <a:buNone/>
              <a:defRPr sz="1230" b="1"/>
            </a:lvl2pPr>
            <a:lvl3pPr>
              <a:buNone/>
              <a:defRPr sz="1107" b="1"/>
            </a:lvl3pPr>
            <a:lvl4pPr>
              <a:buNone/>
              <a:defRPr sz="984" b="1"/>
            </a:lvl4pPr>
            <a:lvl5pPr>
              <a:buNone/>
              <a:defRPr sz="984" b="1"/>
            </a:lvl5pPr>
            <a:extLst/>
          </a:lstStyle>
          <a:p>
            <a:pPr lvl="0" eaLnBrk="1" latinLnBrk="0" hangingPunct="1"/>
            <a:r>
              <a:rPr kumimoji="0" lang="fr-FR"/>
              <a:t>Modifiez les styles du texte du masque</a:t>
            </a:r>
          </a:p>
        </p:txBody>
      </p:sp>
      <p:sp>
        <p:nvSpPr>
          <p:cNvPr id="5" name="Espace réservé du contenu 4"/>
          <p:cNvSpPr>
            <a:spLocks noGrp="1"/>
          </p:cNvSpPr>
          <p:nvPr>
            <p:ph sz="quarter" idx="2"/>
          </p:nvPr>
        </p:nvSpPr>
        <p:spPr>
          <a:xfrm>
            <a:off x="609601" y="969337"/>
            <a:ext cx="5364480" cy="4114800"/>
          </a:xfrm>
          <a:ln w="10795">
            <a:solidFill>
              <a:schemeClr val="bg1"/>
            </a:solidFill>
            <a:prstDash val="dash"/>
            <a:miter lim="800000"/>
          </a:ln>
        </p:spPr>
        <p:txBody>
          <a:bodyPr/>
          <a:lstStyle>
            <a:lvl1pPr marL="241734" indent="-168652">
              <a:lnSpc>
                <a:spcPct val="100000"/>
              </a:lnSpc>
              <a:spcBef>
                <a:spcPts val="430"/>
              </a:spcBef>
              <a:defRPr sz="1476"/>
            </a:lvl1pPr>
            <a:lvl2pPr>
              <a:lnSpc>
                <a:spcPct val="100000"/>
              </a:lnSpc>
              <a:spcBef>
                <a:spcPts val="430"/>
              </a:spcBef>
              <a:defRPr sz="1230"/>
            </a:lvl2pPr>
            <a:lvl3pPr>
              <a:lnSpc>
                <a:spcPct val="100000"/>
              </a:lnSpc>
              <a:spcBef>
                <a:spcPts val="430"/>
              </a:spcBef>
              <a:defRPr sz="1107"/>
            </a:lvl3pPr>
            <a:lvl4pPr>
              <a:lnSpc>
                <a:spcPct val="100000"/>
              </a:lnSpc>
              <a:spcBef>
                <a:spcPts val="430"/>
              </a:spcBef>
              <a:defRPr sz="984"/>
            </a:lvl4pPr>
            <a:lvl5pPr>
              <a:lnSpc>
                <a:spcPct val="100000"/>
              </a:lnSpc>
              <a:spcBef>
                <a:spcPts val="430"/>
              </a:spcBef>
              <a:defRPr sz="984"/>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6217920" y="969337"/>
            <a:ext cx="5364480" cy="4114800"/>
          </a:xfrm>
          <a:ln w="10795">
            <a:solidFill>
              <a:schemeClr val="bg1"/>
            </a:solidFill>
            <a:prstDash val="dash"/>
            <a:miter lim="800000"/>
          </a:ln>
        </p:spPr>
        <p:txBody>
          <a:bodyPr/>
          <a:lstStyle>
            <a:lvl1pPr marL="241734" indent="-168652">
              <a:lnSpc>
                <a:spcPct val="100000"/>
              </a:lnSpc>
              <a:spcBef>
                <a:spcPts val="430"/>
              </a:spcBef>
              <a:defRPr sz="1476"/>
            </a:lvl1pPr>
            <a:lvl2pPr>
              <a:lnSpc>
                <a:spcPct val="100000"/>
              </a:lnSpc>
              <a:spcBef>
                <a:spcPts val="430"/>
              </a:spcBef>
              <a:defRPr sz="1230"/>
            </a:lvl2pPr>
            <a:lvl3pPr>
              <a:lnSpc>
                <a:spcPct val="100000"/>
              </a:lnSpc>
              <a:spcBef>
                <a:spcPts val="430"/>
              </a:spcBef>
              <a:defRPr sz="1107"/>
            </a:lvl3pPr>
            <a:lvl4pPr>
              <a:lnSpc>
                <a:spcPct val="100000"/>
              </a:lnSpc>
              <a:spcBef>
                <a:spcPts val="430"/>
              </a:spcBef>
              <a:defRPr sz="984"/>
            </a:lvl4pPr>
            <a:lvl5pPr>
              <a:lnSpc>
                <a:spcPct val="100000"/>
              </a:lnSpc>
              <a:spcBef>
                <a:spcPts val="430"/>
              </a:spcBef>
              <a:defRPr sz="984"/>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0F369DCB-3E24-487B-A629-2893694994AA}" type="datetimeFigureOut">
              <a:rPr lang="fr-FR" smtClean="0"/>
              <a:t>21/04/2026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25398928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1"/>
            <a:ext cx="9997441" cy="1143000"/>
          </a:xfrm>
        </p:spPr>
        <p:txBody>
          <a:bodyPr anchor="ctr"/>
          <a:lstStyle/>
          <a:p>
            <a:r>
              <a:rPr kumimoji="0" lang="fr-FR"/>
              <a:t>Modifiez le style du titre</a:t>
            </a:r>
            <a:endParaRPr kumimoji="0" lang="en-US"/>
          </a:p>
        </p:txBody>
      </p:sp>
      <p:sp>
        <p:nvSpPr>
          <p:cNvPr id="3" name="Espace réservé de la date 2"/>
          <p:cNvSpPr>
            <a:spLocks noGrp="1"/>
          </p:cNvSpPr>
          <p:nvPr>
            <p:ph type="dt" sz="half" idx="10"/>
          </p:nvPr>
        </p:nvSpPr>
        <p:spPr/>
        <p:txBody>
          <a:bodyPr/>
          <a:lstStyle/>
          <a:p>
            <a:fld id="{0F369DCB-3E24-487B-A629-2893694994AA}" type="datetimeFigureOut">
              <a:rPr lang="fr-FR" smtClean="0"/>
              <a:t>21/04/2026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27503079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3" y="0"/>
            <a:ext cx="108386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2" name="Espace réservé de la date 1"/>
          <p:cNvSpPr>
            <a:spLocks noGrp="1"/>
          </p:cNvSpPr>
          <p:nvPr>
            <p:ph type="dt" sz="half" idx="10"/>
          </p:nvPr>
        </p:nvSpPr>
        <p:spPr/>
        <p:txBody>
          <a:bodyPr/>
          <a:lstStyle/>
          <a:p>
            <a:fld id="{0F369DCB-3E24-487B-A629-2893694994AA}" type="datetimeFigureOut">
              <a:rPr lang="fr-FR" smtClean="0"/>
              <a:t>21/04/2026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6068A72-EF22-459A-B00B-67CEB99AB1DF}" type="slidenum">
              <a:rPr lang="fr-FR" smtClean="0"/>
              <a:t>‹#›</a:t>
            </a:fld>
            <a:endParaRPr lang="fr-FR"/>
          </a:p>
        </p:txBody>
      </p:sp>
      <p:sp>
        <p:nvSpPr>
          <p:cNvPr id="6" name="Rectangle 5"/>
          <p:cNvSpPr/>
          <p:nvPr/>
        </p:nvSpPr>
        <p:spPr bwMode="invGray">
          <a:xfrm>
            <a:off x="1353313"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34626029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16778"/>
            <a:ext cx="5080001" cy="1162050"/>
          </a:xfrm>
          <a:ln>
            <a:noFill/>
          </a:ln>
        </p:spPr>
        <p:txBody>
          <a:bodyPr anchor="b"/>
          <a:lstStyle>
            <a:lvl1pPr algn="l">
              <a:lnSpc>
                <a:spcPts val="1230"/>
              </a:lnSpc>
              <a:buNone/>
              <a:defRPr sz="1353" b="1" cap="all" baseline="0"/>
            </a:lvl1pPr>
            <a:extLst/>
          </a:lstStyle>
          <a:p>
            <a:r>
              <a:rPr kumimoji="0" lang="fr-FR"/>
              <a:t>Modifiez le style du titre</a:t>
            </a:r>
            <a:endParaRPr kumimoji="0" lang="en-US"/>
          </a:p>
        </p:txBody>
      </p:sp>
      <p:sp>
        <p:nvSpPr>
          <p:cNvPr id="3" name="Espace réservé du texte 2"/>
          <p:cNvSpPr>
            <a:spLocks noGrp="1"/>
          </p:cNvSpPr>
          <p:nvPr>
            <p:ph type="body" idx="2"/>
          </p:nvPr>
        </p:nvSpPr>
        <p:spPr>
          <a:xfrm>
            <a:off x="609601" y="1406964"/>
            <a:ext cx="5080001" cy="698500"/>
          </a:xfrm>
        </p:spPr>
        <p:txBody>
          <a:bodyPr/>
          <a:lstStyle>
            <a:lvl1pPr marL="28109" indent="0">
              <a:lnSpc>
                <a:spcPct val="100000"/>
              </a:lnSpc>
              <a:spcBef>
                <a:spcPts val="0"/>
              </a:spcBef>
              <a:buNone/>
              <a:defRPr sz="861"/>
            </a:lvl1pPr>
            <a:lvl2pPr>
              <a:buNone/>
              <a:defRPr sz="738"/>
            </a:lvl2pPr>
            <a:lvl3pPr>
              <a:buNone/>
              <a:defRPr sz="615"/>
            </a:lvl3pPr>
            <a:lvl4pPr>
              <a:buNone/>
              <a:defRPr sz="553"/>
            </a:lvl4pPr>
            <a:lvl5pPr>
              <a:buNone/>
              <a:defRPr sz="553"/>
            </a:lvl5pPr>
            <a:extLst/>
          </a:lstStyle>
          <a:p>
            <a:pPr lvl="0" eaLnBrk="1" latinLnBrk="0" hangingPunct="1"/>
            <a:r>
              <a:rPr kumimoji="0" lang="fr-FR"/>
              <a:t>Modifiez les styles du texte du masque</a:t>
            </a:r>
          </a:p>
        </p:txBody>
      </p:sp>
      <p:sp>
        <p:nvSpPr>
          <p:cNvPr id="4" name="Espace réservé du contenu 3"/>
          <p:cNvSpPr>
            <a:spLocks noGrp="1"/>
          </p:cNvSpPr>
          <p:nvPr>
            <p:ph sz="half" idx="1"/>
          </p:nvPr>
        </p:nvSpPr>
        <p:spPr>
          <a:xfrm>
            <a:off x="609600" y="2133604"/>
            <a:ext cx="10871200" cy="3992563"/>
          </a:xfrm>
        </p:spPr>
        <p:txBody>
          <a:bodyPr/>
          <a:lstStyle>
            <a:lvl1pPr>
              <a:defRPr sz="1967"/>
            </a:lvl1pPr>
            <a:lvl2pPr>
              <a:defRPr sz="1721"/>
            </a:lvl2pPr>
            <a:lvl3pPr>
              <a:defRPr sz="1476"/>
            </a:lvl3pPr>
            <a:lvl4pPr>
              <a:defRPr sz="1230"/>
            </a:lvl4pPr>
            <a:lvl5pPr>
              <a:defRPr sz="1230"/>
            </a:lvl5pPr>
            <a:extLs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0F369DCB-3E24-487B-A629-2893694994AA}" type="datetimeFigureOut">
              <a:rPr lang="fr-FR" smtClean="0"/>
              <a:t>21/04/2026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4062087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F01F4-639C-0801-B667-47188B48C16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F4E0E6-80B8-2B58-A4EA-481AB46743C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0D1B00-8754-BEE2-BBA4-267FFCB02E96}"/>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5" name="Footer Placeholder 4">
            <a:extLst>
              <a:ext uri="{FF2B5EF4-FFF2-40B4-BE49-F238E27FC236}">
                <a16:creationId xmlns:a16="http://schemas.microsoft.com/office/drawing/2014/main" id="{2B550553-BC95-E583-B618-BF2E3B1F98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B98963-F48B-C866-C53F-ABD53D50DE93}"/>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16110187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6" y="1066800"/>
            <a:ext cx="3657601" cy="1981200"/>
          </a:xfrm>
        </p:spPr>
        <p:txBody>
          <a:bodyPr anchor="b">
            <a:noAutofit/>
          </a:bodyPr>
          <a:lstStyle>
            <a:lvl1pPr algn="l">
              <a:buNone/>
              <a:defRPr sz="1291" b="1">
                <a:effectLst/>
              </a:defRPr>
            </a:lvl1pPr>
            <a:extLst/>
          </a:lstStyle>
          <a:p>
            <a:r>
              <a:rPr kumimoji="0" lang="fr-FR"/>
              <a:t>Modifiez le style du titre</a:t>
            </a:r>
            <a:endParaRPr kumimoji="0" lang="en-US"/>
          </a:p>
        </p:txBody>
      </p:sp>
      <p:sp>
        <p:nvSpPr>
          <p:cNvPr id="5" name="Espace réservé de la date 4"/>
          <p:cNvSpPr>
            <a:spLocks noGrp="1"/>
          </p:cNvSpPr>
          <p:nvPr>
            <p:ph type="dt" sz="half" idx="10"/>
          </p:nvPr>
        </p:nvSpPr>
        <p:spPr/>
        <p:txBody>
          <a:bodyPr/>
          <a:lstStyle/>
          <a:p>
            <a:fld id="{0F369DCB-3E24-487B-A629-2893694994AA}" type="datetimeFigureOut">
              <a:rPr lang="fr-FR" smtClean="0"/>
              <a:t>21/04/2026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6068A72-EF22-459A-B00B-67CEB99AB1DF}" type="slidenum">
              <a:rPr lang="fr-FR" smtClean="0"/>
              <a:t>‹#›</a:t>
            </a:fld>
            <a:endParaRPr lang="fr-FR"/>
          </a:p>
        </p:txBody>
      </p:sp>
      <p:sp>
        <p:nvSpPr>
          <p:cNvPr id="8" name="Rectangle 7"/>
          <p:cNvSpPr/>
          <p:nvPr/>
        </p:nvSpPr>
        <p:spPr>
          <a:xfrm>
            <a:off x="1016000" y="1066801"/>
            <a:ext cx="6096001"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56215" tIns="168644" rtlCol="0" anchor="t">
            <a:normAutofit/>
          </a:bodyPr>
          <a:lstStyle/>
          <a:p>
            <a:pPr marL="0" indent="-174274" algn="l" rtl="0" eaLnBrk="1" latinLnBrk="0" hangingPunct="1">
              <a:lnSpc>
                <a:spcPts val="1844"/>
              </a:lnSpc>
              <a:spcBef>
                <a:spcPts val="369"/>
              </a:spcBef>
              <a:buClr>
                <a:schemeClr val="accent1"/>
              </a:buClr>
              <a:buSzPct val="80000"/>
              <a:buFont typeface="Wingdings 2"/>
              <a:buNone/>
            </a:pPr>
            <a:endParaRPr kumimoji="0" lang="en-US" sz="1967"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7"/>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1967"/>
            </a:lvl1pPr>
            <a:extLst/>
          </a:lstStyle>
          <a:p>
            <a:pPr marL="0" algn="l" eaLnBrk="1" latinLnBrk="0" hangingPunct="1"/>
            <a:r>
              <a:rPr kumimoji="0" lang="fr-FR"/>
              <a:t>Cliquez sur l'icône pour ajouter une image</a:t>
            </a:r>
            <a:endParaRPr kumimoji="0" lang="en-US" dirty="0"/>
          </a:p>
        </p:txBody>
      </p:sp>
      <p:sp>
        <p:nvSpPr>
          <p:cNvPr id="9" name="Organigramme : Processus 8"/>
          <p:cNvSpPr/>
          <p:nvPr/>
        </p:nvSpPr>
        <p:spPr>
          <a:xfrm rot="19468671">
            <a:off x="528970" y="954342"/>
            <a:ext cx="914401" cy="204309"/>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10" name="Organigramme : Processus 9"/>
          <p:cNvSpPr/>
          <p:nvPr/>
        </p:nvSpPr>
        <p:spPr>
          <a:xfrm rot="2103354" flipH="1">
            <a:off x="6671556" y="936787"/>
            <a:ext cx="865633" cy="204309"/>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984"/>
              </a:lnSpc>
              <a:spcBef>
                <a:spcPts val="0"/>
              </a:spcBef>
              <a:buNone/>
              <a:defRPr sz="861">
                <a:solidFill>
                  <a:srgbClr val="777777"/>
                </a:solidFill>
              </a:defRPr>
            </a:lvl1pPr>
            <a:lvl2pPr>
              <a:defRPr sz="738"/>
            </a:lvl2pPr>
            <a:lvl3pPr>
              <a:defRPr sz="615"/>
            </a:lvl3pPr>
            <a:lvl4pPr>
              <a:defRPr sz="553"/>
            </a:lvl4pPr>
            <a:lvl5pPr>
              <a:defRPr sz="553"/>
            </a:lvl5pPr>
            <a:extLst/>
          </a:lstStyle>
          <a:p>
            <a:pPr lvl="0" eaLnBrk="1" latinLnBrk="0" hangingPunct="1"/>
            <a:r>
              <a:rPr kumimoji="0" lang="fr-FR"/>
              <a:t>Modifiez les styles du texte du masque</a:t>
            </a:r>
          </a:p>
        </p:txBody>
      </p:sp>
    </p:spTree>
    <p:extLst>
      <p:ext uri="{BB962C8B-B14F-4D97-AF65-F5344CB8AC3E}">
        <p14:creationId xmlns:p14="http://schemas.microsoft.com/office/powerpoint/2010/main" val="37516014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369DCB-3E24-487B-A629-2893694994AA}" type="datetimeFigureOut">
              <a:rPr lang="fr-FR" smtClean="0"/>
              <a:t>21/04/2026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31007897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5"/>
            <a:ext cx="2438400" cy="5851525"/>
          </a:xfrm>
        </p:spPr>
        <p:txBody>
          <a:bodyPr vert="eaVert"/>
          <a:lstStyle/>
          <a:p>
            <a:r>
              <a:rPr kumimoji="0" lang="fr-FR"/>
              <a:t>Modifiez le style du titre</a:t>
            </a:r>
            <a:endParaRPr kumimoji="0" lang="en-US"/>
          </a:p>
        </p:txBody>
      </p:sp>
      <p:sp>
        <p:nvSpPr>
          <p:cNvPr id="3" name="Espace réservé du texte vertical 2"/>
          <p:cNvSpPr>
            <a:spLocks noGrp="1"/>
          </p:cNvSpPr>
          <p:nvPr>
            <p:ph type="body" orient="vert" idx="1"/>
          </p:nvPr>
        </p:nvSpPr>
        <p:spPr>
          <a:xfrm>
            <a:off x="1524001" y="274645"/>
            <a:ext cx="7416800" cy="5851525"/>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0F369DCB-3E24-487B-A629-2893694994AA}" type="datetimeFigureOut">
              <a:rPr lang="fr-FR" smtClean="0"/>
              <a:t>21/04/2026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6068A72-EF22-459A-B00B-67CEB99AB1DF}" type="slidenum">
              <a:rPr lang="fr-FR" smtClean="0"/>
              <a:t>‹#›</a:t>
            </a:fld>
            <a:endParaRPr lang="fr-FR"/>
          </a:p>
        </p:txBody>
      </p:sp>
    </p:spTree>
    <p:extLst>
      <p:ext uri="{BB962C8B-B14F-4D97-AF65-F5344CB8AC3E}">
        <p14:creationId xmlns:p14="http://schemas.microsoft.com/office/powerpoint/2010/main" val="2284462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05028-1971-D4BE-D648-D398788240C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37803F6-3665-37D5-F0F5-61D17C52BC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389551B-6F3B-9FC0-3D57-FB66FBDC7F8A}"/>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5" name="Footer Placeholder 4">
            <a:extLst>
              <a:ext uri="{FF2B5EF4-FFF2-40B4-BE49-F238E27FC236}">
                <a16:creationId xmlns:a16="http://schemas.microsoft.com/office/drawing/2014/main" id="{7DCBC399-8F6D-DD72-6B2E-214532E4BB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E2244-7406-6B8B-1385-511EDFDF7268}"/>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2664414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9BD14-0B71-F7DE-F483-FE3AC0C774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3CC2C0-A3B1-BE9A-EA85-8110A00344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28B6FB-570A-6B94-C127-0767049EF3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D81442E-F189-6A23-8B60-C93F46EBE190}"/>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6" name="Footer Placeholder 5">
            <a:extLst>
              <a:ext uri="{FF2B5EF4-FFF2-40B4-BE49-F238E27FC236}">
                <a16:creationId xmlns:a16="http://schemas.microsoft.com/office/drawing/2014/main" id="{6F34A253-96E2-3FEC-9CB5-2BA502A748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098F90-C2ED-5332-8821-42DE8A7E9773}"/>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28437747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BEBD6-5F17-D315-1EA6-31B31E1F68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70A3CB-908C-E9E7-EC48-BE6521E0C8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ED404A-1AEE-84B3-F9E8-804877FFA45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D489C8-916C-4A48-00AA-CEEDFD0C1B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9048B7-F2E7-54BB-78F3-22B50708CE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B82951-7039-F555-C77E-10506D29055D}"/>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8" name="Footer Placeholder 7">
            <a:extLst>
              <a:ext uri="{FF2B5EF4-FFF2-40B4-BE49-F238E27FC236}">
                <a16:creationId xmlns:a16="http://schemas.microsoft.com/office/drawing/2014/main" id="{C261628E-2E5E-BC61-F836-8BBB941F83A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973528A-7488-86FE-6F28-65D9B00DED48}"/>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832128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7E6C3-10B2-6138-EE25-42843EF8F60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BD7B81-4668-A261-55AA-972298D48F2A}"/>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4" name="Footer Placeholder 3">
            <a:extLst>
              <a:ext uri="{FF2B5EF4-FFF2-40B4-BE49-F238E27FC236}">
                <a16:creationId xmlns:a16="http://schemas.microsoft.com/office/drawing/2014/main" id="{A8EDB99C-E8C8-4D4D-5FF8-FBC2DFE4C7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37B83B-F51A-635A-F815-B41CC0832CB2}"/>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1038421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71CE5D-E37F-F37B-069E-D0675D39B43B}"/>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3" name="Footer Placeholder 2">
            <a:extLst>
              <a:ext uri="{FF2B5EF4-FFF2-40B4-BE49-F238E27FC236}">
                <a16:creationId xmlns:a16="http://schemas.microsoft.com/office/drawing/2014/main" id="{FD2C23CD-BF4C-7045-BF5E-4AED04DEB4F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BC6F852-D046-17F9-C2F5-FC629DCEFB70}"/>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31091979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C51CA-B19A-98EA-EBDF-0D8E9E7C21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E79666-22B5-8583-546F-A7B446C418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3C852E-A778-2F68-A72B-81EF5924D1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59C487-F0C2-822D-B5AF-8E8BE2C52DD8}"/>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6" name="Footer Placeholder 5">
            <a:extLst>
              <a:ext uri="{FF2B5EF4-FFF2-40B4-BE49-F238E27FC236}">
                <a16:creationId xmlns:a16="http://schemas.microsoft.com/office/drawing/2014/main" id="{8834B992-FC71-549C-4E48-01E6A3A26D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0DC7FD-A721-E28E-ED13-1D410EE578E9}"/>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4123543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F8243-D429-EFD4-2C76-827B61A73C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1B159B-2C2B-0089-412F-EAA30CC20D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31B2FC5-C7AE-C29E-0F62-2F7E0B95BD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FAC290C-832B-66FE-9FAA-4FDF48C84809}"/>
              </a:ext>
            </a:extLst>
          </p:cNvPr>
          <p:cNvSpPr>
            <a:spLocks noGrp="1"/>
          </p:cNvSpPr>
          <p:nvPr>
            <p:ph type="dt" sz="half" idx="10"/>
          </p:nvPr>
        </p:nvSpPr>
        <p:spPr/>
        <p:txBody>
          <a:bodyPr/>
          <a:lstStyle/>
          <a:p>
            <a:fld id="{A024C82E-31F1-44E7-B67A-DCB525FFC468}" type="datetimeFigureOut">
              <a:rPr lang="en-US" smtClean="0"/>
              <a:t>4/21/2026</a:t>
            </a:fld>
            <a:endParaRPr lang="en-US"/>
          </a:p>
        </p:txBody>
      </p:sp>
      <p:sp>
        <p:nvSpPr>
          <p:cNvPr id="6" name="Footer Placeholder 5">
            <a:extLst>
              <a:ext uri="{FF2B5EF4-FFF2-40B4-BE49-F238E27FC236}">
                <a16:creationId xmlns:a16="http://schemas.microsoft.com/office/drawing/2014/main" id="{F2C807C5-E95B-B4ED-5A0B-927F9D2B71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642F45-AE91-FC44-6563-2F6DFF923B0A}"/>
              </a:ext>
            </a:extLst>
          </p:cNvPr>
          <p:cNvSpPr>
            <a:spLocks noGrp="1"/>
          </p:cNvSpPr>
          <p:nvPr>
            <p:ph type="sldNum" sz="quarter" idx="12"/>
          </p:nvPr>
        </p:nvSpPr>
        <p:spPr/>
        <p:txBody>
          <a:bodyPr/>
          <a:lstStyle/>
          <a:p>
            <a:fld id="{77C372C8-666C-44C5-8E46-2C27BE97F8E6}" type="slidenum">
              <a:rPr lang="en-US" smtClean="0"/>
              <a:t>‹#›</a:t>
            </a:fld>
            <a:endParaRPr lang="en-US"/>
          </a:p>
        </p:txBody>
      </p:sp>
    </p:spTree>
    <p:extLst>
      <p:ext uri="{BB962C8B-B14F-4D97-AF65-F5344CB8AC3E}">
        <p14:creationId xmlns:p14="http://schemas.microsoft.com/office/powerpoint/2010/main" val="17869244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45DD73-0329-7D81-673F-CD074F33CB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1E1B29D-7622-3773-8328-A2AF32CE4C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FC67C-5EBB-5F1F-7ABD-CF42A4B349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4C82E-31F1-44E7-B67A-DCB525FFC468}" type="datetimeFigureOut">
              <a:rPr lang="en-US" smtClean="0"/>
              <a:t>4/21/2026</a:t>
            </a:fld>
            <a:endParaRPr lang="en-US"/>
          </a:p>
        </p:txBody>
      </p:sp>
      <p:sp>
        <p:nvSpPr>
          <p:cNvPr id="5" name="Footer Placeholder 4">
            <a:extLst>
              <a:ext uri="{FF2B5EF4-FFF2-40B4-BE49-F238E27FC236}">
                <a16:creationId xmlns:a16="http://schemas.microsoft.com/office/drawing/2014/main" id="{DA9A10B6-AC1A-4C88-7A8A-9239E44A98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DF1BB53-91F0-0CD4-E41D-154DAA441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C372C8-666C-44C5-8E46-2C27BE97F8E6}" type="slidenum">
              <a:rPr lang="en-US" smtClean="0"/>
              <a:t>‹#›</a:t>
            </a:fld>
            <a:endParaRPr lang="en-US"/>
          </a:p>
        </p:txBody>
      </p:sp>
    </p:spTree>
    <p:extLst>
      <p:ext uri="{BB962C8B-B14F-4D97-AF65-F5344CB8AC3E}">
        <p14:creationId xmlns:p14="http://schemas.microsoft.com/office/powerpoint/2010/main" val="38601905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898" y="-815922"/>
            <a:ext cx="2185183" cy="1638888"/>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8" name="Ellipse 7"/>
          <p:cNvSpPr/>
          <p:nvPr/>
        </p:nvSpPr>
        <p:spPr>
          <a:xfrm>
            <a:off x="225089" y="21106"/>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11" name="Bouée 10"/>
          <p:cNvSpPr/>
          <p:nvPr/>
        </p:nvSpPr>
        <p:spPr>
          <a:xfrm rot="2315675">
            <a:off x="243845"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12" name="Rectangle 11"/>
          <p:cNvSpPr/>
          <p:nvPr/>
        </p:nvSpPr>
        <p:spPr>
          <a:xfrm>
            <a:off x="1350502"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
        <p:nvSpPr>
          <p:cNvPr id="5" name="Espace réservé du titre 4"/>
          <p:cNvSpPr>
            <a:spLocks noGrp="1"/>
          </p:cNvSpPr>
          <p:nvPr>
            <p:ph type="title"/>
          </p:nvPr>
        </p:nvSpPr>
        <p:spPr>
          <a:xfrm>
            <a:off x="1914144" y="274638"/>
            <a:ext cx="9997441" cy="1143000"/>
          </a:xfrm>
          <a:prstGeom prst="rect">
            <a:avLst/>
          </a:prstGeom>
        </p:spPr>
        <p:txBody>
          <a:bodyPr anchor="ctr">
            <a:normAutofit/>
          </a:bodyPr>
          <a:lstStyle/>
          <a:p>
            <a:r>
              <a:rPr kumimoji="0" lang="fr-FR"/>
              <a:t>Modifiez le style du titre</a:t>
            </a:r>
            <a:endParaRPr kumimoji="0" lang="en-US"/>
          </a:p>
        </p:txBody>
      </p:sp>
      <p:sp>
        <p:nvSpPr>
          <p:cNvPr id="9" name="Espace réservé du texte 8"/>
          <p:cNvSpPr>
            <a:spLocks noGrp="1"/>
          </p:cNvSpPr>
          <p:nvPr>
            <p:ph type="body" idx="1"/>
          </p:nvPr>
        </p:nvSpPr>
        <p:spPr>
          <a:xfrm>
            <a:off x="1914144" y="1447800"/>
            <a:ext cx="9997441" cy="4800600"/>
          </a:xfrm>
          <a:prstGeom prst="rect">
            <a:avLst/>
          </a:prstGeom>
        </p:spPr>
        <p:txBody>
          <a:bodyPr>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24" name="Espace réservé de la date 23"/>
          <p:cNvSpPr>
            <a:spLocks noGrp="1"/>
          </p:cNvSpPr>
          <p:nvPr>
            <p:ph type="dt" sz="half" idx="2"/>
          </p:nvPr>
        </p:nvSpPr>
        <p:spPr>
          <a:xfrm>
            <a:off x="4775202" y="6305550"/>
            <a:ext cx="2844800" cy="476250"/>
          </a:xfrm>
          <a:prstGeom prst="rect">
            <a:avLst/>
          </a:prstGeom>
        </p:spPr>
        <p:txBody>
          <a:bodyPr anchor="b"/>
          <a:lstStyle>
            <a:lvl1pPr algn="r" eaLnBrk="1" latinLnBrk="0" hangingPunct="1">
              <a:defRPr kumimoji="0" sz="738">
                <a:solidFill>
                  <a:schemeClr val="bg2">
                    <a:shade val="50000"/>
                    <a:satMod val="200000"/>
                  </a:schemeClr>
                </a:solidFill>
              </a:defRPr>
            </a:lvl1pPr>
            <a:extLst/>
          </a:lstStyle>
          <a:p>
            <a:fld id="{0F369DCB-3E24-487B-A629-2893694994AA}" type="datetimeFigureOut">
              <a:rPr lang="fr-FR" smtClean="0"/>
              <a:t>21/04/2026</a:t>
            </a:fld>
            <a:endParaRPr lang="fr-FR"/>
          </a:p>
        </p:txBody>
      </p:sp>
      <p:sp>
        <p:nvSpPr>
          <p:cNvPr id="10" name="Espace réservé du pied de page 9"/>
          <p:cNvSpPr>
            <a:spLocks noGrp="1"/>
          </p:cNvSpPr>
          <p:nvPr>
            <p:ph type="ftr" sz="quarter" idx="3"/>
          </p:nvPr>
        </p:nvSpPr>
        <p:spPr>
          <a:xfrm>
            <a:off x="7620001" y="6305550"/>
            <a:ext cx="3860800" cy="476250"/>
          </a:xfrm>
          <a:prstGeom prst="rect">
            <a:avLst/>
          </a:prstGeom>
        </p:spPr>
        <p:txBody>
          <a:bodyPr anchor="b"/>
          <a:lstStyle>
            <a:lvl1pPr eaLnBrk="1" latinLnBrk="0" hangingPunct="1">
              <a:defRPr kumimoji="0" sz="738">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6" y="6305550"/>
            <a:ext cx="609600" cy="476250"/>
          </a:xfrm>
          <a:prstGeom prst="rect">
            <a:avLst/>
          </a:prstGeom>
        </p:spPr>
        <p:txBody>
          <a:bodyPr anchor="b"/>
          <a:lstStyle>
            <a:lvl1pPr algn="ctr" eaLnBrk="1" latinLnBrk="0" hangingPunct="1">
              <a:defRPr kumimoji="0" sz="738">
                <a:solidFill>
                  <a:schemeClr val="bg2">
                    <a:shade val="50000"/>
                    <a:satMod val="200000"/>
                  </a:schemeClr>
                </a:solidFill>
                <a:effectLst/>
              </a:defRPr>
            </a:lvl1pPr>
            <a:extLst/>
          </a:lstStyle>
          <a:p>
            <a:fld id="{F6068A72-EF22-459A-B00B-67CEB99AB1DF}" type="slidenum">
              <a:rPr lang="fr-FR" smtClean="0"/>
              <a:t>‹#›</a:t>
            </a:fld>
            <a:endParaRPr lang="fr-FR"/>
          </a:p>
        </p:txBody>
      </p:sp>
      <p:sp>
        <p:nvSpPr>
          <p:cNvPr id="15" name="Rectangle 14"/>
          <p:cNvSpPr/>
          <p:nvPr/>
        </p:nvSpPr>
        <p:spPr bwMode="invGray">
          <a:xfrm>
            <a:off x="1353313"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107"/>
          </a:p>
        </p:txBody>
      </p:sp>
    </p:spTree>
    <p:extLst>
      <p:ext uri="{BB962C8B-B14F-4D97-AF65-F5344CB8AC3E}">
        <p14:creationId xmlns:p14="http://schemas.microsoft.com/office/powerpoint/2010/main" val="4153191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2644"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224868" indent="-174274" algn="l" rtl="0" eaLnBrk="1" latinLnBrk="0" hangingPunct="1">
        <a:lnSpc>
          <a:spcPct val="100000"/>
        </a:lnSpc>
        <a:spcBef>
          <a:spcPts val="369"/>
        </a:spcBef>
        <a:buClr>
          <a:schemeClr val="accent1"/>
        </a:buClr>
        <a:buSzPct val="80000"/>
        <a:buFont typeface="Wingdings 2"/>
        <a:buChar char=""/>
        <a:defRPr kumimoji="0" sz="1967" kern="1200">
          <a:solidFill>
            <a:schemeClr val="tx1"/>
          </a:solidFill>
          <a:latin typeface="+mn-lt"/>
          <a:ea typeface="+mn-ea"/>
          <a:cs typeface="+mn-cs"/>
        </a:defRPr>
      </a:lvl1pPr>
      <a:lvl2pPr marL="393520" indent="-146165" algn="l" rtl="0" eaLnBrk="1" latinLnBrk="0" hangingPunct="1">
        <a:lnSpc>
          <a:spcPct val="100000"/>
        </a:lnSpc>
        <a:spcBef>
          <a:spcPts val="338"/>
        </a:spcBef>
        <a:buClr>
          <a:schemeClr val="accent1"/>
        </a:buClr>
        <a:buFont typeface="Verdana"/>
        <a:buChar char="◦"/>
        <a:defRPr kumimoji="0" sz="1721" kern="1200">
          <a:solidFill>
            <a:schemeClr val="tx1"/>
          </a:solidFill>
          <a:latin typeface="+mn-lt"/>
          <a:ea typeface="+mn-ea"/>
          <a:cs typeface="+mn-cs"/>
        </a:defRPr>
      </a:lvl2pPr>
      <a:lvl3pPr marL="545307" indent="-140542" algn="l" rtl="0" eaLnBrk="1" latinLnBrk="0" hangingPunct="1">
        <a:lnSpc>
          <a:spcPct val="100000"/>
        </a:lnSpc>
        <a:spcBef>
          <a:spcPct val="20000"/>
        </a:spcBef>
        <a:buClr>
          <a:schemeClr val="accent2"/>
        </a:buClr>
        <a:buFont typeface="Wingdings 2"/>
        <a:buChar char=""/>
        <a:defRPr kumimoji="0" sz="1476" kern="1200">
          <a:solidFill>
            <a:schemeClr val="tx1"/>
          </a:solidFill>
          <a:latin typeface="+mn-lt"/>
          <a:ea typeface="+mn-ea"/>
          <a:cs typeface="+mn-cs"/>
        </a:defRPr>
      </a:lvl3pPr>
      <a:lvl4pPr marL="674607" indent="-106813" algn="l" rtl="0" eaLnBrk="1" latinLnBrk="0" hangingPunct="1">
        <a:lnSpc>
          <a:spcPct val="100000"/>
        </a:lnSpc>
        <a:spcBef>
          <a:spcPct val="20000"/>
        </a:spcBef>
        <a:buClr>
          <a:schemeClr val="accent3"/>
        </a:buClr>
        <a:buFont typeface="Wingdings 2"/>
        <a:buChar char=""/>
        <a:defRPr kumimoji="0" sz="1230" kern="1200">
          <a:solidFill>
            <a:schemeClr val="tx1"/>
          </a:solidFill>
          <a:latin typeface="+mn-lt"/>
          <a:ea typeface="+mn-ea"/>
          <a:cs typeface="+mn-cs"/>
        </a:defRPr>
      </a:lvl4pPr>
      <a:lvl5pPr marL="798285" indent="-112435" algn="l" rtl="0" eaLnBrk="1" latinLnBrk="0" hangingPunct="1">
        <a:lnSpc>
          <a:spcPct val="100000"/>
        </a:lnSpc>
        <a:spcBef>
          <a:spcPct val="20000"/>
        </a:spcBef>
        <a:buClr>
          <a:schemeClr val="accent4"/>
        </a:buClr>
        <a:buFont typeface="Wingdings 2"/>
        <a:buChar char=""/>
        <a:defRPr kumimoji="0" sz="1230" kern="1200">
          <a:solidFill>
            <a:schemeClr val="tx1"/>
          </a:solidFill>
          <a:latin typeface="+mn-lt"/>
          <a:ea typeface="+mn-ea"/>
          <a:cs typeface="+mn-cs"/>
        </a:defRPr>
      </a:lvl5pPr>
      <a:lvl6pPr marL="927583" indent="-112435" algn="l" rtl="0" eaLnBrk="1" latinLnBrk="0" hangingPunct="1">
        <a:lnSpc>
          <a:spcPct val="100000"/>
        </a:lnSpc>
        <a:spcBef>
          <a:spcPct val="20000"/>
        </a:spcBef>
        <a:buClr>
          <a:schemeClr val="accent5"/>
        </a:buClr>
        <a:buFont typeface="Wingdings 2"/>
        <a:buChar char=""/>
        <a:defRPr kumimoji="0" sz="1230" kern="1200">
          <a:solidFill>
            <a:schemeClr val="tx1"/>
          </a:solidFill>
          <a:latin typeface="+mn-lt"/>
          <a:ea typeface="+mn-ea"/>
          <a:cs typeface="+mn-cs"/>
        </a:defRPr>
      </a:lvl6pPr>
      <a:lvl7pPr marL="1056883" indent="-112435" algn="l" rtl="0" eaLnBrk="1" latinLnBrk="0" hangingPunct="1">
        <a:lnSpc>
          <a:spcPct val="100000"/>
        </a:lnSpc>
        <a:spcBef>
          <a:spcPct val="20000"/>
        </a:spcBef>
        <a:buClr>
          <a:schemeClr val="accent6"/>
        </a:buClr>
        <a:buFont typeface="Wingdings 2"/>
        <a:buChar char=""/>
        <a:defRPr kumimoji="0" sz="1230" kern="1200">
          <a:solidFill>
            <a:schemeClr val="tx1"/>
          </a:solidFill>
          <a:latin typeface="+mn-lt"/>
          <a:ea typeface="+mn-ea"/>
          <a:cs typeface="+mn-cs"/>
        </a:defRPr>
      </a:lvl7pPr>
      <a:lvl8pPr marL="1180561" indent="-112435" algn="l" rtl="0" eaLnBrk="1" latinLnBrk="0" hangingPunct="1">
        <a:lnSpc>
          <a:spcPct val="100000"/>
        </a:lnSpc>
        <a:spcBef>
          <a:spcPct val="20000"/>
        </a:spcBef>
        <a:buClr>
          <a:schemeClr val="accent6"/>
        </a:buClr>
        <a:buFont typeface="Wingdings 2"/>
        <a:buChar char=""/>
        <a:defRPr kumimoji="0" sz="1230" kern="1200">
          <a:solidFill>
            <a:schemeClr val="tx1"/>
          </a:solidFill>
          <a:latin typeface="+mn-lt"/>
          <a:ea typeface="+mn-ea"/>
          <a:cs typeface="+mn-cs"/>
        </a:defRPr>
      </a:lvl8pPr>
      <a:lvl9pPr marL="1309860" indent="-112435" algn="l" rtl="0" eaLnBrk="1" latinLnBrk="0" hangingPunct="1">
        <a:lnSpc>
          <a:spcPct val="100000"/>
        </a:lnSpc>
        <a:spcBef>
          <a:spcPct val="20000"/>
        </a:spcBef>
        <a:buClr>
          <a:schemeClr val="accent6"/>
        </a:buClr>
        <a:buFont typeface="Wingdings 2"/>
        <a:buChar char=""/>
        <a:defRPr kumimoji="0" sz="123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281087" algn="l" rtl="0" eaLnBrk="1" latinLnBrk="0" hangingPunct="1">
        <a:defRPr kumimoji="0" kern="1200">
          <a:solidFill>
            <a:schemeClr val="tx1"/>
          </a:solidFill>
          <a:latin typeface="+mn-lt"/>
          <a:ea typeface="+mn-ea"/>
          <a:cs typeface="+mn-cs"/>
        </a:defRPr>
      </a:lvl2pPr>
      <a:lvl3pPr marL="562172" algn="l" rtl="0" eaLnBrk="1" latinLnBrk="0" hangingPunct="1">
        <a:defRPr kumimoji="0" kern="1200">
          <a:solidFill>
            <a:schemeClr val="tx1"/>
          </a:solidFill>
          <a:latin typeface="+mn-lt"/>
          <a:ea typeface="+mn-ea"/>
          <a:cs typeface="+mn-cs"/>
        </a:defRPr>
      </a:lvl3pPr>
      <a:lvl4pPr marL="843257" algn="l" rtl="0" eaLnBrk="1" latinLnBrk="0" hangingPunct="1">
        <a:defRPr kumimoji="0" kern="1200">
          <a:solidFill>
            <a:schemeClr val="tx1"/>
          </a:solidFill>
          <a:latin typeface="+mn-lt"/>
          <a:ea typeface="+mn-ea"/>
          <a:cs typeface="+mn-cs"/>
        </a:defRPr>
      </a:lvl4pPr>
      <a:lvl5pPr marL="1124344" algn="l" rtl="0" eaLnBrk="1" latinLnBrk="0" hangingPunct="1">
        <a:defRPr kumimoji="0" kern="1200">
          <a:solidFill>
            <a:schemeClr val="tx1"/>
          </a:solidFill>
          <a:latin typeface="+mn-lt"/>
          <a:ea typeface="+mn-ea"/>
          <a:cs typeface="+mn-cs"/>
        </a:defRPr>
      </a:lvl5pPr>
      <a:lvl6pPr marL="1405430" algn="l" rtl="0" eaLnBrk="1" latinLnBrk="0" hangingPunct="1">
        <a:defRPr kumimoji="0" kern="1200">
          <a:solidFill>
            <a:schemeClr val="tx1"/>
          </a:solidFill>
          <a:latin typeface="+mn-lt"/>
          <a:ea typeface="+mn-ea"/>
          <a:cs typeface="+mn-cs"/>
        </a:defRPr>
      </a:lvl6pPr>
      <a:lvl7pPr marL="1686516" algn="l" rtl="0" eaLnBrk="1" latinLnBrk="0" hangingPunct="1">
        <a:defRPr kumimoji="0" kern="1200">
          <a:solidFill>
            <a:schemeClr val="tx1"/>
          </a:solidFill>
          <a:latin typeface="+mn-lt"/>
          <a:ea typeface="+mn-ea"/>
          <a:cs typeface="+mn-cs"/>
        </a:defRPr>
      </a:lvl7pPr>
      <a:lvl8pPr marL="1967602" algn="l" rtl="0" eaLnBrk="1" latinLnBrk="0" hangingPunct="1">
        <a:defRPr kumimoji="0" kern="1200">
          <a:solidFill>
            <a:schemeClr val="tx1"/>
          </a:solidFill>
          <a:latin typeface="+mn-lt"/>
          <a:ea typeface="+mn-ea"/>
          <a:cs typeface="+mn-cs"/>
        </a:defRPr>
      </a:lvl8pPr>
      <a:lvl9pPr marL="2248688"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hyperlink" Target="https://www.futura-sciences.com/maison/definitions/gaz-naturel-plastique-13438/" TargetMode="External"/><Relationship Id="rId2" Type="http://schemas.openxmlformats.org/officeDocument/2006/relationships/hyperlink" Target="https://www.futura-sciences.com/fr/news/t/high-tech-4/d/la-police-americaine-filme-tout_4297/" TargetMode="Externa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futura-sciences.com/galerie_photos/showgallery.php/cat/667" TargetMode="Externa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4B342-1E47-484E-F4E7-39297EBAC46E}"/>
              </a:ext>
            </a:extLst>
          </p:cNvPr>
          <p:cNvSpPr>
            <a:spLocks noGrp="1"/>
          </p:cNvSpPr>
          <p:nvPr>
            <p:ph type="ctrTitle"/>
          </p:nvPr>
        </p:nvSpPr>
        <p:spPr/>
        <p:txBody>
          <a:bodyPr/>
          <a:lstStyle/>
          <a:p>
            <a:endParaRPr lang="en-US"/>
          </a:p>
        </p:txBody>
      </p:sp>
      <p:sp>
        <p:nvSpPr>
          <p:cNvPr id="3" name="Subtitle 2">
            <a:extLst>
              <a:ext uri="{FF2B5EF4-FFF2-40B4-BE49-F238E27FC236}">
                <a16:creationId xmlns:a16="http://schemas.microsoft.com/office/drawing/2014/main" id="{66B723CC-5AEC-F661-B98E-61F7785728C5}"/>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365912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1807965-476A-2978-B6E4-1E87FA9378A3}"/>
              </a:ext>
            </a:extLst>
          </p:cNvPr>
          <p:cNvSpPr txBox="1"/>
          <p:nvPr/>
        </p:nvSpPr>
        <p:spPr>
          <a:xfrm>
            <a:off x="739515" y="684355"/>
            <a:ext cx="10712970" cy="4197688"/>
          </a:xfrm>
          <a:prstGeom prst="rect">
            <a:avLst/>
          </a:prstGeom>
          <a:noFill/>
        </p:spPr>
        <p:txBody>
          <a:bodyPr wrap="square">
            <a:spAutoFit/>
          </a:bodyPr>
          <a:lstStyle/>
          <a:p>
            <a:pPr algn="just" defTabSz="868818">
              <a:lnSpc>
                <a:spcPct val="150000"/>
              </a:lnSpc>
              <a:spcAft>
                <a:spcPts val="492"/>
              </a:spcAft>
            </a:pP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Beaucoup de traces intéressantes pour l'enquête sont visibles à l'œil nu et sont donc facilement Identifiables par les techniciens : taches de sang ; traces de pas ; cheveux ; résidus sous les ongles... </a:t>
            </a:r>
          </a:p>
          <a:p>
            <a:pPr algn="just" defTabSz="868818">
              <a:lnSpc>
                <a:spcPct val="150000"/>
              </a:lnSpc>
              <a:spcAft>
                <a:spcPts val="492"/>
              </a:spcAft>
            </a:pPr>
            <a:endPar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endParaRPr>
          </a:p>
          <a:p>
            <a:pPr algn="just" defTabSz="868818">
              <a:lnSpc>
                <a:spcPct val="150000"/>
              </a:lnSpc>
              <a:spcAft>
                <a:spcPts val="492"/>
              </a:spcAft>
            </a:pPr>
            <a:endPar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endParaRPr>
          </a:p>
          <a:p>
            <a:pPr algn="just" defTabSz="868818">
              <a:lnSpc>
                <a:spcPct val="150000"/>
              </a:lnSpc>
              <a:spcAft>
                <a:spcPts val="492"/>
              </a:spcAft>
            </a:pP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Certains indices ne sont pas visibles à l'œil nu : - l'ADN (la salive sur un verre...) ; - les empreintes digitales ; - les taches de sang nettoyées...</a:t>
            </a:r>
            <a:endParaRPr lang="en-US" sz="2213"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91261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3FAE597-4C47-492E-3F1A-3490A1105BD9}"/>
              </a:ext>
            </a:extLst>
          </p:cNvPr>
          <p:cNvSpPr txBox="1"/>
          <p:nvPr/>
        </p:nvSpPr>
        <p:spPr>
          <a:xfrm>
            <a:off x="1137931" y="108865"/>
            <a:ext cx="10093212" cy="470770"/>
          </a:xfrm>
          <a:prstGeom prst="rect">
            <a:avLst/>
          </a:prstGeom>
          <a:noFill/>
        </p:spPr>
        <p:txBody>
          <a:bodyPr wrap="square">
            <a:spAutoFit/>
          </a:bodyPr>
          <a:lstStyle/>
          <a:p>
            <a:pPr defTabSz="868818"/>
            <a:r>
              <a:rPr lang="fr-FR" sz="2459" b="1" dirty="0">
                <a:ln w="0"/>
                <a:solidFill>
                  <a:srgbClr val="7030A0"/>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Conditions de prélèvements des échantillons pouvant contenir de l’ADN</a:t>
            </a:r>
            <a:endParaRPr lang="en-US" sz="2213" b="1" dirty="0">
              <a:ln w="0"/>
              <a:solidFill>
                <a:srgbClr val="7030A0"/>
              </a:solidFill>
              <a:effectLst>
                <a:outerShdw blurRad="38100" dist="25400" dir="5400000" algn="ctr" rotWithShape="0">
                  <a:srgbClr val="6E747A">
                    <a:alpha val="43000"/>
                  </a:srgbClr>
                </a:outerShdw>
              </a:effectLst>
              <a:latin typeface="Comic Sans MS"/>
            </a:endParaRPr>
          </a:p>
        </p:txBody>
      </p:sp>
      <p:sp>
        <p:nvSpPr>
          <p:cNvPr id="5" name="TextBox 4">
            <a:extLst>
              <a:ext uri="{FF2B5EF4-FFF2-40B4-BE49-F238E27FC236}">
                <a16:creationId xmlns:a16="http://schemas.microsoft.com/office/drawing/2014/main" id="{3F27896E-EACC-F870-3903-840D89555B7A}"/>
              </a:ext>
            </a:extLst>
          </p:cNvPr>
          <p:cNvSpPr txBox="1"/>
          <p:nvPr/>
        </p:nvSpPr>
        <p:spPr>
          <a:xfrm>
            <a:off x="872320" y="532384"/>
            <a:ext cx="10624434" cy="2866810"/>
          </a:xfrm>
          <a:prstGeom prst="rect">
            <a:avLst/>
          </a:prstGeom>
          <a:noFill/>
        </p:spPr>
        <p:txBody>
          <a:bodyPr wrap="square">
            <a:spAutoFit/>
          </a:bodyPr>
          <a:lstStyle/>
          <a:p>
            <a:pPr defTabSz="868818">
              <a:lnSpc>
                <a:spcPct val="150000"/>
              </a:lnSpc>
            </a:pPr>
            <a:r>
              <a:rPr lang="fr-CA" sz="2459" dirty="0">
                <a:solidFill>
                  <a:prstClr val="black"/>
                </a:solidFill>
                <a:latin typeface="Times New Roman" panose="02020603050405020304" pitchFamily="18" charset="0"/>
                <a:ea typeface="Calibri" panose="020F0502020204030204" pitchFamily="34" charset="0"/>
              </a:rPr>
              <a:t>La première étape est la découverte de la trace ! Le technicien de scène de crime possède des éclairages de diverses longueurs d’onde et des tests chimiques d’orientation pour l’aider dans sa démarche. Les tests d’orientation sont des tests chimiques qui permettent de faire réagir un liquide biologique particulier par l’intermédiaire des protéines.</a:t>
            </a:r>
            <a:endParaRPr lang="en-US" sz="2213" dirty="0">
              <a:solidFill>
                <a:prstClr val="black"/>
              </a:solidFill>
              <a:latin typeface="Comic Sans MS"/>
            </a:endParaRPr>
          </a:p>
        </p:txBody>
      </p:sp>
      <p:sp>
        <p:nvSpPr>
          <p:cNvPr id="7" name="TextBox 6">
            <a:extLst>
              <a:ext uri="{FF2B5EF4-FFF2-40B4-BE49-F238E27FC236}">
                <a16:creationId xmlns:a16="http://schemas.microsoft.com/office/drawing/2014/main" id="{113D198A-464A-E2A1-013B-9EE3A9DD5469}"/>
              </a:ext>
            </a:extLst>
          </p:cNvPr>
          <p:cNvSpPr txBox="1"/>
          <p:nvPr/>
        </p:nvSpPr>
        <p:spPr>
          <a:xfrm>
            <a:off x="868259" y="4004490"/>
            <a:ext cx="10358198" cy="1734706"/>
          </a:xfrm>
          <a:prstGeom prst="rect">
            <a:avLst/>
          </a:prstGeom>
          <a:noFill/>
        </p:spPr>
        <p:txBody>
          <a:bodyPr wrap="square">
            <a:spAutoFit/>
          </a:bodyPr>
          <a:lstStyle/>
          <a:p>
            <a:pPr algn="just" defTabSz="868818">
              <a:lnSpc>
                <a:spcPct val="150000"/>
              </a:lnSpc>
              <a:spcAft>
                <a:spcPts val="492"/>
              </a:spcAft>
              <a:tabLst>
                <a:tab pos="989659" algn="l"/>
              </a:tabLst>
            </a:pP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Avant leur prélèvement, ils sont </a:t>
            </a:r>
            <a:r>
              <a:rPr lang="fr-CA" sz="2459" b="1" kern="100"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tooltip="La police américaine filme tout"/>
              </a:rPr>
              <a:t>photographiés</a:t>
            </a: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ensuite </a:t>
            </a:r>
            <a:r>
              <a:rPr lang="fr-CA" sz="2459" b="1" kern="100" dirty="0">
                <a:solidFill>
                  <a:srgbClr val="FEA022">
                    <a:lumMod val="75000"/>
                  </a:srgbClr>
                </a:solidFill>
                <a:latin typeface="Times New Roman" panose="02020603050405020304" pitchFamily="18" charset="0"/>
                <a:ea typeface="Calibri" panose="020F0502020204030204" pitchFamily="34" charset="0"/>
                <a:cs typeface="Arial" panose="020B0604020202020204" pitchFamily="34" charset="0"/>
              </a:rPr>
              <a:t>récoltés</a:t>
            </a: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de façon rigoureuse à l'aide d'outils stériles, chacun </a:t>
            </a:r>
            <a:r>
              <a:rPr lang="fr-CA" sz="2459" b="1" kern="100" dirty="0">
                <a:solidFill>
                  <a:srgbClr val="FEA022">
                    <a:lumMod val="75000"/>
                  </a:srgbClr>
                </a:solidFill>
                <a:latin typeface="Times New Roman" panose="02020603050405020304" pitchFamily="18" charset="0"/>
                <a:ea typeface="Calibri" panose="020F0502020204030204" pitchFamily="34" charset="0"/>
                <a:cs typeface="Arial" panose="020B0604020202020204" pitchFamily="34" charset="0"/>
              </a:rPr>
              <a:t>conservé</a:t>
            </a: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dans un </a:t>
            </a:r>
            <a:r>
              <a:rPr lang="fr-CA" sz="2459" u="sng" kern="100" dirty="0">
                <a:solidFill>
                  <a:prstClr val="black"/>
                </a:solidFill>
                <a:latin typeface="Times New Roman" panose="02020603050405020304" pitchFamily="18" charset="0"/>
                <a:ea typeface="Calibri" panose="020F050202020403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plastique</a:t>
            </a:r>
            <a:r>
              <a:rPr lang="fr-CA" sz="2459"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scellé, précisant bien l'origine de l'échantillon.</a:t>
            </a:r>
            <a:endParaRPr lang="en-US" sz="2213"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096116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47A4C1C-73E0-01D3-5628-E0A86961E367}"/>
              </a:ext>
            </a:extLst>
          </p:cNvPr>
          <p:cNvSpPr txBox="1"/>
          <p:nvPr/>
        </p:nvSpPr>
        <p:spPr>
          <a:xfrm>
            <a:off x="1160066" y="1931018"/>
            <a:ext cx="9871869" cy="3147657"/>
          </a:xfrm>
          <a:prstGeom prst="rect">
            <a:avLst/>
          </a:prstGeom>
          <a:noFill/>
        </p:spPr>
        <p:txBody>
          <a:bodyPr wrap="square">
            <a:spAutoFit/>
          </a:bodyPr>
          <a:lstStyle/>
          <a:p>
            <a:pPr algn="just" defTabSz="868818">
              <a:lnSpc>
                <a:spcPct val="150000"/>
              </a:lnSpc>
              <a:spcAft>
                <a:spcPts val="492"/>
              </a:spcAft>
              <a:tabLst>
                <a:tab pos="989659" algn="l"/>
              </a:tabLst>
            </a:pPr>
            <a:r>
              <a:rPr lang="fr-CA" sz="2705"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Certains d'entre eux sont périssables, et doivent être conservés dans des conditions particulières. C'est le cas des éléments biologiques qui doivent être maintenus au froid. S'ils restent trop longtemps sur la scène de crime avant d'être analysés, ils ne pourront pas être utilisés (dégradation de l'</a:t>
            </a:r>
            <a:r>
              <a:rPr lang="fr-CA" sz="2705" u="sng" kern="100" dirty="0">
                <a:solidFill>
                  <a:srgbClr val="0563C1"/>
                </a:solidFill>
                <a:latin typeface="Times New Roman" panose="02020603050405020304" pitchFamily="18" charset="0"/>
                <a:ea typeface="Calibri" panose="020F0502020204030204" pitchFamily="34" charset="0"/>
                <a:cs typeface="Arial" panose="020B0604020202020204" pitchFamily="34" charset="0"/>
                <a:hlinkClick r:id="rId2" tooltip="Galerie photo : l'ADN dans tous ses états"/>
              </a:rPr>
              <a:t>ADN</a:t>
            </a:r>
            <a:r>
              <a:rPr lang="fr-CA" sz="2705"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t>
            </a:r>
            <a:endParaRPr lang="en-US" sz="2459"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pic>
        <p:nvPicPr>
          <p:cNvPr id="1026" name="Picture 2" descr="Définition | ADN : structure, rôle et importance dans la génétique">
            <a:extLst>
              <a:ext uri="{FF2B5EF4-FFF2-40B4-BE49-F238E27FC236}">
                <a16:creationId xmlns:a16="http://schemas.microsoft.com/office/drawing/2014/main" id="{846B8C7C-15B0-10E7-521A-DF443F884F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5155" y="0"/>
            <a:ext cx="3452316" cy="18149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74860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566" y="144380"/>
            <a:ext cx="12507131" cy="523220"/>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wrap="square">
            <a:spAutoFit/>
          </a:bodyPr>
          <a:lstStyle/>
          <a:p>
            <a:pPr algn="ctr" defTabSz="868818"/>
            <a:r>
              <a:rPr lang="fr-FR" sz="2800" b="1" dirty="0">
                <a:solidFill>
                  <a:srgbClr val="CC0099"/>
                </a:solidFill>
                <a:latin typeface="Bradley Hand ITC" panose="03070402050302030203" pitchFamily="66" charset="0"/>
              </a:rPr>
              <a:t>La section biologique dans la police scientifique : le rôle des empreintes génétiques</a:t>
            </a:r>
          </a:p>
        </p:txBody>
      </p:sp>
      <p:sp>
        <p:nvSpPr>
          <p:cNvPr id="3" name="Rectangle 2"/>
          <p:cNvSpPr/>
          <p:nvPr/>
        </p:nvSpPr>
        <p:spPr>
          <a:xfrm>
            <a:off x="3541259" y="664023"/>
            <a:ext cx="8608518" cy="432875"/>
          </a:xfrm>
          <a:prstGeom prst="rect">
            <a:avLst/>
          </a:prstGeom>
        </p:spPr>
        <p:txBody>
          <a:bodyPr wrap="square">
            <a:spAutoFit/>
          </a:bodyPr>
          <a:lstStyle/>
          <a:p>
            <a:pPr defTabSz="868818"/>
            <a:r>
              <a:rPr lang="fr-FR" sz="2213" b="1" dirty="0">
                <a:solidFill>
                  <a:srgbClr val="00B050"/>
                </a:solidFill>
                <a:latin typeface="Comic Sans MS"/>
              </a:rPr>
              <a:t>Qu’est ce qu’une empreinte génétique ?</a:t>
            </a:r>
          </a:p>
        </p:txBody>
      </p:sp>
      <p:sp>
        <p:nvSpPr>
          <p:cNvPr id="4" name="Rectangle 3"/>
          <p:cNvSpPr/>
          <p:nvPr/>
        </p:nvSpPr>
        <p:spPr>
          <a:xfrm>
            <a:off x="790272" y="1334057"/>
            <a:ext cx="10611453" cy="4859920"/>
          </a:xfrm>
          <a:prstGeom prst="rect">
            <a:avLst/>
          </a:prstGeom>
        </p:spPr>
        <p:txBody>
          <a:bodyPr wrap="square">
            <a:spAutoFit/>
          </a:bodyPr>
          <a:lstStyle/>
          <a:p>
            <a:pPr algn="just" defTabSz="868818"/>
            <a:r>
              <a:rPr lang="fr-FR" sz="2213" dirty="0">
                <a:solidFill>
                  <a:prstClr val="black"/>
                </a:solidFill>
                <a:latin typeface="Comic Sans MS"/>
              </a:rPr>
              <a:t>Au cœur de chacune des cellules de notre corps, </a:t>
            </a:r>
            <a:r>
              <a:rPr lang="fr-FR" sz="2213" dirty="0">
                <a:solidFill>
                  <a:srgbClr val="FF0000"/>
                </a:solidFill>
                <a:latin typeface="Comic Sans MS"/>
              </a:rPr>
              <a:t>exception faite des globules rouges</a:t>
            </a:r>
            <a:r>
              <a:rPr lang="fr-FR" sz="2213" dirty="0">
                <a:solidFill>
                  <a:prstClr val="black"/>
                </a:solidFill>
                <a:latin typeface="Comic Sans MS"/>
              </a:rPr>
              <a:t>, se trouve un </a:t>
            </a:r>
            <a:r>
              <a:rPr lang="fr-FR" sz="2213" b="1" dirty="0">
                <a:solidFill>
                  <a:srgbClr val="0070C0"/>
                </a:solidFill>
                <a:latin typeface="Comic Sans MS"/>
              </a:rPr>
              <a:t>noyau </a:t>
            </a:r>
            <a:r>
              <a:rPr lang="fr-FR" sz="2213" dirty="0">
                <a:solidFill>
                  <a:prstClr val="black"/>
                </a:solidFill>
                <a:latin typeface="Comic Sans MS"/>
              </a:rPr>
              <a:t>au sein duquel se trouvent toutes les informations de notre patrimoine génétique sous forme d’</a:t>
            </a:r>
            <a:r>
              <a:rPr lang="fr-FR" sz="2213" b="1" dirty="0">
                <a:solidFill>
                  <a:srgbClr val="0070C0"/>
                </a:solidFill>
                <a:latin typeface="Comic Sans MS"/>
              </a:rPr>
              <a:t>ADN </a:t>
            </a:r>
            <a:r>
              <a:rPr lang="fr-FR" sz="2213" dirty="0">
                <a:solidFill>
                  <a:prstClr val="black"/>
                </a:solidFill>
                <a:latin typeface="Comic Sans MS"/>
              </a:rPr>
              <a:t>(Acide </a:t>
            </a:r>
            <a:r>
              <a:rPr lang="fr-FR" sz="2213" dirty="0" err="1">
                <a:solidFill>
                  <a:prstClr val="black"/>
                </a:solidFill>
                <a:latin typeface="Comic Sans MS"/>
              </a:rPr>
              <a:t>Désoxyribo</a:t>
            </a:r>
            <a:r>
              <a:rPr lang="fr-FR" sz="2213" dirty="0">
                <a:solidFill>
                  <a:prstClr val="black"/>
                </a:solidFill>
                <a:latin typeface="Comic Sans MS"/>
              </a:rPr>
              <a:t> Nucléique).</a:t>
            </a:r>
          </a:p>
          <a:p>
            <a:pPr algn="just" defTabSz="868818"/>
            <a:endParaRPr lang="fr-FR" sz="2213" dirty="0">
              <a:solidFill>
                <a:prstClr val="black"/>
              </a:solidFill>
              <a:latin typeface="Comic Sans MS"/>
            </a:endParaRPr>
          </a:p>
          <a:p>
            <a:pPr algn="just" defTabSz="868818"/>
            <a:r>
              <a:rPr lang="fr-FR" sz="2213" dirty="0">
                <a:solidFill>
                  <a:prstClr val="black"/>
                </a:solidFill>
                <a:latin typeface="Comic Sans MS"/>
              </a:rPr>
              <a:t>Pour un même individu, toutes les cellules nucléées, qu’elles soient contenues dans le sang (globules blancs), le sperme, les secrétions vaginales, le bulbe des cheveux, la peau ou issues d’autres tissus et organes, contiennent le </a:t>
            </a:r>
            <a:r>
              <a:rPr lang="fr-FR" sz="2213" b="1" dirty="0">
                <a:solidFill>
                  <a:srgbClr val="0070C0"/>
                </a:solidFill>
                <a:latin typeface="Comic Sans MS"/>
              </a:rPr>
              <a:t>même ADN</a:t>
            </a:r>
            <a:r>
              <a:rPr lang="fr-FR" sz="2213" dirty="0">
                <a:solidFill>
                  <a:prstClr val="black"/>
                </a:solidFill>
                <a:latin typeface="Comic Sans MS"/>
              </a:rPr>
              <a:t>.</a:t>
            </a:r>
          </a:p>
          <a:p>
            <a:pPr algn="just" defTabSz="868818"/>
            <a:endParaRPr lang="fr-FR" sz="2213" dirty="0">
              <a:solidFill>
                <a:prstClr val="black"/>
              </a:solidFill>
              <a:latin typeface="Comic Sans MS"/>
            </a:endParaRPr>
          </a:p>
          <a:p>
            <a:pPr algn="just" defTabSz="868818"/>
            <a:endParaRPr lang="fr-FR" sz="2213" dirty="0">
              <a:solidFill>
                <a:prstClr val="black"/>
              </a:solidFill>
              <a:latin typeface="Comic Sans MS"/>
            </a:endParaRPr>
          </a:p>
          <a:p>
            <a:pPr algn="just" defTabSz="868818"/>
            <a:r>
              <a:rPr lang="fr-CA" sz="2213" kern="100" dirty="0">
                <a:solidFill>
                  <a:prstClr val="black"/>
                </a:solidFill>
                <a:latin typeface="Comic Sans MS"/>
                <a:ea typeface="Calibri" panose="020F0502020204030204" pitchFamily="34" charset="0"/>
                <a:cs typeface="Arial" panose="020B0604020202020204" pitchFamily="34" charset="0"/>
              </a:rPr>
              <a:t>L'information génétique d'un individu est unique car aucun autre membre de l'espèce ne possède la même combinaison de gènes codés dans l’ADN.</a:t>
            </a:r>
            <a:endParaRPr lang="en-US" sz="2213" kern="100" dirty="0">
              <a:solidFill>
                <a:prstClr val="black"/>
              </a:solidFill>
              <a:latin typeface="Comic Sans MS"/>
              <a:ea typeface="Calibri" panose="020F0502020204030204" pitchFamily="34" charset="0"/>
              <a:cs typeface="Arial" panose="020B0604020202020204" pitchFamily="34" charset="0"/>
            </a:endParaRPr>
          </a:p>
          <a:p>
            <a:pPr algn="just" defTabSz="868818"/>
            <a:endParaRPr lang="fr-FR" sz="2213" dirty="0">
              <a:solidFill>
                <a:prstClr val="black"/>
              </a:solidFill>
              <a:latin typeface="Comic Sans MS"/>
            </a:endParaRPr>
          </a:p>
        </p:txBody>
      </p:sp>
      <p:sp>
        <p:nvSpPr>
          <p:cNvPr id="6" name="TextBox 5">
            <a:extLst>
              <a:ext uri="{FF2B5EF4-FFF2-40B4-BE49-F238E27FC236}">
                <a16:creationId xmlns:a16="http://schemas.microsoft.com/office/drawing/2014/main" id="{A036419D-8ABA-42DE-1FD8-12C5A0A1109A}"/>
              </a:ext>
            </a:extLst>
          </p:cNvPr>
          <p:cNvSpPr txBox="1"/>
          <p:nvPr/>
        </p:nvSpPr>
        <p:spPr>
          <a:xfrm>
            <a:off x="1297984" y="5824645"/>
            <a:ext cx="6315558" cy="369332"/>
          </a:xfrm>
          <a:prstGeom prst="rect">
            <a:avLst/>
          </a:prstGeom>
          <a:noFill/>
        </p:spPr>
        <p:txBody>
          <a:bodyPr wrap="square">
            <a:spAutoFit/>
          </a:bodyPr>
          <a:lstStyle/>
          <a:p>
            <a:r>
              <a:rPr lang="en-US" dirty="0"/>
              <a:t>DNA Fingerprinting</a:t>
            </a:r>
          </a:p>
        </p:txBody>
      </p:sp>
    </p:spTree>
    <p:extLst>
      <p:ext uri="{BB962C8B-B14F-4D97-AF65-F5344CB8AC3E}">
        <p14:creationId xmlns:p14="http://schemas.microsoft.com/office/powerpoint/2010/main" val="163186179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 presetClass="entr" presetSubtype="4"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D0F068C-7A1A-3E6F-6A25-1327AEC8BBD8}"/>
              </a:ext>
            </a:extLst>
          </p:cNvPr>
          <p:cNvSpPr txBox="1"/>
          <p:nvPr/>
        </p:nvSpPr>
        <p:spPr>
          <a:xfrm>
            <a:off x="739515" y="153133"/>
            <a:ext cx="7835520" cy="4124591"/>
          </a:xfrm>
          <a:prstGeom prst="rect">
            <a:avLst/>
          </a:prstGeom>
          <a:noFill/>
        </p:spPr>
        <p:txBody>
          <a:bodyPr wrap="square">
            <a:spAutoFit/>
          </a:bodyPr>
          <a:lstStyle/>
          <a:p>
            <a:pPr algn="just" defTabSz="868818">
              <a:lnSpc>
                <a:spcPct val="150000"/>
              </a:lnSpc>
              <a:spcAft>
                <a:spcPts val="492"/>
              </a:spcAft>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Mettre en évidence des taches de sang :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Le sang se détecte principalement sous lumière directe sans source additionnelle de lumière. Mais parfois les traces de sang peuvent être nettoyées et ainsi devenir invisibles à l'œil nu.</a:t>
            </a:r>
            <a:r>
              <a:rPr lang="fr-CA" sz="1967" kern="100" dirty="0">
                <a:solidFill>
                  <a:prstClr val="black"/>
                </a:solidFill>
                <a:latin typeface="Calibri" panose="020F0502020204030204" pitchFamily="34" charset="0"/>
                <a:ea typeface="Calibri" panose="020F0502020204030204" pitchFamily="34" charset="0"/>
                <a:cs typeface="Arial" panose="020B0604020202020204" pitchFamily="34" charset="0"/>
              </a:rPr>
              <a:t>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Il existe donc des méthodes de révélation des zones tachées de sang (en plus de l'utilisation du </a:t>
            </a:r>
            <a:r>
              <a:rPr lang="fr-CA" sz="2213" kern="100" dirty="0" err="1">
                <a:solidFill>
                  <a:prstClr val="black"/>
                </a:solidFill>
                <a:latin typeface="Times New Roman" panose="02020603050405020304" pitchFamily="18" charset="0"/>
                <a:ea typeface="Calibri" panose="020F0502020204030204" pitchFamily="34" charset="0"/>
                <a:cs typeface="Arial" panose="020B0604020202020204" pitchFamily="34" charset="0"/>
              </a:rPr>
              <a:t>Polilight</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l'eau oxygénée. Quand aucune trace de sang n’est visible, il est possible d’utiliser des produits chimiques afin de créer une luminescence en présence de résidus de sang.</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10A887B6-E448-EFAE-78A1-DB9DE1832791}"/>
              </a:ext>
            </a:extLst>
          </p:cNvPr>
          <p:cNvPicPr>
            <a:picLocks noChangeAspect="1"/>
          </p:cNvPicPr>
          <p:nvPr/>
        </p:nvPicPr>
        <p:blipFill>
          <a:blip r:embed="rId2"/>
          <a:stretch>
            <a:fillRect/>
          </a:stretch>
        </p:blipFill>
        <p:spPr>
          <a:xfrm>
            <a:off x="8707840" y="153134"/>
            <a:ext cx="2931135" cy="2288662"/>
          </a:xfrm>
          <a:prstGeom prst="rect">
            <a:avLst/>
          </a:prstGeom>
        </p:spPr>
      </p:pic>
      <p:pic>
        <p:nvPicPr>
          <p:cNvPr id="7" name="Picture 6">
            <a:extLst>
              <a:ext uri="{FF2B5EF4-FFF2-40B4-BE49-F238E27FC236}">
                <a16:creationId xmlns:a16="http://schemas.microsoft.com/office/drawing/2014/main" id="{F18902C0-797C-A07B-4E2B-A277BD0AA3C3}"/>
              </a:ext>
            </a:extLst>
          </p:cNvPr>
          <p:cNvPicPr>
            <a:picLocks noChangeAspect="1"/>
          </p:cNvPicPr>
          <p:nvPr/>
        </p:nvPicPr>
        <p:blipFill>
          <a:blip r:embed="rId3"/>
          <a:stretch>
            <a:fillRect/>
          </a:stretch>
        </p:blipFill>
        <p:spPr>
          <a:xfrm>
            <a:off x="391921" y="4213127"/>
            <a:ext cx="3136507" cy="2491740"/>
          </a:xfrm>
          <a:prstGeom prst="rect">
            <a:avLst/>
          </a:prstGeom>
        </p:spPr>
      </p:pic>
      <p:sp>
        <p:nvSpPr>
          <p:cNvPr id="9" name="TextBox 8">
            <a:extLst>
              <a:ext uri="{FF2B5EF4-FFF2-40B4-BE49-F238E27FC236}">
                <a16:creationId xmlns:a16="http://schemas.microsoft.com/office/drawing/2014/main" id="{A9101041-AC0F-2D26-B08D-27365F2E84E9}"/>
              </a:ext>
            </a:extLst>
          </p:cNvPr>
          <p:cNvSpPr txBox="1"/>
          <p:nvPr/>
        </p:nvSpPr>
        <p:spPr>
          <a:xfrm>
            <a:off x="3714918" y="4706112"/>
            <a:ext cx="7924057" cy="1570366"/>
          </a:xfrm>
          <a:prstGeom prst="rect">
            <a:avLst/>
          </a:prstGeom>
          <a:noFill/>
        </p:spPr>
        <p:txBody>
          <a:bodyPr wrap="square">
            <a:spAutoFit/>
          </a:bodyPr>
          <a:lstStyle/>
          <a:p>
            <a:pPr algn="just" defTabSz="868818">
              <a:lnSpc>
                <a:spcPct val="150000"/>
              </a:lnSpc>
              <a:spcAft>
                <a:spcPts val="492"/>
              </a:spcAft>
              <a:tabLst>
                <a:tab pos="989659" algn="l"/>
              </a:tabLs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Au laboratoire, l’ADN n’est pas extrait à partir des globules rouges qui sont des cellules anucléées mais à partir des globules blancs présents en grande quantité dans le sang.</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0759928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F269A0A-F4E0-3484-098C-053FB1EE1D72}"/>
              </a:ext>
            </a:extLst>
          </p:cNvPr>
          <p:cNvSpPr txBox="1"/>
          <p:nvPr/>
        </p:nvSpPr>
        <p:spPr>
          <a:xfrm>
            <a:off x="482918" y="214482"/>
            <a:ext cx="10756927" cy="6678816"/>
          </a:xfrm>
          <a:prstGeom prst="rect">
            <a:avLst/>
          </a:prstGeom>
          <a:noFill/>
        </p:spPr>
        <p:txBody>
          <a:bodyPr wrap="square">
            <a:spAutoFit/>
          </a:bodyPr>
          <a:lstStyle/>
          <a:p>
            <a:pPr marL="210815" indent="-210815" algn="just" defTabSz="868818">
              <a:lnSpc>
                <a:spcPct val="150000"/>
              </a:lnSpc>
              <a:buFont typeface="Wingdings" panose="05000000000000000000" pitchFamily="2" charset="2"/>
              <a:buChar char=""/>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Cheveux et poils: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Au début de leur exploitation, leur examen consistait à les observer sous fort grossissement puis à établir des analyses de structure aux fins de comparaison avec des suspects.</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algn="just" defTabSz="868818">
              <a:lnSpc>
                <a:spcPct val="150000"/>
              </a:lnSpc>
              <a:buFont typeface="Wingdings" panose="05000000000000000000" pitchFamily="2" charset="2"/>
              <a:buChar char=""/>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La salive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La salive d’un individu sera prélevée à partir d’un kit de prélèvement nommé kit FTA (Fast </a:t>
            </a:r>
            <a:r>
              <a:rPr lang="fr-CA" sz="2213" kern="100" dirty="0" err="1">
                <a:solidFill>
                  <a:prstClr val="black"/>
                </a:solidFill>
                <a:latin typeface="Times New Roman" panose="02020603050405020304" pitchFamily="18" charset="0"/>
                <a:ea typeface="Calibri" panose="020F0502020204030204" pitchFamily="34" charset="0"/>
                <a:cs typeface="Arial" panose="020B0604020202020204" pitchFamily="34" charset="0"/>
              </a:rPr>
              <a:t>Technology</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for </a:t>
            </a:r>
            <a:r>
              <a:rPr lang="fr-CA" sz="2213" kern="100" dirty="0" err="1">
                <a:solidFill>
                  <a:prstClr val="black"/>
                </a:solidFill>
                <a:latin typeface="Times New Roman" panose="02020603050405020304" pitchFamily="18" charset="0"/>
                <a:ea typeface="Calibri" panose="020F0502020204030204" pitchFamily="34" charset="0"/>
                <a:cs typeface="Arial" panose="020B0604020202020204" pitchFamily="34" charset="0"/>
              </a:rPr>
              <a:t>Analysis</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La recherche des traces de salive s'effectue par des tests chimiques. En effet, elle ne peut pas être détectée à l'aide d'une lampe UV car elle n'est pas fluorescente.</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algn="just" defTabSz="868818">
              <a:lnSpc>
                <a:spcPct val="150000"/>
              </a:lnSpc>
              <a:buFont typeface="Wingdings" panose="05000000000000000000" pitchFamily="2" charset="2"/>
              <a:buChar char=""/>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Les empreintes digitales</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Les empreintes digitales ou dermatoglyphes sont formées par des crêtes de la peau présentes exclusivement à la face palmaire des mains et des pieds. Les empreintes digitales sont uniques et caractéristiques de chaque individu.</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algn="just" defTabSz="868818">
              <a:lnSpc>
                <a:spcPct val="150000"/>
              </a:lnSpc>
              <a:spcAft>
                <a:spcPts val="492"/>
              </a:spcAft>
              <a:buFont typeface="Wingdings" panose="05000000000000000000" pitchFamily="2" charset="2"/>
              <a:buChar char=""/>
              <a:tabLst>
                <a:tab pos="989659" algn="l"/>
              </a:tabLs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Autres traces biologiques</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 D’autres traces biologiques sont des sources potentielles d’ADN mais avec des chances de réussite très variables, comme : urine, excréments, os, ongles, pellicules.</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51068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id="{BF6CA496-9041-4BA0-B9D2-03FCD04C3070}"/>
              </a:ext>
            </a:extLst>
          </p:cNvPr>
          <p:cNvPicPr>
            <a:picLocks noChangeAspect="1"/>
          </p:cNvPicPr>
          <p:nvPr/>
        </p:nvPicPr>
        <p:blipFill>
          <a:blip r:embed="rId2"/>
          <a:stretch>
            <a:fillRect/>
          </a:stretch>
        </p:blipFill>
        <p:spPr>
          <a:xfrm>
            <a:off x="606709" y="-72801"/>
            <a:ext cx="11110762" cy="6777668"/>
          </a:xfrm>
          <a:prstGeom prst="rect">
            <a:avLst/>
          </a:prstGeom>
        </p:spPr>
      </p:pic>
      <p:sp>
        <p:nvSpPr>
          <p:cNvPr id="3" name="Rectangle 2"/>
          <p:cNvSpPr/>
          <p:nvPr/>
        </p:nvSpPr>
        <p:spPr>
          <a:xfrm>
            <a:off x="1503562" y="3436743"/>
            <a:ext cx="9257663" cy="603242"/>
          </a:xfrm>
          <a:prstGeom prst="rect">
            <a:avLst/>
          </a:prstGeom>
          <a:solidFill>
            <a:schemeClr val="bg1">
              <a:lumMod val="75000"/>
            </a:schemeClr>
          </a:solidFill>
        </p:spPr>
        <p:txBody>
          <a:bodyPr wrap="none">
            <a:spAutoFit/>
            <a:scene3d>
              <a:camera prst="orthographicFront"/>
              <a:lightRig rig="sunset" dir="t"/>
            </a:scene3d>
            <a:sp3d extrusionH="57150" prstMaterial="metal">
              <a:bevelT w="38100" h="38100" prst="angle"/>
            </a:sp3d>
          </a:bodyPr>
          <a:lstStyle/>
          <a:p>
            <a:pPr defTabSz="868818"/>
            <a:r>
              <a:rPr lang="fr-FR" sz="3320" dirty="0">
                <a:solidFill>
                  <a:srgbClr val="C00000"/>
                </a:solidFill>
                <a:effectLst>
                  <a:reflection blurRad="6350" stA="50000" endA="300" endPos="50000" dist="29997" dir="5400000" sy="-100000" algn="bl" rotWithShape="0"/>
                </a:effectLst>
                <a:latin typeface="Showcard Gothic" panose="04020904020102020604" pitchFamily="82" charset="0"/>
              </a:rPr>
              <a:t>Chapitre VI: biologie et criminalistique</a:t>
            </a:r>
            <a:endParaRPr lang="fr-FR" sz="4058" dirty="0">
              <a:solidFill>
                <a:srgbClr val="C00000"/>
              </a:solidFill>
              <a:effectLst>
                <a:reflection blurRad="6350" stA="50000" endA="300" endPos="50000" dist="29997" dir="5400000" sy="-100000" algn="bl" rotWithShape="0"/>
              </a:effectLst>
              <a:latin typeface="Showcard Gothic" panose="04020904020102020604" pitchFamily="82" charset="0"/>
            </a:endParaRPr>
          </a:p>
        </p:txBody>
      </p:sp>
    </p:spTree>
    <p:extLst>
      <p:ext uri="{BB962C8B-B14F-4D97-AF65-F5344CB8AC3E}">
        <p14:creationId xmlns:p14="http://schemas.microsoft.com/office/powerpoint/2010/main" val="1189915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49394" y="542634"/>
            <a:ext cx="10093212" cy="2022348"/>
          </a:xfrm>
          <a:prstGeom prst="rect">
            <a:avLst/>
          </a:prstGeom>
        </p:spPr>
        <p:txBody>
          <a:bodyPr wrap="square">
            <a:spAutoFit/>
          </a:bodyPr>
          <a:lstStyle/>
          <a:p>
            <a:pPr algn="just" defTabSz="868818"/>
            <a:r>
              <a:rPr lang="fr-FR" sz="2705" b="1" i="1" dirty="0">
                <a:solidFill>
                  <a:srgbClr val="FF0000"/>
                </a:solidFill>
                <a:effectLst>
                  <a:outerShdw blurRad="38100" dist="38100" dir="2700000" algn="tl">
                    <a:srgbClr val="000000">
                      <a:alpha val="43137"/>
                    </a:srgbClr>
                  </a:outerShdw>
                </a:effectLst>
                <a:latin typeface="Comic Sans MS"/>
                <a:cs typeface="Arabic Typesetting" panose="03020402040406030203" pitchFamily="66" charset="-78"/>
              </a:rPr>
              <a:t>La criminologie </a:t>
            </a:r>
            <a:r>
              <a:rPr lang="fr-FR" sz="2459" dirty="0">
                <a:solidFill>
                  <a:prstClr val="black"/>
                </a:solidFill>
                <a:latin typeface="Comic Sans MS"/>
              </a:rPr>
              <a:t>est une science multidisciplinaire qui fait appel aux expertises de l’</a:t>
            </a:r>
            <a:r>
              <a:rPr lang="fr-FR" sz="2459" dirty="0">
                <a:solidFill>
                  <a:srgbClr val="7030A0"/>
                </a:solidFill>
                <a:latin typeface="Comic Sans MS"/>
              </a:rPr>
              <a:t>anthropologie</a:t>
            </a:r>
            <a:r>
              <a:rPr lang="fr-FR" sz="2459" dirty="0">
                <a:solidFill>
                  <a:prstClr val="black"/>
                </a:solidFill>
                <a:latin typeface="Comic Sans MS"/>
              </a:rPr>
              <a:t> criminelle, de la </a:t>
            </a:r>
            <a:r>
              <a:rPr lang="fr-FR" sz="2459" b="1" dirty="0">
                <a:solidFill>
                  <a:prstClr val="black"/>
                </a:solidFill>
                <a:latin typeface="Comic Sans MS"/>
              </a:rPr>
              <a:t>biologie</a:t>
            </a:r>
            <a:r>
              <a:rPr lang="fr-FR" sz="2459" dirty="0">
                <a:solidFill>
                  <a:prstClr val="black"/>
                </a:solidFill>
                <a:latin typeface="Comic Sans MS"/>
              </a:rPr>
              <a:t> criminelle, de la </a:t>
            </a:r>
            <a:r>
              <a:rPr lang="fr-FR" sz="2459" dirty="0">
                <a:solidFill>
                  <a:srgbClr val="7030A0"/>
                </a:solidFill>
                <a:latin typeface="Comic Sans MS"/>
              </a:rPr>
              <a:t>psychiatrie</a:t>
            </a:r>
            <a:r>
              <a:rPr lang="fr-FR" sz="2459" dirty="0">
                <a:solidFill>
                  <a:prstClr val="black"/>
                </a:solidFill>
                <a:latin typeface="Comic Sans MS"/>
              </a:rPr>
              <a:t> criminelle, de la </a:t>
            </a:r>
            <a:r>
              <a:rPr lang="fr-FR" sz="2459" dirty="0">
                <a:solidFill>
                  <a:srgbClr val="7030A0"/>
                </a:solidFill>
                <a:latin typeface="Comic Sans MS"/>
              </a:rPr>
              <a:t>psychologie</a:t>
            </a:r>
            <a:r>
              <a:rPr lang="fr-FR" sz="2459" dirty="0">
                <a:solidFill>
                  <a:prstClr val="black"/>
                </a:solidFill>
                <a:latin typeface="Comic Sans MS"/>
              </a:rPr>
              <a:t> criminelle et de la </a:t>
            </a:r>
            <a:r>
              <a:rPr lang="fr-FR" sz="2459" dirty="0">
                <a:solidFill>
                  <a:srgbClr val="7030A0"/>
                </a:solidFill>
                <a:latin typeface="Comic Sans MS"/>
              </a:rPr>
              <a:t>sociologie</a:t>
            </a:r>
            <a:r>
              <a:rPr lang="fr-FR" sz="2459" dirty="0">
                <a:solidFill>
                  <a:prstClr val="black"/>
                </a:solidFill>
                <a:latin typeface="Comic Sans MS"/>
              </a:rPr>
              <a:t> criminelle.</a:t>
            </a:r>
          </a:p>
          <a:p>
            <a:pPr algn="just" defTabSz="868818"/>
            <a:endParaRPr lang="fr-FR" sz="2459" b="1" dirty="0">
              <a:solidFill>
                <a:prstClr val="black"/>
              </a:solidFill>
              <a:latin typeface="Comic Sans MS"/>
            </a:endParaRPr>
          </a:p>
        </p:txBody>
      </p:sp>
      <p:sp>
        <p:nvSpPr>
          <p:cNvPr id="4" name="TextBox 3">
            <a:extLst>
              <a:ext uri="{FF2B5EF4-FFF2-40B4-BE49-F238E27FC236}">
                <a16:creationId xmlns:a16="http://schemas.microsoft.com/office/drawing/2014/main" id="{191029AF-E89E-4F5A-25E2-1A2B5CAA9C6E}"/>
              </a:ext>
            </a:extLst>
          </p:cNvPr>
          <p:cNvSpPr txBox="1"/>
          <p:nvPr/>
        </p:nvSpPr>
        <p:spPr>
          <a:xfrm>
            <a:off x="872320" y="3356758"/>
            <a:ext cx="10093212" cy="2932021"/>
          </a:xfrm>
          <a:prstGeom prst="rect">
            <a:avLst/>
          </a:prstGeom>
          <a:noFill/>
        </p:spPr>
        <p:txBody>
          <a:bodyPr wrap="square">
            <a:spAutoFit/>
          </a:bodyPr>
          <a:lstStyle/>
          <a:p>
            <a:pPr algn="just" defTabSz="868818">
              <a:lnSpc>
                <a:spcPct val="150000"/>
              </a:lnSpc>
              <a:spcAft>
                <a:spcPts val="492"/>
              </a:spcAft>
            </a:pPr>
            <a:r>
              <a:rPr lang="fr-CA" sz="2459" kern="100" dirty="0">
                <a:solidFill>
                  <a:prstClr val="black"/>
                </a:solidFill>
                <a:latin typeface="Comic Sans MS"/>
                <a:ea typeface="Calibri" panose="020F0502020204030204" pitchFamily="34" charset="0"/>
                <a:cs typeface="Arial" panose="020B0604020202020204" pitchFamily="34" charset="0"/>
              </a:rPr>
              <a:t>Elle</a:t>
            </a:r>
            <a:r>
              <a:rPr lang="fr-CA" sz="2213" kern="100" dirty="0">
                <a:solidFill>
                  <a:prstClr val="black"/>
                </a:solidFill>
                <a:latin typeface="Comic Sans MS"/>
                <a:ea typeface="Calibri" panose="020F0502020204030204" pitchFamily="34" charset="0"/>
                <a:cs typeface="Arial" panose="020B0604020202020204" pitchFamily="34" charset="0"/>
              </a:rPr>
              <a:t> </a:t>
            </a:r>
            <a:r>
              <a:rPr lang="fr-CA" sz="2459" kern="100" dirty="0">
                <a:solidFill>
                  <a:prstClr val="black"/>
                </a:solidFill>
                <a:latin typeface="Comic Sans MS"/>
                <a:ea typeface="Calibri" panose="020F0502020204030204" pitchFamily="34" charset="0"/>
                <a:cs typeface="Arial" panose="020B0604020202020204" pitchFamily="34" charset="0"/>
              </a:rPr>
              <a:t>consiste à comprendre la nature, la psychologie et les causes qui poussent une société ou une personne à devenir criminel.</a:t>
            </a:r>
            <a:r>
              <a:rPr lang="fr-CA" sz="2213" kern="100" dirty="0">
                <a:solidFill>
                  <a:prstClr val="black"/>
                </a:solidFill>
                <a:latin typeface="Comic Sans MS"/>
                <a:ea typeface="Calibri" panose="020F0502020204030204" pitchFamily="34" charset="0"/>
                <a:cs typeface="Arial" panose="020B0604020202020204" pitchFamily="34" charset="0"/>
              </a:rPr>
              <a:t> </a:t>
            </a:r>
          </a:p>
          <a:p>
            <a:pPr algn="just" defTabSz="868818">
              <a:lnSpc>
                <a:spcPct val="150000"/>
              </a:lnSpc>
              <a:spcAft>
                <a:spcPts val="492"/>
              </a:spcAft>
            </a:pPr>
            <a:r>
              <a:rPr lang="fr-CA" sz="2459" kern="100" dirty="0">
                <a:solidFill>
                  <a:prstClr val="black"/>
                </a:solidFill>
                <a:latin typeface="Comic Sans MS"/>
                <a:ea typeface="Calibri" panose="020F0502020204030204" pitchFamily="34" charset="0"/>
                <a:cs typeface="Arial" panose="020B0604020202020204" pitchFamily="34" charset="0"/>
              </a:rPr>
              <a:t>Le but essentiel est de comprendre </a:t>
            </a:r>
            <a:r>
              <a:rPr lang="fr-CA" sz="2459" b="1" kern="100" dirty="0">
                <a:solidFill>
                  <a:prstClr val="black"/>
                </a:solidFill>
                <a:latin typeface="Comic Sans MS"/>
                <a:ea typeface="Calibri" panose="020F0502020204030204" pitchFamily="34" charset="0"/>
                <a:cs typeface="Arial" panose="020B0604020202020204" pitchFamily="34" charset="0"/>
              </a:rPr>
              <a:t>pourquoi</a:t>
            </a:r>
            <a:r>
              <a:rPr lang="fr-CA" sz="2459" kern="100" dirty="0">
                <a:solidFill>
                  <a:prstClr val="black"/>
                </a:solidFill>
                <a:latin typeface="Comic Sans MS"/>
                <a:ea typeface="Calibri" panose="020F0502020204030204" pitchFamily="34" charset="0"/>
                <a:cs typeface="Arial" panose="020B0604020202020204" pitchFamily="34" charset="0"/>
              </a:rPr>
              <a:t> des personnes agissent ainsi afin de trouver des </a:t>
            </a:r>
            <a:r>
              <a:rPr lang="fr-CA" sz="2459" b="1" kern="100" dirty="0">
                <a:solidFill>
                  <a:prstClr val="black"/>
                </a:solidFill>
                <a:latin typeface="Comic Sans MS"/>
                <a:ea typeface="Calibri" panose="020F0502020204030204" pitchFamily="34" charset="0"/>
                <a:cs typeface="Arial" panose="020B0604020202020204" pitchFamily="34" charset="0"/>
              </a:rPr>
              <a:t>solutions</a:t>
            </a:r>
            <a:r>
              <a:rPr lang="fr-CA" sz="2459" kern="100" dirty="0">
                <a:solidFill>
                  <a:prstClr val="black"/>
                </a:solidFill>
                <a:latin typeface="Comic Sans MS"/>
                <a:ea typeface="Calibri" panose="020F0502020204030204" pitchFamily="34" charset="0"/>
                <a:cs typeface="Arial" panose="020B0604020202020204" pitchFamily="34" charset="0"/>
              </a:rPr>
              <a:t> permettant de régler le problème.</a:t>
            </a:r>
            <a:endParaRPr lang="en-US" sz="2213" kern="100" dirty="0">
              <a:solidFill>
                <a:prstClr val="black"/>
              </a:solidFill>
              <a:latin typeface="Comic Sans MS"/>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CFF0E46D-0B22-29BF-38FB-4670CFBC8062}"/>
              </a:ext>
            </a:extLst>
          </p:cNvPr>
          <p:cNvSpPr txBox="1"/>
          <p:nvPr/>
        </p:nvSpPr>
        <p:spPr>
          <a:xfrm>
            <a:off x="1751308" y="2499204"/>
            <a:ext cx="8837908" cy="523220"/>
          </a:xfrm>
          <a:prstGeom prst="rect">
            <a:avLst/>
          </a:prstGeom>
          <a:solidFill>
            <a:schemeClr val="bg2">
              <a:lumMod val="60000"/>
              <a:lumOff val="40000"/>
            </a:schemeClr>
          </a:solidFill>
        </p:spPr>
        <p:txBody>
          <a:bodyPr wrap="square">
            <a:spAutoFit/>
          </a:bodyPr>
          <a:lstStyle/>
          <a:p>
            <a:r>
              <a:rPr lang="en-US" sz="2800" dirty="0"/>
              <a:t>Criminology study of crime as a social phenomenon</a:t>
            </a:r>
          </a:p>
        </p:txBody>
      </p:sp>
    </p:spTree>
    <p:extLst>
      <p:ext uri="{BB962C8B-B14F-4D97-AF65-F5344CB8AC3E}">
        <p14:creationId xmlns:p14="http://schemas.microsoft.com/office/powerpoint/2010/main" val="123413726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50978" y="551549"/>
            <a:ext cx="10535897" cy="1832938"/>
          </a:xfrm>
          <a:prstGeom prst="rect">
            <a:avLst/>
          </a:prstGeom>
        </p:spPr>
        <p:txBody>
          <a:bodyPr wrap="square">
            <a:spAutoFit/>
          </a:bodyPr>
          <a:lstStyle/>
          <a:p>
            <a:pPr algn="just" defTabSz="868818"/>
            <a:r>
              <a:rPr lang="fr-FR" sz="2459" b="1" dirty="0">
                <a:solidFill>
                  <a:srgbClr val="FF0000"/>
                </a:solidFill>
                <a:effectLst>
                  <a:outerShdw blurRad="38100" dist="38100" dir="2700000" algn="tl">
                    <a:srgbClr val="000000">
                      <a:alpha val="43137"/>
                    </a:srgbClr>
                  </a:outerShdw>
                </a:effectLst>
                <a:latin typeface="Comic Sans MS"/>
              </a:rPr>
              <a:t>La criminalistique</a:t>
            </a:r>
            <a:r>
              <a:rPr lang="fr-FR" sz="2213" dirty="0">
                <a:solidFill>
                  <a:prstClr val="black"/>
                </a:solidFill>
                <a:latin typeface="Comic Sans MS"/>
              </a:rPr>
              <a:t>. (</a:t>
            </a:r>
            <a:r>
              <a:rPr lang="en-US" sz="2400" dirty="0">
                <a:highlight>
                  <a:srgbClr val="FFFF00"/>
                </a:highlight>
              </a:rPr>
              <a:t>forensic science</a:t>
            </a:r>
            <a:r>
              <a:rPr lang="en-US" sz="2400" dirty="0"/>
              <a:t>) </a:t>
            </a:r>
            <a:r>
              <a:rPr lang="fr-CA" sz="2213" dirty="0">
                <a:solidFill>
                  <a:prstClr val="black"/>
                </a:solidFill>
                <a:latin typeface="Times New Roman" panose="02020603050405020304" pitchFamily="18" charset="0"/>
                <a:ea typeface="Calibri" panose="020F0502020204030204" pitchFamily="34" charset="0"/>
              </a:rPr>
              <a:t>C’est l’ensemble des actes et techniques permettant de constater les faits matériels constitutifs d’une infraction pénale, d’en rassembler les preuves et d’en identifier l’auteur ou les auteurs pour être jugé(s) et sanctionné(s</a:t>
            </a:r>
          </a:p>
          <a:p>
            <a:pPr algn="just" defTabSz="868818"/>
            <a:endParaRPr lang="fr-FR" sz="2213" dirty="0">
              <a:solidFill>
                <a:prstClr val="black"/>
              </a:solidFill>
              <a:latin typeface="Comic Sans MS"/>
            </a:endParaRPr>
          </a:p>
        </p:txBody>
      </p:sp>
      <p:sp>
        <p:nvSpPr>
          <p:cNvPr id="5" name="TextBox 4">
            <a:extLst>
              <a:ext uri="{FF2B5EF4-FFF2-40B4-BE49-F238E27FC236}">
                <a16:creationId xmlns:a16="http://schemas.microsoft.com/office/drawing/2014/main" id="{7F1199AD-E550-8AAB-F9C9-9EEC48F6D16C}"/>
              </a:ext>
            </a:extLst>
          </p:cNvPr>
          <p:cNvSpPr txBox="1"/>
          <p:nvPr/>
        </p:nvSpPr>
        <p:spPr>
          <a:xfrm>
            <a:off x="494109" y="3429000"/>
            <a:ext cx="10535897" cy="2713628"/>
          </a:xfrm>
          <a:prstGeom prst="rect">
            <a:avLst/>
          </a:prstGeom>
          <a:noFill/>
        </p:spPr>
        <p:txBody>
          <a:bodyPr wrap="square">
            <a:spAutoFit/>
          </a:bodyPr>
          <a:lstStyle/>
          <a:p>
            <a:pPr algn="just" defTabSz="868818">
              <a:lnSpc>
                <a:spcPct val="150000"/>
              </a:lnSpc>
              <a:spcAft>
                <a:spcPts val="492"/>
              </a:spcAft>
            </a:pP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La criminalistique </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est exercée par la </a:t>
            </a:r>
            <a:r>
              <a:rPr lang="fr-CA" sz="2213" b="1"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police scientifique</a:t>
            </a: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elle est une science distincte de la criminologie. </a:t>
            </a:r>
          </a:p>
          <a:p>
            <a:pPr algn="just" defTabSz="868818">
              <a:lnSpc>
                <a:spcPct val="150000"/>
              </a:lnSpc>
              <a:spcAft>
                <a:spcPts val="492"/>
              </a:spcAf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Elle se pratique surtout dans des cabinets d’étude, et en laboratoires. </a:t>
            </a:r>
          </a:p>
          <a:p>
            <a:pPr algn="just" defTabSz="868818">
              <a:lnSpc>
                <a:spcPct val="150000"/>
              </a:lnSpc>
              <a:spcAft>
                <a:spcPts val="492"/>
              </a:spcAft>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Elle regroupe plusieurs disciplines scientifiques (médecine légale, toxicologie, police scientifique, police technique, anthropométrie); </a:t>
            </a:r>
          </a:p>
        </p:txBody>
      </p:sp>
      <p:sp>
        <p:nvSpPr>
          <p:cNvPr id="4" name="TextBox 3">
            <a:extLst>
              <a:ext uri="{FF2B5EF4-FFF2-40B4-BE49-F238E27FC236}">
                <a16:creationId xmlns:a16="http://schemas.microsoft.com/office/drawing/2014/main" id="{DF62AC76-B1BF-A290-779B-AB0F41C529F6}"/>
              </a:ext>
            </a:extLst>
          </p:cNvPr>
          <p:cNvSpPr txBox="1"/>
          <p:nvPr/>
        </p:nvSpPr>
        <p:spPr>
          <a:xfrm>
            <a:off x="494109" y="2260412"/>
            <a:ext cx="11203781" cy="892552"/>
          </a:xfrm>
          <a:prstGeom prst="rect">
            <a:avLst/>
          </a:prstGeom>
          <a:solidFill>
            <a:schemeClr val="bg2">
              <a:lumMod val="60000"/>
              <a:lumOff val="40000"/>
            </a:schemeClr>
          </a:solidFill>
        </p:spPr>
        <p:txBody>
          <a:bodyPr wrap="square">
            <a:spAutoFit/>
          </a:bodyPr>
          <a:lstStyle/>
          <a:p>
            <a:r>
              <a:rPr kumimoji="0" lang="en-US" sz="2800" b="0" i="0" u="none" strike="noStrike" kern="1200" cap="none" spc="0" normalizeH="0" baseline="0" noProof="0" dirty="0">
                <a:ln>
                  <a:noFill/>
                </a:ln>
                <a:solidFill>
                  <a:prstClr val="black"/>
                </a:solidFill>
                <a:effectLst/>
                <a:uLnTx/>
                <a:uFillTx/>
                <a:latin typeface="Comic Sans MS"/>
                <a:ea typeface="+mn-ea"/>
                <a:cs typeface="+mn-cs"/>
              </a:rPr>
              <a:t>forensic science </a:t>
            </a:r>
            <a:r>
              <a:rPr lang="en-US" sz="2400" dirty="0"/>
              <a:t>is the application of </a:t>
            </a:r>
            <a:r>
              <a:rPr lang="en-US" sz="2400" b="1" dirty="0"/>
              <a:t>natural sciences</a:t>
            </a:r>
            <a:r>
              <a:rPr lang="en-US" sz="2400" dirty="0"/>
              <a:t> to the analysis of physical evidence from a crime scene.</a:t>
            </a:r>
          </a:p>
        </p:txBody>
      </p:sp>
    </p:spTree>
    <p:extLst>
      <p:ext uri="{BB962C8B-B14F-4D97-AF65-F5344CB8AC3E}">
        <p14:creationId xmlns:p14="http://schemas.microsoft.com/office/powerpoint/2010/main" val="1618805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6014CD4-BB9A-166F-CCA3-5D30166F6EF1}"/>
              </a:ext>
            </a:extLst>
          </p:cNvPr>
          <p:cNvSpPr txBox="1"/>
          <p:nvPr/>
        </p:nvSpPr>
        <p:spPr>
          <a:xfrm>
            <a:off x="590711" y="1082771"/>
            <a:ext cx="11010578" cy="2251835"/>
          </a:xfrm>
          <a:prstGeom prst="rect">
            <a:avLst/>
          </a:prstGeom>
          <a:noFill/>
        </p:spPr>
        <p:txBody>
          <a:bodyPr wrap="square">
            <a:spAutoFit/>
          </a:bodyPr>
          <a:lstStyle/>
          <a:p>
            <a:pPr defTabSz="868818">
              <a:lnSpc>
                <a:spcPct val="200000"/>
              </a:lnSpc>
            </a:pPr>
            <a:r>
              <a:rPr lang="fr-CA" sz="2459" b="1" dirty="0">
                <a:solidFill>
                  <a:prstClr val="black"/>
                </a:solidFill>
                <a:latin typeface="Times New Roman" panose="02020603050405020304" pitchFamily="18" charset="0"/>
                <a:ea typeface="Calibri" panose="020F0502020204030204" pitchFamily="34" charset="0"/>
              </a:rPr>
              <a:t>La police scientifique</a:t>
            </a:r>
            <a:r>
              <a:rPr lang="fr-CA" sz="2459" dirty="0">
                <a:solidFill>
                  <a:prstClr val="black"/>
                </a:solidFill>
                <a:latin typeface="Times New Roman" panose="02020603050405020304" pitchFamily="18" charset="0"/>
                <a:ea typeface="Calibri" panose="020F0502020204030204" pitchFamily="34" charset="0"/>
              </a:rPr>
              <a:t>: La mission de la police scientifique est de fournir un faisceau de preuves basées sur des techniques scientifiques permettant aux enquêteurs (officiers de police judiciaire, magistrats) d’identifier les auteurs d’infraction</a:t>
            </a:r>
            <a:endParaRPr lang="en-US" sz="2213" dirty="0">
              <a:solidFill>
                <a:prstClr val="black"/>
              </a:solidFill>
              <a:latin typeface="Comic Sans MS"/>
            </a:endParaRPr>
          </a:p>
        </p:txBody>
      </p:sp>
    </p:spTree>
    <p:extLst>
      <p:ext uri="{BB962C8B-B14F-4D97-AF65-F5344CB8AC3E}">
        <p14:creationId xmlns:p14="http://schemas.microsoft.com/office/powerpoint/2010/main" val="351129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3A3FBAB-78E0-E0EE-CCE5-07F41E2084C0}"/>
              </a:ext>
            </a:extLst>
          </p:cNvPr>
          <p:cNvGraphicFramePr>
            <a:graphicFrameLocks noGrp="1"/>
          </p:cNvGraphicFramePr>
          <p:nvPr>
            <p:extLst>
              <p:ext uri="{D42A27DB-BD31-4B8C-83A1-F6EECF244321}">
                <p14:modId xmlns:p14="http://schemas.microsoft.com/office/powerpoint/2010/main" val="975879691"/>
              </p:ext>
            </p:extLst>
          </p:nvPr>
        </p:nvGraphicFramePr>
        <p:xfrm>
          <a:off x="720147" y="725192"/>
          <a:ext cx="11299314" cy="4511040"/>
        </p:xfrm>
        <a:graphic>
          <a:graphicData uri="http://schemas.openxmlformats.org/drawingml/2006/table">
            <a:tbl>
              <a:tblPr/>
              <a:tblGrid>
                <a:gridCol w="3439612">
                  <a:extLst>
                    <a:ext uri="{9D8B030D-6E8A-4147-A177-3AD203B41FA5}">
                      <a16:colId xmlns:a16="http://schemas.microsoft.com/office/drawing/2014/main" val="418102394"/>
                    </a:ext>
                  </a:extLst>
                </a:gridCol>
                <a:gridCol w="4577150">
                  <a:extLst>
                    <a:ext uri="{9D8B030D-6E8A-4147-A177-3AD203B41FA5}">
                      <a16:colId xmlns:a16="http://schemas.microsoft.com/office/drawing/2014/main" val="520845031"/>
                    </a:ext>
                  </a:extLst>
                </a:gridCol>
                <a:gridCol w="3282552">
                  <a:extLst>
                    <a:ext uri="{9D8B030D-6E8A-4147-A177-3AD203B41FA5}">
                      <a16:colId xmlns:a16="http://schemas.microsoft.com/office/drawing/2014/main" val="4262677524"/>
                    </a:ext>
                  </a:extLst>
                </a:gridCol>
              </a:tblGrid>
              <a:tr h="0">
                <a:tc>
                  <a:txBody>
                    <a:bodyPr/>
                    <a:lstStyle/>
                    <a:p>
                      <a:pPr rtl="0">
                        <a:buNone/>
                      </a:pPr>
                      <a:r>
                        <a:rPr lang="en-US" sz="2400" b="1">
                          <a:solidFill>
                            <a:srgbClr val="1F1F1F"/>
                          </a:solidFill>
                          <a:effectLst/>
                          <a:latin typeface="Google Sans Text"/>
                        </a:rPr>
                        <a:t>Point de comparaison</a:t>
                      </a:r>
                      <a:endParaRPr lang="en-US" sz="2400">
                        <a:solidFill>
                          <a:srgbClr val="1F1F1F"/>
                        </a:solidFill>
                        <a:effectLst/>
                        <a:latin typeface="Google Sans Text"/>
                      </a:endParaRP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2400" b="1" dirty="0" err="1">
                          <a:solidFill>
                            <a:srgbClr val="1F1F1F"/>
                          </a:solidFill>
                          <a:effectLst/>
                          <a:latin typeface="Google Sans Text"/>
                        </a:rPr>
                        <a:t>Criminologie</a:t>
                      </a:r>
                      <a:endParaRPr lang="en-US" sz="2400" b="1" dirty="0">
                        <a:solidFill>
                          <a:srgbClr val="1F1F1F"/>
                        </a:solidFill>
                        <a:effectLst/>
                        <a:latin typeface="Google Sans Text"/>
                      </a:endParaRP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2400" b="1">
                          <a:solidFill>
                            <a:srgbClr val="1F1F1F"/>
                          </a:solidFill>
                          <a:effectLst/>
                          <a:latin typeface="Google Sans Text"/>
                        </a:rPr>
                        <a:t>Criminalistique</a:t>
                      </a:r>
                      <a:endParaRPr lang="en-US" sz="2400">
                        <a:solidFill>
                          <a:srgbClr val="1F1F1F"/>
                        </a:solidFill>
                        <a:effectLst/>
                        <a:latin typeface="Google Sans Text"/>
                      </a:endParaRPr>
                    </a:p>
                  </a:txBody>
                  <a:tcPr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798887381"/>
                  </a:ext>
                </a:extLst>
              </a:tr>
              <a:tr h="0">
                <a:tc>
                  <a:txBody>
                    <a:bodyPr/>
                    <a:lstStyle/>
                    <a:p>
                      <a:pPr rtl="0">
                        <a:buNone/>
                      </a:pPr>
                      <a:r>
                        <a:rPr lang="en-US" sz="2400" b="1">
                          <a:solidFill>
                            <a:srgbClr val="1F1F1F"/>
                          </a:solidFill>
                          <a:effectLst/>
                          <a:latin typeface="Google Sans Text"/>
                        </a:rPr>
                        <a:t>Question clé</a:t>
                      </a:r>
                      <a:endParaRPr lang="en-US" sz="2400">
                        <a:solidFill>
                          <a:srgbClr val="1F1F1F"/>
                        </a:solidFill>
                        <a:effectLst/>
                        <a:latin typeface="Google Sans Text"/>
                      </a:endParaRP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2400" b="1" dirty="0" err="1">
                          <a:solidFill>
                            <a:srgbClr val="1F1F1F"/>
                          </a:solidFill>
                          <a:effectLst/>
                          <a:latin typeface="Google Sans Text"/>
                        </a:rPr>
                        <a:t>Pourquoi</a:t>
                      </a:r>
                      <a:r>
                        <a:rPr lang="en-US" sz="2400" b="1" dirty="0">
                          <a:solidFill>
                            <a:srgbClr val="1F1F1F"/>
                          </a:solidFill>
                          <a:effectLst/>
                          <a:latin typeface="Google Sans Text"/>
                        </a:rPr>
                        <a:t> ?</a:t>
                      </a:r>
                      <a:r>
                        <a:rPr lang="en-US" sz="2400" dirty="0">
                          <a:solidFill>
                            <a:srgbClr val="1F1F1F"/>
                          </a:solidFill>
                          <a:effectLst/>
                          <a:latin typeface="Google Sans Text"/>
                        </a:rPr>
                        <a:t> (les causes)</a:t>
                      </a:r>
                    </a:p>
                    <a:p>
                      <a:pPr rtl="0">
                        <a:buNone/>
                      </a:pPr>
                      <a:r>
                        <a:rPr lang="en-US" sz="2400" dirty="0">
                          <a:highlight>
                            <a:srgbClr val="FFFF00"/>
                          </a:highlight>
                        </a:rPr>
                        <a:t>Why</a:t>
                      </a:r>
                      <a:endParaRPr lang="en-US" sz="2400" dirty="0">
                        <a:solidFill>
                          <a:srgbClr val="1F1F1F"/>
                        </a:solidFill>
                        <a:effectLst/>
                        <a:highlight>
                          <a:srgbClr val="FFFF00"/>
                        </a:highlight>
                        <a:latin typeface="Google Sans Text"/>
                      </a:endParaRP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2400" b="1" dirty="0">
                          <a:solidFill>
                            <a:srgbClr val="1F1F1F"/>
                          </a:solidFill>
                          <a:effectLst/>
                          <a:latin typeface="Google Sans Text"/>
                        </a:rPr>
                        <a:t>Comment ?</a:t>
                      </a:r>
                      <a:r>
                        <a:rPr lang="en-US" sz="2400" dirty="0">
                          <a:solidFill>
                            <a:srgbClr val="1F1F1F"/>
                          </a:solidFill>
                          <a:effectLst/>
                          <a:latin typeface="Google Sans Text"/>
                        </a:rPr>
                        <a:t> (les </a:t>
                      </a:r>
                      <a:r>
                        <a:rPr lang="en-US" sz="2400" dirty="0" err="1">
                          <a:solidFill>
                            <a:srgbClr val="1F1F1F"/>
                          </a:solidFill>
                          <a:effectLst/>
                          <a:latin typeface="Google Sans Text"/>
                        </a:rPr>
                        <a:t>preuves</a:t>
                      </a:r>
                      <a:r>
                        <a:rPr lang="en-US" sz="2400" dirty="0">
                          <a:solidFill>
                            <a:srgbClr val="1F1F1F"/>
                          </a:solidFill>
                          <a:effectLst/>
                          <a:latin typeface="Google Sans Text"/>
                        </a:rPr>
                        <a:t>)</a:t>
                      </a:r>
                    </a:p>
                    <a:p>
                      <a:pPr rtl="0">
                        <a:buNone/>
                      </a:pPr>
                      <a:r>
                        <a:rPr lang="en-US" sz="2800" b="1" dirty="0">
                          <a:solidFill>
                            <a:srgbClr val="1F1F1F"/>
                          </a:solidFill>
                          <a:effectLst/>
                          <a:highlight>
                            <a:srgbClr val="FFFF00"/>
                          </a:highlight>
                          <a:latin typeface="Google Sans Text"/>
                        </a:rPr>
                        <a:t>How</a:t>
                      </a:r>
                    </a:p>
                  </a:txBody>
                  <a:tcPr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173206481"/>
                  </a:ext>
                </a:extLst>
              </a:tr>
              <a:tr h="0">
                <a:tc>
                  <a:txBody>
                    <a:bodyPr/>
                    <a:lstStyle/>
                    <a:p>
                      <a:pPr rtl="0">
                        <a:buNone/>
                      </a:pPr>
                      <a:r>
                        <a:rPr lang="en-US" sz="2400" b="1" dirty="0">
                          <a:solidFill>
                            <a:srgbClr val="1F1F1F"/>
                          </a:solidFill>
                          <a:effectLst/>
                          <a:latin typeface="Google Sans Text"/>
                        </a:rPr>
                        <a:t>Sciences de base</a:t>
                      </a:r>
                      <a:endParaRPr lang="en-US" sz="2400" dirty="0">
                        <a:solidFill>
                          <a:srgbClr val="1F1F1F"/>
                        </a:solidFill>
                        <a:effectLst/>
                        <a:latin typeface="Google Sans Text"/>
                      </a:endParaRP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2400">
                          <a:solidFill>
                            <a:srgbClr val="1F1F1F"/>
                          </a:solidFill>
                          <a:effectLst/>
                          <a:latin typeface="Google Sans Text"/>
                        </a:rPr>
                        <a:t>Sociologie, psychologie, droit, psychiatrie.</a:t>
                      </a: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2400" dirty="0" err="1">
                          <a:solidFill>
                            <a:srgbClr val="1F1F1F"/>
                          </a:solidFill>
                          <a:effectLst/>
                          <a:latin typeface="Google Sans Text"/>
                        </a:rPr>
                        <a:t>Biologie</a:t>
                      </a:r>
                      <a:r>
                        <a:rPr lang="en-US" sz="2400" dirty="0">
                          <a:solidFill>
                            <a:srgbClr val="1F1F1F"/>
                          </a:solidFill>
                          <a:effectLst/>
                          <a:latin typeface="Google Sans Text"/>
                        </a:rPr>
                        <a:t>, </a:t>
                      </a:r>
                      <a:r>
                        <a:rPr lang="en-US" sz="2400" dirty="0" err="1">
                          <a:solidFill>
                            <a:srgbClr val="1F1F1F"/>
                          </a:solidFill>
                          <a:effectLst/>
                          <a:latin typeface="Google Sans Text"/>
                        </a:rPr>
                        <a:t>chimie</a:t>
                      </a:r>
                      <a:r>
                        <a:rPr lang="en-US" sz="2400" dirty="0">
                          <a:solidFill>
                            <a:srgbClr val="1F1F1F"/>
                          </a:solidFill>
                          <a:effectLst/>
                          <a:latin typeface="Google Sans Text"/>
                        </a:rPr>
                        <a:t>, physique, </a:t>
                      </a:r>
                      <a:r>
                        <a:rPr lang="en-US" sz="2400" dirty="0" err="1">
                          <a:solidFill>
                            <a:srgbClr val="1F1F1F"/>
                          </a:solidFill>
                          <a:effectLst/>
                          <a:latin typeface="Google Sans Text"/>
                        </a:rPr>
                        <a:t>informatique</a:t>
                      </a:r>
                      <a:r>
                        <a:rPr lang="en-US" sz="2400" dirty="0">
                          <a:solidFill>
                            <a:srgbClr val="1F1F1F"/>
                          </a:solidFill>
                          <a:effectLst/>
                          <a:latin typeface="Google Sans Text"/>
                        </a:rPr>
                        <a:t>.</a:t>
                      </a:r>
                    </a:p>
                  </a:txBody>
                  <a:tcPr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413262968"/>
                  </a:ext>
                </a:extLst>
              </a:tr>
              <a:tr h="0">
                <a:tc>
                  <a:txBody>
                    <a:bodyPr/>
                    <a:lstStyle/>
                    <a:p>
                      <a:pPr rtl="0">
                        <a:buNone/>
                      </a:pPr>
                      <a:endParaRPr lang="en-US" sz="2400" dirty="0">
                        <a:solidFill>
                          <a:srgbClr val="1F1F1F"/>
                        </a:solidFill>
                        <a:effectLst/>
                        <a:latin typeface="Google Sans Text"/>
                      </a:endParaRP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endParaRPr lang="fr-FR" sz="2400" dirty="0">
                        <a:solidFill>
                          <a:srgbClr val="1F1F1F"/>
                        </a:solidFill>
                        <a:effectLst/>
                        <a:latin typeface="Google Sans Text"/>
                      </a:endParaRP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endParaRPr lang="fr-FR" sz="2400" dirty="0">
                        <a:solidFill>
                          <a:srgbClr val="1F1F1F"/>
                        </a:solidFill>
                        <a:effectLst/>
                        <a:latin typeface="Google Sans Text"/>
                      </a:endParaRPr>
                    </a:p>
                  </a:txBody>
                  <a:tcPr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747946020"/>
                  </a:ext>
                </a:extLst>
              </a:tr>
              <a:tr h="0">
                <a:tc>
                  <a:txBody>
                    <a:bodyPr/>
                    <a:lstStyle/>
                    <a:p>
                      <a:pPr rtl="0">
                        <a:buNone/>
                      </a:pPr>
                      <a:r>
                        <a:rPr lang="en-US" sz="2400" b="1">
                          <a:solidFill>
                            <a:srgbClr val="1F1F1F"/>
                          </a:solidFill>
                          <a:effectLst/>
                          <a:latin typeface="Google Sans Text"/>
                        </a:rPr>
                        <a:t>Objectif final</a:t>
                      </a:r>
                      <a:endParaRPr lang="en-US" sz="2400">
                        <a:solidFill>
                          <a:srgbClr val="1F1F1F"/>
                        </a:solidFill>
                        <a:effectLst/>
                        <a:latin typeface="Google Sans Text"/>
                      </a:endParaRP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fr-FR" sz="2400" dirty="0">
                          <a:solidFill>
                            <a:srgbClr val="1F1F1F"/>
                          </a:solidFill>
                          <a:effectLst/>
                          <a:latin typeface="Google Sans Text"/>
                        </a:rPr>
                        <a:t>Comprendre et prévenir le crime.</a:t>
                      </a:r>
                    </a:p>
                  </a:txBody>
                  <a:tcPr marR="114300"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fr-FR" sz="2400" dirty="0">
                          <a:solidFill>
                            <a:srgbClr val="1F1F1F"/>
                          </a:solidFill>
                          <a:effectLst/>
                          <a:latin typeface="Google Sans Text"/>
                        </a:rPr>
                        <a:t>Identifier l'auteur et prouver les faits.</a:t>
                      </a:r>
                    </a:p>
                  </a:txBody>
                  <a:tcPr marT="152400" marB="152400"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920166883"/>
                  </a:ext>
                </a:extLst>
              </a:tr>
            </a:tbl>
          </a:graphicData>
        </a:graphic>
      </p:graphicFrame>
      <p:sp>
        <p:nvSpPr>
          <p:cNvPr id="3" name="TextBox 2">
            <a:extLst>
              <a:ext uri="{FF2B5EF4-FFF2-40B4-BE49-F238E27FC236}">
                <a16:creationId xmlns:a16="http://schemas.microsoft.com/office/drawing/2014/main" id="{42EC8671-DC51-C053-793D-8BA1483D8215}"/>
              </a:ext>
            </a:extLst>
          </p:cNvPr>
          <p:cNvSpPr txBox="1"/>
          <p:nvPr/>
        </p:nvSpPr>
        <p:spPr>
          <a:xfrm>
            <a:off x="4525506" y="263527"/>
            <a:ext cx="1844298" cy="461665"/>
          </a:xfrm>
          <a:prstGeom prst="rect">
            <a:avLst/>
          </a:prstGeom>
          <a:noFill/>
        </p:spPr>
        <p:txBody>
          <a:bodyPr wrap="square" rtlCol="0">
            <a:spAutoFit/>
          </a:bodyPr>
          <a:lstStyle/>
          <a:p>
            <a:r>
              <a:rPr lang="fr-CA" sz="2400" dirty="0">
                <a:highlight>
                  <a:srgbClr val="FFFF00"/>
                </a:highlight>
              </a:rPr>
              <a:t>criminology</a:t>
            </a:r>
            <a:endParaRPr lang="en-US" sz="2400" dirty="0">
              <a:highlight>
                <a:srgbClr val="FFFF00"/>
              </a:highlight>
            </a:endParaRPr>
          </a:p>
        </p:txBody>
      </p:sp>
      <p:sp>
        <p:nvSpPr>
          <p:cNvPr id="4" name="TextBox 3">
            <a:extLst>
              <a:ext uri="{FF2B5EF4-FFF2-40B4-BE49-F238E27FC236}">
                <a16:creationId xmlns:a16="http://schemas.microsoft.com/office/drawing/2014/main" id="{D42A5B55-6924-B51A-6390-6AB2745D64CC}"/>
              </a:ext>
            </a:extLst>
          </p:cNvPr>
          <p:cNvSpPr txBox="1"/>
          <p:nvPr/>
        </p:nvSpPr>
        <p:spPr>
          <a:xfrm>
            <a:off x="8165024" y="263527"/>
            <a:ext cx="2979307" cy="461665"/>
          </a:xfrm>
          <a:prstGeom prst="rect">
            <a:avLst/>
          </a:prstGeom>
          <a:noFill/>
        </p:spPr>
        <p:txBody>
          <a:bodyPr wrap="square" rtlCol="0">
            <a:spAutoFit/>
          </a:bodyPr>
          <a:lstStyle/>
          <a:p>
            <a:r>
              <a:rPr lang="en-US" sz="2400" dirty="0">
                <a:highlight>
                  <a:srgbClr val="FFFF00"/>
                </a:highlight>
              </a:rPr>
              <a:t>Forensic Science</a:t>
            </a:r>
          </a:p>
        </p:txBody>
      </p:sp>
    </p:spTree>
    <p:extLst>
      <p:ext uri="{BB962C8B-B14F-4D97-AF65-F5344CB8AC3E}">
        <p14:creationId xmlns:p14="http://schemas.microsoft.com/office/powerpoint/2010/main" val="3584587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FEF488-B899-3344-39C5-9C4E7F4F8187}"/>
              </a:ext>
            </a:extLst>
          </p:cNvPr>
          <p:cNvSpPr txBox="1"/>
          <p:nvPr/>
        </p:nvSpPr>
        <p:spPr>
          <a:xfrm>
            <a:off x="1049394" y="153133"/>
            <a:ext cx="10447360" cy="5061001"/>
          </a:xfrm>
          <a:prstGeom prst="rect">
            <a:avLst/>
          </a:prstGeom>
          <a:noFill/>
        </p:spPr>
        <p:txBody>
          <a:bodyPr wrap="square">
            <a:spAutoFit/>
          </a:bodyPr>
          <a:lstStyle/>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Balistique (études des armes, munitions, trajectoires de tir)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Biologie génétique (analyses de sang, cheveux, sperme, empreintes génétiques)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 Traces papillaires- documents (analyses de faux documents et écritures)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Incendies et explosions (études des explosifs et matières inflammables)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Physique, chimie, géologie (études des peintures, verres, terres, résidus de tir) ;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50000"/>
              </a:lnSpc>
              <a:spcAft>
                <a:spcPts val="492"/>
              </a:spcAft>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Stupéfiants (analyses de substances chimiques et d’échantillons stupéfiants)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42D98DBA-7104-FBE5-509C-85E5382157D9}"/>
              </a:ext>
            </a:extLst>
          </p:cNvPr>
          <p:cNvSpPr txBox="1"/>
          <p:nvPr/>
        </p:nvSpPr>
        <p:spPr>
          <a:xfrm>
            <a:off x="1049394" y="5368909"/>
            <a:ext cx="10250785" cy="1357423"/>
          </a:xfrm>
          <a:prstGeom prst="rect">
            <a:avLst/>
          </a:prstGeom>
          <a:noFill/>
        </p:spPr>
        <p:txBody>
          <a:bodyPr wrap="square">
            <a:spAutoFit/>
          </a:bodyPr>
          <a:lstStyle/>
          <a:p>
            <a:pPr marL="210815" indent="-210815" defTabSz="868818">
              <a:lnSpc>
                <a:spcPct val="200000"/>
              </a:lnSpc>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Toxicologie (recherche de toxiques dans les milieux biologiques) ;</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a:p>
            <a:pPr marL="210815" indent="-210815" defTabSz="868818">
              <a:lnSpc>
                <a:spcPct val="200000"/>
              </a:lnSpc>
              <a:spcAft>
                <a:spcPts val="492"/>
              </a:spcAft>
              <a:buFont typeface="Wingdings" panose="05000000000000000000" pitchFamily="2" charset="2"/>
              <a:buChar char=""/>
            </a:pPr>
            <a:r>
              <a:rPr lang="fr-CA" sz="2213" kern="100" dirty="0">
                <a:solidFill>
                  <a:prstClr val="black"/>
                </a:solidFill>
                <a:latin typeface="Times New Roman" panose="02020603050405020304" pitchFamily="18" charset="0"/>
                <a:ea typeface="Calibri" panose="020F0502020204030204" pitchFamily="34" charset="0"/>
                <a:cs typeface="Arial" panose="020B0604020202020204" pitchFamily="34" charset="0"/>
              </a:rPr>
              <a:t>Technologies numériques (analyse des téléphones, GPS, vidéo).</a:t>
            </a:r>
            <a:endParaRPr lang="en-US" sz="1967" kern="100" dirty="0">
              <a:solidFill>
                <a:prstClr val="black"/>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588358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CDC7C245-BCDC-20A8-FB36-AC25EBAFFB45}"/>
              </a:ext>
            </a:extLst>
          </p:cNvPr>
          <p:cNvGraphicFramePr>
            <a:graphicFrameLocks noGrp="1"/>
          </p:cNvGraphicFramePr>
          <p:nvPr>
            <p:extLst>
              <p:ext uri="{D42A27DB-BD31-4B8C-83A1-F6EECF244321}">
                <p14:modId xmlns:p14="http://schemas.microsoft.com/office/powerpoint/2010/main" val="1218840930"/>
              </p:ext>
            </p:extLst>
          </p:nvPr>
        </p:nvGraphicFramePr>
        <p:xfrm>
          <a:off x="1332854" y="486906"/>
          <a:ext cx="9794929" cy="5901072"/>
        </p:xfrm>
        <a:graphic>
          <a:graphicData uri="http://schemas.openxmlformats.org/drawingml/2006/table">
            <a:tbl>
              <a:tblPr/>
              <a:tblGrid>
                <a:gridCol w="3376282">
                  <a:extLst>
                    <a:ext uri="{9D8B030D-6E8A-4147-A177-3AD203B41FA5}">
                      <a16:colId xmlns:a16="http://schemas.microsoft.com/office/drawing/2014/main" val="1447722466"/>
                    </a:ext>
                  </a:extLst>
                </a:gridCol>
                <a:gridCol w="3376282">
                  <a:extLst>
                    <a:ext uri="{9D8B030D-6E8A-4147-A177-3AD203B41FA5}">
                      <a16:colId xmlns:a16="http://schemas.microsoft.com/office/drawing/2014/main" val="645635109"/>
                    </a:ext>
                  </a:extLst>
                </a:gridCol>
                <a:gridCol w="3042365">
                  <a:extLst>
                    <a:ext uri="{9D8B030D-6E8A-4147-A177-3AD203B41FA5}">
                      <a16:colId xmlns:a16="http://schemas.microsoft.com/office/drawing/2014/main" val="2288168833"/>
                    </a:ext>
                  </a:extLst>
                </a:gridCol>
              </a:tblGrid>
              <a:tr h="424239">
                <a:tc>
                  <a:txBody>
                    <a:bodyPr/>
                    <a:lstStyle/>
                    <a:p>
                      <a:pPr rtl="0">
                        <a:buNone/>
                      </a:pPr>
                      <a:r>
                        <a:rPr lang="en-US" sz="1800" b="1">
                          <a:solidFill>
                            <a:srgbClr val="1F1F1F"/>
                          </a:solidFill>
                          <a:effectLst/>
                          <a:latin typeface="Google Sans Text"/>
                        </a:rPr>
                        <a:t>Discipline</a:t>
                      </a:r>
                      <a:endParaRPr lang="en-US" sz="1800">
                        <a:solidFill>
                          <a:srgbClr val="1F1F1F"/>
                        </a:solidFill>
                        <a:effectLst/>
                        <a:latin typeface="Google Sans Text"/>
                      </a:endParaRP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b="1">
                          <a:solidFill>
                            <a:srgbClr val="1F1F1F"/>
                          </a:solidFill>
                          <a:effectLst/>
                          <a:latin typeface="Google Sans Text"/>
                        </a:rPr>
                        <a:t>Technical Scope</a:t>
                      </a:r>
                      <a:endParaRPr lang="en-US" sz="1800">
                        <a:solidFill>
                          <a:srgbClr val="1F1F1F"/>
                        </a:solidFill>
                        <a:effectLst/>
                        <a:latin typeface="Google Sans Text"/>
                      </a:endParaRP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b="1">
                          <a:solidFill>
                            <a:srgbClr val="1F1F1F"/>
                          </a:solidFill>
                          <a:effectLst/>
                          <a:latin typeface="Google Sans Text"/>
                        </a:rPr>
                        <a:t>Primary Evidence</a:t>
                      </a:r>
                      <a:endParaRPr lang="en-US" sz="1800">
                        <a:solidFill>
                          <a:srgbClr val="1F1F1F"/>
                        </a:solidFill>
                        <a:effectLst/>
                        <a:latin typeface="Google Sans Text"/>
                      </a:endParaRPr>
                    </a:p>
                  </a:txBody>
                  <a:tcPr marL="66985" marR="66985"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409271729"/>
                  </a:ext>
                </a:extLst>
              </a:tr>
              <a:tr h="625194">
                <a:tc>
                  <a:txBody>
                    <a:bodyPr/>
                    <a:lstStyle/>
                    <a:p>
                      <a:pPr rtl="0">
                        <a:buNone/>
                      </a:pPr>
                      <a:r>
                        <a:rPr lang="en-US" sz="1800" b="1">
                          <a:solidFill>
                            <a:srgbClr val="1F1F1F"/>
                          </a:solidFill>
                          <a:effectLst/>
                          <a:latin typeface="Google Sans Text"/>
                        </a:rPr>
                        <a:t>Ballistics</a:t>
                      </a:r>
                      <a:endParaRPr lang="en-US" sz="1800">
                        <a:solidFill>
                          <a:srgbClr val="1F1F1F"/>
                        </a:solidFill>
                        <a:effectLst/>
                        <a:latin typeface="Google Sans Text"/>
                      </a:endParaRP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Study of firearms, ammunition, and shooting trajectories.</a:t>
                      </a: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Bullets, cartridges, and gunshot patterns.</a:t>
                      </a:r>
                    </a:p>
                  </a:txBody>
                  <a:tcPr marL="66985" marR="66985"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754432828"/>
                  </a:ext>
                </a:extLst>
              </a:tr>
              <a:tr h="625194">
                <a:tc>
                  <a:txBody>
                    <a:bodyPr/>
                    <a:lstStyle/>
                    <a:p>
                      <a:pPr rtl="0">
                        <a:buNone/>
                      </a:pPr>
                      <a:r>
                        <a:rPr lang="en-US" sz="1800" b="1">
                          <a:solidFill>
                            <a:srgbClr val="1F1F1F"/>
                          </a:solidFill>
                          <a:effectLst/>
                          <a:latin typeface="Google Sans Text"/>
                        </a:rPr>
                        <a:t>Forensic Biology</a:t>
                      </a:r>
                      <a:endParaRPr lang="en-US" sz="1800">
                        <a:solidFill>
                          <a:srgbClr val="1F1F1F"/>
                        </a:solidFill>
                        <a:effectLst/>
                        <a:latin typeface="Google Sans Text"/>
                      </a:endParaRP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Genetic analysis and identification of biological samples.</a:t>
                      </a: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DNA, blood, hair, and body fluids.</a:t>
                      </a:r>
                    </a:p>
                  </a:txBody>
                  <a:tcPr marL="66985" marR="66985"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418197622"/>
                  </a:ext>
                </a:extLst>
              </a:tr>
              <a:tr h="625194">
                <a:tc>
                  <a:txBody>
                    <a:bodyPr/>
                    <a:lstStyle/>
                    <a:p>
                      <a:pPr rtl="0">
                        <a:buNone/>
                      </a:pPr>
                      <a:r>
                        <a:rPr lang="en-US" sz="1800" b="1">
                          <a:solidFill>
                            <a:srgbClr val="1F1F1F"/>
                          </a:solidFill>
                          <a:effectLst/>
                          <a:latin typeface="Google Sans Text"/>
                        </a:rPr>
                        <a:t>Latent Prints</a:t>
                      </a:r>
                      <a:endParaRPr lang="en-US" sz="1800">
                        <a:solidFill>
                          <a:srgbClr val="1F1F1F"/>
                        </a:solidFill>
                        <a:effectLst/>
                        <a:latin typeface="Google Sans Text"/>
                      </a:endParaRP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Detection and comparison of friction ridge skin patterns.</a:t>
                      </a: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Fingerprints, palm prints, and footprints.</a:t>
                      </a:r>
                    </a:p>
                  </a:txBody>
                  <a:tcPr marL="66985" marR="66985"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4278099399"/>
                  </a:ext>
                </a:extLst>
              </a:tr>
              <a:tr h="625194">
                <a:tc>
                  <a:txBody>
                    <a:bodyPr/>
                    <a:lstStyle/>
                    <a:p>
                      <a:pPr rtl="0">
                        <a:buNone/>
                      </a:pPr>
                      <a:r>
                        <a:rPr lang="en-US" sz="1800" b="1">
                          <a:solidFill>
                            <a:srgbClr val="1F1F1F"/>
                          </a:solidFill>
                          <a:effectLst/>
                          <a:latin typeface="Google Sans Text"/>
                        </a:rPr>
                        <a:t>Questioned Documents</a:t>
                      </a:r>
                      <a:endParaRPr lang="en-US" sz="1800">
                        <a:solidFill>
                          <a:srgbClr val="1F1F1F"/>
                        </a:solidFill>
                        <a:effectLst/>
                        <a:latin typeface="Google Sans Text"/>
                      </a:endParaRP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Scientific examination of handwriting and authentication.</a:t>
                      </a: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Forged signatures, altered papers, and inks.</a:t>
                      </a:r>
                    </a:p>
                  </a:txBody>
                  <a:tcPr marL="66985" marR="66985"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176750773"/>
                  </a:ext>
                </a:extLst>
              </a:tr>
              <a:tr h="625194">
                <a:tc>
                  <a:txBody>
                    <a:bodyPr/>
                    <a:lstStyle/>
                    <a:p>
                      <a:pPr rtl="0">
                        <a:buNone/>
                      </a:pPr>
                      <a:r>
                        <a:rPr lang="en-US" sz="1800" b="1">
                          <a:solidFill>
                            <a:srgbClr val="1F1F1F"/>
                          </a:solidFill>
                          <a:effectLst/>
                          <a:latin typeface="Google Sans Text"/>
                        </a:rPr>
                        <a:t>Arson &amp; Explosives</a:t>
                      </a:r>
                      <a:endParaRPr lang="en-US" sz="1800">
                        <a:solidFill>
                          <a:srgbClr val="1F1F1F"/>
                        </a:solidFill>
                        <a:effectLst/>
                        <a:latin typeface="Google Sans Text"/>
                      </a:endParaRP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Investigation of fire origins and explosive residues.</a:t>
                      </a: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Accelerants, timers, and chemical debris.</a:t>
                      </a:r>
                    </a:p>
                  </a:txBody>
                  <a:tcPr marL="66985" marR="66985"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3464302720"/>
                  </a:ext>
                </a:extLst>
              </a:tr>
              <a:tr h="625194">
                <a:tc>
                  <a:txBody>
                    <a:bodyPr/>
                    <a:lstStyle/>
                    <a:p>
                      <a:pPr rtl="0">
                        <a:buNone/>
                      </a:pPr>
                      <a:r>
                        <a:rPr lang="en-US" sz="1800" b="1">
                          <a:solidFill>
                            <a:srgbClr val="1F1F1F"/>
                          </a:solidFill>
                          <a:effectLst/>
                          <a:latin typeface="Google Sans Text"/>
                        </a:rPr>
                        <a:t>Trace Evidence</a:t>
                      </a:r>
                      <a:endParaRPr lang="en-US" sz="1800">
                        <a:solidFill>
                          <a:srgbClr val="1F1F1F"/>
                        </a:solidFill>
                        <a:effectLst/>
                        <a:latin typeface="Google Sans Text"/>
                      </a:endParaRP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Analysis of materials transferred during contact.</a:t>
                      </a: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Paint, glass, soil, and gunshot residue (GSR).</a:t>
                      </a:r>
                    </a:p>
                  </a:txBody>
                  <a:tcPr marL="66985" marR="66985"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263831307"/>
                  </a:ext>
                </a:extLst>
              </a:tr>
              <a:tr h="625194">
                <a:tc>
                  <a:txBody>
                    <a:bodyPr/>
                    <a:lstStyle/>
                    <a:p>
                      <a:pPr rtl="0">
                        <a:buNone/>
                      </a:pPr>
                      <a:r>
                        <a:rPr lang="en-US" sz="1800" b="1">
                          <a:solidFill>
                            <a:srgbClr val="1F1F1F"/>
                          </a:solidFill>
                          <a:effectLst/>
                          <a:latin typeface="Google Sans Text"/>
                        </a:rPr>
                        <a:t>Forensic Toxicology</a:t>
                      </a:r>
                      <a:endParaRPr lang="en-US" sz="1800">
                        <a:solidFill>
                          <a:srgbClr val="1F1F1F"/>
                        </a:solidFill>
                        <a:effectLst/>
                        <a:latin typeface="Google Sans Text"/>
                      </a:endParaRP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a:solidFill>
                            <a:srgbClr val="1F1F1F"/>
                          </a:solidFill>
                          <a:effectLst/>
                          <a:latin typeface="Google Sans Text"/>
                        </a:rPr>
                        <a:t>Chemical analysis of substances and drugs.</a:t>
                      </a:r>
                    </a:p>
                  </a:txBody>
                  <a:tcPr marL="66985" marR="83731"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tc>
                  <a:txBody>
                    <a:bodyPr/>
                    <a:lstStyle/>
                    <a:p>
                      <a:pPr rtl="0">
                        <a:buNone/>
                      </a:pPr>
                      <a:r>
                        <a:rPr lang="en-US" sz="1800" dirty="0">
                          <a:solidFill>
                            <a:srgbClr val="1F1F1F"/>
                          </a:solidFill>
                          <a:effectLst/>
                          <a:latin typeface="Google Sans Text"/>
                        </a:rPr>
                        <a:t>Narcotics, poisons, and chemical samples.</a:t>
                      </a:r>
                    </a:p>
                  </a:txBody>
                  <a:tcPr marL="66985" marR="66985" marT="111642" marB="111642" anchor="ctr">
                    <a:lnL w="9525" cap="flat" cmpd="sng" algn="ctr">
                      <a:solidFill>
                        <a:schemeClr val="bg1"/>
                      </a:solidFill>
                      <a:prstDash val="solid"/>
                      <a:round/>
                      <a:headEnd type="none" w="med" len="med"/>
                      <a:tailEnd type="none" w="med" len="med"/>
                    </a:lnL>
                    <a:lnR w="9525" cap="flat" cmpd="sng" algn="ctr">
                      <a:solidFill>
                        <a:schemeClr val="bg1"/>
                      </a:solidFill>
                      <a:prstDash val="solid"/>
                      <a:round/>
                      <a:headEnd type="none" w="med" len="med"/>
                      <a:tailEnd type="none" w="med" len="med"/>
                    </a:lnR>
                    <a:lnT w="9525" cap="flat" cmpd="sng" algn="ctr">
                      <a:solidFill>
                        <a:schemeClr val="bg1"/>
                      </a:solidFill>
                      <a:prstDash val="solid"/>
                      <a:round/>
                      <a:headEnd type="none" w="med" len="med"/>
                      <a:tailEnd type="none" w="med" len="med"/>
                    </a:lnT>
                    <a:lnB w="9525" cap="flat" cmpd="sng" algn="ctr">
                      <a:solidFill>
                        <a:schemeClr val="bg1"/>
                      </a:solidFill>
                      <a:prstDash val="solid"/>
                      <a:round/>
                      <a:headEnd type="none" w="med" len="med"/>
                      <a:tailEnd type="none" w="med" len="med"/>
                    </a:lnB>
                    <a:noFill/>
                  </a:tcPr>
                </a:tc>
                <a:extLst>
                  <a:ext uri="{0D108BD9-81ED-4DB2-BD59-A6C34878D82A}">
                    <a16:rowId xmlns:a16="http://schemas.microsoft.com/office/drawing/2014/main" val="1094858378"/>
                  </a:ext>
                </a:extLst>
              </a:tr>
            </a:tbl>
          </a:graphicData>
        </a:graphic>
      </p:graphicFrame>
    </p:spTree>
    <p:extLst>
      <p:ext uri="{BB962C8B-B14F-4D97-AF65-F5344CB8AC3E}">
        <p14:creationId xmlns:p14="http://schemas.microsoft.com/office/powerpoint/2010/main" val="40962505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8DDD9E4F-2C91-4928-A783-E118D5EF7798}"/>
              </a:ext>
            </a:extLst>
          </p:cNvPr>
          <p:cNvPicPr>
            <a:picLocks noChangeAspect="1"/>
          </p:cNvPicPr>
          <p:nvPr/>
        </p:nvPicPr>
        <p:blipFill>
          <a:blip r:embed="rId2"/>
          <a:stretch>
            <a:fillRect/>
          </a:stretch>
        </p:blipFill>
        <p:spPr>
          <a:xfrm>
            <a:off x="477831" y="4690471"/>
            <a:ext cx="3050597" cy="2167530"/>
          </a:xfrm>
          <a:prstGeom prst="rect">
            <a:avLst/>
          </a:prstGeom>
        </p:spPr>
      </p:pic>
      <p:pic>
        <p:nvPicPr>
          <p:cNvPr id="10" name="Image 9">
            <a:extLst>
              <a:ext uri="{FF2B5EF4-FFF2-40B4-BE49-F238E27FC236}">
                <a16:creationId xmlns:a16="http://schemas.microsoft.com/office/drawing/2014/main" id="{88EC30FD-B0A4-43D7-B008-7A8CC9C18163}"/>
              </a:ext>
            </a:extLst>
          </p:cNvPr>
          <p:cNvPicPr>
            <a:picLocks noChangeAspect="1"/>
          </p:cNvPicPr>
          <p:nvPr/>
        </p:nvPicPr>
        <p:blipFill>
          <a:blip r:embed="rId3"/>
          <a:stretch>
            <a:fillRect/>
          </a:stretch>
        </p:blipFill>
        <p:spPr>
          <a:xfrm>
            <a:off x="9666176" y="11046"/>
            <a:ext cx="2001717" cy="1588665"/>
          </a:xfrm>
          <a:prstGeom prst="rect">
            <a:avLst/>
          </a:prstGeom>
        </p:spPr>
      </p:pic>
      <p:sp>
        <p:nvSpPr>
          <p:cNvPr id="12" name="TextBox 11">
            <a:extLst>
              <a:ext uri="{FF2B5EF4-FFF2-40B4-BE49-F238E27FC236}">
                <a16:creationId xmlns:a16="http://schemas.microsoft.com/office/drawing/2014/main" id="{CDB32F76-BF86-39B5-7825-78251F5D2EF7}"/>
              </a:ext>
            </a:extLst>
          </p:cNvPr>
          <p:cNvSpPr txBox="1"/>
          <p:nvPr/>
        </p:nvSpPr>
        <p:spPr>
          <a:xfrm>
            <a:off x="739515" y="108865"/>
            <a:ext cx="6573556" cy="508601"/>
          </a:xfrm>
          <a:prstGeom prst="rect">
            <a:avLst/>
          </a:prstGeom>
          <a:noFill/>
        </p:spPr>
        <p:txBody>
          <a:bodyPr wrap="square">
            <a:spAutoFit/>
          </a:bodyPr>
          <a:lstStyle/>
          <a:p>
            <a:pPr defTabSz="868818"/>
            <a:r>
              <a:rPr lang="fr-CA" sz="2705" dirty="0">
                <a:ln w="0"/>
                <a:solidFill>
                  <a:srgbClr val="0033CC"/>
                </a:solidFill>
                <a:effectLst>
                  <a:outerShdw blurRad="38100" dist="25400" dir="5400000" algn="ctr" rotWithShape="0">
                    <a:srgbClr val="6E747A">
                      <a:alpha val="43000"/>
                    </a:srgbClr>
                  </a:outerShdw>
                </a:effectLst>
                <a:latin typeface="Times New Roman" panose="02020603050405020304" pitchFamily="18" charset="0"/>
                <a:ea typeface="Calibri" panose="020F0502020204030204" pitchFamily="34" charset="0"/>
              </a:rPr>
              <a:t>Récolte des indices par la police scientifique</a:t>
            </a:r>
            <a:endParaRPr lang="en-US" sz="2459" dirty="0">
              <a:ln w="0"/>
              <a:solidFill>
                <a:srgbClr val="0033CC"/>
              </a:solidFill>
              <a:effectLst>
                <a:outerShdw blurRad="38100" dist="25400" dir="5400000" algn="ctr" rotWithShape="0">
                  <a:srgbClr val="6E747A">
                    <a:alpha val="43000"/>
                  </a:srgbClr>
                </a:outerShdw>
              </a:effectLst>
              <a:latin typeface="Comic Sans MS"/>
            </a:endParaRPr>
          </a:p>
        </p:txBody>
      </p:sp>
      <p:sp>
        <p:nvSpPr>
          <p:cNvPr id="14" name="TextBox 13">
            <a:extLst>
              <a:ext uri="{FF2B5EF4-FFF2-40B4-BE49-F238E27FC236}">
                <a16:creationId xmlns:a16="http://schemas.microsoft.com/office/drawing/2014/main" id="{2932E6AA-3386-0C83-36B7-8A4E4CD45301}"/>
              </a:ext>
            </a:extLst>
          </p:cNvPr>
          <p:cNvSpPr txBox="1"/>
          <p:nvPr/>
        </p:nvSpPr>
        <p:spPr>
          <a:xfrm>
            <a:off x="739515" y="1641146"/>
            <a:ext cx="8874892" cy="849207"/>
          </a:xfrm>
          <a:prstGeom prst="rect">
            <a:avLst/>
          </a:prstGeom>
          <a:noFill/>
        </p:spPr>
        <p:txBody>
          <a:bodyPr wrap="square">
            <a:spAutoFit/>
          </a:bodyPr>
          <a:lstStyle/>
          <a:p>
            <a:pPr defTabSz="868818"/>
            <a:r>
              <a:rPr lang="fr-CA" sz="2459" dirty="0">
                <a:solidFill>
                  <a:prstClr val="black"/>
                </a:solidFill>
                <a:latin typeface="Times New Roman" panose="02020603050405020304" pitchFamily="18" charset="0"/>
                <a:ea typeface="Calibri" panose="020F0502020204030204" pitchFamily="34" charset="0"/>
              </a:rPr>
              <a:t>Pour résoudre leurs enquêtes, la police scientifique a souvent recours à l’ADN d’un individu afin de confondre les malfaiteurs</a:t>
            </a:r>
            <a:endParaRPr lang="en-US" sz="2459" dirty="0">
              <a:solidFill>
                <a:prstClr val="black"/>
              </a:solidFill>
              <a:latin typeface="Comic Sans MS"/>
            </a:endParaRPr>
          </a:p>
        </p:txBody>
      </p:sp>
      <p:sp>
        <p:nvSpPr>
          <p:cNvPr id="15" name="TextBox 14">
            <a:extLst>
              <a:ext uri="{FF2B5EF4-FFF2-40B4-BE49-F238E27FC236}">
                <a16:creationId xmlns:a16="http://schemas.microsoft.com/office/drawing/2014/main" id="{DBF7A78C-62F3-8561-3706-84140CD0010D}"/>
              </a:ext>
            </a:extLst>
          </p:cNvPr>
          <p:cNvSpPr txBox="1"/>
          <p:nvPr/>
        </p:nvSpPr>
        <p:spPr>
          <a:xfrm>
            <a:off x="1536348" y="3052875"/>
            <a:ext cx="5400837" cy="432875"/>
          </a:xfrm>
          <a:prstGeom prst="rect">
            <a:avLst/>
          </a:prstGeom>
          <a:noFill/>
        </p:spPr>
        <p:txBody>
          <a:bodyPr wrap="none" rtlCol="0">
            <a:spAutoFit/>
          </a:bodyPr>
          <a:lstStyle/>
          <a:p>
            <a:pPr defTabSz="868818"/>
            <a:r>
              <a:rPr lang="fr-CA" sz="2213" dirty="0">
                <a:solidFill>
                  <a:prstClr val="black"/>
                </a:solidFill>
                <a:latin typeface="Comic Sans MS"/>
              </a:rPr>
              <a:t>Cheveux, salive, sang, traces de peaux…</a:t>
            </a:r>
            <a:endParaRPr lang="en-US" sz="2213" dirty="0">
              <a:solidFill>
                <a:prstClr val="black"/>
              </a:solidFill>
              <a:latin typeface="Comic Sans MS"/>
            </a:endParaRPr>
          </a:p>
        </p:txBody>
      </p:sp>
    </p:spTree>
    <p:extLst>
      <p:ext uri="{BB962C8B-B14F-4D97-AF65-F5344CB8AC3E}">
        <p14:creationId xmlns:p14="http://schemas.microsoft.com/office/powerpoint/2010/main" val="2386056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olstice">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Personnalisé 1">
      <a:majorFont>
        <a:latin typeface="Comic Sans MS"/>
        <a:ea typeface=""/>
        <a:cs typeface=""/>
      </a:majorFont>
      <a:minorFont>
        <a:latin typeface="Comic Sans MS"/>
        <a:ea typeface=""/>
        <a:cs typeface=""/>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8291</TotalTime>
  <Words>1209</Words>
  <Application>Microsoft Office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11</vt:i4>
      </vt:variant>
      <vt:variant>
        <vt:lpstr>Theme</vt:lpstr>
      </vt:variant>
      <vt:variant>
        <vt:i4>2</vt:i4>
      </vt:variant>
      <vt:variant>
        <vt:lpstr>Slide Titles</vt:lpstr>
      </vt:variant>
      <vt:variant>
        <vt:i4>15</vt:i4>
      </vt:variant>
    </vt:vector>
  </HeadingPairs>
  <TitlesOfParts>
    <vt:vector size="28" baseType="lpstr">
      <vt:lpstr>Arial</vt:lpstr>
      <vt:lpstr>Bradley Hand ITC</vt:lpstr>
      <vt:lpstr>Calibri</vt:lpstr>
      <vt:lpstr>Calibri Light</vt:lpstr>
      <vt:lpstr>Comic Sans MS</vt:lpstr>
      <vt:lpstr>Google Sans Text</vt:lpstr>
      <vt:lpstr>Showcard Gothic</vt:lpstr>
      <vt:lpstr>Times New Roman</vt:lpstr>
      <vt:lpstr>Verdana</vt:lpstr>
      <vt:lpstr>Wingdings</vt:lpstr>
      <vt:lpstr>Wingdings 2</vt:lpstr>
      <vt:lpstr>Office Theme</vt: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STS</dc:creator>
  <cp:lastModifiedBy>STS</cp:lastModifiedBy>
  <cp:revision>6</cp:revision>
  <dcterms:created xsi:type="dcterms:W3CDTF">2024-04-25T13:03:02Z</dcterms:created>
  <dcterms:modified xsi:type="dcterms:W3CDTF">2026-04-24T13:47:40Z</dcterms:modified>
</cp:coreProperties>
</file>