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64" r:id="rId5"/>
    <p:sldId id="265" r:id="rId6"/>
    <p:sldId id="257" r:id="rId7"/>
    <p:sldId id="26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1A18A-4311-4F42-85C5-F410E37600C5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3BD2-EF1D-465D-9EA6-E9F2C8EE3A6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Content Placeholder 11" descr="Gemini_Generated_Image_nldb5vnldb5vnld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74955"/>
            <a:ext cx="8229600" cy="583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25575"/>
            <a:ext cx="7239000" cy="1470025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chemeClr val="accent5">
                    <a:lumMod val="50000"/>
                  </a:schemeClr>
                </a:solidFill>
              </a:rPr>
              <a:t>Computational Thinking</a:t>
            </a:r>
            <a:endParaRPr lang="en-GB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GB" i="1" dirty="0"/>
              <a:t>lesson 1 </a:t>
            </a:r>
            <a:endParaRPr lang="fr-FR" altLang="en-GB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i="1" dirty="0" smtClean="0"/>
              <a:t> Computational Thinking, Algorithms &amp; Programming</a:t>
            </a:r>
            <a:endParaRPr lang="en-GB" sz="2000" i="1" dirty="0"/>
          </a:p>
        </p:txBody>
      </p:sp>
      <p:pic>
        <p:nvPicPr>
          <p:cNvPr id="1026" name="Picture 2" descr="Image result for search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2" y="3810000"/>
            <a:ext cx="314678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GB" sz="54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5400" b="1" u="sng" dirty="0" smtClean="0">
                <a:solidFill>
                  <a:schemeClr val="accent5">
                    <a:lumMod val="50000"/>
                  </a:schemeClr>
                </a:solidFill>
              </a:rPr>
              <a:t>Computational Thinking</a:t>
            </a:r>
            <a:endParaRPr lang="en-GB" sz="5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437"/>
            <a:ext cx="7848600" cy="4221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Learning Objective: </a:t>
            </a:r>
            <a:r>
              <a:rPr lang="en-GB" dirty="0" smtClean="0"/>
              <a:t>To be able to demonstrate an understanding of the thought processes involved in understanding problems and formulating solutions that computers can process.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Success Criteria:</a:t>
            </a:r>
            <a:endParaRPr lang="en-GB" b="1" dirty="0" smtClean="0"/>
          </a:p>
          <a:p>
            <a:pPr marL="514350" indent="-514350">
              <a:buAutoNum type="arabicPeriod"/>
            </a:pPr>
            <a:r>
              <a:rPr lang="en-GB" dirty="0" smtClean="0"/>
              <a:t>I can define the terms </a:t>
            </a:r>
            <a:r>
              <a:rPr lang="en-GB" b="1" i="1" dirty="0" smtClean="0"/>
              <a:t>Decomposition, Abstraction </a:t>
            </a:r>
            <a:r>
              <a:rPr lang="en-GB" dirty="0" smtClean="0"/>
              <a:t>and </a:t>
            </a:r>
            <a:r>
              <a:rPr lang="en-GB" b="1" i="1" dirty="0"/>
              <a:t>A</a:t>
            </a:r>
            <a:r>
              <a:rPr lang="en-GB" b="1" i="1" dirty="0" smtClean="0"/>
              <a:t>lgorithmic Thinking</a:t>
            </a:r>
            <a:r>
              <a:rPr lang="en-GB" dirty="0" smtClean="0"/>
              <a:t>.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I can explain how each of these are used to help understand and process computing problems.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i="1" dirty="0" smtClean="0"/>
              <a:t>Computational Thinking, Algorithms &amp; Programming</a:t>
            </a:r>
            <a:endParaRPr lang="en-GB" sz="2000" i="1" dirty="0"/>
          </a:p>
        </p:txBody>
      </p:sp>
      <p:sp>
        <p:nvSpPr>
          <p:cNvPr id="5" name="AutoShape 2" descr="Image result for 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6" name="AutoShape 4" descr="Image result for 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" name="AutoShape 6" descr="Image result for sea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" name="AutoShape 8" descr="Image result for sear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3410"/>
            <a:ext cx="1566690" cy="1814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795"/>
            <a:ext cx="7848600" cy="889144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</a:rPr>
              <a:t>Decomposition</a:t>
            </a:r>
            <a:endParaRPr lang="en-GB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043"/>
            <a:ext cx="7467600" cy="91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Decomposition reduces a problem into sub-problems or components. These smaller parts are easier to understand and solve. </a:t>
            </a: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i="1" dirty="0" smtClean="0"/>
              <a:t> Computational Thinking, Algorithms &amp; Programming</a:t>
            </a:r>
            <a:endParaRPr lang="en-GB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1828800"/>
            <a:ext cx="4343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Problem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Create a ‘snakes and ladders’ computer game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657620"/>
            <a:ext cx="4343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Sub-problems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81400" y="2286000"/>
            <a:ext cx="304800" cy="37162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14599" y="3431601"/>
            <a:ext cx="3401291" cy="40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Design of playing area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598" y="4005554"/>
            <a:ext cx="3401291" cy="40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Positions of snakes and ladders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597" y="4579507"/>
            <a:ext cx="3401291" cy="40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Dice throw for each player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5153460"/>
            <a:ext cx="3401291" cy="40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Movement of each player on the board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727413"/>
            <a:ext cx="3401291" cy="40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Movement up ladders and down snakes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6300934"/>
            <a:ext cx="3401291" cy="40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How does a player finish?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581400" y="3114820"/>
            <a:ext cx="304800" cy="31678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52600" y="3114820"/>
            <a:ext cx="152398" cy="3514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1905000" y="3562640"/>
            <a:ext cx="609597" cy="24736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1905000" y="4096040"/>
            <a:ext cx="609597" cy="24736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1905000" y="4629440"/>
            <a:ext cx="609597" cy="24736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1905000" y="5239040"/>
            <a:ext cx="609597" cy="24736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1905000" y="5848640"/>
            <a:ext cx="609597" cy="24736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1905000" y="6400800"/>
            <a:ext cx="609597" cy="24736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653645" y="3276600"/>
            <a:ext cx="1981200" cy="20841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As you can see in this example, the main problem has been decomposed into smaller sub-problems making it easier to understand.</a:t>
            </a:r>
            <a:endParaRPr lang="en-GB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653645" y="5557263"/>
            <a:ext cx="1981200" cy="114790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Just like how you used decomposition to break down your NEA task.</a:t>
            </a:r>
            <a:endParaRPr lang="en-GB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6400800" y="1828800"/>
            <a:ext cx="2590799" cy="1286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Definition: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Breaking a complex problem down into smaller problems and solving each one individually.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rot="16200000">
            <a:off x="-974440" y="4207887"/>
            <a:ext cx="4191000" cy="40466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Example:</a:t>
            </a:r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</a:rPr>
              <a:t>Abstraction</a:t>
            </a:r>
            <a:endParaRPr lang="en-GB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38100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Abstraction identifies essential elements that must be included in the computer models of real-life situations and discards inessential ones.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a computer model of ‘Snakes and Ladders’, the sub-problem ‘Dice throw for each player’ includes the essential element ‘Generate a random number between 1 and 6’.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Inessential elements would include whether you use a shaker, how long you shake it for and how far you throw the dice.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i="1" dirty="0" smtClean="0"/>
              <a:t>Computational Thinking, Algorithms &amp; Programming</a:t>
            </a:r>
            <a:endParaRPr lang="en-GB" sz="20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160338"/>
            <a:ext cx="3456708" cy="9398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Definition: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the process of removing unnecessary details so that only the main, important points remain.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48533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Example: 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18923" r="20508" b="16591"/>
          <a:stretch>
            <a:fillRect/>
          </a:stretch>
        </p:blipFill>
        <p:spPr>
          <a:xfrm>
            <a:off x="5943600" y="1249146"/>
            <a:ext cx="31242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1545" y="3150682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When driving a car, there are some essential elements that you need to know: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to turn on the engine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to use the brakes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to use the gears</a:t>
            </a:r>
            <a:endParaRPr lang="en-GB" sz="1600" dirty="0" smtClean="0"/>
          </a:p>
          <a:p>
            <a:r>
              <a:rPr lang="en-GB" sz="1600" dirty="0" smtClean="0"/>
              <a:t>There are some inessential elements that you could afford to ignore: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number of miles per gallon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dimensions of the wheels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each component under the bonnet works</a:t>
            </a:r>
            <a:endParaRPr lang="en-GB" sz="1600" dirty="0" smtClean="0"/>
          </a:p>
          <a:p>
            <a:r>
              <a:rPr lang="en-GB" sz="1600" dirty="0" smtClean="0"/>
              <a:t>These inessential things are useful to know, but not essential to actually driving the car = </a:t>
            </a:r>
            <a:r>
              <a:rPr lang="en-GB" sz="1600" b="1" dirty="0" smtClean="0">
                <a:solidFill>
                  <a:srgbClr val="FF0000"/>
                </a:solidFill>
              </a:rPr>
              <a:t>Abstraction.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</a:rPr>
              <a:t>Algorithmic Thinking</a:t>
            </a:r>
            <a:endParaRPr lang="en-GB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848600" cy="4038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Algorithmic thinking is a subset of computational thinking that involves defining a clear set of instructions to solve a problem.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Once a successful solution to a problem has been found, it can be used repeatedly for the same problem.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example, the process of calculating the mean of a set of numbers is always the same irrespective of how many numbers and what they are – add up all the numbers and divide the total by the number in the set.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i="1" dirty="0" smtClean="0"/>
              <a:t> Computational Thinking, Algorithms &amp; Programming</a:t>
            </a:r>
            <a:endParaRPr lang="en-GB" sz="20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5715000"/>
            <a:ext cx="72390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Definition</a:t>
            </a:r>
            <a:r>
              <a:rPr lang="en-GB" dirty="0" smtClean="0">
                <a:solidFill>
                  <a:sysClr val="windowText" lastClr="000000"/>
                </a:solidFill>
              </a:rPr>
              <a:t>: a logical way of getting from the problem to the solution. A set of instructions for solving a problem.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emini_Generated_Image_en8hapen8hapen8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306070"/>
            <a:ext cx="8229600" cy="5801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2869</Words>
  <Application>WPS Presentation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Computational Thinking</vt:lpstr>
      <vt:lpstr> Computational Thinking</vt:lpstr>
      <vt:lpstr>Decomposition</vt:lpstr>
      <vt:lpstr>Abstraction</vt:lpstr>
      <vt:lpstr>Algorithmic Thinking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Amira Lahmer</cp:lastModifiedBy>
  <cp:revision>41</cp:revision>
  <dcterms:created xsi:type="dcterms:W3CDTF">2018-03-26T19:18:00Z</dcterms:created>
  <dcterms:modified xsi:type="dcterms:W3CDTF">2026-04-26T00:37:42Z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1033-12.1.0.25862</vt:lpwstr>
  </property>
  <property fmtid="{D5CDD505-2E9C-101B-9397-08002B2CF9AE}" pid="3" name="ICV">
    <vt:lpwstr>01C9E54CCC3748F5B4D51963702D2535_12</vt:lpwstr>
  </property>
</Properties>
</file>