
<file path=[Content_Types].xml><?xml version="1.0" encoding="utf-8"?>
<Types xmlns="http://schemas.openxmlformats.org/package/2006/content-types">
  <Default Extension="xml" ContentType="application/xml"/>
  <Default Extension="gif" ContentType="image/gif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8" r:id="rId4"/>
  </p:sldMasterIdLst>
  <p:notesMasterIdLst>
    <p:notesMasterId r:id="rId7"/>
  </p:notesMasterIdLst>
  <p:handoutMasterIdLst>
    <p:handoutMasterId r:id="rId44"/>
  </p:handoutMasterIdLst>
  <p:sldIdLst>
    <p:sldId id="521" r:id="rId5"/>
    <p:sldId id="451" r:id="rId6"/>
    <p:sldId id="518" r:id="rId8"/>
    <p:sldId id="452" r:id="rId9"/>
    <p:sldId id="453" r:id="rId10"/>
    <p:sldId id="474" r:id="rId11"/>
    <p:sldId id="475" r:id="rId12"/>
    <p:sldId id="476" r:id="rId13"/>
    <p:sldId id="510" r:id="rId14"/>
    <p:sldId id="511" r:id="rId15"/>
    <p:sldId id="512" r:id="rId16"/>
    <p:sldId id="513" r:id="rId17"/>
    <p:sldId id="489" r:id="rId18"/>
    <p:sldId id="494" r:id="rId19"/>
    <p:sldId id="491" r:id="rId20"/>
    <p:sldId id="493" r:id="rId21"/>
    <p:sldId id="495" r:id="rId22"/>
    <p:sldId id="487" r:id="rId23"/>
    <p:sldId id="496" r:id="rId24"/>
    <p:sldId id="497" r:id="rId25"/>
    <p:sldId id="458" r:id="rId26"/>
    <p:sldId id="258" r:id="rId27"/>
    <p:sldId id="460" r:id="rId28"/>
    <p:sldId id="509" r:id="rId29"/>
    <p:sldId id="516" r:id="rId30"/>
    <p:sldId id="498" r:id="rId31"/>
    <p:sldId id="499" r:id="rId32"/>
    <p:sldId id="500" r:id="rId33"/>
    <p:sldId id="501" r:id="rId34"/>
    <p:sldId id="517" r:id="rId35"/>
    <p:sldId id="505" r:id="rId36"/>
    <p:sldId id="506" r:id="rId37"/>
    <p:sldId id="507" r:id="rId38"/>
    <p:sldId id="508" r:id="rId39"/>
    <p:sldId id="483" r:id="rId40"/>
    <p:sldId id="484" r:id="rId41"/>
    <p:sldId id="485" r:id="rId42"/>
    <p:sldId id="52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8" autoAdjust="0"/>
    <p:restoredTop sz="94499" autoAdjust="0"/>
  </p:normalViewPr>
  <p:slideViewPr>
    <p:cSldViewPr>
      <p:cViewPr>
        <p:scale>
          <a:sx n="90" d="100"/>
          <a:sy n="90" d="100"/>
        </p:scale>
        <p:origin x="-984" y="6"/>
      </p:cViewPr>
      <p:guideLst>
        <p:guide orient="horz" pos="2160"/>
        <p:guide pos="2880"/>
      </p:guideLst>
    </p:cSldViewPr>
  </p:slideViewPr>
  <p:outlineViewPr>
    <p:cViewPr>
      <p:scale>
        <a:sx n="27" d="100"/>
        <a:sy n="27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45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0" Type="http://schemas.openxmlformats.org/officeDocument/2006/relationships/customXml" Target="../customXml/item3.xml"/><Relationship Id="rId5" Type="http://schemas.openxmlformats.org/officeDocument/2006/relationships/slide" Target="slides/slide1.xml"/><Relationship Id="rId49" Type="http://schemas.openxmlformats.org/officeDocument/2006/relationships/customXml" Target="../customXml/item2.xml"/><Relationship Id="rId48" Type="http://schemas.openxmlformats.org/officeDocument/2006/relationships/customXml" Target="../customXml/item1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C01B45E-593A-411C-A2FC-5A9293203BD3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35B0B51-F9C5-40CC-BEF1-FBF2BE30A8D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5036617-DD40-4E85-A798-13AC0300E52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36617-DD40-4E85-A798-13AC0300E5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36617-DD40-4E85-A798-13AC0300E5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07600-89E0-4CD4-AC93-926BA046C38D}" type="slidenum">
              <a:rPr lang="en-US" smtClean="0">
                <a:cs typeface="Arial" panose="020B0604020202020204" pitchFamily="34" charset="0"/>
              </a:rPr>
            </a:fld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ts val="120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BDF18-C6E6-4183-A3F1-E05108466492}" type="slidenum">
              <a:rPr lang="en-US" smtClean="0">
                <a:cs typeface="Arial" panose="020B0604020202020204" pitchFamily="34" charset="0"/>
              </a:rPr>
            </a:fld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ts val="120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36617-DD40-4E85-A798-13AC0300E5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My Documents\emu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295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BC2C-5879-4F92-988C-119A7E8A8971}" type="slidenum">
              <a:rPr lang="en-US"/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4A47-5E29-4566-99BB-DC2397F01707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26C0-2CE7-4069-8E80-4C80758B902D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62EF-3B1D-481A-BB31-0A3CCDB4C4B3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AC25-3BD9-4DA4-8B63-CF606B1E6272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72927-2645-4611-BFDC-00F527B6ED34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554F-F388-4474-BA65-6861D264EF02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8CD1-80A6-4F1F-95BC-F76CE2CE9CFD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E182-CD35-4D3C-BBE6-D150C4741470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1A22-8B17-48AA-A107-FFE317D1B104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tr-TR" alt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7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FA83-830B-4E1E-B9BC-BEC55AA903A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F9E6-EECD-4BA7-A34D-71D342987281}" type="slidenum">
              <a:rPr lang="en-US"/>
            </a:fld>
            <a:endParaRPr lang="en-US" b="1"/>
          </a:p>
        </p:txBody>
      </p:sp>
    </p:spTree>
  </p:cSld>
  <p:clrMapOvr>
    <a:masterClrMapping/>
  </p:clrMapOvr>
  <p:transition>
    <p:cut/>
  </p:transition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BD69-C831-4B4A-A504-DEA54F64A2F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599C-AC3B-436D-B549-C7B84887627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EADA-1F30-46ED-A55C-C3FA191CC5C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0DD8-D85E-4A4F-BD5D-08236B9212F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E38A-282D-43D4-BEE9-E2FAC35F4F3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81F4-C9D2-4CDD-B362-F97AA4CDF6A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0EC4-F411-4353-97B5-54CFC2C7C5B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3C7B-96D9-4757-B9F7-AA3D8260964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19FB-19EB-4F87-8C6D-03C7549297F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C070-2419-44BE-82A0-553A5EFBFE2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25A4-F147-4251-9E00-501D5A25BC67}" type="slidenum">
              <a:rPr lang="en-US"/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AA71A-FA6D-449E-AAAC-DDE4AB9282D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6E69-E080-4DB0-B21B-2C10911152C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21BEE-7EB0-4621-84C3-62F45EBE509C}" type="slidenum">
              <a:rPr lang="en-US"/>
            </a:fld>
            <a:endParaRPr lang="en-US" b="1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tr-TR" alt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7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tr-TR" altLang="tr-TR" sz="2400" smtClean="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tr-TR" noProof="0" smtClean="0"/>
              <a:t>Click to edit Master title style</a:t>
            </a:r>
            <a:endParaRPr lang="en-US" altLang="tr-TR" noProof="0" smtClean="0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tr-TR" noProof="0" smtClean="0"/>
              <a:t>Click to edit Master subtitle style</a:t>
            </a:r>
            <a:endParaRPr lang="en-US" altLang="tr-TR" noProof="0" smtClean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2E6F-7D12-4DDD-AB66-98E45069D92A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4474-D786-4CA1-A198-5E4C483A0E70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935D-6551-459E-99CF-FCE595032243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7890-9733-4ADE-B5D0-F1086B149350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8A4C-6DF7-4399-A6D9-64B30A9D9A54}" type="slidenum">
              <a:rPr lang="en-US" altLang="tr-TR">
                <a:solidFill>
                  <a:srgbClr val="000000"/>
                </a:solidFill>
              </a:rPr>
            </a:fld>
            <a:endParaRPr lang="en-US" altLang="tr-T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221BEE-7EB0-4621-84C3-62F45EBE509C}" type="slidenum">
              <a:rPr lang="en-US"/>
            </a:fld>
            <a:endParaRPr lang="en-US" b="1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7" name="Picture 2" descr="C:\Documents and Settings\Administrator\My Documents\emulogo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82588" y="1295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cut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867FCC56-5947-4296-B6F0-8390DC6A2D7E}" type="slidenum">
              <a:rPr lang="en-US" altLang="tr-TR">
                <a:solidFill>
                  <a:srgbClr val="000000"/>
                </a:solidFill>
                <a:cs typeface="+mn-cs"/>
              </a:rPr>
            </a:fld>
            <a:endParaRPr lang="en-US" altLang="tr-TR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052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tr-TR" alt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9999CC"/>
                </a:solidFill>
                <a:cs typeface="+mn-cs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tr-TR" smtClean="0"/>
              <a:t>Click to edit Master title style</a:t>
            </a:r>
            <a:endParaRPr lang="en-US" altLang="tr-TR" smtClean="0"/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tr-TR" smtClean="0"/>
              <a:t>Click to edit Master text styles</a:t>
            </a:r>
            <a:endParaRPr lang="en-US" altLang="tr-TR" smtClean="0"/>
          </a:p>
          <a:p>
            <a:pPr lvl="1"/>
            <a:r>
              <a:rPr lang="en-US" altLang="tr-TR" smtClean="0"/>
              <a:t>Second level</a:t>
            </a:r>
            <a:endParaRPr lang="en-US" altLang="tr-TR" smtClean="0"/>
          </a:p>
          <a:p>
            <a:pPr lvl="2"/>
            <a:r>
              <a:rPr lang="en-US" altLang="tr-TR" smtClean="0"/>
              <a:t>Third level</a:t>
            </a:r>
            <a:endParaRPr lang="en-US" altLang="tr-TR" smtClean="0"/>
          </a:p>
          <a:p>
            <a:pPr lvl="3"/>
            <a:r>
              <a:rPr lang="en-US" altLang="tr-TR" smtClean="0"/>
              <a:t>Fourth level</a:t>
            </a:r>
            <a:endParaRPr lang="en-US" altLang="tr-TR" smtClean="0"/>
          </a:p>
          <a:p>
            <a:pPr lvl="4"/>
            <a:r>
              <a:rPr lang="en-US" altLang="tr-TR" smtClean="0"/>
              <a:t>Fifth level</a:t>
            </a:r>
            <a:endParaRPr lang="en-US" altLang="tr-TR" smtClean="0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tr-T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421BF87C-87CC-41B4-A92A-E32BE3BB60B8}" type="slidenum">
              <a:rPr lang="en-US">
                <a:solidFill>
                  <a:srgbClr val="000000"/>
                </a:solidFill>
                <a:cs typeface="+mn-cs"/>
              </a:rPr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3076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tr-TR" alt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2400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tr-TR" altLang="tr-TR" sz="1800" smtClean="0">
                <a:solidFill>
                  <a:srgbClr val="9999CC"/>
                </a:solidFill>
                <a:cs typeface="+mn-cs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tr-TR" smtClean="0"/>
              <a:t>Click to edit Master title style</a:t>
            </a:r>
            <a:endParaRPr lang="en-US" altLang="tr-TR" smtClean="0"/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tr-TR" smtClean="0"/>
              <a:t>Click to edit Master text styles</a:t>
            </a:r>
            <a:endParaRPr lang="en-US" altLang="tr-TR" smtClean="0"/>
          </a:p>
          <a:p>
            <a:pPr lvl="1"/>
            <a:r>
              <a:rPr lang="en-US" altLang="tr-TR" smtClean="0"/>
              <a:t>Second level</a:t>
            </a:r>
            <a:endParaRPr lang="en-US" altLang="tr-TR" smtClean="0"/>
          </a:p>
          <a:p>
            <a:pPr lvl="2"/>
            <a:r>
              <a:rPr lang="en-US" altLang="tr-TR" smtClean="0"/>
              <a:t>Third level</a:t>
            </a:r>
            <a:endParaRPr lang="en-US" altLang="tr-TR" smtClean="0"/>
          </a:p>
          <a:p>
            <a:pPr lvl="3"/>
            <a:r>
              <a:rPr lang="en-US" altLang="tr-TR" smtClean="0"/>
              <a:t>Fourth level</a:t>
            </a:r>
            <a:endParaRPr lang="en-US" altLang="tr-TR" smtClean="0"/>
          </a:p>
          <a:p>
            <a:pPr lvl="4"/>
            <a:r>
              <a:rPr lang="en-US" altLang="tr-TR" smtClean="0"/>
              <a:t>Fifth level</a:t>
            </a:r>
            <a:endParaRPr lang="en-US" altLang="tr-TR" smtClean="0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>
              <a:defRPr/>
            </a:pPr>
            <a:fld id="{461ABC2C-5879-4F92-988C-119A7E8A8971}" type="slidenum">
              <a:rPr lang="en-US"/>
            </a:fld>
            <a:endParaRPr lang="en-US" b="1"/>
          </a:p>
        </p:txBody>
      </p:sp>
      <p:pic>
        <p:nvPicPr>
          <p:cNvPr id="7" name="Content Placeholder 6" descr="Gemini_Generated_Image_nldb5vnldb5vnldb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6080" y="274955"/>
            <a:ext cx="8548370" cy="561784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7763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12069E-B747-4B2E-91E4-FCB62D2548DE}" type="slidenum">
              <a:rPr lang="en-US"/>
            </a:fld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1143000" y="609600"/>
            <a:ext cx="7848600" cy="144145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/>
              <a:t>Write down </a:t>
            </a:r>
            <a:r>
              <a:rPr lang="en-US" sz="2000" dirty="0" smtClean="0"/>
              <a:t>an </a:t>
            </a:r>
            <a:r>
              <a:rPr lang="en-US" sz="2000" dirty="0"/>
              <a:t>algorithm </a:t>
            </a:r>
            <a:r>
              <a:rPr lang="en-US" sz="2000" dirty="0" smtClean="0"/>
              <a:t>and draw a flowchart to </a:t>
            </a:r>
            <a:r>
              <a:rPr lang="en-US" sz="2000" dirty="0"/>
              <a:t>convert the distance given in miles to kilometers using the following formula</a:t>
            </a:r>
            <a:r>
              <a:rPr lang="tr-TR" sz="2000" dirty="0"/>
              <a:t>.</a:t>
            </a:r>
            <a:endParaRPr lang="tr-TR" sz="2000" dirty="0"/>
          </a:p>
          <a:p>
            <a:pPr>
              <a:defRPr/>
            </a:pPr>
            <a:endParaRPr lang="tr-TR" sz="2000" dirty="0"/>
          </a:p>
          <a:p>
            <a:pPr>
              <a:defRPr/>
            </a:pPr>
            <a:r>
              <a:rPr lang="tr-TR" sz="2000" dirty="0"/>
              <a:t>1 mi</a:t>
            </a:r>
            <a:r>
              <a:rPr lang="en-US" sz="2000" dirty="0"/>
              <a:t>le</a:t>
            </a:r>
            <a:r>
              <a:rPr lang="tr-TR" sz="2000" dirty="0"/>
              <a:t> = 1.609 kilome</a:t>
            </a:r>
            <a:r>
              <a:rPr lang="en-US" sz="2000" dirty="0" err="1" smtClean="0"/>
              <a:t>ters</a:t>
            </a:r>
            <a:endParaRPr lang="tr-TR" sz="2000" dirty="0"/>
          </a:p>
        </p:txBody>
      </p:sp>
      <p:sp>
        <p:nvSpPr>
          <p:cNvPr id="7" name="Rectangle 6"/>
          <p:cNvSpPr/>
          <p:nvPr/>
        </p:nvSpPr>
        <p:spPr>
          <a:xfrm>
            <a:off x="1219200" y="2324100"/>
            <a:ext cx="2362200" cy="258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000" b="1" dirty="0">
                <a:solidFill>
                  <a:srgbClr val="FF0000"/>
                </a:solidFill>
              </a:rPr>
              <a:t>Algorit</a:t>
            </a:r>
            <a:r>
              <a:rPr lang="en-US" sz="2000" b="1" dirty="0" err="1">
                <a:solidFill>
                  <a:srgbClr val="FF0000"/>
                </a:solidFill>
              </a:rPr>
              <a:t>hm</a:t>
            </a:r>
            <a:r>
              <a:rPr lang="tr-TR" sz="2000" b="1" dirty="0">
                <a:solidFill>
                  <a:srgbClr val="FF0000"/>
                </a:solidFill>
              </a:rPr>
              <a:t>:</a:t>
            </a:r>
            <a:endParaRPr lang="tr-TR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 smtClean="0"/>
              <a:t>BEGIN</a:t>
            </a:r>
            <a:endParaRPr lang="en-US" sz="2000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sz="2000" dirty="0" smtClean="0"/>
              <a:t>PRINT “Enter mile:”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/>
              <a:t>READ mil</a:t>
            </a:r>
            <a:r>
              <a:rPr lang="en-US" sz="2000" dirty="0"/>
              <a:t>e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/>
              <a:t>km=mil</a:t>
            </a:r>
            <a:r>
              <a:rPr lang="en-US" sz="2000" dirty="0"/>
              <a:t>e</a:t>
            </a:r>
            <a:r>
              <a:rPr lang="tr-TR" sz="2000" dirty="0"/>
              <a:t> * 1.609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/>
              <a:t>PRINT km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/>
              <a:t>END</a:t>
            </a:r>
            <a:endParaRPr lang="tr-TR" sz="2000" dirty="0"/>
          </a:p>
        </p:txBody>
      </p:sp>
      <p:grpSp>
        <p:nvGrpSpPr>
          <p:cNvPr id="20" name="Group 19"/>
          <p:cNvGrpSpPr/>
          <p:nvPr/>
        </p:nvGrpSpPr>
        <p:grpSpPr bwMode="auto">
          <a:xfrm>
            <a:off x="5410200" y="2051050"/>
            <a:ext cx="2476500" cy="3968750"/>
            <a:chOff x="3295650" y="3124200"/>
            <a:chExt cx="2171700" cy="3581400"/>
          </a:xfrm>
        </p:grpSpPr>
        <p:grpSp>
          <p:nvGrpSpPr>
            <p:cNvPr id="26632" name="Group 19"/>
            <p:cNvGrpSpPr/>
            <p:nvPr/>
          </p:nvGrpSpPr>
          <p:grpSpPr bwMode="auto">
            <a:xfrm>
              <a:off x="3295650" y="3810000"/>
              <a:ext cx="2171700" cy="2895600"/>
              <a:chOff x="1771650" y="3276600"/>
              <a:chExt cx="2171700" cy="2895600"/>
            </a:xfrm>
          </p:grpSpPr>
          <p:sp>
            <p:nvSpPr>
              <p:cNvPr id="11" name="Flowchart: Terminator 10"/>
              <p:cNvSpPr/>
              <p:nvPr/>
            </p:nvSpPr>
            <p:spPr>
              <a:xfrm>
                <a:off x="2573339" y="3276600"/>
                <a:ext cx="685800" cy="228600"/>
              </a:xfrm>
              <a:prstGeom prst="flowChartTermina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r-TR" sz="1200" dirty="0"/>
                  <a:t>BEGIN</a:t>
                </a:r>
                <a:endParaRPr lang="tr-TR" sz="1050" dirty="0"/>
              </a:p>
            </p:txBody>
          </p:sp>
          <p:sp>
            <p:nvSpPr>
              <p:cNvPr id="12" name="Flowchart: Terminator 11"/>
              <p:cNvSpPr/>
              <p:nvPr/>
            </p:nvSpPr>
            <p:spPr>
              <a:xfrm>
                <a:off x="2562225" y="5943600"/>
                <a:ext cx="685800" cy="228600"/>
              </a:xfrm>
              <a:prstGeom prst="flowChartTermina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r-TR" sz="1200" dirty="0"/>
                  <a:t>END</a:t>
                </a:r>
                <a:endParaRPr lang="tr-TR" sz="1050" dirty="0"/>
              </a:p>
            </p:txBody>
          </p:sp>
          <p:cxnSp>
            <p:nvCxnSpPr>
              <p:cNvPr id="13" name="Straight Arrow Connector 12"/>
              <p:cNvCxnSpPr>
                <a:stCxn id="11" idx="2"/>
              </p:cNvCxnSpPr>
              <p:nvPr/>
            </p:nvCxnSpPr>
            <p:spPr>
              <a:xfrm rot="5400000">
                <a:off x="2801940" y="3619500"/>
                <a:ext cx="228600" cy="31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2791619" y="5828506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Flowchart: Data 14"/>
              <p:cNvSpPr/>
              <p:nvPr/>
            </p:nvSpPr>
            <p:spPr>
              <a:xfrm>
                <a:off x="1771650" y="3735388"/>
                <a:ext cx="2171700" cy="684212"/>
              </a:xfrm>
              <a:prstGeom prst="flowChartInputOut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 smtClean="0"/>
                  <a:t>PRINT “Enter mile:”</a:t>
                </a:r>
                <a:endParaRPr lang="en-US" sz="1200" dirty="0" smtClean="0"/>
              </a:p>
              <a:p>
                <a:pPr algn="ctr">
                  <a:defRPr/>
                </a:pPr>
                <a:r>
                  <a:rPr lang="tr-TR" sz="1200" dirty="0" smtClean="0"/>
                  <a:t>READ </a:t>
                </a:r>
                <a:r>
                  <a:rPr lang="tr-TR" sz="1200" dirty="0"/>
                  <a:t>mil</a:t>
                </a:r>
                <a:r>
                  <a:rPr lang="en-US" sz="1200" dirty="0"/>
                  <a:t>e</a:t>
                </a:r>
                <a:endParaRPr lang="tr-TR" sz="12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2800351" y="4533900"/>
                <a:ext cx="228600" cy="31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>
                <a:off x="2801144" y="5142706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lowchart: Process 17"/>
              <p:cNvSpPr/>
              <p:nvPr/>
            </p:nvSpPr>
            <p:spPr>
              <a:xfrm>
                <a:off x="2209800" y="4648200"/>
                <a:ext cx="1447800" cy="38100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r-TR" sz="1200" dirty="0"/>
                  <a:t>km = mil</a:t>
                </a:r>
                <a:r>
                  <a:rPr lang="en-US" sz="1200" dirty="0"/>
                  <a:t>e</a:t>
                </a:r>
                <a:r>
                  <a:rPr lang="tr-TR" sz="1200" dirty="0"/>
                  <a:t> * 1.609</a:t>
                </a:r>
                <a:endParaRPr lang="tr-TR" sz="1200" dirty="0"/>
              </a:p>
            </p:txBody>
          </p:sp>
          <p:sp>
            <p:nvSpPr>
              <p:cNvPr id="19" name="Flowchart: Data 18"/>
              <p:cNvSpPr/>
              <p:nvPr/>
            </p:nvSpPr>
            <p:spPr>
              <a:xfrm>
                <a:off x="2228850" y="5257800"/>
                <a:ext cx="1447800" cy="457200"/>
              </a:xfrm>
              <a:prstGeom prst="flowChartInputOut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r-TR" sz="1200" dirty="0" smtClean="0"/>
                  <a:t>PRINT</a:t>
                </a:r>
                <a:r>
                  <a:rPr lang="en-US" sz="1200" dirty="0" smtClean="0"/>
                  <a:t> </a:t>
                </a:r>
                <a:r>
                  <a:rPr lang="tr-TR" sz="1200" dirty="0" smtClean="0"/>
                  <a:t>km</a:t>
                </a:r>
                <a:endParaRPr lang="tr-TR" sz="12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752850" y="3124200"/>
              <a:ext cx="14478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Flowchart</a:t>
              </a:r>
              <a:endParaRPr lang="tr-TR" sz="1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95" y="228600"/>
            <a:ext cx="7498080" cy="1143000"/>
          </a:xfrm>
        </p:spPr>
        <p:txBody>
          <a:bodyPr>
            <a:normAutofit fontScale="90000"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US" altLang="tr-TR" dirty="0" smtClean="0"/>
              <a:t>Example: </a:t>
            </a:r>
            <a:r>
              <a:rPr lang="en-US" altLang="tr-TR" sz="2200" kern="0" dirty="0">
                <a:solidFill>
                  <a:srgbClr val="000000"/>
                </a:solidFill>
                <a:effectLst/>
                <a:latin typeface="Arial" panose="020B0604020202020204"/>
                <a:ea typeface="+mn-ea"/>
                <a:cs typeface="+mn-cs"/>
              </a:rPr>
              <a:t>Write </a:t>
            </a:r>
            <a:r>
              <a:rPr lang="en-US" altLang="tr-TR" sz="2200" kern="0" dirty="0" smtClean="0">
                <a:solidFill>
                  <a:srgbClr val="000000"/>
                </a:solidFill>
                <a:effectLst/>
                <a:latin typeface="Arial" panose="020B0604020202020204"/>
                <a:ea typeface="+mn-ea"/>
                <a:cs typeface="+mn-cs"/>
              </a:rPr>
              <a:t>down an </a:t>
            </a:r>
            <a:r>
              <a:rPr lang="en-US" altLang="tr-TR" sz="2200" kern="0" dirty="0">
                <a:solidFill>
                  <a:srgbClr val="000000"/>
                </a:solidFill>
                <a:effectLst/>
                <a:latin typeface="Arial" panose="020B0604020202020204"/>
                <a:ea typeface="+mn-ea"/>
                <a:cs typeface="+mn-cs"/>
              </a:rPr>
              <a:t>algorithm and draw a flowchart that will read the two sides of a rectangle and calculate its area.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3F9E6-EECD-4BA7-A34D-71D342987281}" type="slidenum">
              <a:rPr lang="en-US" smtClean="0"/>
            </a:fld>
            <a:endParaRPr lang="en-US" b="1"/>
          </a:p>
        </p:txBody>
      </p:sp>
      <p:grpSp>
        <p:nvGrpSpPr>
          <p:cNvPr id="16" name="Group 5"/>
          <p:cNvGrpSpPr/>
          <p:nvPr/>
        </p:nvGrpSpPr>
        <p:grpSpPr bwMode="auto">
          <a:xfrm>
            <a:off x="5334000" y="2057400"/>
            <a:ext cx="3048000" cy="3556000"/>
            <a:chOff x="2371" y="5328"/>
            <a:chExt cx="3090" cy="4903"/>
          </a:xfrm>
        </p:grpSpPr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3337" y="5328"/>
              <a:ext cx="1440" cy="576"/>
            </a:xfrm>
            <a:prstGeom prst="flowChartTerminator">
              <a:avLst/>
            </a:prstGeom>
            <a:solidFill>
              <a:srgbClr val="CCFFFF">
                <a:alpha val="79999"/>
              </a:srgb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BEGIN</a:t>
              </a:r>
              <a:endParaRPr kumimoji="0" lang="en-US" alt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057" y="5904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2371" y="6120"/>
              <a:ext cx="3090" cy="994"/>
            </a:xfrm>
            <a:prstGeom prst="flowChartInputOutput">
              <a:avLst/>
            </a:prstGeom>
            <a:solidFill>
              <a:srgbClr val="CCFFFF">
                <a:alpha val="79999"/>
              </a:srgb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400" b="1" kern="0" dirty="0" smtClean="0">
                  <a:solidFill>
                    <a:sysClr val="windowText" lastClr="000000"/>
                  </a:solidFill>
                </a:rPr>
                <a:t>PRINT “Enter width and length:”</a:t>
              </a:r>
              <a:endParaRPr lang="en-US" altLang="tr-TR" sz="1400" b="1" kern="0" dirty="0" smtClean="0">
                <a:solidFill>
                  <a:sysClr val="windowText" lastClr="0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400" b="1" kern="0" dirty="0" smtClean="0">
                  <a:solidFill>
                    <a:sysClr val="windowText" lastClr="000000"/>
                  </a:solidFill>
                </a:rPr>
                <a:t>READ </a:t>
              </a:r>
              <a:r>
                <a:rPr lang="en-US" altLang="tr-TR" sz="1400" b="1" kern="0" dirty="0">
                  <a:solidFill>
                    <a:sysClr val="windowText" lastClr="000000"/>
                  </a:solidFill>
                </a:rPr>
                <a:t>w</a:t>
              </a:r>
              <a:r>
                <a:rPr kumimoji="0" lang="en-US" altLang="tr-T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idth</a:t>
              </a:r>
              <a:r>
                <a:rPr kumimoji="0" lang="en-US" alt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length</a:t>
              </a:r>
              <a:endParaRPr kumimoji="0" lang="en-US" alt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2989" y="7535"/>
              <a:ext cx="2141" cy="525"/>
            </a:xfrm>
            <a:prstGeom prst="flowChartProcess">
              <a:avLst/>
            </a:prstGeom>
            <a:solidFill>
              <a:srgbClr val="CCFFFF">
                <a:alpha val="79999"/>
              </a:srgb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400" b="1" kern="0" dirty="0">
                  <a:solidFill>
                    <a:sysClr val="windowText" lastClr="000000"/>
                  </a:solidFill>
                </a:rPr>
                <a:t>a</a:t>
              </a:r>
              <a:r>
                <a:rPr lang="en-US" altLang="tr-TR" sz="1400" b="1" kern="0" dirty="0" smtClean="0">
                  <a:solidFill>
                    <a:sysClr val="windowText" lastClr="000000"/>
                  </a:solidFill>
                </a:rPr>
                <a:t>rea = width * length</a:t>
              </a:r>
              <a:endParaRPr kumimoji="0" lang="en-US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4071" y="7114"/>
              <a:ext cx="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3298" y="9636"/>
              <a:ext cx="1440" cy="595"/>
            </a:xfrm>
            <a:prstGeom prst="flowChartTerminator">
              <a:avLst/>
            </a:prstGeom>
            <a:solidFill>
              <a:srgbClr val="CCFFFF">
                <a:alpha val="79999"/>
              </a:srgb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END</a:t>
              </a:r>
              <a:endParaRPr kumimoji="0" lang="en-US" altLang="tr-T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4071" y="8060"/>
              <a:ext cx="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4071" y="9216"/>
              <a:ext cx="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838200" y="2266278"/>
            <a:ext cx="3352800" cy="3347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000" b="1" dirty="0">
                <a:solidFill>
                  <a:srgbClr val="FF0000"/>
                </a:solidFill>
              </a:rPr>
              <a:t>Algorit</a:t>
            </a:r>
            <a:r>
              <a:rPr lang="en-US" sz="2000" b="1" dirty="0" err="1">
                <a:solidFill>
                  <a:srgbClr val="FF0000"/>
                </a:solidFill>
              </a:rPr>
              <a:t>hm</a:t>
            </a:r>
            <a:r>
              <a:rPr lang="tr-TR" sz="2000" b="1" dirty="0">
                <a:solidFill>
                  <a:srgbClr val="FF0000"/>
                </a:solidFill>
              </a:rPr>
              <a:t>:</a:t>
            </a:r>
            <a:endParaRPr lang="tr-TR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 smtClean="0"/>
              <a:t>BEGIN</a:t>
            </a:r>
            <a:endParaRPr lang="en-US" sz="2000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sz="2000" dirty="0" smtClean="0"/>
              <a:t>PRINT “Enter width and length:”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/>
              <a:t>READ </a:t>
            </a:r>
            <a:r>
              <a:rPr lang="en-US" sz="2000" dirty="0" smtClean="0"/>
              <a:t>width, length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en-US" sz="2000" dirty="0" smtClean="0"/>
              <a:t>area </a:t>
            </a:r>
            <a:r>
              <a:rPr lang="tr-TR" sz="2000" dirty="0" smtClean="0"/>
              <a:t>=</a:t>
            </a:r>
            <a:r>
              <a:rPr lang="en-US" sz="2000" dirty="0" smtClean="0"/>
              <a:t> width</a:t>
            </a:r>
            <a:r>
              <a:rPr lang="tr-TR" sz="2000" dirty="0" smtClean="0"/>
              <a:t> </a:t>
            </a:r>
            <a:r>
              <a:rPr lang="tr-TR" sz="2000" dirty="0"/>
              <a:t>* </a:t>
            </a:r>
            <a:r>
              <a:rPr lang="en-US" sz="2000" dirty="0" smtClean="0"/>
              <a:t>length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 smtClean="0"/>
              <a:t>PRINT</a:t>
            </a:r>
            <a:r>
              <a:rPr lang="en-US" sz="2000" dirty="0" smtClean="0"/>
              <a:t> area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/>
              <a:t>END</a:t>
            </a:r>
            <a:endParaRPr lang="tr-TR" sz="2000" dirty="0"/>
          </a:p>
        </p:txBody>
      </p:sp>
      <p:sp>
        <p:nvSpPr>
          <p:cNvPr id="41" name="AutoShape 8"/>
          <p:cNvSpPr>
            <a:spLocks noGrp="1" noChangeArrowheads="1"/>
          </p:cNvSpPr>
          <p:nvPr>
            <p:ph sz="half" idx="2"/>
          </p:nvPr>
        </p:nvSpPr>
        <p:spPr bwMode="auto">
          <a:xfrm>
            <a:off x="5486399" y="4343451"/>
            <a:ext cx="2895601" cy="533799"/>
          </a:xfrm>
          <a:prstGeom prst="flowChartInputOutput">
            <a:avLst/>
          </a:prstGeom>
          <a:solidFill>
            <a:srgbClr val="CCFFFF">
              <a:alpha val="79999"/>
            </a:srgb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tr-TR" sz="1400" b="1" kern="0" dirty="0" smtClean="0">
                <a:solidFill>
                  <a:sysClr val="windowText" lastClr="000000"/>
                </a:solidFill>
              </a:rPr>
              <a:t>PRINT area</a:t>
            </a:r>
            <a:endParaRPr lang="en-US" altLang="tr-TR" sz="1400" b="1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2" y="1295400"/>
            <a:ext cx="1450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52688" cy="1828800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US" altLang="tr-TR" sz="3200" b="1" dirty="0" smtClean="0">
                <a:effectLst/>
              </a:rPr>
              <a:t>Example:  </a:t>
            </a:r>
            <a:r>
              <a:rPr lang="en-US" altLang="tr-TR" sz="2000" dirty="0" smtClean="0">
                <a:effectLst/>
              </a:rPr>
              <a:t>The </a:t>
            </a:r>
            <a:r>
              <a:rPr lang="en-US" altLang="tr-TR" sz="2000" dirty="0">
                <a:effectLst/>
              </a:rPr>
              <a:t>roots of   </a:t>
            </a:r>
            <a:r>
              <a:rPr lang="en-US" altLang="tr-TR" sz="2000" b="1" i="1" dirty="0">
                <a:effectLst/>
              </a:rPr>
              <a:t>a</a:t>
            </a:r>
            <a:r>
              <a:rPr lang="en-US" altLang="tr-TR" sz="2000" dirty="0">
                <a:effectLst/>
              </a:rPr>
              <a:t> x</a:t>
            </a:r>
            <a:r>
              <a:rPr lang="en-US" altLang="tr-TR" sz="2000" baseline="30000" dirty="0">
                <a:effectLst/>
              </a:rPr>
              <a:t>2</a:t>
            </a:r>
            <a:r>
              <a:rPr lang="en-US" altLang="tr-TR" sz="2000" dirty="0">
                <a:effectLst/>
              </a:rPr>
              <a:t> + </a:t>
            </a:r>
            <a:r>
              <a:rPr lang="en-US" altLang="tr-TR" sz="2000" b="1" i="1" dirty="0">
                <a:effectLst/>
              </a:rPr>
              <a:t>b</a:t>
            </a:r>
            <a:r>
              <a:rPr lang="en-US" altLang="tr-TR" sz="2000" dirty="0">
                <a:effectLst/>
              </a:rPr>
              <a:t> x +</a:t>
            </a:r>
            <a:r>
              <a:rPr lang="en-US" altLang="tr-TR" sz="2000" b="1" i="1" dirty="0">
                <a:effectLst/>
              </a:rPr>
              <a:t>c</a:t>
            </a:r>
            <a:r>
              <a:rPr lang="en-US" altLang="tr-TR" sz="2000" dirty="0">
                <a:effectLst/>
              </a:rPr>
              <a:t> =</a:t>
            </a:r>
            <a:r>
              <a:rPr lang="en-US" altLang="tr-TR" sz="2000" dirty="0" smtClean="0">
                <a:effectLst/>
              </a:rPr>
              <a:t>0    </a:t>
            </a:r>
            <a:r>
              <a:rPr lang="en-US" altLang="tr-TR" sz="2000" dirty="0">
                <a:effectLst/>
              </a:rPr>
              <a:t>are:  </a:t>
            </a:r>
            <a:br>
              <a:rPr lang="en-US" altLang="tr-TR" sz="2000" dirty="0" smtClean="0">
                <a:effectLst/>
              </a:rPr>
            </a:br>
            <a:r>
              <a:rPr lang="en-US" altLang="tr-TR" sz="2000" b="1" i="1" dirty="0" smtClean="0">
                <a:effectLst/>
              </a:rPr>
              <a:t>x</a:t>
            </a:r>
            <a:r>
              <a:rPr lang="en-US" altLang="tr-TR" sz="2000" b="1" dirty="0" smtClean="0">
                <a:effectLst/>
              </a:rPr>
              <a:t>1</a:t>
            </a:r>
            <a:r>
              <a:rPr lang="en-US" altLang="tr-TR" sz="2000" dirty="0" smtClean="0">
                <a:effectLst/>
              </a:rPr>
              <a:t> </a:t>
            </a:r>
            <a:r>
              <a:rPr lang="en-US" altLang="tr-TR" sz="2000" dirty="0">
                <a:effectLst/>
              </a:rPr>
              <a:t>= (–</a:t>
            </a:r>
            <a:r>
              <a:rPr lang="en-US" altLang="tr-TR" sz="2000" b="1" i="1" dirty="0">
                <a:effectLst/>
              </a:rPr>
              <a:t>b</a:t>
            </a:r>
            <a:r>
              <a:rPr lang="en-US" altLang="tr-TR" sz="2000" dirty="0">
                <a:effectLst/>
              </a:rPr>
              <a:t> + </a:t>
            </a:r>
            <a:r>
              <a:rPr lang="en-US" altLang="tr-TR" sz="2000" dirty="0" err="1">
                <a:effectLst/>
              </a:rPr>
              <a:t>sqrt</a:t>
            </a:r>
            <a:r>
              <a:rPr lang="en-US" altLang="tr-TR" sz="2000" dirty="0">
                <a:effectLst/>
              </a:rPr>
              <a:t>(</a:t>
            </a:r>
            <a:r>
              <a:rPr lang="en-US" altLang="tr-TR" sz="2000" b="1" i="1" dirty="0">
                <a:effectLst/>
              </a:rPr>
              <a:t>d</a:t>
            </a:r>
            <a:r>
              <a:rPr lang="en-US" altLang="tr-TR" sz="2000" dirty="0">
                <a:effectLst/>
              </a:rPr>
              <a:t>)</a:t>
            </a:r>
            <a:r>
              <a:rPr lang="en-US" altLang="tr-TR" sz="2000" b="1" i="1" dirty="0">
                <a:effectLst/>
              </a:rPr>
              <a:t> </a:t>
            </a:r>
            <a:r>
              <a:rPr lang="en-US" altLang="tr-TR" sz="2000" dirty="0">
                <a:effectLst/>
              </a:rPr>
              <a:t>) /2</a:t>
            </a:r>
            <a:r>
              <a:rPr lang="en-US" altLang="tr-TR" sz="2000" b="1" i="1" dirty="0">
                <a:effectLst/>
              </a:rPr>
              <a:t>a</a:t>
            </a:r>
            <a:r>
              <a:rPr lang="en-US" altLang="tr-TR" sz="2000" dirty="0">
                <a:effectLst/>
              </a:rPr>
              <a:t>   and </a:t>
            </a:r>
            <a:br>
              <a:rPr lang="en-US" altLang="tr-TR" sz="2000" dirty="0">
                <a:effectLst/>
              </a:rPr>
            </a:br>
            <a:r>
              <a:rPr lang="en-US" altLang="tr-TR" sz="2000" b="1" i="1" dirty="0" smtClean="0">
                <a:effectLst/>
              </a:rPr>
              <a:t>x</a:t>
            </a:r>
            <a:r>
              <a:rPr lang="en-US" altLang="tr-TR" sz="2000" b="1" dirty="0" smtClean="0">
                <a:effectLst/>
              </a:rPr>
              <a:t>2</a:t>
            </a:r>
            <a:r>
              <a:rPr lang="en-US" altLang="tr-TR" sz="2000" dirty="0" smtClean="0">
                <a:effectLst/>
              </a:rPr>
              <a:t> </a:t>
            </a:r>
            <a:r>
              <a:rPr lang="en-US" altLang="tr-TR" sz="2000" dirty="0">
                <a:effectLst/>
              </a:rPr>
              <a:t>= (–</a:t>
            </a:r>
            <a:r>
              <a:rPr lang="en-US" altLang="tr-TR" sz="2000" b="1" i="1" dirty="0">
                <a:effectLst/>
              </a:rPr>
              <a:t>b</a:t>
            </a:r>
            <a:r>
              <a:rPr lang="en-US" altLang="tr-TR" sz="2000" dirty="0">
                <a:effectLst/>
              </a:rPr>
              <a:t> – </a:t>
            </a:r>
            <a:r>
              <a:rPr lang="en-US" altLang="tr-TR" sz="2000" dirty="0" err="1">
                <a:effectLst/>
              </a:rPr>
              <a:t>sqrt</a:t>
            </a:r>
            <a:r>
              <a:rPr lang="en-US" altLang="tr-TR" sz="2000" dirty="0">
                <a:effectLst/>
              </a:rPr>
              <a:t>(</a:t>
            </a:r>
            <a:r>
              <a:rPr lang="en-US" altLang="tr-TR" sz="2000" b="1" i="1" dirty="0">
                <a:effectLst/>
              </a:rPr>
              <a:t>d</a:t>
            </a:r>
            <a:r>
              <a:rPr lang="en-US" altLang="tr-TR" sz="2000" dirty="0">
                <a:effectLst/>
              </a:rPr>
              <a:t>) ) /</a:t>
            </a:r>
            <a:r>
              <a:rPr lang="en-US" altLang="tr-TR" sz="2000" dirty="0" smtClean="0">
                <a:effectLst/>
              </a:rPr>
              <a:t>2</a:t>
            </a:r>
            <a:r>
              <a:rPr lang="en-US" altLang="tr-TR" sz="2000" b="1" i="1" dirty="0" smtClean="0">
                <a:effectLst/>
              </a:rPr>
              <a:t>a</a:t>
            </a:r>
            <a:r>
              <a:rPr lang="en-US" altLang="tr-TR" sz="2000" dirty="0" smtClean="0">
                <a:effectLst/>
              </a:rPr>
              <a:t>    </a:t>
            </a:r>
            <a:r>
              <a:rPr lang="en-US" altLang="tr-TR" sz="2000" dirty="0">
                <a:effectLst/>
              </a:rPr>
              <a:t>where  </a:t>
            </a:r>
            <a:r>
              <a:rPr lang="en-US" altLang="tr-TR" sz="2000" i="1" dirty="0">
                <a:effectLst/>
              </a:rPr>
              <a:t>d </a:t>
            </a:r>
            <a:r>
              <a:rPr lang="en-US" altLang="tr-TR" sz="2000" dirty="0">
                <a:effectLst/>
              </a:rPr>
              <a:t>= b</a:t>
            </a:r>
            <a:r>
              <a:rPr lang="en-US" altLang="tr-TR" sz="2000" baseline="30000" dirty="0">
                <a:effectLst/>
              </a:rPr>
              <a:t>2</a:t>
            </a:r>
            <a:r>
              <a:rPr lang="en-US" altLang="tr-TR" sz="2000" dirty="0">
                <a:effectLst/>
              </a:rPr>
              <a:t> – 4 ac</a:t>
            </a:r>
            <a:br>
              <a:rPr lang="en-US" altLang="tr-TR" sz="2000" dirty="0">
                <a:effectLst/>
              </a:rPr>
            </a:br>
            <a:r>
              <a:rPr lang="en-US" altLang="tr-TR" sz="2000" dirty="0">
                <a:effectLst/>
              </a:rPr>
              <a:t>Write an algorithm and draw a flowchart that will calculate the roots of a quadratic </a:t>
            </a:r>
            <a:r>
              <a:rPr lang="en-US" altLang="tr-TR" sz="2000" dirty="0" smtClean="0">
                <a:effectLst/>
              </a:rPr>
              <a:t>equation</a:t>
            </a:r>
            <a:endParaRPr lang="en-US" sz="2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15758"/>
            <a:ext cx="3962400" cy="4071681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tr-TR" sz="2000" b="1" dirty="0">
                <a:solidFill>
                  <a:srgbClr val="FF0000"/>
                </a:solidFill>
              </a:rPr>
              <a:t>Algorit</a:t>
            </a:r>
            <a:r>
              <a:rPr lang="en-US" sz="2000" b="1" dirty="0" err="1">
                <a:solidFill>
                  <a:srgbClr val="FF0000"/>
                </a:solidFill>
              </a:rPr>
              <a:t>hm</a:t>
            </a:r>
            <a:r>
              <a:rPr lang="tr-TR" sz="2000" b="1" dirty="0">
                <a:solidFill>
                  <a:srgbClr val="FF0000"/>
                </a:solidFill>
              </a:rPr>
              <a:t>:</a:t>
            </a:r>
            <a:endParaRPr lang="tr-TR" sz="2000" b="1" dirty="0">
              <a:solidFill>
                <a:srgbClr val="FF0000"/>
              </a:solidFill>
            </a:endParaRPr>
          </a:p>
          <a:p>
            <a:pPr marL="82550" indent="0" eaLnBrk="1" hangingPunct="1">
              <a:buNone/>
            </a:pPr>
            <a:endParaRPr lang="en-US" altLang="tr-TR" sz="2000" dirty="0"/>
          </a:p>
          <a:p>
            <a:pPr marL="82550" indent="0" eaLnBrk="1" hangingPunct="1">
              <a:buNone/>
            </a:pPr>
            <a:r>
              <a:rPr lang="en-US" altLang="tr-TR" sz="2000" dirty="0" smtClean="0"/>
              <a:t>1. BEGIN</a:t>
            </a:r>
            <a:endParaRPr lang="en-US" altLang="tr-TR" sz="2000" dirty="0" smtClean="0"/>
          </a:p>
          <a:p>
            <a:pPr marL="82550" indent="0" eaLnBrk="1" hangingPunct="1">
              <a:buNone/>
            </a:pPr>
            <a:r>
              <a:rPr lang="en-US" altLang="tr-TR" sz="2000" dirty="0" smtClean="0"/>
              <a:t>2. PRINT “Enter a, b, c:”</a:t>
            </a:r>
            <a:endParaRPr lang="en-US" altLang="tr-TR" sz="2000" dirty="0" smtClean="0"/>
          </a:p>
          <a:p>
            <a:pPr marL="82550" indent="0" eaLnBrk="1" hangingPunct="1">
              <a:buNone/>
            </a:pPr>
            <a:r>
              <a:rPr lang="en-US" altLang="tr-TR" sz="2000" dirty="0" smtClean="0"/>
              <a:t>3. READ a</a:t>
            </a:r>
            <a:r>
              <a:rPr lang="en-US" altLang="tr-TR" sz="2000" dirty="0"/>
              <a:t>, b, </a:t>
            </a:r>
            <a:r>
              <a:rPr lang="en-US" altLang="tr-TR" sz="2000" dirty="0" smtClean="0"/>
              <a:t>c</a:t>
            </a:r>
            <a:endParaRPr lang="en-US" altLang="tr-TR" sz="2000" dirty="0" smtClean="0"/>
          </a:p>
          <a:p>
            <a:pPr marL="82550" indent="0" eaLnBrk="1" hangingPunct="1">
              <a:buNone/>
            </a:pPr>
            <a:r>
              <a:rPr lang="en-US" altLang="tr-TR" sz="2000" dirty="0"/>
              <a:t>4</a:t>
            </a:r>
            <a:r>
              <a:rPr lang="en-US" altLang="tr-TR" sz="2000" dirty="0" smtClean="0"/>
              <a:t>. d </a:t>
            </a:r>
            <a:r>
              <a:rPr lang="en-US" altLang="tr-TR" sz="2000" dirty="0" smtClean="0">
                <a:sym typeface="Symbol" panose="05050102010706020507" pitchFamily="18" charset="2"/>
              </a:rPr>
              <a:t>=</a:t>
            </a:r>
            <a:r>
              <a:rPr lang="en-US" altLang="tr-TR" sz="2000" dirty="0" smtClean="0"/>
              <a:t> </a:t>
            </a:r>
            <a:r>
              <a:rPr lang="en-US" altLang="tr-TR" sz="2000" dirty="0" err="1"/>
              <a:t>sqrt</a:t>
            </a:r>
            <a:r>
              <a:rPr lang="en-US" altLang="tr-TR" sz="2000" dirty="0"/>
              <a:t> ( </a:t>
            </a:r>
            <a:r>
              <a:rPr lang="en-US" altLang="tr-TR" sz="2000" dirty="0" smtClean="0"/>
              <a:t>b*b  </a:t>
            </a:r>
            <a:r>
              <a:rPr lang="en-US" altLang="tr-TR" sz="2000" dirty="0"/>
              <a:t>– 4 </a:t>
            </a:r>
            <a:r>
              <a:rPr lang="en-US" altLang="tr-TR" sz="2000" dirty="0" smtClean="0"/>
              <a:t>* a*c</a:t>
            </a:r>
            <a:r>
              <a:rPr lang="en-US" altLang="tr-TR" sz="2000" dirty="0"/>
              <a:t>)                        </a:t>
            </a:r>
            <a:endParaRPr lang="en-US" altLang="tr-TR" sz="2000" dirty="0"/>
          </a:p>
          <a:p>
            <a:pPr marL="82550" indent="0" eaLnBrk="1" hangingPunct="1">
              <a:buNone/>
            </a:pPr>
            <a:r>
              <a:rPr lang="en-US" altLang="tr-TR" sz="2000" dirty="0" smtClean="0"/>
              <a:t>5. x1 </a:t>
            </a:r>
            <a:r>
              <a:rPr lang="en-US" altLang="tr-TR" sz="2000" dirty="0" smtClean="0">
                <a:sym typeface="Symbol" panose="05050102010706020507" pitchFamily="18" charset="2"/>
              </a:rPr>
              <a:t>=</a:t>
            </a:r>
            <a:r>
              <a:rPr lang="en-US" altLang="tr-TR" sz="2000" dirty="0" smtClean="0"/>
              <a:t> </a:t>
            </a:r>
            <a:r>
              <a:rPr lang="en-US" altLang="tr-TR" sz="2000" dirty="0"/>
              <a:t>(–b + d) / (</a:t>
            </a:r>
            <a:r>
              <a:rPr lang="en-US" altLang="tr-TR" sz="2000" dirty="0" smtClean="0"/>
              <a:t>2*a)</a:t>
            </a:r>
            <a:endParaRPr lang="en-US" altLang="tr-TR" sz="2000" dirty="0" smtClean="0"/>
          </a:p>
          <a:p>
            <a:pPr marL="82550" indent="0" eaLnBrk="1" hangingPunct="1">
              <a:buNone/>
            </a:pPr>
            <a:r>
              <a:rPr lang="en-US" altLang="tr-TR" sz="2000" dirty="0" smtClean="0"/>
              <a:t>6. x2 </a:t>
            </a:r>
            <a:r>
              <a:rPr lang="en-US" altLang="tr-TR" sz="2000" dirty="0" smtClean="0">
                <a:sym typeface="Symbol" panose="05050102010706020507" pitchFamily="18" charset="2"/>
              </a:rPr>
              <a:t>=</a:t>
            </a:r>
            <a:r>
              <a:rPr lang="en-US" altLang="tr-TR" sz="2000" dirty="0" smtClean="0"/>
              <a:t> </a:t>
            </a:r>
            <a:r>
              <a:rPr lang="en-US" altLang="tr-TR" sz="2000" dirty="0"/>
              <a:t>(–b – d) / (2*a</a:t>
            </a:r>
            <a:r>
              <a:rPr lang="en-US" altLang="tr-TR" sz="2000" dirty="0" smtClean="0"/>
              <a:t>)</a:t>
            </a:r>
            <a:endParaRPr lang="en-US" altLang="tr-TR" sz="2000" dirty="0" smtClean="0"/>
          </a:p>
          <a:p>
            <a:pPr marL="82550" indent="0" eaLnBrk="1" hangingPunct="1">
              <a:buNone/>
            </a:pPr>
            <a:r>
              <a:rPr lang="en-US" altLang="tr-TR" sz="2000" dirty="0" smtClean="0"/>
              <a:t>7. PRINT </a:t>
            </a:r>
            <a:r>
              <a:rPr lang="en-US" altLang="tr-TR" sz="2000" dirty="0"/>
              <a:t>x1, </a:t>
            </a:r>
            <a:r>
              <a:rPr lang="en-US" altLang="tr-TR" sz="2000" dirty="0" smtClean="0"/>
              <a:t>x2</a:t>
            </a:r>
            <a:endParaRPr lang="en-US" altLang="tr-TR" sz="2000" dirty="0" smtClean="0"/>
          </a:p>
          <a:p>
            <a:pPr marL="82550" indent="0" eaLnBrk="1" hangingPunct="1">
              <a:buNone/>
            </a:pPr>
            <a:r>
              <a:rPr lang="en-US" altLang="tr-TR" sz="2000" dirty="0" smtClean="0"/>
              <a:t>8. END</a:t>
            </a:r>
            <a:endParaRPr lang="en-US" altLang="tr-TR" sz="2000" dirty="0" smtClean="0"/>
          </a:p>
          <a:p>
            <a:pPr marL="82550" indent="0" eaLnBrk="1" hangingPunct="1">
              <a:buNone/>
            </a:pPr>
            <a:endParaRPr lang="en-US" altLang="tr-TR" sz="2000" dirty="0"/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3F9E6-EECD-4BA7-A34D-71D342987281}" type="slidenum">
              <a:rPr lang="en-US" smtClean="0"/>
            </a:fld>
            <a:endParaRPr lang="en-US" b="1"/>
          </a:p>
        </p:txBody>
      </p:sp>
      <p:grpSp>
        <p:nvGrpSpPr>
          <p:cNvPr id="20" name="Group 4"/>
          <p:cNvGrpSpPr/>
          <p:nvPr/>
        </p:nvGrpSpPr>
        <p:grpSpPr bwMode="auto">
          <a:xfrm>
            <a:off x="4987636" y="2115759"/>
            <a:ext cx="3581400" cy="4434015"/>
            <a:chOff x="1763" y="7993"/>
            <a:chExt cx="4136" cy="5813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>
              <a:off x="3338" y="7993"/>
              <a:ext cx="1439" cy="576"/>
            </a:xfrm>
            <a:prstGeom prst="flowChartTerminator">
              <a:avLst/>
            </a:prstGeom>
            <a:solidFill>
              <a:srgbClr val="00007D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400" b="1" kern="0" dirty="0" smtClean="0">
                  <a:solidFill>
                    <a:sysClr val="windowText" lastClr="000000"/>
                  </a:solidFill>
                </a:rPr>
                <a:t>BEGIN</a:t>
              </a:r>
              <a:endParaRPr kumimoji="0" lang="en-US" altLang="tr-T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4057" y="8569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1763" y="8963"/>
              <a:ext cx="4136" cy="685"/>
            </a:xfrm>
            <a:prstGeom prst="flowChartInputOutput">
              <a:avLst/>
            </a:prstGeom>
            <a:solidFill>
              <a:srgbClr val="00007D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400" b="1" kern="0" dirty="0" smtClean="0">
                  <a:solidFill>
                    <a:sysClr val="windowText" lastClr="000000"/>
                  </a:solidFill>
                </a:rPr>
                <a:t>PRINT “ Enter a, b, c:”</a:t>
              </a:r>
              <a:endParaRPr lang="en-US" altLang="tr-TR" sz="1400" b="1" kern="0" dirty="0" smtClean="0">
                <a:solidFill>
                  <a:sysClr val="windowText" lastClr="0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400" b="1" kern="0" dirty="0" smtClean="0">
                  <a:solidFill>
                    <a:sysClr val="windowText" lastClr="000000"/>
                  </a:solidFill>
                </a:rPr>
                <a:t>READ </a:t>
              </a:r>
              <a:r>
                <a:rPr kumimoji="0" lang="en-US" alt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  <a:r>
                <a:rPr kumimoji="0" lang="en-US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b, c</a:t>
              </a:r>
              <a:endParaRPr kumimoji="0" lang="en-US" altLang="tr-T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>
              <a:off x="2553" y="10012"/>
              <a:ext cx="2937" cy="381"/>
            </a:xfrm>
            <a:prstGeom prst="flowChartProcess">
              <a:avLst/>
            </a:prstGeom>
            <a:solidFill>
              <a:srgbClr val="00007D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 </a:t>
              </a:r>
              <a:r>
                <a:rPr lang="en-US" altLang="tr-TR" sz="1800" kern="0" dirty="0">
                  <a:solidFill>
                    <a:sysClr val="windowText" lastClr="000000"/>
                  </a:solidFill>
                  <a:sym typeface="Symbol" panose="05050102010706020507" pitchFamily="18" charset="2"/>
                </a:rPr>
                <a:t>=</a:t>
              </a:r>
              <a:r>
                <a:rPr kumimoji="0" lang="en-US" altLang="tr-T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tr-TR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sqrt</a:t>
              </a:r>
              <a:r>
                <a:rPr kumimoji="0" lang="en-US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altLang="tr-TR" sz="1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 * b</a:t>
              </a:r>
              <a:r>
                <a:rPr kumimoji="0" lang="en-US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– 4 * </a:t>
              </a:r>
              <a:r>
                <a:rPr kumimoji="0" lang="en-US" altLang="tr-TR" sz="1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 </a:t>
              </a:r>
              <a:r>
                <a:rPr kumimoji="0" lang="en-US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*</a:t>
              </a:r>
              <a:r>
                <a:rPr kumimoji="0" lang="en-US" altLang="tr-TR" sz="14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c</a:t>
              </a:r>
              <a:r>
                <a:rPr kumimoji="0" lang="en-US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  <a:endParaRPr kumimoji="0" lang="en-US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tr-T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3307" y="13311"/>
              <a:ext cx="1441" cy="495"/>
            </a:xfrm>
            <a:prstGeom prst="flowChartTerminator">
              <a:avLst/>
            </a:prstGeom>
            <a:solidFill>
              <a:srgbClr val="00007D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END</a:t>
              </a:r>
              <a:endParaRPr kumimoji="0" lang="en-US" altLang="tr-T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4032" y="9648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AutoShape 12"/>
            <p:cNvSpPr>
              <a:spLocks noChangeArrowheads="1"/>
            </p:cNvSpPr>
            <p:nvPr/>
          </p:nvSpPr>
          <p:spPr bwMode="auto">
            <a:xfrm>
              <a:off x="2562" y="10732"/>
              <a:ext cx="2937" cy="458"/>
            </a:xfrm>
            <a:prstGeom prst="flowChartProcess">
              <a:avLst/>
            </a:prstGeom>
            <a:solidFill>
              <a:srgbClr val="00007D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400" b="1" kern="0" dirty="0" smtClean="0">
                  <a:solidFill>
                    <a:sysClr val="windowText" lastClr="000000"/>
                  </a:solidFill>
                </a:rPr>
                <a:t>x1</a:t>
              </a:r>
              <a:r>
                <a:rPr kumimoji="0" lang="en-US" altLang="tr-TR" sz="1400" b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lang="en-US" altLang="tr-TR" sz="1800" kern="0" dirty="0">
                  <a:solidFill>
                    <a:sysClr val="windowText" lastClr="000000"/>
                  </a:solidFill>
                  <a:sym typeface="Symbol" panose="05050102010706020507" pitchFamily="18" charset="2"/>
                </a:rPr>
                <a:t>=</a:t>
              </a:r>
              <a:r>
                <a:rPr kumimoji="0" lang="en-US" altLang="tr-TR" sz="1400" b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(–</a:t>
              </a:r>
              <a:r>
                <a:rPr kumimoji="0" lang="en-US" altLang="tr-TR" sz="1400" b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 + d) / (2 * a)</a:t>
              </a:r>
              <a:endParaRPr kumimoji="0" lang="en-US" altLang="tr-TR" sz="1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tr-T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4021" y="10368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14"/>
            <p:cNvSpPr>
              <a:spLocks noChangeArrowheads="1"/>
            </p:cNvSpPr>
            <p:nvPr/>
          </p:nvSpPr>
          <p:spPr bwMode="auto">
            <a:xfrm>
              <a:off x="2553" y="11462"/>
              <a:ext cx="2937" cy="427"/>
            </a:xfrm>
            <a:prstGeom prst="flowChartProcess">
              <a:avLst/>
            </a:prstGeom>
            <a:solidFill>
              <a:srgbClr val="00007D">
                <a:lumMod val="20000"/>
                <a:lumOff val="80000"/>
              </a:srgbClr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400" b="1" kern="0" dirty="0" smtClean="0">
                  <a:solidFill>
                    <a:sysClr val="windowText" lastClr="000000"/>
                  </a:solidFill>
                  <a:sym typeface="Symbol" panose="05050102010706020507" pitchFamily="18" charset="2"/>
                </a:rPr>
                <a:t>x2</a:t>
              </a:r>
              <a:r>
                <a:rPr lang="en-US" altLang="tr-TR" sz="1800" kern="0" dirty="0" smtClean="0">
                  <a:solidFill>
                    <a:sysClr val="windowText" lastClr="000000"/>
                  </a:solidFill>
                  <a:sym typeface="Symbol" panose="05050102010706020507" pitchFamily="18" charset="2"/>
                </a:rPr>
                <a:t>= </a:t>
              </a:r>
              <a:r>
                <a:rPr kumimoji="0" lang="en-US" altLang="tr-TR" sz="1400" b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(–</a:t>
              </a:r>
              <a:r>
                <a:rPr kumimoji="0" lang="en-US" altLang="tr-TR" sz="1400" b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 – d) / (2 * a)</a:t>
              </a:r>
              <a:endParaRPr kumimoji="0" lang="en-US" altLang="tr-TR" sz="1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tr-T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4013" y="11099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4013" y="11930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4013" y="12952"/>
              <a:ext cx="0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5759"/>
            <a:ext cx="1450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5028003" y="5392643"/>
            <a:ext cx="3581400" cy="522501"/>
          </a:xfrm>
          <a:prstGeom prst="flowChartInputOutput">
            <a:avLst/>
          </a:prstGeom>
          <a:solidFill>
            <a:srgbClr val="00007D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tr-TR" sz="1400" b="1" kern="0" dirty="0" smtClean="0">
                <a:solidFill>
                  <a:sysClr val="windowText" lastClr="000000"/>
                </a:solidFill>
              </a:rPr>
              <a:t>PRINT  x1</a:t>
            </a:r>
            <a:r>
              <a:rPr kumimoji="0" lang="en-US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x2</a:t>
            </a:r>
            <a:endParaRPr kumimoji="0" lang="en-US" altLang="tr-T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96250" cy="1143000"/>
          </a:xfrm>
        </p:spPr>
        <p:txBody>
          <a:bodyPr>
            <a:normAutofit/>
          </a:bodyPr>
          <a:lstStyle/>
          <a:p>
            <a:r>
              <a:rPr lang="en-US" altLang="tr-TR" dirty="0" smtClean="0">
                <a:effectLst/>
              </a:rPr>
              <a:t>2. Selection (decision) </a:t>
            </a:r>
            <a:r>
              <a:rPr lang="en-US" altLang="tr-TR" dirty="0" smtClean="0">
                <a:effectLst/>
              </a:rPr>
              <a:t>Structures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tr-TR" sz="2400" b="1" dirty="0"/>
              <a:t>Decision structures of </a:t>
            </a:r>
            <a:r>
              <a:rPr lang="en-US" altLang="tr-TR" sz="2400" b="1" dirty="0" err="1"/>
              <a:t>pseudocode</a:t>
            </a:r>
            <a:r>
              <a:rPr lang="en-US" altLang="tr-TR" sz="2400" b="1" dirty="0"/>
              <a:t> </a:t>
            </a:r>
            <a:r>
              <a:rPr lang="en-US" altLang="tr-TR" sz="2400" dirty="0"/>
              <a:t>may be</a:t>
            </a:r>
            <a:endParaRPr lang="en-US" alt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tr-TR" sz="2400" b="1" dirty="0"/>
              <a:t>IF structure:  </a:t>
            </a:r>
            <a:r>
              <a:rPr lang="en-US" altLang="tr-TR" sz="2400" dirty="0"/>
              <a:t>(single alternative decision )</a:t>
            </a:r>
            <a:endParaRPr lang="en-US" altLang="tr-TR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tr-TR" sz="2000" b="1" dirty="0" smtClean="0"/>
              <a:t>if </a:t>
            </a:r>
            <a:r>
              <a:rPr lang="en-GB" altLang="tr-TR" sz="2000" i="1" dirty="0" smtClean="0"/>
              <a:t>condition</a:t>
            </a:r>
            <a:r>
              <a:rPr lang="en-GB" altLang="tr-TR" sz="2000" b="1" dirty="0" smtClean="0"/>
              <a:t> then </a:t>
            </a:r>
            <a:endParaRPr lang="en-GB" altLang="tr-TR" sz="2000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tr-TR" sz="2000" b="1" i="1" dirty="0"/>
              <a:t>       </a:t>
            </a:r>
            <a:r>
              <a:rPr lang="en-GB" altLang="tr-TR" sz="2000" i="1" dirty="0"/>
              <a:t>alternative</a:t>
            </a:r>
            <a:endParaRPr lang="en-GB" altLang="tr-TR" sz="2000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tr-TR" sz="2000" b="1" dirty="0" err="1" smtClean="0"/>
              <a:t>endif</a:t>
            </a:r>
            <a:r>
              <a:rPr lang="en-GB" altLang="tr-TR" sz="2000" b="1" dirty="0" smtClean="0"/>
              <a:t> </a:t>
            </a:r>
            <a:endParaRPr lang="en-GB" altLang="tr-TR" sz="20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1625A4-F147-4251-9E00-501D5A25BC67}" type="slidenum">
              <a:rPr lang="en-US" smtClean="0"/>
            </a:fld>
            <a:endParaRPr lang="en-US" b="1"/>
          </a:p>
        </p:txBody>
      </p:sp>
      <p:grpSp>
        <p:nvGrpSpPr>
          <p:cNvPr id="26" name="Group 34"/>
          <p:cNvGrpSpPr/>
          <p:nvPr/>
        </p:nvGrpSpPr>
        <p:grpSpPr bwMode="auto">
          <a:xfrm>
            <a:off x="3505637" y="3266910"/>
            <a:ext cx="2666221" cy="2251076"/>
            <a:chOff x="973" y="2279"/>
            <a:chExt cx="1896" cy="1418"/>
          </a:xfrm>
        </p:grpSpPr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450" y="2551"/>
              <a:ext cx="419" cy="16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200" b="1" kern="0" dirty="0" smtClean="0">
                  <a:solidFill>
                    <a:srgbClr val="000000"/>
                  </a:solidFill>
                </a:rPr>
                <a:t>true</a:t>
              </a:r>
              <a:endParaRPr kumimoji="0" lang="en-US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1208" y="3154"/>
              <a:ext cx="595" cy="14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200" b="1" kern="0" dirty="0" smtClean="0">
                  <a:solidFill>
                    <a:srgbClr val="000000"/>
                  </a:solidFill>
                </a:rPr>
                <a:t>false</a:t>
              </a:r>
              <a:endParaRPr kumimoji="0" lang="en-US" alt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973" y="2439"/>
              <a:ext cx="1481" cy="585"/>
            </a:xfrm>
            <a:prstGeom prst="flowChartDecision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tr-TR" sz="1400" b="1" kern="0" dirty="0" smtClean="0">
                  <a:solidFill>
                    <a:sysClr val="windowText" lastClr="000000"/>
                  </a:solidFill>
                </a:rPr>
                <a:t>condition</a:t>
              </a:r>
              <a:endParaRPr kumimoji="0" lang="en-US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1731" y="3035"/>
              <a:ext cx="0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1714" y="2279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638800" y="4383716"/>
            <a:ext cx="1296194" cy="515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then - part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29" idx="3"/>
          </p:cNvCxnSpPr>
          <p:nvPr/>
        </p:nvCxnSpPr>
        <p:spPr>
          <a:xfrm flipV="1">
            <a:off x="5588271" y="3985252"/>
            <a:ext cx="698626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3" idx="0"/>
          </p:cNvCxnSpPr>
          <p:nvPr/>
        </p:nvCxnSpPr>
        <p:spPr>
          <a:xfrm>
            <a:off x="6286897" y="3971760"/>
            <a:ext cx="0" cy="4119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71563" y="5181600"/>
            <a:ext cx="17153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3" idx="2"/>
          </p:cNvCxnSpPr>
          <p:nvPr/>
        </p:nvCxnSpPr>
        <p:spPr>
          <a:xfrm>
            <a:off x="6286897" y="4899654"/>
            <a:ext cx="0" cy="281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If Examples</a:t>
            </a:r>
            <a:endParaRPr lang="en-US" altLang="tr-T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5410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sz="2800" dirty="0" smtClean="0"/>
              <a:t>The condition grade&lt;50 </a:t>
            </a:r>
            <a:br>
              <a:rPr lang="en-US" altLang="tr-TR" sz="2800" dirty="0" smtClean="0"/>
            </a:br>
            <a:r>
              <a:rPr lang="en-US" altLang="tr-TR" sz="2800" dirty="0" smtClean="0"/>
              <a:t>is a logical expression</a:t>
            </a:r>
            <a:endParaRPr lang="en-US" altLang="tr-TR" sz="2800" i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tr-TR" sz="2800" b="1" i="1" dirty="0" smtClean="0"/>
              <a:t>if </a:t>
            </a:r>
            <a:r>
              <a:rPr lang="en-US" altLang="tr-TR" sz="2800" dirty="0" smtClean="0"/>
              <a:t>grade &lt; 50</a:t>
            </a:r>
            <a:r>
              <a:rPr lang="en-US" altLang="tr-TR" sz="2800" b="1" i="1" dirty="0" smtClean="0"/>
              <a:t> is true </a:t>
            </a:r>
            <a:br>
              <a:rPr lang="en-US" altLang="tr-TR" sz="2800" b="1" i="1" dirty="0" smtClean="0"/>
            </a:br>
            <a:r>
              <a:rPr lang="en-US" altLang="tr-TR" sz="2800" dirty="0" smtClean="0"/>
              <a:t>(if grade is less than 50)</a:t>
            </a:r>
            <a:r>
              <a:rPr lang="en-US" altLang="tr-TR" sz="2800" b="1" i="1" dirty="0" smtClean="0"/>
              <a:t> </a:t>
            </a:r>
            <a:br>
              <a:rPr lang="en-US" altLang="tr-TR" sz="2800" b="1" i="1" dirty="0" smtClean="0"/>
            </a:br>
            <a:r>
              <a:rPr lang="en-US" altLang="tr-TR" sz="2800" i="1" dirty="0" smtClean="0"/>
              <a:t>it carries “true” branch and</a:t>
            </a:r>
            <a:r>
              <a:rPr lang="en-US" altLang="tr-TR" sz="2800" dirty="0" smtClean="0"/>
              <a:t> </a:t>
            </a:r>
            <a:br>
              <a:rPr lang="en-US" altLang="tr-TR" sz="2800" dirty="0" smtClean="0"/>
            </a:br>
            <a:r>
              <a:rPr lang="en-US" altLang="tr-TR" sz="2800" dirty="0" smtClean="0"/>
              <a:t>prints  “FAIL”</a:t>
            </a:r>
            <a:endParaRPr lang="en-US" altLang="tr-TR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tr-TR" sz="2800" b="1" i="1" dirty="0" smtClean="0"/>
              <a:t>if </a:t>
            </a:r>
            <a:r>
              <a:rPr lang="en-US" altLang="tr-TR" sz="2800" dirty="0" smtClean="0"/>
              <a:t>grade&lt;50</a:t>
            </a:r>
            <a:r>
              <a:rPr lang="en-US" altLang="tr-TR" sz="2800" b="1" i="1" dirty="0" smtClean="0"/>
              <a:t> is false </a:t>
            </a:r>
            <a:br>
              <a:rPr lang="en-US" altLang="tr-TR" sz="2800" b="1" i="1" dirty="0" smtClean="0"/>
            </a:br>
            <a:r>
              <a:rPr lang="en-US" altLang="tr-TR" sz="2800" dirty="0" smtClean="0"/>
              <a:t>(if grade is not less than 50)</a:t>
            </a:r>
            <a:r>
              <a:rPr lang="en-US" altLang="tr-TR" sz="2800" b="1" i="1" dirty="0" smtClean="0"/>
              <a:t> </a:t>
            </a:r>
            <a:br>
              <a:rPr lang="en-US" altLang="tr-TR" sz="2800" b="1" i="1" dirty="0" smtClean="0"/>
            </a:br>
            <a:r>
              <a:rPr lang="en-US" altLang="tr-TR" sz="2800" i="1" dirty="0" smtClean="0"/>
              <a:t>it carries “false” branch and</a:t>
            </a:r>
            <a:r>
              <a:rPr lang="en-US" altLang="tr-TR" sz="2800" dirty="0" smtClean="0"/>
              <a:t> </a:t>
            </a:r>
            <a:br>
              <a:rPr lang="en-US" altLang="tr-TR" sz="2800" dirty="0" smtClean="0"/>
            </a:br>
            <a:r>
              <a:rPr lang="en-US" altLang="tr-TR" sz="2800" dirty="0" smtClean="0"/>
              <a:t>does no operation.</a:t>
            </a:r>
            <a:endParaRPr lang="en-US" altLang="tr-TR" sz="2800" dirty="0" smtClean="0"/>
          </a:p>
        </p:txBody>
      </p:sp>
      <p:grpSp>
        <p:nvGrpSpPr>
          <p:cNvPr id="20484" name="Group 34"/>
          <p:cNvGrpSpPr/>
          <p:nvPr/>
        </p:nvGrpSpPr>
        <p:grpSpPr bwMode="auto">
          <a:xfrm>
            <a:off x="5563583" y="2294045"/>
            <a:ext cx="2590230" cy="2260600"/>
            <a:chOff x="1277" y="2279"/>
            <a:chExt cx="1283" cy="1424"/>
          </a:xfrm>
        </p:grpSpPr>
        <p:sp>
          <p:nvSpPr>
            <p:cNvPr id="20487" name="Text Box 27"/>
            <p:cNvSpPr txBox="1">
              <a:spLocks noChangeArrowheads="1"/>
            </p:cNvSpPr>
            <p:nvPr/>
          </p:nvSpPr>
          <p:spPr bwMode="auto">
            <a:xfrm>
              <a:off x="2060" y="2539"/>
              <a:ext cx="500" cy="15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1200" b="1" dirty="0" smtClean="0"/>
                <a:t>true</a:t>
              </a:r>
              <a:endParaRPr lang="en-US" altLang="tr-TR" dirty="0"/>
            </a:p>
          </p:txBody>
        </p:sp>
        <p:sp>
          <p:nvSpPr>
            <p:cNvPr id="20488" name="Text Box 28"/>
            <p:cNvSpPr txBox="1">
              <a:spLocks noChangeArrowheads="1"/>
            </p:cNvSpPr>
            <p:nvPr/>
          </p:nvSpPr>
          <p:spPr bwMode="auto">
            <a:xfrm>
              <a:off x="1352" y="3127"/>
              <a:ext cx="451" cy="24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1200" b="1" dirty="0" smtClean="0"/>
                <a:t>false</a:t>
              </a:r>
              <a:endParaRPr lang="en-US" altLang="tr-TR" dirty="0"/>
            </a:p>
          </p:txBody>
        </p:sp>
        <p:sp>
          <p:nvSpPr>
            <p:cNvPr id="20489" name="AutoShape 14"/>
            <p:cNvSpPr>
              <a:spLocks noChangeArrowheads="1"/>
            </p:cNvSpPr>
            <p:nvPr/>
          </p:nvSpPr>
          <p:spPr bwMode="auto">
            <a:xfrm>
              <a:off x="1277" y="2439"/>
              <a:ext cx="1011" cy="585"/>
            </a:xfrm>
            <a:prstGeom prst="flowChartDecision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tr-TR" sz="1200" b="1" dirty="0"/>
                <a:t>I</a:t>
              </a:r>
              <a:r>
                <a:rPr lang="en-US" altLang="tr-TR" sz="1200" b="1" dirty="0" smtClean="0"/>
                <a:t>s</a:t>
              </a:r>
              <a:endParaRPr lang="en-US" altLang="tr-TR" sz="1200" b="1" dirty="0"/>
            </a:p>
            <a:p>
              <a:pPr algn="ctr"/>
              <a:r>
                <a:rPr lang="en-US" altLang="tr-TR" sz="1200" b="1" dirty="0" smtClean="0"/>
                <a:t>grade &lt; 50  ?</a:t>
              </a:r>
              <a:endParaRPr lang="en-US" altLang="tr-TR" dirty="0"/>
            </a:p>
          </p:txBody>
        </p:sp>
        <p:sp>
          <p:nvSpPr>
            <p:cNvPr id="20491" name="Line 24"/>
            <p:cNvSpPr>
              <a:spLocks noChangeShapeType="1"/>
            </p:cNvSpPr>
            <p:nvPr/>
          </p:nvSpPr>
          <p:spPr bwMode="auto">
            <a:xfrm>
              <a:off x="1790" y="3041"/>
              <a:ext cx="0" cy="6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26"/>
            <p:cNvSpPr>
              <a:spLocks noChangeShapeType="1"/>
            </p:cNvSpPr>
            <p:nvPr/>
          </p:nvSpPr>
          <p:spPr bwMode="auto">
            <a:xfrm>
              <a:off x="1786" y="2279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Parallelogram 2"/>
          <p:cNvSpPr/>
          <p:nvPr/>
        </p:nvSpPr>
        <p:spPr>
          <a:xfrm>
            <a:off x="6938641" y="3503721"/>
            <a:ext cx="1884804" cy="525462"/>
          </a:xfrm>
          <a:prstGeom prst="parallelogram">
            <a:avLst>
              <a:gd name="adj" fmla="val 7033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20489" idx="3"/>
          </p:cNvCxnSpPr>
          <p:nvPr/>
        </p:nvCxnSpPr>
        <p:spPr>
          <a:xfrm>
            <a:off x="7604677" y="3012389"/>
            <a:ext cx="5487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53400" y="3012389"/>
            <a:ext cx="0" cy="464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63920" y="4261354"/>
            <a:ext cx="1589893" cy="0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46473" y="4029182"/>
            <a:ext cx="0" cy="232172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8746" y="3526937"/>
            <a:ext cx="126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PRINT “FAIL”</a:t>
            </a:r>
            <a:endParaRPr lang="en-US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629650" cy="1143000"/>
          </a:xfrm>
        </p:spPr>
        <p:txBody>
          <a:bodyPr vert="horz" wrap="square" lIns="91440" tIns="45720" rIns="91440" bIns="45720" numCol="1" anchorCtr="0" compatLnSpc="1">
            <a:normAutofit fontScale="90000"/>
          </a:bodyPr>
          <a:lstStyle/>
          <a:p>
            <a:pPr eaLnBrk="1" hangingPunct="1"/>
            <a:r>
              <a:rPr lang="tr-TR" dirty="0" smtClean="0">
                <a:effectLst/>
              </a:rPr>
              <a:t>2-</a:t>
            </a:r>
            <a:r>
              <a:rPr lang="en-US" dirty="0" smtClean="0">
                <a:effectLst/>
              </a:rPr>
              <a:t>Selection (Decision) Structures (cont.)</a:t>
            </a:r>
            <a:endParaRPr lang="en-US" dirty="0" smtClean="0">
              <a:effectLst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47725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tr-TR" sz="2400" b="1" dirty="0"/>
              <a:t>IF-THEN-ELSE structure: </a:t>
            </a:r>
            <a:r>
              <a:rPr lang="en-US" altLang="tr-TR" sz="2400" dirty="0"/>
              <a:t>(dual alternative)</a:t>
            </a:r>
            <a:endParaRPr lang="en-US" altLang="tr-TR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tr-TR" sz="2000" b="1" dirty="0"/>
              <a:t>if </a:t>
            </a:r>
            <a:r>
              <a:rPr lang="en-GB" altLang="tr-TR" sz="2000" i="1" dirty="0"/>
              <a:t>condition</a:t>
            </a:r>
            <a:r>
              <a:rPr lang="en-GB" altLang="tr-TR" sz="2000" b="1" i="1" dirty="0"/>
              <a:t> </a:t>
            </a:r>
            <a:r>
              <a:rPr lang="en-GB" altLang="tr-TR" sz="2000" b="1" dirty="0"/>
              <a:t> then    </a:t>
            </a:r>
            <a:endParaRPr lang="en-GB" altLang="tr-TR" sz="2000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tr-TR" sz="2000" b="1" i="1" dirty="0"/>
              <a:t>      </a:t>
            </a:r>
            <a:r>
              <a:rPr lang="en-GB" altLang="tr-TR" sz="2000" i="1" dirty="0"/>
              <a:t>then-alternative </a:t>
            </a:r>
            <a:endParaRPr lang="en-GB" altLang="tr-TR" sz="2000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tr-TR" sz="2000" b="1" dirty="0"/>
              <a:t>else</a:t>
            </a:r>
            <a:r>
              <a:rPr lang="en-GB" altLang="tr-TR" sz="2000" dirty="0"/>
              <a:t>    </a:t>
            </a:r>
            <a:endParaRPr lang="en-GB" altLang="tr-TR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tr-TR" sz="2000" i="1" dirty="0"/>
              <a:t>      else-alternative</a:t>
            </a:r>
            <a:endParaRPr lang="en-GB" altLang="tr-TR" sz="2000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tr-TR" sz="2000" b="1" dirty="0" err="1" smtClean="0"/>
              <a:t>endif</a:t>
            </a:r>
            <a:endParaRPr lang="en-GB" altLang="tr-TR" sz="2000" b="1" dirty="0"/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2449513" y="4343400"/>
            <a:ext cx="1295400" cy="7620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condition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1535113" y="5410200"/>
            <a:ext cx="914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else-part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3744913" y="5334000"/>
            <a:ext cx="914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then-part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H="1">
            <a:off x="1992313" y="4724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744913" y="4724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1992313" y="472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4202113" y="472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1992313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4202113" y="594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1992313" y="632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 flipH="1">
            <a:off x="3059113" y="6324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3059113" y="632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3821113" y="4403725"/>
            <a:ext cx="5778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true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1763713" y="4403725"/>
            <a:ext cx="661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false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6624638" y="4460875"/>
            <a:ext cx="1604962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if condition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 then-part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else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 else-part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end_if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4" name="Line 19"/>
          <p:cNvSpPr>
            <a:spLocks noChangeShapeType="1"/>
          </p:cNvSpPr>
          <p:nvPr/>
        </p:nvSpPr>
        <p:spPr bwMode="auto">
          <a:xfrm>
            <a:off x="3135313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tr-TR" dirty="0" smtClean="0"/>
              <a:t>EXAMPLE for IF-THEN-ELSE STRUCTURE</a:t>
            </a:r>
            <a:endParaRPr lang="en-US" altLang="tr-T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3962400" cy="32766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GB" altLang="tr-TR" dirty="0" smtClean="0"/>
              <a:t>IF A&gt;B then </a:t>
            </a:r>
            <a:br>
              <a:rPr lang="en-GB" altLang="tr-TR" dirty="0" smtClean="0"/>
            </a:br>
            <a:r>
              <a:rPr lang="en-GB" altLang="tr-TR" dirty="0" smtClean="0"/>
              <a:t>	  PRINT A</a:t>
            </a:r>
            <a:endParaRPr lang="en-GB" altLang="tr-TR" dirty="0" smtClean="0"/>
          </a:p>
          <a:p>
            <a:pPr marL="457200" lvl="1" indent="0" eaLnBrk="1" hangingPunct="1">
              <a:buNone/>
            </a:pPr>
            <a:r>
              <a:rPr lang="en-GB" altLang="tr-TR" dirty="0" smtClean="0"/>
              <a:t>ELSE </a:t>
            </a:r>
            <a:br>
              <a:rPr lang="en-GB" altLang="tr-TR" dirty="0" smtClean="0"/>
            </a:br>
            <a:r>
              <a:rPr lang="en-GB" altLang="tr-TR" dirty="0" smtClean="0"/>
              <a:t>	  PRINT B</a:t>
            </a:r>
            <a:endParaRPr lang="en-GB" altLang="tr-TR" dirty="0" smtClean="0"/>
          </a:p>
          <a:p>
            <a:pPr marL="457200" lvl="1" indent="0" eaLnBrk="1" hangingPunct="1">
              <a:buNone/>
            </a:pPr>
            <a:r>
              <a:rPr lang="en-GB" altLang="tr-TR" dirty="0" smtClean="0"/>
              <a:t>ENDIF</a:t>
            </a:r>
            <a:endParaRPr lang="en-GB" altLang="tr-TR" dirty="0" smtClean="0"/>
          </a:p>
          <a:p>
            <a:pPr eaLnBrk="1" hangingPunct="1"/>
            <a:endParaRPr lang="tr-TR" altLang="tr-TR" dirty="0" smtClean="0"/>
          </a:p>
        </p:txBody>
      </p:sp>
      <p:grpSp>
        <p:nvGrpSpPr>
          <p:cNvPr id="21508" name="Group 4"/>
          <p:cNvGrpSpPr/>
          <p:nvPr/>
        </p:nvGrpSpPr>
        <p:grpSpPr bwMode="auto">
          <a:xfrm>
            <a:off x="4453731" y="2971800"/>
            <a:ext cx="3623469" cy="2701925"/>
            <a:chOff x="3883" y="3888"/>
            <a:chExt cx="4565" cy="2808"/>
          </a:xfrm>
        </p:grpSpPr>
        <p:sp>
          <p:nvSpPr>
            <p:cNvPr id="21515" name="AutoShape 5"/>
            <p:cNvSpPr>
              <a:spLocks noChangeArrowheads="1"/>
            </p:cNvSpPr>
            <p:nvPr/>
          </p:nvSpPr>
          <p:spPr bwMode="auto">
            <a:xfrm>
              <a:off x="5472" y="4320"/>
              <a:ext cx="1728" cy="1268"/>
            </a:xfrm>
            <a:prstGeom prst="flowChartDecision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hangingPunct="0"/>
              <a:r>
                <a:rPr lang="en-US" altLang="tr-TR" sz="1800" b="1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I</a:t>
              </a:r>
              <a:r>
                <a:rPr lang="en-US" altLang="tr-TR" sz="1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s</a:t>
              </a:r>
              <a:endParaRPr lang="en-US" altLang="tr-T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  <a:p>
              <a:pPr algn="ctr" eaLnBrk="0" hangingPunct="0"/>
              <a:r>
                <a:rPr lang="en-US" altLang="tr-TR" sz="1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A&gt;B</a:t>
              </a:r>
              <a:endParaRPr lang="en-US" altLang="tr-TR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  <a:p>
              <a:pPr algn="ctr" eaLnBrk="0" hangingPunct="0"/>
              <a:r>
                <a:rPr lang="en-US" altLang="tr-TR" sz="1800" b="1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?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>
              <a:off x="6336" y="388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519" name="Line 16"/>
            <p:cNvSpPr>
              <a:spLocks noChangeShapeType="1"/>
            </p:cNvSpPr>
            <p:nvPr/>
          </p:nvSpPr>
          <p:spPr bwMode="auto">
            <a:xfrm>
              <a:off x="6336" y="6264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520" name="Text Box 17"/>
            <p:cNvSpPr txBox="1">
              <a:spLocks noChangeArrowheads="1"/>
            </p:cNvSpPr>
            <p:nvPr/>
          </p:nvSpPr>
          <p:spPr bwMode="auto">
            <a:xfrm>
              <a:off x="3883" y="4759"/>
              <a:ext cx="1301" cy="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tr-TR" sz="1800" dirty="0" smtClean="0">
                  <a:solidFill>
                    <a:srgbClr val="000000"/>
                  </a:solidFill>
                  <a:cs typeface="+mn-cs"/>
                </a:rPr>
                <a:t>false</a:t>
              </a:r>
              <a:endParaRPr lang="en-US" altLang="tr-TR" sz="1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21" name="Text Box 18"/>
            <p:cNvSpPr txBox="1">
              <a:spLocks noChangeArrowheads="1"/>
            </p:cNvSpPr>
            <p:nvPr/>
          </p:nvSpPr>
          <p:spPr bwMode="auto">
            <a:xfrm>
              <a:off x="7584" y="4759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tr-TR" sz="1800" b="1" dirty="0" smtClean="0">
                  <a:solidFill>
                    <a:srgbClr val="000000"/>
                  </a:solidFill>
                  <a:cs typeface="+mn-cs"/>
                </a:rPr>
                <a:t>true</a:t>
              </a:r>
              <a:endParaRPr lang="en-US" altLang="tr-TR" sz="1800" dirty="0" smtClean="0">
                <a:solidFill>
                  <a:srgbClr val="000000"/>
                </a:solidFill>
                <a:cs typeface="+mn-cs"/>
              </a:endParaRPr>
            </a:p>
          </p:txBody>
        </p:sp>
      </p:grpSp>
      <p:cxnSp>
        <p:nvCxnSpPr>
          <p:cNvPr id="21509" name="Elbow Connector 19"/>
          <p:cNvCxnSpPr>
            <a:cxnSpLocks noChangeShapeType="1"/>
            <a:stCxn id="21515" idx="3"/>
          </p:cNvCxnSpPr>
          <p:nvPr/>
        </p:nvCxnSpPr>
        <p:spPr bwMode="auto">
          <a:xfrm>
            <a:off x="7086600" y="3997493"/>
            <a:ext cx="266700" cy="34590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0" name="Elbow Connector 22"/>
          <p:cNvCxnSpPr>
            <a:cxnSpLocks noChangeShapeType="1"/>
            <a:stCxn id="21515" idx="1"/>
          </p:cNvCxnSpPr>
          <p:nvPr/>
        </p:nvCxnSpPr>
        <p:spPr bwMode="auto">
          <a:xfrm rot="10800000" flipV="1">
            <a:off x="5486400" y="3997493"/>
            <a:ext cx="228600" cy="345906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1" name="Elbow Connector 28"/>
          <p:cNvCxnSpPr>
            <a:cxnSpLocks noChangeShapeType="1"/>
          </p:cNvCxnSpPr>
          <p:nvPr/>
        </p:nvCxnSpPr>
        <p:spPr bwMode="auto">
          <a:xfrm rot="16200000" flipH="1">
            <a:off x="5763419" y="4620419"/>
            <a:ext cx="360362" cy="9144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Elbow Connector 31"/>
          <p:cNvCxnSpPr>
            <a:cxnSpLocks noChangeShapeType="1"/>
          </p:cNvCxnSpPr>
          <p:nvPr/>
        </p:nvCxnSpPr>
        <p:spPr bwMode="auto">
          <a:xfrm rot="5400000">
            <a:off x="6696869" y="4601369"/>
            <a:ext cx="360362" cy="9525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TextBox 37"/>
          <p:cNvSpPr txBox="1">
            <a:spLocks noChangeArrowheads="1"/>
          </p:cNvSpPr>
          <p:nvPr/>
        </p:nvSpPr>
        <p:spPr bwMode="auto">
          <a:xfrm>
            <a:off x="1066800" y="2209800"/>
            <a:ext cx="1880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GB" sz="2800" b="1" dirty="0" smtClean="0">
                <a:solidFill>
                  <a:srgbClr val="000000"/>
                </a:solidFill>
                <a:cs typeface="+mn-cs"/>
              </a:rPr>
              <a:t>Algorithm</a:t>
            </a:r>
            <a:endParaRPr lang="en-US" sz="2800" b="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514" name="TextBox 38"/>
          <p:cNvSpPr txBox="1">
            <a:spLocks noChangeArrowheads="1"/>
          </p:cNvSpPr>
          <p:nvPr/>
        </p:nvSpPr>
        <p:spPr bwMode="auto">
          <a:xfrm>
            <a:off x="5334000" y="2286000"/>
            <a:ext cx="1882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GB" sz="2800" b="1" smtClean="0">
                <a:solidFill>
                  <a:srgbClr val="000000"/>
                </a:solidFill>
                <a:cs typeface="+mn-cs"/>
              </a:rPr>
              <a:t>Flowchart</a:t>
            </a:r>
            <a:endParaRPr lang="en-US" sz="2800" b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6658548" y="4371975"/>
            <a:ext cx="1884804" cy="525462"/>
          </a:xfrm>
          <a:prstGeom prst="parallelogram">
            <a:avLst>
              <a:gd name="adj" fmla="val 7033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86600" y="4467162"/>
            <a:ext cx="945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PRINT  A</a:t>
            </a:r>
            <a:endParaRPr lang="en-US" sz="1400" b="1" dirty="0"/>
          </a:p>
        </p:txBody>
      </p:sp>
      <p:sp>
        <p:nvSpPr>
          <p:cNvPr id="20" name="Parallelogram 19"/>
          <p:cNvSpPr/>
          <p:nvPr/>
        </p:nvSpPr>
        <p:spPr>
          <a:xfrm>
            <a:off x="4058796" y="4371975"/>
            <a:ext cx="1884804" cy="525462"/>
          </a:xfrm>
          <a:prstGeom prst="parallelogram">
            <a:avLst>
              <a:gd name="adj" fmla="val 7033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53436" y="4453618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PRINT  B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Relational Operators</a:t>
            </a:r>
            <a:endParaRPr lang="en-US" altLang="tr-TR" smtClean="0"/>
          </a:p>
        </p:txBody>
      </p:sp>
      <p:graphicFrame>
        <p:nvGraphicFramePr>
          <p:cNvPr id="27755" name="Group 107"/>
          <p:cNvGraphicFramePr>
            <a:graphicFrameLocks noGrp="1"/>
          </p:cNvGraphicFramePr>
          <p:nvPr>
            <p:ph idx="1"/>
          </p:nvPr>
        </p:nvGraphicFramePr>
        <p:xfrm>
          <a:off x="457200" y="2154238"/>
          <a:ext cx="8229600" cy="3638550"/>
        </p:xfrm>
        <a:graphic>
          <a:graphicData uri="http://schemas.openxmlformats.org/drawingml/2006/table">
            <a:tbl>
              <a:tblPr/>
              <a:tblGrid>
                <a:gridCol w="3086100"/>
                <a:gridCol w="5143500"/>
              </a:tblGrid>
              <a:tr h="457179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Relational Operators</a:t>
                      </a:r>
                      <a:endParaRPr kumimoji="0" lang="en-US" alt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cPr/>
                </a:tc>
              </a:tr>
              <a:tr h="51813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Operator</a:t>
                      </a:r>
                      <a:endParaRPr kumimoji="0" lang="en-US" altLang="tr-T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kumimoji="0" lang="en-US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75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&gt;</a:t>
                      </a:r>
                      <a:endParaRPr kumimoji="0" lang="en-US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Greater than</a:t>
                      </a:r>
                      <a:endParaRPr kumimoji="0" lang="en-US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&lt;</a:t>
                      </a:r>
                      <a:endParaRPr kumimoji="0" lang="en-US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Less than </a:t>
                      </a:r>
                      <a:endParaRPr kumimoji="0" lang="en-US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75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=</a:t>
                      </a:r>
                      <a:endParaRPr kumimoji="0" lang="en-US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Equal to</a:t>
                      </a:r>
                      <a:endParaRPr kumimoji="0" lang="en-US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852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</a:t>
                      </a:r>
                      <a:endParaRPr kumimoji="0" lang="en-US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NewRomanPSMT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Greater than or equal to</a:t>
                      </a:r>
                      <a:endParaRPr kumimoji="0" lang="en-US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5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endParaRPr kumimoji="0" lang="en-US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NewRomanPSMT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Less than or equal to</a:t>
                      </a:r>
                      <a:endParaRPr kumimoji="0" lang="en-US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475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</a:t>
                      </a:r>
                      <a:endParaRPr kumimoji="0" lang="en-US" alt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NewRomanPSMT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NewRomanPSMT" charset="0"/>
                          <a:cs typeface="Times New Roman" panose="02020603050405020304" pitchFamily="18" charset="0"/>
                        </a:rPr>
                        <a:t>Not equal to</a:t>
                      </a:r>
                      <a:endParaRPr kumimoji="0" lang="en-US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"/>
            <a:ext cx="8400288" cy="1143000"/>
          </a:xfrm>
        </p:spPr>
        <p:txBody>
          <a:bodyPr>
            <a:normAutofit fontScale="90000"/>
          </a:bodyPr>
          <a:lstStyle/>
          <a:p>
            <a:br>
              <a:rPr lang="en-US" altLang="tr-TR" sz="2700" dirty="0" smtClean="0"/>
            </a:br>
            <a:r>
              <a:rPr lang="en-US" altLang="tr-TR" sz="2700" dirty="0" smtClean="0"/>
              <a:t>Example:  </a:t>
            </a:r>
            <a:r>
              <a:rPr lang="en-US" altLang="tr-TR" sz="2200" dirty="0" smtClean="0">
                <a:effectLst/>
              </a:rPr>
              <a:t>The </a:t>
            </a:r>
            <a:r>
              <a:rPr lang="en-US" altLang="tr-TR" sz="2200" dirty="0">
                <a:effectLst/>
              </a:rPr>
              <a:t>final grade is calculated as the average of four marks. Student fails if final grade is less than 50. </a:t>
            </a:r>
            <a:r>
              <a:rPr lang="en-US" altLang="tr-TR" sz="2200" dirty="0" smtClean="0">
                <a:effectLst/>
              </a:rPr>
              <a:t> Write </a:t>
            </a:r>
            <a:r>
              <a:rPr lang="en-US" altLang="tr-TR" sz="2200" dirty="0">
                <a:effectLst/>
              </a:rPr>
              <a:t>an algorithm </a:t>
            </a:r>
            <a:r>
              <a:rPr lang="en-US" altLang="tr-TR" sz="2200" dirty="0" smtClean="0">
                <a:effectLst/>
              </a:rPr>
              <a:t>and draw a flowchart to </a:t>
            </a:r>
            <a:r>
              <a:rPr lang="en-US" altLang="tr-TR" sz="2200" dirty="0">
                <a:effectLst/>
              </a:rPr>
              <a:t>determine a student’s final grade and indicate whether it is passing or failing. </a:t>
            </a:r>
            <a:br>
              <a:rPr lang="en-US" altLang="tr-TR" sz="2200" dirty="0">
                <a:effectLst/>
              </a:rPr>
            </a:br>
            <a:endParaRPr lang="en-US" sz="2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68278"/>
            <a:ext cx="3810000" cy="4663440"/>
          </a:xfrm>
        </p:spPr>
        <p:txBody>
          <a:bodyPr/>
          <a:lstStyle/>
          <a:p>
            <a:pPr marL="82550" indent="0">
              <a:buNone/>
              <a:defRPr/>
            </a:pPr>
            <a:r>
              <a:rPr lang="tr-TR" b="1" dirty="0">
                <a:solidFill>
                  <a:srgbClr val="FF0000"/>
                </a:solidFill>
              </a:rPr>
              <a:t>Algorithm: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000" dirty="0" smtClean="0"/>
              <a:t>1. </a:t>
            </a:r>
            <a:r>
              <a:rPr lang="tr-TR" sz="2000" dirty="0" smtClean="0"/>
              <a:t>BEGIN</a:t>
            </a:r>
            <a:endParaRPr lang="tr-TR" sz="2000" dirty="0"/>
          </a:p>
          <a:p>
            <a:pPr marL="0" indent="0">
              <a:buNone/>
              <a:defRPr/>
            </a:pPr>
            <a:r>
              <a:rPr lang="en-US" sz="2000" dirty="0" smtClean="0"/>
              <a:t>2. </a:t>
            </a:r>
            <a:r>
              <a:rPr lang="tr-TR" sz="2000" dirty="0" smtClean="0"/>
              <a:t>PRINT “</a:t>
            </a:r>
            <a:r>
              <a:rPr lang="en-US" sz="2000" dirty="0" smtClean="0"/>
              <a:t>Enter M1, M2, M3, M4:</a:t>
            </a:r>
            <a:r>
              <a:rPr lang="tr-TR" sz="2000" dirty="0" smtClean="0"/>
              <a:t>”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 smtClean="0"/>
              <a:t>3. </a:t>
            </a:r>
            <a:r>
              <a:rPr lang="tr-TR" sz="2000" dirty="0" smtClean="0"/>
              <a:t>READ </a:t>
            </a:r>
            <a:r>
              <a:rPr lang="en-US" sz="2000" dirty="0" smtClean="0"/>
              <a:t>M1. M2. M3. M4</a:t>
            </a: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 smtClean="0"/>
              <a:t>4. grade = (M1+M2+M3+M4)/4 </a:t>
            </a:r>
            <a:endParaRPr lang="tr-TR" sz="2000" dirty="0"/>
          </a:p>
          <a:p>
            <a:pPr marL="0" indent="0">
              <a:buNone/>
              <a:defRPr/>
            </a:pPr>
            <a:r>
              <a:rPr lang="en-US" sz="2000" dirty="0" smtClean="0"/>
              <a:t>5. </a:t>
            </a:r>
            <a:r>
              <a:rPr lang="tr-TR" sz="2000" dirty="0" smtClean="0"/>
              <a:t>IF </a:t>
            </a:r>
            <a:r>
              <a:rPr lang="en-US" sz="2000" dirty="0" smtClean="0"/>
              <a:t>grade</a:t>
            </a:r>
            <a:r>
              <a:rPr lang="tr-TR" sz="2000" dirty="0" smtClean="0"/>
              <a:t> </a:t>
            </a:r>
            <a:r>
              <a:rPr lang="tr-TR" sz="2000" dirty="0"/>
              <a:t>&lt; </a:t>
            </a:r>
            <a:r>
              <a:rPr lang="en-US" sz="2000" dirty="0" smtClean="0"/>
              <a:t>50</a:t>
            </a: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tr-TR" sz="2000" dirty="0" smtClean="0"/>
              <a:t>PRINT “</a:t>
            </a:r>
            <a:r>
              <a:rPr lang="en-US" sz="2000" dirty="0" smtClean="0"/>
              <a:t>Fail”</a:t>
            </a:r>
            <a:endParaRPr lang="tr-TR" sz="2000" dirty="0"/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tr-TR" sz="2000" dirty="0" smtClean="0"/>
              <a:t>ELSE</a:t>
            </a:r>
            <a:endParaRPr lang="tr-TR" sz="2000" dirty="0"/>
          </a:p>
          <a:p>
            <a:pPr marL="0" indent="0">
              <a:buNone/>
              <a:defRPr/>
            </a:pPr>
            <a:r>
              <a:rPr lang="en-US" sz="2000" dirty="0" smtClean="0"/>
              <a:t>         P</a:t>
            </a:r>
            <a:r>
              <a:rPr lang="tr-TR" sz="2000" dirty="0" smtClean="0"/>
              <a:t>RINT </a:t>
            </a:r>
            <a:r>
              <a:rPr lang="en-US" sz="2000" dirty="0" smtClean="0"/>
              <a:t>“Pass”</a:t>
            </a: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 smtClean="0"/>
              <a:t>    ENDIF</a:t>
            </a:r>
            <a:endParaRPr lang="tr-TR" sz="2000" dirty="0"/>
          </a:p>
          <a:p>
            <a:pPr marL="0" indent="0">
              <a:buNone/>
              <a:defRPr/>
            </a:pPr>
            <a:r>
              <a:rPr lang="en-US" sz="2000" dirty="0" smtClean="0"/>
              <a:t>6</a:t>
            </a:r>
            <a:r>
              <a:rPr lang="tr-TR" sz="2000" dirty="0" smtClean="0"/>
              <a:t>.  </a:t>
            </a:r>
            <a:r>
              <a:rPr lang="tr-TR" sz="2000" dirty="0"/>
              <a:t>END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C3F9E6-EECD-4BA7-A34D-71D342987281}" type="slidenum">
              <a:rPr lang="en-US" smtClean="0"/>
            </a:fld>
            <a:endParaRPr lang="en-US" b="1"/>
          </a:p>
        </p:txBody>
      </p:sp>
      <p:grpSp>
        <p:nvGrpSpPr>
          <p:cNvPr id="6" name="Group 34"/>
          <p:cNvGrpSpPr/>
          <p:nvPr/>
        </p:nvGrpSpPr>
        <p:grpSpPr bwMode="auto">
          <a:xfrm>
            <a:off x="4433989" y="1871930"/>
            <a:ext cx="4557899" cy="4402137"/>
            <a:chOff x="538" y="1159"/>
            <a:chExt cx="2389" cy="2773"/>
          </a:xfrm>
        </p:grpSpPr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2523" y="2849"/>
              <a:ext cx="404" cy="15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1200" b="1" dirty="0" smtClean="0"/>
                <a:t>true</a:t>
              </a:r>
              <a:endParaRPr lang="en-US" altLang="tr-TR" dirty="0"/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1196" y="2849"/>
              <a:ext cx="297" cy="1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1200" b="1" smtClean="0"/>
                <a:t>false</a:t>
              </a:r>
              <a:endParaRPr lang="en-US" altLang="tr-TR" dirty="0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535" y="1159"/>
              <a:ext cx="592" cy="213"/>
            </a:xfrm>
            <a:prstGeom prst="flowChartTerminator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tr-TR" sz="1200" b="1" dirty="0" smtClean="0"/>
                <a:t>BEGIN</a:t>
              </a:r>
              <a:endParaRPr lang="en-US" altLang="tr-TR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831" y="1372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538" y="1532"/>
              <a:ext cx="2356" cy="320"/>
            </a:xfrm>
            <a:prstGeom prst="flowChartInputOutpu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tr-TR" sz="1200" b="1" dirty="0" smtClean="0"/>
                <a:t>PRINT “Enter M1. M2. M3. M4:”</a:t>
              </a:r>
              <a:endParaRPr lang="en-US" altLang="tr-TR" sz="1200" b="1" dirty="0" smtClean="0"/>
            </a:p>
            <a:p>
              <a:pPr algn="ctr"/>
              <a:r>
                <a:rPr lang="en-US" altLang="tr-TR" sz="1200" b="1" dirty="0" smtClean="0"/>
                <a:t>READ M1,M2,M3,M4</a:t>
              </a:r>
              <a:endParaRPr lang="en-US" altLang="tr-TR" dirty="0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130" y="2075"/>
              <a:ext cx="1489" cy="213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r>
                <a:rPr lang="en-US" altLang="tr-TR" sz="1200" b="1" dirty="0"/>
                <a:t>g</a:t>
              </a:r>
              <a:r>
                <a:rPr lang="en-US" altLang="tr-TR" sz="1200" b="1" dirty="0" smtClean="0"/>
                <a:t>rade = (M1+M2+M3+M4</a:t>
              </a:r>
              <a:r>
                <a:rPr lang="en-US" altLang="tr-TR" sz="1200" b="1" dirty="0"/>
                <a:t>)/4</a:t>
              </a:r>
              <a:endParaRPr lang="en-US" altLang="tr-TR" dirty="0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820" y="1861"/>
              <a:ext cx="0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274" y="2439"/>
              <a:ext cx="1103" cy="585"/>
            </a:xfrm>
            <a:prstGeom prst="flowChartDecision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tr-TR" sz="1200" b="1" dirty="0" smtClean="0"/>
                <a:t>Is</a:t>
              </a:r>
              <a:endParaRPr lang="en-US" altLang="tr-TR" sz="1200" b="1" dirty="0"/>
            </a:p>
            <a:p>
              <a:pPr algn="ctr"/>
              <a:r>
                <a:rPr lang="en-US" altLang="tr-TR" sz="1200" b="1" dirty="0"/>
                <a:t>g</a:t>
              </a:r>
              <a:r>
                <a:rPr lang="en-US" altLang="tr-TR" sz="1200" b="1" dirty="0" smtClean="0"/>
                <a:t>rade &lt;50</a:t>
              </a:r>
              <a:endParaRPr lang="en-US" altLang="tr-TR" dirty="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819" y="3635"/>
              <a:ext cx="0" cy="1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1524" y="3719"/>
              <a:ext cx="591" cy="213"/>
            </a:xfrm>
            <a:prstGeom prst="flowChartTerminator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tr-TR" sz="1200" b="1" dirty="0" smtClean="0"/>
                <a:t>END</a:t>
              </a:r>
              <a:endParaRPr lang="en-US" altLang="tr-TR" dirty="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196" y="3612"/>
              <a:ext cx="1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1196" y="3452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2456" y="3430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2359" y="2729"/>
              <a:ext cx="1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474" y="2731"/>
              <a:ext cx="0" cy="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1196" y="2729"/>
              <a:ext cx="0" cy="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1831" y="2279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1196" y="2736"/>
              <a:ext cx="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4511372" y="4958030"/>
            <a:ext cx="2264790" cy="5080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altLang="tr-TR" sz="1200" b="1" dirty="0" smtClean="0"/>
              <a:t>PRINT “Pass”</a:t>
            </a:r>
            <a:endParaRPr lang="en-US" altLang="tr-TR" dirty="0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6776162" y="4953081"/>
            <a:ext cx="2264790" cy="5080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altLang="tr-TR" sz="1200" b="1" dirty="0" smtClean="0"/>
              <a:t>PRINT “Fail”</a:t>
            </a:r>
            <a:endParaRPr lang="en-US" altLang="tr-TR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052262" y="1397081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Flowchart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2965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tr-TR" sz="3100" dirty="0" smtClean="0">
                <a:solidFill>
                  <a:schemeClr val="tx1"/>
                </a:solidFill>
              </a:rPr>
              <a:t>EXAMPLE: </a:t>
            </a:r>
            <a:r>
              <a:rPr lang="en-US" altLang="tr-TR" sz="2400" dirty="0">
                <a:solidFill>
                  <a:schemeClr val="tx1"/>
                </a:solidFill>
                <a:effectLst/>
              </a:rPr>
              <a:t>Write an algorithm that reads two values, determines the largest value and prints the largest value with an identifying message.</a:t>
            </a:r>
            <a:br>
              <a:rPr lang="en-US" altLang="tr-TR" sz="2200" dirty="0">
                <a:solidFill>
                  <a:schemeClr val="tx1"/>
                </a:solidFill>
                <a:effectLst/>
              </a:rPr>
            </a:br>
            <a:endParaRPr lang="en-US" altLang="tr-TR" sz="2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400" b="1" dirty="0" smtClean="0"/>
              <a:t>Algorithm</a:t>
            </a:r>
            <a:endParaRPr lang="en-US" altLang="tr-TR" sz="24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tr-TR" sz="2400" b="1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400" dirty="0" smtClean="0"/>
              <a:t>1.  BEGIN</a:t>
            </a:r>
            <a:endParaRPr lang="en-US" altLang="tr-TR" sz="2400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400" dirty="0" smtClean="0"/>
              <a:t>2.  PRINT “Enter value1, value2:”</a:t>
            </a:r>
            <a:endParaRPr lang="en-US" altLang="tr-TR" sz="2400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400" dirty="0" smtClean="0"/>
              <a:t>3.  READ  value1, value2</a:t>
            </a:r>
            <a:endParaRPr lang="en-US" altLang="tr-TR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400" dirty="0" smtClean="0"/>
              <a:t>4.  IF (value1 &gt; value2) then </a:t>
            </a:r>
            <a:endParaRPr lang="en-US" altLang="tr-TR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400" dirty="0" smtClean="0"/>
              <a:t>		Max </a:t>
            </a:r>
            <a:r>
              <a:rPr lang="en-US" altLang="tr-TR" sz="2400" dirty="0" smtClean="0">
                <a:sym typeface="Symbol" panose="05050102010706020507" pitchFamily="18" charset="2"/>
              </a:rPr>
              <a:t>= value1</a:t>
            </a:r>
            <a:endParaRPr lang="en-US" altLang="tr-TR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400" dirty="0" smtClean="0"/>
              <a:t>	ELSE  </a:t>
            </a:r>
            <a:endParaRPr lang="en-US" altLang="tr-TR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400" dirty="0" smtClean="0"/>
              <a:t>		Max =  value2</a:t>
            </a:r>
            <a:endParaRPr lang="en-US" altLang="tr-TR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400" dirty="0"/>
              <a:t> </a:t>
            </a:r>
            <a:r>
              <a:rPr lang="en-US" altLang="tr-TR" sz="2400" dirty="0" smtClean="0"/>
              <a:t>   ENDIF			</a:t>
            </a:r>
            <a:endParaRPr lang="en-US" altLang="tr-TR" sz="2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400" dirty="0" smtClean="0"/>
              <a:t>5. PRINT “The largest value is”, Max</a:t>
            </a:r>
            <a:endParaRPr lang="en-US" altLang="tr-TR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400" dirty="0" smtClean="0"/>
              <a:t>6. END</a:t>
            </a:r>
            <a:endParaRPr lang="en-US" altLang="tr-TR" sz="2400" dirty="0" smtClean="0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089AAA-FD14-4635-A1ED-26BA90F91B4E}" type="slidenum">
              <a:rPr lang="en-US"/>
            </a:fld>
            <a:endParaRPr lang="en-US" b="1"/>
          </a:p>
        </p:txBody>
      </p:sp>
      <p:sp>
        <p:nvSpPr>
          <p:cNvPr id="5" name="Title 1"/>
          <p:cNvSpPr txBox="1"/>
          <p:nvPr/>
        </p:nvSpPr>
        <p:spPr>
          <a:xfrm>
            <a:off x="384175" y="381000"/>
            <a:ext cx="8229600" cy="5867400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lang="tr-TR" sz="30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30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30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70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altLang="tr-TR" sz="93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Lesson 02</a:t>
            </a:r>
            <a:br>
              <a:rPr lang="tr-TR" sz="93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tr-TR" sz="93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90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90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70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70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70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70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br>
              <a:rPr lang="tr-T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tr-TR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895600"/>
            <a:ext cx="7543800" cy="10969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Algorithms and Flowcharts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Flowchart </a:t>
            </a:r>
            <a:endParaRPr lang="en-US" altLang="tr-TR" dirty="0" smtClean="0"/>
          </a:p>
        </p:txBody>
      </p:sp>
      <p:grpSp>
        <p:nvGrpSpPr>
          <p:cNvPr id="25603" name="Group 26"/>
          <p:cNvGrpSpPr/>
          <p:nvPr/>
        </p:nvGrpSpPr>
        <p:grpSpPr bwMode="auto">
          <a:xfrm>
            <a:off x="1981200" y="1447800"/>
            <a:ext cx="5105400" cy="5129213"/>
            <a:chOff x="2352" y="720"/>
            <a:chExt cx="3216" cy="3231"/>
          </a:xfrm>
        </p:grpSpPr>
        <p:sp>
          <p:nvSpPr>
            <p:cNvPr id="25604" name="AutoShape 5"/>
            <p:cNvSpPr>
              <a:spLocks noChangeArrowheads="1"/>
            </p:cNvSpPr>
            <p:nvPr/>
          </p:nvSpPr>
          <p:spPr bwMode="auto">
            <a:xfrm>
              <a:off x="2688" y="2464"/>
              <a:ext cx="1071" cy="22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r>
                <a:rPr lang="en-US" altLang="tr-TR" sz="1400" b="1" dirty="0" smtClean="0"/>
                <a:t>Max </a:t>
              </a:r>
              <a:r>
                <a:rPr lang="en-US" altLang="tr-TR" sz="2000" dirty="0" smtClean="0">
                  <a:sym typeface="Symbol" panose="05050102010706020507" pitchFamily="18" charset="2"/>
                </a:rPr>
                <a:t>=</a:t>
              </a:r>
              <a:r>
                <a:rPr lang="en-US" altLang="tr-TR" sz="1400" b="1" dirty="0" smtClean="0"/>
                <a:t> value1</a:t>
              </a:r>
              <a:endParaRPr lang="en-US" altLang="tr-TR" sz="1400" b="1" dirty="0">
                <a:solidFill>
                  <a:srgbClr val="000000"/>
                </a:solidFill>
                <a:latin typeface="TimesNewRomanPSMT" charset="0"/>
              </a:endParaRPr>
            </a:p>
            <a:p>
              <a:endParaRPr lang="en-US" altLang="tr-TR" sz="1400" dirty="0"/>
            </a:p>
          </p:txBody>
        </p:sp>
        <p:sp>
          <p:nvSpPr>
            <p:cNvPr id="25606" name="AutoShape 7"/>
            <p:cNvSpPr>
              <a:spLocks noChangeArrowheads="1"/>
            </p:cNvSpPr>
            <p:nvPr/>
          </p:nvSpPr>
          <p:spPr bwMode="auto">
            <a:xfrm>
              <a:off x="3644" y="3648"/>
              <a:ext cx="714" cy="303"/>
            </a:xfrm>
            <a:prstGeom prst="flowChartTerminator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tr-TR" sz="1400" b="1" dirty="0" smtClean="0"/>
                <a:t>END</a:t>
              </a:r>
              <a:endParaRPr lang="en-US" altLang="tr-TR" sz="1400" dirty="0"/>
            </a:p>
          </p:txBody>
        </p:sp>
        <p:sp>
          <p:nvSpPr>
            <p:cNvPr id="25607" name="Line 8"/>
            <p:cNvSpPr>
              <a:spLocks noChangeShapeType="1"/>
            </p:cNvSpPr>
            <p:nvPr/>
          </p:nvSpPr>
          <p:spPr bwMode="auto">
            <a:xfrm>
              <a:off x="4005" y="3456"/>
              <a:ext cx="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AutoShape 9"/>
            <p:cNvSpPr>
              <a:spLocks noChangeArrowheads="1"/>
            </p:cNvSpPr>
            <p:nvPr/>
          </p:nvSpPr>
          <p:spPr bwMode="auto">
            <a:xfrm>
              <a:off x="3654" y="1731"/>
              <a:ext cx="906" cy="669"/>
            </a:xfrm>
            <a:prstGeom prst="flowChartDecision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tr-TR" altLang="tr-TR" sz="1400"/>
            </a:p>
          </p:txBody>
        </p:sp>
        <p:sp>
          <p:nvSpPr>
            <p:cNvPr id="25609" name="Line 10"/>
            <p:cNvSpPr>
              <a:spLocks noChangeShapeType="1"/>
            </p:cNvSpPr>
            <p:nvPr/>
          </p:nvSpPr>
          <p:spPr bwMode="auto">
            <a:xfrm>
              <a:off x="4510" y="2024"/>
              <a:ext cx="4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1"/>
            <p:cNvSpPr>
              <a:spLocks noChangeShapeType="1"/>
            </p:cNvSpPr>
            <p:nvPr/>
          </p:nvSpPr>
          <p:spPr bwMode="auto">
            <a:xfrm>
              <a:off x="4939" y="2024"/>
              <a:ext cx="0" cy="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12"/>
            <p:cNvSpPr>
              <a:spLocks noChangeShapeType="1"/>
            </p:cNvSpPr>
            <p:nvPr/>
          </p:nvSpPr>
          <p:spPr bwMode="auto">
            <a:xfrm>
              <a:off x="3235" y="2024"/>
              <a:ext cx="4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3"/>
            <p:cNvSpPr>
              <a:spLocks noChangeShapeType="1"/>
            </p:cNvSpPr>
            <p:nvPr/>
          </p:nvSpPr>
          <p:spPr bwMode="auto">
            <a:xfrm>
              <a:off x="3235" y="2024"/>
              <a:ext cx="0" cy="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4"/>
            <p:cNvSpPr>
              <a:spLocks noChangeShapeType="1"/>
            </p:cNvSpPr>
            <p:nvPr/>
          </p:nvSpPr>
          <p:spPr bwMode="auto">
            <a:xfrm>
              <a:off x="3225" y="2684"/>
              <a:ext cx="0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5"/>
            <p:cNvSpPr>
              <a:spLocks noChangeShapeType="1"/>
            </p:cNvSpPr>
            <p:nvPr/>
          </p:nvSpPr>
          <p:spPr bwMode="auto">
            <a:xfrm>
              <a:off x="3225" y="2904"/>
              <a:ext cx="17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6"/>
            <p:cNvSpPr>
              <a:spLocks noChangeShapeType="1"/>
            </p:cNvSpPr>
            <p:nvPr/>
          </p:nvSpPr>
          <p:spPr bwMode="auto">
            <a:xfrm flipV="1">
              <a:off x="4939" y="2684"/>
              <a:ext cx="0" cy="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7"/>
            <p:cNvSpPr>
              <a:spLocks noChangeShapeType="1"/>
            </p:cNvSpPr>
            <p:nvPr/>
          </p:nvSpPr>
          <p:spPr bwMode="auto">
            <a:xfrm>
              <a:off x="4011" y="2904"/>
              <a:ext cx="0" cy="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Text Box 18"/>
            <p:cNvSpPr txBox="1">
              <a:spLocks noChangeArrowheads="1"/>
            </p:cNvSpPr>
            <p:nvPr/>
          </p:nvSpPr>
          <p:spPr bwMode="auto">
            <a:xfrm>
              <a:off x="3154" y="1804"/>
              <a:ext cx="42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1400" b="1" dirty="0" smtClean="0"/>
                <a:t>true</a:t>
              </a:r>
              <a:endParaRPr lang="en-US" altLang="tr-TR" sz="1400" dirty="0"/>
            </a:p>
          </p:txBody>
        </p:sp>
        <p:sp>
          <p:nvSpPr>
            <p:cNvPr id="25618" name="Text Box 19"/>
            <p:cNvSpPr txBox="1">
              <a:spLocks noChangeArrowheads="1"/>
            </p:cNvSpPr>
            <p:nvPr/>
          </p:nvSpPr>
          <p:spPr bwMode="auto">
            <a:xfrm>
              <a:off x="4724" y="1804"/>
              <a:ext cx="42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400" b="1" dirty="0" smtClean="0"/>
                <a:t>false</a:t>
              </a:r>
              <a:endParaRPr lang="en-US" altLang="tr-TR" sz="1400" dirty="0"/>
            </a:p>
          </p:txBody>
        </p:sp>
        <p:sp>
          <p:nvSpPr>
            <p:cNvPr id="25619" name="AutoShape 20"/>
            <p:cNvSpPr>
              <a:spLocks noChangeArrowheads="1"/>
            </p:cNvSpPr>
            <p:nvPr/>
          </p:nvSpPr>
          <p:spPr bwMode="auto">
            <a:xfrm>
              <a:off x="3737" y="720"/>
              <a:ext cx="714" cy="293"/>
            </a:xfrm>
            <a:prstGeom prst="flowChartTerminator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r>
                <a:rPr lang="en-US" altLang="tr-TR" sz="1400" b="1" dirty="0" smtClean="0"/>
                <a:t>BEGIN</a:t>
              </a:r>
              <a:endParaRPr lang="en-US" altLang="tr-TR" sz="1400" dirty="0"/>
            </a:p>
          </p:txBody>
        </p:sp>
        <p:sp>
          <p:nvSpPr>
            <p:cNvPr id="25620" name="Line 21"/>
            <p:cNvSpPr>
              <a:spLocks noChangeShapeType="1"/>
            </p:cNvSpPr>
            <p:nvPr/>
          </p:nvSpPr>
          <p:spPr bwMode="auto">
            <a:xfrm>
              <a:off x="4094" y="1013"/>
              <a:ext cx="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AutoShape 22"/>
            <p:cNvSpPr>
              <a:spLocks noChangeArrowheads="1"/>
            </p:cNvSpPr>
            <p:nvPr/>
          </p:nvSpPr>
          <p:spPr bwMode="auto">
            <a:xfrm>
              <a:off x="2352" y="1214"/>
              <a:ext cx="3216" cy="348"/>
            </a:xfrm>
            <a:prstGeom prst="flowChartInputOutpu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tr-TR" sz="1400" b="1" dirty="0" smtClean="0"/>
                <a:t>PRINT “Enter value1 and value2:”</a:t>
              </a:r>
              <a:endParaRPr lang="en-US" altLang="tr-TR" sz="1400" b="1" dirty="0" smtClean="0"/>
            </a:p>
            <a:p>
              <a:pPr algn="ctr"/>
              <a:r>
                <a:rPr lang="en-US" altLang="tr-TR" sz="1400" b="1" dirty="0" smtClean="0"/>
                <a:t>READ value1, value2</a:t>
              </a:r>
              <a:endParaRPr lang="en-US" altLang="tr-TR" sz="1400" b="1" dirty="0"/>
            </a:p>
          </p:txBody>
        </p:sp>
        <p:sp>
          <p:nvSpPr>
            <p:cNvPr id="25622" name="Line 23"/>
            <p:cNvSpPr>
              <a:spLocks noChangeShapeType="1"/>
            </p:cNvSpPr>
            <p:nvPr/>
          </p:nvSpPr>
          <p:spPr bwMode="auto">
            <a:xfrm>
              <a:off x="4082" y="1562"/>
              <a:ext cx="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AutoShape 24"/>
            <p:cNvSpPr>
              <a:spLocks noChangeArrowheads="1"/>
            </p:cNvSpPr>
            <p:nvPr/>
          </p:nvSpPr>
          <p:spPr bwMode="auto">
            <a:xfrm>
              <a:off x="4401" y="2473"/>
              <a:ext cx="1071" cy="220"/>
            </a:xfrm>
            <a:prstGeom prst="flowChartProcess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r>
                <a:rPr lang="en-US" altLang="tr-TR" sz="1400" b="1" dirty="0" smtClean="0"/>
                <a:t>Max </a:t>
              </a:r>
              <a:r>
                <a:rPr lang="en-US" altLang="tr-TR" sz="2000" dirty="0" smtClean="0">
                  <a:sym typeface="Symbol" panose="05050102010706020507" pitchFamily="18" charset="2"/>
                </a:rPr>
                <a:t>=</a:t>
              </a:r>
              <a:r>
                <a:rPr lang="en-US" altLang="tr-TR" sz="1400" b="1" dirty="0" smtClean="0"/>
                <a:t> value2</a:t>
              </a:r>
              <a:endParaRPr lang="en-US" altLang="tr-TR" sz="1400" b="1" dirty="0">
                <a:solidFill>
                  <a:srgbClr val="000000"/>
                </a:solidFill>
                <a:latin typeface="TimesNewRomanPSMT" charset="0"/>
              </a:endParaRPr>
            </a:p>
            <a:p>
              <a:endParaRPr lang="en-US" altLang="tr-TR" sz="1400" dirty="0"/>
            </a:p>
          </p:txBody>
        </p:sp>
        <p:sp>
          <p:nvSpPr>
            <p:cNvPr id="25624" name="Text Box 25"/>
            <p:cNvSpPr txBox="1">
              <a:spLocks noChangeArrowheads="1"/>
            </p:cNvSpPr>
            <p:nvPr/>
          </p:nvSpPr>
          <p:spPr bwMode="auto">
            <a:xfrm>
              <a:off x="3443" y="1872"/>
              <a:ext cx="135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tr-TR" sz="1100" b="1" dirty="0"/>
                <a:t>is</a:t>
              </a:r>
              <a:endParaRPr lang="en-US" altLang="tr-TR" sz="1100" b="1" dirty="0"/>
            </a:p>
            <a:p>
              <a:pPr algn="ctr"/>
              <a:r>
                <a:rPr lang="en-US" altLang="tr-TR" sz="1100" b="1" dirty="0" smtClean="0"/>
                <a:t>value1&gt;value2</a:t>
              </a:r>
              <a:endParaRPr lang="en-US" altLang="tr-TR" sz="1100" b="1" dirty="0"/>
            </a:p>
          </p:txBody>
        </p:sp>
      </p:grp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2362200" y="5262563"/>
            <a:ext cx="4724400" cy="552450"/>
          </a:xfrm>
          <a:prstGeom prst="flowChartInputOutpu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altLang="tr-TR" sz="1400" b="1" dirty="0"/>
              <a:t>Print</a:t>
            </a:r>
            <a:endParaRPr lang="en-US" altLang="tr-TR" sz="1400" b="1" dirty="0"/>
          </a:p>
          <a:p>
            <a:pPr algn="ctr"/>
            <a:r>
              <a:rPr lang="en-US" altLang="tr-TR" sz="1400" b="1" dirty="0"/>
              <a:t>“The largest value is”, Max</a:t>
            </a:r>
            <a:endParaRPr lang="en-US" altLang="tr-TR" sz="1400" dirty="0"/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7763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9DB1D-EB55-47EC-99B0-EEE06CA9E64B}" type="slidenum">
              <a:rPr lang="en-US"/>
            </a:fld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457200" y="762000"/>
            <a:ext cx="8534400" cy="25146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Write down </a:t>
            </a:r>
            <a:r>
              <a:rPr lang="en-US" sz="1600" dirty="0" smtClean="0"/>
              <a:t>and  </a:t>
            </a:r>
            <a:r>
              <a:rPr lang="en-US" sz="1600" dirty="0"/>
              <a:t>algorithm and </a:t>
            </a:r>
            <a:r>
              <a:rPr lang="en-US" sz="1600" dirty="0" smtClean="0"/>
              <a:t>draw a </a:t>
            </a:r>
            <a:r>
              <a:rPr lang="en-US" sz="1600" dirty="0"/>
              <a:t>flowchart for the solution of the following problem</a:t>
            </a:r>
            <a:r>
              <a:rPr lang="tr-TR" sz="1600" dirty="0"/>
              <a:t>.</a:t>
            </a:r>
            <a:endParaRPr lang="tr-TR" sz="1600" dirty="0"/>
          </a:p>
          <a:p>
            <a:pPr>
              <a:defRPr/>
            </a:pPr>
            <a:endParaRPr lang="tr-TR" sz="1600" dirty="0"/>
          </a:p>
          <a:p>
            <a:pPr>
              <a:defRPr/>
            </a:pPr>
            <a:r>
              <a:rPr lang="en-US" sz="1600" dirty="0"/>
              <a:t>Read the temperature in </a:t>
            </a:r>
            <a:r>
              <a:rPr lang="tr-TR" sz="1600" dirty="0"/>
              <a:t>Fahrenheit </a:t>
            </a:r>
            <a:r>
              <a:rPr lang="en-US" sz="1600" dirty="0"/>
              <a:t>from the keyboard.</a:t>
            </a:r>
            <a:r>
              <a:rPr lang="tr-TR" sz="1600" dirty="0"/>
              <a:t> </a:t>
            </a:r>
            <a:r>
              <a:rPr lang="en-US" sz="1600" dirty="0"/>
              <a:t>If it</a:t>
            </a:r>
            <a:r>
              <a:rPr lang="tr-TR" sz="1600" dirty="0"/>
              <a:t> </a:t>
            </a:r>
            <a:r>
              <a:rPr lang="en-US" sz="1600" dirty="0"/>
              <a:t>is less than </a:t>
            </a:r>
            <a:r>
              <a:rPr lang="tr-TR" sz="1600" dirty="0"/>
              <a:t>-459.7 (absolute zero) </a:t>
            </a:r>
            <a:r>
              <a:rPr lang="en-US" sz="1600" dirty="0"/>
              <a:t>display an error message that the temperature is below absolute zero</a:t>
            </a:r>
            <a:r>
              <a:rPr lang="tr-TR" sz="1600" dirty="0"/>
              <a:t>. </a:t>
            </a:r>
            <a:r>
              <a:rPr lang="en-US" sz="1600" dirty="0"/>
              <a:t> Otherwise</a:t>
            </a:r>
            <a:r>
              <a:rPr lang="tr-TR" sz="1600" dirty="0"/>
              <a:t>, </a:t>
            </a:r>
            <a:r>
              <a:rPr lang="en-US" sz="1600" dirty="0"/>
              <a:t>convert the temperature in </a:t>
            </a:r>
            <a:r>
              <a:rPr lang="tr-TR" sz="1600" dirty="0"/>
              <a:t>Fahrenheit </a:t>
            </a:r>
            <a:r>
              <a:rPr lang="en-US" sz="1600" dirty="0"/>
              <a:t>to Centigrade using the following formula</a:t>
            </a:r>
            <a:r>
              <a:rPr lang="tr-TR" sz="1600" dirty="0"/>
              <a:t>. </a:t>
            </a:r>
            <a:endParaRPr lang="tr-TR" sz="1600" dirty="0"/>
          </a:p>
          <a:p>
            <a:pPr>
              <a:defRPr/>
            </a:pPr>
            <a:endParaRPr lang="tr-TR" sz="1600" dirty="0"/>
          </a:p>
          <a:p>
            <a:pPr>
              <a:defRPr/>
            </a:pPr>
            <a:r>
              <a:rPr lang="en-US" sz="1600" dirty="0"/>
              <a:t>Centigrade</a:t>
            </a:r>
            <a:r>
              <a:rPr lang="tr-TR" sz="1600" dirty="0"/>
              <a:t> = ( 5 / 9 ) X ( Fahrenheit – 32 )</a:t>
            </a:r>
            <a:endParaRPr lang="tr-TR" sz="1600" dirty="0"/>
          </a:p>
        </p:txBody>
      </p:sp>
      <p:sp>
        <p:nvSpPr>
          <p:cNvPr id="7" name="Rectangle 6"/>
          <p:cNvSpPr/>
          <p:nvPr/>
        </p:nvSpPr>
        <p:spPr>
          <a:xfrm>
            <a:off x="1143000" y="3429000"/>
            <a:ext cx="6400800" cy="320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1600" b="1" dirty="0">
                <a:solidFill>
                  <a:srgbClr val="FF0000"/>
                </a:solidFill>
              </a:rPr>
              <a:t>Algorithm:</a:t>
            </a:r>
            <a:endParaRPr lang="tr-TR" sz="1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16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600" dirty="0"/>
              <a:t>BEGIN</a:t>
            </a:r>
            <a:endParaRPr lang="tr-TR" sz="16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600" dirty="0"/>
              <a:t>PRINT “</a:t>
            </a:r>
            <a:r>
              <a:rPr lang="en-US" sz="1600" dirty="0"/>
              <a:t>This program converts Fahrenheit to Centigrade</a:t>
            </a:r>
            <a:r>
              <a:rPr lang="tr-TR" sz="1600" dirty="0" smtClean="0"/>
              <a:t>”</a:t>
            </a:r>
            <a:endParaRPr lang="en-US" sz="1600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sz="1600" dirty="0" smtClean="0"/>
              <a:t>PRINT “Enter </a:t>
            </a:r>
            <a:r>
              <a:rPr lang="en-US" sz="1600" dirty="0"/>
              <a:t>F</a:t>
            </a:r>
            <a:r>
              <a:rPr lang="en-US" sz="1600" dirty="0" smtClean="0"/>
              <a:t>ahrenheit:”</a:t>
            </a:r>
            <a:endParaRPr lang="tr-TR" sz="16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600" dirty="0"/>
              <a:t>READ Fahrenheit</a:t>
            </a:r>
            <a:endParaRPr lang="tr-TR" sz="16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600" dirty="0"/>
              <a:t>IF Fahrenheit &lt; -459.7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PRINT “</a:t>
            </a:r>
            <a:r>
              <a:rPr lang="en-US" sz="1600" dirty="0"/>
              <a:t>The temperature is below absolute zero</a:t>
            </a:r>
            <a:r>
              <a:rPr lang="tr-TR" sz="1600" dirty="0"/>
              <a:t>”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ELSE</a:t>
            </a:r>
            <a:endParaRPr lang="tr-TR" sz="1600" dirty="0"/>
          </a:p>
          <a:p>
            <a:pPr marL="228600" indent="-228600">
              <a:defRPr/>
            </a:pPr>
            <a:r>
              <a:rPr lang="en-US" sz="1600" dirty="0"/>
              <a:t>		Centigrade</a:t>
            </a:r>
            <a:r>
              <a:rPr lang="tr-TR" sz="1600" dirty="0"/>
              <a:t> = (5/9) * (Fahrenheit – 32)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PRINT </a:t>
            </a:r>
            <a:r>
              <a:rPr lang="en-US" sz="1600" dirty="0" smtClean="0"/>
              <a:t>Centigrade</a:t>
            </a:r>
            <a:endParaRPr lang="en-US" sz="1600" dirty="0" smtClean="0"/>
          </a:p>
          <a:p>
            <a:pPr marL="228600" indent="-228600">
              <a:defRPr/>
            </a:pPr>
            <a:r>
              <a:rPr lang="en-US" sz="1600" dirty="0"/>
              <a:t> </a:t>
            </a:r>
            <a:r>
              <a:rPr lang="en-US" sz="1600" dirty="0" smtClean="0"/>
              <a:t>  ENDIF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5.  END</a:t>
            </a:r>
            <a:endParaRPr lang="tr-TR" sz="1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C855E2-A03A-4BF3-9BA8-286A5DA3EACF}" type="slidenum">
              <a:rPr lang="en-US"/>
            </a:fld>
            <a:endParaRPr lang="en-US" b="1"/>
          </a:p>
        </p:txBody>
      </p:sp>
      <p:sp>
        <p:nvSpPr>
          <p:cNvPr id="7" name="Rectangle 6"/>
          <p:cNvSpPr/>
          <p:nvPr/>
        </p:nvSpPr>
        <p:spPr>
          <a:xfrm>
            <a:off x="990600" y="304800"/>
            <a:ext cx="8153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Flowchart</a:t>
            </a:r>
            <a:endParaRPr lang="tr-TR" sz="1600" b="1" dirty="0">
              <a:solidFill>
                <a:srgbClr val="FF0000"/>
              </a:solidFill>
            </a:endParaRPr>
          </a:p>
        </p:txBody>
      </p:sp>
      <p:grpSp>
        <p:nvGrpSpPr>
          <p:cNvPr id="21507" name="Group 49"/>
          <p:cNvGrpSpPr/>
          <p:nvPr/>
        </p:nvGrpSpPr>
        <p:grpSpPr bwMode="auto">
          <a:xfrm>
            <a:off x="990601" y="990600"/>
            <a:ext cx="7162800" cy="5410200"/>
            <a:chOff x="2022144" y="990600"/>
            <a:chExt cx="6131256" cy="4953000"/>
          </a:xfrm>
        </p:grpSpPr>
        <p:sp>
          <p:nvSpPr>
            <p:cNvPr id="8" name="Flowchart: Terminator 7"/>
            <p:cNvSpPr/>
            <p:nvPr/>
          </p:nvSpPr>
          <p:spPr>
            <a:xfrm>
              <a:off x="4644836" y="990600"/>
              <a:ext cx="685837" cy="2286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BEGIN</a:t>
              </a:r>
              <a:endParaRPr lang="tr-TR" sz="1200" dirty="0"/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4648011" y="5715000"/>
              <a:ext cx="685837" cy="2286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END</a:t>
              </a:r>
              <a:endParaRPr lang="tr-TR" sz="1050" dirty="0"/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 rot="5400000">
              <a:off x="4874248" y="1334294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lowchart: Data 11"/>
            <p:cNvSpPr/>
            <p:nvPr/>
          </p:nvSpPr>
          <p:spPr>
            <a:xfrm>
              <a:off x="3692284" y="1447800"/>
              <a:ext cx="2590940" cy="658969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PRINT</a:t>
              </a:r>
              <a:endParaRPr lang="tr-TR" sz="1200" dirty="0"/>
            </a:p>
            <a:p>
              <a:pPr algn="ctr">
                <a:defRPr/>
              </a:pPr>
              <a:r>
                <a:rPr lang="tr-TR" sz="1200" dirty="0"/>
                <a:t>“</a:t>
              </a:r>
              <a:r>
                <a:rPr lang="en-US" sz="1200" dirty="0"/>
                <a:t>This program converts Fahrenheit to Centigrade</a:t>
              </a:r>
              <a:r>
                <a:rPr lang="tr-TR" sz="1200" dirty="0"/>
                <a:t>”</a:t>
              </a:r>
              <a:endParaRPr lang="tr-TR" sz="1200" dirty="0"/>
            </a:p>
          </p:txBody>
        </p:sp>
        <p:cxnSp>
          <p:nvCxnSpPr>
            <p:cNvPr id="13" name="Straight Arrow Connector 12"/>
            <p:cNvCxnSpPr>
              <a:stCxn id="12" idx="4"/>
            </p:cNvCxnSpPr>
            <p:nvPr/>
          </p:nvCxnSpPr>
          <p:spPr>
            <a:xfrm>
              <a:off x="4987754" y="2106769"/>
              <a:ext cx="1588" cy="1658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779351" y="4595019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lowchart: Process 14"/>
            <p:cNvSpPr/>
            <p:nvPr/>
          </p:nvSpPr>
          <p:spPr>
            <a:xfrm>
              <a:off x="5410052" y="4024313"/>
              <a:ext cx="2743348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Centigrade</a:t>
              </a:r>
              <a:r>
                <a:rPr lang="tr-TR" sz="1200" dirty="0"/>
                <a:t> = (5 / 9) * (Fahrenheit – 32)</a:t>
              </a:r>
              <a:endParaRPr lang="tr-TR" sz="1200" dirty="0"/>
            </a:p>
          </p:txBody>
        </p:sp>
        <p:sp>
          <p:nvSpPr>
            <p:cNvPr id="16" name="Flowchart: Data 15"/>
            <p:cNvSpPr/>
            <p:nvPr/>
          </p:nvSpPr>
          <p:spPr>
            <a:xfrm>
              <a:off x="6207020" y="4710113"/>
              <a:ext cx="1565360" cy="457200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PRINT</a:t>
              </a:r>
              <a:endParaRPr lang="tr-TR" sz="1200" dirty="0"/>
            </a:p>
            <a:p>
              <a:pPr algn="ctr">
                <a:defRPr/>
              </a:pPr>
              <a:r>
                <a:rPr lang="en-US" sz="1200" dirty="0"/>
                <a:t>Centigrade</a:t>
              </a:r>
              <a:endParaRPr lang="tr-TR" sz="1200" dirty="0"/>
            </a:p>
          </p:txBody>
        </p:sp>
        <p:sp>
          <p:nvSpPr>
            <p:cNvPr id="17" name="Flowchart: Data 16"/>
            <p:cNvSpPr/>
            <p:nvPr/>
          </p:nvSpPr>
          <p:spPr>
            <a:xfrm>
              <a:off x="3920897" y="2272586"/>
              <a:ext cx="2133715" cy="623015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PRINT “Enter Fahrenheit:”</a:t>
              </a:r>
              <a:endParaRPr lang="en-US" sz="1200" dirty="0" smtClean="0"/>
            </a:p>
            <a:p>
              <a:pPr algn="ctr">
                <a:defRPr/>
              </a:pPr>
              <a:r>
                <a:rPr lang="tr-TR" sz="1200" dirty="0" smtClean="0"/>
                <a:t>READ </a:t>
              </a:r>
              <a:r>
                <a:rPr lang="tr-TR" sz="1200" dirty="0"/>
                <a:t>Fahrenheit</a:t>
              </a:r>
              <a:endParaRPr lang="tr-TR" sz="1200" dirty="0"/>
            </a:p>
          </p:txBody>
        </p:sp>
        <p:sp>
          <p:nvSpPr>
            <p:cNvPr id="18" name="Flowchart: Decision 17"/>
            <p:cNvSpPr/>
            <p:nvPr/>
          </p:nvSpPr>
          <p:spPr>
            <a:xfrm>
              <a:off x="4149509" y="3124200"/>
              <a:ext cx="1676491" cy="838200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Fahrenheit&lt;</a:t>
              </a:r>
              <a:endParaRPr lang="tr-TR" sz="1200" dirty="0"/>
            </a:p>
            <a:p>
              <a:pPr algn="ctr">
                <a:defRPr/>
              </a:pPr>
              <a:r>
                <a:rPr lang="tr-TR" sz="1200" dirty="0"/>
                <a:t>-459.7</a:t>
              </a:r>
              <a:endParaRPr lang="tr-TR" sz="12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4874248" y="30091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lowchart: Data 19"/>
            <p:cNvSpPr/>
            <p:nvPr/>
          </p:nvSpPr>
          <p:spPr>
            <a:xfrm>
              <a:off x="2022144" y="4024313"/>
              <a:ext cx="2133715" cy="685800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PRINT “</a:t>
              </a:r>
              <a:r>
                <a:rPr lang="en-US" sz="1200" dirty="0"/>
                <a:t>The temperature is below absolute zero</a:t>
              </a:r>
              <a:r>
                <a:rPr lang="tr-TR" sz="1200" dirty="0"/>
                <a:t>”</a:t>
              </a:r>
              <a:endParaRPr lang="tr-TR" sz="12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2853257" y="3769519"/>
              <a:ext cx="4587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3082651" y="3546475"/>
              <a:ext cx="106685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5825999" y="3540125"/>
              <a:ext cx="106685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6665051" y="3774281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3082651" y="5486400"/>
              <a:ext cx="381020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01651" y="5097463"/>
              <a:ext cx="762000" cy="0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6740457" y="5334000"/>
              <a:ext cx="304800" cy="0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4874248" y="55999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638800" y="32766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f</a:t>
            </a:r>
            <a:r>
              <a:rPr lang="tr-TR" sz="1200" dirty="0" smtClean="0"/>
              <a:t>alse</a:t>
            </a:r>
            <a:endParaRPr lang="tr-TR" sz="1200" dirty="0"/>
          </a:p>
        </p:txBody>
      </p:sp>
      <p:sp>
        <p:nvSpPr>
          <p:cNvPr id="26" name="Rectangle 25"/>
          <p:cNvSpPr/>
          <p:nvPr/>
        </p:nvSpPr>
        <p:spPr>
          <a:xfrm>
            <a:off x="3352800" y="32766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/>
              <a:t>t</a:t>
            </a:r>
            <a:r>
              <a:rPr lang="tr-TR" sz="1200" dirty="0" smtClean="0"/>
              <a:t>rue</a:t>
            </a:r>
            <a:endParaRPr lang="tr-TR" sz="1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FA0931-C022-44AC-BE7E-A1E995A1E611}" type="slidenum">
              <a:rPr lang="en-US"/>
            </a:fld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114800" y="114300"/>
            <a:ext cx="1600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Flowchart</a:t>
            </a:r>
            <a:endParaRPr lang="tr-TR" sz="1600" b="1" dirty="0">
              <a:solidFill>
                <a:srgbClr val="FF000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 bwMode="auto">
          <a:xfrm>
            <a:off x="5029200" y="114300"/>
            <a:ext cx="3882186" cy="6629400"/>
            <a:chOff x="3128214" y="152400"/>
            <a:chExt cx="3882187" cy="6629400"/>
          </a:xfrm>
        </p:grpSpPr>
        <p:sp>
          <p:nvSpPr>
            <p:cNvPr id="8" name="Flowchart: Terminator 7"/>
            <p:cNvSpPr/>
            <p:nvPr/>
          </p:nvSpPr>
          <p:spPr>
            <a:xfrm>
              <a:off x="4054475" y="152400"/>
              <a:ext cx="685800" cy="2286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BEGIN</a:t>
              </a:r>
              <a:endParaRPr lang="tr-TR" sz="1200" dirty="0"/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4073525" y="6553200"/>
              <a:ext cx="685800" cy="2286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END</a:t>
              </a:r>
              <a:endParaRPr lang="tr-TR" sz="1050" dirty="0"/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 rot="5400000">
              <a:off x="4283869" y="496094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lowchart: Data 11"/>
            <p:cNvSpPr/>
            <p:nvPr/>
          </p:nvSpPr>
          <p:spPr>
            <a:xfrm>
              <a:off x="3128214" y="609600"/>
              <a:ext cx="3276601" cy="457200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PRINT “Enter N1, N2, N3”</a:t>
              </a:r>
              <a:endParaRPr lang="en-US" sz="1200" dirty="0" smtClean="0"/>
            </a:p>
            <a:p>
              <a:pPr algn="ctr">
                <a:defRPr/>
              </a:pPr>
              <a:r>
                <a:rPr lang="tr-TR" sz="1200" dirty="0" smtClean="0"/>
                <a:t>READ N1</a:t>
              </a:r>
              <a:r>
                <a:rPr lang="tr-TR" sz="1200" dirty="0"/>
                <a:t>, N2, N3</a:t>
              </a:r>
              <a:endParaRPr lang="tr-TR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4306094" y="57523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lowchart: Process 14"/>
            <p:cNvSpPr/>
            <p:nvPr/>
          </p:nvSpPr>
          <p:spPr>
            <a:xfrm>
              <a:off x="5562601" y="1876425"/>
              <a:ext cx="1447800" cy="6096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28600" indent="-228600" algn="ctr">
                <a:defRPr/>
              </a:pPr>
              <a:r>
                <a:rPr lang="tr-TR" sz="1200" dirty="0"/>
                <a:t>temp=N1</a:t>
              </a:r>
              <a:endParaRPr lang="tr-TR" sz="1200" dirty="0"/>
            </a:p>
            <a:p>
              <a:pPr marL="228600" indent="-228600" algn="ctr">
                <a:defRPr/>
              </a:pPr>
              <a:r>
                <a:rPr lang="tr-TR" sz="1200" dirty="0"/>
                <a:t>N1=N2</a:t>
              </a:r>
              <a:endParaRPr lang="tr-TR" sz="1200" dirty="0"/>
            </a:p>
            <a:p>
              <a:pPr marL="228600" indent="-228600" algn="ctr">
                <a:defRPr/>
              </a:pPr>
              <a:r>
                <a:rPr lang="tr-TR" sz="1200" dirty="0"/>
                <a:t>N2=temp</a:t>
              </a:r>
              <a:endParaRPr lang="tr-TR" sz="1200" dirty="0"/>
            </a:p>
          </p:txBody>
        </p:sp>
        <p:sp>
          <p:nvSpPr>
            <p:cNvPr id="17" name="Flowchart: Data 16"/>
            <p:cNvSpPr/>
            <p:nvPr/>
          </p:nvSpPr>
          <p:spPr>
            <a:xfrm>
              <a:off x="3657600" y="5867400"/>
              <a:ext cx="1524000" cy="457200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PRINT</a:t>
              </a:r>
              <a:endParaRPr lang="tr-TR" sz="1200" dirty="0"/>
            </a:p>
            <a:p>
              <a:pPr algn="ctr">
                <a:defRPr/>
              </a:pPr>
              <a:r>
                <a:rPr lang="tr-TR" sz="1200" dirty="0"/>
                <a:t>N1, N2, N3</a:t>
              </a:r>
              <a:endParaRPr lang="tr-TR" sz="1200" dirty="0"/>
            </a:p>
          </p:txBody>
        </p:sp>
        <p:sp>
          <p:nvSpPr>
            <p:cNvPr id="18" name="Flowchart: Decision 17"/>
            <p:cNvSpPr/>
            <p:nvPr/>
          </p:nvSpPr>
          <p:spPr>
            <a:xfrm>
              <a:off x="3657600" y="1295400"/>
              <a:ext cx="1530350" cy="581025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N1 &gt; N2</a:t>
              </a:r>
              <a:endParaRPr lang="tr-TR" sz="12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4299744" y="11803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5181601" y="1571625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6096795" y="1723231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422775" y="2590800"/>
              <a:ext cx="1819275" cy="14287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6196013" y="2538413"/>
              <a:ext cx="10477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4299744" y="64381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8" idx="2"/>
            </p:cNvCxnSpPr>
            <p:nvPr/>
          </p:nvCxnSpPr>
          <p:spPr>
            <a:xfrm>
              <a:off x="4422775" y="1876425"/>
              <a:ext cx="0" cy="7286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Flowchart: Process 75"/>
            <p:cNvSpPr/>
            <p:nvPr/>
          </p:nvSpPr>
          <p:spPr>
            <a:xfrm>
              <a:off x="5562601" y="3400425"/>
              <a:ext cx="1447800" cy="6096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28600" indent="-228600" algn="ctr">
                <a:defRPr/>
              </a:pPr>
              <a:r>
                <a:rPr lang="tr-TR" sz="1200" dirty="0"/>
                <a:t>temp=N2</a:t>
              </a:r>
              <a:endParaRPr lang="tr-TR" sz="1200" dirty="0"/>
            </a:p>
            <a:p>
              <a:pPr marL="228600" indent="-228600" algn="ctr">
                <a:defRPr/>
              </a:pPr>
              <a:r>
                <a:rPr lang="tr-TR" sz="1200" dirty="0"/>
                <a:t>N2=N3</a:t>
              </a:r>
              <a:endParaRPr lang="tr-TR" sz="1200" dirty="0"/>
            </a:p>
            <a:p>
              <a:pPr marL="228600" indent="-228600" algn="ctr">
                <a:defRPr/>
              </a:pPr>
              <a:r>
                <a:rPr lang="tr-TR" sz="1200" dirty="0"/>
                <a:t>N3=temp</a:t>
              </a:r>
              <a:endParaRPr lang="tr-TR" sz="1200" dirty="0"/>
            </a:p>
          </p:txBody>
        </p:sp>
        <p:sp>
          <p:nvSpPr>
            <p:cNvPr id="77" name="Flowchart: Decision 76"/>
            <p:cNvSpPr/>
            <p:nvPr/>
          </p:nvSpPr>
          <p:spPr>
            <a:xfrm>
              <a:off x="3657600" y="2819400"/>
              <a:ext cx="1530350" cy="581025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N2 &gt; N3</a:t>
              </a:r>
              <a:endParaRPr lang="tr-TR" sz="12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>
              <a:off x="4299744" y="27043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5181601" y="3095625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5400000">
              <a:off x="6096001" y="3248025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422775" y="4114800"/>
              <a:ext cx="1819275" cy="1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6196013" y="4062413"/>
              <a:ext cx="10477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3902523" y="3910013"/>
              <a:ext cx="101917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Flowchart: Process 84"/>
            <p:cNvSpPr/>
            <p:nvPr/>
          </p:nvSpPr>
          <p:spPr>
            <a:xfrm>
              <a:off x="5562601" y="4924425"/>
              <a:ext cx="1447800" cy="6096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28600" indent="-228600" algn="ctr">
                <a:defRPr/>
              </a:pPr>
              <a:r>
                <a:rPr lang="tr-TR" sz="1200" dirty="0"/>
                <a:t>temp=N1</a:t>
              </a:r>
              <a:endParaRPr lang="tr-TR" sz="1200" dirty="0"/>
            </a:p>
            <a:p>
              <a:pPr marL="228600" indent="-228600" algn="ctr">
                <a:defRPr/>
              </a:pPr>
              <a:r>
                <a:rPr lang="tr-TR" sz="1200" dirty="0"/>
                <a:t>N1=N2</a:t>
              </a:r>
              <a:endParaRPr lang="tr-TR" sz="1200" dirty="0"/>
            </a:p>
            <a:p>
              <a:pPr marL="228600" indent="-228600" algn="ctr">
                <a:defRPr/>
              </a:pPr>
              <a:r>
                <a:rPr lang="tr-TR" sz="1200" dirty="0"/>
                <a:t>N2=temp</a:t>
              </a:r>
              <a:endParaRPr lang="tr-TR" sz="1200" dirty="0"/>
            </a:p>
          </p:txBody>
        </p:sp>
        <p:sp>
          <p:nvSpPr>
            <p:cNvPr id="86" name="Flowchart: Decision 85"/>
            <p:cNvSpPr/>
            <p:nvPr/>
          </p:nvSpPr>
          <p:spPr>
            <a:xfrm>
              <a:off x="3657600" y="4343400"/>
              <a:ext cx="1530350" cy="581025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N1 &gt; N2</a:t>
              </a:r>
              <a:endParaRPr lang="tr-TR" sz="1200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4299744" y="42283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5181601" y="4619625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>
              <a:off x="6096001" y="4772025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4422775" y="5638800"/>
              <a:ext cx="1819275" cy="1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6196013" y="5586413"/>
              <a:ext cx="10477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endCxn id="17" idx="1"/>
            </p:cNvCxnSpPr>
            <p:nvPr/>
          </p:nvCxnSpPr>
          <p:spPr>
            <a:xfrm flipH="1">
              <a:off x="4419600" y="4924425"/>
              <a:ext cx="1588" cy="9429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4876800" y="1295400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t</a:t>
              </a:r>
              <a:r>
                <a:rPr lang="tr-TR" sz="1200" dirty="0" smtClean="0"/>
                <a:t>rue</a:t>
              </a:r>
              <a:endParaRPr lang="tr-TR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76800" y="4343400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t</a:t>
              </a:r>
              <a:r>
                <a:rPr lang="tr-TR" sz="1200" dirty="0" smtClean="0"/>
                <a:t>rue</a:t>
              </a:r>
              <a:endParaRPr lang="tr-TR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76800" y="2819400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t</a:t>
              </a:r>
              <a:r>
                <a:rPr lang="tr-TR" sz="1200" dirty="0" smtClean="0"/>
                <a:t>rue</a:t>
              </a:r>
              <a:endParaRPr lang="tr-TR" sz="12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59971" y="1918209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f</a:t>
              </a:r>
              <a:r>
                <a:rPr lang="tr-TR" sz="1200" dirty="0" smtClean="0"/>
                <a:t>alse</a:t>
              </a:r>
              <a:endParaRPr lang="tr-TR" sz="12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57395" y="4928019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f</a:t>
              </a:r>
              <a:r>
                <a:rPr lang="tr-TR" sz="1200" dirty="0" smtClean="0"/>
                <a:t>alse</a:t>
              </a:r>
              <a:endParaRPr lang="tr-TR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459971" y="3400425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f</a:t>
              </a:r>
              <a:r>
                <a:rPr lang="tr-TR" sz="1200" dirty="0" smtClean="0"/>
                <a:t>alse</a:t>
              </a:r>
              <a:endParaRPr lang="tr-TR" sz="1200" dirty="0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685800" y="1876425"/>
            <a:ext cx="3124200" cy="47624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</a:rPr>
              <a:t>Algorithm</a:t>
            </a:r>
            <a:endParaRPr lang="tr-TR" sz="1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16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600" dirty="0" smtClean="0"/>
              <a:t>BEGIN</a:t>
            </a:r>
            <a:endParaRPr lang="en-US" sz="1600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sz="1600" dirty="0" smtClean="0"/>
              <a:t>PRINT “Enter N1, N2. N3:”</a:t>
            </a:r>
            <a:endParaRPr lang="tr-TR" sz="16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600" dirty="0"/>
              <a:t>READ N1, N2, N3</a:t>
            </a:r>
            <a:endParaRPr lang="tr-TR" sz="16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600" dirty="0"/>
              <a:t>IF N1&gt;N2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temp=N1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N1=N2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</a:t>
            </a:r>
            <a:r>
              <a:rPr lang="tr-TR" sz="1600" dirty="0" smtClean="0"/>
              <a:t>N2=temp</a:t>
            </a:r>
            <a:endParaRPr lang="en-US" sz="1600" dirty="0" smtClean="0"/>
          </a:p>
          <a:p>
            <a:pPr marL="228600" indent="-228600">
              <a:defRPr/>
            </a:pPr>
            <a:r>
              <a:rPr lang="en-US" sz="1600" dirty="0" smtClean="0"/>
              <a:t>5</a:t>
            </a:r>
            <a:r>
              <a:rPr lang="tr-TR" sz="1600" dirty="0" smtClean="0"/>
              <a:t>.  </a:t>
            </a:r>
            <a:r>
              <a:rPr lang="tr-TR" sz="1600" dirty="0"/>
              <a:t>IF N2&gt;N3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temp=N2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N2=N3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N3=temp</a:t>
            </a:r>
            <a:endParaRPr lang="tr-TR" sz="1600" dirty="0"/>
          </a:p>
          <a:p>
            <a:pPr marL="228600" indent="-228600">
              <a:defRPr/>
            </a:pPr>
            <a:r>
              <a:rPr lang="en-US" sz="1600" dirty="0"/>
              <a:t>6</a:t>
            </a:r>
            <a:r>
              <a:rPr lang="tr-TR" sz="1600" dirty="0" smtClean="0"/>
              <a:t>.  </a:t>
            </a:r>
            <a:r>
              <a:rPr lang="tr-TR" sz="1600" dirty="0"/>
              <a:t>IF N1&gt;N2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temp=N1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N1=N2</a:t>
            </a:r>
            <a:endParaRPr lang="tr-TR" sz="1600" dirty="0"/>
          </a:p>
          <a:p>
            <a:pPr marL="228600" indent="-228600">
              <a:defRPr/>
            </a:pPr>
            <a:r>
              <a:rPr lang="tr-TR" sz="1600" dirty="0"/>
              <a:t>		N2=temp</a:t>
            </a:r>
            <a:endParaRPr lang="tr-TR" sz="1600" dirty="0"/>
          </a:p>
          <a:p>
            <a:pPr marL="228600" indent="-228600">
              <a:defRPr/>
            </a:pPr>
            <a:r>
              <a:rPr lang="en-US" sz="1600" dirty="0"/>
              <a:t>7</a:t>
            </a:r>
            <a:r>
              <a:rPr lang="tr-TR" sz="1600" dirty="0" smtClean="0"/>
              <a:t>.  </a:t>
            </a:r>
            <a:r>
              <a:rPr lang="tr-TR" sz="1600" dirty="0"/>
              <a:t>PRINT N1, N2, N3</a:t>
            </a:r>
            <a:endParaRPr lang="tr-TR" sz="1600" dirty="0"/>
          </a:p>
          <a:p>
            <a:pPr marL="228600" indent="-228600">
              <a:defRPr/>
            </a:pPr>
            <a:r>
              <a:rPr lang="en-US" sz="1600" dirty="0" smtClean="0"/>
              <a:t>8.</a:t>
            </a:r>
            <a:r>
              <a:rPr lang="tr-TR" sz="1600" dirty="0" smtClean="0"/>
              <a:t>  </a:t>
            </a:r>
            <a:r>
              <a:rPr lang="tr-TR" sz="1600" dirty="0"/>
              <a:t>END</a:t>
            </a:r>
            <a:endParaRPr lang="tr-TR" sz="1600" dirty="0"/>
          </a:p>
        </p:txBody>
      </p:sp>
      <p:sp>
        <p:nvSpPr>
          <p:cNvPr id="47" name="Rectangle 46"/>
          <p:cNvSpPr/>
          <p:nvPr/>
        </p:nvSpPr>
        <p:spPr>
          <a:xfrm>
            <a:off x="396766" y="685800"/>
            <a:ext cx="3429000" cy="9906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Design an algorithm that arranges any three numbers</a:t>
            </a:r>
            <a:r>
              <a:rPr lang="tr-TR" sz="1600" dirty="0"/>
              <a:t> N1, N2, N3 </a:t>
            </a:r>
            <a:r>
              <a:rPr lang="en-US" sz="1600" dirty="0"/>
              <a:t>so that </a:t>
            </a:r>
            <a:r>
              <a:rPr lang="tr-TR" sz="1600" dirty="0"/>
              <a:t>N1&lt;=N2&lt;=N3</a:t>
            </a:r>
            <a:r>
              <a:rPr lang="en-US" sz="1600" dirty="0"/>
              <a:t>. and then draw its flowchart </a:t>
            </a:r>
            <a:endParaRPr lang="tr-TR" sz="1600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43557" y="0"/>
            <a:ext cx="4229099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dirty="0" smtClean="0">
                <a:effectLst/>
              </a:rPr>
              <a:t>3-Repetition Structure</a:t>
            </a:r>
            <a:endParaRPr lang="en-US" dirty="0" smtClean="0">
              <a:effectLst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62965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Specifies a block of one or more statements that are repeatedly executed as long as a condition is satisfied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altLang="tr-TR" dirty="0"/>
              <a:t>If the same task is repeated over and over again a loop can be used to reduce program size and complexity</a:t>
            </a:r>
            <a:endParaRPr lang="en-US" altLang="tr-TR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1806575" y="4175125"/>
            <a:ext cx="1295400" cy="7620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condition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4168775" y="4251325"/>
            <a:ext cx="11430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loop-body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4625975" y="38703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3101975" y="455612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>
            <a:off x="2416175" y="3870325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2416175" y="34893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254375" y="4235450"/>
            <a:ext cx="5778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true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2416175" y="4937125"/>
            <a:ext cx="661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false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6400800" y="3636962"/>
            <a:ext cx="20955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while condition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 loop-body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end_while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2416175" y="49371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6FF86F-5576-4DC5-99CC-CAD57E514CD5}" type="slidenum">
              <a:rPr lang="en-US"/>
            </a:fld>
            <a:endParaRPr lang="en-US" b="1"/>
          </a:p>
        </p:txBody>
      </p:sp>
      <p:grpSp>
        <p:nvGrpSpPr>
          <p:cNvPr id="30723" name="Group 38"/>
          <p:cNvGrpSpPr/>
          <p:nvPr/>
        </p:nvGrpSpPr>
        <p:grpSpPr bwMode="auto">
          <a:xfrm>
            <a:off x="2743200" y="1792857"/>
            <a:ext cx="2897188" cy="4267200"/>
            <a:chOff x="1600200" y="1600200"/>
            <a:chExt cx="2897188" cy="4267200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2934494" y="52951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lowchart: Process 10"/>
            <p:cNvSpPr/>
            <p:nvPr/>
          </p:nvSpPr>
          <p:spPr>
            <a:xfrm>
              <a:off x="2438400" y="4038600"/>
              <a:ext cx="1447800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Loop instructions</a:t>
              </a:r>
              <a:endParaRPr lang="tr-TR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3045619" y="28567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1752600" y="5181600"/>
              <a:ext cx="129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847725" y="4276725"/>
              <a:ext cx="18097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048794" y="39235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Flowchart: Process 20"/>
            <p:cNvSpPr/>
            <p:nvPr/>
          </p:nvSpPr>
          <p:spPr>
            <a:xfrm>
              <a:off x="2438400" y="2286000"/>
              <a:ext cx="1447800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Loop initialization</a:t>
              </a:r>
              <a:endParaRPr lang="tr-TR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48794" y="21709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971800" y="3733800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t</a:t>
              </a:r>
              <a:r>
                <a:rPr lang="tr-TR" sz="1200" dirty="0" smtClean="0"/>
                <a:t>rue</a:t>
              </a:r>
              <a:endParaRPr lang="tr-TR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00200" y="3124200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f</a:t>
              </a:r>
              <a:r>
                <a:rPr lang="tr-TR" sz="1200" dirty="0" smtClean="0"/>
                <a:t>alse</a:t>
              </a:r>
              <a:endParaRPr lang="tr-TR" sz="1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3048000" y="4648200"/>
              <a:ext cx="30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3200400" y="4800600"/>
              <a:ext cx="129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543300" y="3848100"/>
              <a:ext cx="1905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3200400" y="2895600"/>
              <a:ext cx="12969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1752600" y="3381375"/>
              <a:ext cx="60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lowchart: Decision 13"/>
            <p:cNvSpPr/>
            <p:nvPr/>
          </p:nvSpPr>
          <p:spPr>
            <a:xfrm>
              <a:off x="2320925" y="2971800"/>
              <a:ext cx="1676400" cy="838200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Loop condition</a:t>
              </a:r>
              <a:endParaRPr lang="tr-TR" sz="1100" dirty="0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2438400" y="1600200"/>
              <a:ext cx="1447800" cy="4572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Start</a:t>
              </a:r>
              <a:endParaRPr lang="tr-TR" sz="1200" dirty="0"/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2362200" y="5410200"/>
              <a:ext cx="1447800" cy="4572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End</a:t>
              </a:r>
              <a:endParaRPr lang="tr-TR" sz="12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2057400" y="762000"/>
            <a:ext cx="4038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WHILE/</a:t>
            </a:r>
            <a:r>
              <a:rPr lang="en-US" sz="2400" b="1" dirty="0" smtClean="0">
                <a:solidFill>
                  <a:srgbClr val="FF0000"/>
                </a:solidFill>
              </a:rPr>
              <a:t>END_WHILE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4000" dirty="0" smtClean="0"/>
              <a:t>Example: </a:t>
            </a:r>
            <a:r>
              <a:rPr lang="en-US" altLang="tr-TR" sz="2800" dirty="0" smtClean="0"/>
              <a:t>Write an algorithm and draw a flowchart to calculate 2</a:t>
            </a:r>
            <a:r>
              <a:rPr lang="en-US" altLang="tr-TR" sz="2800" baseline="30000" dirty="0" smtClean="0"/>
              <a:t>4</a:t>
            </a:r>
            <a:r>
              <a:rPr lang="en-US" altLang="tr-TR" sz="2800" dirty="0" smtClean="0"/>
              <a:t> . </a:t>
            </a:r>
            <a:endParaRPr lang="en-US" altLang="tr-TR" sz="2800" dirty="0" smtClean="0"/>
          </a:p>
        </p:txBody>
      </p:sp>
      <p:sp useBgFill="1"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334000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tr-TR" sz="2800" b="1" dirty="0" smtClean="0"/>
              <a:t>Algorithm</a:t>
            </a:r>
            <a:r>
              <a:rPr lang="en-US" altLang="tr-TR" sz="2800" dirty="0" smtClean="0"/>
              <a:t>: </a:t>
            </a:r>
            <a:endParaRPr lang="en-US" altLang="tr-TR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tr-TR" sz="2800" dirty="0" smtClean="0"/>
              <a:t>1. </a:t>
            </a:r>
            <a:r>
              <a:rPr lang="en-US" altLang="tr-TR" sz="2400" dirty="0" smtClean="0"/>
              <a:t>BEGIN </a:t>
            </a:r>
            <a:endParaRPr lang="en-US" altLang="tr-T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tr-TR" sz="2400" dirty="0" smtClean="0"/>
              <a:t>2. Base </a:t>
            </a:r>
            <a:r>
              <a:rPr lang="en-US" altLang="tr-TR" sz="2400" dirty="0"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ym typeface="Symbol" panose="05050102010706020507" pitchFamily="18" charset="2"/>
              </a:rPr>
              <a:t> </a:t>
            </a:r>
            <a:r>
              <a:rPr lang="en-US" altLang="tr-TR" sz="2400" dirty="0" smtClean="0"/>
              <a:t>2 </a:t>
            </a:r>
            <a:endParaRPr lang="en-US" altLang="tr-T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tr-TR" sz="2400" dirty="0" smtClean="0"/>
              <a:t>3. Product </a:t>
            </a:r>
            <a:r>
              <a:rPr lang="en-US" altLang="tr-TR" sz="2400" dirty="0">
                <a:sym typeface="Symbol" panose="05050102010706020507" pitchFamily="18" charset="2"/>
              </a:rPr>
              <a:t>=</a:t>
            </a:r>
            <a:r>
              <a:rPr lang="en-US" altLang="tr-TR" sz="2400" dirty="0" smtClean="0"/>
              <a:t> Base</a:t>
            </a:r>
            <a:endParaRPr lang="en-US" altLang="tr-T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tr-TR" sz="2400" dirty="0" smtClean="0"/>
              <a:t>4. Product </a:t>
            </a:r>
            <a:r>
              <a:rPr lang="en-US" altLang="tr-TR" sz="2400" dirty="0">
                <a:sym typeface="Symbol" panose="05050102010706020507" pitchFamily="18" charset="2"/>
              </a:rPr>
              <a:t>=</a:t>
            </a:r>
            <a:r>
              <a:rPr lang="en-US" altLang="tr-TR" sz="2400" dirty="0" smtClean="0"/>
              <a:t> Product * Base</a:t>
            </a:r>
            <a:endParaRPr lang="en-US" altLang="tr-T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tr-TR" sz="2400" dirty="0" smtClean="0"/>
              <a:t>5. Product </a:t>
            </a:r>
            <a:r>
              <a:rPr lang="en-US" altLang="tr-TR" sz="2400" dirty="0">
                <a:sym typeface="Symbol" panose="05050102010706020507" pitchFamily="18" charset="2"/>
              </a:rPr>
              <a:t>=</a:t>
            </a:r>
            <a:r>
              <a:rPr lang="en-US" altLang="tr-TR" sz="2400" dirty="0" smtClean="0"/>
              <a:t> Product * Base</a:t>
            </a:r>
            <a:endParaRPr lang="en-US" altLang="tr-T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tr-TR" sz="2400" dirty="0" smtClean="0"/>
              <a:t>6. Product </a:t>
            </a:r>
            <a:r>
              <a:rPr lang="en-US" altLang="tr-TR" sz="2400" dirty="0">
                <a:sym typeface="Symbol" panose="05050102010706020507" pitchFamily="18" charset="2"/>
              </a:rPr>
              <a:t>=</a:t>
            </a:r>
            <a:r>
              <a:rPr lang="en-US" altLang="tr-TR" sz="2400" dirty="0" smtClean="0"/>
              <a:t> Product * Base</a:t>
            </a:r>
            <a:endParaRPr lang="en-US" altLang="tr-T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tr-TR" sz="2400" dirty="0" smtClean="0"/>
              <a:t>7. PRINT  Product</a:t>
            </a:r>
            <a:endParaRPr lang="en-US" altLang="tr-T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tr-TR" sz="2400" dirty="0" smtClean="0"/>
              <a:t>8. END</a:t>
            </a:r>
            <a:endParaRPr lang="en-US" altLang="tr-TR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tr-TR" sz="2800" dirty="0" smtClean="0"/>
          </a:p>
        </p:txBody>
      </p:sp>
      <p:grpSp>
        <p:nvGrpSpPr>
          <p:cNvPr id="7172" name="Group 25"/>
          <p:cNvGrpSpPr/>
          <p:nvPr/>
        </p:nvGrpSpPr>
        <p:grpSpPr bwMode="auto">
          <a:xfrm>
            <a:off x="6096000" y="1562100"/>
            <a:ext cx="2687638" cy="4454525"/>
            <a:chOff x="2544" y="984"/>
            <a:chExt cx="1693" cy="2806"/>
          </a:xfrm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3126" y="984"/>
              <a:ext cx="576" cy="23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BEGIN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3414" y="121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75" name="AutoShape 8"/>
            <p:cNvSpPr>
              <a:spLocks noChangeArrowheads="1"/>
            </p:cNvSpPr>
            <p:nvPr/>
          </p:nvSpPr>
          <p:spPr bwMode="auto">
            <a:xfrm>
              <a:off x="2832" y="1680"/>
              <a:ext cx="1174" cy="2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Product </a:t>
              </a:r>
              <a:r>
                <a:rPr lang="en-US" altLang="tr-TR" sz="1800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  <a:sym typeface="Symbol" panose="05050102010706020507" pitchFamily="18" charset="2"/>
                </a:rPr>
                <a:t>=</a:t>
              </a:r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 Base</a:t>
              </a:r>
              <a:endParaRPr lang="en-US" altLang="tr-TR" sz="1200" b="1" dirty="0" smtClean="0">
                <a:solidFill>
                  <a:srgbClr val="000000"/>
                </a:solidFill>
                <a:latin typeface="TimesNewRomanPSMT" charset="0"/>
                <a:cs typeface="+mn-cs"/>
              </a:endParaRPr>
            </a:p>
            <a:p>
              <a:pPr eaLnBrk="0" hangingPunct="0"/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77" name="AutoShape 10"/>
            <p:cNvSpPr>
              <a:spLocks noChangeArrowheads="1"/>
            </p:cNvSpPr>
            <p:nvPr/>
          </p:nvSpPr>
          <p:spPr bwMode="auto">
            <a:xfrm>
              <a:off x="3120" y="3552"/>
              <a:ext cx="576" cy="238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END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78" name="Line 11"/>
            <p:cNvSpPr>
              <a:spLocks noChangeShapeType="1"/>
            </p:cNvSpPr>
            <p:nvPr/>
          </p:nvSpPr>
          <p:spPr bwMode="auto">
            <a:xfrm>
              <a:off x="3408" y="153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79" name="AutoShape 12"/>
            <p:cNvSpPr>
              <a:spLocks noChangeArrowheads="1"/>
            </p:cNvSpPr>
            <p:nvPr/>
          </p:nvSpPr>
          <p:spPr bwMode="auto">
            <a:xfrm>
              <a:off x="2544" y="2016"/>
              <a:ext cx="1680" cy="2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Product </a:t>
              </a:r>
              <a:r>
                <a:rPr lang="en-US" altLang="tr-TR" sz="1800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  <a:sym typeface="Symbol" panose="05050102010706020507" pitchFamily="18" charset="2"/>
                </a:rPr>
                <a:t>=</a:t>
              </a:r>
              <a:r>
                <a:rPr lang="en-US" altLang="tr-TR" sz="1800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 </a:t>
              </a:r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Product * Base</a:t>
              </a:r>
              <a:endParaRPr lang="en-US" altLang="tr-TR" sz="1200" b="1" dirty="0" smtClean="0">
                <a:solidFill>
                  <a:srgbClr val="000000"/>
                </a:solidFill>
                <a:latin typeface="TimesNewRomanPSMT" charset="0"/>
                <a:cs typeface="+mn-cs"/>
              </a:endParaRPr>
            </a:p>
            <a:p>
              <a:pPr eaLnBrk="0" hangingPunct="0"/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80" name="Line 13"/>
            <p:cNvSpPr>
              <a:spLocks noChangeShapeType="1"/>
            </p:cNvSpPr>
            <p:nvPr/>
          </p:nvSpPr>
          <p:spPr bwMode="auto">
            <a:xfrm flipH="1">
              <a:off x="3406" y="1920"/>
              <a:ext cx="2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81" name="AutoShape 14"/>
            <p:cNvSpPr>
              <a:spLocks noChangeArrowheads="1"/>
            </p:cNvSpPr>
            <p:nvPr/>
          </p:nvSpPr>
          <p:spPr bwMode="auto">
            <a:xfrm>
              <a:off x="2544" y="2352"/>
              <a:ext cx="1693" cy="2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Product </a:t>
              </a:r>
              <a:r>
                <a:rPr lang="en-US" altLang="tr-TR" sz="1800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  <a:sym typeface="Symbol" panose="05050102010706020507" pitchFamily="18" charset="2"/>
                </a:rPr>
                <a:t>=</a:t>
              </a:r>
              <a:r>
                <a:rPr lang="en-US" altLang="tr-TR" sz="1800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 </a:t>
              </a:r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Product * Base</a:t>
              </a:r>
              <a:endParaRPr lang="en-US" altLang="tr-TR" sz="1200" b="1" dirty="0" smtClean="0">
                <a:solidFill>
                  <a:srgbClr val="000000"/>
                </a:solidFill>
                <a:latin typeface="TimesNewRomanPSMT" charset="0"/>
                <a:cs typeface="+mn-cs"/>
              </a:endParaRPr>
            </a:p>
            <a:p>
              <a:pPr eaLnBrk="0" hangingPunct="0"/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82" name="Line 15"/>
            <p:cNvSpPr>
              <a:spLocks noChangeShapeType="1"/>
            </p:cNvSpPr>
            <p:nvPr/>
          </p:nvSpPr>
          <p:spPr bwMode="auto">
            <a:xfrm flipH="1">
              <a:off x="3408" y="2256"/>
              <a:ext cx="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83" name="Line 16"/>
            <p:cNvSpPr>
              <a:spLocks noChangeShapeType="1"/>
            </p:cNvSpPr>
            <p:nvPr/>
          </p:nvSpPr>
          <p:spPr bwMode="auto">
            <a:xfrm flipH="1">
              <a:off x="3406" y="2592"/>
              <a:ext cx="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84" name="Line 17"/>
            <p:cNvSpPr>
              <a:spLocks noChangeShapeType="1"/>
            </p:cNvSpPr>
            <p:nvPr/>
          </p:nvSpPr>
          <p:spPr bwMode="auto">
            <a:xfrm>
              <a:off x="3408" y="3408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85" name="AutoShape 18"/>
            <p:cNvSpPr>
              <a:spLocks noChangeArrowheads="1"/>
            </p:cNvSpPr>
            <p:nvPr/>
          </p:nvSpPr>
          <p:spPr bwMode="auto">
            <a:xfrm>
              <a:off x="2544" y="2688"/>
              <a:ext cx="1680" cy="2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Product </a:t>
              </a:r>
              <a:r>
                <a:rPr lang="en-US" altLang="tr-TR" sz="1800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  <a:sym typeface="Symbol" panose="05050102010706020507" pitchFamily="18" charset="2"/>
                </a:rPr>
                <a:t>=</a:t>
              </a:r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 Product * Base</a:t>
              </a:r>
              <a:endParaRPr lang="en-US" altLang="tr-TR" sz="1200" b="1" dirty="0" smtClean="0">
                <a:solidFill>
                  <a:srgbClr val="000000"/>
                </a:solidFill>
                <a:latin typeface="TimesNewRomanPSMT" charset="0"/>
                <a:cs typeface="+mn-cs"/>
              </a:endParaRPr>
            </a:p>
            <a:p>
              <a:pPr eaLnBrk="0" hangingPunct="0"/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86" name="Line 19"/>
            <p:cNvSpPr>
              <a:spLocks noChangeShapeType="1"/>
            </p:cNvSpPr>
            <p:nvPr/>
          </p:nvSpPr>
          <p:spPr bwMode="auto">
            <a:xfrm>
              <a:off x="3408" y="2928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87" name="Text Box 20"/>
            <p:cNvSpPr txBox="1">
              <a:spLocks noChangeArrowheads="1"/>
            </p:cNvSpPr>
            <p:nvPr/>
          </p:nvSpPr>
          <p:spPr bwMode="auto">
            <a:xfrm>
              <a:off x="2880" y="1344"/>
              <a:ext cx="1104" cy="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tr-TR" sz="1200" b="1" dirty="0" smtClean="0">
                  <a:solidFill>
                    <a:srgbClr val="000000"/>
                  </a:solidFill>
                  <a:cs typeface="+mn-cs"/>
                </a:rPr>
                <a:t>Base</a:t>
              </a:r>
              <a:r>
                <a:rPr lang="en-US" altLang="tr-TR" sz="1200" b="1" dirty="0">
                  <a:solidFill>
                    <a:srgbClr val="000000"/>
                  </a:solidFill>
                  <a:cs typeface="+mn-cs"/>
                  <a:sym typeface="Symbol" panose="05050102010706020507" pitchFamily="18" charset="2"/>
                </a:rPr>
                <a:t>=</a:t>
              </a:r>
              <a:r>
                <a:rPr lang="en-US" altLang="tr-TR" sz="1200" b="1" dirty="0" smtClean="0">
                  <a:solidFill>
                    <a:srgbClr val="000000"/>
                  </a:solidFill>
                  <a:cs typeface="+mn-cs"/>
                  <a:sym typeface="Symbol" panose="05050102010706020507" pitchFamily="18" charset="2"/>
                </a:rPr>
                <a:t>2</a:t>
              </a:r>
              <a:endParaRPr lang="en-US" altLang="tr-TR" sz="1200" b="1" dirty="0" smtClean="0">
                <a:solidFill>
                  <a:srgbClr val="000000"/>
                </a:solidFill>
                <a:cs typeface="+mn-cs"/>
                <a:sym typeface="Symbol" panose="05050102010706020507" pitchFamily="18" charset="2"/>
              </a:endParaRPr>
            </a:p>
          </p:txBody>
        </p:sp>
      </p:grpSp>
      <p:sp>
        <p:nvSpPr>
          <p:cNvPr id="20" name="Flowchart: Data 19"/>
          <p:cNvSpPr/>
          <p:nvPr/>
        </p:nvSpPr>
        <p:spPr bwMode="auto">
          <a:xfrm>
            <a:off x="6248400" y="4885603"/>
            <a:ext cx="2362200" cy="457200"/>
          </a:xfrm>
          <a:prstGeom prst="flowChartInputOutpu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200" b="1" dirty="0" smtClean="0">
                <a:latin typeface="+mj-lt"/>
              </a:rPr>
              <a:t>PRINT</a:t>
            </a:r>
            <a:r>
              <a:rPr lang="en-US" sz="1200" b="1" dirty="0" smtClean="0">
                <a:latin typeface="+mj-lt"/>
              </a:rPr>
              <a:t> Product</a:t>
            </a:r>
            <a:endParaRPr lang="tr-TR" sz="1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4000" dirty="0" smtClean="0"/>
              <a:t>Question</a:t>
            </a:r>
            <a:r>
              <a:rPr lang="en-US" altLang="tr-TR" sz="3600" dirty="0" smtClean="0"/>
              <a:t>: </a:t>
            </a:r>
            <a:r>
              <a:rPr lang="en-US" altLang="tr-TR" sz="3200" dirty="0" smtClean="0"/>
              <a:t>What happens if you want to calculate 2 to the power of 12?</a:t>
            </a:r>
            <a:endParaRPr lang="tr-TR" altLang="tr-TR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2667000" cy="2743200"/>
          </a:xfrm>
        </p:spPr>
        <p:txBody>
          <a:bodyPr/>
          <a:lstStyle/>
          <a:p>
            <a:pPr eaLnBrk="1" hangingPunct="1"/>
            <a:r>
              <a:rPr lang="en-US" altLang="tr-TR" sz="2800" b="1" smtClean="0"/>
              <a:t>Answer</a:t>
            </a:r>
            <a:r>
              <a:rPr lang="en-US" altLang="tr-TR" sz="2800" smtClean="0"/>
              <a:t>: </a:t>
            </a:r>
            <a:br>
              <a:rPr lang="en-US" altLang="tr-TR" sz="2800" smtClean="0"/>
            </a:br>
            <a:r>
              <a:rPr lang="en-US" altLang="tr-TR" sz="2800" smtClean="0"/>
              <a:t>Use a LOOP  to repeat a set of steps of the algorithm.</a:t>
            </a:r>
            <a:endParaRPr lang="en-US" altLang="tr-TR" sz="2800" smtClean="0"/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3276600" y="2057400"/>
            <a:ext cx="5486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1. BEGIN   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2. Base </a:t>
            </a:r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 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2 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3. Power </a:t>
            </a:r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 12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  <a:sym typeface="Symbol" panose="05050102010706020507" pitchFamily="18" charset="2"/>
            </a:endParaRPr>
          </a:p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4. Product </a:t>
            </a:r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 Base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  <a:sym typeface="Symbol" panose="05050102010706020507" pitchFamily="18" charset="2"/>
            </a:endParaRPr>
          </a:p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5. Counter </a:t>
            </a:r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 1  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  <a:sym typeface="Symbol" panose="05050102010706020507" pitchFamily="18" charset="2"/>
            </a:endParaRPr>
          </a:p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6. </a:t>
            </a:r>
            <a:r>
              <a:rPr lang="en-US" altLang="tr-T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WHILE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Counter &lt; Power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	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Product </a:t>
            </a:r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Product * Base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	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Counter </a:t>
            </a:r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 Counter +1 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  <a:sym typeface="Symbol" panose="05050102010706020507" pitchFamily="18" charset="2"/>
            </a:endParaRPr>
          </a:p>
          <a:p>
            <a:pPr eaLnBrk="0" hangingPunct="0"/>
            <a:r>
              <a:rPr lang="en-GB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     </a:t>
            </a:r>
            <a:r>
              <a:rPr lang="en-GB" altLang="tr-T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END_WHILE</a:t>
            </a:r>
            <a:endParaRPr lang="en-US" altLang="tr-TR" sz="2400" b="1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7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. </a:t>
            </a:r>
            <a:r>
              <a:rPr lang="en-US" altLang="tr-T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PRINT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 Product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8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. END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197" name="Left Brace 4"/>
          <p:cNvSpPr/>
          <p:nvPr/>
        </p:nvSpPr>
        <p:spPr bwMode="auto">
          <a:xfrm>
            <a:off x="2941617" y="4321134"/>
            <a:ext cx="3810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8198" name="Rounded Rectangular Callout 5"/>
          <p:cNvSpPr>
            <a:spLocks noChangeArrowheads="1"/>
          </p:cNvSpPr>
          <p:nvPr/>
        </p:nvSpPr>
        <p:spPr bwMode="auto">
          <a:xfrm>
            <a:off x="533400" y="4953000"/>
            <a:ext cx="1676400" cy="990600"/>
          </a:xfrm>
          <a:prstGeom prst="wedgeRoundRectCallout">
            <a:avLst>
              <a:gd name="adj1" fmla="val 91302"/>
              <a:gd name="adj2" fmla="val -70761"/>
              <a:gd name="adj3" fmla="val 16667"/>
            </a:avLst>
          </a:prstGeom>
          <a:solidFill>
            <a:schemeClr val="accent1">
              <a:alpha val="39999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GB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Repeated  parts</a:t>
            </a:r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7"/>
          <p:cNvSpPr>
            <a:spLocks noChangeArrowheads="1"/>
          </p:cNvSpPr>
          <p:nvPr/>
        </p:nvSpPr>
        <p:spPr bwMode="auto">
          <a:xfrm>
            <a:off x="685800" y="4114800"/>
            <a:ext cx="3886200" cy="1447800"/>
          </a:xfrm>
          <a:prstGeom prst="rect">
            <a:avLst/>
          </a:prstGeom>
          <a:solidFill>
            <a:srgbClr val="FFFF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Flowchart with a While Loop </a:t>
            </a:r>
            <a:endParaRPr lang="tr-TR" altLang="tr-TR" smtClean="0"/>
          </a:p>
        </p:txBody>
      </p:sp>
      <p:grpSp>
        <p:nvGrpSpPr>
          <p:cNvPr id="9220" name="Group 30"/>
          <p:cNvGrpSpPr/>
          <p:nvPr/>
        </p:nvGrpSpPr>
        <p:grpSpPr bwMode="auto">
          <a:xfrm>
            <a:off x="4876800" y="1905000"/>
            <a:ext cx="3733800" cy="4194175"/>
            <a:chOff x="1248" y="1200"/>
            <a:chExt cx="2352" cy="2642"/>
          </a:xfrm>
        </p:grpSpPr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>
              <a:off x="1713" y="1200"/>
              <a:ext cx="576" cy="23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BEGIN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23" name="Line 6"/>
            <p:cNvSpPr>
              <a:spLocks noChangeShapeType="1"/>
            </p:cNvSpPr>
            <p:nvPr/>
          </p:nvSpPr>
          <p:spPr bwMode="auto">
            <a:xfrm>
              <a:off x="2001" y="1430"/>
              <a:ext cx="0" cy="1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270" name="AutoShape 8"/>
            <p:cNvSpPr>
              <a:spLocks noChangeArrowheads="1"/>
            </p:cNvSpPr>
            <p:nvPr/>
          </p:nvSpPr>
          <p:spPr bwMode="auto">
            <a:xfrm>
              <a:off x="1440" y="1968"/>
              <a:ext cx="1200" cy="333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tr-TR" sz="1400" dirty="0">
                  <a:solidFill>
                    <a:srgbClr val="000000"/>
                  </a:solidFill>
                  <a:latin typeface="Arial" panose="020B0604020202020204"/>
                  <a:cs typeface="Times New Roman" panose="02020603050405020304" pitchFamily="18" charset="0"/>
                </a:rPr>
                <a:t>Product </a:t>
              </a:r>
              <a:r>
                <a:rPr lang="en-US" altLang="tr-TR" sz="1400" dirty="0">
                  <a:solidFill>
                    <a:srgbClr val="000000"/>
                  </a:solidFill>
                  <a:latin typeface="Arial" panose="020B0604020202020204"/>
                  <a:cs typeface="+mn-cs"/>
                  <a:sym typeface="Symbol" panose="05050102010706020507" pitchFamily="18" charset="2"/>
                </a:rPr>
                <a:t>=</a:t>
              </a:r>
              <a:r>
                <a:rPr lang="en-US" altLang="tr-TR" sz="1400" dirty="0" smtClean="0">
                  <a:solidFill>
                    <a:srgbClr val="000000"/>
                  </a:solidFill>
                  <a:latin typeface="Arial" panose="020B0604020202020204"/>
                  <a:cs typeface="+mn-cs"/>
                </a:rPr>
                <a:t> </a:t>
              </a:r>
              <a:r>
                <a:rPr lang="en-US" altLang="tr-TR" sz="1400" dirty="0">
                  <a:solidFill>
                    <a:srgbClr val="000000"/>
                  </a:solidFill>
                  <a:latin typeface="Arial" panose="020B0604020202020204"/>
                  <a:cs typeface="Times New Roman" panose="02020603050405020304" pitchFamily="18" charset="0"/>
                </a:rPr>
                <a:t>Base</a:t>
              </a:r>
              <a:endParaRPr lang="en-US" altLang="tr-TR" sz="1400" dirty="0">
                <a:solidFill>
                  <a:srgbClr val="000000"/>
                </a:solidFill>
                <a:latin typeface="Arial" panose="020B0604020202020204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altLang="tr-TR" sz="1400" dirty="0">
                  <a:solidFill>
                    <a:srgbClr val="000000"/>
                  </a:solidFill>
                  <a:latin typeface="Arial" panose="020B0604020202020204"/>
                  <a:cs typeface="Times New Roman" panose="02020603050405020304" pitchFamily="18" charset="0"/>
                </a:rPr>
                <a:t>Counter </a:t>
              </a:r>
              <a:r>
                <a:rPr lang="en-US" altLang="tr-TR" sz="1400" dirty="0">
                  <a:solidFill>
                    <a:srgbClr val="000000"/>
                  </a:solidFill>
                  <a:latin typeface="Arial" panose="020B0604020202020204"/>
                  <a:cs typeface="+mn-cs"/>
                  <a:sym typeface="Symbol" panose="05050102010706020507" pitchFamily="18" charset="2"/>
                </a:rPr>
                <a:t>=</a:t>
              </a:r>
              <a:r>
                <a:rPr lang="en-US" altLang="tr-TR" sz="1400" dirty="0" smtClean="0">
                  <a:solidFill>
                    <a:srgbClr val="000000"/>
                  </a:solidFill>
                  <a:latin typeface="Arial" panose="020B0604020202020204"/>
                  <a:cs typeface="+mn-cs"/>
                </a:rPr>
                <a:t> </a:t>
              </a:r>
              <a:r>
                <a:rPr lang="en-US" altLang="tr-TR" sz="1400" dirty="0">
                  <a:solidFill>
                    <a:srgbClr val="000000"/>
                  </a:solidFill>
                  <a:latin typeface="Arial" panose="020B0604020202020204"/>
                  <a:cs typeface="Times New Roman" panose="02020603050405020304" pitchFamily="18" charset="0"/>
                </a:rPr>
                <a:t>1</a:t>
              </a:r>
              <a:endParaRPr lang="en-US" altLang="tr-TR" sz="1400" dirty="0">
                <a:solidFill>
                  <a:srgbClr val="000000"/>
                </a:solidFill>
                <a:latin typeface="Arial" panose="020B0604020202020204"/>
                <a:cs typeface="+mn-cs"/>
              </a:endParaRPr>
            </a:p>
            <a:p>
              <a:pPr eaLnBrk="0" hangingPunct="0">
                <a:defRPr/>
              </a:pPr>
              <a:endParaRPr lang="en-US" altLang="tr-TR" sz="1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1508" y="2457"/>
              <a:ext cx="950" cy="43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eaLnBrk="0" hangingPunct="0"/>
              <a:endParaRPr lang="tr-TR" altLang="tr-TR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3024" y="3360"/>
              <a:ext cx="576" cy="23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END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1248" y="3840"/>
              <a:ext cx="72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2452" y="2677"/>
              <a:ext cx="871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H="1">
              <a:off x="3312" y="2677"/>
              <a:ext cx="5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1963" y="2859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true</a:t>
              </a:r>
              <a:endParaRPr lang="en-US" altLang="tr-TR" sz="1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1278" name="Text Box 16"/>
            <p:cNvSpPr txBox="1">
              <a:spLocks noChangeArrowheads="1"/>
            </p:cNvSpPr>
            <p:nvPr/>
          </p:nvSpPr>
          <p:spPr bwMode="auto">
            <a:xfrm>
              <a:off x="1554" y="2520"/>
              <a:ext cx="815" cy="2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en-US" alt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is</a:t>
              </a:r>
              <a:endParaRPr lang="en-US" altLang="tr-TR" sz="12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alt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Counter &lt; Power</a:t>
              </a:r>
              <a:endParaRPr lang="en-US" altLang="tr-TR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1989" y="1872"/>
              <a:ext cx="0" cy="1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1968" y="2304"/>
              <a:ext cx="14" cy="16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>
              <a:off x="1986" y="2897"/>
              <a:ext cx="0" cy="15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>
              <a:off x="1372" y="3049"/>
              <a:ext cx="1556" cy="230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tr-TR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Product </a:t>
              </a:r>
              <a:r>
                <a:rPr lang="en-US" altLang="tr-TR" sz="2000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  <a:sym typeface="Symbol" panose="05050102010706020507" pitchFamily="18" charset="2"/>
                </a:rPr>
                <a:t>=</a:t>
              </a:r>
              <a:r>
                <a:rPr lang="en-US" altLang="tr-TR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Product * Base</a:t>
              </a:r>
              <a:endParaRPr lang="en-US" alt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1978" y="3280"/>
              <a:ext cx="0" cy="15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1364" y="3432"/>
              <a:ext cx="1564" cy="230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en-US" altLang="tr-TR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Counter </a:t>
              </a:r>
              <a:r>
                <a:rPr lang="en-US" altLang="tr-TR" sz="2000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  <a:sym typeface="Symbol" panose="05050102010706020507" pitchFamily="18" charset="2"/>
                </a:rPr>
                <a:t>=</a:t>
              </a:r>
              <a:r>
                <a:rPr lang="en-US" altLang="tr-TR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Counter + 1</a:t>
              </a:r>
              <a:endParaRPr lang="en-US" altLang="tr-T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>
              <a:off x="1968" y="3648"/>
              <a:ext cx="0" cy="18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 flipH="1" flipV="1">
              <a:off x="1248" y="2400"/>
              <a:ext cx="4" cy="144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1248" y="2400"/>
              <a:ext cx="73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448" y="2520"/>
              <a:ext cx="4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tr-TR" sz="1200" b="1" dirty="0" smtClean="0">
                  <a:solidFill>
                    <a:srgbClr val="000000"/>
                  </a:solidFill>
                  <a:cs typeface="Times New Roman" panose="02020603050405020304" pitchFamily="18" charset="0"/>
                </a:rPr>
                <a:t>false</a:t>
              </a:r>
              <a:endParaRPr lang="en-US" altLang="tr-TR" sz="1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3312" y="3120"/>
              <a:ext cx="0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1440" y="1536"/>
              <a:ext cx="1200" cy="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en-US" altLang="tr-TR" sz="1400" dirty="0" smtClean="0">
                  <a:solidFill>
                    <a:srgbClr val="000000"/>
                  </a:solidFill>
                  <a:cs typeface="+mn-cs"/>
                </a:rPr>
                <a:t>Base </a:t>
              </a:r>
              <a:r>
                <a:rPr lang="en-US" altLang="tr-TR" sz="1400" dirty="0">
                  <a:solidFill>
                    <a:srgbClr val="000000"/>
                  </a:solidFill>
                  <a:cs typeface="+mn-cs"/>
                  <a:sym typeface="Symbol" panose="05050102010706020507" pitchFamily="18" charset="2"/>
                </a:rPr>
                <a:t>=</a:t>
              </a:r>
              <a:r>
                <a:rPr lang="en-US" altLang="tr-TR" sz="1400" dirty="0" smtClean="0">
                  <a:solidFill>
                    <a:srgbClr val="000000"/>
                  </a:solidFill>
                  <a:cs typeface="+mn-cs"/>
                  <a:sym typeface="Symbol" panose="05050102010706020507" pitchFamily="18" charset="2"/>
                </a:rPr>
                <a:t> 2</a:t>
              </a:r>
              <a:endParaRPr lang="en-US" altLang="tr-TR" sz="1400" dirty="0" smtClean="0">
                <a:solidFill>
                  <a:srgbClr val="000000"/>
                </a:solidFill>
                <a:cs typeface="+mn-cs"/>
                <a:sym typeface="Symbol" panose="05050102010706020507" pitchFamily="18" charset="2"/>
              </a:endParaRPr>
            </a:p>
            <a:p>
              <a:pPr algn="ctr" eaLnBrk="0" hangingPunct="0"/>
              <a:r>
                <a:rPr lang="en-US" altLang="tr-TR" sz="1400" dirty="0" smtClean="0">
                  <a:solidFill>
                    <a:srgbClr val="000000"/>
                  </a:solidFill>
                  <a:cs typeface="+mn-cs"/>
                  <a:sym typeface="Symbol" panose="05050102010706020507" pitchFamily="18" charset="2"/>
                </a:rPr>
                <a:t>Power =12</a:t>
              </a:r>
              <a:endParaRPr lang="en-US" altLang="tr-TR" sz="1400" dirty="0" smtClean="0">
                <a:solidFill>
                  <a:srgbClr val="000000"/>
                </a:solidFill>
                <a:cs typeface="+mn-cs"/>
                <a:sym typeface="Symbol" panose="05050102010706020507" pitchFamily="18" charset="2"/>
              </a:endParaRPr>
            </a:p>
          </p:txBody>
        </p:sp>
      </p:grpSp>
      <p:sp>
        <p:nvSpPr>
          <p:cNvPr id="9221" name="Rectangle 44"/>
          <p:cNvSpPr>
            <a:spLocks noChangeArrowheads="1"/>
          </p:cNvSpPr>
          <p:nvPr/>
        </p:nvSpPr>
        <p:spPr bwMode="auto">
          <a:xfrm>
            <a:off x="1979" y="1848396"/>
            <a:ext cx="5486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1. BEGIN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2. Base 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 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2 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3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. Power </a:t>
            </a:r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 12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  <a:sym typeface="Symbol" panose="05050102010706020507" pitchFamily="18" charset="2"/>
            </a:endParaRPr>
          </a:p>
          <a:p>
            <a:pPr eaLnBrk="0" hangingPunct="0"/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4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. Product </a:t>
            </a:r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 Base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  <a:sym typeface="Symbol" panose="05050102010706020507" pitchFamily="18" charset="2"/>
            </a:endParaRPr>
          </a:p>
          <a:p>
            <a:pPr eaLnBrk="0" hangingPunct="0"/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5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. Counter </a:t>
            </a:r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 1  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  <a:sym typeface="Symbol" panose="05050102010706020507" pitchFamily="18" charset="2"/>
            </a:endParaRPr>
          </a:p>
          <a:p>
            <a:pPr eaLnBrk="0" hangingPunct="0"/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6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. </a:t>
            </a:r>
            <a:r>
              <a:rPr lang="en-US" altLang="tr-T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WHILE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Counter &lt; Power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	Product </a:t>
            </a:r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=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Product * Base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	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Counter = Counter +1 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  <a:sym typeface="Symbol" panose="05050102010706020507" pitchFamily="18" charset="2"/>
            </a:endParaRPr>
          </a:p>
          <a:p>
            <a:pPr eaLnBrk="0" hangingPunct="0"/>
            <a:r>
              <a:rPr lang="en-GB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    </a:t>
            </a:r>
            <a:r>
              <a:rPr lang="en-GB" altLang="tr-T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Symbol" panose="05050102010706020507" pitchFamily="18" charset="2"/>
              </a:rPr>
              <a:t>END_WHILE</a:t>
            </a:r>
            <a:endParaRPr lang="en-US" altLang="tr-TR" sz="2400" b="1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7. </a:t>
            </a:r>
            <a:r>
              <a:rPr lang="en-US" altLang="tr-TR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PRINT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  Product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eaLnBrk="0" hangingPunct="0"/>
            <a:r>
              <a:rPr lang="en-US" altLang="tr-TR" sz="24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8</a:t>
            </a:r>
            <a:r>
              <a:rPr lang="en-US" altLang="tr-TR" sz="24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. END</a:t>
            </a:r>
            <a:endParaRPr lang="en-US" altLang="tr-TR" sz="24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" name="Flowchart: Data 28"/>
          <p:cNvSpPr/>
          <p:nvPr/>
        </p:nvSpPr>
        <p:spPr bwMode="auto">
          <a:xfrm>
            <a:off x="7696200" y="4495800"/>
            <a:ext cx="1371600" cy="457200"/>
          </a:xfrm>
          <a:prstGeom prst="flowChartInputOutpu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200" b="1" dirty="0" smtClean="0">
                <a:latin typeface="+mj-lt"/>
              </a:rPr>
              <a:t>PRINT</a:t>
            </a:r>
            <a:r>
              <a:rPr lang="en-US" sz="1200" b="1" dirty="0" smtClean="0">
                <a:latin typeface="+mj-lt"/>
              </a:rPr>
              <a:t> Product</a:t>
            </a:r>
            <a:endParaRPr lang="tr-TR" sz="1200" b="1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TRACING for power=4</a:t>
            </a:r>
            <a:endParaRPr lang="en-US" altLang="tr-TR" smtClean="0"/>
          </a:p>
        </p:txBody>
      </p:sp>
      <p:graphicFrame>
        <p:nvGraphicFramePr>
          <p:cNvPr id="15428" name="Group 68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534400" cy="3989388"/>
        </p:xfrm>
        <a:graphic>
          <a:graphicData uri="http://schemas.openxmlformats.org/drawingml/2006/table">
            <a:tbl>
              <a:tblPr/>
              <a:tblGrid>
                <a:gridCol w="4876800"/>
                <a:gridCol w="3657600"/>
              </a:tblGrid>
              <a:tr h="398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BASE   POWER  PRODUCT  COUNTER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COUNTER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&lt; POWER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2:      2            ?               ?                    ?                           ?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3:      2            4               ?                    ?                           ?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4:      2            4               2                    ?                           ?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5:      2            4               2                    1                           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STEP 6:      2            4               2                    1                           T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6.1:    2            4              2x2=4             1                           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6.2:    2            4               4                  1+1=2                     T 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STEP 6:      2            4               4                    2                           T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6.1:    2            4              4x2=8              2                          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6.2:    2            4               8                   2+1=3                    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STEP 6:      2            4               8                    3                           T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6.1:    2            4              8x2=16           3                           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6.1:    2            4             16                 3+1=4                      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STEP 6:       2            4             16                   4                            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7:    print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   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   Base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=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   Power =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4.   Product = Base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5.   Counter = 1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   WHILE Counter &lt; Power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6.1	Product = Product * Base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6.2	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Counter = Counter +1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END_WHILE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    PRINT  Product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499350" cy="792162"/>
          </a:xfrm>
          <a:noFill/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 Method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219200"/>
            <a:ext cx="8324850" cy="5029200"/>
          </a:xfrm>
        </p:spPr>
        <p:txBody>
          <a:bodyPr/>
          <a:lstStyle/>
          <a:p>
            <a:pPr marL="692150" indent="-609600" eaLnBrk="1" hangingPunct="1">
              <a:lnSpc>
                <a:spcPct val="80000"/>
              </a:lnSpc>
              <a:buSzTx/>
              <a:buFont typeface="Monotype Sorts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Requirements specification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03225" lvl="1" indent="0" eaLnBrk="1" hangingPunct="1">
              <a:lnSpc>
                <a:spcPct val="80000"/>
              </a:lnSpc>
              <a:buSzPct val="70000"/>
              <a:buNone/>
            </a:pPr>
            <a:r>
              <a:rPr lang="en-US" sz="1800" dirty="0" smtClean="0"/>
              <a:t>	Understanding what the problem is, what is needed to solve it, what the 	solution should provide, existing constraints </a:t>
            </a:r>
            <a:endParaRPr lang="en-US" sz="1800" dirty="0" smtClean="0"/>
          </a:p>
          <a:p>
            <a:pPr marL="692150" indent="-609600" eaLnBrk="1" hangingPunct="1">
              <a:lnSpc>
                <a:spcPct val="80000"/>
              </a:lnSpc>
              <a:buSzTx/>
              <a:buFont typeface="Monotype Sorts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Analysis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03225" lvl="1" indent="0" eaLnBrk="1" hangingPunct="1">
              <a:lnSpc>
                <a:spcPct val="80000"/>
              </a:lnSpc>
              <a:buSzPct val="70000"/>
              <a:buNone/>
            </a:pPr>
            <a:r>
              <a:rPr lang="en-US" sz="1800" dirty="0" smtClean="0"/>
              <a:t>	Deciding on inputs(data to work with it) /outputs (desired results) , formulas, 	equations to be used</a:t>
            </a:r>
            <a:endParaRPr lang="en-US" sz="1800" dirty="0" smtClean="0"/>
          </a:p>
          <a:p>
            <a:pPr marL="692150" indent="-609600" eaLnBrk="1" hangingPunct="1">
              <a:lnSpc>
                <a:spcPct val="80000"/>
              </a:lnSpc>
              <a:buSzTx/>
              <a:buFont typeface="Monotype Sorts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Design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03225" lvl="1" indent="0" eaLnBrk="1" hangingPunct="1">
              <a:lnSpc>
                <a:spcPct val="80000"/>
              </a:lnSpc>
              <a:buSzPct val="70000"/>
              <a:buNone/>
            </a:pPr>
            <a:r>
              <a:rPr lang="en-US" sz="1800" dirty="0" smtClean="0"/>
              <a:t>	Development of an algorithm (</a:t>
            </a:r>
            <a:r>
              <a:rPr lang="en-US" sz="1800" b="1" dirty="0" err="1" smtClean="0"/>
              <a:t>pseudocodes</a:t>
            </a:r>
            <a:r>
              <a:rPr lang="en-US" sz="1800" dirty="0" smtClean="0"/>
              <a:t> and </a:t>
            </a:r>
            <a:r>
              <a:rPr lang="en-US" sz="1800" b="1" dirty="0" smtClean="0"/>
              <a:t>flowcharts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marL="692150" indent="-609600" eaLnBrk="1" hangingPunct="1">
              <a:lnSpc>
                <a:spcPct val="80000"/>
              </a:lnSpc>
              <a:buSzTx/>
              <a:buFont typeface="Monotype Sorts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Implementation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03225" lvl="1" indent="0" eaLnBrk="1" hangingPunct="1">
              <a:lnSpc>
                <a:spcPct val="80000"/>
              </a:lnSpc>
              <a:buSzPct val="70000"/>
              <a:buNone/>
            </a:pPr>
            <a:r>
              <a:rPr lang="en-US" sz="1800" dirty="0" smtClean="0"/>
              <a:t>	Writing the software in a programming language using algorithm</a:t>
            </a:r>
            <a:endParaRPr lang="en-US" sz="1800" dirty="0" smtClean="0"/>
          </a:p>
          <a:p>
            <a:pPr marL="692150" indent="-609600" eaLnBrk="1" hangingPunct="1">
              <a:lnSpc>
                <a:spcPct val="80000"/>
              </a:lnSpc>
              <a:buSzTx/>
              <a:buFont typeface="Monotype Sorts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Testing </a:t>
            </a:r>
            <a:r>
              <a:rPr lang="en-US" sz="2000" dirty="0" smtClean="0"/>
              <a:t>(demonstrating correctness) and verification (ensuring that program meets user’s requirements)</a:t>
            </a:r>
            <a:endParaRPr lang="en-US" sz="2000" dirty="0" smtClean="0"/>
          </a:p>
          <a:p>
            <a:pPr marL="692150" indent="-609600" eaLnBrk="1" hangingPunct="1">
              <a:lnSpc>
                <a:spcPct val="80000"/>
              </a:lnSpc>
              <a:buSzTx/>
              <a:buFont typeface="Monotype Sorts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Maintenance and update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82550" indent="0" eaLnBrk="1" hangingPunct="1">
              <a:lnSpc>
                <a:spcPct val="80000"/>
              </a:lnSpc>
              <a:buSzTx/>
              <a:buNone/>
            </a:pPr>
            <a:r>
              <a:rPr lang="en-US" sz="2000" dirty="0"/>
              <a:t>	 Removing undetected errors and prepare a documentation of the 	program </a:t>
            </a:r>
            <a:endParaRPr lang="en-US" sz="2000" dirty="0"/>
          </a:p>
          <a:p>
            <a:pPr marL="82550" indent="0" eaLnBrk="1" hangingPunct="1">
              <a:lnSpc>
                <a:spcPct val="80000"/>
              </a:lnSpc>
              <a:buSzTx/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r-TR" sz="2400" b="1" dirty="0" smtClean="0">
                <a:effectLst/>
              </a:rPr>
              <a:t>Example: </a:t>
            </a:r>
            <a:r>
              <a:rPr lang="en-US" altLang="tr-TR" sz="2200" dirty="0">
                <a:effectLst/>
              </a:rPr>
              <a:t>Write down an algorithm and draw a flowchart to find and print the largest of three numbers. Read numbers one by one. Verify your result by a trace table. (Use 5, 7, 3 as the numbers read) </a:t>
            </a:r>
            <a:endParaRPr lang="en-US" altLang="tr-TR" sz="2200" dirty="0" smtClean="0">
              <a:effectLst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01091"/>
            <a:ext cx="4724400" cy="4800600"/>
          </a:xfrm>
        </p:spPr>
        <p:txBody>
          <a:bodyPr/>
          <a:lstStyle/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000" b="1" dirty="0" smtClean="0"/>
              <a:t>Algorithm 				</a:t>
            </a:r>
            <a:endParaRPr lang="en-US" altLang="tr-TR" sz="2000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1. BEGIN</a:t>
            </a:r>
            <a:endParaRPr lang="en-US" altLang="tr-TR" sz="2000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2. READ  N1</a:t>
            </a:r>
            <a:endParaRPr lang="en-US" altLang="tr-TR" sz="2000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3. Max </a:t>
            </a:r>
            <a:r>
              <a:rPr lang="en-US" altLang="tr-TR" sz="2000" dirty="0">
                <a:sym typeface="Wingdings" panose="05000000000000000000" pitchFamily="2" charset="2"/>
              </a:rPr>
              <a:t>=</a:t>
            </a:r>
            <a:r>
              <a:rPr lang="en-US" altLang="tr-TR" sz="2000" dirty="0" smtClean="0"/>
              <a:t> N1</a:t>
            </a:r>
            <a:endParaRPr lang="en-US" altLang="tr-TR" sz="2000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4. READ N2</a:t>
            </a:r>
            <a:endParaRPr lang="en-US" altLang="tr-TR" sz="2000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5. IF (N2&gt;Max) THEN</a:t>
            </a:r>
            <a:endParaRPr lang="en-US" altLang="tr-TR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000" dirty="0" smtClean="0"/>
              <a:t>		 Max = N2</a:t>
            </a:r>
            <a:endParaRPr lang="en-US" altLang="tr-TR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000" dirty="0" smtClean="0"/>
              <a:t>	ENDIF</a:t>
            </a:r>
            <a:endParaRPr lang="en-US" altLang="tr-TR" sz="2000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6. READ N3</a:t>
            </a:r>
            <a:endParaRPr lang="en-US" altLang="tr-TR" sz="2000" dirty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7. IF (N3&gt;Max) THEN </a:t>
            </a:r>
            <a:endParaRPr lang="en-US" altLang="tr-TR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000" dirty="0" smtClean="0"/>
              <a:t>      	Max = N3</a:t>
            </a:r>
            <a:endParaRPr lang="en-US" altLang="tr-TR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000" dirty="0" smtClean="0"/>
              <a:t>	ENDIF</a:t>
            </a:r>
            <a:endParaRPr lang="en-US" altLang="tr-TR" sz="2000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8. PRINT “The largest number is:”, Max</a:t>
            </a:r>
            <a:endParaRPr lang="en-US" altLang="tr-TR" sz="2000" dirty="0" smtClean="0"/>
          </a:p>
          <a:p>
            <a:pPr marL="8255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9. END</a:t>
            </a:r>
            <a:endParaRPr lang="en-US" altLang="tr-TR" sz="2000" dirty="0" smtClean="0"/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724400" y="2650175"/>
            <a:ext cx="44196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tr-TR" sz="1800" dirty="0" smtClean="0">
                <a:solidFill>
                  <a:srgbClr val="000000"/>
                </a:solidFill>
                <a:cs typeface="+mn-cs"/>
              </a:rPr>
              <a:t>            </a:t>
            </a: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N1      N2     N3      Max   N2&gt;Max  N3&gt;Max</a:t>
            </a:r>
            <a:endParaRPr lang="en-US" altLang="tr-TR" sz="14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Step 2:     5         ?      ?           ?          ?           ?</a:t>
            </a:r>
            <a:endParaRPr lang="en-US" altLang="tr-TR" sz="14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Step </a:t>
            </a:r>
            <a:r>
              <a:rPr lang="en-US" altLang="tr-TR" sz="1400" dirty="0">
                <a:solidFill>
                  <a:srgbClr val="000000"/>
                </a:solidFill>
                <a:cs typeface="+mn-cs"/>
              </a:rPr>
              <a:t>3</a:t>
            </a: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:     5         ?      ?            5          ?          ?</a:t>
            </a:r>
            <a:endParaRPr lang="en-US" altLang="tr-TR" sz="14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Step 4:    5          7      ?           5           ?          ?</a:t>
            </a:r>
            <a:endParaRPr lang="en-US" altLang="tr-TR" sz="14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Step 5:    5          7      ?           7           T          ?</a:t>
            </a:r>
            <a:endParaRPr lang="en-US" altLang="tr-TR" sz="14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Step 6:    5         7       3           7           ?          </a:t>
            </a:r>
            <a:r>
              <a:rPr lang="en-US" altLang="tr-TR" sz="1400" dirty="0">
                <a:solidFill>
                  <a:srgbClr val="000000"/>
                </a:solidFill>
                <a:cs typeface="+mn-cs"/>
              </a:rPr>
              <a:t>?</a:t>
            </a:r>
            <a:endParaRPr lang="en-US" altLang="tr-TR" sz="14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Step 7:    5         7       3          7            ?          </a:t>
            </a:r>
            <a:r>
              <a:rPr lang="en-US" altLang="tr-TR" sz="1400" dirty="0" err="1" smtClean="0">
                <a:solidFill>
                  <a:srgbClr val="000000"/>
                </a:solidFill>
                <a:cs typeface="+mn-cs"/>
              </a:rPr>
              <a:t>F</a:t>
            </a:r>
            <a:endParaRPr lang="en-US" altLang="tr-TR" sz="1400" dirty="0" smtClean="0">
              <a:solidFill>
                <a:srgbClr val="000000"/>
              </a:solidFill>
              <a:cs typeface="+mn-cs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Step 8:  Print  </a:t>
            </a:r>
            <a:r>
              <a:rPr lang="en-US" altLang="tr-TR" sz="1400" dirty="0" smtClean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 The l</a:t>
            </a: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argest </a:t>
            </a:r>
            <a:r>
              <a:rPr lang="en-US" altLang="tr-TR" sz="1400" dirty="0">
                <a:solidFill>
                  <a:srgbClr val="000000"/>
                </a:solidFill>
                <a:cs typeface="+mn-cs"/>
              </a:rPr>
              <a:t>n</a:t>
            </a:r>
            <a:r>
              <a:rPr lang="en-US" altLang="tr-TR" sz="1400" dirty="0" smtClean="0">
                <a:solidFill>
                  <a:srgbClr val="000000"/>
                </a:solidFill>
                <a:cs typeface="+mn-cs"/>
              </a:rPr>
              <a:t>umber is </a:t>
            </a:r>
            <a:r>
              <a:rPr lang="en-US" altLang="tr-TR" sz="1400" b="1" dirty="0" smtClean="0">
                <a:solidFill>
                  <a:srgbClr val="000000"/>
                </a:solidFill>
                <a:cs typeface="+mn-cs"/>
              </a:rPr>
              <a:t>7</a:t>
            </a:r>
            <a:endParaRPr lang="en-US" altLang="tr-TR" sz="1400" b="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0" y="1779319"/>
            <a:ext cx="3657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tr-TR" sz="2800" b="1" dirty="0" smtClean="0">
                <a:effectLst/>
              </a:rPr>
              <a:t>Tracing</a:t>
            </a:r>
            <a:endParaRPr lang="en-US" altLang="tr-TR" sz="2800" b="1" dirty="0" smtClean="0">
              <a:effectLst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29200" y="5562600"/>
            <a:ext cx="35814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tr-TR" sz="2800" dirty="0" smtClean="0">
                <a:effectLst/>
              </a:rPr>
              <a:t>Draw the Flowchart.</a:t>
            </a:r>
            <a:endParaRPr lang="en-US" altLang="tr-TR" sz="2800" dirty="0" smtClean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Example for while loop</a:t>
            </a:r>
            <a:endParaRPr lang="tr-TR" altLang="tr-TR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tr-TR" b="1" dirty="0" smtClean="0"/>
              <a:t>Example</a:t>
            </a:r>
            <a:r>
              <a:rPr lang="en-US" altLang="tr-TR" dirty="0" smtClean="0"/>
              <a:t>: Write down an algorithm and draw a flowchart to find and print the largest of N (N can be any number) numbers. Read numbers one by one. Verify your result by a trace table. (Assume N to be 3 and the following set to be the numbers {4 2 8 }) </a:t>
            </a:r>
            <a:endParaRPr lang="en-US" altLang="tr-TR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tr-TR" b="1" dirty="0" smtClean="0"/>
              <a:t>Algorithm and Flowchart</a:t>
            </a:r>
            <a:r>
              <a:rPr lang="en-US" altLang="tr-TR" dirty="0" smtClean="0"/>
              <a:t> </a:t>
            </a:r>
            <a:endParaRPr lang="en-US" altLang="tr-T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120" y="1500386"/>
            <a:ext cx="4114800" cy="444864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1. BEGIN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2. PRINT “Enter N:”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3. READ N 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4. Max = 0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5. Counter </a:t>
            </a:r>
            <a:r>
              <a:rPr lang="en-US" altLang="tr-TR" sz="2000" dirty="0">
                <a:sym typeface="Wingdings" panose="05000000000000000000" pitchFamily="2" charset="2"/>
              </a:rPr>
              <a:t>= 0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6. WHILE (Counter &lt; N )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    	Counter </a:t>
            </a:r>
            <a:r>
              <a:rPr lang="en-US" altLang="tr-TR" sz="2000" dirty="0">
                <a:sym typeface="Wingdings" panose="05000000000000000000" pitchFamily="2" charset="2"/>
              </a:rPr>
              <a:t>=</a:t>
            </a:r>
            <a:r>
              <a:rPr lang="en-US" altLang="tr-TR" sz="2000" dirty="0"/>
              <a:t> Counter + 1 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    	PRINT “Enter number:”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    	READ number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    	IF  (number &gt; Max) </a:t>
            </a:r>
            <a:endParaRPr lang="en-US" altLang="tr-TR" sz="20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tr-TR" sz="2000" dirty="0"/>
              <a:t>     	    Max </a:t>
            </a:r>
            <a:r>
              <a:rPr lang="en-US" altLang="tr-TR" sz="2000" dirty="0">
                <a:sym typeface="Wingdings" panose="05000000000000000000" pitchFamily="2" charset="2"/>
              </a:rPr>
              <a:t>=</a:t>
            </a:r>
            <a:r>
              <a:rPr lang="en-US" altLang="tr-TR" sz="2000" dirty="0"/>
              <a:t> number </a:t>
            </a:r>
            <a:endParaRPr lang="en-US" altLang="tr-TR" sz="20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tr-TR" sz="2000" dirty="0"/>
              <a:t>	</a:t>
            </a:r>
            <a:r>
              <a:rPr lang="en-US" altLang="tr-TR" sz="2000" dirty="0" smtClean="0"/>
              <a:t>	ENDIF</a:t>
            </a:r>
            <a:endParaRPr lang="en-US" altLang="tr-TR" sz="20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GB" altLang="tr-TR" sz="2000" dirty="0"/>
              <a:t>    END_WHILE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7. PRINT  Max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tr-TR" sz="2000" dirty="0" smtClean="0"/>
          </a:p>
        </p:txBody>
      </p:sp>
      <p:grpSp>
        <p:nvGrpSpPr>
          <p:cNvPr id="13316" name="Group 5"/>
          <p:cNvGrpSpPr/>
          <p:nvPr/>
        </p:nvGrpSpPr>
        <p:grpSpPr bwMode="auto">
          <a:xfrm>
            <a:off x="4343400" y="1371600"/>
            <a:ext cx="3886249" cy="5068888"/>
            <a:chOff x="3515" y="2334"/>
            <a:chExt cx="6121" cy="7983"/>
          </a:xfrm>
        </p:grpSpPr>
        <p:sp>
          <p:nvSpPr>
            <p:cNvPr id="13317" name="AutoShape 6"/>
            <p:cNvSpPr>
              <a:spLocks noChangeArrowheads="1"/>
            </p:cNvSpPr>
            <p:nvPr/>
          </p:nvSpPr>
          <p:spPr bwMode="auto">
            <a:xfrm>
              <a:off x="4955" y="2334"/>
              <a:ext cx="1440" cy="57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BEGIN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18" name="Line 7"/>
            <p:cNvSpPr>
              <a:spLocks noChangeShapeType="1"/>
            </p:cNvSpPr>
            <p:nvPr/>
          </p:nvSpPr>
          <p:spPr bwMode="auto">
            <a:xfrm>
              <a:off x="5675" y="2934"/>
              <a:ext cx="0" cy="2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19" name="AutoShape 8"/>
            <p:cNvSpPr>
              <a:spLocks noChangeArrowheads="1"/>
            </p:cNvSpPr>
            <p:nvPr/>
          </p:nvSpPr>
          <p:spPr bwMode="auto">
            <a:xfrm>
              <a:off x="3524" y="3174"/>
              <a:ext cx="5032" cy="654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PRINT “Enter N:”</a:t>
              </a:r>
              <a:endParaRPr lang="en-US" alt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  <a:p>
              <a:pPr algn="ctr"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READ </a:t>
              </a:r>
              <a:r>
                <a:rPr lang="en-US" altLang="tr-TR" sz="11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N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20" name="AutoShape 10"/>
            <p:cNvSpPr>
              <a:spLocks noChangeArrowheads="1"/>
            </p:cNvSpPr>
            <p:nvPr/>
          </p:nvSpPr>
          <p:spPr bwMode="auto">
            <a:xfrm>
              <a:off x="4396" y="5073"/>
              <a:ext cx="2376" cy="741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hangingPunct="0"/>
              <a:endParaRPr lang="en-US" alt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  <a:p>
              <a:pPr eaLnBrk="0" hangingPunct="0"/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22" name="AutoShape 12"/>
            <p:cNvSpPr>
              <a:spLocks noChangeArrowheads="1"/>
            </p:cNvSpPr>
            <p:nvPr/>
          </p:nvSpPr>
          <p:spPr bwMode="auto">
            <a:xfrm>
              <a:off x="8196" y="7134"/>
              <a:ext cx="1440" cy="57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END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23" name="Line 13"/>
            <p:cNvSpPr>
              <a:spLocks noChangeShapeType="1"/>
            </p:cNvSpPr>
            <p:nvPr/>
          </p:nvSpPr>
          <p:spPr bwMode="auto">
            <a:xfrm>
              <a:off x="6755" y="5454"/>
              <a:ext cx="21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24" name="Line 14"/>
            <p:cNvSpPr>
              <a:spLocks noChangeShapeType="1"/>
            </p:cNvSpPr>
            <p:nvPr/>
          </p:nvSpPr>
          <p:spPr bwMode="auto">
            <a:xfrm flipH="1">
              <a:off x="8919" y="5443"/>
              <a:ext cx="15" cy="4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25" name="Text Box 15"/>
            <p:cNvSpPr txBox="1">
              <a:spLocks noChangeArrowheads="1"/>
            </p:cNvSpPr>
            <p:nvPr/>
          </p:nvSpPr>
          <p:spPr bwMode="auto">
            <a:xfrm>
              <a:off x="5620" y="5742"/>
              <a:ext cx="101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tr-TR" sz="1200" b="1" dirty="0" smtClean="0">
                  <a:solidFill>
                    <a:srgbClr val="000000"/>
                  </a:solidFill>
                  <a:cs typeface="+mn-cs"/>
                </a:rPr>
                <a:t>true</a:t>
              </a:r>
              <a:endParaRPr lang="en-US" altLang="tr-TR" sz="1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61" y="4984"/>
              <a:ext cx="2038" cy="5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altLang="tr-TR" sz="1000" b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US" alt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Counter &lt; N</a:t>
              </a:r>
              <a:endParaRPr lang="en-US" altLang="tr-TR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27" name="Line 18"/>
            <p:cNvSpPr>
              <a:spLocks noChangeShapeType="1"/>
            </p:cNvSpPr>
            <p:nvPr/>
          </p:nvSpPr>
          <p:spPr bwMode="auto">
            <a:xfrm>
              <a:off x="5570" y="4698"/>
              <a:ext cx="10" cy="3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28" name="Line 19"/>
            <p:cNvSpPr>
              <a:spLocks noChangeShapeType="1"/>
            </p:cNvSpPr>
            <p:nvPr/>
          </p:nvSpPr>
          <p:spPr bwMode="auto">
            <a:xfrm>
              <a:off x="5549" y="5814"/>
              <a:ext cx="6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29" name="Line 20"/>
            <p:cNvSpPr>
              <a:spLocks noChangeShapeType="1"/>
            </p:cNvSpPr>
            <p:nvPr/>
          </p:nvSpPr>
          <p:spPr bwMode="auto">
            <a:xfrm flipV="1">
              <a:off x="3515" y="4854"/>
              <a:ext cx="9" cy="5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30" name="Line 21"/>
            <p:cNvSpPr>
              <a:spLocks noChangeShapeType="1"/>
            </p:cNvSpPr>
            <p:nvPr/>
          </p:nvSpPr>
          <p:spPr bwMode="auto">
            <a:xfrm>
              <a:off x="3515" y="4854"/>
              <a:ext cx="20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31" name="Text Box 22"/>
            <p:cNvSpPr txBox="1">
              <a:spLocks noChangeArrowheads="1"/>
            </p:cNvSpPr>
            <p:nvPr/>
          </p:nvSpPr>
          <p:spPr bwMode="auto">
            <a:xfrm>
              <a:off x="6745" y="5022"/>
              <a:ext cx="1331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tr-TR" sz="1200" b="1" dirty="0" smtClean="0">
                  <a:solidFill>
                    <a:srgbClr val="000000"/>
                  </a:solidFill>
                  <a:cs typeface="+mn-cs"/>
                </a:rPr>
                <a:t>false</a:t>
              </a:r>
              <a:endParaRPr lang="en-US" altLang="tr-TR" sz="1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32" name="Line 23"/>
            <p:cNvSpPr>
              <a:spLocks noChangeShapeType="1"/>
            </p:cNvSpPr>
            <p:nvPr/>
          </p:nvSpPr>
          <p:spPr bwMode="auto">
            <a:xfrm>
              <a:off x="8916" y="6534"/>
              <a:ext cx="0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33" name="AutoShape 24"/>
            <p:cNvSpPr>
              <a:spLocks noChangeArrowheads="1"/>
            </p:cNvSpPr>
            <p:nvPr/>
          </p:nvSpPr>
          <p:spPr bwMode="auto">
            <a:xfrm>
              <a:off x="4422" y="4080"/>
              <a:ext cx="2429" cy="61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Max = 0</a:t>
              </a:r>
              <a:endParaRPr lang="en-US" alt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  <a:p>
              <a:pPr algn="ctr"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Counter </a:t>
              </a:r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  <a:sym typeface="Wingdings" panose="05000000000000000000" pitchFamily="2" charset="2"/>
                </a:rPr>
                <a:t>=</a:t>
              </a:r>
              <a:r>
                <a:rPr lang="en-US" altLang="tr-TR" sz="1200" b="1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  <a:sym typeface="Wingdings" panose="05000000000000000000" pitchFamily="2" charset="2"/>
                </a:rPr>
                <a:t>0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34" name="Line 25"/>
            <p:cNvSpPr>
              <a:spLocks noChangeShapeType="1"/>
            </p:cNvSpPr>
            <p:nvPr/>
          </p:nvSpPr>
          <p:spPr bwMode="auto">
            <a:xfrm>
              <a:off x="5644" y="3826"/>
              <a:ext cx="0" cy="2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35" name="AutoShape 26"/>
            <p:cNvSpPr>
              <a:spLocks noChangeArrowheads="1"/>
            </p:cNvSpPr>
            <p:nvPr/>
          </p:nvSpPr>
          <p:spPr bwMode="auto">
            <a:xfrm>
              <a:off x="4355" y="6174"/>
              <a:ext cx="2654" cy="48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hangingPunct="0"/>
              <a:r>
                <a:rPr lang="en-US" altLang="tr-TR" sz="11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Counter </a:t>
              </a:r>
              <a:r>
                <a:rPr lang="en-US" altLang="tr-TR" sz="1100" b="1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  <a:sym typeface="Wingdings" panose="05000000000000000000" pitchFamily="2" charset="2"/>
                </a:rPr>
                <a:t>=</a:t>
              </a:r>
              <a:r>
                <a:rPr lang="en-US" altLang="tr-TR" sz="11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 Counter +1</a:t>
              </a:r>
              <a:endParaRPr lang="en-US" altLang="tr-TR" sz="11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36" name="Line 27"/>
            <p:cNvSpPr>
              <a:spLocks noChangeShapeType="1"/>
            </p:cNvSpPr>
            <p:nvPr/>
          </p:nvSpPr>
          <p:spPr bwMode="auto">
            <a:xfrm>
              <a:off x="5598" y="6645"/>
              <a:ext cx="0" cy="2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37" name="AutoShape 28"/>
            <p:cNvSpPr>
              <a:spLocks noChangeArrowheads="1"/>
            </p:cNvSpPr>
            <p:nvPr/>
          </p:nvSpPr>
          <p:spPr bwMode="auto">
            <a:xfrm>
              <a:off x="3875" y="6903"/>
              <a:ext cx="4681" cy="654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PRINT “Enter umber:”</a:t>
              </a:r>
              <a:endParaRPr lang="en-US" alt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  <a:p>
              <a:pPr algn="ctr"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READ umber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38" name="AutoShape 29"/>
            <p:cNvSpPr>
              <a:spLocks noChangeArrowheads="1"/>
            </p:cNvSpPr>
            <p:nvPr/>
          </p:nvSpPr>
          <p:spPr bwMode="auto">
            <a:xfrm>
              <a:off x="3995" y="7892"/>
              <a:ext cx="3151" cy="108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hangingPunct="0"/>
              <a:r>
                <a:rPr lang="en-US" altLang="tr-TR" sz="1200" b="1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n</a:t>
              </a:r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umber &gt; Max</a:t>
              </a:r>
              <a:endParaRPr lang="en-US" alt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  <a:p>
              <a:pPr eaLnBrk="0" hangingPunct="0"/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39" name="Text Box 30"/>
            <p:cNvSpPr txBox="1">
              <a:spLocks noChangeArrowheads="1"/>
            </p:cNvSpPr>
            <p:nvPr/>
          </p:nvSpPr>
          <p:spPr bwMode="auto">
            <a:xfrm>
              <a:off x="5533" y="8926"/>
              <a:ext cx="121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tr-TR" sz="1200" b="1" dirty="0" smtClean="0">
                  <a:solidFill>
                    <a:srgbClr val="000000"/>
                  </a:solidFill>
                  <a:cs typeface="+mn-cs"/>
                </a:rPr>
                <a:t>true</a:t>
              </a:r>
              <a:endParaRPr lang="en-US" altLang="tr-TR" sz="1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40" name="Line 31"/>
            <p:cNvSpPr>
              <a:spLocks noChangeShapeType="1"/>
            </p:cNvSpPr>
            <p:nvPr/>
          </p:nvSpPr>
          <p:spPr bwMode="auto">
            <a:xfrm>
              <a:off x="5575" y="9006"/>
              <a:ext cx="0" cy="3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41" name="Text Box 32"/>
            <p:cNvSpPr txBox="1">
              <a:spLocks noChangeArrowheads="1"/>
            </p:cNvSpPr>
            <p:nvPr/>
          </p:nvSpPr>
          <p:spPr bwMode="auto">
            <a:xfrm>
              <a:off x="7169" y="8008"/>
              <a:ext cx="126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tr-TR" sz="1200" b="1" dirty="0" smtClean="0">
                  <a:solidFill>
                    <a:srgbClr val="000000"/>
                  </a:solidFill>
                  <a:cs typeface="+mn-cs"/>
                </a:rPr>
                <a:t>false</a:t>
              </a:r>
              <a:endParaRPr lang="en-US" altLang="tr-TR" sz="180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342" name="Line 33"/>
            <p:cNvSpPr>
              <a:spLocks noChangeShapeType="1"/>
            </p:cNvSpPr>
            <p:nvPr/>
          </p:nvSpPr>
          <p:spPr bwMode="auto">
            <a:xfrm>
              <a:off x="5580" y="7546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43" name="AutoShape 34"/>
            <p:cNvSpPr>
              <a:spLocks noChangeArrowheads="1"/>
            </p:cNvSpPr>
            <p:nvPr/>
          </p:nvSpPr>
          <p:spPr bwMode="auto">
            <a:xfrm>
              <a:off x="4302" y="9360"/>
              <a:ext cx="2654" cy="36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0" hangingPunct="0"/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Max </a:t>
              </a:r>
              <a:r>
                <a:rPr lang="en-US" altLang="tr-TR" sz="1200" b="1" dirty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  <a:sym typeface="Wingdings" panose="05000000000000000000" pitchFamily="2" charset="2"/>
                </a:rPr>
                <a:t>=</a:t>
              </a:r>
              <a:r>
                <a:rPr lang="en-US" altLang="tr-TR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+mn-cs"/>
                </a:rPr>
                <a:t> number</a:t>
              </a:r>
              <a:endParaRPr lang="en-US" altLang="tr-TR" sz="18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44" name="Line 35"/>
            <p:cNvSpPr>
              <a:spLocks noChangeShapeType="1"/>
            </p:cNvSpPr>
            <p:nvPr/>
          </p:nvSpPr>
          <p:spPr bwMode="auto">
            <a:xfrm>
              <a:off x="5549" y="9723"/>
              <a:ext cx="0" cy="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45" name="Line 36"/>
            <p:cNvSpPr>
              <a:spLocks noChangeShapeType="1"/>
            </p:cNvSpPr>
            <p:nvPr/>
          </p:nvSpPr>
          <p:spPr bwMode="auto">
            <a:xfrm flipH="1">
              <a:off x="3524" y="10308"/>
              <a:ext cx="20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46" name="Line 37"/>
            <p:cNvSpPr>
              <a:spLocks noChangeShapeType="1"/>
            </p:cNvSpPr>
            <p:nvPr/>
          </p:nvSpPr>
          <p:spPr bwMode="auto">
            <a:xfrm flipV="1">
              <a:off x="7105" y="8433"/>
              <a:ext cx="424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47" name="Line 38"/>
            <p:cNvSpPr>
              <a:spLocks noChangeShapeType="1"/>
            </p:cNvSpPr>
            <p:nvPr/>
          </p:nvSpPr>
          <p:spPr bwMode="auto">
            <a:xfrm>
              <a:off x="7559" y="8448"/>
              <a:ext cx="0" cy="1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48" name="Line 39"/>
            <p:cNvSpPr>
              <a:spLocks noChangeShapeType="1"/>
            </p:cNvSpPr>
            <p:nvPr/>
          </p:nvSpPr>
          <p:spPr bwMode="auto">
            <a:xfrm flipH="1">
              <a:off x="5549" y="9933"/>
              <a:ext cx="19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180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6922385" y="3647925"/>
            <a:ext cx="1779614" cy="415264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en-US" altLang="tr-T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PRINT Max</a:t>
            </a:r>
            <a:endParaRPr lang="en-US" altLang="tr-TR" sz="1200" b="1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Tracing</a:t>
            </a:r>
            <a:endParaRPr lang="en-US" altLang="tr-T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1400" smtClean="0"/>
              <a:t>            </a:t>
            </a:r>
            <a:endParaRPr lang="en-US" altLang="tr-TR" sz="140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tr-TR" altLang="tr-TR" sz="1600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25683" name="Group 83"/>
          <p:cNvGraphicFramePr>
            <a:graphicFrameLocks noGrp="1"/>
          </p:cNvGraphicFramePr>
          <p:nvPr>
            <p:ph sz="half" idx="2"/>
          </p:nvPr>
        </p:nvGraphicFramePr>
        <p:xfrm>
          <a:off x="304800" y="1447800"/>
          <a:ext cx="4876800" cy="5218724"/>
        </p:xfrm>
        <a:graphic>
          <a:graphicData uri="http://schemas.openxmlformats.org/drawingml/2006/table">
            <a:tbl>
              <a:tblPr/>
              <a:tblGrid>
                <a:gridCol w="457200"/>
                <a:gridCol w="304800"/>
                <a:gridCol w="533400"/>
                <a:gridCol w="762000"/>
                <a:gridCol w="1066800"/>
                <a:gridCol w="609600"/>
                <a:gridCol w="1143000"/>
              </a:tblGrid>
              <a:tr h="304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Counter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Counter &lt; 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number &gt; Max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0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 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 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 useBgFill="1"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57800" y="1447800"/>
            <a:ext cx="3733800" cy="4648200"/>
          </a:xfrm>
          <a:prstGeom prst="rect">
            <a:avLst/>
          </a:prstGeom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altLang="tr-TR" sz="20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N=3,   </a:t>
            </a:r>
            <a:r>
              <a:rPr lang="en-US" altLang="tr-TR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numbers </a:t>
            </a:r>
            <a:r>
              <a:rPr lang="en-US" altLang="tr-TR" sz="20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{4 </a:t>
            </a:r>
            <a:r>
              <a:rPr lang="en-US" altLang="tr-TR" sz="2000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2 8 </a:t>
            </a:r>
            <a:r>
              <a:rPr lang="en-US" altLang="tr-TR" sz="2000" dirty="0" smtClean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}</a:t>
            </a:r>
            <a:endParaRPr lang="en-US" altLang="tr-TR" sz="2000" dirty="0" smtClean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en-US" altLang="tr-TR" sz="2000" kern="0" dirty="0">
              <a:solidFill>
                <a:srgbClr val="000000"/>
              </a:solidFill>
              <a:latin typeface="Arial" panose="020B0604020202020204"/>
              <a:cs typeface="+mn-cs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1. BEGIN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2. PRINT “Enter </a:t>
            </a:r>
            <a:r>
              <a:rPr lang="en-US" altLang="tr-TR" sz="2000" dirty="0" smtClean="0"/>
              <a:t>N</a:t>
            </a:r>
            <a:r>
              <a:rPr lang="en-US" altLang="tr-TR" sz="2000" dirty="0"/>
              <a:t>:</a:t>
            </a:r>
            <a:r>
              <a:rPr lang="en-US" altLang="tr-TR" sz="2000" dirty="0" smtClean="0"/>
              <a:t>”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3. READ </a:t>
            </a:r>
            <a:r>
              <a:rPr lang="en-US" altLang="tr-TR" sz="2000" dirty="0" smtClean="0"/>
              <a:t>N </a:t>
            </a:r>
            <a:endParaRPr lang="en-US" altLang="tr-TR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4</a:t>
            </a:r>
            <a:r>
              <a:rPr lang="en-US" altLang="tr-TR" sz="2000" dirty="0" smtClean="0"/>
              <a:t>. Max = 0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5. </a:t>
            </a:r>
            <a:r>
              <a:rPr lang="en-US" altLang="tr-TR" sz="2000" dirty="0"/>
              <a:t>Counter </a:t>
            </a:r>
            <a:r>
              <a:rPr lang="en-US" altLang="tr-TR" sz="2000" dirty="0">
                <a:sym typeface="Wingdings" panose="05000000000000000000" pitchFamily="2" charset="2"/>
              </a:rPr>
              <a:t>= 0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6. </a:t>
            </a:r>
            <a:r>
              <a:rPr lang="en-US" altLang="tr-TR" sz="2000" dirty="0"/>
              <a:t>WHILE (Counter &lt; N )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   </a:t>
            </a:r>
            <a:r>
              <a:rPr lang="en-US" altLang="tr-TR" sz="2000" dirty="0" smtClean="0"/>
              <a:t> 6.1</a:t>
            </a:r>
            <a:r>
              <a:rPr lang="en-US" altLang="tr-TR" sz="2000" dirty="0"/>
              <a:t>	Counter </a:t>
            </a:r>
            <a:r>
              <a:rPr lang="en-US" altLang="tr-TR" sz="2000" dirty="0">
                <a:sym typeface="Wingdings" panose="05000000000000000000" pitchFamily="2" charset="2"/>
              </a:rPr>
              <a:t>=</a:t>
            </a:r>
            <a:r>
              <a:rPr lang="en-US" altLang="tr-TR" sz="2000" dirty="0"/>
              <a:t> Counter + 1 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</a:t>
            </a:r>
            <a:r>
              <a:rPr lang="en-US" altLang="tr-TR" sz="2000" dirty="0" smtClean="0"/>
              <a:t>    6.2</a:t>
            </a:r>
            <a:r>
              <a:rPr lang="en-US" altLang="tr-TR" sz="2000" dirty="0"/>
              <a:t>	PRINT “</a:t>
            </a:r>
            <a:r>
              <a:rPr lang="en-US" altLang="tr-TR" sz="2000" dirty="0" smtClean="0"/>
              <a:t>Enter number</a:t>
            </a:r>
            <a:r>
              <a:rPr lang="en-US" altLang="tr-TR" sz="2000" dirty="0"/>
              <a:t>:”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     6.3</a:t>
            </a:r>
            <a:r>
              <a:rPr lang="en-US" altLang="tr-TR" sz="2000" dirty="0"/>
              <a:t>	READ number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</a:t>
            </a:r>
            <a:r>
              <a:rPr lang="en-US" altLang="tr-TR" sz="2000" dirty="0" smtClean="0"/>
              <a:t>    6.4</a:t>
            </a:r>
            <a:r>
              <a:rPr lang="en-US" altLang="tr-TR" sz="2000" dirty="0"/>
              <a:t>	IF  (number &gt; Max) </a:t>
            </a:r>
            <a:endParaRPr lang="en-US" altLang="tr-TR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000" dirty="0" smtClean="0"/>
              <a:t>     6.5</a:t>
            </a:r>
            <a:r>
              <a:rPr lang="en-US" altLang="tr-TR" sz="2000" dirty="0"/>
              <a:t>	</a:t>
            </a:r>
            <a:r>
              <a:rPr lang="en-US" altLang="tr-TR" sz="2000" dirty="0" smtClean="0"/>
              <a:t>    </a:t>
            </a:r>
            <a:r>
              <a:rPr lang="en-US" altLang="tr-TR" sz="2000" dirty="0"/>
              <a:t>Max </a:t>
            </a:r>
            <a:r>
              <a:rPr lang="en-US" altLang="tr-TR" sz="2000" dirty="0">
                <a:sym typeface="Wingdings" panose="05000000000000000000" pitchFamily="2" charset="2"/>
              </a:rPr>
              <a:t>=</a:t>
            </a:r>
            <a:r>
              <a:rPr lang="en-US" altLang="tr-TR" sz="2000" dirty="0"/>
              <a:t> number </a:t>
            </a:r>
            <a:endParaRPr lang="en-US" altLang="tr-TR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000" dirty="0"/>
              <a:t>	</a:t>
            </a:r>
            <a:r>
              <a:rPr lang="en-US" altLang="tr-TR" sz="2000" dirty="0" smtClean="0"/>
              <a:t>ENDIF</a:t>
            </a:r>
            <a:endParaRPr lang="en-US" altLang="tr-TR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tr-TR" sz="2000" dirty="0"/>
              <a:t>    END_WHILE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 smtClean="0"/>
              <a:t>7. </a:t>
            </a:r>
            <a:r>
              <a:rPr lang="en-US" altLang="tr-TR" sz="2000" dirty="0"/>
              <a:t>PRINT  Max</a:t>
            </a:r>
            <a:endParaRPr lang="en-US" altLang="tr-TR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en-US" altLang="tr-TR" sz="2000" kern="0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Tracing</a:t>
            </a:r>
            <a:endParaRPr lang="en-US" altLang="tr-TR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tr-TR" altLang="tr-TR" sz="1600" smtClean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25683" name="Group 83"/>
          <p:cNvGraphicFramePr>
            <a:graphicFrameLocks noGrp="1"/>
          </p:cNvGraphicFramePr>
          <p:nvPr>
            <p:ph sz="half" idx="2"/>
          </p:nvPr>
        </p:nvGraphicFramePr>
        <p:xfrm>
          <a:off x="304800" y="2514600"/>
          <a:ext cx="5105400" cy="2824857"/>
        </p:xfrm>
        <a:graphic>
          <a:graphicData uri="http://schemas.openxmlformats.org/drawingml/2006/table">
            <a:tbl>
              <a:tblPr/>
              <a:tblGrid>
                <a:gridCol w="762000"/>
                <a:gridCol w="228600"/>
                <a:gridCol w="533400"/>
                <a:gridCol w="762000"/>
                <a:gridCol w="1066800"/>
                <a:gridCol w="609600"/>
                <a:gridCol w="1143000"/>
              </a:tblGrid>
              <a:tr h="30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Counter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Counter &lt; 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number &gt; Max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S3,4,5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6.1-6.5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6.1-6.5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S6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6.1-6.5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S7  print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0200" y="2209800"/>
            <a:ext cx="3733800" cy="419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altLang="tr-TR" sz="2000" dirty="0">
                <a:solidFill>
                  <a:srgbClr val="000000"/>
                </a:solidFill>
                <a:latin typeface="Arial" panose="020B0604020202020204" pitchFamily="34" charset="0"/>
              </a:rPr>
              <a:t>N=3,   numbers {4 2 8 }</a:t>
            </a:r>
            <a:endParaRPr lang="en-US" altLang="tr-T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en-US" altLang="tr-TR" sz="2000" kern="0" dirty="0">
              <a:solidFill>
                <a:srgbClr val="000000"/>
              </a:solidFill>
              <a:latin typeface="Arial" panose="020B0604020202020204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1. BEGIN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2. PRINT “Enter N:”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3. READ N 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4. Max = 0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5. Counter </a:t>
            </a:r>
            <a:r>
              <a:rPr lang="en-US" altLang="tr-TR" sz="2000" dirty="0">
                <a:sym typeface="Wingdings" panose="05000000000000000000" pitchFamily="2" charset="2"/>
              </a:rPr>
              <a:t>= 0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6. WHILE (Counter &lt; N )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    6.1	Counter </a:t>
            </a:r>
            <a:r>
              <a:rPr lang="en-US" altLang="tr-TR" sz="2000" dirty="0">
                <a:sym typeface="Wingdings" panose="05000000000000000000" pitchFamily="2" charset="2"/>
              </a:rPr>
              <a:t>=</a:t>
            </a:r>
            <a:r>
              <a:rPr lang="en-US" altLang="tr-TR" sz="2000" dirty="0"/>
              <a:t> Counter + 1 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    6.2	PRINT “Enter number:”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    6.3	READ number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     6.4	IF  (number &gt; Max) </a:t>
            </a:r>
            <a:endParaRPr lang="en-US" altLang="tr-TR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000" dirty="0"/>
              <a:t>     6.5	    Max </a:t>
            </a:r>
            <a:r>
              <a:rPr lang="en-US" altLang="tr-TR" sz="2000" dirty="0">
                <a:sym typeface="Wingdings" panose="05000000000000000000" pitchFamily="2" charset="2"/>
              </a:rPr>
              <a:t>=</a:t>
            </a:r>
            <a:r>
              <a:rPr lang="en-US" altLang="tr-TR" sz="2000" dirty="0"/>
              <a:t> number </a:t>
            </a:r>
            <a:endParaRPr lang="en-US" altLang="tr-TR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tr-TR" sz="2000" dirty="0"/>
              <a:t>	ENDIF</a:t>
            </a:r>
            <a:endParaRPr lang="en-US" altLang="tr-TR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tr-TR" sz="2000" dirty="0"/>
              <a:t>    END_WHILE</a:t>
            </a:r>
            <a:endParaRPr lang="en-US" altLang="tr-TR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tr-TR" sz="2000" dirty="0"/>
              <a:t>7. PRINT  </a:t>
            </a:r>
            <a:r>
              <a:rPr lang="en-US" altLang="tr-TR" sz="2000" dirty="0" smtClean="0"/>
              <a:t>Max</a:t>
            </a:r>
            <a:endParaRPr lang="en-US" altLang="tr-TR" sz="2000" kern="0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5391" name="TextBox 6"/>
          <p:cNvSpPr txBox="1">
            <a:spLocks noChangeArrowheads="1"/>
          </p:cNvSpPr>
          <p:nvPr/>
        </p:nvSpPr>
        <p:spPr bwMode="auto">
          <a:xfrm>
            <a:off x="457200" y="1752600"/>
            <a:ext cx="670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GB" sz="1800" smtClean="0">
                <a:solidFill>
                  <a:srgbClr val="000000"/>
                </a:solidFill>
                <a:cs typeface="+mn-cs"/>
              </a:rPr>
              <a:t>For a shorter table, use multiple steps at each line.</a:t>
            </a:r>
            <a:endParaRPr lang="en-US" sz="1800" smtClean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0"/>
            <a:ext cx="38862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1A8813-129C-4A09-8E6C-E65F1D26EDD7}" type="slidenum">
              <a:rPr lang="en-US"/>
            </a:fld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152400" y="867102"/>
            <a:ext cx="5332413" cy="141889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 algorithm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draw 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flowchart for computing the value of the following expression where N is entered by the user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1/1 +1/2 + 1/3 + ... + 1/N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357" y="2514600"/>
            <a:ext cx="2902443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1800" b="1" dirty="0">
                <a:solidFill>
                  <a:srgbClr val="FF0000"/>
                </a:solidFill>
              </a:rPr>
              <a:t>Algorit</a:t>
            </a:r>
            <a:r>
              <a:rPr lang="en-US" sz="1800" b="1" dirty="0">
                <a:solidFill>
                  <a:srgbClr val="FF0000"/>
                </a:solidFill>
              </a:rPr>
              <a:t>h</a:t>
            </a:r>
            <a:r>
              <a:rPr lang="tr-TR" sz="1800" b="1" dirty="0">
                <a:solidFill>
                  <a:srgbClr val="FF0000"/>
                </a:solidFill>
              </a:rPr>
              <a:t>m:</a:t>
            </a:r>
            <a:endParaRPr lang="tr-TR" sz="1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18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PRINT “Enter N:”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READ N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i=1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Tx/>
              <a:buAutoNum type="arabicPeriod"/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&lt;=</a:t>
            </a:r>
            <a:r>
              <a:rPr lang="en-US" altLang="tr-TR" sz="1800" b="1" dirty="0" smtClean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+ 1 / i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 = i + 1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END_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6.  PRINT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7.  END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5180013" y="685800"/>
            <a:ext cx="3201987" cy="5943600"/>
            <a:chOff x="3124200" y="685800"/>
            <a:chExt cx="3201988" cy="5943600"/>
          </a:xfrm>
        </p:grpSpPr>
        <p:sp>
          <p:nvSpPr>
            <p:cNvPr id="9" name="Flowchart: Terminator 8"/>
            <p:cNvSpPr/>
            <p:nvPr/>
          </p:nvSpPr>
          <p:spPr>
            <a:xfrm>
              <a:off x="4645025" y="685800"/>
              <a:ext cx="685800" cy="2286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BEGIN</a:t>
              </a:r>
              <a:endParaRPr lang="tr-TR" sz="1200" dirty="0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4495800" y="6400800"/>
              <a:ext cx="685800" cy="2286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END</a:t>
              </a:r>
              <a:endParaRPr lang="tr-TR" sz="1050" dirty="0"/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rot="5400000">
              <a:off x="4874420" y="1029494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4763295" y="55999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Flowchart: Process 12"/>
            <p:cNvSpPr/>
            <p:nvPr/>
          </p:nvSpPr>
          <p:spPr>
            <a:xfrm>
              <a:off x="4267200" y="3581400"/>
              <a:ext cx="1447800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sum</a:t>
              </a:r>
              <a:r>
                <a:rPr lang="tr-TR" sz="1200" dirty="0" smtClean="0"/>
                <a:t> </a:t>
              </a:r>
              <a:r>
                <a:rPr lang="tr-TR" sz="1200" dirty="0"/>
                <a:t>= </a:t>
              </a:r>
              <a:r>
                <a:rPr lang="en-US" sz="1200" dirty="0" smtClean="0"/>
                <a:t>sum</a:t>
              </a:r>
              <a:r>
                <a:rPr lang="tr-TR" sz="1200" dirty="0" smtClean="0"/>
                <a:t> </a:t>
              </a:r>
              <a:r>
                <a:rPr lang="tr-TR" sz="1200" dirty="0"/>
                <a:t>+ 1 / i</a:t>
              </a:r>
              <a:endParaRPr lang="tr-TR" sz="1200" dirty="0"/>
            </a:p>
          </p:txBody>
        </p:sp>
        <p:sp>
          <p:nvSpPr>
            <p:cNvPr id="14" name="Flowchart: Data 13"/>
            <p:cNvSpPr/>
            <p:nvPr/>
          </p:nvSpPr>
          <p:spPr>
            <a:xfrm>
              <a:off x="4191000" y="5715000"/>
              <a:ext cx="1371600" cy="457200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PRINT</a:t>
              </a:r>
              <a:endParaRPr lang="tr-TR" sz="1200" dirty="0"/>
            </a:p>
            <a:p>
              <a:pPr algn="ctr">
                <a:defRPr/>
              </a:pPr>
              <a:r>
                <a:rPr lang="en-US" sz="1200" dirty="0" smtClean="0"/>
                <a:t>sum</a:t>
              </a:r>
              <a:endParaRPr lang="tr-TR" sz="1200" dirty="0"/>
            </a:p>
          </p:txBody>
        </p:sp>
        <p:sp>
          <p:nvSpPr>
            <p:cNvPr id="15" name="Flowchart: Data 14"/>
            <p:cNvSpPr/>
            <p:nvPr/>
          </p:nvSpPr>
          <p:spPr>
            <a:xfrm>
              <a:off x="3735387" y="1143000"/>
              <a:ext cx="2360614" cy="457200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PRINT “Enter N:”</a:t>
              </a:r>
              <a:endParaRPr lang="en-US" sz="1200" dirty="0" smtClean="0"/>
            </a:p>
            <a:p>
              <a:pPr algn="ctr">
                <a:defRPr/>
              </a:pPr>
              <a:r>
                <a:rPr lang="tr-TR" sz="1200" dirty="0" smtClean="0"/>
                <a:t>READ</a:t>
              </a:r>
              <a:r>
                <a:rPr lang="en-US" sz="1200" dirty="0" smtClean="0"/>
                <a:t> </a:t>
              </a:r>
              <a:r>
                <a:rPr lang="tr-TR" sz="1200" dirty="0" smtClean="0"/>
                <a:t> </a:t>
              </a:r>
              <a:r>
                <a:rPr lang="tr-TR" sz="1200" dirty="0"/>
                <a:t>N</a:t>
              </a:r>
              <a:endParaRPr lang="tr-TR" sz="1200" dirty="0"/>
            </a:p>
          </p:txBody>
        </p:sp>
        <p:sp>
          <p:nvSpPr>
            <p:cNvPr id="16" name="Flowchart: Decision 15"/>
            <p:cNvSpPr/>
            <p:nvPr/>
          </p:nvSpPr>
          <p:spPr>
            <a:xfrm>
              <a:off x="4149725" y="2514600"/>
              <a:ext cx="1676401" cy="838200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WHILE</a:t>
              </a:r>
              <a:endParaRPr lang="tr-TR" sz="1200" dirty="0"/>
            </a:p>
            <a:p>
              <a:pPr algn="ctr">
                <a:defRPr/>
              </a:pPr>
              <a:r>
                <a:rPr lang="tr-TR" sz="1200" dirty="0"/>
                <a:t>i </a:t>
              </a:r>
              <a:r>
                <a:rPr lang="en-US" sz="1200" dirty="0" smtClean="0"/>
                <a:t>&lt;=</a:t>
              </a:r>
              <a:r>
                <a:rPr lang="tr-TR" sz="1200" dirty="0" smtClean="0"/>
                <a:t> </a:t>
              </a:r>
              <a:r>
                <a:rPr lang="tr-TR" sz="1200" dirty="0"/>
                <a:t>N</a:t>
              </a:r>
              <a:endParaRPr lang="tr-TR" sz="11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4874420" y="23995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3130550" y="2936875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124200" y="5486400"/>
              <a:ext cx="175260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828800" y="4210050"/>
              <a:ext cx="2590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4722020" y="62857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877595" y="34663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lowchart: Process 22"/>
            <p:cNvSpPr/>
            <p:nvPr/>
          </p:nvSpPr>
          <p:spPr>
            <a:xfrm>
              <a:off x="4267200" y="1828800"/>
              <a:ext cx="1447800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i = 1</a:t>
              </a:r>
              <a:endParaRPr lang="tr-TR" sz="1200" dirty="0"/>
            </a:p>
            <a:p>
              <a:pPr algn="ctr">
                <a:defRPr/>
              </a:pPr>
              <a:r>
                <a:rPr lang="en-US" sz="1200" dirty="0" smtClean="0"/>
                <a:t>sum</a:t>
              </a:r>
              <a:r>
                <a:rPr lang="tr-TR" sz="1200" dirty="0" smtClean="0"/>
                <a:t> </a:t>
              </a:r>
              <a:r>
                <a:rPr lang="tr-TR" sz="1200" dirty="0"/>
                <a:t>= 0</a:t>
              </a:r>
              <a:endParaRPr lang="tr-TR" sz="12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4877595" y="17137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800601" y="3276600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t</a:t>
              </a:r>
              <a:r>
                <a:rPr lang="tr-TR" sz="1200" dirty="0" smtClean="0"/>
                <a:t>rue</a:t>
              </a:r>
              <a:endParaRPr lang="tr-TR" sz="1200" dirty="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4267200" y="4267200"/>
              <a:ext cx="1447800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i = i + 1</a:t>
              </a:r>
              <a:endParaRPr lang="tr-TR" sz="12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4877595" y="41521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429000" y="2667000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f</a:t>
              </a:r>
              <a:r>
                <a:rPr lang="tr-TR" sz="1200" dirty="0" smtClean="0"/>
                <a:t>alse</a:t>
              </a:r>
              <a:endParaRPr lang="tr-TR" sz="12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4876801" y="4876800"/>
              <a:ext cx="30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029201" y="5029200"/>
              <a:ext cx="129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029201" y="3733800"/>
              <a:ext cx="2590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0800000">
              <a:off x="5029201" y="2438400"/>
              <a:ext cx="12969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246813" y="0"/>
            <a:ext cx="167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Flowchart</a:t>
            </a:r>
            <a:endParaRPr lang="tr-T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71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Example: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35325-6188-46C7-ADDC-C767BD4B9526}" type="slidenum">
              <a:rPr lang="en-US"/>
            </a:fld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152400" y="609600"/>
            <a:ext cx="4267200" cy="12192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Write down </a:t>
            </a:r>
            <a:r>
              <a:rPr lang="en-US" sz="1600" dirty="0" smtClean="0"/>
              <a:t>an </a:t>
            </a:r>
            <a:r>
              <a:rPr lang="en-US" sz="1600" dirty="0"/>
              <a:t>algorithm that computes the sum </a:t>
            </a:r>
            <a:r>
              <a:rPr lang="en-US" sz="1600" dirty="0" smtClean="0"/>
              <a:t>of digits and </a:t>
            </a:r>
            <a:r>
              <a:rPr lang="en-US" sz="1600" dirty="0"/>
              <a:t>number of digits of a given number. Draw the corresponding flowchart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MOD         %</a:t>
            </a: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DIV            /</a:t>
            </a:r>
            <a:endParaRPr lang="tr-TR" sz="1600" dirty="0"/>
          </a:p>
        </p:txBody>
      </p:sp>
      <p:sp>
        <p:nvSpPr>
          <p:cNvPr id="7" name="Rectangle 6"/>
          <p:cNvSpPr/>
          <p:nvPr/>
        </p:nvSpPr>
        <p:spPr>
          <a:xfrm>
            <a:off x="152400" y="2285999"/>
            <a:ext cx="4953000" cy="3957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1800" b="1" dirty="0">
                <a:solidFill>
                  <a:srgbClr val="FF0000"/>
                </a:solidFill>
              </a:rPr>
              <a:t>Algorit</a:t>
            </a:r>
            <a:r>
              <a:rPr lang="en-US" sz="1800" b="1" dirty="0">
                <a:solidFill>
                  <a:srgbClr val="FF0000"/>
                </a:solidFill>
              </a:rPr>
              <a:t>h</a:t>
            </a:r>
            <a:r>
              <a:rPr lang="tr-TR" sz="1800" b="1" dirty="0">
                <a:solidFill>
                  <a:srgbClr val="FF0000"/>
                </a:solidFill>
              </a:rPr>
              <a:t>m:</a:t>
            </a:r>
            <a:endParaRPr lang="tr-TR" sz="1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18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800" dirty="0"/>
              <a:t>BEGIN</a:t>
            </a:r>
            <a:endParaRPr lang="tr-TR" sz="18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800" dirty="0"/>
              <a:t>digits=0</a:t>
            </a:r>
            <a:endParaRPr lang="tr-TR" sz="1800" dirty="0"/>
          </a:p>
          <a:p>
            <a:pPr marL="228600" indent="-228600">
              <a:buFontTx/>
              <a:buAutoNum type="arabicPeriod"/>
              <a:defRPr/>
            </a:pPr>
            <a:r>
              <a:rPr lang="en-US" sz="1800" dirty="0" smtClean="0"/>
              <a:t>sum</a:t>
            </a:r>
            <a:r>
              <a:rPr lang="tr-TR" sz="1800" dirty="0" smtClean="0"/>
              <a:t>=0</a:t>
            </a:r>
            <a:endParaRPr lang="en-US" sz="1800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sz="1800" dirty="0" smtClean="0"/>
              <a:t>PRINT “Enter number:”</a:t>
            </a:r>
            <a:endParaRPr lang="tr-TR" sz="18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1800" dirty="0"/>
              <a:t>READ number</a:t>
            </a:r>
            <a:endParaRPr lang="tr-TR" sz="1800" dirty="0"/>
          </a:p>
          <a:p>
            <a:pPr marL="228600" indent="-228600">
              <a:defRPr/>
            </a:pPr>
            <a:r>
              <a:rPr lang="en-US" sz="1800" dirty="0" smtClean="0"/>
              <a:t>5.  WHILE </a:t>
            </a:r>
            <a:r>
              <a:rPr lang="tr-TR" sz="1800" dirty="0">
                <a:solidFill>
                  <a:prstClr val="black"/>
                </a:solidFill>
              </a:rPr>
              <a:t>number 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altLang="tr-TR" sz="1800" b="1" dirty="0" smtClean="0">
                <a:solidFill>
                  <a:srgbClr val="000080"/>
                </a:solidFill>
                <a:latin typeface="TimesNewRomanPSMT" charset="0"/>
                <a:cs typeface="Times New Roman" panose="02020603050405020304" pitchFamily="18" charset="0"/>
                <a:sym typeface="Symbol" panose="05050102010706020507" pitchFamily="18" charset="2"/>
              </a:rPr>
              <a:t> </a:t>
            </a:r>
            <a:r>
              <a:rPr lang="tr-TR" sz="1800" dirty="0" smtClean="0">
                <a:solidFill>
                  <a:prstClr val="black"/>
                </a:solidFill>
              </a:rPr>
              <a:t> 0</a:t>
            </a:r>
            <a:endParaRPr lang="tr-TR" sz="1800" dirty="0" smtClean="0"/>
          </a:p>
          <a:p>
            <a:pPr marL="685800" lvl="1" indent="-228600">
              <a:defRPr/>
            </a:pPr>
            <a:r>
              <a:rPr lang="en-US" sz="1800" dirty="0" smtClean="0"/>
              <a:t>sum</a:t>
            </a:r>
            <a:r>
              <a:rPr lang="tr-TR" sz="1800" dirty="0" smtClean="0"/>
              <a:t> </a:t>
            </a:r>
            <a:r>
              <a:rPr lang="tr-TR" sz="1800" dirty="0"/>
              <a:t>= </a:t>
            </a:r>
            <a:r>
              <a:rPr lang="en-US" sz="1800" dirty="0" smtClean="0"/>
              <a:t>sum</a:t>
            </a:r>
            <a:r>
              <a:rPr lang="tr-TR" sz="1800" dirty="0" smtClean="0"/>
              <a:t> </a:t>
            </a:r>
            <a:r>
              <a:rPr lang="tr-TR" sz="1800" dirty="0"/>
              <a:t>+ (number MOD 10)</a:t>
            </a:r>
            <a:endParaRPr lang="tr-TR" sz="1800" dirty="0"/>
          </a:p>
          <a:p>
            <a:pPr marL="685800" lvl="1" indent="-228600">
              <a:defRPr/>
            </a:pPr>
            <a:r>
              <a:rPr lang="tr-TR" sz="1800" dirty="0"/>
              <a:t>number = number </a:t>
            </a:r>
            <a:r>
              <a:rPr lang="en-US" sz="1800" dirty="0" smtClean="0"/>
              <a:t>DIV</a:t>
            </a:r>
            <a:r>
              <a:rPr lang="tr-TR" sz="1800" dirty="0" smtClean="0"/>
              <a:t> </a:t>
            </a:r>
            <a:r>
              <a:rPr lang="tr-TR" sz="1800" dirty="0"/>
              <a:t>10</a:t>
            </a:r>
            <a:endParaRPr lang="tr-TR" sz="1800" dirty="0"/>
          </a:p>
          <a:p>
            <a:pPr marL="685800" lvl="1" indent="-228600">
              <a:defRPr/>
            </a:pPr>
            <a:r>
              <a:rPr lang="tr-TR" sz="1800" dirty="0"/>
              <a:t>digits = digits + 1</a:t>
            </a:r>
            <a:endParaRPr lang="tr-TR" sz="1800" dirty="0"/>
          </a:p>
          <a:p>
            <a:pPr marL="228600" indent="-228600">
              <a:defRPr/>
            </a:pPr>
            <a:r>
              <a:rPr lang="tr-TR" sz="1800" dirty="0"/>
              <a:t>	</a:t>
            </a:r>
            <a:r>
              <a:rPr lang="en-US" sz="1800" dirty="0" smtClean="0"/>
              <a:t>END_WHILE</a:t>
            </a:r>
            <a:endParaRPr lang="tr-TR" sz="1800" dirty="0"/>
          </a:p>
          <a:p>
            <a:pPr marL="228600" indent="-228600">
              <a:defRPr/>
            </a:pPr>
            <a:r>
              <a:rPr lang="tr-TR" sz="1800" dirty="0"/>
              <a:t>6.  PRINT digits, </a:t>
            </a:r>
            <a:r>
              <a:rPr lang="en-US" sz="1800" dirty="0" smtClean="0"/>
              <a:t>sum</a:t>
            </a:r>
            <a:endParaRPr lang="tr-TR" sz="1800" dirty="0"/>
          </a:p>
          <a:p>
            <a:pPr marL="228600" indent="-228600">
              <a:defRPr/>
            </a:pPr>
            <a:r>
              <a:rPr lang="tr-TR" sz="1800" dirty="0"/>
              <a:t>7.  END</a:t>
            </a:r>
            <a:endParaRPr lang="tr-TR" sz="1800" dirty="0"/>
          </a:p>
        </p:txBody>
      </p:sp>
      <p:grpSp>
        <p:nvGrpSpPr>
          <p:cNvPr id="8" name="Group 7"/>
          <p:cNvGrpSpPr/>
          <p:nvPr/>
        </p:nvGrpSpPr>
        <p:grpSpPr bwMode="auto">
          <a:xfrm>
            <a:off x="5521326" y="990600"/>
            <a:ext cx="3290628" cy="5181600"/>
            <a:chOff x="5674653" y="990600"/>
            <a:chExt cx="3178577" cy="5181600"/>
          </a:xfrm>
        </p:grpSpPr>
        <p:sp>
          <p:nvSpPr>
            <p:cNvPr id="9" name="Flowchart: Terminator 8"/>
            <p:cNvSpPr/>
            <p:nvPr/>
          </p:nvSpPr>
          <p:spPr>
            <a:xfrm>
              <a:off x="6854823" y="990600"/>
              <a:ext cx="685801" cy="2286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BEGIN</a:t>
              </a:r>
              <a:endParaRPr lang="tr-TR" sz="1200" dirty="0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6781798" y="5943600"/>
              <a:ext cx="685801" cy="2286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END</a:t>
              </a:r>
              <a:endParaRPr lang="tr-TR" sz="1050" dirty="0"/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rot="5400000">
              <a:off x="7084218" y="1334294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7049293" y="51427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Flowchart: Process 12"/>
            <p:cNvSpPr/>
            <p:nvPr/>
          </p:nvSpPr>
          <p:spPr>
            <a:xfrm>
              <a:off x="5790226" y="3927568"/>
              <a:ext cx="2647691" cy="7620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685800" lvl="1" indent="-228600">
                <a:defRPr/>
              </a:pPr>
              <a:r>
                <a:rPr lang="en-US" sz="1200" dirty="0" smtClean="0"/>
                <a:t>sum</a:t>
              </a:r>
              <a:r>
                <a:rPr lang="tr-TR" sz="1200" dirty="0" smtClean="0"/>
                <a:t> </a:t>
              </a:r>
              <a:r>
                <a:rPr lang="tr-TR" sz="1200" dirty="0"/>
                <a:t>= </a:t>
              </a:r>
              <a:r>
                <a:rPr lang="en-US" sz="1200" dirty="0" smtClean="0"/>
                <a:t>sum</a:t>
              </a:r>
              <a:r>
                <a:rPr lang="tr-TR" sz="1200" dirty="0" smtClean="0"/>
                <a:t> </a:t>
              </a:r>
              <a:r>
                <a:rPr lang="tr-TR" sz="1200" dirty="0"/>
                <a:t>+ (number MOD 10)</a:t>
              </a:r>
              <a:endParaRPr lang="tr-TR" sz="1200" dirty="0"/>
            </a:p>
            <a:p>
              <a:pPr marL="685800" lvl="1" indent="-228600">
                <a:defRPr/>
              </a:pPr>
              <a:r>
                <a:rPr lang="tr-TR" sz="1200" dirty="0"/>
                <a:t>number = number </a:t>
              </a:r>
              <a:r>
                <a:rPr lang="en-US" sz="1200" dirty="0" smtClean="0"/>
                <a:t>DIV </a:t>
              </a:r>
              <a:r>
                <a:rPr lang="tr-TR" sz="1200" dirty="0" smtClean="0"/>
                <a:t>10</a:t>
              </a:r>
              <a:endParaRPr lang="tr-TR" sz="1200" dirty="0"/>
            </a:p>
            <a:p>
              <a:pPr marL="685800" lvl="1" indent="-228600">
                <a:defRPr/>
              </a:pPr>
              <a:r>
                <a:rPr lang="tr-TR" sz="1200" dirty="0"/>
                <a:t>digits = digits + 1</a:t>
              </a:r>
              <a:endParaRPr lang="tr-TR" sz="1200" dirty="0"/>
            </a:p>
          </p:txBody>
        </p:sp>
        <p:sp>
          <p:nvSpPr>
            <p:cNvPr id="14" name="Flowchart: Data 13"/>
            <p:cNvSpPr/>
            <p:nvPr/>
          </p:nvSpPr>
          <p:spPr>
            <a:xfrm>
              <a:off x="6095998" y="5257800"/>
              <a:ext cx="2209802" cy="457200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PRINT</a:t>
              </a:r>
              <a:endParaRPr lang="tr-TR" sz="1200" dirty="0"/>
            </a:p>
            <a:p>
              <a:pPr algn="ctr">
                <a:defRPr/>
              </a:pPr>
              <a:r>
                <a:rPr lang="tr-TR" sz="1200" dirty="0"/>
                <a:t>digits, </a:t>
              </a:r>
              <a:r>
                <a:rPr lang="en-US" sz="1200" dirty="0" smtClean="0"/>
                <a:t>sum</a:t>
              </a:r>
              <a:endParaRPr lang="tr-TR" sz="1200" dirty="0"/>
            </a:p>
          </p:txBody>
        </p:sp>
        <p:sp>
          <p:nvSpPr>
            <p:cNvPr id="15" name="Flowchart: Data 14"/>
            <p:cNvSpPr/>
            <p:nvPr/>
          </p:nvSpPr>
          <p:spPr>
            <a:xfrm>
              <a:off x="5790226" y="2133600"/>
              <a:ext cx="2942112" cy="457200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PRINT “Enter number:”</a:t>
              </a:r>
              <a:endParaRPr lang="en-US" sz="1200" dirty="0" smtClean="0"/>
            </a:p>
            <a:p>
              <a:pPr algn="ctr">
                <a:defRPr/>
              </a:pPr>
              <a:r>
                <a:rPr lang="tr-TR" sz="1200" dirty="0" smtClean="0"/>
                <a:t>READ </a:t>
              </a:r>
              <a:r>
                <a:rPr lang="tr-TR" sz="1200" dirty="0"/>
                <a:t>number</a:t>
              </a:r>
              <a:endParaRPr lang="tr-TR" sz="12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7008017" y="58285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7198518" y="2590800"/>
              <a:ext cx="2382" cy="4095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Flowchart: Process 17"/>
            <p:cNvSpPr/>
            <p:nvPr/>
          </p:nvSpPr>
          <p:spPr>
            <a:xfrm>
              <a:off x="6476998" y="1447800"/>
              <a:ext cx="1447801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digits = 0</a:t>
              </a:r>
              <a:endParaRPr lang="tr-TR" sz="1200" dirty="0"/>
            </a:p>
            <a:p>
              <a:pPr algn="ctr">
                <a:defRPr/>
              </a:pPr>
              <a:r>
                <a:rPr lang="en-US" sz="1200" dirty="0" smtClean="0"/>
                <a:t>sum</a:t>
              </a:r>
              <a:r>
                <a:rPr lang="tr-TR" sz="1200" dirty="0" smtClean="0"/>
                <a:t> </a:t>
              </a:r>
              <a:r>
                <a:rPr lang="tr-TR" sz="1200" dirty="0"/>
                <a:t>= 0</a:t>
              </a:r>
              <a:endParaRPr lang="tr-TR" sz="12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7087393" y="2018506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284118" y="3681247"/>
              <a:ext cx="914401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t</a:t>
              </a:r>
              <a:r>
                <a:rPr lang="tr-TR" sz="1200" dirty="0" smtClean="0"/>
                <a:t>rue</a:t>
              </a:r>
              <a:endParaRPr lang="tr-TR" sz="12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7064427" y="3812474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674653" y="2895600"/>
              <a:ext cx="914401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f</a:t>
              </a:r>
              <a:r>
                <a:rPr lang="tr-TR" sz="1200" dirty="0" smtClean="0"/>
                <a:t>alse</a:t>
              </a:r>
              <a:endParaRPr lang="tr-TR" sz="1200" dirty="0"/>
            </a:p>
          </p:txBody>
        </p:sp>
        <p:cxnSp>
          <p:nvCxnSpPr>
            <p:cNvPr id="23" name="Straight Connector 22"/>
            <p:cNvCxnSpPr>
              <a:endCxn id="13" idx="3"/>
            </p:cNvCxnSpPr>
            <p:nvPr/>
          </p:nvCxnSpPr>
          <p:spPr>
            <a:xfrm flipH="1">
              <a:off x="8437917" y="4308568"/>
              <a:ext cx="41531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8834711" y="2797176"/>
              <a:ext cx="4490" cy="15113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>
              <a:off x="7234510" y="2795588"/>
              <a:ext cx="16002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lowchart: Decision 26"/>
            <p:cNvSpPr/>
            <p:nvPr/>
          </p:nvSpPr>
          <p:spPr>
            <a:xfrm>
              <a:off x="6033827" y="3044456"/>
              <a:ext cx="2286001" cy="609600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WHILE </a:t>
              </a:r>
              <a:endParaRPr lang="tr-TR" sz="1200" dirty="0"/>
            </a:p>
            <a:p>
              <a:pPr algn="ctr">
                <a:defRPr/>
              </a:pPr>
              <a:r>
                <a:rPr lang="tr-TR" sz="1200" dirty="0"/>
                <a:t>number </a:t>
              </a:r>
              <a:r>
                <a:rPr lang="en-US" altLang="tr-TR" sz="1200" b="1" dirty="0">
                  <a:solidFill>
                    <a:srgbClr val="000080"/>
                  </a:solidFill>
                  <a:latin typeface="TimesNewRomanPSMT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 </a:t>
              </a:r>
              <a:r>
                <a:rPr lang="tr-TR" sz="1200" dirty="0" smtClean="0"/>
                <a:t>0</a:t>
              </a:r>
              <a:endParaRPr lang="tr-TR" sz="11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400800" y="304800"/>
            <a:ext cx="167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Flowchart:</a:t>
            </a:r>
            <a:endParaRPr lang="tr-TR" sz="1600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H="1">
            <a:off x="5521326" y="3349256"/>
            <a:ext cx="533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519037" y="3349256"/>
            <a:ext cx="2289" cy="1660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H="1">
            <a:off x="8793435" y="2797176"/>
            <a:ext cx="4490" cy="15113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H="1">
            <a:off x="5521326" y="5009504"/>
            <a:ext cx="15406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2000" y="1449388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62792" y="1676400"/>
            <a:ext cx="419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7763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Example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: </a:t>
            </a:r>
            <a:endParaRPr lang="tr-T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9895A-8967-4B0F-904B-FD3B54103500}" type="slidenum">
              <a:rPr lang="en-US"/>
            </a:fld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134007" y="762000"/>
            <a:ext cx="4495800" cy="13716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Compute the sum of numbers between 1 and </a:t>
            </a:r>
            <a:r>
              <a:rPr lang="tr-TR" sz="1800" dirty="0"/>
              <a:t>N</a:t>
            </a:r>
            <a:r>
              <a:rPr lang="en-US" sz="1800" dirty="0"/>
              <a:t>. N will be entered by the user.</a:t>
            </a:r>
            <a:endParaRPr lang="tr-TR" sz="1800" dirty="0"/>
          </a:p>
          <a:p>
            <a:pPr>
              <a:defRPr/>
            </a:pPr>
            <a:endParaRPr lang="tr-TR" sz="1800" dirty="0"/>
          </a:p>
          <a:p>
            <a:pPr>
              <a:defRPr/>
            </a:pPr>
            <a:r>
              <a:rPr lang="tr-TR" sz="1800" dirty="0"/>
              <a:t>1 + 2 + 3 + ... + N </a:t>
            </a:r>
            <a:endParaRPr lang="tr-TR" sz="1800" dirty="0"/>
          </a:p>
        </p:txBody>
      </p:sp>
      <p:sp>
        <p:nvSpPr>
          <p:cNvPr id="7" name="Rectangle 6"/>
          <p:cNvSpPr/>
          <p:nvPr/>
        </p:nvSpPr>
        <p:spPr>
          <a:xfrm>
            <a:off x="152400" y="2667000"/>
            <a:ext cx="47244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000" b="1" dirty="0">
                <a:solidFill>
                  <a:srgbClr val="FF0000"/>
                </a:solidFill>
              </a:rPr>
              <a:t>Algorit</a:t>
            </a:r>
            <a:r>
              <a:rPr lang="en-US" sz="2000" b="1" dirty="0" err="1">
                <a:solidFill>
                  <a:srgbClr val="FF0000"/>
                </a:solidFill>
              </a:rPr>
              <a:t>hm</a:t>
            </a:r>
            <a:r>
              <a:rPr lang="tr-TR" sz="2000" b="1" dirty="0">
                <a:solidFill>
                  <a:srgbClr val="FF0000"/>
                </a:solidFill>
              </a:rPr>
              <a:t>:</a:t>
            </a:r>
            <a:endParaRPr lang="tr-TR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 smtClean="0"/>
              <a:t>BEGIN</a:t>
            </a:r>
            <a:endParaRPr lang="en-US" sz="2000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sz="2000" dirty="0" smtClean="0"/>
              <a:t>PRINT “Enter N:”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/>
              <a:t>READ N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en-US" sz="2000" dirty="0" smtClean="0"/>
              <a:t>sum</a:t>
            </a:r>
            <a:r>
              <a:rPr lang="tr-TR" sz="2000" dirty="0" smtClean="0"/>
              <a:t>=0</a:t>
            </a:r>
            <a:endParaRPr lang="en-US" sz="2000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sz="2000" dirty="0" smtClean="0"/>
              <a:t>Counter=1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en-US" sz="2000" dirty="0" smtClean="0"/>
              <a:t>WHILE Counter &lt; = N</a:t>
            </a:r>
            <a:endParaRPr lang="tr-TR" sz="2000" dirty="0"/>
          </a:p>
          <a:p>
            <a:pPr marL="685800" lvl="1" indent="-228600">
              <a:defRPr/>
            </a:pPr>
            <a:r>
              <a:rPr lang="en-US" sz="2000" dirty="0" smtClean="0"/>
              <a:t>sum</a:t>
            </a:r>
            <a:r>
              <a:rPr lang="tr-TR" sz="2000" dirty="0" smtClean="0"/>
              <a:t> </a:t>
            </a:r>
            <a:r>
              <a:rPr lang="tr-TR" sz="2000" dirty="0"/>
              <a:t>= </a:t>
            </a:r>
            <a:r>
              <a:rPr lang="en-US" sz="2000" dirty="0" smtClean="0"/>
              <a:t>sum</a:t>
            </a:r>
            <a:r>
              <a:rPr lang="tr-TR" sz="2000" dirty="0" smtClean="0"/>
              <a:t> </a:t>
            </a:r>
            <a:r>
              <a:rPr lang="tr-TR" sz="2000" dirty="0"/>
              <a:t>+ </a:t>
            </a:r>
            <a:r>
              <a:rPr lang="en-US" sz="2000" dirty="0"/>
              <a:t>Counter</a:t>
            </a:r>
            <a:endParaRPr lang="tr-TR" sz="2000" dirty="0"/>
          </a:p>
          <a:p>
            <a:pPr marL="228600" indent="-228600">
              <a:defRPr/>
            </a:pPr>
            <a:r>
              <a:rPr lang="tr-TR" sz="2000" dirty="0"/>
              <a:t>	</a:t>
            </a:r>
            <a:r>
              <a:rPr lang="en-US" sz="2000" dirty="0"/>
              <a:t> </a:t>
            </a:r>
            <a:r>
              <a:rPr lang="en-US" sz="2000" dirty="0" smtClean="0"/>
              <a:t>  Counter = Counter +1</a:t>
            </a:r>
            <a:endParaRPr lang="en-US" sz="2000" dirty="0" smtClean="0"/>
          </a:p>
          <a:p>
            <a:pPr marL="228600" indent="-228600">
              <a:defRPr/>
            </a:pPr>
            <a:r>
              <a:rPr lang="en-US" sz="2000" dirty="0"/>
              <a:t>	</a:t>
            </a:r>
            <a:r>
              <a:rPr lang="en-US" sz="2000" dirty="0" smtClean="0"/>
              <a:t>END_WHILE</a:t>
            </a:r>
            <a:endParaRPr lang="tr-TR" sz="2000" dirty="0"/>
          </a:p>
          <a:p>
            <a:pPr marL="228600" indent="-228600">
              <a:defRPr/>
            </a:pPr>
            <a:r>
              <a:rPr lang="tr-TR" sz="2000" dirty="0"/>
              <a:t>6.  PRINT </a:t>
            </a:r>
            <a:r>
              <a:rPr lang="en-US" sz="2000" dirty="0" smtClean="0"/>
              <a:t>sum</a:t>
            </a:r>
            <a:endParaRPr lang="tr-TR" sz="2000" dirty="0"/>
          </a:p>
          <a:p>
            <a:pPr marL="228600" indent="-228600">
              <a:defRPr/>
            </a:pPr>
            <a:r>
              <a:rPr lang="tr-TR" sz="2000" dirty="0"/>
              <a:t>7.  END</a:t>
            </a:r>
            <a:endParaRPr lang="tr-TR" sz="2000" dirty="0"/>
          </a:p>
        </p:txBody>
      </p:sp>
      <p:sp>
        <p:nvSpPr>
          <p:cNvPr id="32" name="Rectangle 31"/>
          <p:cNvSpPr/>
          <p:nvPr/>
        </p:nvSpPr>
        <p:spPr>
          <a:xfrm>
            <a:off x="5562600" y="152400"/>
            <a:ext cx="1905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Flowchart</a:t>
            </a:r>
            <a:endParaRPr lang="tr-TR" sz="1600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 bwMode="auto">
          <a:xfrm>
            <a:off x="5180013" y="685800"/>
            <a:ext cx="3201987" cy="5943600"/>
            <a:chOff x="3124200" y="685800"/>
            <a:chExt cx="3201988" cy="5943600"/>
          </a:xfrm>
        </p:grpSpPr>
        <p:sp>
          <p:nvSpPr>
            <p:cNvPr id="35" name="Flowchart: Terminator 34"/>
            <p:cNvSpPr/>
            <p:nvPr/>
          </p:nvSpPr>
          <p:spPr>
            <a:xfrm>
              <a:off x="4645025" y="685800"/>
              <a:ext cx="685800" cy="2286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BEGIN</a:t>
              </a:r>
              <a:endParaRPr lang="tr-TR" sz="1200" dirty="0"/>
            </a:p>
          </p:txBody>
        </p:sp>
        <p:sp>
          <p:nvSpPr>
            <p:cNvPr id="36" name="Flowchart: Terminator 35"/>
            <p:cNvSpPr/>
            <p:nvPr/>
          </p:nvSpPr>
          <p:spPr>
            <a:xfrm>
              <a:off x="4495800" y="6400800"/>
              <a:ext cx="685800" cy="228600"/>
            </a:xfrm>
            <a:prstGeom prst="flowChartTermina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END</a:t>
              </a:r>
              <a:endParaRPr lang="tr-TR" sz="1050" dirty="0"/>
            </a:p>
          </p:txBody>
        </p:sp>
        <p:cxnSp>
          <p:nvCxnSpPr>
            <p:cNvPr id="37" name="Straight Arrow Connector 36"/>
            <p:cNvCxnSpPr>
              <a:stCxn id="35" idx="2"/>
            </p:cNvCxnSpPr>
            <p:nvPr/>
          </p:nvCxnSpPr>
          <p:spPr>
            <a:xfrm rot="5400000">
              <a:off x="4874420" y="1029494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4763295" y="55999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Flowchart: Process 38"/>
            <p:cNvSpPr/>
            <p:nvPr/>
          </p:nvSpPr>
          <p:spPr>
            <a:xfrm>
              <a:off x="3886199" y="3581400"/>
              <a:ext cx="2058988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sum</a:t>
              </a:r>
              <a:r>
                <a:rPr lang="tr-TR" sz="1200" dirty="0" smtClean="0"/>
                <a:t> </a:t>
              </a:r>
              <a:r>
                <a:rPr lang="tr-TR" sz="1200" dirty="0"/>
                <a:t>= </a:t>
              </a:r>
              <a:r>
                <a:rPr lang="en-US" sz="1200" dirty="0" smtClean="0"/>
                <a:t>sum</a:t>
              </a:r>
              <a:r>
                <a:rPr lang="tr-TR" sz="1200" dirty="0" smtClean="0"/>
                <a:t> </a:t>
              </a:r>
              <a:r>
                <a:rPr lang="tr-TR" sz="1200" dirty="0"/>
                <a:t>+ </a:t>
              </a:r>
              <a:r>
                <a:rPr lang="en-US" sz="1200" dirty="0" smtClean="0"/>
                <a:t>counter</a:t>
              </a:r>
              <a:endParaRPr lang="tr-TR" sz="1200" dirty="0"/>
            </a:p>
          </p:txBody>
        </p:sp>
        <p:sp>
          <p:nvSpPr>
            <p:cNvPr id="40" name="Flowchart: Data 39"/>
            <p:cNvSpPr/>
            <p:nvPr/>
          </p:nvSpPr>
          <p:spPr>
            <a:xfrm>
              <a:off x="3886199" y="5715000"/>
              <a:ext cx="2058988" cy="457200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 smtClean="0"/>
                <a:t>PRINT</a:t>
              </a:r>
              <a:r>
                <a:rPr lang="en-US" sz="1200" dirty="0" smtClean="0"/>
                <a:t> sum</a:t>
              </a:r>
              <a:endParaRPr lang="en-US" sz="1200" dirty="0" smtClean="0"/>
            </a:p>
          </p:txBody>
        </p:sp>
        <p:sp>
          <p:nvSpPr>
            <p:cNvPr id="41" name="Flowchart: Data 40"/>
            <p:cNvSpPr/>
            <p:nvPr/>
          </p:nvSpPr>
          <p:spPr>
            <a:xfrm>
              <a:off x="3659187" y="1143000"/>
              <a:ext cx="2436814" cy="457200"/>
            </a:xfrm>
            <a:prstGeom prst="flowChartInputOutp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PRINT “Enter N:”</a:t>
              </a:r>
              <a:endParaRPr lang="en-US" sz="1200" dirty="0" smtClean="0"/>
            </a:p>
            <a:p>
              <a:pPr algn="ctr">
                <a:defRPr/>
              </a:pPr>
              <a:r>
                <a:rPr lang="tr-TR" sz="1200" dirty="0" smtClean="0"/>
                <a:t>READ </a:t>
              </a:r>
              <a:r>
                <a:rPr lang="tr-TR" sz="1200" dirty="0"/>
                <a:t>N</a:t>
              </a:r>
              <a:endParaRPr lang="tr-TR" sz="1200" dirty="0"/>
            </a:p>
          </p:txBody>
        </p:sp>
        <p:sp>
          <p:nvSpPr>
            <p:cNvPr id="42" name="Flowchart: Decision 41"/>
            <p:cNvSpPr/>
            <p:nvPr/>
          </p:nvSpPr>
          <p:spPr>
            <a:xfrm>
              <a:off x="3886200" y="2514600"/>
              <a:ext cx="2209800" cy="838200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1200" dirty="0"/>
                <a:t>WHILE</a:t>
              </a:r>
              <a:endParaRPr lang="tr-TR" sz="1200" dirty="0"/>
            </a:p>
            <a:p>
              <a:pPr algn="ctr">
                <a:defRPr/>
              </a:pPr>
              <a:r>
                <a:rPr lang="en-US" sz="1200" dirty="0" smtClean="0"/>
                <a:t>counter</a:t>
              </a:r>
              <a:r>
                <a:rPr lang="tr-TR" sz="1200" dirty="0" smtClean="0"/>
                <a:t> </a:t>
              </a:r>
              <a:r>
                <a:rPr lang="tr-TR" sz="1200" dirty="0"/>
                <a:t>&lt;= N</a:t>
              </a:r>
              <a:endParaRPr lang="tr-TR" sz="11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4874420" y="23995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1"/>
            </p:cNvCxnSpPr>
            <p:nvPr/>
          </p:nvCxnSpPr>
          <p:spPr>
            <a:xfrm flipH="1">
              <a:off x="3130550" y="2933700"/>
              <a:ext cx="755650" cy="31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>
              <a:off x="3124200" y="5486400"/>
              <a:ext cx="175260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1828800" y="4210050"/>
              <a:ext cx="2590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4722020" y="62857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4877595" y="34663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Flowchart: Process 48"/>
            <p:cNvSpPr/>
            <p:nvPr/>
          </p:nvSpPr>
          <p:spPr>
            <a:xfrm>
              <a:off x="4267200" y="1828800"/>
              <a:ext cx="1447800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sum</a:t>
              </a:r>
              <a:r>
                <a:rPr lang="tr-TR" sz="1200" dirty="0" smtClean="0"/>
                <a:t> </a:t>
              </a:r>
              <a:r>
                <a:rPr lang="tr-TR" sz="1200" dirty="0"/>
                <a:t>= </a:t>
              </a:r>
              <a:r>
                <a:rPr lang="en-US" sz="1200" dirty="0" smtClean="0"/>
                <a:t>0</a:t>
              </a:r>
              <a:endParaRPr lang="tr-TR" sz="1200" dirty="0"/>
            </a:p>
            <a:p>
              <a:pPr algn="ctr">
                <a:defRPr/>
              </a:pPr>
              <a:r>
                <a:rPr lang="en-US" sz="1200" dirty="0" smtClean="0"/>
                <a:t>counter</a:t>
              </a:r>
              <a:r>
                <a:rPr lang="tr-TR" sz="1200" dirty="0" smtClean="0"/>
                <a:t> </a:t>
              </a:r>
              <a:r>
                <a:rPr lang="tr-TR" sz="1200" dirty="0"/>
                <a:t>= </a:t>
              </a:r>
              <a:r>
                <a:rPr lang="en-US" sz="1200" dirty="0" smtClean="0"/>
                <a:t>1</a:t>
              </a:r>
              <a:endParaRPr lang="tr-TR" sz="12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>
              <a:off x="4877595" y="17137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800601" y="3276600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t</a:t>
              </a:r>
              <a:r>
                <a:rPr lang="tr-TR" sz="1200" dirty="0" smtClean="0"/>
                <a:t>rue</a:t>
              </a:r>
              <a:endParaRPr lang="tr-TR" sz="1200" dirty="0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4000499" y="4267200"/>
              <a:ext cx="1944689" cy="4572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smtClean="0"/>
                <a:t>counter</a:t>
              </a:r>
              <a:r>
                <a:rPr lang="tr-TR" sz="1200" dirty="0" smtClean="0"/>
                <a:t> </a:t>
              </a:r>
              <a:r>
                <a:rPr lang="tr-TR" sz="1200" dirty="0"/>
                <a:t>= </a:t>
              </a:r>
              <a:r>
                <a:rPr lang="en-US" sz="1200" dirty="0" smtClean="0"/>
                <a:t>counter</a:t>
              </a:r>
              <a:r>
                <a:rPr lang="tr-TR" sz="1200" dirty="0" smtClean="0"/>
                <a:t> </a:t>
              </a:r>
              <a:r>
                <a:rPr lang="tr-TR" sz="1200" dirty="0"/>
                <a:t>+ 1</a:t>
              </a:r>
              <a:endParaRPr lang="tr-TR" sz="12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5400000">
              <a:off x="4877595" y="4152106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342353" y="2597445"/>
              <a:ext cx="914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f</a:t>
              </a:r>
              <a:r>
                <a:rPr lang="tr-TR" sz="1200" dirty="0" smtClean="0"/>
                <a:t>alse</a:t>
              </a:r>
              <a:endParaRPr lang="tr-TR" sz="12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4876801" y="4876800"/>
              <a:ext cx="304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0800000">
              <a:off x="5029201" y="5029200"/>
              <a:ext cx="1295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5029201" y="3733800"/>
              <a:ext cx="2590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>
              <a:off x="5029201" y="2438400"/>
              <a:ext cx="12969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7" descr="Gemini_Generated_Image_en8hapen8hapen8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3840" y="340360"/>
            <a:ext cx="8690610" cy="55524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>
              <a:defRPr/>
            </a:pPr>
            <a:fld id="{B0221BEE-7EB0-4621-84C3-62F45EBE509C}" type="slidenum">
              <a:rPr lang="en-US"/>
            </a:fld>
            <a:endParaRPr lang="en-US" b="1"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Algorithm,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Pseudo</a:t>
            </a:r>
            <a:r>
              <a:rPr lang="tr-TR" dirty="0" smtClean="0">
                <a:solidFill>
                  <a:schemeClr val="tx2">
                    <a:satMod val="13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ode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and Flowchart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8166100" cy="4664075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</a:rPr>
              <a:t>Algorit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tr-TR" b="1" dirty="0" smtClean="0">
                <a:solidFill>
                  <a:srgbClr val="FF0000"/>
                </a:solidFill>
              </a:rPr>
              <a:t>m</a:t>
            </a:r>
            <a:r>
              <a:rPr lang="tr-TR" dirty="0" smtClean="0"/>
              <a:t> </a:t>
            </a:r>
            <a:r>
              <a:rPr lang="en-US" dirty="0" smtClean="0"/>
              <a:t> A set of instructions, arranged in a specific logical order, which, when  executed, produce the solution for a particular problem.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Two Techniques for representing algorithms:</a:t>
            </a:r>
            <a:endParaRPr lang="tr-TR" dirty="0" smtClean="0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FF0000"/>
                </a:solidFill>
              </a:rPr>
              <a:t>Pseudo</a:t>
            </a:r>
            <a:r>
              <a:rPr lang="en-US" b="1" dirty="0" smtClean="0">
                <a:solidFill>
                  <a:srgbClr val="FF0000"/>
                </a:solidFill>
              </a:rPr>
              <a:t>code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Semiformal, English- like language with limited vocabulary.  The instructions are closer to computer language</a:t>
            </a:r>
            <a:r>
              <a:rPr lang="tr-TR" dirty="0" smtClean="0"/>
              <a:t>.</a:t>
            </a:r>
            <a:endParaRPr lang="tr-TR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FF0000"/>
                </a:solidFill>
              </a:rPr>
              <a:t>Flowchart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Graphical presentation of an algorithm consisting of geometrical shapes that are connected by flow lines.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0D73B9-23ED-4583-8444-21E3FF63A2BE}" type="slidenum">
              <a:rPr lang="en-US"/>
            </a:fld>
            <a:endParaRPr lang="en-US" b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85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Flowchart Symbols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580027-2A02-41CC-8D0C-7EF70D7B9469}" type="slidenum">
              <a:rPr lang="en-US"/>
            </a:fld>
            <a:endParaRPr lang="en-US" b="1"/>
          </a:p>
        </p:txBody>
      </p:sp>
      <p:sp>
        <p:nvSpPr>
          <p:cNvPr id="7" name="Flowchart: Process 6"/>
          <p:cNvSpPr/>
          <p:nvPr/>
        </p:nvSpPr>
        <p:spPr>
          <a:xfrm>
            <a:off x="1533525" y="2171700"/>
            <a:ext cx="1219200" cy="3810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Flowchart: Terminator 9"/>
          <p:cNvSpPr/>
          <p:nvPr/>
        </p:nvSpPr>
        <p:spPr>
          <a:xfrm>
            <a:off x="1524000" y="1456660"/>
            <a:ext cx="1219200" cy="3810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grpSp>
        <p:nvGrpSpPr>
          <p:cNvPr id="10245" name="Group 31"/>
          <p:cNvGrpSpPr/>
          <p:nvPr/>
        </p:nvGrpSpPr>
        <p:grpSpPr bwMode="auto">
          <a:xfrm>
            <a:off x="1752600" y="838200"/>
            <a:ext cx="687388" cy="314325"/>
            <a:chOff x="1752600" y="1171575"/>
            <a:chExt cx="687388" cy="31432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752600" y="12192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2134394" y="1332706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1752600" y="14478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286794" y="1323181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Flowchart: Data 19"/>
          <p:cNvSpPr/>
          <p:nvPr/>
        </p:nvSpPr>
        <p:spPr>
          <a:xfrm>
            <a:off x="1447800" y="2935472"/>
            <a:ext cx="1295400" cy="30480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2" name="Flowchart: Decision 21"/>
          <p:cNvSpPr/>
          <p:nvPr/>
        </p:nvSpPr>
        <p:spPr>
          <a:xfrm>
            <a:off x="1685925" y="3619500"/>
            <a:ext cx="914400" cy="685800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0" name="Flowchart: Off-page Connector 29"/>
          <p:cNvSpPr/>
          <p:nvPr/>
        </p:nvSpPr>
        <p:spPr>
          <a:xfrm>
            <a:off x="1807313" y="5715000"/>
            <a:ext cx="533400" cy="304800"/>
          </a:xfrm>
          <a:prstGeom prst="flowChartOffpage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1" name="Flowchart: Connector 30"/>
          <p:cNvSpPr/>
          <p:nvPr/>
        </p:nvSpPr>
        <p:spPr>
          <a:xfrm>
            <a:off x="1876425" y="4800600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3" name="Flowchart: Process 32"/>
          <p:cNvSpPr/>
          <p:nvPr/>
        </p:nvSpPr>
        <p:spPr>
          <a:xfrm>
            <a:off x="3048000" y="838200"/>
            <a:ext cx="5715000" cy="304800"/>
          </a:xfrm>
          <a:prstGeom prst="flowChartProcess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1200" b="1" dirty="0">
                <a:solidFill>
                  <a:srgbClr val="FF0000"/>
                </a:solidFill>
              </a:rPr>
              <a:t>Flowlines</a:t>
            </a:r>
            <a:r>
              <a:rPr lang="en-US" sz="1200" dirty="0"/>
              <a:t> Connects blocks and </a:t>
            </a:r>
            <a:r>
              <a:rPr lang="en-US" sz="1200" dirty="0" smtClean="0"/>
              <a:t>show</a:t>
            </a:r>
            <a:r>
              <a:rPr lang="tr-TR" sz="1200" dirty="0" smtClean="0"/>
              <a:t>s</a:t>
            </a:r>
            <a:r>
              <a:rPr lang="en-US" sz="1200" dirty="0" smtClean="0"/>
              <a:t> </a:t>
            </a:r>
            <a:r>
              <a:rPr lang="en-US" sz="1200" dirty="0"/>
              <a:t>the direction of flow</a:t>
            </a:r>
            <a:r>
              <a:rPr lang="tr-TR" sz="1200" dirty="0"/>
              <a:t>.</a:t>
            </a:r>
            <a:endParaRPr lang="tr-TR" sz="1200" dirty="0"/>
          </a:p>
        </p:txBody>
      </p:sp>
      <p:sp>
        <p:nvSpPr>
          <p:cNvPr id="34" name="Flowchart: Process 33"/>
          <p:cNvSpPr/>
          <p:nvPr/>
        </p:nvSpPr>
        <p:spPr>
          <a:xfrm>
            <a:off x="3058633" y="1524000"/>
            <a:ext cx="5715000" cy="304800"/>
          </a:xfrm>
          <a:prstGeom prst="flowChartProcess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Start/Stop or Begin/End</a:t>
            </a:r>
            <a:r>
              <a:rPr lang="tr-TR" sz="1200" dirty="0" smtClean="0"/>
              <a:t>: </a:t>
            </a:r>
            <a:r>
              <a:rPr lang="en-US" sz="1200" dirty="0"/>
              <a:t>Shows the start and the end.</a:t>
            </a:r>
            <a:endParaRPr lang="tr-TR" sz="1200" dirty="0"/>
          </a:p>
        </p:txBody>
      </p:sp>
      <p:sp>
        <p:nvSpPr>
          <p:cNvPr id="35" name="Flowchart: Process 34"/>
          <p:cNvSpPr/>
          <p:nvPr/>
        </p:nvSpPr>
        <p:spPr>
          <a:xfrm>
            <a:off x="3048000" y="2171700"/>
            <a:ext cx="5715000" cy="304800"/>
          </a:xfrm>
          <a:prstGeom prst="flowChartProcess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</a:rPr>
              <a:t>Processing</a:t>
            </a:r>
            <a:r>
              <a:rPr lang="tr-TR" sz="1200" dirty="0"/>
              <a:t>.</a:t>
            </a:r>
            <a:r>
              <a:rPr lang="en-US" sz="1200" dirty="0"/>
              <a:t> Indicates a processing block such as calculations</a:t>
            </a:r>
            <a:endParaRPr lang="tr-TR" sz="1200" dirty="0"/>
          </a:p>
        </p:txBody>
      </p:sp>
      <p:sp>
        <p:nvSpPr>
          <p:cNvPr id="37" name="Flowchart: Process 36"/>
          <p:cNvSpPr/>
          <p:nvPr/>
        </p:nvSpPr>
        <p:spPr>
          <a:xfrm>
            <a:off x="3048000" y="2831805"/>
            <a:ext cx="5715000" cy="304800"/>
          </a:xfrm>
          <a:prstGeom prst="flowChartProcess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</a:rPr>
              <a:t>I/O</a:t>
            </a:r>
            <a:r>
              <a:rPr lang="tr-TR" sz="1200" dirty="0"/>
              <a:t>: </a:t>
            </a:r>
            <a:r>
              <a:rPr lang="en-US" sz="1200" dirty="0"/>
              <a:t>Input to and output from the computer</a:t>
            </a:r>
            <a:endParaRPr lang="tr-TR" sz="1200" dirty="0"/>
          </a:p>
        </p:txBody>
      </p:sp>
      <p:sp>
        <p:nvSpPr>
          <p:cNvPr id="38" name="Flowchart: Process 37"/>
          <p:cNvSpPr/>
          <p:nvPr/>
        </p:nvSpPr>
        <p:spPr>
          <a:xfrm>
            <a:off x="3048000" y="3626588"/>
            <a:ext cx="5715000" cy="381000"/>
          </a:xfrm>
          <a:prstGeom prst="flowChartProcess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1200" b="1" dirty="0">
                <a:solidFill>
                  <a:srgbClr val="FF0000"/>
                </a:solidFill>
              </a:rPr>
              <a:t>Decision:  </a:t>
            </a:r>
            <a:r>
              <a:rPr lang="en-US" sz="1200" dirty="0"/>
              <a:t>Used for comparison operations</a:t>
            </a:r>
            <a:endParaRPr lang="tr-TR" sz="1200" dirty="0"/>
          </a:p>
        </p:txBody>
      </p:sp>
      <p:sp>
        <p:nvSpPr>
          <p:cNvPr id="29" name="Flowchart: Process 28"/>
          <p:cNvSpPr/>
          <p:nvPr/>
        </p:nvSpPr>
        <p:spPr>
          <a:xfrm>
            <a:off x="3024963" y="4838700"/>
            <a:ext cx="5715000" cy="381000"/>
          </a:xfrm>
          <a:prstGeom prst="flowChartProcess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1200" b="1" dirty="0">
                <a:solidFill>
                  <a:srgbClr val="FF0000"/>
                </a:solidFill>
              </a:rPr>
              <a:t>On-Page Connector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Flowchart sections can be connected by these symbols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3024963" y="5638800"/>
            <a:ext cx="5715000" cy="381000"/>
          </a:xfrm>
          <a:prstGeom prst="flowChartProcess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1200" b="1" dirty="0">
                <a:solidFill>
                  <a:srgbClr val="FF0000"/>
                </a:solidFill>
              </a:rPr>
              <a:t>Off-Page Connector</a:t>
            </a:r>
            <a:r>
              <a:rPr lang="en-US" sz="1200" dirty="0">
                <a:solidFill>
                  <a:schemeClr val="tx1"/>
                </a:solidFill>
              </a:rPr>
              <a:t> Flowchart sections on different pages can be connected by these symbols</a:t>
            </a:r>
            <a:endParaRPr lang="tr-TR" sz="1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smtClean="0">
                <a:effectLst/>
              </a:rPr>
              <a:t>Designing Algorithms</a:t>
            </a:r>
            <a:endParaRPr lang="en-US" smtClean="0">
              <a:effectLst/>
            </a:endParaRPr>
          </a:p>
        </p:txBody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705850" cy="5181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Structured programming</a:t>
            </a:r>
            <a:endParaRPr lang="en-US" sz="2800" b="1" dirty="0" smtClean="0"/>
          </a:p>
          <a:p>
            <a:pPr lvl="1" eaLnBrk="1" hangingPunct="1"/>
            <a:r>
              <a:rPr lang="en-US" sz="2400" dirty="0" smtClean="0"/>
              <a:t>In 1966, </a:t>
            </a:r>
            <a:r>
              <a:rPr lang="en-US" sz="2400" dirty="0" err="1" smtClean="0"/>
              <a:t>Bohm</a:t>
            </a:r>
            <a:r>
              <a:rPr lang="en-US" sz="2400" dirty="0" smtClean="0"/>
              <a:t> and </a:t>
            </a:r>
            <a:r>
              <a:rPr lang="en-US" sz="2400" dirty="0" err="1" smtClean="0"/>
              <a:t>Jacopini</a:t>
            </a:r>
            <a:r>
              <a:rPr lang="en-US" sz="2400" dirty="0" smtClean="0"/>
              <a:t> demonstrated that any algorithm can be described using only three control structures:</a:t>
            </a:r>
            <a:r>
              <a:rPr lang="en-US" sz="2400" b="1" dirty="0" smtClean="0"/>
              <a:t> sequence, selection, and repetition</a:t>
            </a:r>
            <a:endParaRPr lang="en-US" sz="2400" b="1" dirty="0" smtClean="0"/>
          </a:p>
          <a:p>
            <a:pPr eaLnBrk="1" hangingPunct="1"/>
            <a:r>
              <a:rPr lang="en-US" sz="2800" b="1" dirty="0" smtClean="0"/>
              <a:t>Top-down design (divide and conquer</a:t>
            </a:r>
            <a:r>
              <a:rPr lang="en-US" sz="2800" dirty="0" smtClean="0"/>
              <a:t> </a:t>
            </a:r>
            <a:r>
              <a:rPr lang="en-US" sz="2800" dirty="0"/>
              <a:t>)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Splitting a problem into several simpler sub-problems or major steps, solving each individually, and then combining solutions into one</a:t>
            </a:r>
            <a:endParaRPr lang="en-US" sz="2400" b="1" dirty="0" smtClean="0"/>
          </a:p>
          <a:p>
            <a:pPr lvl="1" eaLnBrk="1" hangingPunct="1"/>
            <a:r>
              <a:rPr lang="en-US" sz="2400" b="1" dirty="0" smtClean="0"/>
              <a:t>Algorithm for a programming problem (major steps)</a:t>
            </a:r>
            <a:endParaRPr lang="en-US" sz="2400" b="1" dirty="0" smtClean="0"/>
          </a:p>
          <a:p>
            <a:pPr marL="1106170" lvl="2" indent="-457200" eaLnBrk="1" hangingPunct="1">
              <a:buAutoNum type="arabicPeriod"/>
            </a:pPr>
            <a:r>
              <a:rPr lang="en-US" sz="2000" dirty="0" smtClean="0"/>
              <a:t>Get the data</a:t>
            </a:r>
            <a:endParaRPr lang="en-US" sz="2000" dirty="0" smtClean="0"/>
          </a:p>
          <a:p>
            <a:pPr marL="1163320" lvl="2" indent="-514350" eaLnBrk="1" hangingPunct="1">
              <a:buAutoNum type="arabicPeriod"/>
            </a:pPr>
            <a:r>
              <a:rPr lang="en-US" sz="2000" dirty="0" smtClean="0"/>
              <a:t>Perform the computations</a:t>
            </a:r>
            <a:endParaRPr lang="en-US" sz="2000" dirty="0" smtClean="0"/>
          </a:p>
          <a:p>
            <a:pPr marL="1163320" lvl="2" indent="-514350" eaLnBrk="1" hangingPunct="1">
              <a:buAutoNum type="arabicPeriod"/>
            </a:pPr>
            <a:r>
              <a:rPr lang="en-US" sz="2000" dirty="0" smtClean="0"/>
              <a:t>Display the results</a:t>
            </a:r>
            <a:endParaRPr lang="en-US" sz="2000" dirty="0" smtClean="0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dirty="0" smtClean="0">
                <a:effectLst/>
              </a:rPr>
              <a:t>Structured Programming</a:t>
            </a:r>
            <a:endParaRPr lang="en-US" dirty="0" smtClean="0">
              <a:effectLst/>
            </a:endParaRPr>
          </a:p>
        </p:txBody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477250" cy="4800600"/>
          </a:xfrm>
        </p:spPr>
        <p:txBody>
          <a:bodyPr/>
          <a:lstStyle/>
          <a:p>
            <a:pPr marL="403225" lvl="1" indent="0" eaLnBrk="1" hangingPunct="1">
              <a:buNone/>
            </a:pPr>
            <a:r>
              <a:rPr lang="en-US" sz="3200" b="1" dirty="0" smtClean="0"/>
              <a:t>Three control structures: </a:t>
            </a:r>
            <a:endParaRPr lang="tr-TR" sz="3200" b="1" dirty="0" smtClean="0"/>
          </a:p>
          <a:p>
            <a:pPr lvl="1" eaLnBrk="1" hangingPunct="1">
              <a:buFont typeface="Verdana" panose="020B0604030504040204" pitchFamily="34" charset="0"/>
              <a:buNone/>
            </a:pPr>
            <a:r>
              <a:rPr lang="tr-TR" sz="3200" b="1" dirty="0" smtClean="0"/>
              <a:t>	</a:t>
            </a:r>
            <a:r>
              <a:rPr lang="tr-TR" sz="3200" dirty="0" smtClean="0"/>
              <a:t>	1- </a:t>
            </a:r>
            <a:r>
              <a:rPr lang="en-US" sz="3200" dirty="0" smtClean="0"/>
              <a:t>sequence</a:t>
            </a:r>
            <a:r>
              <a:rPr lang="tr-TR" sz="3200" dirty="0" smtClean="0"/>
              <a:t> </a:t>
            </a:r>
            <a:endParaRPr lang="tr-TR" sz="3200" dirty="0" smtClean="0"/>
          </a:p>
          <a:p>
            <a:pPr lvl="1" eaLnBrk="1" hangingPunct="1">
              <a:buFont typeface="Verdana" panose="020B0604030504040204" pitchFamily="34" charset="0"/>
              <a:buNone/>
            </a:pPr>
            <a:r>
              <a:rPr lang="tr-TR" sz="3200" dirty="0" smtClean="0"/>
              <a:t>		2-</a:t>
            </a:r>
            <a:r>
              <a:rPr lang="en-US" sz="3200" dirty="0" smtClean="0"/>
              <a:t> selection</a:t>
            </a:r>
            <a:endParaRPr lang="tr-TR" sz="3200" dirty="0" smtClean="0"/>
          </a:p>
          <a:p>
            <a:pPr lvl="1" eaLnBrk="1" hangingPunct="1">
              <a:buFont typeface="Verdana" panose="020B0604030504040204" pitchFamily="34" charset="0"/>
              <a:buNone/>
            </a:pPr>
            <a:r>
              <a:rPr lang="tr-TR" sz="3200" dirty="0" smtClean="0"/>
              <a:t>		3- </a:t>
            </a:r>
            <a:r>
              <a:rPr lang="en-US" sz="3200" dirty="0" smtClean="0"/>
              <a:t>repetition</a:t>
            </a:r>
            <a:endParaRPr lang="en-US" sz="32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noAutofit/>
          </a:bodyPr>
          <a:lstStyle/>
          <a:p>
            <a:pPr eaLnBrk="1" hangingPunct="1"/>
            <a:r>
              <a:rPr lang="tr-TR" sz="4000" dirty="0" smtClean="0">
                <a:effectLst/>
              </a:rPr>
              <a:t>Structured Programming</a:t>
            </a:r>
            <a:br>
              <a:rPr lang="tr-TR" sz="4000" dirty="0" smtClean="0">
                <a:effectLst/>
              </a:rPr>
            </a:br>
            <a:r>
              <a:rPr lang="tr-TR" sz="4000" dirty="0" smtClean="0">
                <a:effectLst/>
              </a:rPr>
              <a:t> 1-</a:t>
            </a:r>
            <a:r>
              <a:rPr lang="en-US" sz="4000" dirty="0" smtClean="0">
                <a:effectLst/>
              </a:rPr>
              <a:t>Sequence Structure</a:t>
            </a:r>
            <a:endParaRPr lang="en-US" sz="4000" dirty="0" smtClean="0">
              <a:effectLst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05850" cy="4800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dirty="0" smtClean="0"/>
              <a:t>   Series of steps or statements that are executed in the order in which they are written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1828800" y="3352800"/>
            <a:ext cx="12192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Statement_1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1828800" y="4191000"/>
            <a:ext cx="12192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Statement_2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1828800" y="5486400"/>
            <a:ext cx="12192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Statement_n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2438400" y="3048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2438400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2438400" y="5181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438400" y="4876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2438400" y="6096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4632325" y="3470275"/>
            <a:ext cx="1704975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Statement_1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Statement_2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Statement_n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4648200" y="3429000"/>
            <a:ext cx="1752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tr-TR" sz="1800">
              <a:solidFill>
                <a:schemeClr val="tx1"/>
              </a:solidFill>
            </a:endParaRP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6677025" y="3476625"/>
            <a:ext cx="2009775" cy="2282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begin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 Statement_1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 Statement_2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 …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    Statement_n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end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6629400" y="3429000"/>
            <a:ext cx="2133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tr-TR" sz="1800">
              <a:solidFill>
                <a:schemeClr val="tx1"/>
              </a:solidFill>
            </a:endParaRPr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7070725" y="2936875"/>
            <a:ext cx="11985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Blocked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4D18B9-EC91-4E4E-8380-568BA657D527}" type="slidenum">
              <a:rPr lang="en-US"/>
            </a:fld>
            <a:endParaRPr lang="en-US" b="1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7763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Example: Computing the 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Salary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252275"/>
            <a:ext cx="3124200" cy="2630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000" b="1" dirty="0">
                <a:solidFill>
                  <a:srgbClr val="FF0000"/>
                </a:solidFill>
              </a:rPr>
              <a:t>Algorit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tr-TR" sz="2000" b="1" dirty="0">
                <a:solidFill>
                  <a:srgbClr val="FF0000"/>
                </a:solidFill>
              </a:rPr>
              <a:t>m:</a:t>
            </a:r>
            <a:endParaRPr lang="tr-TR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 smtClean="0"/>
              <a:t>BEGIN</a:t>
            </a:r>
            <a:endParaRPr lang="en-US" sz="2000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sz="2000" dirty="0" smtClean="0"/>
              <a:t>PRINT “Enter hours and payment:”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/>
              <a:t>READ </a:t>
            </a:r>
            <a:r>
              <a:rPr lang="en-US" sz="2000" dirty="0"/>
              <a:t>hours</a:t>
            </a:r>
            <a:r>
              <a:rPr lang="tr-TR" sz="2000" dirty="0"/>
              <a:t>, </a:t>
            </a:r>
            <a:r>
              <a:rPr lang="en-US" sz="2000" dirty="0"/>
              <a:t>payment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en-US" sz="2000" dirty="0"/>
              <a:t>Salary</a:t>
            </a:r>
            <a:r>
              <a:rPr lang="tr-TR" sz="2000" dirty="0"/>
              <a:t> = </a:t>
            </a:r>
            <a:r>
              <a:rPr lang="en-US" sz="2000" dirty="0"/>
              <a:t>hours</a:t>
            </a:r>
            <a:r>
              <a:rPr lang="tr-TR" sz="2000" dirty="0"/>
              <a:t> * </a:t>
            </a:r>
            <a:r>
              <a:rPr lang="en-US" sz="2000" dirty="0"/>
              <a:t>payment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/>
              <a:t>PRINT </a:t>
            </a:r>
            <a:r>
              <a:rPr lang="en-US" sz="2000" dirty="0" smtClean="0"/>
              <a:t>Salary</a:t>
            </a:r>
            <a:endParaRPr lang="tr-TR" sz="2000" dirty="0"/>
          </a:p>
          <a:p>
            <a:pPr marL="228600" indent="-228600">
              <a:buFontTx/>
              <a:buAutoNum type="arabicPeriod"/>
              <a:defRPr/>
            </a:pPr>
            <a:r>
              <a:rPr lang="tr-TR" sz="2000" dirty="0"/>
              <a:t>END</a:t>
            </a:r>
            <a:endParaRPr lang="tr-TR" sz="2000" dirty="0"/>
          </a:p>
        </p:txBody>
      </p:sp>
      <p:grpSp>
        <p:nvGrpSpPr>
          <p:cNvPr id="19460" name="Group 20"/>
          <p:cNvGrpSpPr/>
          <p:nvPr/>
        </p:nvGrpSpPr>
        <p:grpSpPr bwMode="auto">
          <a:xfrm>
            <a:off x="5499046" y="2818622"/>
            <a:ext cx="2628575" cy="3429777"/>
            <a:chOff x="1828800" y="2845202"/>
            <a:chExt cx="1528482" cy="3403198"/>
          </a:xfrm>
        </p:grpSpPr>
        <p:grpSp>
          <p:nvGrpSpPr>
            <p:cNvPr id="19461" name="Group 19"/>
            <p:cNvGrpSpPr/>
            <p:nvPr/>
          </p:nvGrpSpPr>
          <p:grpSpPr bwMode="auto">
            <a:xfrm>
              <a:off x="1828800" y="3376476"/>
              <a:ext cx="1528482" cy="2871924"/>
              <a:chOff x="2209800" y="3300276"/>
              <a:chExt cx="1528482" cy="2871924"/>
            </a:xfrm>
          </p:grpSpPr>
          <p:sp>
            <p:nvSpPr>
              <p:cNvPr id="10" name="Flowchart: Terminator 9"/>
              <p:cNvSpPr/>
              <p:nvPr/>
            </p:nvSpPr>
            <p:spPr>
              <a:xfrm>
                <a:off x="2567606" y="3300276"/>
                <a:ext cx="685800" cy="228600"/>
              </a:xfrm>
              <a:prstGeom prst="flowChartTermina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r-TR" sz="1000" dirty="0"/>
                  <a:t>BEGIN</a:t>
                </a:r>
                <a:endParaRPr lang="tr-TR" sz="1050" dirty="0"/>
              </a:p>
            </p:txBody>
          </p:sp>
          <p:sp>
            <p:nvSpPr>
              <p:cNvPr id="11" name="Flowchart: Terminator 10"/>
              <p:cNvSpPr/>
              <p:nvPr/>
            </p:nvSpPr>
            <p:spPr>
              <a:xfrm>
                <a:off x="2562225" y="5943600"/>
                <a:ext cx="685800" cy="228600"/>
              </a:xfrm>
              <a:prstGeom prst="flowChartTermina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r-TR" sz="1000" dirty="0"/>
                  <a:t>END</a:t>
                </a:r>
                <a:endParaRPr lang="tr-TR" sz="1050" dirty="0"/>
              </a:p>
            </p:txBody>
          </p:sp>
          <p:cxnSp>
            <p:nvCxnSpPr>
              <p:cNvPr id="12" name="Straight Arrow Connector 11"/>
              <p:cNvCxnSpPr>
                <a:stCxn id="10" idx="2"/>
              </p:cNvCxnSpPr>
              <p:nvPr/>
            </p:nvCxnSpPr>
            <p:spPr>
              <a:xfrm rot="5400000">
                <a:off x="2796207" y="3643177"/>
                <a:ext cx="228600" cy="31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2791619" y="5828506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Flowchart: Data 13"/>
              <p:cNvSpPr/>
              <p:nvPr/>
            </p:nvSpPr>
            <p:spPr>
              <a:xfrm>
                <a:off x="2209800" y="3759065"/>
                <a:ext cx="1528482" cy="660535"/>
              </a:xfrm>
              <a:prstGeom prst="flowChartInputOut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000" dirty="0" smtClean="0"/>
                  <a:t>PRINT “Enter hours and payment:"</a:t>
                </a:r>
                <a:endParaRPr lang="en-US" sz="1000" dirty="0" smtClean="0"/>
              </a:p>
              <a:p>
                <a:pPr>
                  <a:defRPr/>
                </a:pPr>
                <a:r>
                  <a:rPr lang="tr-TR" sz="1000" dirty="0" smtClean="0"/>
                  <a:t>READ </a:t>
                </a:r>
                <a:r>
                  <a:rPr lang="en-US" sz="1000" dirty="0"/>
                  <a:t>hours, payment</a:t>
                </a:r>
                <a:endParaRPr lang="tr-TR" sz="1000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2800351" y="4533900"/>
                <a:ext cx="228600" cy="31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2801144" y="5142706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Flowchart: Process 16"/>
              <p:cNvSpPr/>
              <p:nvPr/>
            </p:nvSpPr>
            <p:spPr>
              <a:xfrm>
                <a:off x="2322834" y="4647796"/>
                <a:ext cx="1277616" cy="38100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228600" indent="-228600">
                  <a:defRPr/>
                </a:pPr>
                <a:r>
                  <a:rPr lang="en-US" sz="1000" dirty="0"/>
                  <a:t>Salary</a:t>
                </a:r>
                <a:r>
                  <a:rPr lang="tr-TR" sz="1000" dirty="0"/>
                  <a:t> = </a:t>
                </a:r>
                <a:r>
                  <a:rPr lang="en-US" sz="1000" dirty="0"/>
                  <a:t>hours</a:t>
                </a:r>
                <a:r>
                  <a:rPr lang="tr-TR" sz="1000" dirty="0"/>
                  <a:t> * </a:t>
                </a:r>
                <a:r>
                  <a:rPr lang="en-US" sz="1000" dirty="0"/>
                  <a:t>payment</a:t>
                </a:r>
                <a:endParaRPr lang="tr-TR" sz="1000" dirty="0"/>
              </a:p>
            </p:txBody>
          </p:sp>
          <p:sp>
            <p:nvSpPr>
              <p:cNvPr id="18" name="Flowchart: Data 17"/>
              <p:cNvSpPr/>
              <p:nvPr/>
            </p:nvSpPr>
            <p:spPr>
              <a:xfrm>
                <a:off x="2228850" y="5257800"/>
                <a:ext cx="1371600" cy="457200"/>
              </a:xfrm>
              <a:prstGeom prst="flowChartInputOut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r-TR" sz="1000" dirty="0" smtClean="0"/>
                  <a:t>PRINT</a:t>
                </a:r>
                <a:r>
                  <a:rPr lang="en-US" sz="1000" dirty="0" smtClean="0"/>
                  <a:t> </a:t>
                </a:r>
                <a:r>
                  <a:rPr lang="tr-TR" sz="1000" dirty="0" smtClean="0"/>
                  <a:t> </a:t>
                </a:r>
                <a:r>
                  <a:rPr lang="en-US" sz="1000" dirty="0"/>
                  <a:t>Salary</a:t>
                </a:r>
                <a:endParaRPr lang="tr-TR" sz="1000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091408" y="2845202"/>
              <a:ext cx="1003266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</a:rPr>
                <a:t>Flowchart:</a:t>
              </a:r>
              <a:endParaRPr lang="tr-TR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5799" y="1066799"/>
            <a:ext cx="7543801" cy="144780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/>
              <a:t>Write </a:t>
            </a:r>
            <a:r>
              <a:rPr lang="en-US" sz="2000" dirty="0"/>
              <a:t>down </a:t>
            </a:r>
            <a:r>
              <a:rPr lang="en-US" sz="2000" dirty="0" smtClean="0"/>
              <a:t>an </a:t>
            </a:r>
            <a:r>
              <a:rPr lang="en-US" sz="2000" dirty="0"/>
              <a:t>algorithm </a:t>
            </a:r>
            <a:r>
              <a:rPr lang="en-US" sz="2000" dirty="0" smtClean="0"/>
              <a:t>and draw a flowchart which </a:t>
            </a:r>
            <a:r>
              <a:rPr lang="en-US" sz="2000" dirty="0"/>
              <a:t>computes the daily salary of a worker using the formula given below: 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Salary</a:t>
            </a:r>
            <a:r>
              <a:rPr lang="tr-TR" sz="2000" dirty="0"/>
              <a:t> = </a:t>
            </a:r>
            <a:r>
              <a:rPr lang="en-US" sz="2000" dirty="0"/>
              <a:t>hours</a:t>
            </a:r>
            <a:r>
              <a:rPr lang="tr-TR" sz="2000" dirty="0"/>
              <a:t> X </a:t>
            </a:r>
            <a:r>
              <a:rPr lang="en-US" sz="2000" dirty="0"/>
              <a:t>payment</a:t>
            </a:r>
            <a:endParaRPr lang="tr-TR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210BEEF89D94C85C13388F19DA144" ma:contentTypeVersion="" ma:contentTypeDescription="Create a new document." ma:contentTypeScope="" ma:versionID="f8993ca094079024f0592e8db9de36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279F5A-E624-4415-A96F-6F2E1E3A1990}">
  <ds:schemaRefs/>
</ds:datastoreItem>
</file>

<file path=customXml/itemProps2.xml><?xml version="1.0" encoding="utf-8"?>
<ds:datastoreItem xmlns:ds="http://schemas.openxmlformats.org/officeDocument/2006/customXml" ds:itemID="{5474BDB3-1683-47B4-8349-B48FEAF91D29}">
  <ds:schemaRefs/>
</ds:datastoreItem>
</file>

<file path=customXml/itemProps3.xml><?xml version="1.0" encoding="utf-8"?>
<ds:datastoreItem xmlns:ds="http://schemas.openxmlformats.org/officeDocument/2006/customXml" ds:itemID="{4FF7EE38-D3E1-4426-B75F-E5872372DC2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14081</Words>
  <Application>WPS Presentation</Application>
  <PresentationFormat>On-screen Show (4:3)</PresentationFormat>
  <Paragraphs>1192</Paragraphs>
  <Slides>38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38</vt:i4>
      </vt:variant>
    </vt:vector>
  </HeadingPairs>
  <TitlesOfParts>
    <vt:vector size="57" baseType="lpstr">
      <vt:lpstr>Arial</vt:lpstr>
      <vt:lpstr>SimSun</vt:lpstr>
      <vt:lpstr>Wingdings</vt:lpstr>
      <vt:lpstr>Gill Sans MT</vt:lpstr>
      <vt:lpstr>Wingdings 2</vt:lpstr>
      <vt:lpstr>Verdana</vt:lpstr>
      <vt:lpstr>Wingdings 2</vt:lpstr>
      <vt:lpstr>Arial Black</vt:lpstr>
      <vt:lpstr>Times New Roman</vt:lpstr>
      <vt:lpstr>Monotype Sorts</vt:lpstr>
      <vt:lpstr>Wingdings</vt:lpstr>
      <vt:lpstr>Arial</vt:lpstr>
      <vt:lpstr>Microsoft YaHei</vt:lpstr>
      <vt:lpstr>Arial Unicode MS</vt:lpstr>
      <vt:lpstr>Symbol</vt:lpstr>
      <vt:lpstr>TimesNewRomanPSMT</vt:lpstr>
      <vt:lpstr>Solstice</vt:lpstr>
      <vt:lpstr>Pixel</vt:lpstr>
      <vt:lpstr>1_Pixel</vt:lpstr>
      <vt:lpstr>PowerPoint 演示文稿</vt:lpstr>
      <vt:lpstr>Algorithms and Flowcharts</vt:lpstr>
      <vt:lpstr>Software Development Method</vt:lpstr>
      <vt:lpstr>Algorithm, Pseudocode and Flowchart</vt:lpstr>
      <vt:lpstr>Flowchart Symbols</vt:lpstr>
      <vt:lpstr>Designing Algorithms</vt:lpstr>
      <vt:lpstr>Structured Programming</vt:lpstr>
      <vt:lpstr>Structured Programming  1-Sequence Structure</vt:lpstr>
      <vt:lpstr>Example: Computing the Salary</vt:lpstr>
      <vt:lpstr>Example:</vt:lpstr>
      <vt:lpstr>Example: Write down an algorithm and draw a flowchart that will read the two sides of a rectangle and calculate its area. </vt:lpstr>
      <vt:lpstr>Example:  The roots of   a x2 + b x +c =0    are:   x1 = (–b + sqrt(d) ) /2a   and  x2 = (–b – sqrt(d) ) /2a    where  d = b2 – 4 ac Write an algorithm and draw a flowchart that will calculate the roots of a quadratic equation</vt:lpstr>
      <vt:lpstr>2. Selection (decision) Structures</vt:lpstr>
      <vt:lpstr>If Examples</vt:lpstr>
      <vt:lpstr>2-Selection (Decision) Structures (cont.)</vt:lpstr>
      <vt:lpstr>EXAMPLE for IF-THEN-ELSE STRUCTURE</vt:lpstr>
      <vt:lpstr>Relational Operators</vt:lpstr>
      <vt:lpstr> Example:  The final grade is calculated as the average of four marks. Student fails if final grade is less than 50.  Write an algorithm and draw a flowchart to determine a student’s final grade and indicate whether it is passing or failing.  </vt:lpstr>
      <vt:lpstr>EXAMPLE: Write an algorithm that reads two values, determines the largest value and prints the largest value with an identifying message. </vt:lpstr>
      <vt:lpstr>Flowchart </vt:lpstr>
      <vt:lpstr>Example:</vt:lpstr>
      <vt:lpstr>PowerPoint 演示文稿</vt:lpstr>
      <vt:lpstr>Example:</vt:lpstr>
      <vt:lpstr>3-Repetition Structure</vt:lpstr>
      <vt:lpstr>PowerPoint 演示文稿</vt:lpstr>
      <vt:lpstr>Example: Write an algorithm and draw a flowchart to calculate 24 . </vt:lpstr>
      <vt:lpstr>Question: What happens if you want to calculate 2 to the power of 12?</vt:lpstr>
      <vt:lpstr>Flowchart with a While Loop </vt:lpstr>
      <vt:lpstr>TRACING for power=4</vt:lpstr>
      <vt:lpstr>Example: Write down an algorithm and draw a flowchart to find and print the largest of three numbers. Read numbers one by one. Verify your result by a trace table. (Use 5, 7, 3 as the numbers read) </vt:lpstr>
      <vt:lpstr>Example for while loop</vt:lpstr>
      <vt:lpstr>Algorithm and Flowchart </vt:lpstr>
      <vt:lpstr>Tracing</vt:lpstr>
      <vt:lpstr>Tracing</vt:lpstr>
      <vt:lpstr>Example:</vt:lpstr>
      <vt:lpstr>Example:</vt:lpstr>
      <vt:lpstr>Example: </vt:lpstr>
      <vt:lpstr>PowerPoint 演示文稿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HALTINCAY</dc:creator>
  <cp:lastModifiedBy>Amira Lahmer</cp:lastModifiedBy>
  <cp:revision>565</cp:revision>
  <dcterms:created xsi:type="dcterms:W3CDTF">2005-10-17T19:41:00Z</dcterms:created>
  <dcterms:modified xsi:type="dcterms:W3CDTF">2026-04-26T19:19:38Z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0x0101002D9210BEEF89D94C85C13388F19DA144</vt:lpwstr>
  </property>
  <property fmtid="{D5CDD505-2E9C-101B-9397-08002B2CF9AE}" pid="3" name="KSOProductBuildVer">
    <vt:lpwstr>1033-12.1.0.25862</vt:lpwstr>
  </property>
  <property fmtid="{D5CDD505-2E9C-101B-9397-08002B2CF9AE}" pid="4" name="ICV">
    <vt:lpwstr>3B1E42F640DA4923BF3CD1E027D651FD_12</vt:lpwstr>
  </property>
</Properties>
</file>