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67" r:id="rId4"/>
    <p:sldId id="266" r:id="rId5"/>
    <p:sldId id="258" r:id="rId6"/>
    <p:sldId id="259" r:id="rId7"/>
    <p:sldId id="260" r:id="rId8"/>
    <p:sldId id="261" r:id="rId9"/>
    <p:sldId id="268" r:id="rId10"/>
    <p:sldId id="262" r:id="rId11"/>
    <p:sldId id="263" r:id="rId12"/>
    <p:sldId id="286" r:id="rId13"/>
    <p:sldId id="264" r:id="rId14"/>
    <p:sldId id="265" r:id="rId15"/>
    <p:sldId id="28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11"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12" r:id="rId53"/>
    <p:sldId id="318" r:id="rId54"/>
    <p:sldId id="313" r:id="rId55"/>
    <p:sldId id="314" r:id="rId56"/>
    <p:sldId id="315" r:id="rId57"/>
    <p:sldId id="316" r:id="rId58"/>
    <p:sldId id="317" r:id="rId5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1867"/>
    <a:srgbClr val="BB23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A4FC3-622F-4FCB-B90A-8F3E5F62110E}" type="datetimeFigureOut">
              <a:rPr lang="fr-FR" smtClean="0"/>
              <a:pPr/>
              <a:t>27/04/2016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7C7BD-856E-445E-B32D-4BCE1F282A0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C87C7BD-856E-445E-B32D-4BCE1F282A04}"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AAD5D7B1-ED4B-4B5E-9059-DC63600893E5}"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AD5D7B1-ED4B-4B5E-9059-DC63600893E5}"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AAD5D7B1-ED4B-4B5E-9059-DC63600893E5}"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AD5D7B1-ED4B-4B5E-9059-DC63600893E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11410F4-495F-461E-B6CB-44662740F4C2}" type="datetimeFigureOut">
              <a:rPr lang="fr-FR" smtClean="0"/>
              <a:pPr/>
              <a:t>27/04/2016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AD5D7B1-ED4B-4B5E-9059-DC63600893E5}"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11410F4-495F-461E-B6CB-44662740F4C2}" type="datetimeFigureOut">
              <a:rPr lang="fr-FR" smtClean="0"/>
              <a:pPr/>
              <a:t>27/04/2016</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AD5D7B1-ED4B-4B5E-9059-DC63600893E5}"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0100" y="359898"/>
            <a:ext cx="7406640" cy="640210"/>
          </a:xfrm>
        </p:spPr>
        <p:txBody>
          <a:bodyPr>
            <a:normAutofit/>
          </a:bodyPr>
          <a:lstStyle/>
          <a:p>
            <a:r>
              <a:rPr lang="fr-FR" sz="3200" b="1" dirty="0" smtClean="0">
                <a:solidFill>
                  <a:srgbClr val="FF0000"/>
                </a:solidFill>
                <a:latin typeface="Times New Roman" pitchFamily="18" charset="0"/>
                <a:cs typeface="Times New Roman" pitchFamily="18" charset="0"/>
              </a:rPr>
              <a:t>Introduction</a:t>
            </a:r>
            <a:endParaRPr lang="fr-FR" sz="3200" b="1" dirty="0">
              <a:solidFill>
                <a:srgbClr val="FF0000"/>
              </a:solidFill>
              <a:latin typeface="Times New Roman" pitchFamily="18" charset="0"/>
              <a:cs typeface="Times New Roman" pitchFamily="18" charset="0"/>
            </a:endParaRPr>
          </a:p>
        </p:txBody>
      </p:sp>
      <p:sp>
        <p:nvSpPr>
          <p:cNvPr id="3" name="Sous-titre 2"/>
          <p:cNvSpPr>
            <a:spLocks noGrp="1"/>
          </p:cNvSpPr>
          <p:nvPr>
            <p:ph type="subTitle" idx="1"/>
          </p:nvPr>
        </p:nvSpPr>
        <p:spPr>
          <a:xfrm>
            <a:off x="1000100" y="1142984"/>
            <a:ext cx="8001056" cy="5500726"/>
          </a:xfrm>
        </p:spPr>
        <p:txBody>
          <a:bodyPr>
            <a:noAutofit/>
          </a:bodyPr>
          <a:lstStyle/>
          <a:p>
            <a:pPr algn="just"/>
            <a:r>
              <a:rPr lang="fr-FR" sz="2800" b="1" dirty="0" smtClean="0">
                <a:latin typeface="Times New Roman" pitchFamily="18" charset="0"/>
                <a:cs typeface="Times New Roman" pitchFamily="18" charset="0"/>
              </a:rPr>
              <a:t>La biotechnologie fait de plus en plus partie intégrante de l'arsenal des moyens utilisés  pour améliorer la production animale afin de répondre aux demandes du consommateur, tout en respectant les contraintes économiques, écologiques et éthiques imposées par la société. Elle contribue à la production animale en améliorant les systèmes de production ainsi que le patrimoine génétique des animaux d’élevage.</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14380"/>
            <a:ext cx="7933588" cy="6429396"/>
          </a:xfrm>
        </p:spPr>
        <p:txBody>
          <a:bodyPr>
            <a:noAutofit/>
          </a:bodyPr>
          <a:lstStyle/>
          <a:p>
            <a:pPr algn="just"/>
            <a:r>
              <a:rPr lang="fr-FR" sz="2800" b="1" dirty="0" smtClean="0">
                <a:latin typeface="Times New Roman" pitchFamily="18" charset="0"/>
                <a:cs typeface="Times New Roman" pitchFamily="18" charset="0"/>
              </a:rPr>
              <a:t>On peut ensuite </a:t>
            </a:r>
            <a:r>
              <a:rPr lang="fr-FR" sz="2800" b="1" dirty="0" err="1" smtClean="0">
                <a:latin typeface="Times New Roman" pitchFamily="18" charset="0"/>
                <a:cs typeface="Times New Roman" pitchFamily="18" charset="0"/>
              </a:rPr>
              <a:t>transfecter</a:t>
            </a:r>
            <a:r>
              <a:rPr lang="fr-FR" sz="2800" b="1" dirty="0" smtClean="0">
                <a:latin typeface="Times New Roman" pitchFamily="18" charset="0"/>
                <a:cs typeface="Times New Roman" pitchFamily="18" charset="0"/>
              </a:rPr>
              <a:t> dans des cellules eucaryotes. Deux types :</a:t>
            </a:r>
          </a:p>
          <a:p>
            <a:pPr algn="just"/>
            <a:r>
              <a:rPr lang="fr-FR" sz="2800" b="1" dirty="0" err="1" smtClean="0">
                <a:latin typeface="Times New Roman" pitchFamily="18" charset="0"/>
                <a:cs typeface="Times New Roman" pitchFamily="18" charset="0"/>
              </a:rPr>
              <a:t>Transfection</a:t>
            </a:r>
            <a:r>
              <a:rPr lang="fr-FR" sz="2800" b="1" dirty="0" smtClean="0">
                <a:latin typeface="Times New Roman" pitchFamily="18" charset="0"/>
                <a:cs typeface="Times New Roman" pitchFamily="18" charset="0"/>
              </a:rPr>
              <a:t> transitoire: faire exprimer de façon transitoire un gène dans une lignée. Sert dans l’analyse de promoteurs, la production de protéine, ou la recherche de partenaires.</a:t>
            </a:r>
          </a:p>
          <a:p>
            <a:pPr algn="just"/>
            <a:r>
              <a:rPr lang="fr-FR" sz="2800" b="1" dirty="0" err="1" smtClean="0">
                <a:latin typeface="Times New Roman" pitchFamily="18" charset="0"/>
                <a:cs typeface="Times New Roman" pitchFamily="18" charset="0"/>
              </a:rPr>
              <a:t>Transfection</a:t>
            </a:r>
            <a:r>
              <a:rPr lang="fr-FR" sz="2800" b="1" dirty="0" smtClean="0">
                <a:latin typeface="Times New Roman" pitchFamily="18" charset="0"/>
                <a:cs typeface="Times New Roman" pitchFamily="18" charset="0"/>
              </a:rPr>
              <a:t> stable: obtenir une lignée cellulaire clonage exprimant le gène. Sert dans l’analyse d’une fonction ou d’une régulation mais nécessite un gène de sélection.</a:t>
            </a:r>
          </a:p>
          <a:p>
            <a:pPr algn="just"/>
            <a:endParaRPr lang="fr-FR" sz="2800" b="1"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16"/>
            <a:ext cx="7498080" cy="1143000"/>
          </a:xfrm>
        </p:spPr>
        <p:txBody>
          <a:bodyPr>
            <a:normAutofit/>
          </a:bodyPr>
          <a:lstStyle/>
          <a:p>
            <a:r>
              <a:rPr lang="fr-FR" sz="3200" b="1" dirty="0" smtClean="0">
                <a:solidFill>
                  <a:srgbClr val="C00000"/>
                </a:solidFill>
                <a:latin typeface="Times New Roman" pitchFamily="18" charset="0"/>
                <a:cs typeface="Times New Roman" pitchFamily="18" charset="0"/>
              </a:rPr>
              <a:t>Evolution des cellules en culture</a:t>
            </a:r>
            <a:endParaRPr lang="fr-FR" sz="3200"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000100" y="1071546"/>
            <a:ext cx="8001056" cy="5729294"/>
          </a:xfrm>
        </p:spPr>
        <p:txBody>
          <a:bodyPr>
            <a:noAutofit/>
          </a:bodyPr>
          <a:lstStyle/>
          <a:p>
            <a:pPr algn="just">
              <a:buNone/>
            </a:pPr>
            <a:r>
              <a:rPr lang="fr-FR" sz="2800" b="1" dirty="0" smtClean="0">
                <a:solidFill>
                  <a:srgbClr val="C00000"/>
                </a:solidFill>
                <a:latin typeface="Times New Roman" pitchFamily="18" charset="0"/>
                <a:cs typeface="Times New Roman" pitchFamily="18" charset="0"/>
              </a:rPr>
              <a:t>Courbe de croissance d'une population cellulaire</a:t>
            </a:r>
          </a:p>
          <a:p>
            <a:pPr algn="just"/>
            <a:r>
              <a:rPr lang="fr-FR" sz="2800" dirty="0" smtClean="0">
                <a:latin typeface="Times New Roman" pitchFamily="18" charset="0"/>
                <a:cs typeface="Times New Roman" pitchFamily="18" charset="0"/>
              </a:rPr>
              <a:t>On distingue 3 périodes : phase d'adaptation ; phase exponentielle ; phase stationnaire (figure 1).</a:t>
            </a:r>
          </a:p>
          <a:p>
            <a:pPr algn="just"/>
            <a:r>
              <a:rPr lang="fr-FR" sz="2800" dirty="0" smtClean="0">
                <a:latin typeface="Times New Roman" pitchFamily="18" charset="0"/>
                <a:cs typeface="Times New Roman" pitchFamily="18" charset="0"/>
              </a:rPr>
              <a:t>Lorsque les cellules arrivent à confluence elles arrêtent de se diviser : inhibition de contact. Il faut alors procéder à un </a:t>
            </a:r>
            <a:r>
              <a:rPr lang="fr-FR" sz="2800" b="1" dirty="0" smtClean="0">
                <a:latin typeface="Times New Roman" pitchFamily="18" charset="0"/>
                <a:cs typeface="Times New Roman" pitchFamily="18" charset="0"/>
              </a:rPr>
              <a:t>repiquage ou passage, c'est à dire, redistribuer les cellules dans plusieurs flacons ou bien </a:t>
            </a:r>
            <a:r>
              <a:rPr lang="fr-FR" sz="2800" dirty="0" smtClean="0">
                <a:latin typeface="Times New Roman" pitchFamily="18" charset="0"/>
                <a:cs typeface="Times New Roman" pitchFamily="18" charset="0"/>
              </a:rPr>
              <a:t>en jeter une partie et rajouter du milieu neuf : de cette façon les cellules disposent de nouveaux éléments nutritifs et de place pour adhérer. À partir du premier repiquage on parle de </a:t>
            </a:r>
            <a:r>
              <a:rPr lang="fr-FR" sz="2800" b="1" dirty="0" smtClean="0">
                <a:latin typeface="Times New Roman" pitchFamily="18" charset="0"/>
                <a:cs typeface="Times New Roman" pitchFamily="18" charset="0"/>
              </a:rPr>
              <a:t>lignée cellulaire.</a:t>
            </a: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85794"/>
            <a:ext cx="7933588" cy="5286412"/>
          </a:xfrm>
        </p:spPr>
        <p:txBody>
          <a:bodyPr>
            <a:noAutofit/>
          </a:bodyPr>
          <a:lstStyle/>
          <a:p>
            <a:pPr algn="just"/>
            <a:r>
              <a:rPr lang="fr-FR" sz="2800" b="1" dirty="0" smtClean="0">
                <a:latin typeface="Times New Roman" pitchFamily="18" charset="0"/>
                <a:cs typeface="Times New Roman" pitchFamily="18" charset="0"/>
              </a:rPr>
              <a:t>Par ailleurs, lorsque les cellules sont mises dans un milieu de culture, il s'opère une sélection entre les cellules viables et les cellules mortes (dans le cas de cellules qui adhèrent au support, les cellules viables se fixent sur le support alors que les mortes restent dans le milieu de culture.</a:t>
            </a:r>
          </a:p>
          <a:p>
            <a:pPr algn="just"/>
            <a:r>
              <a:rPr lang="fr-FR" sz="2800" b="1" dirty="0" smtClean="0">
                <a:latin typeface="Times New Roman" pitchFamily="18" charset="0"/>
                <a:cs typeface="Times New Roman" pitchFamily="18" charset="0"/>
              </a:rPr>
              <a:t>D'autre part, il existe une compétition entre les cellules viables. Celles qui prolifèrent le plus vite envahissent la boîte jusqu'à faire disparaître les autres types cellulaires. On observe des changements de la culture dans le temps.</a:t>
            </a:r>
          </a:p>
          <a:p>
            <a:pPr algn="just"/>
            <a:endParaRPr lang="fr-FR" sz="2800" b="1"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42852"/>
            <a:ext cx="7933588" cy="6500858"/>
          </a:xfrm>
        </p:spPr>
        <p:txBody>
          <a:bodyPr>
            <a:noAutofit/>
          </a:bodyPr>
          <a:lstStyle/>
          <a:p>
            <a:pPr algn="just">
              <a:buNone/>
            </a:pPr>
            <a:r>
              <a:rPr lang="fr-FR" sz="2800" b="1" dirty="0" smtClean="0">
                <a:solidFill>
                  <a:srgbClr val="C00000"/>
                </a:solidFill>
                <a:latin typeface="Times New Roman" pitchFamily="18" charset="0"/>
                <a:cs typeface="Times New Roman" pitchFamily="18" charset="0"/>
              </a:rPr>
              <a:t>Longévité d'une culture cellulaire</a:t>
            </a:r>
          </a:p>
          <a:p>
            <a:pPr algn="just">
              <a:buNone/>
            </a:pPr>
            <a:r>
              <a:rPr lang="fr-FR" sz="2800" dirty="0" smtClean="0">
                <a:latin typeface="Times New Roman" pitchFamily="18" charset="0"/>
                <a:cs typeface="Times New Roman" pitchFamily="18" charset="0"/>
              </a:rPr>
              <a:t>On rencontre 2 cas :</a:t>
            </a:r>
          </a:p>
          <a:p>
            <a:pPr algn="just"/>
            <a:r>
              <a:rPr lang="fr-FR" sz="2800" b="1" i="1" dirty="0" smtClean="0">
                <a:latin typeface="Times New Roman" pitchFamily="18" charset="0"/>
                <a:cs typeface="Times New Roman" pitchFamily="18" charset="0"/>
              </a:rPr>
              <a:t>Cultures normales ou définies </a:t>
            </a:r>
            <a:r>
              <a:rPr lang="fr-FR" sz="2800" dirty="0" smtClean="0">
                <a:latin typeface="Times New Roman" pitchFamily="18" charset="0"/>
                <a:cs typeface="Times New Roman" pitchFamily="18" charset="0"/>
              </a:rPr>
              <a:t>: les cellules ne se multiplient que pendant un nombre limité de générations (30 à 50 repiquages) puis meurent : leur vie et leur mort est programmée.</a:t>
            </a:r>
          </a:p>
          <a:p>
            <a:pPr algn="just">
              <a:buNone/>
            </a:pPr>
            <a:r>
              <a:rPr lang="fr-FR" sz="2800" dirty="0" smtClean="0">
                <a:latin typeface="Times New Roman" pitchFamily="18" charset="0"/>
                <a:cs typeface="Times New Roman" pitchFamily="18" charset="0"/>
              </a:rPr>
              <a:t>   On observe alors une diminution de leur vitesse de prolifération, phase de sénescence.</a:t>
            </a:r>
          </a:p>
          <a:p>
            <a:pPr algn="just"/>
            <a:r>
              <a:rPr lang="fr-FR" sz="2800" b="1" i="1" dirty="0" smtClean="0">
                <a:latin typeface="Times New Roman" pitchFamily="18" charset="0"/>
                <a:cs typeface="Times New Roman" pitchFamily="18" charset="0"/>
              </a:rPr>
              <a:t>Culture continue ou lignées transformées ou immortelles. </a:t>
            </a:r>
            <a:r>
              <a:rPr lang="fr-FR" sz="2800" dirty="0" smtClean="0">
                <a:latin typeface="Times New Roman" pitchFamily="18" charset="0"/>
                <a:cs typeface="Times New Roman" pitchFamily="18" charset="0"/>
              </a:rPr>
              <a:t>La vitesse de multiplication ne diminue pas</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ce qui permet un nombre de repiquage indéfini. Les cellules constituant ces cultures : </a:t>
            </a:r>
          </a:p>
          <a:p>
            <a:pPr algn="just">
              <a:buFont typeface="Arial" pitchFamily="34" charset="0"/>
              <a:buChar char="•"/>
            </a:pPr>
            <a:r>
              <a:rPr lang="fr-FR" sz="2800" dirty="0" smtClean="0">
                <a:latin typeface="Times New Roman" pitchFamily="18" charset="0"/>
                <a:cs typeface="Times New Roman" pitchFamily="18" charset="0"/>
              </a:rPr>
              <a:t>perdent l'inhibition de contact et se cultivent en amas ou multicouche </a:t>
            </a: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88640"/>
            <a:ext cx="8244408" cy="6143668"/>
          </a:xfrm>
        </p:spPr>
        <p:txBody>
          <a:bodyPr>
            <a:noAutofit/>
          </a:bodyPr>
          <a:lstStyle/>
          <a:p>
            <a:pPr algn="just">
              <a:buFont typeface="Arial" pitchFamily="34" charset="0"/>
              <a:buChar char="•"/>
            </a:pPr>
            <a:r>
              <a:rPr lang="fr-FR" sz="2800" b="1" dirty="0" smtClean="0">
                <a:latin typeface="Times New Roman" pitchFamily="18" charset="0"/>
                <a:cs typeface="Times New Roman" pitchFamily="18" charset="0"/>
              </a:rPr>
              <a:t>changent de morphologie (s'arrondissent)</a:t>
            </a:r>
          </a:p>
          <a:p>
            <a:pPr algn="just">
              <a:buFont typeface="Arial" pitchFamily="34" charset="0"/>
              <a:buChar char="•"/>
            </a:pPr>
            <a:r>
              <a:rPr lang="fr-FR" sz="2800" b="1" dirty="0" smtClean="0">
                <a:latin typeface="Times New Roman" pitchFamily="18" charset="0"/>
                <a:cs typeface="Times New Roman" pitchFamily="18" charset="0"/>
              </a:rPr>
              <a:t>les cellules adhérentes perdent leur besoin d'ancrage et peuvent être cultivées en suspension.</a:t>
            </a:r>
          </a:p>
          <a:p>
            <a:pPr algn="just">
              <a:buNone/>
            </a:pPr>
            <a:r>
              <a:rPr lang="fr-FR" sz="2800" b="1" dirty="0" smtClean="0">
                <a:solidFill>
                  <a:srgbClr val="C00000"/>
                </a:solidFill>
                <a:latin typeface="Times New Roman" pitchFamily="18" charset="0"/>
                <a:cs typeface="Times New Roman" pitchFamily="18" charset="0"/>
              </a:rPr>
              <a:t>Milieux de croissance</a:t>
            </a:r>
          </a:p>
          <a:p>
            <a:pPr algn="just"/>
            <a:r>
              <a:rPr lang="fr-FR" sz="2800" b="1" dirty="0" smtClean="0">
                <a:latin typeface="Times New Roman" pitchFamily="18" charset="0"/>
                <a:cs typeface="Times New Roman" pitchFamily="18" charset="0"/>
              </a:rPr>
              <a:t>Faire une culture cellulaire c’est passer d’un organisme à des cellules isolées dans un milieu et des conditions de croissance artificielles. Cela implique des conditions de stérilité pour éviter les contaminants qui peuvent :</a:t>
            </a:r>
          </a:p>
          <a:p>
            <a:pPr algn="just">
              <a:buFont typeface="Arial" pitchFamily="34" charset="0"/>
              <a:buChar char="•"/>
            </a:pPr>
            <a:r>
              <a:rPr lang="fr-FR" sz="2800" b="1" dirty="0" smtClean="0">
                <a:latin typeface="Times New Roman" pitchFamily="18" charset="0"/>
                <a:cs typeface="Times New Roman" pitchFamily="18" charset="0"/>
              </a:rPr>
              <a:t>Induire du stress par </a:t>
            </a:r>
            <a:r>
              <a:rPr lang="fr-FR" sz="2800" b="1" dirty="0" err="1" smtClean="0">
                <a:solidFill>
                  <a:srgbClr val="FF0000"/>
                </a:solidFill>
                <a:latin typeface="Times New Roman" pitchFamily="18" charset="0"/>
                <a:cs typeface="Times New Roman" pitchFamily="18" charset="0"/>
              </a:rPr>
              <a:t>déprivation</a:t>
            </a:r>
            <a:r>
              <a:rPr lang="fr-FR" sz="2800" b="1" dirty="0" smtClean="0">
                <a:latin typeface="Times New Roman" pitchFamily="18" charset="0"/>
                <a:cs typeface="Times New Roman" pitchFamily="18" charset="0"/>
              </a:rPr>
              <a:t>: les contaminants mangent la nourriture se trouvant dans la culture</a:t>
            </a:r>
          </a:p>
          <a:p>
            <a:pPr algn="just">
              <a:buFont typeface="Arial" pitchFamily="34" charset="0"/>
              <a:buChar char="•"/>
            </a:pPr>
            <a:r>
              <a:rPr lang="fr-FR" sz="2800" b="1" dirty="0" smtClean="0">
                <a:latin typeface="Times New Roman" pitchFamily="18" charset="0"/>
                <a:cs typeface="Times New Roman" pitchFamily="18" charset="0"/>
              </a:rPr>
              <a:t>Induire des signaux de danger modifiant les réactions d’une cellule</a:t>
            </a:r>
          </a:p>
          <a:p>
            <a:pPr algn="just">
              <a:buNone/>
            </a:pPr>
            <a:endParaRPr lang="fr-FR" sz="2800" b="1" dirty="0" smtClean="0">
              <a:solidFill>
                <a:srgbClr val="C00000"/>
              </a:solidFill>
              <a:latin typeface="Times New Roman" pitchFamily="18" charset="0"/>
              <a:cs typeface="Times New Roman" pitchFamily="18" charset="0"/>
            </a:endParaRPr>
          </a:p>
          <a:p>
            <a:pPr algn="just">
              <a:buFont typeface="Arial" pitchFamily="34" charset="0"/>
              <a:buChar char="•"/>
            </a:pPr>
            <a:endParaRPr lang="fr-FR" sz="2800" b="1" dirty="0" smtClean="0">
              <a:latin typeface="Times New Roman" pitchFamily="18" charset="0"/>
              <a:cs typeface="Times New Roman" pitchFamily="18" charset="0"/>
            </a:endParaRPr>
          </a:p>
          <a:p>
            <a:pPr algn="just"/>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14356"/>
            <a:ext cx="7933588" cy="5429288"/>
          </a:xfrm>
        </p:spPr>
        <p:txBody>
          <a:bodyPr>
            <a:noAutofit/>
          </a:bodyPr>
          <a:lstStyle/>
          <a:p>
            <a:pPr algn="just">
              <a:buNone/>
            </a:pPr>
            <a:r>
              <a:rPr lang="fr-FR" sz="2800" b="1" dirty="0" smtClean="0">
                <a:latin typeface="Times New Roman" pitchFamily="18" charset="0"/>
                <a:cs typeface="Times New Roman" pitchFamily="18" charset="0"/>
              </a:rPr>
              <a:t>• Attaquer les cellules qui, étant isolées, n’ont plus de système immunitaire.</a:t>
            </a:r>
          </a:p>
          <a:p>
            <a:pPr algn="just"/>
            <a:r>
              <a:rPr lang="fr-FR" sz="2800" b="1" dirty="0" smtClean="0">
                <a:latin typeface="Times New Roman" pitchFamily="18" charset="0"/>
                <a:cs typeface="Times New Roman" pitchFamily="18" charset="0"/>
              </a:rPr>
              <a:t>Les contaminants les plus courants sont les bactéries amenées par l’homme, les levures ou les champignons, ou les autres types cellulaires quand on travaille avec plusieurs types. Pour éviter ça, on peut utiliser des filtres et </a:t>
            </a:r>
            <a:r>
              <a:rPr lang="fr-FR" sz="2800" b="1" dirty="0" smtClean="0">
                <a:solidFill>
                  <a:srgbClr val="FF0000"/>
                </a:solidFill>
                <a:latin typeface="Times New Roman" pitchFamily="18" charset="0"/>
                <a:cs typeface="Times New Roman" pitchFamily="18" charset="0"/>
              </a:rPr>
              <a:t>un autoclave</a:t>
            </a:r>
            <a:r>
              <a:rPr lang="fr-FR" sz="2800" b="1" dirty="0" smtClean="0">
                <a:latin typeface="Times New Roman" pitchFamily="18" charset="0"/>
                <a:cs typeface="Times New Roman" pitchFamily="18" charset="0"/>
              </a:rPr>
              <a:t>.</a:t>
            </a:r>
          </a:p>
          <a:p>
            <a:pPr algn="just"/>
            <a:r>
              <a:rPr lang="fr-FR" sz="2800" b="1" dirty="0" smtClean="0">
                <a:latin typeface="Times New Roman" pitchFamily="18" charset="0"/>
                <a:cs typeface="Times New Roman" pitchFamily="18" charset="0"/>
              </a:rPr>
              <a:t>Les laboratoires sont alors équipés de pièces de culture cellulaire avec un sas, un différentiel de pression pour limiter les échanges d’air, et des PSM (postes de sécurité microbiologique).</a:t>
            </a:r>
          </a:p>
          <a:p>
            <a:pPr algn="just"/>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000108"/>
            <a:ext cx="7933588" cy="5572164"/>
          </a:xfrm>
        </p:spPr>
        <p:txBody>
          <a:bodyPr>
            <a:normAutofit/>
          </a:bodyPr>
          <a:lstStyle/>
          <a:p>
            <a:pPr algn="just"/>
            <a:r>
              <a:rPr lang="fr-FR" sz="2800" b="1" dirty="0" smtClean="0">
                <a:latin typeface="Times New Roman" pitchFamily="18" charset="0"/>
                <a:cs typeface="Times New Roman" pitchFamily="18" charset="0"/>
              </a:rPr>
              <a:t>Le plus souvent, on voit cette contamination à cause d’une turbidité ou changement du couleur du milieu car le contaminant se développe plus vite que les cellules. Pour ce qui est de la contamination par bactérie (rend le milieu plus acide) ou par levure (rend le milieu plus basique) un indicateur de pH peut le détecter. Mais pour les mycoplasmes, parfois intracellulaires, il faudra utiliser une microscopie à fluorescence ou un kit de détection commercial.</a:t>
            </a:r>
            <a:endParaRPr lang="fr-FR" sz="2800" b="1" dirty="0" smtClean="0">
              <a:solidFill>
                <a:srgbClr val="C00000"/>
              </a:solidFill>
              <a:latin typeface="Times New Roman" pitchFamily="18" charset="0"/>
              <a:cs typeface="Times New Roman" pitchFamily="18" charset="0"/>
            </a:endParaRPr>
          </a:p>
          <a:p>
            <a:pPr algn="just"/>
            <a:endParaRPr lang="fr-FR" sz="2800" b="1"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144016"/>
            <a:ext cx="8172400" cy="6885384"/>
          </a:xfrm>
        </p:spPr>
        <p:txBody>
          <a:bodyPr>
            <a:noAutofit/>
          </a:bodyPr>
          <a:lstStyle/>
          <a:p>
            <a:pPr algn="just">
              <a:buNone/>
            </a:pPr>
            <a:r>
              <a:rPr lang="fr-FR" sz="2800" b="1" dirty="0" smtClean="0">
                <a:solidFill>
                  <a:srgbClr val="C00000"/>
                </a:solidFill>
                <a:latin typeface="Times New Roman" pitchFamily="18" charset="0"/>
                <a:cs typeface="Times New Roman" pitchFamily="18" charset="0"/>
              </a:rPr>
              <a:t>Composition</a:t>
            </a:r>
          </a:p>
          <a:p>
            <a:pPr algn="just">
              <a:buNone/>
            </a:pPr>
            <a:r>
              <a:rPr lang="fr-FR" sz="2800" b="1" dirty="0" smtClean="0">
                <a:latin typeface="Times New Roman" pitchFamily="18" charset="0"/>
                <a:cs typeface="Times New Roman" pitchFamily="18" charset="0"/>
              </a:rPr>
              <a:t>On distingue 2 principaux types de milieux :</a:t>
            </a:r>
          </a:p>
          <a:p>
            <a:pPr algn="just"/>
            <a:r>
              <a:rPr lang="fr-FR" sz="2800" b="1" u="sng" dirty="0" smtClean="0">
                <a:latin typeface="Times New Roman" pitchFamily="18" charset="0"/>
                <a:cs typeface="Times New Roman" pitchFamily="18" charset="0"/>
              </a:rPr>
              <a:t>Les milieux empiriques composés :</a:t>
            </a:r>
          </a:p>
          <a:p>
            <a:pPr algn="just">
              <a:buNone/>
            </a:pPr>
            <a:r>
              <a:rPr lang="fr-FR" sz="2800" b="1" dirty="0" smtClean="0">
                <a:latin typeface="Times New Roman" pitchFamily="18" charset="0"/>
                <a:cs typeface="Times New Roman" pitchFamily="18" charset="0"/>
              </a:rPr>
              <a:t>-d'une base (sels minéraux, glucose, </a:t>
            </a:r>
            <a:r>
              <a:rPr lang="fr-FR" sz="2800" b="1" dirty="0" err="1" smtClean="0">
                <a:latin typeface="Times New Roman" pitchFamily="18" charset="0"/>
                <a:cs typeface="Times New Roman" pitchFamily="18" charset="0"/>
              </a:rPr>
              <a:t>a.a</a:t>
            </a:r>
            <a:r>
              <a:rPr lang="fr-FR" sz="2800" b="1" dirty="0" smtClean="0">
                <a:latin typeface="Times New Roman" pitchFamily="18" charset="0"/>
                <a:cs typeface="Times New Roman" pitchFamily="18" charset="0"/>
              </a:rPr>
              <a:t>, vit, tampon, indicateur de pH :rouge de phénol).</a:t>
            </a:r>
          </a:p>
          <a:p>
            <a:pPr algn="just">
              <a:buNone/>
            </a:pPr>
            <a:r>
              <a:rPr lang="fr-FR" sz="2800" b="1" dirty="0" smtClean="0">
                <a:latin typeface="Times New Roman" pitchFamily="18" charset="0"/>
                <a:cs typeface="Times New Roman" pitchFamily="18" charset="0"/>
              </a:rPr>
              <a:t>-de sérum de 2 à 20 % du volume. On utilise généralement du sérum de veau fœtal. Il apporte des facteurs favorisant la multiplication cellulaire : facteurs de croissance, protéines d'adhésion, protéines de transport, oligo-éléments. Il augmente les capacités des tampon et possède une action protectrice sur les cellules en agitation. Il contient des inhibiteurs de protéases (inactive la trypsine utilisée lors de repiquage).</a:t>
            </a:r>
          </a:p>
          <a:p>
            <a:pPr algn="just">
              <a:buNone/>
            </a:pP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357166"/>
            <a:ext cx="7933588" cy="5319730"/>
          </a:xfrm>
        </p:spPr>
        <p:txBody>
          <a:bodyPr>
            <a:noAutofit/>
          </a:bodyPr>
          <a:lstStyle/>
          <a:p>
            <a:pPr algn="just"/>
            <a:r>
              <a:rPr lang="fr-FR" sz="2800" b="1" dirty="0" smtClean="0">
                <a:latin typeface="Times New Roman" pitchFamily="18" charset="0"/>
                <a:cs typeface="Times New Roman" pitchFamily="18" charset="0"/>
              </a:rPr>
              <a:t>Il y a très longtemps que la biotechnologie fait partie de la culture de l’homme. La domestication des espèces végétales et animales et la sélection artificielle qui l'accompagne impliquent des manipulations génétiques, même involontaires.</a:t>
            </a:r>
          </a:p>
          <a:p>
            <a:pPr algn="just"/>
            <a:r>
              <a:rPr lang="fr-FR" sz="2800" b="1" dirty="0" smtClean="0">
                <a:latin typeface="Times New Roman" pitchFamily="18" charset="0"/>
                <a:cs typeface="Times New Roman" pitchFamily="18" charset="0"/>
              </a:rPr>
              <a:t>Avec l'avènement de l'ADN recombinant, les possibilités offertes par la biotechnologie se sont considérablement développées et ont stimulé l'imagination des scientifiques et du public. Les applications de la biotechnologie sont particulièrement nombreuses dans les secteurs de la santé humaine et de l'agriculture. </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97634"/>
            <a:ext cx="7933588" cy="6643734"/>
          </a:xfrm>
        </p:spPr>
        <p:txBody>
          <a:bodyPr>
            <a:noAutofit/>
          </a:bodyPr>
          <a:lstStyle/>
          <a:p>
            <a:pPr algn="just">
              <a:buNone/>
            </a:pPr>
            <a:r>
              <a:rPr lang="fr-FR" sz="2800" b="1" dirty="0" smtClean="0">
                <a:latin typeface="Times New Roman" pitchFamily="18" charset="0"/>
                <a:cs typeface="Times New Roman" pitchFamily="18" charset="0"/>
              </a:rPr>
              <a:t>-ATB : pénicilline, streptomycine</a:t>
            </a:r>
          </a:p>
          <a:p>
            <a:pPr algn="just">
              <a:buNone/>
            </a:pPr>
            <a:r>
              <a:rPr lang="fr-FR" sz="2800" b="1" dirty="0" smtClean="0">
                <a:latin typeface="Times New Roman" pitchFamily="18" charset="0"/>
                <a:cs typeface="Times New Roman" pitchFamily="18" charset="0"/>
              </a:rPr>
              <a:t>-des antifongiques.</a:t>
            </a:r>
          </a:p>
          <a:p>
            <a:pPr algn="just"/>
            <a:r>
              <a:rPr lang="fr-FR" sz="2800" b="1" u="sng" dirty="0" smtClean="0">
                <a:latin typeface="Times New Roman" pitchFamily="18" charset="0"/>
                <a:cs typeface="Times New Roman" pitchFamily="18" charset="0"/>
              </a:rPr>
              <a:t>Les milieux définis </a:t>
            </a:r>
            <a:r>
              <a:rPr lang="fr-FR" sz="2800" b="1" dirty="0" smtClean="0">
                <a:latin typeface="Times New Roman" pitchFamily="18" charset="0"/>
                <a:cs typeface="Times New Roman" pitchFamily="18" charset="0"/>
              </a:rPr>
              <a:t>: ils contiennent les mêmes constituants que les milieux empiriques mais tout est quantifié. Ces milieux, bien adaptés à la culture cellulaire, peuvent être adaptés à la production, cependant ils sont chers car tous les constituants sont hautement purifiés.</a:t>
            </a:r>
          </a:p>
          <a:p>
            <a:pPr algn="just"/>
            <a:r>
              <a:rPr lang="fr-FR" sz="2800" b="1" dirty="0" smtClean="0">
                <a:latin typeface="Times New Roman" pitchFamily="18" charset="0"/>
                <a:cs typeface="Times New Roman" pitchFamily="18" charset="0"/>
              </a:rPr>
              <a:t>La majorité des cellules survive dans un intervalle de pH compris entre 6,8 et 7,6. Toutes modifications du pH extracellulaire entraîne un blocage métabolique. Le pH du milieu de culture, doit donc être maintenu constant d'où l'utilisation de systèmes tampon dans les milieux de culture.</a:t>
            </a:r>
          </a:p>
          <a:p>
            <a:pPr algn="just"/>
            <a:endParaRPr lang="fr-FR" sz="2800" b="1" dirty="0" smtClean="0">
              <a:latin typeface="Times New Roman" pitchFamily="18" charset="0"/>
              <a:cs typeface="Times New Roman" pitchFamily="18" charset="0"/>
            </a:endParaRPr>
          </a:p>
          <a:p>
            <a:pPr algn="just"/>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571480"/>
            <a:ext cx="7933588" cy="5786478"/>
          </a:xfrm>
        </p:spPr>
        <p:txBody>
          <a:bodyPr>
            <a:noAutofit/>
          </a:bodyPr>
          <a:lstStyle/>
          <a:p>
            <a:pPr algn="just"/>
            <a:r>
              <a:rPr lang="fr-FR" sz="2800" b="1" dirty="0" smtClean="0">
                <a:latin typeface="Times New Roman" pitchFamily="18" charset="0"/>
                <a:cs typeface="Times New Roman" pitchFamily="18" charset="0"/>
              </a:rPr>
              <a:t>Le tampon le plus employé est le tampon bicarbonate qui fonctionne de la façon suivante :</a:t>
            </a:r>
          </a:p>
          <a:p>
            <a:pPr algn="just">
              <a:buNone/>
            </a:pPr>
            <a:r>
              <a:rPr lang="fr-FR" sz="2800" b="1" dirty="0" smtClean="0">
                <a:latin typeface="Times New Roman" pitchFamily="18" charset="0"/>
                <a:cs typeface="Times New Roman" pitchFamily="18" charset="0"/>
              </a:rPr>
              <a:t>   H</a:t>
            </a:r>
            <a:r>
              <a:rPr lang="fr-FR" sz="2800" b="1" baseline="30000"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 + HCO</a:t>
            </a:r>
            <a:r>
              <a:rPr lang="fr-FR" sz="2800" b="1" baseline="-25000" dirty="0" smtClean="0">
                <a:latin typeface="Times New Roman" pitchFamily="18" charset="0"/>
                <a:cs typeface="Times New Roman" pitchFamily="18" charset="0"/>
              </a:rPr>
              <a:t>3</a:t>
            </a:r>
            <a:r>
              <a:rPr lang="fr-FR" sz="2800" b="1" baseline="30000" dirty="0" smtClean="0">
                <a:latin typeface="Times New Roman" pitchFamily="18" charset="0"/>
                <a:cs typeface="Times New Roman" pitchFamily="18" charset="0"/>
              </a:rPr>
              <a:t>-</a:t>
            </a:r>
            <a:r>
              <a:rPr lang="fr-FR" sz="2800" b="1" baseline="-250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H</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CO</a:t>
            </a:r>
            <a:r>
              <a:rPr lang="fr-FR" sz="2800" b="1" baseline="-25000" dirty="0" smtClean="0">
                <a:latin typeface="Times New Roman" pitchFamily="18" charset="0"/>
                <a:cs typeface="Times New Roman" pitchFamily="18" charset="0"/>
              </a:rPr>
              <a:t>3</a:t>
            </a:r>
            <a:r>
              <a:rPr lang="fr-FR" sz="2800" b="1" baseline="300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         CO</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 + H</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O</a:t>
            </a:r>
          </a:p>
          <a:p>
            <a:pPr algn="just"/>
            <a:r>
              <a:rPr lang="fr-FR" sz="2800" b="1" dirty="0" smtClean="0">
                <a:latin typeface="Times New Roman" pitchFamily="18" charset="0"/>
                <a:cs typeface="Times New Roman" pitchFamily="18" charset="0"/>
              </a:rPr>
              <a:t>La production de &gt;H+ par le métabolisme cellulaire déplace l'équilibre vers la formation de CO</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 c'est pourquoi on utilise ces milieux en atmosphère régulée à 5% de CO</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 de façon à maintenir un équilibre entre CO</a:t>
            </a:r>
            <a:r>
              <a:rPr lang="fr-FR" sz="2800" b="1" baseline="-25000" dirty="0" smtClean="0">
                <a:latin typeface="Times New Roman" pitchFamily="18" charset="0"/>
                <a:cs typeface="Times New Roman" pitchFamily="18" charset="0"/>
              </a:rPr>
              <a:t>2 </a:t>
            </a:r>
            <a:r>
              <a:rPr lang="fr-FR" sz="2800" b="1" dirty="0" smtClean="0">
                <a:latin typeface="Times New Roman" pitchFamily="18" charset="0"/>
                <a:cs typeface="Times New Roman" pitchFamily="18" charset="0"/>
              </a:rPr>
              <a:t>et HCO</a:t>
            </a:r>
            <a:r>
              <a:rPr lang="fr-FR" sz="2800" b="1" baseline="-25000" dirty="0" smtClean="0">
                <a:latin typeface="Times New Roman" pitchFamily="18" charset="0"/>
                <a:cs typeface="Times New Roman" pitchFamily="18" charset="0"/>
              </a:rPr>
              <a:t>3</a:t>
            </a:r>
            <a:r>
              <a:rPr lang="fr-FR" sz="2800" b="1" baseline="30000" dirty="0" smtClean="0">
                <a:latin typeface="Times New Roman" pitchFamily="18" charset="0"/>
                <a:cs typeface="Times New Roman" pitchFamily="18" charset="0"/>
              </a:rPr>
              <a:t>-</a:t>
            </a:r>
            <a:endParaRPr lang="fr-FR" sz="2800" b="1" dirty="0" smtClean="0">
              <a:latin typeface="Times New Roman" pitchFamily="18" charset="0"/>
              <a:cs typeface="Times New Roman" pitchFamily="18" charset="0"/>
            </a:endParaRPr>
          </a:p>
          <a:p>
            <a:pPr algn="just"/>
            <a:r>
              <a:rPr lang="fr-FR" sz="2800" b="1" dirty="0" smtClean="0">
                <a:latin typeface="Times New Roman" pitchFamily="18" charset="0"/>
                <a:cs typeface="Times New Roman" pitchFamily="18" charset="0"/>
              </a:rPr>
              <a:t>On utilise parfois un autre tampon dont le </a:t>
            </a:r>
            <a:r>
              <a:rPr lang="fr-FR" sz="2800" b="1" dirty="0" err="1" smtClean="0">
                <a:latin typeface="Times New Roman" pitchFamily="18" charset="0"/>
                <a:cs typeface="Times New Roman" pitchFamily="18" charset="0"/>
              </a:rPr>
              <a:t>pKa</a:t>
            </a:r>
            <a:r>
              <a:rPr lang="fr-FR" sz="2800" b="1" dirty="0" smtClean="0">
                <a:latin typeface="Times New Roman" pitchFamily="18" charset="0"/>
                <a:cs typeface="Times New Roman" pitchFamily="18" charset="0"/>
              </a:rPr>
              <a:t>, 7,55 est plus proche du pH optimal de culture (pH &gt; 6,8) que celui du tampon bicarbonate (</a:t>
            </a:r>
            <a:r>
              <a:rPr lang="fr-FR" sz="2800" b="1" dirty="0" err="1" smtClean="0">
                <a:latin typeface="Times New Roman" pitchFamily="18" charset="0"/>
                <a:cs typeface="Times New Roman" pitchFamily="18" charset="0"/>
              </a:rPr>
              <a:t>pKa</a:t>
            </a:r>
            <a:r>
              <a:rPr lang="fr-FR" sz="2800" b="1" dirty="0" smtClean="0">
                <a:latin typeface="Times New Roman" pitchFamily="18" charset="0"/>
                <a:cs typeface="Times New Roman" pitchFamily="18" charset="0"/>
              </a:rPr>
              <a:t>= 6,1): le tampon HEPES (acide 4-(2-</a:t>
            </a:r>
            <a:r>
              <a:rPr lang="fr-FR" sz="2800" b="1" dirty="0" err="1" smtClean="0">
                <a:latin typeface="Times New Roman" pitchFamily="18" charset="0"/>
                <a:cs typeface="Times New Roman" pitchFamily="18" charset="0"/>
              </a:rPr>
              <a:t>hydroxyéthyl</a:t>
            </a:r>
            <a:r>
              <a:rPr lang="fr-FR" sz="2800" b="1" dirty="0" smtClean="0">
                <a:latin typeface="Times New Roman" pitchFamily="18" charset="0"/>
                <a:cs typeface="Times New Roman" pitchFamily="18" charset="0"/>
              </a:rPr>
              <a:t>)-1-pipérazine éthane sulfonique). </a:t>
            </a:r>
          </a:p>
        </p:txBody>
      </p:sp>
      <p:cxnSp>
        <p:nvCxnSpPr>
          <p:cNvPr id="5" name="Connecteur droit avec flèche 4"/>
          <p:cNvCxnSpPr/>
          <p:nvPr/>
        </p:nvCxnSpPr>
        <p:spPr>
          <a:xfrm>
            <a:off x="3286116" y="1855776"/>
            <a:ext cx="6429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Connecteur droit avec flèche 6"/>
          <p:cNvCxnSpPr/>
          <p:nvPr/>
        </p:nvCxnSpPr>
        <p:spPr>
          <a:xfrm>
            <a:off x="5297780" y="1855776"/>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642918"/>
            <a:ext cx="7933588" cy="5605482"/>
          </a:xfrm>
        </p:spPr>
        <p:txBody>
          <a:bodyPr>
            <a:normAutofit/>
          </a:bodyPr>
          <a:lstStyle/>
          <a:p>
            <a:pPr algn="just"/>
            <a:r>
              <a:rPr lang="fr-FR" sz="2800" b="1" dirty="0" smtClean="0">
                <a:latin typeface="Times New Roman" pitchFamily="18" charset="0"/>
                <a:cs typeface="Times New Roman" pitchFamily="18" charset="0"/>
              </a:rPr>
              <a:t>Pour suivre les variations de pH du milieu, on ajoute dans le milieu un indicateur de pH le rouge de phénol.</a:t>
            </a:r>
          </a:p>
          <a:p>
            <a:pPr algn="just">
              <a:buNone/>
            </a:pPr>
            <a:endParaRPr lang="fr-FR" sz="2800" b="1" dirty="0" smtClean="0">
              <a:latin typeface="Times New Roman" pitchFamily="18" charset="0"/>
              <a:cs typeface="Times New Roman" pitchFamily="18" charset="0"/>
            </a:endParaRPr>
          </a:p>
          <a:p>
            <a:pPr algn="just">
              <a:buNone/>
            </a:pPr>
            <a:endParaRPr lang="fr-FR" sz="2800" b="1" dirty="0">
              <a:latin typeface="Times New Roman" pitchFamily="18" charset="0"/>
              <a:cs typeface="Times New Roman" pitchFamily="18" charset="0"/>
            </a:endParaRPr>
          </a:p>
        </p:txBody>
      </p:sp>
      <p:grpSp>
        <p:nvGrpSpPr>
          <p:cNvPr id="9" name="Groupe 8"/>
          <p:cNvGrpSpPr/>
          <p:nvPr/>
        </p:nvGrpSpPr>
        <p:grpSpPr>
          <a:xfrm>
            <a:off x="1785918" y="2528824"/>
            <a:ext cx="6715172" cy="1328804"/>
            <a:chOff x="2071670" y="2428868"/>
            <a:chExt cx="6715172" cy="1328804"/>
          </a:xfrm>
        </p:grpSpPr>
        <p:sp>
          <p:nvSpPr>
            <p:cNvPr id="4" name="Flèche droite 3"/>
            <p:cNvSpPr/>
            <p:nvPr/>
          </p:nvSpPr>
          <p:spPr>
            <a:xfrm>
              <a:off x="6072198" y="2428868"/>
              <a:ext cx="2714644" cy="857256"/>
            </a:xfrm>
            <a:prstGeom prst="rightArrow">
              <a:avLst/>
            </a:prstGeom>
            <a:solidFill>
              <a:srgbClr val="C61867"/>
            </a:solidFill>
            <a:ln>
              <a:solidFill>
                <a:srgbClr val="BB2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ROUGE VIOLET</a:t>
              </a:r>
              <a:endParaRPr lang="fr-FR" sz="2000" b="1" dirty="0">
                <a:latin typeface="Times New Roman" pitchFamily="18" charset="0"/>
                <a:cs typeface="Times New Roman" pitchFamily="18" charset="0"/>
              </a:endParaRPr>
            </a:p>
          </p:txBody>
        </p:sp>
        <p:sp>
          <p:nvSpPr>
            <p:cNvPr id="5" name="Rectangle 4"/>
            <p:cNvSpPr/>
            <p:nvPr/>
          </p:nvSpPr>
          <p:spPr>
            <a:xfrm>
              <a:off x="4071934" y="2643182"/>
              <a:ext cx="2000264" cy="4286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ROUGE</a:t>
              </a:r>
              <a:endParaRPr lang="fr-FR" sz="2000" b="1" dirty="0">
                <a:latin typeface="Times New Roman" pitchFamily="18" charset="0"/>
                <a:cs typeface="Times New Roman" pitchFamily="18" charset="0"/>
              </a:endParaRPr>
            </a:p>
          </p:txBody>
        </p:sp>
        <p:sp>
          <p:nvSpPr>
            <p:cNvPr id="6" name="Rectangle 5"/>
            <p:cNvSpPr/>
            <p:nvPr/>
          </p:nvSpPr>
          <p:spPr>
            <a:xfrm>
              <a:off x="2071670" y="2643182"/>
              <a:ext cx="2000264" cy="4286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smtClean="0">
                  <a:latin typeface="Times New Roman" pitchFamily="18" charset="0"/>
                  <a:cs typeface="Times New Roman" pitchFamily="18" charset="0"/>
                </a:rPr>
                <a:t>JAUNE</a:t>
              </a:r>
              <a:endParaRPr lang="fr-FR" sz="2000" b="1" dirty="0">
                <a:latin typeface="Times New Roman" pitchFamily="18" charset="0"/>
                <a:cs typeface="Times New Roman" pitchFamily="18" charset="0"/>
              </a:endParaRPr>
            </a:p>
          </p:txBody>
        </p:sp>
        <p:sp>
          <p:nvSpPr>
            <p:cNvPr id="7" name="ZoneTexte 6"/>
            <p:cNvSpPr txBox="1"/>
            <p:nvPr/>
          </p:nvSpPr>
          <p:spPr>
            <a:xfrm>
              <a:off x="5857884" y="3357562"/>
              <a:ext cx="57150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8,4</a:t>
              </a:r>
              <a:endParaRPr lang="fr-FR" sz="2000" b="1" dirty="0">
                <a:latin typeface="Times New Roman" pitchFamily="18" charset="0"/>
                <a:cs typeface="Times New Roman" pitchFamily="18" charset="0"/>
              </a:endParaRPr>
            </a:p>
          </p:txBody>
        </p:sp>
        <p:sp>
          <p:nvSpPr>
            <p:cNvPr id="8" name="ZoneTexte 7"/>
            <p:cNvSpPr txBox="1"/>
            <p:nvPr/>
          </p:nvSpPr>
          <p:spPr>
            <a:xfrm>
              <a:off x="3857620" y="3357562"/>
              <a:ext cx="571504"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6,8</a:t>
              </a:r>
              <a:endParaRPr lang="fr-FR" sz="2000" b="1" dirty="0">
                <a:latin typeface="Times New Roman" pitchFamily="18" charset="0"/>
                <a:cs typeface="Times New Roman" pitchFamily="18" charset="0"/>
              </a:endParaRPr>
            </a:p>
          </p:txBody>
        </p:sp>
      </p:gr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500042"/>
            <a:ext cx="7933588" cy="5929354"/>
          </a:xfrm>
        </p:spPr>
        <p:txBody>
          <a:bodyPr>
            <a:noAutofit/>
          </a:bodyPr>
          <a:lstStyle/>
          <a:p>
            <a:pPr algn="just">
              <a:buNone/>
            </a:pPr>
            <a:r>
              <a:rPr lang="fr-FR" sz="2800" b="1" dirty="0" smtClean="0">
                <a:solidFill>
                  <a:srgbClr val="C00000"/>
                </a:solidFill>
                <a:latin typeface="Times New Roman" pitchFamily="18" charset="0"/>
                <a:cs typeface="Times New Roman" pitchFamily="18" charset="0"/>
              </a:rPr>
              <a:t>Matériel</a:t>
            </a:r>
          </a:p>
          <a:p>
            <a:pPr algn="just">
              <a:buNone/>
            </a:pPr>
            <a:r>
              <a:rPr lang="fr-FR" sz="2800" b="1" dirty="0" smtClean="0">
                <a:solidFill>
                  <a:srgbClr val="BB2393"/>
                </a:solidFill>
                <a:latin typeface="Times New Roman" pitchFamily="18" charset="0"/>
                <a:cs typeface="Times New Roman" pitchFamily="18" charset="0"/>
              </a:rPr>
              <a:t>Les locaux</a:t>
            </a:r>
          </a:p>
          <a:p>
            <a:pPr algn="just"/>
            <a:r>
              <a:rPr lang="fr-FR" sz="2800" b="1" dirty="0" smtClean="0">
                <a:latin typeface="Times New Roman" pitchFamily="18" charset="0"/>
                <a:cs typeface="Times New Roman" pitchFamily="18" charset="0"/>
              </a:rPr>
              <a:t>La culture cellulaire nécessite des conditions de stérilité absolues, toute contamination microbienne entraîne la lyse des cellules. De plus lorsque l'on fait de la production, le produit obtenu doit être stérile. C'est pourquoi on manipule dans des sales réservées à cet effet, et dans les quelles les mouvements sont réduits.</a:t>
            </a:r>
          </a:p>
          <a:p>
            <a:pPr algn="just"/>
            <a:r>
              <a:rPr lang="fr-FR" sz="2800" b="1" dirty="0" smtClean="0">
                <a:latin typeface="Times New Roman" pitchFamily="18" charset="0"/>
                <a:cs typeface="Times New Roman" pitchFamily="18" charset="0"/>
              </a:rPr>
              <a:t>On utilise des hottes à flux laminaires équipées de système de filtration d'air et permet d'obtenir une zone de manipulation stérile.</a:t>
            </a:r>
          </a:p>
        </p:txBody>
      </p:sp>
    </p:spTree>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571480"/>
            <a:ext cx="7933588" cy="5357850"/>
          </a:xfrm>
        </p:spPr>
        <p:txBody>
          <a:bodyPr>
            <a:noAutofit/>
          </a:bodyPr>
          <a:lstStyle/>
          <a:p>
            <a:pPr algn="just">
              <a:buNone/>
            </a:pPr>
            <a:r>
              <a:rPr lang="fr-FR" sz="2800" b="1" dirty="0" smtClean="0">
                <a:solidFill>
                  <a:srgbClr val="BB2393"/>
                </a:solidFill>
                <a:latin typeface="Times New Roman" pitchFamily="18" charset="0"/>
                <a:cs typeface="Times New Roman" pitchFamily="18" charset="0"/>
              </a:rPr>
              <a:t>Le support</a:t>
            </a:r>
          </a:p>
          <a:p>
            <a:pPr algn="just">
              <a:buNone/>
            </a:pPr>
            <a:r>
              <a:rPr lang="fr-FR" sz="2800" b="1" dirty="0" smtClean="0">
                <a:latin typeface="Times New Roman" pitchFamily="18" charset="0"/>
                <a:cs typeface="Times New Roman" pitchFamily="18" charset="0"/>
              </a:rPr>
              <a:t>On utilise des supports pour les cellules adhérentes :</a:t>
            </a:r>
          </a:p>
          <a:p>
            <a:pPr algn="just"/>
            <a:r>
              <a:rPr lang="fr-FR" sz="2800" b="1" dirty="0" smtClean="0">
                <a:latin typeface="Times New Roman" pitchFamily="18" charset="0"/>
                <a:cs typeface="Times New Roman" pitchFamily="18" charset="0"/>
              </a:rPr>
              <a:t>boîtes stériles en polystyrène: elles ne présentent pas de toxicité pour les cellules et permettent d'observer parfaitement les cellules en microscopie optique. On peut aussi utiliser des lames de verre ou des microplaques.</a:t>
            </a:r>
          </a:p>
          <a:p>
            <a:pPr algn="just"/>
            <a:r>
              <a:rPr lang="fr-FR" sz="2800" b="1" dirty="0" smtClean="0">
                <a:latin typeface="Times New Roman" pitchFamily="18" charset="0"/>
                <a:cs typeface="Times New Roman" pitchFamily="18" charset="0"/>
              </a:rPr>
              <a:t>Les cellules non adhérentes sont cultivées dans les mêmes conditions mais se développent en suspension.</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628796"/>
            <a:ext cx="7933588" cy="4800600"/>
          </a:xfrm>
        </p:spPr>
        <p:txBody>
          <a:bodyPr>
            <a:normAutofit/>
          </a:bodyPr>
          <a:lstStyle/>
          <a:p>
            <a:pPr algn="just">
              <a:buNone/>
            </a:pPr>
            <a:r>
              <a:rPr lang="fr-FR" sz="2800" b="1" dirty="0" smtClean="0">
                <a:solidFill>
                  <a:srgbClr val="BB2393"/>
                </a:solidFill>
                <a:latin typeface="Times New Roman" pitchFamily="18" charset="0"/>
                <a:cs typeface="Times New Roman" pitchFamily="18" charset="0"/>
              </a:rPr>
              <a:t>Les étuves d'incubation</a:t>
            </a:r>
          </a:p>
          <a:p>
            <a:pPr algn="just"/>
            <a:r>
              <a:rPr lang="fr-FR" sz="2800" b="1" dirty="0" smtClean="0">
                <a:latin typeface="Times New Roman" pitchFamily="18" charset="0"/>
                <a:cs typeface="Times New Roman" pitchFamily="18" charset="0"/>
              </a:rPr>
              <a:t>Les cellules sont cultivées dans des étuves </a:t>
            </a:r>
            <a:r>
              <a:rPr lang="fr-FR" sz="2800" b="1" dirty="0" err="1" smtClean="0">
                <a:latin typeface="Times New Roman" pitchFamily="18" charset="0"/>
                <a:cs typeface="Times New Roman" pitchFamily="18" charset="0"/>
              </a:rPr>
              <a:t>thermostatées</a:t>
            </a:r>
            <a:r>
              <a:rPr lang="fr-FR" sz="2800" b="1" dirty="0" smtClean="0">
                <a:latin typeface="Times New Roman" pitchFamily="18" charset="0"/>
                <a:cs typeface="Times New Roman" pitchFamily="18" charset="0"/>
              </a:rPr>
              <a:t> (37°C pour les cellules de mammifères), avec 5% de CO</a:t>
            </a:r>
            <a:r>
              <a:rPr lang="fr-FR" sz="2800" b="1" baseline="-25000" dirty="0" smtClean="0">
                <a:latin typeface="Times New Roman" pitchFamily="18" charset="0"/>
                <a:cs typeface="Times New Roman" pitchFamily="18" charset="0"/>
              </a:rPr>
              <a:t>2</a:t>
            </a:r>
            <a:r>
              <a:rPr lang="fr-FR" sz="2800" b="1" dirty="0" smtClean="0">
                <a:latin typeface="Times New Roman" pitchFamily="18" charset="0"/>
                <a:cs typeface="Times New Roman" pitchFamily="18" charset="0"/>
              </a:rPr>
              <a:t> sous forme gazeuse. Ces étuves doivent être décontaminées régulièrement.</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La biotechnologie appliquée à l’amélioration génétique des animaux </a:t>
            </a: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435608" y="1447800"/>
            <a:ext cx="7498080" cy="4861520"/>
          </a:xfrm>
        </p:spPr>
        <p:txBody>
          <a:bodyPr>
            <a:noAutofit/>
          </a:bodyPr>
          <a:lstStyle/>
          <a:p>
            <a:pPr algn="just"/>
            <a:r>
              <a:rPr lang="fr-FR" sz="2800" b="1" dirty="0" smtClean="0">
                <a:latin typeface="Times New Roman" pitchFamily="18" charset="0"/>
                <a:cs typeface="Times New Roman" pitchFamily="18" charset="0"/>
              </a:rPr>
              <a:t>Les techniques de reproduction font appel à la sélection d'animaux génétiquement supérieurs qui serviront de parents aux générations ultérieures. </a:t>
            </a:r>
          </a:p>
          <a:p>
            <a:pPr algn="just"/>
            <a:r>
              <a:rPr lang="fr-FR" sz="2800" b="1" dirty="0" smtClean="0">
                <a:latin typeface="Times New Roman" pitchFamily="18" charset="0"/>
                <a:cs typeface="Times New Roman" pitchFamily="18" charset="0"/>
              </a:rPr>
              <a:t>Jusqu'à présent, la sélection artificielle s'est donc limitée aux caractères qui présentent une variation génétique “ naturelle ” dans les populations choisies, c’est-à-dire qui sont caractérisés par une certaine héritabilité. </a:t>
            </a:r>
          </a:p>
          <a:p>
            <a:pPr algn="just"/>
            <a:r>
              <a:rPr lang="fr-FR" sz="2800" b="1" dirty="0" smtClean="0">
                <a:latin typeface="Times New Roman" pitchFamily="18" charset="0"/>
                <a:cs typeface="Times New Roman" pitchFamily="18" charset="0"/>
              </a:rPr>
              <a:t>Le taux d’amélioration génétique ou de réponse à la sélection est fonction de : </a:t>
            </a:r>
          </a:p>
          <a:p>
            <a:pPr algn="just">
              <a:buNone/>
            </a:pP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sz="2800" b="1" dirty="0" smtClean="0">
                <a:latin typeface="Times New Roman" pitchFamily="18" charset="0"/>
                <a:cs typeface="Times New Roman" pitchFamily="18" charset="0"/>
              </a:rPr>
              <a:t>la précision de la sélection, c’est-à-dire la précision d'identification d’animaux génétiquement supérieurs ; </a:t>
            </a:r>
          </a:p>
          <a:p>
            <a:pPr algn="just"/>
            <a:r>
              <a:rPr lang="fr-FR" sz="2800" b="1" dirty="0" smtClean="0">
                <a:latin typeface="Times New Roman" pitchFamily="18" charset="0"/>
                <a:cs typeface="Times New Roman" pitchFamily="18" charset="0"/>
              </a:rPr>
              <a:t>l'intervalle entre générations : plus cet intervalle est court, plus les progrès génétiques sont rapides ; </a:t>
            </a:r>
          </a:p>
          <a:p>
            <a:pPr algn="just"/>
            <a:r>
              <a:rPr lang="fr-FR" sz="2800" b="1" dirty="0" smtClean="0">
                <a:latin typeface="Times New Roman" pitchFamily="18" charset="0"/>
                <a:cs typeface="Times New Roman" pitchFamily="18" charset="0"/>
              </a:rPr>
              <a:t>l'intensité de la sélection: plus les futurs individus parentaux s’écartent de la moyenne de leurs congénères, plus l'amélioration génétique sera importante. </a:t>
            </a:r>
          </a:p>
          <a:p>
            <a:endParaRPr lang="fr-FR" sz="2800" b="1" dirty="0"/>
          </a:p>
        </p:txBody>
      </p:sp>
      <p:sp>
        <p:nvSpPr>
          <p:cNvPr id="4" name="Titre 1"/>
          <p:cNvSpPr>
            <a:spLocks noGrp="1"/>
          </p:cNvSpPr>
          <p:nvPr>
            <p:ph type="title"/>
          </p:nvPr>
        </p:nvSpPr>
        <p:spPr>
          <a:xfrm>
            <a:off x="1435608" y="116632"/>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La biotechnologie appliquée à l’amélioration génétique des animaux </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268760"/>
            <a:ext cx="7746064" cy="4536504"/>
          </a:xfrm>
        </p:spPr>
        <p:txBody>
          <a:bodyPr>
            <a:noAutofit/>
          </a:bodyPr>
          <a:lstStyle/>
          <a:p>
            <a:pPr algn="just">
              <a:buNone/>
            </a:pPr>
            <a:r>
              <a:rPr lang="fr-FR" sz="2800" b="1" dirty="0" smtClean="0">
                <a:latin typeface="Times New Roman" pitchFamily="18" charset="0"/>
                <a:cs typeface="Times New Roman" pitchFamily="18" charset="0"/>
              </a:rPr>
              <a:t>La biotechnologie est utilisée pour accélérer les progrès génétiques en agissant sur ces quatre facteurs : </a:t>
            </a:r>
          </a:p>
          <a:p>
            <a:pPr algn="just"/>
            <a:r>
              <a:rPr lang="fr-FR" sz="2800" b="1" dirty="0" smtClean="0">
                <a:latin typeface="Times New Roman" pitchFamily="18" charset="0"/>
                <a:cs typeface="Times New Roman" pitchFamily="18" charset="0"/>
              </a:rPr>
              <a:t>accroître la variation génétique (ou le substrat moléculaire des programmes d'amélioration génétique), </a:t>
            </a:r>
          </a:p>
          <a:p>
            <a:pPr algn="just"/>
            <a:r>
              <a:rPr lang="fr-FR" sz="2800" b="1" dirty="0" smtClean="0">
                <a:latin typeface="Times New Roman" pitchFamily="18" charset="0"/>
                <a:cs typeface="Times New Roman" pitchFamily="18" charset="0"/>
              </a:rPr>
              <a:t>améliorer la précision de la sélection, </a:t>
            </a:r>
          </a:p>
          <a:p>
            <a:pPr algn="just"/>
            <a:r>
              <a:rPr lang="fr-FR" sz="2800" b="1" dirty="0" smtClean="0">
                <a:latin typeface="Times New Roman" pitchFamily="18" charset="0"/>
                <a:cs typeface="Times New Roman" pitchFamily="18" charset="0"/>
              </a:rPr>
              <a:t>raccourcir l'intervalle entre générations </a:t>
            </a:r>
          </a:p>
          <a:p>
            <a:pPr algn="just"/>
            <a:r>
              <a:rPr lang="fr-FR" sz="2800" b="1" dirty="0" smtClean="0">
                <a:latin typeface="Times New Roman" pitchFamily="18" charset="0"/>
                <a:cs typeface="Times New Roman" pitchFamily="18" charset="0"/>
              </a:rPr>
              <a:t>et augmenter l'intensité de la sélection. </a:t>
            </a:r>
          </a:p>
          <a:p>
            <a:pPr algn="just">
              <a:buNone/>
            </a:pPr>
            <a:r>
              <a:rPr lang="fr-FR" sz="2800" b="1" dirty="0" smtClean="0">
                <a:latin typeface="Times New Roman" pitchFamily="18" charset="0"/>
                <a:cs typeface="Times New Roman" pitchFamily="18" charset="0"/>
              </a:rPr>
              <a:t> </a:t>
            </a:r>
          </a:p>
          <a:p>
            <a:pPr algn="just"/>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435608" y="116632"/>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La biotechnologie appliquée à l’amélioration génétique des animaux </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sz="2800" b="1" dirty="0" smtClean="0">
                <a:latin typeface="Times New Roman" pitchFamily="18" charset="0"/>
                <a:cs typeface="Times New Roman" pitchFamily="18" charset="0"/>
              </a:rPr>
              <a:t>Trois grands axes peuvent être distingués dans le secteur de la biotechnologie appliquée à l'amélioration génétique des animaux:</a:t>
            </a:r>
          </a:p>
          <a:p>
            <a:pPr algn="just"/>
            <a:r>
              <a:rPr lang="fr-FR" sz="2800" b="1" dirty="0" smtClean="0">
                <a:latin typeface="Times New Roman" pitchFamily="18" charset="0"/>
                <a:cs typeface="Times New Roman" pitchFamily="18" charset="0"/>
              </a:rPr>
              <a:t>les techniques de reproduction, </a:t>
            </a:r>
          </a:p>
          <a:p>
            <a:pPr algn="just"/>
            <a:r>
              <a:rPr lang="fr-FR" sz="2800" b="1" dirty="0" smtClean="0">
                <a:latin typeface="Times New Roman" pitchFamily="18" charset="0"/>
                <a:cs typeface="Times New Roman" pitchFamily="18" charset="0"/>
              </a:rPr>
              <a:t>la modification du génome et la sélection assistée par marqueurs (SAM), </a:t>
            </a:r>
          </a:p>
          <a:p>
            <a:pPr algn="just"/>
            <a:r>
              <a:rPr lang="fr-FR" sz="2800" b="1" dirty="0" smtClean="0">
                <a:latin typeface="Times New Roman" pitchFamily="18" charset="0"/>
                <a:cs typeface="Times New Roman" pitchFamily="18" charset="0"/>
              </a:rPr>
              <a:t>la transgénèse appliquée aux animaux d’élevage. </a:t>
            </a:r>
          </a:p>
          <a:p>
            <a:pPr algn="just"/>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435608" y="116632"/>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La biotechnologie appliquée à l’amélioration génétique des animaux </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16632"/>
            <a:ext cx="7933588" cy="6552728"/>
          </a:xfrm>
        </p:spPr>
        <p:txBody>
          <a:bodyPr>
            <a:noAutofit/>
          </a:bodyPr>
          <a:lstStyle/>
          <a:p>
            <a:pPr algn="just">
              <a:buClr>
                <a:srgbClr val="FF0000"/>
              </a:buClr>
            </a:pPr>
            <a:r>
              <a:rPr lang="fr-FR" sz="2800" b="1" dirty="0" smtClean="0">
                <a:latin typeface="Times New Roman" pitchFamily="18" charset="0"/>
                <a:cs typeface="Times New Roman" pitchFamily="18" charset="0"/>
              </a:rPr>
              <a:t>Le défi de la production animale est de fournir à la société des produits alimentaires qui répondent à des exigences nutritionnelles changeantes, tout en respectant des contraintes économiques et écologiques spécifiques. </a:t>
            </a:r>
          </a:p>
          <a:p>
            <a:pPr algn="just"/>
            <a:r>
              <a:rPr lang="fr-FR" sz="2800" b="1" dirty="0" smtClean="0">
                <a:latin typeface="Times New Roman" pitchFamily="18" charset="0"/>
                <a:cs typeface="Times New Roman" pitchFamily="18" charset="0"/>
              </a:rPr>
              <a:t>D’après l’équation fondamentale “ </a:t>
            </a:r>
            <a:r>
              <a:rPr lang="fr-FR" sz="2800" b="1" i="1" dirty="0" smtClean="0">
                <a:solidFill>
                  <a:srgbClr val="FF0000"/>
                </a:solidFill>
                <a:latin typeface="Times New Roman" pitchFamily="18" charset="0"/>
                <a:cs typeface="Times New Roman" pitchFamily="18" charset="0"/>
              </a:rPr>
              <a:t>P = G + E </a:t>
            </a:r>
            <a:r>
              <a:rPr lang="fr-FR" sz="2800" b="1" i="1" dirty="0" smtClean="0">
                <a:latin typeface="Times New Roman" pitchFamily="18" charset="0"/>
                <a:cs typeface="Times New Roman" pitchFamily="18" charset="0"/>
              </a:rPr>
              <a:t>”, à savoir que le </a:t>
            </a:r>
            <a:r>
              <a:rPr lang="fr-FR" sz="2800" b="1" i="1" dirty="0" smtClean="0">
                <a:solidFill>
                  <a:srgbClr val="FF0000"/>
                </a:solidFill>
                <a:latin typeface="Times New Roman" pitchFamily="18" charset="0"/>
                <a:cs typeface="Times New Roman" pitchFamily="18" charset="0"/>
              </a:rPr>
              <a:t>Phénotype</a:t>
            </a:r>
            <a:r>
              <a:rPr lang="fr-FR" sz="2800" b="1" i="1" dirty="0" smtClean="0">
                <a:latin typeface="Times New Roman" pitchFamily="18" charset="0"/>
                <a:cs typeface="Times New Roman" pitchFamily="18" charset="0"/>
              </a:rPr>
              <a:t> d'un animal reflète son aptitude génétique </a:t>
            </a:r>
            <a:r>
              <a:rPr lang="fr-FR" sz="2800" b="1" dirty="0" smtClean="0">
                <a:latin typeface="Times New Roman" pitchFamily="18" charset="0"/>
                <a:cs typeface="Times New Roman" pitchFamily="18" charset="0"/>
              </a:rPr>
              <a:t>intrinsèque, ou </a:t>
            </a:r>
            <a:r>
              <a:rPr lang="fr-FR" sz="2800" b="1" i="1" dirty="0" smtClean="0">
                <a:solidFill>
                  <a:srgbClr val="FF0000"/>
                </a:solidFill>
                <a:latin typeface="Times New Roman" pitchFamily="18" charset="0"/>
                <a:cs typeface="Times New Roman" pitchFamily="18" charset="0"/>
              </a:rPr>
              <a:t>Génotype</a:t>
            </a:r>
            <a:r>
              <a:rPr lang="fr-FR" sz="2800" b="1" i="1" dirty="0" smtClean="0">
                <a:latin typeface="Times New Roman" pitchFamily="18" charset="0"/>
                <a:cs typeface="Times New Roman" pitchFamily="18" charset="0"/>
              </a:rPr>
              <a:t>, tel qu’il s’exprime dans un </a:t>
            </a:r>
            <a:r>
              <a:rPr lang="fr-FR" sz="2800" b="1" i="1" dirty="0" smtClean="0">
                <a:solidFill>
                  <a:srgbClr val="FF0000"/>
                </a:solidFill>
                <a:latin typeface="Times New Roman" pitchFamily="18" charset="0"/>
                <a:cs typeface="Times New Roman" pitchFamily="18" charset="0"/>
              </a:rPr>
              <a:t>Environnement</a:t>
            </a:r>
            <a:r>
              <a:rPr lang="fr-FR" sz="2800" b="1" i="1" dirty="0" smtClean="0">
                <a:latin typeface="Times New Roman" pitchFamily="18" charset="0"/>
                <a:cs typeface="Times New Roman" pitchFamily="18" charset="0"/>
              </a:rPr>
              <a:t> donné, les éleveurs ont adopté une approche </a:t>
            </a:r>
            <a:r>
              <a:rPr lang="fr-FR" sz="2800" b="1" dirty="0" smtClean="0">
                <a:latin typeface="Times New Roman" pitchFamily="18" charset="0"/>
                <a:cs typeface="Times New Roman" pitchFamily="18" charset="0"/>
              </a:rPr>
              <a:t>double pour améliorer la qualité de leur production. Ils ont appris à maîtriser la composante environnement en améliorant les méthodes d’élevage et d’alimentation, la prophylaxie et les traitements. </a:t>
            </a:r>
          </a:p>
          <a:p>
            <a:endParaRPr lang="fr-FR" sz="2800" dirty="0"/>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384"/>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403648" y="1124744"/>
            <a:ext cx="7530040" cy="4608512"/>
          </a:xfrm>
        </p:spPr>
        <p:txBody>
          <a:bodyPr>
            <a:noAutofit/>
          </a:bodyPr>
          <a:lstStyle/>
          <a:p>
            <a:pPr algn="just"/>
            <a:r>
              <a:rPr lang="fr-FR" sz="2800" b="1" dirty="0" smtClean="0">
                <a:latin typeface="Times New Roman" pitchFamily="18" charset="0"/>
                <a:cs typeface="Times New Roman" pitchFamily="18" charset="0"/>
              </a:rPr>
              <a:t>Un certain nombre de méthodes ont été mises au point, ou sont en cours d’étude, pour augmenter le potentiel de reproduction des animaux d’élevage</a:t>
            </a:r>
          </a:p>
          <a:p>
            <a:pPr algn="just"/>
            <a:r>
              <a:rPr lang="fr-FR" sz="2800" b="1" i="1" u="sng" dirty="0" smtClean="0">
                <a:solidFill>
                  <a:srgbClr val="C61867"/>
                </a:solidFill>
                <a:latin typeface="Times New Roman" pitchFamily="18" charset="0"/>
                <a:cs typeface="Times New Roman" pitchFamily="18" charset="0"/>
              </a:rPr>
              <a:t>L'insémination artificielle (IA):</a:t>
            </a:r>
            <a:r>
              <a:rPr lang="fr-FR" sz="2800" b="1" i="1" dirty="0" smtClean="0">
                <a:solidFill>
                  <a:srgbClr val="C61867"/>
                </a:solidFill>
                <a:latin typeface="Times New Roman" pitchFamily="18" charset="0"/>
                <a:cs typeface="Times New Roman" pitchFamily="18" charset="0"/>
              </a:rPr>
              <a:t> </a:t>
            </a:r>
            <a:r>
              <a:rPr lang="fr-FR" sz="2800" b="1" dirty="0" smtClean="0">
                <a:latin typeface="Times New Roman" pitchFamily="18" charset="0"/>
                <a:cs typeface="Times New Roman" pitchFamily="18" charset="0"/>
              </a:rPr>
              <a:t>Notamment depuis le développement de méthodes efficaces de congélation de la semence, l’IA est devenue la technique la plus répandue en production animale, notamment dans le secteur de l’élevage bovin. </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196752"/>
            <a:ext cx="7498080" cy="4861520"/>
          </a:xfrm>
        </p:spPr>
        <p:txBody>
          <a:bodyPr>
            <a:normAutofit lnSpcReduction="10000"/>
          </a:bodyPr>
          <a:lstStyle/>
          <a:p>
            <a:pPr algn="just"/>
            <a:r>
              <a:rPr lang="fr-FR" sz="2800" b="1" dirty="0" smtClean="0">
                <a:latin typeface="Times New Roman" pitchFamily="18" charset="0"/>
                <a:cs typeface="Times New Roman" pitchFamily="18" charset="0"/>
              </a:rPr>
              <a:t>En permettant l'utilisation à grande échelle de quelques reproducteurs d'élite, l’IA a eu un impact considérable sur l'intensité de la sélection. </a:t>
            </a:r>
          </a:p>
          <a:p>
            <a:pPr algn="just"/>
            <a:r>
              <a:rPr lang="fr-FR" sz="2800" b="1" dirty="0" smtClean="0">
                <a:latin typeface="Times New Roman" pitchFamily="18" charset="0"/>
                <a:cs typeface="Times New Roman" pitchFamily="18" charset="0"/>
              </a:rPr>
              <a:t>L’IA a également permis la mise en œuvre du programme d’évaluation de la descendance, notamment dans les races bovines laitières. Cette approche a eu un impact majeur sur l'amélioration des animaux en renforçant la précision de la sélection malgré l'augmentation de l'intervalle entre générations.</a:t>
            </a:r>
          </a:p>
          <a:p>
            <a:pPr algn="just"/>
            <a:endParaRPr lang="fr-FR" sz="2800" b="1" dirty="0"/>
          </a:p>
        </p:txBody>
      </p:sp>
      <p:sp>
        <p:nvSpPr>
          <p:cNvPr id="4" name="Titre 1"/>
          <p:cNvSpPr>
            <a:spLocks noGrp="1"/>
          </p:cNvSpPr>
          <p:nvPr>
            <p:ph type="title"/>
          </p:nvPr>
        </p:nvSpPr>
        <p:spPr>
          <a:xfrm>
            <a:off x="1435608" y="-27384"/>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052736"/>
            <a:ext cx="7890080" cy="3744416"/>
          </a:xfrm>
        </p:spPr>
        <p:txBody>
          <a:bodyPr>
            <a:noAutofit/>
          </a:bodyPr>
          <a:lstStyle/>
          <a:p>
            <a:pPr algn="just"/>
            <a:r>
              <a:rPr lang="fr-FR" sz="2500" b="1" i="1" u="sng" dirty="0" smtClean="0">
                <a:solidFill>
                  <a:srgbClr val="C61867"/>
                </a:solidFill>
                <a:latin typeface="Times New Roman" pitchFamily="18" charset="0"/>
                <a:cs typeface="Times New Roman" pitchFamily="18" charset="0"/>
              </a:rPr>
              <a:t>L’ovulation multiple avec transfert d’embryons (MOET) : </a:t>
            </a: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i="1" dirty="0" smtClean="0">
              <a:latin typeface="Times New Roman" pitchFamily="18" charset="0"/>
              <a:cs typeface="Times New Roman" pitchFamily="18" charset="0"/>
            </a:endParaRPr>
          </a:p>
          <a:p>
            <a:pPr algn="just"/>
            <a:endParaRPr lang="fr-FR" sz="2500" b="1" dirty="0" smtClean="0">
              <a:latin typeface="Times New Roman" pitchFamily="18" charset="0"/>
              <a:cs typeface="Times New Roman" pitchFamily="18" charset="0"/>
            </a:endParaRPr>
          </a:p>
        </p:txBody>
      </p:sp>
      <p:sp>
        <p:nvSpPr>
          <p:cNvPr id="4" name="Titre 1"/>
          <p:cNvSpPr>
            <a:spLocks noGrp="1"/>
          </p:cNvSpPr>
          <p:nvPr>
            <p:ph type="title"/>
          </p:nvPr>
        </p:nvSpPr>
        <p:spPr>
          <a:xfrm>
            <a:off x="1115616" y="-16227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1043608" y="1916832"/>
            <a:ext cx="8100392" cy="252028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1043608" y="4437112"/>
            <a:ext cx="8100392" cy="115212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3648" y="1268760"/>
            <a:ext cx="7488832" cy="4832092"/>
          </a:xfrm>
          <a:prstGeom prst="rect">
            <a:avLst/>
          </a:prstGeom>
        </p:spPr>
        <p:txBody>
          <a:bodyPr wrap="square">
            <a:spAutoFit/>
          </a:bodyPr>
          <a:lstStyle/>
          <a:p>
            <a:pPr algn="just"/>
            <a:r>
              <a:rPr lang="fr-FR" sz="2800" b="1" i="1" dirty="0" smtClean="0">
                <a:latin typeface="Times New Roman" pitchFamily="18" charset="0"/>
                <a:cs typeface="Times New Roman" pitchFamily="18" charset="0"/>
              </a:rPr>
              <a:t>En multipliant la descendance, notamment </a:t>
            </a:r>
            <a:r>
              <a:rPr lang="fr-FR" sz="2800" b="1" dirty="0" smtClean="0">
                <a:latin typeface="Times New Roman" pitchFamily="18" charset="0"/>
                <a:cs typeface="Times New Roman" pitchFamily="18" charset="0"/>
              </a:rPr>
              <a:t>dans les espèces </a:t>
            </a:r>
            <a:r>
              <a:rPr lang="fr-FR" sz="2800" b="1" dirty="0" smtClean="0">
                <a:solidFill>
                  <a:srgbClr val="7030A0"/>
                </a:solidFill>
                <a:latin typeface="Times New Roman" pitchFamily="18" charset="0"/>
                <a:cs typeface="Times New Roman" pitchFamily="18" charset="0"/>
              </a:rPr>
              <a:t>unipares</a:t>
            </a:r>
            <a:r>
              <a:rPr lang="fr-FR" sz="2800" b="1" dirty="0" smtClean="0">
                <a:latin typeface="Times New Roman" pitchFamily="18" charset="0"/>
                <a:cs typeface="Times New Roman" pitchFamily="18" charset="0"/>
              </a:rPr>
              <a:t>, la MOET peut contribuer à l’amélioration génétique </a:t>
            </a:r>
            <a:r>
              <a:rPr lang="fr-FR" sz="2800" b="1" dirty="0" smtClean="0">
                <a:solidFill>
                  <a:srgbClr val="7030A0"/>
                </a:solidFill>
                <a:latin typeface="Times New Roman" pitchFamily="18" charset="0"/>
                <a:cs typeface="Times New Roman" pitchFamily="18" charset="0"/>
              </a:rPr>
              <a:t>en accroissant l'intensité de sélection des femelles</a:t>
            </a:r>
            <a:r>
              <a:rPr lang="fr-FR" sz="2800" b="1" dirty="0" smtClean="0">
                <a:latin typeface="Times New Roman" pitchFamily="18" charset="0"/>
                <a:cs typeface="Times New Roman" pitchFamily="18" charset="0"/>
              </a:rPr>
              <a:t>. </a:t>
            </a:r>
          </a:p>
          <a:p>
            <a:pPr algn="just"/>
            <a:r>
              <a:rPr lang="fr-FR" sz="2800" b="1" dirty="0" smtClean="0">
                <a:latin typeface="Times New Roman" pitchFamily="18" charset="0"/>
                <a:cs typeface="Times New Roman" pitchFamily="18" charset="0"/>
              </a:rPr>
              <a:t>Chez les bovins </a:t>
            </a:r>
            <a:r>
              <a:rPr lang="fr-FR" sz="2800" b="1" dirty="0" smtClean="0">
                <a:solidFill>
                  <a:srgbClr val="002060"/>
                </a:solidFill>
                <a:latin typeface="Times New Roman" pitchFamily="18" charset="0"/>
                <a:cs typeface="Times New Roman" pitchFamily="18" charset="0"/>
              </a:rPr>
              <a:t>cependant-espèce dans laquelle cette technologie est également la plus répandue</a:t>
            </a:r>
            <a:r>
              <a:rPr lang="fr-FR" sz="2800" b="1" dirty="0" smtClean="0">
                <a:latin typeface="Times New Roman" pitchFamily="18" charset="0"/>
                <a:cs typeface="Times New Roman" pitchFamily="18" charset="0"/>
              </a:rPr>
              <a:t>- l'impact majeur de la MOET pourrait résulter du raccourcissement de l'intervalle entre générations, comparativement au programme classique d’évaluation de la descendance. </a:t>
            </a:r>
            <a:endParaRPr lang="fr-FR" sz="2800" dirty="0"/>
          </a:p>
        </p:txBody>
      </p:sp>
      <p:sp>
        <p:nvSpPr>
          <p:cNvPr id="6" name="Titre 1"/>
          <p:cNvSpPr>
            <a:spLocks noGrp="1"/>
          </p:cNvSpPr>
          <p:nvPr>
            <p:ph type="title"/>
          </p:nvPr>
        </p:nvSpPr>
        <p:spPr>
          <a:xfrm>
            <a:off x="1538416" y="125760"/>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447800"/>
            <a:ext cx="7818072" cy="4213448"/>
          </a:xfrm>
        </p:spPr>
        <p:txBody>
          <a:bodyPr>
            <a:noAutofit/>
          </a:bodyPr>
          <a:lstStyle/>
          <a:p>
            <a:pPr algn="just"/>
            <a:r>
              <a:rPr lang="fr-FR" sz="2800" b="1" i="1" u="sng" dirty="0" smtClean="0">
                <a:solidFill>
                  <a:srgbClr val="C61867"/>
                </a:solidFill>
                <a:latin typeface="Times New Roman" pitchFamily="18" charset="0"/>
                <a:cs typeface="Times New Roman" pitchFamily="18" charset="0"/>
              </a:rPr>
              <a:t>Le prélèvement d’ovocytes (PO), la maturation in vitro des ovocytes (MIV) et la fécondation in vitro (FIV) : </a:t>
            </a:r>
          </a:p>
          <a:p>
            <a:pPr algn="just"/>
            <a:r>
              <a:rPr lang="fr-FR" sz="2800" b="1" dirty="0" smtClean="0">
                <a:latin typeface="Times New Roman" pitchFamily="18" charset="0"/>
                <a:cs typeface="Times New Roman" pitchFamily="18" charset="0"/>
              </a:rPr>
              <a:t>Tandis que le nombre d'embryons pouvant être obtenu d'une vache sur une année, en utilisant la MOET, est en moyenne limité à une vingtaine au plus, la mise au point du PO associé à la MIV et à la FIV a permis de multiplier ce nombre au moins par 5. </a:t>
            </a:r>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187624" y="5375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447800"/>
            <a:ext cx="7498080" cy="2989312"/>
          </a:xfrm>
        </p:spPr>
        <p:txBody>
          <a:bodyPr>
            <a:normAutofit/>
          </a:bodyPr>
          <a:lstStyle/>
          <a:p>
            <a:pPr algn="just"/>
            <a:r>
              <a:rPr lang="fr-FR" sz="2800" b="1" dirty="0" smtClean="0">
                <a:latin typeface="Times New Roman" pitchFamily="18" charset="0"/>
                <a:cs typeface="Times New Roman" pitchFamily="18" charset="0"/>
              </a:rPr>
              <a:t>L'impact de ces méthodologies sur la réponse génétique passe par les mêmes voies que la MOET, c’est-à-dire l'accroissement de l'intensité de la sélection des femelles et l’augmentation de la précision de sélection des mâles et des femelles.</a:t>
            </a:r>
          </a:p>
          <a:p>
            <a:pPr algn="just"/>
            <a:endParaRPr lang="fr-FR" sz="2800" dirty="0"/>
          </a:p>
        </p:txBody>
      </p:sp>
      <p:sp>
        <p:nvSpPr>
          <p:cNvPr id="4" name="Titre 1"/>
          <p:cNvSpPr>
            <a:spLocks noGrp="1"/>
          </p:cNvSpPr>
          <p:nvPr>
            <p:ph type="title"/>
          </p:nvPr>
        </p:nvSpPr>
        <p:spPr>
          <a:xfrm>
            <a:off x="1538416" y="5375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1124744"/>
            <a:ext cx="7674056" cy="5040560"/>
          </a:xfrm>
        </p:spPr>
        <p:txBody>
          <a:bodyPr>
            <a:normAutofit/>
          </a:bodyPr>
          <a:lstStyle/>
          <a:p>
            <a:pPr algn="just"/>
            <a:r>
              <a:rPr lang="fr-FR" sz="2800" b="1" i="1" u="sng" dirty="0" smtClean="0">
                <a:solidFill>
                  <a:srgbClr val="C61867"/>
                </a:solidFill>
                <a:latin typeface="Times New Roman" pitchFamily="18" charset="0"/>
                <a:cs typeface="Times New Roman" pitchFamily="18" charset="0"/>
              </a:rPr>
              <a:t>Le transfert nucléaire ou le clonage d’embryons : </a:t>
            </a:r>
          </a:p>
          <a:p>
            <a:pPr algn="just"/>
            <a:r>
              <a:rPr lang="fr-FR" sz="2800" b="1" i="1" dirty="0" smtClean="0">
                <a:latin typeface="Times New Roman" pitchFamily="18" charset="0"/>
                <a:cs typeface="Times New Roman" pitchFamily="18" charset="0"/>
              </a:rPr>
              <a:t>Le transfert de noyaux totipotents dans des ovocytes </a:t>
            </a:r>
            <a:r>
              <a:rPr lang="fr-FR" sz="2800" b="1" dirty="0" smtClean="0">
                <a:latin typeface="Times New Roman" pitchFamily="18" charset="0"/>
                <a:cs typeface="Times New Roman" pitchFamily="18" charset="0"/>
              </a:rPr>
              <a:t>énucléés permet théoriquement de produire un grand nombre de jumeaux identiques ou “ clones ”. </a:t>
            </a:r>
          </a:p>
          <a:p>
            <a:pPr algn="just"/>
            <a:r>
              <a:rPr lang="fr-FR" sz="2800" b="1" dirty="0" smtClean="0">
                <a:latin typeface="Times New Roman" pitchFamily="18" charset="0"/>
                <a:cs typeface="Times New Roman" pitchFamily="18" charset="0"/>
              </a:rPr>
              <a:t>Le principe du clonage des embryons est résumé par la Figure 1. Cette voie permet d’agir sur la réponse génétique par différentes approches dont l'intensité et la précision de la sélection, et l’intervalle entre générations. </a:t>
            </a:r>
          </a:p>
        </p:txBody>
      </p:sp>
      <p:sp>
        <p:nvSpPr>
          <p:cNvPr id="4" name="Titre 1"/>
          <p:cNvSpPr>
            <a:spLocks noGrp="1"/>
          </p:cNvSpPr>
          <p:nvPr>
            <p:ph type="title"/>
          </p:nvPr>
        </p:nvSpPr>
        <p:spPr>
          <a:xfrm>
            <a:off x="1322392" y="-27384"/>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908720"/>
            <a:ext cx="7776864" cy="5725616"/>
          </a:xfrm>
        </p:spPr>
        <p:txBody>
          <a:bodyPr>
            <a:noAutofit/>
          </a:bodyPr>
          <a:lstStyle/>
          <a:p>
            <a:pPr algn="just"/>
            <a:r>
              <a:rPr lang="fr-FR" sz="2800" b="1" dirty="0" smtClean="0">
                <a:latin typeface="Times New Roman" pitchFamily="18" charset="0"/>
                <a:cs typeface="Times New Roman" pitchFamily="18" charset="0"/>
              </a:rPr>
              <a:t>Initialement, les noyaux totipotents étaient obtenus à partir de blastomères. Malgré l'emploi potentiel de </a:t>
            </a:r>
            <a:r>
              <a:rPr lang="fr-FR" sz="2800" b="1" dirty="0" err="1" smtClean="0">
                <a:latin typeface="Times New Roman" pitchFamily="18" charset="0"/>
                <a:cs typeface="Times New Roman" pitchFamily="18" charset="0"/>
              </a:rPr>
              <a:t>blastocytes</a:t>
            </a:r>
            <a:r>
              <a:rPr lang="fr-FR" sz="2800" b="1" dirty="0" smtClean="0">
                <a:latin typeface="Times New Roman" pitchFamily="18" charset="0"/>
                <a:cs typeface="Times New Roman" pitchFamily="18" charset="0"/>
              </a:rPr>
              <a:t> de première génération et de générations ultérieures comme donneurs de noyaux, la taille des clones est restée très limitée. </a:t>
            </a:r>
          </a:p>
          <a:p>
            <a:pPr algn="just"/>
            <a:r>
              <a:rPr lang="fr-FR" sz="2800" b="1" dirty="0" smtClean="0">
                <a:latin typeface="Times New Roman" pitchFamily="18" charset="0"/>
                <a:cs typeface="Times New Roman" pitchFamily="18" charset="0"/>
              </a:rPr>
              <a:t>La production récente de cellules souches embryonnaires totipotentes (de type “ES”) chez des ovins, qui sera vraisemblablement suivie de développements similaires dans d’autres espèces, pourrait conduire à un accroissement considérable de l'efficacité du clonage des embryons.</a:t>
            </a:r>
          </a:p>
          <a:p>
            <a:endParaRPr lang="fr-FR" sz="2800" dirty="0"/>
          </a:p>
        </p:txBody>
      </p:sp>
      <p:sp>
        <p:nvSpPr>
          <p:cNvPr id="4" name="Titre 1"/>
          <p:cNvSpPr>
            <a:spLocks noGrp="1"/>
          </p:cNvSpPr>
          <p:nvPr>
            <p:ph type="title"/>
          </p:nvPr>
        </p:nvSpPr>
        <p:spPr>
          <a:xfrm>
            <a:off x="1322392" y="-9939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980728"/>
            <a:ext cx="7602048" cy="5184576"/>
          </a:xfrm>
        </p:spPr>
        <p:txBody>
          <a:bodyPr>
            <a:normAutofit/>
          </a:bodyPr>
          <a:lstStyle/>
          <a:p>
            <a:pPr algn="just"/>
            <a:r>
              <a:rPr lang="fr-FR" sz="2800" b="1" i="1" u="sng" dirty="0" smtClean="0">
                <a:solidFill>
                  <a:srgbClr val="C61867"/>
                </a:solidFill>
                <a:latin typeface="Times New Roman" pitchFamily="18" charset="0"/>
                <a:cs typeface="Times New Roman" pitchFamily="18" charset="0"/>
              </a:rPr>
              <a:t>La sélection du sexe : </a:t>
            </a:r>
          </a:p>
          <a:p>
            <a:pPr algn="just"/>
            <a:r>
              <a:rPr lang="fr-FR" sz="2800" b="1" i="1" dirty="0" smtClean="0">
                <a:latin typeface="Times New Roman" pitchFamily="18" charset="0"/>
                <a:cs typeface="Times New Roman" pitchFamily="18" charset="0"/>
              </a:rPr>
              <a:t>Les progrès récents du tri par flux </a:t>
            </a:r>
            <a:r>
              <a:rPr lang="fr-FR" sz="2800" b="1" i="1" dirty="0" err="1" smtClean="0">
                <a:latin typeface="Times New Roman" pitchFamily="18" charset="0"/>
                <a:cs typeface="Times New Roman" pitchFamily="18" charset="0"/>
              </a:rPr>
              <a:t>cytométrique</a:t>
            </a:r>
            <a:r>
              <a:rPr lang="fr-FR" sz="2800" b="1" i="1" dirty="0" smtClean="0">
                <a:latin typeface="Times New Roman" pitchFamily="18" charset="0"/>
                <a:cs typeface="Times New Roman" pitchFamily="18" charset="0"/>
              </a:rPr>
              <a:t> permettent actuellement de séparer </a:t>
            </a:r>
            <a:r>
              <a:rPr lang="fr-FR" sz="2800" b="1" dirty="0" smtClean="0">
                <a:latin typeface="Times New Roman" pitchFamily="18" charset="0"/>
                <a:cs typeface="Times New Roman" pitchFamily="18" charset="0"/>
              </a:rPr>
              <a:t>efficacement les spermatozoïdes viables porteurs d’un chromosome X ou Y. </a:t>
            </a:r>
          </a:p>
          <a:p>
            <a:pPr algn="just"/>
            <a:r>
              <a:rPr lang="fr-FR" sz="2800" b="1" dirty="0" smtClean="0">
                <a:latin typeface="Times New Roman" pitchFamily="18" charset="0"/>
                <a:cs typeface="Times New Roman" pitchFamily="18" charset="0"/>
              </a:rPr>
              <a:t>Si le nombre de cellules récupéré est incompatible avec les méthodes classiques d’IA, il devient suffisant lorsqu’on y associe les techniques de FIV. Cette approche pourrait devenir la méthode de choix pour produire des embryons du sexe désiré. </a:t>
            </a:r>
          </a:p>
        </p:txBody>
      </p:sp>
      <p:sp>
        <p:nvSpPr>
          <p:cNvPr id="4" name="Titre 1"/>
          <p:cNvSpPr>
            <a:spLocks noGrp="1"/>
          </p:cNvSpPr>
          <p:nvPr>
            <p:ph type="title"/>
          </p:nvPr>
        </p:nvSpPr>
        <p:spPr>
          <a:xfrm>
            <a:off x="1394400" y="-18256"/>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484784"/>
            <a:ext cx="7384864" cy="2448272"/>
          </a:xfrm>
        </p:spPr>
        <p:txBody>
          <a:bodyPr>
            <a:normAutofit/>
          </a:bodyPr>
          <a:lstStyle/>
          <a:p>
            <a:pPr algn="just"/>
            <a:r>
              <a:rPr lang="fr-FR" sz="2800" b="1" dirty="0" smtClean="0">
                <a:latin typeface="Times New Roman" pitchFamily="18" charset="0"/>
                <a:cs typeface="Times New Roman" pitchFamily="18" charset="0"/>
              </a:rPr>
              <a:t>Le sexage des embryons peut aussi être réalisé par </a:t>
            </a:r>
            <a:r>
              <a:rPr lang="fr-FR" sz="2800" b="1" dirty="0" err="1" smtClean="0">
                <a:latin typeface="Times New Roman" pitchFamily="18" charset="0"/>
                <a:cs typeface="Times New Roman" pitchFamily="18" charset="0"/>
              </a:rPr>
              <a:t>microbiopsie</a:t>
            </a:r>
            <a:r>
              <a:rPr lang="fr-FR" sz="2800" b="1" dirty="0" smtClean="0">
                <a:latin typeface="Times New Roman" pitchFamily="18" charset="0"/>
                <a:cs typeface="Times New Roman" pitchFamily="18" charset="0"/>
              </a:rPr>
              <a:t> et détermination du sexe en utilisant des séquences Y spécifiques amplifiées par la technique d'amplification en chaîne par polymérase (PCR). </a:t>
            </a:r>
            <a:endParaRPr lang="fr-FR" sz="2800" dirty="0"/>
          </a:p>
        </p:txBody>
      </p:sp>
      <p:sp>
        <p:nvSpPr>
          <p:cNvPr id="4" name="Titre 1"/>
          <p:cNvSpPr>
            <a:spLocks noGrp="1"/>
          </p:cNvSpPr>
          <p:nvPr>
            <p:ph type="title"/>
          </p:nvPr>
        </p:nvSpPr>
        <p:spPr>
          <a:xfrm>
            <a:off x="1538416" y="5375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395286"/>
            <a:ext cx="8001056" cy="5462606"/>
          </a:xfrm>
        </p:spPr>
        <p:txBody>
          <a:bodyPr>
            <a:noAutofit/>
          </a:bodyPr>
          <a:lstStyle/>
          <a:p>
            <a:pPr algn="just"/>
            <a:r>
              <a:rPr lang="fr-FR" sz="2800" b="1" dirty="0" smtClean="0">
                <a:latin typeface="Times New Roman" pitchFamily="18" charset="0"/>
                <a:cs typeface="Times New Roman" pitchFamily="18" charset="0"/>
              </a:rPr>
              <a:t>La sélection artificielle a permis, par ailleurs, l'amélioration continue du patrimoine génétique des espèces domestiques. L’introduction de méthodes biométriques sophistiquées dans les programmes de reproduction a conduit à des progrès génétiques spectaculaires lors de la deuxième moitié de ce siècle. </a:t>
            </a:r>
          </a:p>
          <a:p>
            <a:pPr algn="just">
              <a:buClr>
                <a:srgbClr val="FF0000"/>
              </a:buClr>
            </a:pPr>
            <a:r>
              <a:rPr lang="fr-FR" sz="2800" b="1" dirty="0" smtClean="0">
                <a:latin typeface="Times New Roman" pitchFamily="18" charset="0"/>
                <a:cs typeface="Times New Roman" pitchFamily="18" charset="0"/>
              </a:rPr>
              <a:t>Les considérations éthiques et la crainte de risques potentiels ont cependant pris une importance croissante dans les débats scientifiques et publics, et ont parfois conduit à suspendre certains essais, sur décision de la communauté scientifique elle-même ou des pouvoirs publics.</a:t>
            </a:r>
          </a:p>
          <a:p>
            <a:endParaRPr lang="fr-FR" sz="2800" dirty="0"/>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196752"/>
            <a:ext cx="7498080" cy="4285456"/>
          </a:xfrm>
        </p:spPr>
        <p:txBody>
          <a:bodyPr>
            <a:normAutofit/>
          </a:bodyPr>
          <a:lstStyle/>
          <a:p>
            <a:pPr algn="just"/>
            <a:r>
              <a:rPr lang="fr-FR" sz="2800" b="1" i="1" u="sng" dirty="0" smtClean="0">
                <a:solidFill>
                  <a:srgbClr val="C61867"/>
                </a:solidFill>
                <a:latin typeface="Times New Roman" pitchFamily="18" charset="0"/>
                <a:cs typeface="Times New Roman" pitchFamily="18" charset="0"/>
              </a:rPr>
              <a:t>La </a:t>
            </a:r>
            <a:r>
              <a:rPr lang="fr-FR" sz="2800" b="1" i="1" u="sng" dirty="0" err="1" smtClean="0">
                <a:solidFill>
                  <a:srgbClr val="C61867"/>
                </a:solidFill>
                <a:latin typeface="Times New Roman" pitchFamily="18" charset="0"/>
                <a:cs typeface="Times New Roman" pitchFamily="18" charset="0"/>
              </a:rPr>
              <a:t>cryopréservation</a:t>
            </a:r>
            <a:r>
              <a:rPr lang="fr-FR" sz="2800" b="1" i="1" u="sng" dirty="0" smtClean="0">
                <a:solidFill>
                  <a:srgbClr val="C61867"/>
                </a:solidFill>
                <a:latin typeface="Times New Roman" pitchFamily="18" charset="0"/>
                <a:cs typeface="Times New Roman" pitchFamily="18" charset="0"/>
              </a:rPr>
              <a:t> des gamètes et des embryons : </a:t>
            </a:r>
          </a:p>
          <a:p>
            <a:pPr algn="just"/>
            <a:r>
              <a:rPr lang="fr-FR" sz="2800" b="1" dirty="0" smtClean="0">
                <a:latin typeface="Times New Roman" pitchFamily="18" charset="0"/>
                <a:cs typeface="Times New Roman" pitchFamily="18" charset="0"/>
              </a:rPr>
              <a:t>La plupart des méthodes décrites ne sont efficaces que si elles sont employées en association avec des techniques de congélation des gamètes et des embryons. </a:t>
            </a:r>
          </a:p>
          <a:p>
            <a:pPr algn="just"/>
            <a:r>
              <a:rPr lang="fr-FR" sz="2800" b="1" dirty="0" smtClean="0">
                <a:latin typeface="Times New Roman" pitchFamily="18" charset="0"/>
                <a:cs typeface="Times New Roman" pitchFamily="18" charset="0"/>
              </a:rPr>
              <a:t>La </a:t>
            </a:r>
            <a:r>
              <a:rPr lang="fr-FR" sz="2800" b="1" dirty="0" err="1" smtClean="0">
                <a:latin typeface="Times New Roman" pitchFamily="18" charset="0"/>
                <a:cs typeface="Times New Roman" pitchFamily="18" charset="0"/>
              </a:rPr>
              <a:t>cryopréservation</a:t>
            </a:r>
            <a:r>
              <a:rPr lang="fr-FR" sz="2800" b="1" dirty="0" smtClean="0">
                <a:latin typeface="Times New Roman" pitchFamily="18" charset="0"/>
                <a:cs typeface="Times New Roman" pitchFamily="18" charset="0"/>
              </a:rPr>
              <a:t> joue aussi un rôle crucial dans les programmes visant à protéger et maintenir la diversité génétique.</a:t>
            </a:r>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538416" y="53752"/>
            <a:ext cx="7498080" cy="1143000"/>
          </a:xfrm>
        </p:spPr>
        <p:txBody>
          <a:bodyPr>
            <a:normAutofit/>
          </a:bodyPr>
          <a:lstStyle/>
          <a:p>
            <a:r>
              <a:rPr lang="fr-FR" sz="2800" b="1" dirty="0" smtClean="0">
                <a:solidFill>
                  <a:srgbClr val="C00000"/>
                </a:solidFill>
                <a:latin typeface="Times New Roman" pitchFamily="18" charset="0"/>
                <a:cs typeface="Times New Roman" pitchFamily="18" charset="0"/>
              </a:rPr>
              <a:t>1. Biotechnologie de la reproduction</a:t>
            </a:r>
            <a:endParaRPr lang="fr-FR"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4400" y="53752"/>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547664" y="1484784"/>
            <a:ext cx="7386024" cy="4608512"/>
          </a:xfrm>
        </p:spPr>
        <p:txBody>
          <a:bodyPr>
            <a:noAutofit/>
          </a:bodyPr>
          <a:lstStyle/>
          <a:p>
            <a:pPr algn="just"/>
            <a:r>
              <a:rPr lang="fr-FR" sz="2800" b="1" dirty="0" smtClean="0">
                <a:latin typeface="Times New Roman" pitchFamily="18" charset="0"/>
                <a:cs typeface="Times New Roman" pitchFamily="18" charset="0"/>
              </a:rPr>
              <a:t>Les progrès de la génétique moléculaire, catalysés par le "</a:t>
            </a:r>
            <a:r>
              <a:rPr lang="fr-FR" sz="2800" b="1" i="1" dirty="0" smtClean="0">
                <a:latin typeface="Times New Roman" pitchFamily="18" charset="0"/>
                <a:cs typeface="Times New Roman" pitchFamily="18" charset="0"/>
              </a:rPr>
              <a:t>Projet Génome Humain</a:t>
            </a:r>
            <a:r>
              <a:rPr lang="fr-FR" sz="2800" b="1" dirty="0" smtClean="0">
                <a:latin typeface="Times New Roman" pitchFamily="18" charset="0"/>
                <a:cs typeface="Times New Roman" pitchFamily="18" charset="0"/>
              </a:rPr>
              <a:t>", permettent aujourd’hui le développement d’un nombre illimité de marqueurs génétiques. </a:t>
            </a:r>
          </a:p>
          <a:p>
            <a:pPr algn="just"/>
            <a:r>
              <a:rPr lang="fr-FR" sz="2800" b="1" dirty="0" smtClean="0">
                <a:latin typeface="Times New Roman" pitchFamily="18" charset="0"/>
                <a:cs typeface="Times New Roman" pitchFamily="18" charset="0"/>
              </a:rPr>
              <a:t>Ces marqueurs peuvent être employés pour localiser les gènes responsables de certains caractères phénotypiques sur les cartes génomiques correspondantes, en utilisant des stratégies de liaison génétique. </a:t>
            </a:r>
          </a:p>
          <a:p>
            <a:pPr algn="just">
              <a:buNone/>
            </a:pPr>
            <a:endParaRPr lang="fr-F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656184"/>
            <a:ext cx="7746064" cy="4221088"/>
          </a:xfrm>
        </p:spPr>
        <p:txBody>
          <a:bodyPr>
            <a:noAutofit/>
          </a:bodyPr>
          <a:lstStyle/>
          <a:p>
            <a:pPr algn="just"/>
            <a:r>
              <a:rPr lang="fr-FR" sz="2800" b="1" dirty="0" smtClean="0">
                <a:latin typeface="Times New Roman" pitchFamily="18" charset="0"/>
                <a:cs typeface="Times New Roman" pitchFamily="18" charset="0"/>
              </a:rPr>
              <a:t>Cette approche cartographique est la première étape de la technique connue sous le nom de </a:t>
            </a:r>
            <a:r>
              <a:rPr lang="fr-FR" sz="2800" b="1" i="1" dirty="0" smtClean="0">
                <a:latin typeface="Times New Roman" pitchFamily="18" charset="0"/>
                <a:cs typeface="Times New Roman" pitchFamily="18" charset="0"/>
              </a:rPr>
              <a:t>clonage positionnel </a:t>
            </a:r>
            <a:r>
              <a:rPr lang="fr-FR" sz="2800" b="1" dirty="0" smtClean="0">
                <a:latin typeface="Times New Roman" pitchFamily="18" charset="0"/>
                <a:cs typeface="Times New Roman" pitchFamily="18" charset="0"/>
              </a:rPr>
              <a:t>dont le but ultime est l'identification du gène causal de la mutation.</a:t>
            </a:r>
          </a:p>
          <a:p>
            <a:pPr algn="just"/>
            <a:r>
              <a:rPr lang="fr-FR" sz="2800" b="1" dirty="0" smtClean="0">
                <a:latin typeface="Times New Roman" pitchFamily="18" charset="0"/>
                <a:cs typeface="Times New Roman" pitchFamily="18" charset="0"/>
              </a:rPr>
              <a:t>Pour les caractères polygéniques, dont font partie la plupart des caractères liés à la production, les gènes sont connus sous le nom de </a:t>
            </a:r>
            <a:r>
              <a:rPr lang="fr-FR" sz="2800" b="1" i="1" dirty="0" smtClean="0">
                <a:latin typeface="Times New Roman" pitchFamily="18" charset="0"/>
                <a:cs typeface="Times New Roman" pitchFamily="18" charset="0"/>
              </a:rPr>
              <a:t>locus quantitatifs ou QTL (Quantitative Trait </a:t>
            </a:r>
            <a:r>
              <a:rPr lang="fr-FR" sz="2800" b="1" i="1" dirty="0" err="1" smtClean="0">
                <a:latin typeface="Times New Roman" pitchFamily="18" charset="0"/>
                <a:cs typeface="Times New Roman" pitchFamily="18" charset="0"/>
              </a:rPr>
              <a:t>Loci</a:t>
            </a:r>
            <a:r>
              <a:rPr lang="fr-FR" sz="2800" b="1" i="1" dirty="0" smtClean="0">
                <a:latin typeface="Times New Roman" pitchFamily="18" charset="0"/>
                <a:cs typeface="Times New Roman" pitchFamily="18" charset="0"/>
              </a:rPr>
              <a:t>). </a:t>
            </a:r>
          </a:p>
          <a:p>
            <a:pPr algn="just"/>
            <a:endParaRPr lang="fr-FR" sz="2800" b="1" dirty="0" smtClean="0">
              <a:latin typeface="Times New Roman" pitchFamily="18" charset="0"/>
              <a:cs typeface="Times New Roman" pitchFamily="18" charset="0"/>
            </a:endParaRPr>
          </a:p>
        </p:txBody>
      </p:sp>
      <p:sp>
        <p:nvSpPr>
          <p:cNvPr id="4" name="Titre 1"/>
          <p:cNvSpPr>
            <a:spLocks noGrp="1"/>
          </p:cNvSpPr>
          <p:nvPr>
            <p:ph type="title"/>
          </p:nvPr>
        </p:nvSpPr>
        <p:spPr>
          <a:xfrm>
            <a:off x="1394400" y="197768"/>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796752"/>
            <a:ext cx="7498080" cy="3432448"/>
          </a:xfrm>
        </p:spPr>
        <p:txBody>
          <a:bodyPr>
            <a:normAutofit/>
          </a:bodyPr>
          <a:lstStyle/>
          <a:p>
            <a:pPr algn="just"/>
            <a:r>
              <a:rPr lang="fr-FR" sz="2800" b="1" dirty="0" smtClean="0">
                <a:latin typeface="Times New Roman" pitchFamily="18" charset="0"/>
                <a:cs typeface="Times New Roman" pitchFamily="18" charset="0"/>
              </a:rPr>
              <a:t>Des expériences récentes étudiant les caractéristiques de la croissance et de la carcasse chez les porcs, ainsi que la production de lait chez les bovins, ont apporté des arguments convaincants en faveur de l’approche cartographique des QTL chez les animaux d’élevage.</a:t>
            </a:r>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394400" y="197768"/>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1124744"/>
            <a:ext cx="7746064" cy="5544616"/>
          </a:xfrm>
        </p:spPr>
        <p:txBody>
          <a:bodyPr>
            <a:normAutofit fontScale="85000" lnSpcReduction="10000"/>
          </a:bodyPr>
          <a:lstStyle/>
          <a:p>
            <a:pPr algn="just"/>
            <a:r>
              <a:rPr lang="fr-FR" b="1" dirty="0" smtClean="0">
                <a:latin typeface="Times New Roman" pitchFamily="18" charset="0"/>
                <a:cs typeface="Times New Roman" pitchFamily="18" charset="0"/>
              </a:rPr>
              <a:t>On estime couramment que l'identification des QTL permettra la mise en œuvre de nouveaux programmes de sélection “assistée par marqueurs”. </a:t>
            </a:r>
          </a:p>
          <a:p>
            <a:pPr algn="just"/>
            <a:r>
              <a:rPr lang="fr-FR" b="1" dirty="0" smtClean="0">
                <a:latin typeface="Times New Roman" pitchFamily="18" charset="0"/>
                <a:cs typeface="Times New Roman" pitchFamily="18" charset="0"/>
              </a:rPr>
              <a:t>La SAM devrait amplifier la réponse génétique en agissant sur les quatre facteurs clés. </a:t>
            </a:r>
          </a:p>
          <a:p>
            <a:pPr algn="just"/>
            <a:r>
              <a:rPr lang="fr-FR" b="1" dirty="0" smtClean="0">
                <a:latin typeface="Times New Roman" pitchFamily="18" charset="0"/>
                <a:cs typeface="Times New Roman" pitchFamily="18" charset="0"/>
              </a:rPr>
              <a:t>La cartographie des gènes expliquant les différences entre les races sur le plan des caractères économiquement importants permettra l’</a:t>
            </a:r>
            <a:r>
              <a:rPr lang="fr-FR" b="1" dirty="0" err="1" smtClean="0">
                <a:latin typeface="Times New Roman" pitchFamily="18" charset="0"/>
                <a:cs typeface="Times New Roman" pitchFamily="18" charset="0"/>
              </a:rPr>
              <a:t>introgression</a:t>
            </a:r>
            <a:r>
              <a:rPr lang="fr-FR" b="1" dirty="0" smtClean="0">
                <a:latin typeface="Times New Roman" pitchFamily="18" charset="0"/>
                <a:cs typeface="Times New Roman" pitchFamily="18" charset="0"/>
              </a:rPr>
              <a:t> de certains gènes dans d’autres populations par des croisements en retour assistés par marqueurs, augmentant de ce fait la variation génétique qui peut servir de base aux programmes de sélection.</a:t>
            </a:r>
            <a:endParaRPr lang="fr-FR" b="1" dirty="0">
              <a:latin typeface="Times New Roman" pitchFamily="18" charset="0"/>
              <a:cs typeface="Times New Roman" pitchFamily="18" charset="0"/>
            </a:endParaRPr>
          </a:p>
        </p:txBody>
      </p:sp>
      <p:sp>
        <p:nvSpPr>
          <p:cNvPr id="4" name="Titre 1"/>
          <p:cNvSpPr>
            <a:spLocks noGrp="1"/>
          </p:cNvSpPr>
          <p:nvPr>
            <p:ph type="title"/>
          </p:nvPr>
        </p:nvSpPr>
        <p:spPr>
          <a:xfrm>
            <a:off x="1394400" y="-27384"/>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1628800"/>
            <a:ext cx="7458032" cy="4320480"/>
          </a:xfrm>
        </p:spPr>
        <p:txBody>
          <a:bodyPr>
            <a:normAutofit lnSpcReduction="10000"/>
          </a:bodyPr>
          <a:lstStyle/>
          <a:p>
            <a:pPr algn="just"/>
            <a:r>
              <a:rPr lang="fr-FR" sz="2800" b="1" dirty="0" smtClean="0">
                <a:latin typeface="Times New Roman" pitchFamily="18" charset="0"/>
                <a:cs typeface="Times New Roman" pitchFamily="18" charset="0"/>
              </a:rPr>
              <a:t>L'exemple le plus connu est probablement la recherche des gènes responsables de l’</a:t>
            </a:r>
            <a:r>
              <a:rPr lang="fr-FR" sz="2800" b="1" dirty="0" err="1" smtClean="0">
                <a:latin typeface="Times New Roman" pitchFamily="18" charset="0"/>
                <a:cs typeface="Times New Roman" pitchFamily="18" charset="0"/>
              </a:rPr>
              <a:t>hyperprolificité</a:t>
            </a:r>
            <a:r>
              <a:rPr lang="fr-FR" sz="2800" b="1" dirty="0" smtClean="0">
                <a:latin typeface="Times New Roman" pitchFamily="18" charset="0"/>
                <a:cs typeface="Times New Roman" pitchFamily="18" charset="0"/>
              </a:rPr>
              <a:t> des races porcines chinoises. L'utilisation conjointe des informations cartographiques sur les QTL et des données concernant les performances propres des animaux augmentera la précision de la sélection, en particulier en expliquant la variation génétique intra-famille. </a:t>
            </a:r>
          </a:p>
        </p:txBody>
      </p:sp>
      <p:sp>
        <p:nvSpPr>
          <p:cNvPr id="4" name="Titre 1"/>
          <p:cNvSpPr>
            <a:spLocks noGrp="1"/>
          </p:cNvSpPr>
          <p:nvPr>
            <p:ph type="title"/>
          </p:nvPr>
        </p:nvSpPr>
        <p:spPr>
          <a:xfrm>
            <a:off x="1394400" y="197768"/>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519808"/>
            <a:ext cx="7498080" cy="4573488"/>
          </a:xfrm>
        </p:spPr>
        <p:txBody>
          <a:bodyPr>
            <a:noAutofit/>
          </a:bodyPr>
          <a:lstStyle/>
          <a:p>
            <a:pPr algn="just"/>
            <a:r>
              <a:rPr lang="fr-FR" sz="2800" b="1" dirty="0" smtClean="0">
                <a:latin typeface="Times New Roman" pitchFamily="18" charset="0"/>
                <a:cs typeface="Times New Roman" pitchFamily="18" charset="0"/>
              </a:rPr>
              <a:t>Étant donné que le génotype marqueur peut être obtenu pratiquement à n’importe quel stade de développement et indépendamment du sexe, la SAM permet également de raccourcir l'intervalle entre générations. Enfin, le typage génétique par marqueurs permettra de sélectionner davantage de caractères parmi un plus grand nombre d'individus, augmentant par là-même l’intensité ou le différentiel de sélection.</a:t>
            </a:r>
          </a:p>
          <a:p>
            <a:pPr algn="just"/>
            <a:endParaRPr lang="fr-FR" sz="2800" dirty="0"/>
          </a:p>
        </p:txBody>
      </p:sp>
      <p:sp>
        <p:nvSpPr>
          <p:cNvPr id="4" name="Titre 1"/>
          <p:cNvSpPr>
            <a:spLocks noGrp="1"/>
          </p:cNvSpPr>
          <p:nvPr>
            <p:ph type="title"/>
          </p:nvPr>
        </p:nvSpPr>
        <p:spPr>
          <a:xfrm>
            <a:off x="1394400" y="116632"/>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1340768"/>
            <a:ext cx="7458032" cy="4680520"/>
          </a:xfrm>
        </p:spPr>
        <p:txBody>
          <a:bodyPr>
            <a:normAutofit lnSpcReduction="10000"/>
          </a:bodyPr>
          <a:lstStyle/>
          <a:p>
            <a:pPr algn="just"/>
            <a:r>
              <a:rPr lang="fr-FR" sz="2800" b="1" dirty="0" smtClean="0">
                <a:latin typeface="Times New Roman" pitchFamily="18" charset="0"/>
                <a:cs typeface="Times New Roman" pitchFamily="18" charset="0"/>
              </a:rPr>
              <a:t>De plus, la connaissance de la biologie moléculaire pourrait révéler de nouveaux mécanismes sur l'action des gènes, appelant un ajustement des programmes de sélection en vue d’une exploitation optimale. </a:t>
            </a:r>
          </a:p>
          <a:p>
            <a:pPr algn="just"/>
            <a:r>
              <a:rPr lang="fr-FR" sz="2800" b="1" dirty="0" smtClean="0">
                <a:latin typeface="Times New Roman" pitchFamily="18" charset="0"/>
                <a:cs typeface="Times New Roman" pitchFamily="18" charset="0"/>
              </a:rPr>
              <a:t>Les marqueurs génétiques permettent enfin de quantifier la diversité génétique qui existe parmi les populations d’animaux domestiques, ce qui est fondamental si l’on veut recourir à des stratégies de préservation rentables.</a:t>
            </a:r>
          </a:p>
          <a:p>
            <a:pPr algn="just"/>
            <a:endParaRPr lang="fr-FR" sz="2800" b="1" dirty="0" smtClean="0">
              <a:latin typeface="Times New Roman" pitchFamily="18" charset="0"/>
              <a:cs typeface="Times New Roman" pitchFamily="18" charset="0"/>
            </a:endParaRPr>
          </a:p>
          <a:p>
            <a:pPr algn="just"/>
            <a:endParaRPr lang="fr-FR" sz="2800" b="1" dirty="0" smtClean="0">
              <a:latin typeface="Times New Roman" pitchFamily="18" charset="0"/>
              <a:cs typeface="Times New Roman" pitchFamily="18" charset="0"/>
            </a:endParaRPr>
          </a:p>
        </p:txBody>
      </p:sp>
      <p:sp>
        <p:nvSpPr>
          <p:cNvPr id="4" name="Titre 1"/>
          <p:cNvSpPr>
            <a:spLocks noGrp="1"/>
          </p:cNvSpPr>
          <p:nvPr>
            <p:ph type="title"/>
          </p:nvPr>
        </p:nvSpPr>
        <p:spPr>
          <a:xfrm>
            <a:off x="1394400" y="116632"/>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2. Etude du génome des animaux de rente et sélection assistée par marqueurs (SAM)</a:t>
            </a:r>
            <a:endParaRPr lang="fr-FR" sz="2800" dirty="0">
              <a:solidFill>
                <a:srgbClr val="C0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124744"/>
            <a:ext cx="7498080" cy="5112568"/>
          </a:xfrm>
        </p:spPr>
        <p:txBody>
          <a:bodyPr>
            <a:normAutofit lnSpcReduction="10000"/>
          </a:bodyPr>
          <a:lstStyle/>
          <a:p>
            <a:pPr algn="just"/>
            <a:r>
              <a:rPr lang="fr-FR" sz="2800" b="1" dirty="0" smtClean="0">
                <a:latin typeface="Times New Roman" pitchFamily="18" charset="0"/>
                <a:cs typeface="Times New Roman" pitchFamily="18" charset="0"/>
              </a:rPr>
              <a:t>Alors que les stratégies de reproduction classiques ainsi que la SAM sont limitées à l'exploitation de la variation génétique préexistante à l’intérieur de l’espèce, voire de la race intéressante, la transgénèse offre la possibilité prodigieuse d’exploiter la variation génétique en franchissant la barrière des espèces ou même en recourant à la création de </a:t>
            </a:r>
            <a:r>
              <a:rPr lang="fr-FR" sz="2800" b="1" dirty="0" err="1" smtClean="0">
                <a:latin typeface="Times New Roman" pitchFamily="18" charset="0"/>
                <a:cs typeface="Times New Roman" pitchFamily="18" charset="0"/>
              </a:rPr>
              <a:t>variants</a:t>
            </a:r>
            <a:r>
              <a:rPr lang="fr-FR" sz="2800" b="1" dirty="0" smtClean="0">
                <a:latin typeface="Times New Roman" pitchFamily="18" charset="0"/>
                <a:cs typeface="Times New Roman" pitchFamily="18" charset="0"/>
              </a:rPr>
              <a:t> </a:t>
            </a:r>
            <a:r>
              <a:rPr lang="fr-FR" sz="2800" b="1" i="1" dirty="0" smtClean="0">
                <a:latin typeface="Times New Roman" pitchFamily="18" charset="0"/>
                <a:cs typeface="Times New Roman" pitchFamily="18" charset="0"/>
              </a:rPr>
              <a:t>de novo.</a:t>
            </a:r>
          </a:p>
          <a:p>
            <a:pPr algn="just"/>
            <a:r>
              <a:rPr lang="fr-FR" sz="2800" b="1" dirty="0" smtClean="0">
                <a:latin typeface="Times New Roman" pitchFamily="18" charset="0"/>
                <a:cs typeface="Times New Roman" pitchFamily="18" charset="0"/>
              </a:rPr>
              <a:t>Deux approches majeures pour la production d'animaux transgéniques doivent être distinguées :</a:t>
            </a:r>
          </a:p>
          <a:p>
            <a:pPr algn="just"/>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394400" y="-27384"/>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3. Transgénèse</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908720"/>
            <a:ext cx="7602048" cy="5760640"/>
          </a:xfrm>
        </p:spPr>
        <p:txBody>
          <a:bodyPr>
            <a:noAutofit/>
          </a:bodyPr>
          <a:lstStyle/>
          <a:p>
            <a:pPr algn="just">
              <a:buNone/>
            </a:pPr>
            <a:r>
              <a:rPr lang="fr-FR" sz="2700" b="1" dirty="0" smtClean="0">
                <a:latin typeface="Times New Roman" pitchFamily="18" charset="0"/>
                <a:cs typeface="Times New Roman" pitchFamily="18" charset="0"/>
              </a:rPr>
              <a:t>1) la micro-injection d'ADN dans le </a:t>
            </a:r>
            <a:r>
              <a:rPr lang="fr-FR" sz="2700" b="1" dirty="0" err="1" smtClean="0">
                <a:latin typeface="Times New Roman" pitchFamily="18" charset="0"/>
                <a:cs typeface="Times New Roman" pitchFamily="18" charset="0"/>
              </a:rPr>
              <a:t>pronucleus</a:t>
            </a:r>
            <a:r>
              <a:rPr lang="fr-FR" sz="2700" b="1" dirty="0" smtClean="0">
                <a:latin typeface="Times New Roman" pitchFamily="18" charset="0"/>
                <a:cs typeface="Times New Roman" pitchFamily="18" charset="0"/>
              </a:rPr>
              <a:t> mâle d’embryons au stade monocellulaire (Figure 2) </a:t>
            </a:r>
          </a:p>
          <a:p>
            <a:pPr algn="just">
              <a:buNone/>
            </a:pPr>
            <a:r>
              <a:rPr lang="fr-FR" sz="2700" b="1" dirty="0" smtClean="0">
                <a:latin typeface="Times New Roman" pitchFamily="18" charset="0"/>
                <a:cs typeface="Times New Roman" pitchFamily="18" charset="0"/>
              </a:rPr>
              <a:t>2) le ciblage de gènes dans des cellules totipotentes (de type “ES” par exemple) en culture, suivi du transfert nucléaire dans des ovocytes énucléés ou de la micro-injection de cellules ES manipulées dans des </a:t>
            </a:r>
            <a:r>
              <a:rPr lang="fr-FR" sz="2700" b="1" dirty="0" err="1" smtClean="0">
                <a:latin typeface="Times New Roman" pitchFamily="18" charset="0"/>
                <a:cs typeface="Times New Roman" pitchFamily="18" charset="0"/>
              </a:rPr>
              <a:t>blastocytes</a:t>
            </a:r>
            <a:r>
              <a:rPr lang="fr-FR" sz="2700" b="1" dirty="0" smtClean="0">
                <a:latin typeface="Times New Roman" pitchFamily="18" charset="0"/>
                <a:cs typeface="Times New Roman" pitchFamily="18" charset="0"/>
              </a:rPr>
              <a:t> (Figure 3). Avec la première méthode, le </a:t>
            </a:r>
            <a:r>
              <a:rPr lang="fr-FR" sz="2700" b="1" dirty="0" err="1" smtClean="0">
                <a:latin typeface="Times New Roman" pitchFamily="18" charset="0"/>
                <a:cs typeface="Times New Roman" pitchFamily="18" charset="0"/>
              </a:rPr>
              <a:t>transgène</a:t>
            </a:r>
            <a:r>
              <a:rPr lang="fr-FR" sz="2700" b="1" dirty="0" smtClean="0">
                <a:latin typeface="Times New Roman" pitchFamily="18" charset="0"/>
                <a:cs typeface="Times New Roman" pitchFamily="18" charset="0"/>
              </a:rPr>
              <a:t> est intégré aléatoirement dans le génome (ce qui peut se répercuter sur son expression), alors que le ciblage génétique </a:t>
            </a:r>
            <a:r>
              <a:rPr lang="fr-FR" sz="2700" b="1" dirty="0" err="1" smtClean="0">
                <a:latin typeface="Times New Roman" pitchFamily="18" charset="0"/>
                <a:cs typeface="Times New Roman" pitchFamily="18" charset="0"/>
              </a:rPr>
              <a:t>médié</a:t>
            </a:r>
            <a:r>
              <a:rPr lang="fr-FR" sz="2700" b="1" dirty="0" smtClean="0">
                <a:latin typeface="Times New Roman" pitchFamily="18" charset="0"/>
                <a:cs typeface="Times New Roman" pitchFamily="18" charset="0"/>
              </a:rPr>
              <a:t> par la recombinaison homologue est spécifique d’un locus.</a:t>
            </a:r>
            <a:endParaRPr lang="fr-FR" sz="2700" b="1" dirty="0">
              <a:latin typeface="Times New Roman" pitchFamily="18" charset="0"/>
              <a:cs typeface="Times New Roman" pitchFamily="18" charset="0"/>
            </a:endParaRPr>
          </a:p>
        </p:txBody>
      </p:sp>
      <p:sp>
        <p:nvSpPr>
          <p:cNvPr id="4" name="Titre 1"/>
          <p:cNvSpPr>
            <a:spLocks noGrp="1"/>
          </p:cNvSpPr>
          <p:nvPr>
            <p:ph type="title"/>
          </p:nvPr>
        </p:nvSpPr>
        <p:spPr>
          <a:xfrm>
            <a:off x="1259632" y="-90264"/>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3. Transgénèse</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1357298"/>
            <a:ext cx="7933588" cy="5143536"/>
          </a:xfrm>
        </p:spPr>
        <p:txBody>
          <a:bodyPr>
            <a:noAutofit/>
          </a:bodyPr>
          <a:lstStyle/>
          <a:p>
            <a:pPr algn="just">
              <a:buClr>
                <a:srgbClr val="FF0000"/>
              </a:buClr>
            </a:pPr>
            <a:r>
              <a:rPr lang="fr-FR" sz="2800" b="1" dirty="0" smtClean="0">
                <a:latin typeface="Times New Roman" pitchFamily="18" charset="0"/>
                <a:cs typeface="Times New Roman" pitchFamily="18" charset="0"/>
              </a:rPr>
              <a:t>Ce sont des cultures </a:t>
            </a:r>
            <a:r>
              <a:rPr lang="fr-FR" sz="2800" b="1" i="1" dirty="0" smtClean="0">
                <a:latin typeface="Times New Roman" pitchFamily="18" charset="0"/>
                <a:cs typeface="Times New Roman" pitchFamily="18" charset="0"/>
              </a:rPr>
              <a:t>in vitro de cellules, de tissus et d'organe dans un milieu artificiel, c'est à </a:t>
            </a:r>
            <a:r>
              <a:rPr lang="fr-FR" sz="2800" b="1" dirty="0" smtClean="0">
                <a:latin typeface="Times New Roman" pitchFamily="18" charset="0"/>
                <a:cs typeface="Times New Roman" pitchFamily="18" charset="0"/>
              </a:rPr>
              <a:t>dire, de composition connue et sans variation dues au métabolisme.</a:t>
            </a:r>
          </a:p>
          <a:p>
            <a:pPr algn="just"/>
            <a:r>
              <a:rPr lang="fr-FR" sz="2800" b="1" dirty="0" smtClean="0">
                <a:latin typeface="Times New Roman" pitchFamily="18" charset="0"/>
                <a:cs typeface="Times New Roman" pitchFamily="18" charset="0"/>
              </a:rPr>
              <a:t>Ces techniques récentes sont liées au développement des biotechnologies. Elles ont pour but d'étudier des phénomènes physiologiques, des mécanismes biochimiques sans avoir recours à l'expérimentation </a:t>
            </a:r>
            <a:r>
              <a:rPr lang="fr-FR" sz="2800" b="1" i="1" dirty="0" smtClean="0">
                <a:latin typeface="Times New Roman" pitchFamily="18" charset="0"/>
                <a:cs typeface="Times New Roman" pitchFamily="18" charset="0"/>
              </a:rPr>
              <a:t>in vivo.</a:t>
            </a:r>
          </a:p>
        </p:txBody>
      </p:sp>
      <p:sp>
        <p:nvSpPr>
          <p:cNvPr id="4" name="Titre 1"/>
          <p:cNvSpPr>
            <a:spLocks noGrp="1"/>
          </p:cNvSpPr>
          <p:nvPr>
            <p:ph type="title"/>
          </p:nvPr>
        </p:nvSpPr>
        <p:spPr>
          <a:xfrm>
            <a:off x="1000100" y="-24"/>
            <a:ext cx="7498080" cy="1143000"/>
          </a:xfrm>
        </p:spPr>
        <p:txBody>
          <a:bodyPr>
            <a:normAutofit/>
          </a:bodyPr>
          <a:lstStyle/>
          <a:p>
            <a:r>
              <a:rPr lang="fr-FR" sz="3200" b="1" dirty="0" smtClean="0">
                <a:solidFill>
                  <a:srgbClr val="FF0000"/>
                </a:solidFill>
                <a:latin typeface="Times New Roman" pitchFamily="18" charset="0"/>
                <a:cs typeface="Times New Roman" pitchFamily="18" charset="0"/>
              </a:rPr>
              <a:t>Culture de cellules animales</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1220688"/>
            <a:ext cx="7498080" cy="4800600"/>
          </a:xfrm>
        </p:spPr>
        <p:txBody>
          <a:bodyPr>
            <a:normAutofit/>
          </a:bodyPr>
          <a:lstStyle/>
          <a:p>
            <a:pPr algn="just"/>
            <a:r>
              <a:rPr lang="fr-FR" sz="2800" b="1" dirty="0" smtClean="0">
                <a:latin typeface="Times New Roman" pitchFamily="18" charset="0"/>
                <a:cs typeface="Times New Roman" pitchFamily="18" charset="0"/>
              </a:rPr>
              <a:t>Jusqu'à ces derniers temps, la première approche était la seule option disponible pour les animaux d'élevage, en l'absence de lignées cellulaires totipotentes adaptées. </a:t>
            </a:r>
          </a:p>
          <a:p>
            <a:pPr algn="just"/>
            <a:r>
              <a:rPr lang="fr-FR" sz="2800" b="1" dirty="0" smtClean="0">
                <a:latin typeface="Times New Roman" pitchFamily="18" charset="0"/>
                <a:cs typeface="Times New Roman" pitchFamily="18" charset="0"/>
              </a:rPr>
              <a:t>La description récente de cellules “ES” ovines et leur emploi pour produire des ovins chimères montrent cependant que les méthodes de ciblage de gènes pourraient également être applicables à la production animale dans un proche avenir.</a:t>
            </a:r>
            <a:endParaRPr lang="fr-FR" sz="2800" b="1" dirty="0">
              <a:latin typeface="Times New Roman" pitchFamily="18" charset="0"/>
              <a:cs typeface="Times New Roman" pitchFamily="18" charset="0"/>
            </a:endParaRPr>
          </a:p>
        </p:txBody>
      </p:sp>
      <p:sp>
        <p:nvSpPr>
          <p:cNvPr id="4" name="Titre 1"/>
          <p:cNvSpPr>
            <a:spLocks noGrp="1"/>
          </p:cNvSpPr>
          <p:nvPr>
            <p:ph type="title"/>
          </p:nvPr>
        </p:nvSpPr>
        <p:spPr>
          <a:xfrm>
            <a:off x="1259632" y="53752"/>
            <a:ext cx="7498080" cy="1143000"/>
          </a:xfrm>
        </p:spPr>
        <p:txBody>
          <a:bodyPr>
            <a:normAutofit/>
          </a:bodyPr>
          <a:lstStyle/>
          <a:p>
            <a:pPr algn="ctr"/>
            <a:r>
              <a:rPr lang="fr-FR" sz="2800" b="1" dirty="0" smtClean="0">
                <a:solidFill>
                  <a:srgbClr val="C00000"/>
                </a:solidFill>
                <a:latin typeface="Times New Roman" pitchFamily="18" charset="0"/>
                <a:cs typeface="Times New Roman" pitchFamily="18" charset="0"/>
              </a:rPr>
              <a:t>3. Transgénèse</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764704"/>
            <a:ext cx="8100392" cy="6048672"/>
          </a:xfrm>
        </p:spPr>
        <p:txBody>
          <a:bodyPr>
            <a:noAutofit/>
          </a:bodyPr>
          <a:lstStyle/>
          <a:p>
            <a:pPr algn="just">
              <a:buNone/>
            </a:pPr>
            <a:r>
              <a:rPr lang="fr-FR" sz="2700" b="1" dirty="0" smtClean="0">
                <a:latin typeface="Times New Roman" pitchFamily="18" charset="0"/>
                <a:cs typeface="Times New Roman" pitchFamily="18" charset="0"/>
              </a:rPr>
              <a:t>Une série de projets de transgénèse sont actuellement conduits dans le but : </a:t>
            </a:r>
          </a:p>
          <a:p>
            <a:pPr algn="just">
              <a:buNone/>
            </a:pPr>
            <a:r>
              <a:rPr lang="fr-FR" sz="2700" b="1" dirty="0" smtClean="0">
                <a:latin typeface="Times New Roman" pitchFamily="18" charset="0"/>
                <a:cs typeface="Times New Roman" pitchFamily="18" charset="0"/>
              </a:rPr>
              <a:t>1) d’améliorer la croissance et les caractéristiques liées à la carcasse, </a:t>
            </a:r>
          </a:p>
          <a:p>
            <a:pPr algn="just">
              <a:buNone/>
            </a:pPr>
            <a:r>
              <a:rPr lang="fr-FR" sz="2700" b="1" dirty="0" smtClean="0">
                <a:latin typeface="Times New Roman" pitchFamily="18" charset="0"/>
                <a:cs typeface="Times New Roman" pitchFamily="18" charset="0"/>
              </a:rPr>
              <a:t>2) d’accroître la production de lait et de modifier sa composition, </a:t>
            </a:r>
          </a:p>
          <a:p>
            <a:pPr algn="just">
              <a:buNone/>
            </a:pPr>
            <a:r>
              <a:rPr lang="fr-FR" sz="2700" b="1" dirty="0" smtClean="0">
                <a:latin typeface="Times New Roman" pitchFamily="18" charset="0"/>
                <a:cs typeface="Times New Roman" pitchFamily="18" charset="0"/>
              </a:rPr>
              <a:t>3) de renforcer la résistance aux maladies et </a:t>
            </a:r>
          </a:p>
          <a:p>
            <a:pPr algn="just">
              <a:buNone/>
            </a:pPr>
            <a:r>
              <a:rPr lang="fr-FR" sz="2700" b="1" dirty="0" smtClean="0">
                <a:latin typeface="Times New Roman" pitchFamily="18" charset="0"/>
                <a:cs typeface="Times New Roman" pitchFamily="18" charset="0"/>
              </a:rPr>
              <a:t>4) d’améliorer la production de la laine. </a:t>
            </a:r>
          </a:p>
          <a:p>
            <a:pPr algn="just">
              <a:buNone/>
            </a:pPr>
            <a:r>
              <a:rPr lang="fr-FR" sz="2700" b="1" dirty="0" smtClean="0">
                <a:latin typeface="Times New Roman" pitchFamily="18" charset="0"/>
                <a:cs typeface="Times New Roman" pitchFamily="18" charset="0"/>
              </a:rPr>
              <a:t>Cependant, chez les animaux d’élevage, l'application transgénique qui s’est révélée la plus fructueuse à ce jour est l’utilisation d’animaux comme systèmes d'expression pour la production de protéines à haute valeur ajoutée ("</a:t>
            </a:r>
            <a:r>
              <a:rPr lang="fr-FR" sz="2700" b="1" dirty="0" err="1" smtClean="0">
                <a:latin typeface="Times New Roman" pitchFamily="18" charset="0"/>
                <a:cs typeface="Times New Roman" pitchFamily="18" charset="0"/>
              </a:rPr>
              <a:t>gene</a:t>
            </a:r>
            <a:r>
              <a:rPr lang="fr-FR" sz="2700" b="1" dirty="0" smtClean="0">
                <a:latin typeface="Times New Roman" pitchFamily="18" charset="0"/>
                <a:cs typeface="Times New Roman" pitchFamily="18" charset="0"/>
              </a:rPr>
              <a:t>-</a:t>
            </a:r>
            <a:r>
              <a:rPr lang="fr-FR" sz="2700" b="1" dirty="0" err="1" smtClean="0">
                <a:latin typeface="Times New Roman" pitchFamily="18" charset="0"/>
                <a:cs typeface="Times New Roman" pitchFamily="18" charset="0"/>
              </a:rPr>
              <a:t>pharming</a:t>
            </a:r>
            <a:r>
              <a:rPr lang="fr-FR" sz="2700" b="1" dirty="0" smtClean="0">
                <a:latin typeface="Times New Roman" pitchFamily="18" charset="0"/>
                <a:cs typeface="Times New Roman" pitchFamily="18" charset="0"/>
              </a:rPr>
              <a:t>").</a:t>
            </a:r>
            <a:endParaRPr lang="fr-FR" sz="2700" b="1" dirty="0">
              <a:latin typeface="Times New Roman" pitchFamily="18" charset="0"/>
              <a:cs typeface="Times New Roman" pitchFamily="18" charset="0"/>
            </a:endParaRPr>
          </a:p>
        </p:txBody>
      </p:sp>
      <p:sp>
        <p:nvSpPr>
          <p:cNvPr id="4" name="Titre 1"/>
          <p:cNvSpPr>
            <a:spLocks noGrp="1"/>
          </p:cNvSpPr>
          <p:nvPr>
            <p:ph type="title"/>
          </p:nvPr>
        </p:nvSpPr>
        <p:spPr>
          <a:xfrm>
            <a:off x="1259632" y="44624"/>
            <a:ext cx="7498080" cy="864096"/>
          </a:xfrm>
        </p:spPr>
        <p:txBody>
          <a:bodyPr>
            <a:normAutofit/>
          </a:bodyPr>
          <a:lstStyle/>
          <a:p>
            <a:pPr algn="ctr"/>
            <a:r>
              <a:rPr lang="fr-FR" sz="2800" b="1" dirty="0" smtClean="0">
                <a:solidFill>
                  <a:srgbClr val="C00000"/>
                </a:solidFill>
                <a:latin typeface="Times New Roman" pitchFamily="18" charset="0"/>
                <a:cs typeface="Times New Roman" pitchFamily="18" charset="0"/>
              </a:rPr>
              <a:t>3. Transgénèse</a:t>
            </a:r>
            <a:endParaRPr lang="fr-FR" sz="28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2204864"/>
            <a:ext cx="8064896" cy="2952328"/>
          </a:xfrm>
        </p:spPr>
        <p:txBody>
          <a:bodyPr>
            <a:noAutofit/>
          </a:bodyPr>
          <a:lstStyle/>
          <a:p>
            <a:pPr algn="just"/>
            <a:r>
              <a:rPr lang="fr-FR" sz="2800" b="1" dirty="0" smtClean="0">
                <a:latin typeface="Times New Roman" pitchFamily="18" charset="0"/>
                <a:cs typeface="Times New Roman" pitchFamily="18" charset="0"/>
              </a:rPr>
              <a:t>Les effets des manipulations génétiques sur la santé et le bien-être animal est une préoccupation majeure du public. Les points de vue sur le bien-être animal sont </a:t>
            </a:r>
            <a:r>
              <a:rPr lang="fr-FR" sz="2800" b="1" dirty="0" err="1" smtClean="0">
                <a:latin typeface="Times New Roman" pitchFamily="18" charset="0"/>
                <a:cs typeface="Times New Roman" pitchFamily="18" charset="0"/>
              </a:rPr>
              <a:t>multifacettes</a:t>
            </a:r>
            <a:r>
              <a:rPr lang="fr-FR" sz="2800" b="1" dirty="0" smtClean="0">
                <a:latin typeface="Times New Roman" pitchFamily="18" charset="0"/>
                <a:cs typeface="Times New Roman" pitchFamily="18" charset="0"/>
              </a:rPr>
              <a:t>, liés aux attitudes culturelles envers les animaux et impliquent des jugements éthiques.</a:t>
            </a:r>
          </a:p>
        </p:txBody>
      </p:sp>
      <p:sp>
        <p:nvSpPr>
          <p:cNvPr id="6" name="Titre 1"/>
          <p:cNvSpPr>
            <a:spLocks noGrp="1"/>
          </p:cNvSpPr>
          <p:nvPr>
            <p:ph type="title"/>
          </p:nvPr>
        </p:nvSpPr>
        <p:spPr>
          <a:xfrm>
            <a:off x="1435608" y="260648"/>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Biotechnologie animale: intérêts, risque et éthique</a:t>
            </a:r>
            <a:endParaRPr lang="fr-FR" sz="28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60648"/>
            <a:ext cx="7498080" cy="1143000"/>
          </a:xfrm>
        </p:spPr>
        <p:txBody>
          <a:bodyPr>
            <a:normAutofit/>
          </a:bodyPr>
          <a:lstStyle/>
          <a:p>
            <a:pPr algn="ctr"/>
            <a:r>
              <a:rPr lang="fr-FR" sz="2800" b="1" dirty="0" smtClean="0">
                <a:solidFill>
                  <a:srgbClr val="FF0000"/>
                </a:solidFill>
                <a:latin typeface="Times New Roman" pitchFamily="18" charset="0"/>
                <a:cs typeface="Times New Roman" pitchFamily="18" charset="0"/>
              </a:rPr>
              <a:t>Biotechnologie animale: intérêts, risque et éthique</a:t>
            </a: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043608" y="1663824"/>
            <a:ext cx="7890080" cy="4501480"/>
          </a:xfrm>
        </p:spPr>
        <p:txBody>
          <a:bodyPr>
            <a:normAutofit/>
          </a:bodyPr>
          <a:lstStyle/>
          <a:p>
            <a:pPr algn="just"/>
            <a:r>
              <a:rPr lang="fr-FR" sz="2800" b="1" dirty="0" smtClean="0">
                <a:latin typeface="Times New Roman" pitchFamily="18" charset="0"/>
                <a:cs typeface="Times New Roman" pitchFamily="18" charset="0"/>
              </a:rPr>
              <a:t>Les biotechnologies peuvent entraîner de la douleur, du stress (physique et psychologique), des anomalies de comportement, des anomalies physiologiques et/ou des problèmes de santé chez les animaux qu’elles que soient leurs utilisations et leurs vocations. </a:t>
            </a:r>
          </a:p>
          <a:p>
            <a:pPr algn="just"/>
            <a:r>
              <a:rPr lang="fr-FR" sz="2800" b="1" dirty="0" smtClean="0">
                <a:latin typeface="Times New Roman" pitchFamily="18" charset="0"/>
                <a:cs typeface="Times New Roman" pitchFamily="18" charset="0"/>
              </a:rPr>
              <a:t>Inversement elles ont un potentiel pour réduire ou supprimer ce genre de problèmes, qui sont aussi issus des pratiques de l’élevage intensif d’animaux.</a:t>
            </a:r>
          </a:p>
          <a:p>
            <a:pPr algn="just"/>
            <a:endParaRPr lang="fr-FR"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90924"/>
            <a:ext cx="7933588" cy="5230364"/>
          </a:xfrm>
        </p:spPr>
        <p:txBody>
          <a:bodyPr>
            <a:noAutofit/>
          </a:bodyPr>
          <a:lstStyle/>
          <a:p>
            <a:pPr algn="just">
              <a:buNone/>
            </a:pPr>
            <a:r>
              <a:rPr lang="fr-FR" sz="2800" b="1" i="1" u="sng" dirty="0" smtClean="0">
                <a:solidFill>
                  <a:srgbClr val="C61867"/>
                </a:solidFill>
                <a:latin typeface="Times New Roman" pitchFamily="18" charset="0"/>
                <a:cs typeface="Times New Roman" pitchFamily="18" charset="0"/>
              </a:rPr>
              <a:t>Considérations éthiques:</a:t>
            </a:r>
          </a:p>
          <a:p>
            <a:pPr algn="just"/>
            <a:r>
              <a:rPr lang="fr-FR" sz="2800" b="1" dirty="0" smtClean="0">
                <a:latin typeface="Times New Roman" pitchFamily="18" charset="0"/>
                <a:cs typeface="Times New Roman" pitchFamily="18" charset="0"/>
              </a:rPr>
              <a:t>Jusqu’à présent, l’idée que des denrées alimentaires puissent provenir d’animaux transgéniques n’a pas été bien acceptée par les consommateurs. Il ressort constamment des enquêtes que le public est mieux disposé à l’égard des plantes transgéniques que des animaux transgéniques. L’expérimentation avec des animaux et leur altération suscitent davantage de réticences et ont des répercussions éventuelles de plus grande ampleur.</a:t>
            </a:r>
          </a:p>
        </p:txBody>
      </p:sp>
    </p:spTree>
  </p:cSld>
  <p:clrMapOvr>
    <a:masterClrMapping/>
  </p:clrMapOvr>
  <p:transition>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340768"/>
            <a:ext cx="7920880" cy="3888432"/>
          </a:xfrm>
        </p:spPr>
        <p:txBody>
          <a:bodyPr>
            <a:normAutofit/>
          </a:bodyPr>
          <a:lstStyle/>
          <a:p>
            <a:pPr algn="just"/>
            <a:r>
              <a:rPr lang="fr-FR" sz="2800" b="1" dirty="0" smtClean="0">
                <a:latin typeface="Times New Roman" pitchFamily="18" charset="0"/>
                <a:cs typeface="Times New Roman" pitchFamily="18" charset="0"/>
              </a:rPr>
              <a:t>Diverses cultures et religions limitent ou interdisent la consommation de certains aliments d’origine animale.</a:t>
            </a:r>
          </a:p>
          <a:p>
            <a:pPr algn="just"/>
            <a:r>
              <a:rPr lang="fr-FR" sz="2800" b="1" dirty="0" smtClean="0">
                <a:latin typeface="Times New Roman" pitchFamily="18" charset="0"/>
                <a:cs typeface="Times New Roman" pitchFamily="18" charset="0"/>
              </a:rPr>
              <a:t>Le public semble toutefois plus enclin à consommer par voie orale ou sous forme d’injection des produits pharmaceutiques provenant d’animaux transgéniques. Diverses questions éthiques ont été soulevées.</a:t>
            </a:r>
          </a:p>
          <a:p>
            <a:pPr algn="just"/>
            <a:endParaRPr lang="fr-FR" sz="28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97768"/>
            <a:ext cx="7498080" cy="998984"/>
          </a:xfrm>
        </p:spPr>
        <p:txBody>
          <a:bodyPr>
            <a:normAutofit/>
          </a:bodyPr>
          <a:lstStyle/>
          <a:p>
            <a:r>
              <a:rPr lang="fr-FR" sz="2800" b="1" i="1" u="sng" dirty="0" smtClean="0">
                <a:solidFill>
                  <a:srgbClr val="C61867"/>
                </a:solidFill>
                <a:effectLst/>
                <a:latin typeface="Times New Roman" pitchFamily="18" charset="0"/>
                <a:cs typeface="Times New Roman" pitchFamily="18" charset="0"/>
              </a:rPr>
              <a:t>Diététique et sécurité alimentaire:</a:t>
            </a:r>
            <a:br>
              <a:rPr lang="fr-FR" sz="2800" b="1" i="1" u="sng" dirty="0" smtClean="0">
                <a:solidFill>
                  <a:srgbClr val="C61867"/>
                </a:solidFill>
                <a:effectLst/>
                <a:latin typeface="Times New Roman" pitchFamily="18" charset="0"/>
                <a:cs typeface="Times New Roman" pitchFamily="18" charset="0"/>
              </a:rPr>
            </a:br>
            <a:endParaRPr lang="fr-FR" sz="2800" i="1" u="sng" dirty="0">
              <a:solidFill>
                <a:srgbClr val="C61867"/>
              </a:solidFill>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971600" y="954890"/>
            <a:ext cx="7962088" cy="5786478"/>
          </a:xfrm>
        </p:spPr>
        <p:txBody>
          <a:bodyPr>
            <a:noAutofit/>
          </a:bodyPr>
          <a:lstStyle/>
          <a:p>
            <a:pPr algn="just"/>
            <a:r>
              <a:rPr lang="fr-FR" sz="2800" b="1" dirty="0" smtClean="0">
                <a:latin typeface="Times New Roman" pitchFamily="18" charset="0"/>
                <a:cs typeface="Times New Roman" pitchFamily="18" charset="0"/>
              </a:rPr>
              <a:t>Un consensus général existerait au sein des scientifiques sur l’absence de risque supplémentaire lors de la consommation d’aliments dérivés d’animaux transgéniques par rapport aux produits traditionnels. Mais cela représente un souci majeur du public. Certains mettent en avant les régimes alimentaires spécifiques liés à des considérations culturelles ou religieuses. Par exemple la consommation d’un animal ou d’un aliment issu d’un animal transgénique contenant des protéines ou des gènes issus d’animaux de consommation interdite pourrait poser problème. </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16024"/>
            <a:ext cx="7498080" cy="1196752"/>
          </a:xfrm>
        </p:spPr>
        <p:txBody>
          <a:bodyPr>
            <a:noAutofit/>
          </a:bodyPr>
          <a:lstStyle/>
          <a:p>
            <a:r>
              <a:rPr lang="fr-FR" sz="2800" b="1" i="1" u="sng" dirty="0" smtClean="0">
                <a:solidFill>
                  <a:srgbClr val="C61867"/>
                </a:solidFill>
                <a:effectLst/>
                <a:latin typeface="Times New Roman" pitchFamily="18" charset="0"/>
                <a:cs typeface="Times New Roman" pitchFamily="18" charset="0"/>
              </a:rPr>
              <a:t/>
            </a:r>
            <a:br>
              <a:rPr lang="fr-FR" sz="2800" b="1" i="1" u="sng" dirty="0" smtClean="0">
                <a:solidFill>
                  <a:srgbClr val="C61867"/>
                </a:solidFill>
                <a:effectLst/>
                <a:latin typeface="Times New Roman" pitchFamily="18" charset="0"/>
                <a:cs typeface="Times New Roman" pitchFamily="18" charset="0"/>
              </a:rPr>
            </a:br>
            <a:r>
              <a:rPr lang="fr-FR" sz="2800" b="1" i="1" u="sng" dirty="0" smtClean="0">
                <a:solidFill>
                  <a:srgbClr val="C61867"/>
                </a:solidFill>
                <a:effectLst/>
                <a:latin typeface="Times New Roman" pitchFamily="18" charset="0"/>
                <a:cs typeface="Times New Roman" pitchFamily="18" charset="0"/>
              </a:rPr>
              <a:t>Respect de la vie et caractère non naturel des OGM:</a:t>
            </a:r>
            <a:br>
              <a:rPr lang="fr-FR" sz="2800" b="1" i="1" u="sng" dirty="0" smtClean="0">
                <a:solidFill>
                  <a:srgbClr val="C61867"/>
                </a:solidFill>
                <a:effectLst/>
                <a:latin typeface="Times New Roman" pitchFamily="18" charset="0"/>
                <a:cs typeface="Times New Roman" pitchFamily="18" charset="0"/>
              </a:rPr>
            </a:br>
            <a:endParaRPr lang="fr-FR" sz="2800" i="1" u="sng" dirty="0">
              <a:solidFill>
                <a:srgbClr val="C61867"/>
              </a:solidFill>
              <a:effectLst/>
              <a:latin typeface="Times New Roman" pitchFamily="18" charset="0"/>
              <a:cs typeface="Times New Roman" pitchFamily="18" charset="0"/>
            </a:endParaRPr>
          </a:p>
        </p:txBody>
      </p:sp>
      <p:sp>
        <p:nvSpPr>
          <p:cNvPr id="5" name="Espace réservé du contenu 4"/>
          <p:cNvSpPr>
            <a:spLocks noGrp="1"/>
          </p:cNvSpPr>
          <p:nvPr>
            <p:ph idx="1"/>
          </p:nvPr>
        </p:nvSpPr>
        <p:spPr>
          <a:xfrm>
            <a:off x="1000100" y="1628800"/>
            <a:ext cx="7933588" cy="4047262"/>
          </a:xfrm>
          <a:prstGeom prst="rect">
            <a:avLst/>
          </a:prstGeom>
        </p:spPr>
        <p:txBody>
          <a:bodyPr wrap="square">
            <a:spAutoFit/>
          </a:bodyPr>
          <a:lstStyle/>
          <a:p>
            <a:pPr algn="just"/>
            <a:r>
              <a:rPr lang="fr-FR" sz="2800" b="1" dirty="0" smtClean="0">
                <a:latin typeface="Times New Roman" pitchFamily="18" charset="0"/>
                <a:cs typeface="Times New Roman" pitchFamily="18" charset="0"/>
              </a:rPr>
              <a:t>Le franchissement de la barrière des espèces et l’industrialisation de la production en masse d’animaux transgéniques sont vus comme contraire à la nature. Face à cela les biologistes souligne fréquemment l’évolution continue et naturelle, ou issue de la sélection par les hommes, des génotypes des animaux, qui a favorisé certains gènes et éliminer d’autres.</a:t>
            </a:r>
          </a:p>
          <a:p>
            <a:pPr algn="just"/>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447800"/>
            <a:ext cx="7890080" cy="3695712"/>
          </a:xfrm>
        </p:spPr>
        <p:txBody>
          <a:bodyPr>
            <a:normAutofit/>
          </a:bodyPr>
          <a:lstStyle/>
          <a:p>
            <a:pPr algn="just"/>
            <a:r>
              <a:rPr lang="fr-FR" sz="2800" b="1" dirty="0" smtClean="0">
                <a:latin typeface="Times New Roman" pitchFamily="18" charset="0"/>
                <a:cs typeface="Times New Roman" pitchFamily="18" charset="0"/>
              </a:rPr>
              <a:t>Enfin les problèmes peuvent sembler similaires entre les biotechnologies et les pratiques d’élevage traditionnelles qui tendent vers la productivité maximale et qui amènent des dysfonctionnements et des problèmes de bien-être/santé animale. Mais ces problèmes semblent accrus (certains estimeront de façon exagérée) dans le cadre des biotechnologies.</a:t>
            </a:r>
            <a:endParaRPr lang="fr-FR" sz="2800" b="1"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500042"/>
            <a:ext cx="8858312" cy="4800600"/>
          </a:xfrm>
        </p:spPr>
        <p:txBody>
          <a:bodyPr>
            <a:noAutofit/>
          </a:bodyPr>
          <a:lstStyle/>
          <a:p>
            <a:pPr algn="just">
              <a:buNone/>
            </a:pPr>
            <a:r>
              <a:rPr lang="fr-FR" sz="2700" b="1" dirty="0" smtClean="0">
                <a:latin typeface="Times New Roman" pitchFamily="18" charset="0"/>
                <a:cs typeface="Times New Roman" pitchFamily="18" charset="0"/>
              </a:rPr>
              <a:t>Exemples d'application :</a:t>
            </a:r>
          </a:p>
          <a:p>
            <a:pPr algn="just">
              <a:buClr>
                <a:srgbClr val="FF0000"/>
              </a:buClr>
            </a:pPr>
            <a:r>
              <a:rPr lang="fr-FR" sz="2700" b="1" dirty="0" smtClean="0">
                <a:latin typeface="Times New Roman" pitchFamily="18" charset="0"/>
                <a:cs typeface="Times New Roman" pitchFamily="18" charset="0"/>
              </a:rPr>
              <a:t>Etude du mécanisme d'infection par un virus tel que le </a:t>
            </a:r>
            <a:r>
              <a:rPr lang="fr-FR" sz="2700" b="1" i="1" dirty="0" smtClean="0">
                <a:latin typeface="Times New Roman" pitchFamily="18" charset="0"/>
                <a:cs typeface="Times New Roman" pitchFamily="18" charset="0"/>
              </a:rPr>
              <a:t>HIV</a:t>
            </a:r>
            <a:r>
              <a:rPr lang="fr-FR" sz="2700" b="1" dirty="0" smtClean="0">
                <a:latin typeface="Times New Roman" pitchFamily="18" charset="0"/>
                <a:cs typeface="Times New Roman" pitchFamily="18" charset="0"/>
              </a:rPr>
              <a:t>,</a:t>
            </a:r>
          </a:p>
          <a:p>
            <a:pPr algn="just">
              <a:buClr>
                <a:srgbClr val="FF0000"/>
              </a:buClr>
            </a:pPr>
            <a:r>
              <a:rPr lang="fr-FR" sz="2700" b="1" dirty="0" smtClean="0">
                <a:latin typeface="Times New Roman" pitchFamily="18" charset="0"/>
                <a:cs typeface="Times New Roman" pitchFamily="18" charset="0"/>
              </a:rPr>
              <a:t>Etude de la différenciation cellulaire et des mécanismes des cancers,</a:t>
            </a:r>
          </a:p>
          <a:p>
            <a:pPr algn="just">
              <a:buClr>
                <a:srgbClr val="FF0000"/>
              </a:buClr>
            </a:pPr>
            <a:r>
              <a:rPr lang="fr-FR" sz="2700" b="1" dirty="0" smtClean="0">
                <a:latin typeface="Times New Roman" pitchFamily="18" charset="0"/>
                <a:cs typeface="Times New Roman" pitchFamily="18" charset="0"/>
              </a:rPr>
              <a:t>Pharmacotoxicologie: test de substances </a:t>
            </a:r>
            <a:r>
              <a:rPr lang="fr-FR" sz="2700" b="1" dirty="0" err="1" smtClean="0">
                <a:latin typeface="Times New Roman" pitchFamily="18" charset="0"/>
                <a:cs typeface="Times New Roman" pitchFamily="18" charset="0"/>
              </a:rPr>
              <a:t>pharmacologiquement</a:t>
            </a:r>
            <a:r>
              <a:rPr lang="fr-FR" sz="2700" b="1" dirty="0" smtClean="0">
                <a:latin typeface="Times New Roman" pitchFamily="18" charset="0"/>
                <a:cs typeface="Times New Roman" pitchFamily="18" charset="0"/>
              </a:rPr>
              <a:t> active sur des cellules,</a:t>
            </a:r>
          </a:p>
          <a:p>
            <a:pPr algn="just">
              <a:buClr>
                <a:srgbClr val="FF0000"/>
              </a:buClr>
            </a:pPr>
            <a:r>
              <a:rPr lang="fr-FR" sz="2700" b="1" dirty="0" smtClean="0">
                <a:latin typeface="Times New Roman" pitchFamily="18" charset="0"/>
                <a:cs typeface="Times New Roman" pitchFamily="18" charset="0"/>
              </a:rPr>
              <a:t>Biotechnologie: production de substances par les cellules, telle que l'insuline, des hormones, des vaccins, etc. Ces techniques sont délicates car les cellules animales sont fragiles (pas de paroi) et malgré les conditions stériles sous lesquelles on se place pour manipuler, les contaminations sont fréquentes (bactéries, champignons et surtout levure).</a:t>
            </a:r>
          </a:p>
          <a:p>
            <a:endParaRPr lang="fr-FR" sz="2700" dirty="0"/>
          </a:p>
        </p:txBody>
      </p:sp>
      <p:sp>
        <p:nvSpPr>
          <p:cNvPr id="4" name="Titre 1"/>
          <p:cNvSpPr>
            <a:spLocks noGrp="1"/>
          </p:cNvSpPr>
          <p:nvPr>
            <p:ph type="title"/>
          </p:nvPr>
        </p:nvSpPr>
        <p:spPr>
          <a:xfrm>
            <a:off x="1000100" y="-285776"/>
            <a:ext cx="7498080" cy="1143000"/>
          </a:xfrm>
        </p:spPr>
        <p:txBody>
          <a:bodyPr>
            <a:normAutofit/>
          </a:bodyPr>
          <a:lstStyle/>
          <a:p>
            <a:r>
              <a:rPr lang="fr-FR" sz="3200" b="1" dirty="0" smtClean="0">
                <a:solidFill>
                  <a:srgbClr val="FF0000"/>
                </a:solidFill>
                <a:latin typeface="Times New Roman" pitchFamily="18" charset="0"/>
                <a:cs typeface="Times New Roman" pitchFamily="18" charset="0"/>
              </a:rPr>
              <a:t>Culture de cellules animales</a:t>
            </a:r>
            <a:endParaRPr lang="fr-FR" sz="3200" b="1" dirty="0">
              <a:solidFill>
                <a:srgbClr val="FF0000"/>
              </a:solidFill>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24"/>
            <a:ext cx="7498080" cy="1143000"/>
          </a:xfrm>
        </p:spPr>
        <p:txBody>
          <a:bodyPr>
            <a:normAutofit/>
          </a:bodyPr>
          <a:lstStyle/>
          <a:p>
            <a:r>
              <a:rPr lang="fr-FR" sz="3200" b="1" dirty="0" smtClean="0">
                <a:solidFill>
                  <a:srgbClr val="C00000"/>
                </a:solidFill>
                <a:latin typeface="Times New Roman" pitchFamily="18" charset="0"/>
                <a:cs typeface="Times New Roman" pitchFamily="18" charset="0"/>
              </a:rPr>
              <a:t>Origine et obtention des cellules</a:t>
            </a:r>
            <a:endParaRPr lang="fr-FR" sz="3200"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1000100" y="1000108"/>
            <a:ext cx="7933588" cy="5429288"/>
          </a:xfrm>
        </p:spPr>
        <p:txBody>
          <a:bodyPr>
            <a:noAutofit/>
          </a:bodyPr>
          <a:lstStyle/>
          <a:p>
            <a:pPr algn="just">
              <a:buNone/>
            </a:pPr>
            <a:r>
              <a:rPr lang="fr-FR" sz="2800" b="1" dirty="0" smtClean="0">
                <a:latin typeface="Times New Roman" pitchFamily="18" charset="0"/>
                <a:cs typeface="Times New Roman" pitchFamily="18" charset="0"/>
              </a:rPr>
              <a:t>On distingue 2 types de cellules dans l'organisme :</a:t>
            </a:r>
          </a:p>
          <a:p>
            <a:pPr algn="just"/>
            <a:r>
              <a:rPr lang="fr-FR" sz="2800" b="1" dirty="0" smtClean="0">
                <a:latin typeface="Times New Roman" pitchFamily="18" charset="0"/>
                <a:cs typeface="Times New Roman" pitchFamily="18" charset="0"/>
              </a:rPr>
              <a:t>les cellules circulantes ou libres, telles que les cellules sanguines,</a:t>
            </a:r>
          </a:p>
          <a:p>
            <a:pPr algn="just"/>
            <a:r>
              <a:rPr lang="fr-FR" sz="2800" b="1" dirty="0" smtClean="0">
                <a:latin typeface="Times New Roman" pitchFamily="18" charset="0"/>
                <a:cs typeface="Times New Roman" pitchFamily="18" charset="0"/>
              </a:rPr>
              <a:t>les cellules des tissus solides.</a:t>
            </a:r>
          </a:p>
          <a:p>
            <a:pPr algn="just">
              <a:buNone/>
            </a:pPr>
            <a:r>
              <a:rPr lang="fr-FR" sz="2800" b="1" dirty="0" smtClean="0">
                <a:latin typeface="Times New Roman" pitchFamily="18" charset="0"/>
                <a:cs typeface="Times New Roman" pitchFamily="18" charset="0"/>
              </a:rPr>
              <a:t>Les premières sont récupérées facilement par centrifugation différentielle, alors que les secondes peuvent être récupérées selon deux procédés :</a:t>
            </a:r>
          </a:p>
          <a:p>
            <a:pPr algn="just"/>
            <a:r>
              <a:rPr lang="fr-FR" sz="2800" b="1" dirty="0" smtClean="0">
                <a:latin typeface="Times New Roman" pitchFamily="18" charset="0"/>
                <a:cs typeface="Times New Roman" pitchFamily="18" charset="0"/>
              </a:rPr>
              <a:t>migration cellulaires à partir d'explant</a:t>
            </a:r>
          </a:p>
          <a:p>
            <a:pPr algn="just"/>
            <a:r>
              <a:rPr lang="fr-FR" sz="2800" b="1" dirty="0" smtClean="0">
                <a:latin typeface="Times New Roman" pitchFamily="18" charset="0"/>
                <a:cs typeface="Times New Roman" pitchFamily="18" charset="0"/>
              </a:rPr>
              <a:t>dissociation du tissu avec libération des cellules.</a:t>
            </a:r>
            <a:endParaRPr lang="fr-FR" sz="2800" b="1" dirty="0">
              <a:latin typeface="Times New Roman" pitchFamily="18" charset="0"/>
              <a:cs typeface="Times New Roman" pitchFamily="18" charset="0"/>
            </a:endParaRP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00042"/>
            <a:ext cx="8647968" cy="6429420"/>
          </a:xfrm>
        </p:spPr>
        <p:txBody>
          <a:bodyPr>
            <a:noAutofit/>
          </a:bodyPr>
          <a:lstStyle/>
          <a:p>
            <a:pPr algn="just"/>
            <a:r>
              <a:rPr lang="fr-FR" sz="2600" b="1" dirty="0" smtClean="0">
                <a:latin typeface="Times New Roman" pitchFamily="18" charset="0"/>
                <a:cs typeface="Times New Roman" pitchFamily="18" charset="0"/>
              </a:rPr>
              <a:t>La culture de cellules obtenues à partir d'organe ou de tissu qu’on fait pousser </a:t>
            </a:r>
            <a:r>
              <a:rPr lang="fr-FR" sz="2600" b="1" i="1" dirty="0" smtClean="0">
                <a:latin typeface="Times New Roman" pitchFamily="18" charset="0"/>
                <a:cs typeface="Times New Roman" pitchFamily="18" charset="0"/>
              </a:rPr>
              <a:t>in vitro </a:t>
            </a:r>
            <a:r>
              <a:rPr lang="fr-FR" sz="2600" b="1" dirty="0" smtClean="0">
                <a:latin typeface="Times New Roman" pitchFamily="18" charset="0"/>
                <a:cs typeface="Times New Roman" pitchFamily="18" charset="0"/>
              </a:rPr>
              <a:t>est appelée </a:t>
            </a:r>
            <a:r>
              <a:rPr lang="fr-FR" sz="2600" b="1" dirty="0" err="1" smtClean="0">
                <a:latin typeface="Times New Roman" pitchFamily="18" charset="0"/>
                <a:cs typeface="Times New Roman" pitchFamily="18" charset="0"/>
              </a:rPr>
              <a:t>primoculture</a:t>
            </a:r>
            <a:r>
              <a:rPr lang="fr-FR" sz="2600" b="1" dirty="0" smtClean="0">
                <a:latin typeface="Times New Roman" pitchFamily="18" charset="0"/>
                <a:cs typeface="Times New Roman" pitchFamily="18" charset="0"/>
              </a:rPr>
              <a:t> ou culture primaire. Ces cellules ne sont pas immortelles. Pour obtenir les cellules primaires, on peut :</a:t>
            </a:r>
          </a:p>
          <a:p>
            <a:pPr algn="just"/>
            <a:r>
              <a:rPr lang="fr-FR" sz="2600" b="1" dirty="0" smtClean="0">
                <a:latin typeface="Times New Roman" pitchFamily="18" charset="0"/>
                <a:cs typeface="Times New Roman" pitchFamily="18" charset="0"/>
              </a:rPr>
              <a:t>Prendre des cellules isolées dans des liquides comme le sang. Cela mène à des </a:t>
            </a:r>
            <a:r>
              <a:rPr lang="fr-FR" sz="2600" b="1" dirty="0" smtClean="0">
                <a:solidFill>
                  <a:srgbClr val="FF0000"/>
                </a:solidFill>
                <a:latin typeface="Times New Roman" pitchFamily="18" charset="0"/>
                <a:cs typeface="Times New Roman" pitchFamily="18" charset="0"/>
              </a:rPr>
              <a:t>cellules primaires flottantes</a:t>
            </a:r>
            <a:r>
              <a:rPr lang="fr-FR" sz="2600" b="1" dirty="0" smtClean="0">
                <a:latin typeface="Times New Roman" pitchFamily="18" charset="0"/>
                <a:cs typeface="Times New Roman" pitchFamily="18" charset="0"/>
              </a:rPr>
              <a:t>, comme le sang et la moelle osseuse, qu’on peut prélever facilement.</a:t>
            </a:r>
          </a:p>
          <a:p>
            <a:pPr algn="just"/>
            <a:r>
              <a:rPr lang="fr-FR" sz="2600" b="1" dirty="0" smtClean="0">
                <a:latin typeface="Times New Roman" pitchFamily="18" charset="0"/>
                <a:cs typeface="Times New Roman" pitchFamily="18" charset="0"/>
              </a:rPr>
              <a:t>Prendre des cellules isolées directement dans les tissus. Il faut parfois conserver les différents types de cellules du tissu, mais parfois il faut les séparer par clonage ou séparation physique. Cela mène à </a:t>
            </a:r>
            <a:r>
              <a:rPr lang="fr-FR" sz="2600" b="1" dirty="0" smtClean="0">
                <a:solidFill>
                  <a:srgbClr val="FF0000"/>
                </a:solidFill>
                <a:latin typeface="Times New Roman" pitchFamily="18" charset="0"/>
                <a:cs typeface="Times New Roman" pitchFamily="18" charset="0"/>
              </a:rPr>
              <a:t>des cellules primaires adhérentes</a:t>
            </a:r>
            <a:r>
              <a:rPr lang="fr-FR" sz="2600" b="1" dirty="0" smtClean="0">
                <a:latin typeface="Times New Roman" pitchFamily="18" charset="0"/>
                <a:cs typeface="Times New Roman" pitchFamily="18" charset="0"/>
              </a:rPr>
              <a:t> qu’on dissociera, généralement en détruisant l’architecture de l’organe.</a:t>
            </a: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0100" y="700102"/>
            <a:ext cx="7933588" cy="4800600"/>
          </a:xfrm>
        </p:spPr>
        <p:txBody>
          <a:bodyPr>
            <a:noAutofit/>
          </a:bodyPr>
          <a:lstStyle/>
          <a:p>
            <a:pPr algn="just"/>
            <a:r>
              <a:rPr lang="fr-FR" sz="2800" b="1" dirty="0" smtClean="0">
                <a:latin typeface="Times New Roman" pitchFamily="18" charset="0"/>
                <a:cs typeface="Times New Roman" pitchFamily="18" charset="0"/>
              </a:rPr>
              <a:t>Les cellules primaires sont sensibles à l’environnement. Elles ne peuvent pas se développer dans une culture ordinaire : il leur faut un facteur de croissance spécifique dépendant du type de cellule, et une couche de cellules nourricières adaptées.</a:t>
            </a:r>
          </a:p>
          <a:p>
            <a:pPr algn="just"/>
            <a:r>
              <a:rPr lang="fr-FR" sz="2800" b="1" dirty="0" smtClean="0">
                <a:latin typeface="Times New Roman" pitchFamily="18" charset="0"/>
                <a:cs typeface="Times New Roman" pitchFamily="18" charset="0"/>
              </a:rPr>
              <a:t>La contamination est toujours présente. Elle vient généralement de fibroblastes qui prolifèrent en tapis. Parfois c’est bénéfique, parfois ça étouffe la culture et c’est dur de s’en débarrasser.</a:t>
            </a:r>
          </a:p>
          <a:p>
            <a:endParaRPr lang="fr-FR" sz="2800" dirty="0"/>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4536546</TotalTime>
  <Words>4187</Words>
  <Application>Microsoft Office PowerPoint</Application>
  <PresentationFormat>Affichage à l'écran (4:3)</PresentationFormat>
  <Paragraphs>193</Paragraphs>
  <Slides>58</Slides>
  <Notes>1</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Solstice</vt:lpstr>
      <vt:lpstr>Introduction</vt:lpstr>
      <vt:lpstr>Diapositive 2</vt:lpstr>
      <vt:lpstr>Diapositive 3</vt:lpstr>
      <vt:lpstr>Diapositive 4</vt:lpstr>
      <vt:lpstr>Culture de cellules animales</vt:lpstr>
      <vt:lpstr>Culture de cellules animales</vt:lpstr>
      <vt:lpstr>Origine et obtention des cellules</vt:lpstr>
      <vt:lpstr>Diapositive 8</vt:lpstr>
      <vt:lpstr>Diapositive 9</vt:lpstr>
      <vt:lpstr>Diapositive 10</vt:lpstr>
      <vt:lpstr>Evolution des cellules en culture</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La biotechnologie appliquée à l’amélioration génétique des animaux </vt:lpstr>
      <vt:lpstr>La biotechnologie appliquée à l’amélioration génétique des animaux </vt:lpstr>
      <vt:lpstr>La biotechnologie appliquée à l’amélioration génétique des animaux </vt:lpstr>
      <vt:lpstr>La biotechnologie appliquée à l’amélioration génétique des animaux </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1. Biotechnologie de la reproduction</vt:lpstr>
      <vt:lpstr>2. Etude du génome des animaux de rente et sélection assistée par marqueurs (SAM)</vt:lpstr>
      <vt:lpstr>2. Etude du génome des animaux de rente et sélection assistée par marqueurs (SAM)</vt:lpstr>
      <vt:lpstr>2. Etude du génome des animaux de rente et sélection assistée par marqueurs (SAM)</vt:lpstr>
      <vt:lpstr>2. Etude du génome des animaux de rente et sélection assistée par marqueurs (SAM)</vt:lpstr>
      <vt:lpstr>2. Etude du génome des animaux de rente et sélection assistée par marqueurs (SAM)</vt:lpstr>
      <vt:lpstr>2. Etude du génome des animaux de rente et sélection assistée par marqueurs (SAM)</vt:lpstr>
      <vt:lpstr>2. Etude du génome des animaux de rente et sélection assistée par marqueurs (SAM)</vt:lpstr>
      <vt:lpstr>3. Transgénèse</vt:lpstr>
      <vt:lpstr>3. Transgénèse</vt:lpstr>
      <vt:lpstr>3. Transgénèse</vt:lpstr>
      <vt:lpstr>3. Transgénèse</vt:lpstr>
      <vt:lpstr>Biotechnologie animale: intérêts, risque et éthique</vt:lpstr>
      <vt:lpstr>Biotechnologie animale: intérêts, risque et éthique</vt:lpstr>
      <vt:lpstr>Diapositive 54</vt:lpstr>
      <vt:lpstr>Diapositive 55</vt:lpstr>
      <vt:lpstr>Diététique et sécurité alimentaire: </vt:lpstr>
      <vt:lpstr> Respect de la vie et caractère non naturel des OGM: </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MY-PC</dc:creator>
  <cp:lastModifiedBy>BENAYAD</cp:lastModifiedBy>
  <cp:revision>80</cp:revision>
  <dcterms:created xsi:type="dcterms:W3CDTF">2016-03-16T18:19:17Z</dcterms:created>
  <dcterms:modified xsi:type="dcterms:W3CDTF">2016-04-27T10:41:56Z</dcterms:modified>
</cp:coreProperties>
</file>