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1"/>
  </p:notesMasterIdLst>
  <p:sldIdLst>
    <p:sldId id="256" r:id="rId2"/>
    <p:sldId id="264" r:id="rId3"/>
    <p:sldId id="257" r:id="rId4"/>
    <p:sldId id="258" r:id="rId5"/>
    <p:sldId id="259" r:id="rId6"/>
    <p:sldId id="260" r:id="rId7"/>
    <p:sldId id="261" r:id="rId8"/>
    <p:sldId id="262" r:id="rId9"/>
    <p:sldId id="263" r:id="rId10"/>
    <p:sldId id="265" r:id="rId11"/>
    <p:sldId id="266" r:id="rId12"/>
    <p:sldId id="272" r:id="rId13"/>
    <p:sldId id="271" r:id="rId14"/>
    <p:sldId id="267" r:id="rId15"/>
    <p:sldId id="268" r:id="rId16"/>
    <p:sldId id="269" r:id="rId17"/>
    <p:sldId id="270" r:id="rId18"/>
    <p:sldId id="273" r:id="rId19"/>
    <p:sldId id="274" r:id="rId20"/>
    <p:sldId id="275" r:id="rId21"/>
    <p:sldId id="277" r:id="rId22"/>
    <p:sldId id="278" r:id="rId23"/>
    <p:sldId id="282" r:id="rId24"/>
    <p:sldId id="285" r:id="rId25"/>
    <p:sldId id="279" r:id="rId26"/>
    <p:sldId id="290" r:id="rId27"/>
    <p:sldId id="286" r:id="rId28"/>
    <p:sldId id="287" r:id="rId29"/>
    <p:sldId id="280" r:id="rId30"/>
    <p:sldId id="291" r:id="rId31"/>
    <p:sldId id="281" r:id="rId32"/>
    <p:sldId id="288" r:id="rId33"/>
    <p:sldId id="289" r:id="rId34"/>
    <p:sldId id="292" r:id="rId35"/>
    <p:sldId id="293" r:id="rId36"/>
    <p:sldId id="294" r:id="rId37"/>
    <p:sldId id="296"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5" r:id="rId54"/>
    <p:sldId id="311" r:id="rId55"/>
    <p:sldId id="312" r:id="rId56"/>
    <p:sldId id="313" r:id="rId57"/>
    <p:sldId id="317" r:id="rId58"/>
    <p:sldId id="314" r:id="rId59"/>
    <p:sldId id="31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206" autoAdjust="0"/>
  </p:normalViewPr>
  <p:slideViewPr>
    <p:cSldViewPr snapToGrid="0">
      <p:cViewPr varScale="1">
        <p:scale>
          <a:sx n="63" d="100"/>
          <a:sy n="63" d="100"/>
        </p:scale>
        <p:origin x="1032" y="60"/>
      </p:cViewPr>
      <p:guideLst/>
    </p:cSldViewPr>
  </p:slideViewPr>
  <p:outlineViewPr>
    <p:cViewPr>
      <p:scale>
        <a:sx n="33" d="100"/>
        <a:sy n="33" d="100"/>
      </p:scale>
      <p:origin x="0" y="-30192"/>
    </p:cViewPr>
  </p:outlineViewPr>
  <p:notesTextViewPr>
    <p:cViewPr>
      <p:scale>
        <a:sx n="1" d="1"/>
        <a:sy n="1" d="1"/>
      </p:scale>
      <p:origin x="0" y="0"/>
    </p:cViewPr>
  </p:notesTextViewPr>
  <p:sorterViewPr>
    <p:cViewPr>
      <p:scale>
        <a:sx n="100" d="100"/>
        <a:sy n="100" d="100"/>
      </p:scale>
      <p:origin x="0" y="-13692"/>
    </p:cViewPr>
  </p:sorterViewPr>
  <p:notesViewPr>
    <p:cSldViewPr snapToGrid="0">
      <p:cViewPr varScale="1">
        <p:scale>
          <a:sx n="54" d="100"/>
          <a:sy n="54" d="100"/>
        </p:scale>
        <p:origin x="289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C4037-6517-4774-9086-6E4B212C2378}" type="datetimeFigureOut">
              <a:rPr lang="fr-FR" smtClean="0"/>
              <a:t>26/04/2026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0169C-9C39-4DBB-9B5E-C6856B9770AD}" type="slidenum">
              <a:rPr lang="fr-FR" smtClean="0"/>
              <a:t>‹N°›</a:t>
            </a:fld>
            <a:endParaRPr lang="fr-FR"/>
          </a:p>
        </p:txBody>
      </p:sp>
    </p:spTree>
    <p:extLst>
      <p:ext uri="{BB962C8B-B14F-4D97-AF65-F5344CB8AC3E}">
        <p14:creationId xmlns:p14="http://schemas.microsoft.com/office/powerpoint/2010/main" val="329299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C0169C-9C39-4DBB-9B5E-C6856B9770AD}" type="slidenum">
              <a:rPr lang="fr-FR" smtClean="0"/>
              <a:t>8</a:t>
            </a:fld>
            <a:endParaRPr lang="fr-FR"/>
          </a:p>
        </p:txBody>
      </p:sp>
    </p:spTree>
    <p:extLst>
      <p:ext uri="{BB962C8B-B14F-4D97-AF65-F5344CB8AC3E}">
        <p14:creationId xmlns:p14="http://schemas.microsoft.com/office/powerpoint/2010/main" val="19856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0C0169C-9C39-4DBB-9B5E-C6856B9770AD}" type="slidenum">
              <a:rPr lang="fr-FR" smtClean="0"/>
              <a:t>36</a:t>
            </a:fld>
            <a:endParaRPr lang="fr-FR"/>
          </a:p>
        </p:txBody>
      </p:sp>
    </p:spTree>
    <p:extLst>
      <p:ext uri="{BB962C8B-B14F-4D97-AF65-F5344CB8AC3E}">
        <p14:creationId xmlns:p14="http://schemas.microsoft.com/office/powerpoint/2010/main" val="260084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C0169C-9C39-4DBB-9B5E-C6856B9770AD}" type="slidenum">
              <a:rPr lang="fr-FR" smtClean="0"/>
              <a:t>49</a:t>
            </a:fld>
            <a:endParaRPr lang="fr-FR"/>
          </a:p>
        </p:txBody>
      </p:sp>
    </p:spTree>
    <p:extLst>
      <p:ext uri="{BB962C8B-B14F-4D97-AF65-F5344CB8AC3E}">
        <p14:creationId xmlns:p14="http://schemas.microsoft.com/office/powerpoint/2010/main" val="111462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84D2CDA-A66F-45EC-86E3-F392B2B64533}" type="datetimeFigureOut">
              <a:rPr lang="fr-FR" smtClean="0"/>
              <a:t>26/04/2026</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A823B03E-C819-4C66-9566-9BDD968F8F31}"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929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4D2CDA-A66F-45EC-86E3-F392B2B64533}" type="datetimeFigureOut">
              <a:rPr lang="fr-FR" smtClean="0"/>
              <a:t>26/04/2026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3B03E-C819-4C66-9566-9BDD968F8F31}"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9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4D2CDA-A66F-45EC-86E3-F392B2B64533}" type="datetimeFigureOut">
              <a:rPr lang="fr-FR" smtClean="0"/>
              <a:t>26/04/2026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3B03E-C819-4C66-9566-9BDD968F8F31}"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9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4D2CDA-A66F-45EC-86E3-F392B2B64533}" type="datetimeFigureOut">
              <a:rPr lang="fr-FR" smtClean="0"/>
              <a:t>26/04/2026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3B03E-C819-4C66-9566-9BDD968F8F31}"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654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84D2CDA-A66F-45EC-86E3-F392B2B64533}" type="datetimeFigureOut">
              <a:rPr lang="fr-FR" smtClean="0"/>
              <a:t>26/04/2026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23B03E-C819-4C66-9566-9BDD968F8F31}"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10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84D2CDA-A66F-45EC-86E3-F392B2B64533}" type="datetimeFigureOut">
              <a:rPr lang="fr-FR" smtClean="0"/>
              <a:t>26/04/2026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23B03E-C819-4C66-9566-9BDD968F8F31}"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48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84D2CDA-A66F-45EC-86E3-F392B2B64533}" type="datetimeFigureOut">
              <a:rPr lang="fr-FR" smtClean="0"/>
              <a:t>26/04/2026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23B03E-C819-4C66-9566-9BDD968F8F31}"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390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4D2CDA-A66F-45EC-86E3-F392B2B64533}" type="datetimeFigureOut">
              <a:rPr lang="fr-FR" smtClean="0"/>
              <a:t>26/04/2026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23B03E-C819-4C66-9566-9BDD968F8F31}"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041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D2CDA-A66F-45EC-86E3-F392B2B64533}" type="datetimeFigureOut">
              <a:rPr lang="fr-FR" smtClean="0"/>
              <a:t>26/04/2026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23B03E-C819-4C66-9566-9BDD968F8F31}" type="slidenum">
              <a:rPr lang="fr-FR" smtClean="0"/>
              <a:t>‹N°›</a:t>
            </a:fld>
            <a:endParaRPr lang="fr-FR"/>
          </a:p>
        </p:txBody>
      </p:sp>
    </p:spTree>
    <p:extLst>
      <p:ext uri="{BB962C8B-B14F-4D97-AF65-F5344CB8AC3E}">
        <p14:creationId xmlns:p14="http://schemas.microsoft.com/office/powerpoint/2010/main" val="201703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4D2CDA-A66F-45EC-86E3-F392B2B64533}" type="datetimeFigureOut">
              <a:rPr lang="fr-FR" smtClean="0"/>
              <a:t>26/04/2026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23B03E-C819-4C66-9566-9BDD968F8F31}"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439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fr-FR"/>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84D2CDA-A66F-45EC-86E3-F392B2B64533}" type="datetimeFigureOut">
              <a:rPr lang="fr-FR" smtClean="0"/>
              <a:t>26/04/2026</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A823B03E-C819-4C66-9566-9BDD968F8F31}"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443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84D2CDA-A66F-45EC-86E3-F392B2B64533}" type="datetimeFigureOut">
              <a:rPr lang="fr-FR" smtClean="0"/>
              <a:t>26/04/2026</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823B03E-C819-4C66-9566-9BDD968F8F31}"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3836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écouvrir &amp; Comprendre - 13 questions sur le climat">
            <a:extLst>
              <a:ext uri="{FF2B5EF4-FFF2-40B4-BE49-F238E27FC236}">
                <a16:creationId xmlns:a16="http://schemas.microsoft.com/office/drawing/2014/main" id="{D0A53A01-A51B-5228-BFEA-E7A55F424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23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A4B9782-6628-A5F8-951D-32AE88765E07}"/>
              </a:ext>
            </a:extLst>
          </p:cNvPr>
          <p:cNvSpPr/>
          <p:nvPr/>
        </p:nvSpPr>
        <p:spPr>
          <a:xfrm>
            <a:off x="5731803" y="1791333"/>
            <a:ext cx="184730" cy="1015663"/>
          </a:xfrm>
          <a:prstGeom prst="rect">
            <a:avLst/>
          </a:prstGeom>
          <a:noFill/>
        </p:spPr>
        <p:txBody>
          <a:bodyPr wrap="none" lIns="91440" tIns="45720" rIns="91440" bIns="45720">
            <a:spAutoFit/>
          </a:bodyPr>
          <a:lstStyle/>
          <a:p>
            <a:pPr algn="ctr"/>
            <a:endParaRPr lang="fr-FR" sz="6000" b="1" cap="none" spc="0" dirty="0">
              <a:ln w="13462">
                <a:solidFill>
                  <a:schemeClr val="bg1"/>
                </a:solidFill>
                <a:prstDash val="solid"/>
              </a:ln>
              <a:solidFill>
                <a:srgbClr val="7030A0"/>
              </a:solidFill>
              <a:effectLst>
                <a:outerShdw dist="38100" dir="2700000" algn="bl" rotWithShape="0">
                  <a:schemeClr val="accent5"/>
                </a:outerShdw>
              </a:effectLst>
            </a:endParaRPr>
          </a:p>
        </p:txBody>
      </p:sp>
      <p:sp>
        <p:nvSpPr>
          <p:cNvPr id="3" name="ZoneTexte 2">
            <a:extLst>
              <a:ext uri="{FF2B5EF4-FFF2-40B4-BE49-F238E27FC236}">
                <a16:creationId xmlns:a16="http://schemas.microsoft.com/office/drawing/2014/main" id="{A8D860C6-FC85-22B3-2915-5DF841A683C3}"/>
              </a:ext>
            </a:extLst>
          </p:cNvPr>
          <p:cNvSpPr txBox="1"/>
          <p:nvPr/>
        </p:nvSpPr>
        <p:spPr>
          <a:xfrm>
            <a:off x="2640571" y="5104060"/>
            <a:ext cx="6182462" cy="707886"/>
          </a:xfrm>
          <a:prstGeom prst="rect">
            <a:avLst/>
          </a:prstGeom>
          <a:noFill/>
        </p:spPr>
        <p:txBody>
          <a:bodyPr wrap="none" rtlCol="0">
            <a:spAutoFit/>
          </a:bodyPr>
          <a:lstStyle/>
          <a:p>
            <a:r>
              <a:rPr lang="fr-FR" sz="4000" b="1" dirty="0">
                <a:solidFill>
                  <a:schemeClr val="accent3">
                    <a:lumMod val="75000"/>
                  </a:schemeClr>
                </a:solidFill>
                <a:latin typeface="Times New Roman" panose="02020603050405020304" pitchFamily="18" charset="0"/>
                <a:cs typeface="Times New Roman" panose="02020603050405020304" pitchFamily="18" charset="0"/>
              </a:rPr>
              <a:t>Première année agronomie </a:t>
            </a:r>
          </a:p>
        </p:txBody>
      </p:sp>
      <p:sp>
        <p:nvSpPr>
          <p:cNvPr id="4" name="ZoneTexte 3">
            <a:extLst>
              <a:ext uri="{FF2B5EF4-FFF2-40B4-BE49-F238E27FC236}">
                <a16:creationId xmlns:a16="http://schemas.microsoft.com/office/drawing/2014/main" id="{345FFFE4-3596-46BA-AAED-4FD930F43D03}"/>
              </a:ext>
            </a:extLst>
          </p:cNvPr>
          <p:cNvSpPr txBox="1"/>
          <p:nvPr/>
        </p:nvSpPr>
        <p:spPr>
          <a:xfrm>
            <a:off x="9701212" y="6200775"/>
            <a:ext cx="2342244" cy="523220"/>
          </a:xfrm>
          <a:prstGeom prst="rect">
            <a:avLst/>
          </a:prstGeom>
          <a:noFill/>
        </p:spPr>
        <p:txBody>
          <a:bodyPr wrap="none" rtlCol="0">
            <a:spAutoFit/>
          </a:bodyPr>
          <a:lstStyle/>
          <a:p>
            <a:r>
              <a:rPr lang="fr-FR" sz="2800" b="1" dirty="0">
                <a:highlight>
                  <a:srgbClr val="FF00FF"/>
                </a:highlight>
                <a:latin typeface="Times New Roman" panose="02020603050405020304" pitchFamily="18" charset="0"/>
                <a:cs typeface="Times New Roman" panose="02020603050405020304" pitchFamily="18" charset="0"/>
              </a:rPr>
              <a:t>Dr SALEM S.</a:t>
            </a:r>
          </a:p>
        </p:txBody>
      </p:sp>
      <p:sp>
        <p:nvSpPr>
          <p:cNvPr id="7" name="ZoneTexte 6">
            <a:extLst>
              <a:ext uri="{FF2B5EF4-FFF2-40B4-BE49-F238E27FC236}">
                <a16:creationId xmlns:a16="http://schemas.microsoft.com/office/drawing/2014/main" id="{C6BEE3AD-A806-79A9-668C-274AEA658798}"/>
              </a:ext>
            </a:extLst>
          </p:cNvPr>
          <p:cNvSpPr txBox="1"/>
          <p:nvPr/>
        </p:nvSpPr>
        <p:spPr>
          <a:xfrm>
            <a:off x="77021" y="130732"/>
            <a:ext cx="7038154"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Université Mohammed </a:t>
            </a:r>
            <a:r>
              <a:rPr lang="fr-FR" sz="2400" b="1" dirty="0" err="1">
                <a:latin typeface="Times New Roman" panose="02020603050405020304" pitchFamily="18" charset="0"/>
                <a:cs typeface="Times New Roman" panose="02020603050405020304" pitchFamily="18" charset="0"/>
              </a:rPr>
              <a:t>Seddik</a:t>
            </a:r>
            <a:r>
              <a:rPr lang="fr-FR" sz="2400" b="1" dirty="0">
                <a:latin typeface="Times New Roman" panose="02020603050405020304" pitchFamily="18" charset="0"/>
                <a:cs typeface="Times New Roman" panose="02020603050405020304" pitchFamily="18" charset="0"/>
              </a:rPr>
              <a:t> Ben Yahia - Jijel </a:t>
            </a:r>
          </a:p>
        </p:txBody>
      </p:sp>
      <p:sp>
        <p:nvSpPr>
          <p:cNvPr id="9" name="ZoneTexte 8">
            <a:extLst>
              <a:ext uri="{FF2B5EF4-FFF2-40B4-BE49-F238E27FC236}">
                <a16:creationId xmlns:a16="http://schemas.microsoft.com/office/drawing/2014/main" id="{808A2A71-69E0-FF25-1C51-C76D527A1AA0}"/>
              </a:ext>
            </a:extLst>
          </p:cNvPr>
          <p:cNvSpPr txBox="1"/>
          <p:nvPr/>
        </p:nvSpPr>
        <p:spPr>
          <a:xfrm>
            <a:off x="77021" y="545072"/>
            <a:ext cx="8238304" cy="830997"/>
          </a:xfrm>
          <a:prstGeom prst="rect">
            <a:avLst/>
          </a:prstGeom>
          <a:noFill/>
        </p:spPr>
        <p:txBody>
          <a:bodyPr wrap="square">
            <a:spAutoFit/>
          </a:bodyPr>
          <a:lstStyle/>
          <a:p>
            <a:r>
              <a:rPr lang="fr-FR" sz="2400" b="1" dirty="0">
                <a:latin typeface="Times New Roman" panose="02020603050405020304" pitchFamily="18" charset="0"/>
              </a:rPr>
              <a:t>Département des Sciences de l’Environnement &amp; des Sciences Agronomiques </a:t>
            </a:r>
          </a:p>
        </p:txBody>
      </p:sp>
      <p:sp>
        <p:nvSpPr>
          <p:cNvPr id="11" name="Titre 10">
            <a:extLst>
              <a:ext uri="{FF2B5EF4-FFF2-40B4-BE49-F238E27FC236}">
                <a16:creationId xmlns:a16="http://schemas.microsoft.com/office/drawing/2014/main" id="{23B3F360-389D-FA23-ADC5-836F59D38ED5}"/>
              </a:ext>
            </a:extLst>
          </p:cNvPr>
          <p:cNvSpPr>
            <a:spLocks noGrp="1"/>
          </p:cNvSpPr>
          <p:nvPr>
            <p:ph type="ctrTitle"/>
          </p:nvPr>
        </p:nvSpPr>
        <p:spPr>
          <a:xfrm>
            <a:off x="2235261" y="1736475"/>
            <a:ext cx="8637073" cy="2541431"/>
          </a:xfrm>
        </p:spPr>
        <p:txBody>
          <a:bodyPr>
            <a:normAutofit fontScale="90000"/>
          </a:bodyPr>
          <a:lstStyle/>
          <a:p>
            <a:r>
              <a:rPr lang="fr-FR" b="1" cap="none" dirty="0">
                <a:ln w="13462">
                  <a:solidFill>
                    <a:schemeClr val="bg1"/>
                  </a:solidFill>
                  <a:prstDash val="solid"/>
                </a:ln>
                <a:solidFill>
                  <a:srgbClr val="7030A0"/>
                </a:solidFill>
                <a:effectLst>
                  <a:outerShdw dist="38100" dir="2700000" algn="bl" rotWithShape="0">
                    <a:schemeClr val="accent5"/>
                  </a:outerShdw>
                </a:effectLst>
              </a:rPr>
              <a:t>Cours de  Climatologie</a:t>
            </a:r>
            <a:br>
              <a:rPr lang="fr-FR" b="1" cap="none" dirty="0">
                <a:ln w="13462">
                  <a:solidFill>
                    <a:schemeClr val="bg1"/>
                  </a:solidFill>
                  <a:prstDash val="solid"/>
                </a:ln>
                <a:solidFill>
                  <a:srgbClr val="7030A0"/>
                </a:solidFill>
                <a:effectLst>
                  <a:outerShdw dist="38100" dir="2700000" algn="bl" rotWithShape="0">
                    <a:schemeClr val="accent5"/>
                  </a:outerShdw>
                </a:effectLst>
              </a:rPr>
            </a:br>
            <a:endParaRPr lang="fr-FR" dirty="0"/>
          </a:p>
        </p:txBody>
      </p:sp>
    </p:spTree>
    <p:extLst>
      <p:ext uri="{BB962C8B-B14F-4D97-AF65-F5344CB8AC3E}">
        <p14:creationId xmlns:p14="http://schemas.microsoft.com/office/powerpoint/2010/main" val="88598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F4019-88AA-4AAB-5275-427FC5B70DA6}"/>
              </a:ext>
            </a:extLst>
          </p:cNvPr>
          <p:cNvSpPr>
            <a:spLocks noGrp="1"/>
          </p:cNvSpPr>
          <p:nvPr>
            <p:ph type="title"/>
          </p:nvPr>
        </p:nvSpPr>
        <p:spPr>
          <a:xfrm>
            <a:off x="280004" y="233020"/>
            <a:ext cx="9603275" cy="587136"/>
          </a:xfrm>
        </p:spPr>
        <p:txBody>
          <a:bodyPr>
            <a:normAutofit/>
          </a:bodyPr>
          <a:lstStyle/>
          <a:p>
            <a:r>
              <a:rPr lang="fr-FR" sz="2800" dirty="0">
                <a:latin typeface="Times New Roman" panose="02020603050405020304" pitchFamily="18" charset="0"/>
                <a:cs typeface="Times New Roman" panose="02020603050405020304" pitchFamily="18" charset="0"/>
              </a:rPr>
              <a:t>Les Enjeux de la bioclimatologie </a:t>
            </a:r>
          </a:p>
        </p:txBody>
      </p:sp>
      <p:sp>
        <p:nvSpPr>
          <p:cNvPr id="3" name="Espace réservé du contenu 2">
            <a:extLst>
              <a:ext uri="{FF2B5EF4-FFF2-40B4-BE49-F238E27FC236}">
                <a16:creationId xmlns:a16="http://schemas.microsoft.com/office/drawing/2014/main" id="{2B2CF685-725F-FA4C-A673-89A49A3A48B8}"/>
              </a:ext>
            </a:extLst>
          </p:cNvPr>
          <p:cNvSpPr>
            <a:spLocks noGrp="1"/>
          </p:cNvSpPr>
          <p:nvPr>
            <p:ph idx="1"/>
          </p:nvPr>
        </p:nvSpPr>
        <p:spPr>
          <a:xfrm>
            <a:off x="857251" y="2001444"/>
            <a:ext cx="10801349" cy="4485081"/>
          </a:xfrm>
        </p:spPr>
        <p:txBody>
          <a:bodyPr>
            <a:normAutofit/>
          </a:bodyPr>
          <a:lstStyle/>
          <a:p>
            <a:r>
              <a:rPr lang="fr-FR" dirty="0"/>
              <a:t>Il est admis que les végétaux (et donc les espèces qui en dépendent) sont dépendants des conditions climatiques et microclimatiques.</a:t>
            </a:r>
          </a:p>
          <a:p>
            <a:r>
              <a:rPr lang="fr-FR" dirty="0"/>
              <a:t>Pour comprendre les mécanismes de l'eau au niveau du système « sol-plante-climat », il est nécessaire de mesurer trois paramètres qui sont en interaction les uns avec les autres pour former le complexe hydrique :</a:t>
            </a:r>
          </a:p>
          <a:p>
            <a:r>
              <a:rPr lang="fr-FR" dirty="0"/>
              <a:t>La demande évaporative climatique (l'évapotranspiration potentielle) et les apports d'« eau utile » du climat (soit les précipitations, les hydrométéores) ;</a:t>
            </a:r>
          </a:p>
          <a:p>
            <a:r>
              <a:rPr lang="fr-FR" dirty="0"/>
              <a:t>Le niveau de la réserve en eau du sol  ;</a:t>
            </a:r>
          </a:p>
          <a:p>
            <a:r>
              <a:rPr lang="fr-FR" dirty="0"/>
              <a:t>L'évapotranspiration de la culture en fonction de son stade phénologique.</a:t>
            </a:r>
          </a:p>
          <a:p>
            <a:endParaRPr lang="fr-FR" dirty="0"/>
          </a:p>
        </p:txBody>
      </p:sp>
    </p:spTree>
    <p:extLst>
      <p:ext uri="{BB962C8B-B14F-4D97-AF65-F5344CB8AC3E}">
        <p14:creationId xmlns:p14="http://schemas.microsoft.com/office/powerpoint/2010/main" val="221604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5C514-DB51-0DAF-B93B-3374E215C906}"/>
              </a:ext>
            </a:extLst>
          </p:cNvPr>
          <p:cNvSpPr>
            <a:spLocks noGrp="1"/>
          </p:cNvSpPr>
          <p:nvPr>
            <p:ph type="title"/>
          </p:nvPr>
        </p:nvSpPr>
        <p:spPr>
          <a:xfrm>
            <a:off x="6096000" y="451307"/>
            <a:ext cx="5368429" cy="587136"/>
          </a:xfrm>
          <a:solidFill>
            <a:schemeClr val="bg1">
              <a:lumMod val="85000"/>
            </a:schemeClr>
          </a:solidFill>
        </p:spPr>
        <p:txBody>
          <a:bodyPr/>
          <a:lstStyle/>
          <a:p>
            <a:r>
              <a:rPr lang="fr-FR" cap="none" dirty="0"/>
              <a:t>1/</a:t>
            </a:r>
            <a:r>
              <a:rPr lang="fr-FR" dirty="0"/>
              <a:t>L’atmosphère terrestre</a:t>
            </a:r>
          </a:p>
        </p:txBody>
      </p:sp>
      <p:sp>
        <p:nvSpPr>
          <p:cNvPr id="3" name="Espace réservé du contenu 2">
            <a:extLst>
              <a:ext uri="{FF2B5EF4-FFF2-40B4-BE49-F238E27FC236}">
                <a16:creationId xmlns:a16="http://schemas.microsoft.com/office/drawing/2014/main" id="{5EDFD818-F3EB-8D37-37C5-22207EBFFC78}"/>
              </a:ext>
            </a:extLst>
          </p:cNvPr>
          <p:cNvSpPr>
            <a:spLocks noGrp="1"/>
          </p:cNvSpPr>
          <p:nvPr>
            <p:ph idx="1"/>
          </p:nvPr>
        </p:nvSpPr>
        <p:spPr>
          <a:xfrm>
            <a:off x="5655641" y="1379995"/>
            <a:ext cx="6249145" cy="2049005"/>
          </a:xfrm>
          <a:solidFill>
            <a:schemeClr val="tx2">
              <a:lumMod val="20000"/>
              <a:lumOff val="80000"/>
            </a:schemeClr>
          </a:solidFill>
        </p:spPr>
        <p:txBody>
          <a:bodyPr>
            <a:noAutofit/>
          </a:bodyPr>
          <a:lstStyle/>
          <a:p>
            <a:r>
              <a:rPr lang="fr-FR" sz="2400" dirty="0">
                <a:latin typeface="Times New Roman" panose="02020603050405020304" pitchFamily="18" charset="0"/>
                <a:cs typeface="Times New Roman" panose="02020603050405020304" pitchFamily="18" charset="0"/>
              </a:rPr>
              <a:t>L'atmosphère est la couche d'air qui enveloppe le globe terrestre. </a:t>
            </a:r>
            <a:r>
              <a:rPr lang="fr-FR" dirty="0"/>
              <a:t>et qui est maintenue autour de celle-ci par la gravité.</a:t>
            </a:r>
            <a:endParaRPr lang="fr-FR" sz="2400" dirty="0">
              <a:latin typeface="Times New Roman" panose="02020603050405020304" pitchFamily="18" charset="0"/>
              <a:cs typeface="Times New Roman" panose="02020603050405020304" pitchFamily="18" charset="0"/>
            </a:endParaRPr>
          </a:p>
        </p:txBody>
      </p:sp>
      <p:sp>
        <p:nvSpPr>
          <p:cNvPr id="4" name="Titre 11">
            <a:extLst>
              <a:ext uri="{FF2B5EF4-FFF2-40B4-BE49-F238E27FC236}">
                <a16:creationId xmlns:a16="http://schemas.microsoft.com/office/drawing/2014/main" id="{74A5095D-3CA9-D646-038B-F1CF76ACFE11}"/>
              </a:ext>
            </a:extLst>
          </p:cNvPr>
          <p:cNvSpPr txBox="1">
            <a:spLocks/>
          </p:cNvSpPr>
          <p:nvPr/>
        </p:nvSpPr>
        <p:spPr>
          <a:xfrm>
            <a:off x="142528" y="238343"/>
            <a:ext cx="5103812" cy="1600200"/>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FR" b="1" dirty="0">
                <a:ln w="0"/>
                <a:effectLst>
                  <a:outerShdw blurRad="38100" dist="19050" dir="2700000" algn="tl" rotWithShape="0">
                    <a:schemeClr val="dk1">
                      <a:alpha val="40000"/>
                    </a:schemeClr>
                  </a:outerShdw>
                </a:effectLst>
              </a:rPr>
              <a:t>Chapitre ii structure verticale de l atmosphère </a:t>
            </a:r>
            <a:endParaRPr lang="fr-FR" b="1" dirty="0"/>
          </a:p>
        </p:txBody>
      </p:sp>
      <p:sp>
        <p:nvSpPr>
          <p:cNvPr id="6" name="ZoneTexte 5">
            <a:extLst>
              <a:ext uri="{FF2B5EF4-FFF2-40B4-BE49-F238E27FC236}">
                <a16:creationId xmlns:a16="http://schemas.microsoft.com/office/drawing/2014/main" id="{294EE251-86B7-1A58-E3E1-5FDDE32C7D8D}"/>
              </a:ext>
            </a:extLst>
          </p:cNvPr>
          <p:cNvSpPr txBox="1"/>
          <p:nvPr/>
        </p:nvSpPr>
        <p:spPr>
          <a:xfrm>
            <a:off x="439836" y="1751469"/>
            <a:ext cx="4806504" cy="3785652"/>
          </a:xfrm>
          <a:prstGeom prst="rect">
            <a:avLst/>
          </a:prstGeom>
          <a:solidFill>
            <a:schemeClr val="tx2">
              <a:lumMod val="20000"/>
              <a:lumOff val="80000"/>
            </a:schemeClr>
          </a:solidFill>
        </p:spPr>
        <p:txBody>
          <a:bodyPr wrap="square">
            <a:spAutoFit/>
          </a:bodyPr>
          <a:lstStyle/>
          <a:p>
            <a:r>
              <a:rPr lang="fr-FR" sz="2400" dirty="0">
                <a:latin typeface="Times New Roman" panose="02020603050405020304" pitchFamily="18" charset="0"/>
                <a:cs typeface="Times New Roman" panose="02020603050405020304" pitchFamily="18" charset="0"/>
              </a:rPr>
              <a:t>L'atmosphère protège la vie sur Terre en filtrant le rayonnement solaire ultraviolet, en réchauffant la surface par la rétention de chaleur (effet de serre) et en réduisant partiellement les écarts de température entre le jour et la nuit. Les nuages, parfois liquides, parfois solides, ne sont pas considérés comme des constituants de l'atmosphère (Poitou, 2013).</a:t>
            </a:r>
          </a:p>
        </p:txBody>
      </p:sp>
      <p:sp>
        <p:nvSpPr>
          <p:cNvPr id="8" name="ZoneTexte 7">
            <a:extLst>
              <a:ext uri="{FF2B5EF4-FFF2-40B4-BE49-F238E27FC236}">
                <a16:creationId xmlns:a16="http://schemas.microsoft.com/office/drawing/2014/main" id="{DF796FA0-2F5A-9C0E-2DD7-30F49AC04108}"/>
              </a:ext>
            </a:extLst>
          </p:cNvPr>
          <p:cNvSpPr txBox="1"/>
          <p:nvPr/>
        </p:nvSpPr>
        <p:spPr>
          <a:xfrm>
            <a:off x="942976" y="5636954"/>
            <a:ext cx="10809188" cy="1200329"/>
          </a:xfrm>
          <a:prstGeom prst="rect">
            <a:avLst/>
          </a:prstGeom>
          <a:solidFill>
            <a:schemeClr val="bg1">
              <a:lumMod val="85000"/>
            </a:schemeClr>
          </a:solidFill>
        </p:spPr>
        <p:txBody>
          <a:bodyPr wrap="square">
            <a:spAutoFit/>
          </a:bodyPr>
          <a:lstStyle/>
          <a:p>
            <a:r>
              <a:rPr lang="fr-FR" b="1" dirty="0">
                <a:latin typeface="Times New Roman" panose="02020603050405020304" pitchFamily="18" charset="0"/>
                <a:cs typeface="Times New Roman" panose="02020603050405020304" pitchFamily="18" charset="0"/>
              </a:rPr>
              <a:t>Le 1% restant est surtout constitué d'argon (gaz rare), mêlé de traces de gaz carbonique (ou dioxyde de carbone), d'hélium et de néon. Ces deux dernières substances sont des gaz inertes, c'est-à-dire chimiquement inactifs. On trouve également, en quantités variables, du dioxyde de soufre, de l'ammoniac, du monoxyde de carbone, de l'ozone - composé de l'oxygène - et de la vapeur d'eau.</a:t>
            </a:r>
          </a:p>
        </p:txBody>
      </p:sp>
    </p:spTree>
    <p:extLst>
      <p:ext uri="{BB962C8B-B14F-4D97-AF65-F5344CB8AC3E}">
        <p14:creationId xmlns:p14="http://schemas.microsoft.com/office/powerpoint/2010/main" val="289488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F8B0E-8DC4-C01C-B2AF-622C144BF4AE}"/>
              </a:ext>
            </a:extLst>
          </p:cNvPr>
          <p:cNvSpPr>
            <a:spLocks noGrp="1"/>
          </p:cNvSpPr>
          <p:nvPr>
            <p:ph type="title"/>
          </p:nvPr>
        </p:nvSpPr>
        <p:spPr>
          <a:xfrm>
            <a:off x="1294362" y="175870"/>
            <a:ext cx="9603275" cy="587136"/>
          </a:xfrm>
        </p:spPr>
        <p:txBody>
          <a:bodyPr>
            <a:normAutofit fontScale="90000"/>
          </a:bodyPr>
          <a:lstStyle/>
          <a:p>
            <a:r>
              <a:rPr lang="fr-FR" b="1" dirty="0"/>
              <a:t>Composition chimique</a:t>
            </a:r>
            <a:br>
              <a:rPr lang="fr-FR" dirty="0"/>
            </a:br>
            <a:endParaRPr lang="fr-FR" dirty="0"/>
          </a:p>
        </p:txBody>
      </p:sp>
      <p:sp>
        <p:nvSpPr>
          <p:cNvPr id="3" name="Espace réservé du contenu 2">
            <a:extLst>
              <a:ext uri="{FF2B5EF4-FFF2-40B4-BE49-F238E27FC236}">
                <a16:creationId xmlns:a16="http://schemas.microsoft.com/office/drawing/2014/main" id="{D27E26D5-DBA1-ABC7-50EE-0A3EA1E99EC3}"/>
              </a:ext>
            </a:extLst>
          </p:cNvPr>
          <p:cNvSpPr>
            <a:spLocks noGrp="1"/>
          </p:cNvSpPr>
          <p:nvPr>
            <p:ph idx="1"/>
          </p:nvPr>
        </p:nvSpPr>
        <p:spPr>
          <a:xfrm>
            <a:off x="212441" y="786965"/>
            <a:ext cx="5487383" cy="2309522"/>
          </a:xfrm>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r>
              <a:rPr lang="fr-FR" dirty="0">
                <a:latin typeface="Times New Roman" panose="02020603050405020304" pitchFamily="18" charset="0"/>
                <a:cs typeface="Times New Roman" panose="02020603050405020304" pitchFamily="18" charset="0"/>
              </a:rPr>
              <a:t>La structure chimique de la masse d'air atmosphérique est très complexe. Il s'agit d'un mélange d'une dizaine de gaz, principalement ;</a:t>
            </a:r>
          </a:p>
          <a:p>
            <a:r>
              <a:rPr lang="fr-FR" dirty="0">
                <a:latin typeface="Times New Roman" panose="02020603050405020304" pitchFamily="18" charset="0"/>
                <a:cs typeface="Times New Roman" panose="02020603050405020304" pitchFamily="18" charset="0"/>
              </a:rPr>
              <a:t>de l'azote 78% </a:t>
            </a:r>
          </a:p>
          <a:p>
            <a:r>
              <a:rPr lang="fr-FR" dirty="0">
                <a:latin typeface="Times New Roman" panose="02020603050405020304" pitchFamily="18" charset="0"/>
                <a:cs typeface="Times New Roman" panose="02020603050405020304" pitchFamily="18" charset="0"/>
              </a:rPr>
              <a:t>de l'oxygène  21%.et</a:t>
            </a:r>
          </a:p>
          <a:p>
            <a:r>
              <a:rPr lang="fr-FR" dirty="0">
                <a:latin typeface="Times New Roman" panose="02020603050405020304" pitchFamily="18" charset="0"/>
                <a:cs typeface="Times New Roman" panose="02020603050405020304" pitchFamily="18" charset="0"/>
              </a:rPr>
              <a:t> d’argon 0,93 %</a:t>
            </a:r>
            <a:endParaRPr lang="fr-FR" dirty="0"/>
          </a:p>
        </p:txBody>
      </p:sp>
      <p:pic>
        <p:nvPicPr>
          <p:cNvPr id="4" name="Picture 2" descr="undefined">
            <a:extLst>
              <a:ext uri="{FF2B5EF4-FFF2-40B4-BE49-F238E27FC236}">
                <a16:creationId xmlns:a16="http://schemas.microsoft.com/office/drawing/2014/main" id="{5E0CDD8C-B364-2667-F7E0-8747022EC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3547"/>
            <a:ext cx="5915023" cy="319780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DF58263-13DE-483F-E716-63AB740B018A}"/>
              </a:ext>
            </a:extLst>
          </p:cNvPr>
          <p:cNvSpPr txBox="1"/>
          <p:nvPr/>
        </p:nvSpPr>
        <p:spPr>
          <a:xfrm>
            <a:off x="6076012" y="3901837"/>
            <a:ext cx="5487383"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b="1" dirty="0">
                <a:latin typeface="Times New Roman" panose="02020603050405020304" pitchFamily="18" charset="0"/>
                <a:cs typeface="Times New Roman" panose="02020603050405020304" pitchFamily="18" charset="0"/>
              </a:rPr>
              <a:t>Les 0,1% restants sont surtout constitués de traces de gaz carbonique (ou dioxyde de carbone), d'hélium et de néon. Ces deux dernières substances sont des gaz inertes, c'est-à-dire chimiquement inactifs. On trouve également, en quantités variables, du dioxyde de soufre, de l'ammoniac, du monoxyde de carbone, de l'ozone - composé de l'oxygène - et de la vapeur d'eau.</a:t>
            </a:r>
          </a:p>
        </p:txBody>
      </p:sp>
      <p:sp>
        <p:nvSpPr>
          <p:cNvPr id="8" name="ZoneTexte 7">
            <a:extLst>
              <a:ext uri="{FF2B5EF4-FFF2-40B4-BE49-F238E27FC236}">
                <a16:creationId xmlns:a16="http://schemas.microsoft.com/office/drawing/2014/main" id="{68EEBCA5-427C-8AFB-72EA-F8B15AC92743}"/>
              </a:ext>
            </a:extLst>
          </p:cNvPr>
          <p:cNvSpPr txBox="1"/>
          <p:nvPr/>
        </p:nvSpPr>
        <p:spPr>
          <a:xfrm rot="20055404">
            <a:off x="-183007" y="4115829"/>
            <a:ext cx="6529388" cy="139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lnSpc>
                <a:spcPct val="107000"/>
              </a:lnSpc>
              <a:spcAft>
                <a:spcPts val="800"/>
              </a:spcAft>
              <a:buNone/>
              <a:tabLst>
                <a:tab pos="3533775" algn="l"/>
              </a:tabLst>
            </a:pPr>
            <a:r>
              <a:rPr lang="fr-FR" sz="2000" dirty="0">
                <a:effectLst/>
                <a:latin typeface="Times New Roman" panose="02020603050405020304" pitchFamily="18" charset="0"/>
                <a:ea typeface="Calibri" panose="020F0502020204030204" pitchFamily="34" charset="0"/>
                <a:cs typeface="Arial" panose="020B0604020202020204" pitchFamily="34" charset="0"/>
              </a:rPr>
              <a:t>L’ozone (O</a:t>
            </a:r>
            <a:r>
              <a:rPr lang="fr-FR" sz="2000" baseline="-25000" dirty="0">
                <a:effectLst/>
                <a:latin typeface="Times New Roman" panose="02020603050405020304" pitchFamily="18" charset="0"/>
                <a:ea typeface="Calibri" panose="020F0502020204030204" pitchFamily="34" charset="0"/>
                <a:cs typeface="Arial" panose="020B0604020202020204" pitchFamily="34" charset="0"/>
              </a:rPr>
              <a:t>3</a:t>
            </a:r>
            <a:r>
              <a:rPr lang="fr-FR" sz="2000" dirty="0">
                <a:effectLst/>
                <a:latin typeface="Times New Roman" panose="02020603050405020304" pitchFamily="18" charset="0"/>
                <a:ea typeface="Calibri" panose="020F0502020204030204" pitchFamily="34" charset="0"/>
                <a:cs typeface="Arial" panose="020B0604020202020204" pitchFamily="34" charset="0"/>
              </a:rPr>
              <a:t>) est un autre gaz fondamental pour la vie sur Terre en raison de son pouvoir de filtration des UV. Son abondance est maximale vers 30 km d’altitude dans la « couche d’ozone».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536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90864-260C-9492-A715-250F00B29C6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CD1324-397E-9D02-6674-6B50229B066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95637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9141E-4020-AA87-92FB-5D8033CDBD98}"/>
              </a:ext>
            </a:extLst>
          </p:cNvPr>
          <p:cNvSpPr>
            <a:spLocks noGrp="1"/>
          </p:cNvSpPr>
          <p:nvPr>
            <p:ph type="title"/>
          </p:nvPr>
        </p:nvSpPr>
        <p:spPr>
          <a:xfrm>
            <a:off x="637191" y="218732"/>
            <a:ext cx="9603275" cy="587136"/>
          </a:xfrm>
        </p:spPr>
        <p:txBody>
          <a:bodyPr/>
          <a:lstStyle/>
          <a:p>
            <a:r>
              <a:rPr lang="fr-FR" dirty="0"/>
              <a:t>La structure de l’atmosphère </a:t>
            </a:r>
          </a:p>
        </p:txBody>
      </p:sp>
      <p:sp>
        <p:nvSpPr>
          <p:cNvPr id="7" name="ZoneTexte 6">
            <a:extLst>
              <a:ext uri="{FF2B5EF4-FFF2-40B4-BE49-F238E27FC236}">
                <a16:creationId xmlns:a16="http://schemas.microsoft.com/office/drawing/2014/main" id="{F3073EAD-D4F4-23D1-3E9A-38A98E286AC8}"/>
              </a:ext>
            </a:extLst>
          </p:cNvPr>
          <p:cNvSpPr txBox="1"/>
          <p:nvPr/>
        </p:nvSpPr>
        <p:spPr>
          <a:xfrm>
            <a:off x="0" y="6454602"/>
            <a:ext cx="6432947" cy="369332"/>
          </a:xfrm>
          <a:prstGeom prst="rect">
            <a:avLst/>
          </a:prstGeom>
          <a:noFill/>
        </p:spPr>
        <p:txBody>
          <a:bodyPr wrap="square">
            <a:spAutoFit/>
          </a:bodyPr>
          <a:lstStyle/>
          <a:p>
            <a:r>
              <a:rPr lang="fr-FR" dirty="0">
                <a:highlight>
                  <a:srgbClr val="FF00FF"/>
                </a:highlight>
              </a:rPr>
              <a:t>Figure Structure verticale de l'atmosphère d’après </a:t>
            </a:r>
            <a:r>
              <a:rPr lang="fr-FR" dirty="0" err="1">
                <a:highlight>
                  <a:srgbClr val="FF00FF"/>
                </a:highlight>
              </a:rPr>
              <a:t>Asaphon</a:t>
            </a:r>
            <a:r>
              <a:rPr lang="fr-FR" dirty="0">
                <a:highlight>
                  <a:srgbClr val="FF00FF"/>
                </a:highlight>
              </a:rPr>
              <a:t> (2007)</a:t>
            </a:r>
          </a:p>
        </p:txBody>
      </p:sp>
      <p:pic>
        <p:nvPicPr>
          <p:cNvPr id="8" name="Picture 10">
            <a:extLst>
              <a:ext uri="{FF2B5EF4-FFF2-40B4-BE49-F238E27FC236}">
                <a16:creationId xmlns:a16="http://schemas.microsoft.com/office/drawing/2014/main" id="{E035940A-18DD-E9D5-97D4-E0385BF3F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862" y="218732"/>
            <a:ext cx="5500887" cy="66392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D9582F7-7EDA-2432-3547-2DCFAD87B6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7191" y="1788522"/>
            <a:ext cx="4624106" cy="3752270"/>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 droite 10">
            <a:extLst>
              <a:ext uri="{FF2B5EF4-FFF2-40B4-BE49-F238E27FC236}">
                <a16:creationId xmlns:a16="http://schemas.microsoft.com/office/drawing/2014/main" id="{E10AC7A4-028D-F0E5-B770-891671844C68}"/>
              </a:ext>
            </a:extLst>
          </p:cNvPr>
          <p:cNvSpPr/>
          <p:nvPr/>
        </p:nvSpPr>
        <p:spPr>
          <a:xfrm>
            <a:off x="5600700" y="3228975"/>
            <a:ext cx="495300" cy="48463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952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4B5166-8325-43A9-D980-08530F585C6A}"/>
              </a:ext>
            </a:extLst>
          </p:cNvPr>
          <p:cNvSpPr>
            <a:spLocks noGrp="1"/>
          </p:cNvSpPr>
          <p:nvPr>
            <p:ph idx="1"/>
          </p:nvPr>
        </p:nvSpPr>
        <p:spPr>
          <a:xfrm>
            <a:off x="445294" y="1100136"/>
            <a:ext cx="11301412" cy="5757863"/>
          </a:xfrm>
        </p:spPr>
        <p:style>
          <a:lnRef idx="1">
            <a:schemeClr val="accent2"/>
          </a:lnRef>
          <a:fillRef idx="2">
            <a:schemeClr val="accent2"/>
          </a:fillRef>
          <a:effectRef idx="1">
            <a:schemeClr val="accent2"/>
          </a:effectRef>
          <a:fontRef idx="minor">
            <a:schemeClr val="dk1"/>
          </a:fontRef>
        </p:style>
        <p:txBody>
          <a:bodyPr>
            <a:normAutofit/>
          </a:bodyPr>
          <a:lstStyle/>
          <a:p>
            <a:r>
              <a:rPr lang="fr-FR" b="1" dirty="0"/>
              <a:t>La troposphère </a:t>
            </a:r>
            <a:r>
              <a:rPr lang="fr-FR" dirty="0"/>
              <a:t>(0 à 12 Km) : Siège des phénomènes météorologiques. La température décroît jusqu'à la tropopause (9 Km au pôle et 17 à l'équateur) de 13 °C à -56 °C ; C'est la couche la plus basse, contenant 75% de la masse de l'atmosphère et presque toute l'eau atmosphérique</a:t>
            </a:r>
          </a:p>
          <a:p>
            <a:r>
              <a:rPr lang="fr-FR" dirty="0"/>
              <a:t>- </a:t>
            </a:r>
            <a:r>
              <a:rPr lang="fr-FR" b="1" dirty="0"/>
              <a:t>La stratosphère </a:t>
            </a:r>
            <a:r>
              <a:rPr lang="fr-FR" dirty="0"/>
              <a:t>(12 à 50 Km) : La température y augmente de -56 °C à -5 °C, à cause de l'absorption du rayonnement solaire par l'ozone. C'est en effet dans la stratosphère que se concentre l'ozone qui joue le rôle de bouclier antiradiation (ozonosphère) ; </a:t>
            </a:r>
          </a:p>
          <a:p>
            <a:r>
              <a:rPr lang="fr-FR" dirty="0"/>
              <a:t>Au sein de la stratosphère, la couche d'ozone est considérée comme une couche en soi parce que sa composition chimique et physique est différente de celle de la stratosphère. </a:t>
            </a:r>
            <a:r>
              <a:rPr lang="fr-FR" dirty="0">
                <a:solidFill>
                  <a:srgbClr val="FF0000"/>
                </a:solidFill>
              </a:rPr>
              <a:t>L'ozone</a:t>
            </a:r>
            <a:r>
              <a:rPr lang="fr-FR" dirty="0"/>
              <a:t> (O</a:t>
            </a:r>
            <a:r>
              <a:rPr lang="fr-FR" baseline="-25000" dirty="0"/>
              <a:t>3</a:t>
            </a:r>
            <a:r>
              <a:rPr lang="fr-FR" dirty="0"/>
              <a:t>) de la stratosphère terrestre est créé par les </a:t>
            </a:r>
            <a:r>
              <a:rPr lang="fr-FR" dirty="0">
                <a:solidFill>
                  <a:srgbClr val="FF0000"/>
                </a:solidFill>
              </a:rPr>
              <a:t>ultraviolets</a:t>
            </a:r>
            <a:r>
              <a:rPr lang="fr-FR" dirty="0"/>
              <a:t> frappant les molécules de </a:t>
            </a:r>
            <a:r>
              <a:rPr lang="fr-FR" dirty="0">
                <a:solidFill>
                  <a:srgbClr val="FF0000"/>
                </a:solidFill>
              </a:rPr>
              <a:t>dioxygène</a:t>
            </a:r>
            <a:r>
              <a:rPr lang="fr-FR" dirty="0"/>
              <a:t> (O</a:t>
            </a:r>
            <a:r>
              <a:rPr lang="fr-FR" baseline="-25000" dirty="0"/>
              <a:t>2</a:t>
            </a:r>
            <a:r>
              <a:rPr lang="fr-FR" dirty="0"/>
              <a:t>), </a:t>
            </a:r>
          </a:p>
          <a:p>
            <a:r>
              <a:rPr lang="fr-FR" dirty="0"/>
              <a:t>-</a:t>
            </a:r>
            <a:r>
              <a:rPr lang="fr-FR" b="1" dirty="0"/>
              <a:t> La mésosphère </a:t>
            </a:r>
            <a:r>
              <a:rPr lang="fr-FR" dirty="0"/>
              <a:t>(50 à 80 Km) : Entre tropopause et mésopause où la température diminue jusqu'à - 80°C ; </a:t>
            </a:r>
          </a:p>
          <a:p>
            <a:r>
              <a:rPr lang="fr-FR" b="1" dirty="0">
                <a:solidFill>
                  <a:srgbClr val="FF0000"/>
                </a:solidFill>
              </a:rPr>
              <a:t>- </a:t>
            </a:r>
            <a:r>
              <a:rPr lang="fr-FR" b="1" dirty="0"/>
              <a:t>La thermosphère </a:t>
            </a:r>
            <a:r>
              <a:rPr lang="fr-FR" dirty="0"/>
              <a:t>(Au-delà de 80 km) : Où la température s'élève et varie en fonction de l'activité solaire et influence ainsi le climat terrestre.</a:t>
            </a:r>
          </a:p>
        </p:txBody>
      </p:sp>
      <p:sp>
        <p:nvSpPr>
          <p:cNvPr id="4" name="ZoneTexte 3">
            <a:extLst>
              <a:ext uri="{FF2B5EF4-FFF2-40B4-BE49-F238E27FC236}">
                <a16:creationId xmlns:a16="http://schemas.microsoft.com/office/drawing/2014/main" id="{709D5F63-380F-83B4-9B25-9C1B0CC8519D}"/>
              </a:ext>
            </a:extLst>
          </p:cNvPr>
          <p:cNvSpPr txBox="1"/>
          <p:nvPr/>
        </p:nvSpPr>
        <p:spPr>
          <a:xfrm>
            <a:off x="731044" y="210918"/>
            <a:ext cx="963205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t>L’atmosphère terrestre actuelle est constituée par une série de couches dont la seule, assez dense pour permettre la vie aérobie, porte le nom de troposphère (Fig. ) :</a:t>
            </a:r>
          </a:p>
        </p:txBody>
      </p:sp>
    </p:spTree>
    <p:extLst>
      <p:ext uri="{BB962C8B-B14F-4D97-AF65-F5344CB8AC3E}">
        <p14:creationId xmlns:p14="http://schemas.microsoft.com/office/powerpoint/2010/main" val="381598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58532-E47D-31B8-86FE-E0DC01EF646F}"/>
              </a:ext>
            </a:extLst>
          </p:cNvPr>
          <p:cNvSpPr>
            <a:spLocks noGrp="1"/>
          </p:cNvSpPr>
          <p:nvPr>
            <p:ph type="title"/>
          </p:nvPr>
        </p:nvSpPr>
        <p:spPr>
          <a:xfrm>
            <a:off x="1451579" y="804519"/>
            <a:ext cx="9603275" cy="467069"/>
          </a:xfrm>
        </p:spPr>
        <p:txBody>
          <a:bodyPr>
            <a:normAutofit fontScale="90000"/>
          </a:bodyPr>
          <a:lstStyle/>
          <a:p>
            <a:r>
              <a:rPr lang="fr-FR" b="1" dirty="0"/>
              <a:t>La latitude et l'énergie solaire</a:t>
            </a:r>
            <a:br>
              <a:rPr lang="fr-FR" dirty="0"/>
            </a:br>
            <a:endParaRPr lang="fr-FR" dirty="0"/>
          </a:p>
        </p:txBody>
      </p:sp>
      <p:sp>
        <p:nvSpPr>
          <p:cNvPr id="5" name="Espace réservé du contenu 4">
            <a:extLst>
              <a:ext uri="{FF2B5EF4-FFF2-40B4-BE49-F238E27FC236}">
                <a16:creationId xmlns:a16="http://schemas.microsoft.com/office/drawing/2014/main" id="{34AB1400-FC69-70D6-063F-C8C5252AEB5E}"/>
              </a:ext>
            </a:extLst>
          </p:cNvPr>
          <p:cNvSpPr>
            <a:spLocks noGrp="1"/>
          </p:cNvSpPr>
          <p:nvPr>
            <p:ph idx="1"/>
          </p:nvPr>
        </p:nvSpPr>
        <p:spPr/>
        <p:txBody>
          <a:bodyPr>
            <a:normAutofit fontScale="85000" lnSpcReduction="10000"/>
          </a:bodyPr>
          <a:lstStyle/>
          <a:p>
            <a:r>
              <a:rPr lang="fr-FR" dirty="0"/>
              <a:t>La radiation solaire est la première source d'énergie pour le système Terre - atmosphère. L'énergie solaire reçue sur un point de la Terre change en fonction de l'espace et du temps à cause :</a:t>
            </a:r>
          </a:p>
          <a:p>
            <a:pPr lvl="0">
              <a:buFont typeface="Wingdings" panose="05000000000000000000" pitchFamily="2" charset="2"/>
              <a:buChar char="ü"/>
            </a:pPr>
            <a:r>
              <a:rPr lang="fr-FR" dirty="0"/>
              <a:t>Du mouvement de la Terre autour de son axe,</a:t>
            </a:r>
          </a:p>
          <a:p>
            <a:pPr lvl="0">
              <a:buFont typeface="Wingdings" panose="05000000000000000000" pitchFamily="2" charset="2"/>
              <a:buChar char="ü"/>
            </a:pPr>
            <a:r>
              <a:rPr lang="fr-FR" dirty="0"/>
              <a:t>Et du mouvement de la Terre autour du soleil.</a:t>
            </a:r>
          </a:p>
          <a:p>
            <a:r>
              <a:rPr lang="fr-FR" dirty="0"/>
              <a:t>Ces deux mouvements engendrent :</a:t>
            </a:r>
          </a:p>
          <a:p>
            <a:r>
              <a:rPr lang="fr-FR" b="1" dirty="0"/>
              <a:t>une durée inégale des jours et des nuits :</a:t>
            </a:r>
            <a:endParaRPr lang="fr-FR" dirty="0"/>
          </a:p>
          <a:p>
            <a:pPr lvl="0"/>
            <a:r>
              <a:rPr lang="fr-FR" dirty="0"/>
              <a:t>à l'équateur : la durée du jour est égale à la durée de la nuit toute l'année,</a:t>
            </a:r>
          </a:p>
          <a:p>
            <a:r>
              <a:rPr lang="fr-FR" dirty="0"/>
              <a:t>dans les autres régions, la durée du jour est différente de celle de la nuit, sauf aux équinoxes (21 Mars et 23 Septembre).</a:t>
            </a:r>
          </a:p>
        </p:txBody>
      </p:sp>
    </p:spTree>
    <p:extLst>
      <p:ext uri="{BB962C8B-B14F-4D97-AF65-F5344CB8AC3E}">
        <p14:creationId xmlns:p14="http://schemas.microsoft.com/office/powerpoint/2010/main" val="94062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9AB15A-DED4-60D0-0780-0FD2F58D7862}"/>
              </a:ext>
            </a:extLst>
          </p:cNvPr>
          <p:cNvSpPr>
            <a:spLocks noGrp="1"/>
          </p:cNvSpPr>
          <p:nvPr>
            <p:ph idx="1"/>
          </p:nvPr>
        </p:nvSpPr>
        <p:spPr>
          <a:xfrm>
            <a:off x="394304" y="431460"/>
            <a:ext cx="9603275" cy="3450613"/>
          </a:xfrm>
        </p:spPr>
        <p:txBody>
          <a:bodyPr/>
          <a:lstStyle/>
          <a:p>
            <a:r>
              <a:rPr lang="fr-FR" b="1" dirty="0"/>
              <a:t>une incidence variable des rayons solaires :</a:t>
            </a:r>
            <a:r>
              <a:rPr lang="fr-FR" dirty="0"/>
              <a:t> </a:t>
            </a:r>
          </a:p>
          <a:p>
            <a:r>
              <a:rPr lang="fr-FR" b="1" dirty="0"/>
              <a:t>une distance Terre - Soleil variable :</a:t>
            </a:r>
            <a:r>
              <a:rPr lang="fr-FR" dirty="0"/>
              <a:t> (à cause de la forme elliptique de l'orbite de la Terre autour du soleil). On note que :</a:t>
            </a:r>
          </a:p>
          <a:p>
            <a:pPr lvl="0"/>
            <a:r>
              <a:rPr lang="fr-FR" dirty="0"/>
              <a:t>La Terre reçoit 7% moins d'énergie en Juillet qu'en Janvier,</a:t>
            </a:r>
          </a:p>
          <a:p>
            <a:pPr lvl="0"/>
            <a:r>
              <a:rPr lang="fr-FR" dirty="0"/>
              <a:t>La durée de l'hiver boréal (i.e. été austral) dépasse de 7.5 jours celle de l'été boréal (i.e. hiver austral).</a:t>
            </a:r>
          </a:p>
          <a:p>
            <a:endParaRPr lang="fr-FR" dirty="0"/>
          </a:p>
          <a:p>
            <a:endParaRPr lang="fr-FR" dirty="0"/>
          </a:p>
        </p:txBody>
      </p:sp>
      <p:pic>
        <p:nvPicPr>
          <p:cNvPr id="7176" name="Picture 8" descr="Le rayonnement solaire - 1ère - Cours Enseignement scientifique - Kartable">
            <a:extLst>
              <a:ext uri="{FF2B5EF4-FFF2-40B4-BE49-F238E27FC236}">
                <a16:creationId xmlns:a16="http://schemas.microsoft.com/office/drawing/2014/main" id="{4A0CFB76-DC65-9155-C9AA-6569CE497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149" y="2812801"/>
            <a:ext cx="3190875" cy="291945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La Terre au périhélie : qu'est-ce que cela veut dire ? - Yahoo Actualités  France">
            <a:extLst>
              <a:ext uri="{FF2B5EF4-FFF2-40B4-BE49-F238E27FC236}">
                <a16:creationId xmlns:a16="http://schemas.microsoft.com/office/drawing/2014/main" id="{4BDEEC76-88A8-80C9-FE46-FC0F27AC7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703" y="2969964"/>
            <a:ext cx="3903446" cy="291945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prendre un texte: La rotation de la Terre">
            <a:extLst>
              <a:ext uri="{FF2B5EF4-FFF2-40B4-BE49-F238E27FC236}">
                <a16:creationId xmlns:a16="http://schemas.microsoft.com/office/drawing/2014/main" id="{35525737-24C1-C92F-D768-6A275FEB9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53" y="4836903"/>
            <a:ext cx="4362450" cy="17907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necteur droit avec flèche 3">
            <a:extLst>
              <a:ext uri="{FF2B5EF4-FFF2-40B4-BE49-F238E27FC236}">
                <a16:creationId xmlns:a16="http://schemas.microsoft.com/office/drawing/2014/main" id="{C2750698-75A0-BBE3-0C65-45533F8D17A3}"/>
              </a:ext>
            </a:extLst>
          </p:cNvPr>
          <p:cNvCxnSpPr>
            <a:cxnSpLocks/>
          </p:cNvCxnSpPr>
          <p:nvPr/>
        </p:nvCxnSpPr>
        <p:spPr>
          <a:xfrm flipH="1">
            <a:off x="1757363" y="2969964"/>
            <a:ext cx="914400" cy="1866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30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9E22AC-E85F-2FB3-BFF8-61F7ED043363}"/>
              </a:ext>
            </a:extLst>
          </p:cNvPr>
          <p:cNvSpPr>
            <a:spLocks noGrp="1"/>
          </p:cNvSpPr>
          <p:nvPr>
            <p:ph idx="1"/>
          </p:nvPr>
        </p:nvSpPr>
        <p:spPr>
          <a:xfrm>
            <a:off x="142528" y="2163405"/>
            <a:ext cx="5757863" cy="4456251"/>
          </a:xfrm>
        </p:spPr>
        <p:style>
          <a:lnRef idx="1">
            <a:schemeClr val="accent2"/>
          </a:lnRef>
          <a:fillRef idx="2">
            <a:schemeClr val="accent2"/>
          </a:fillRef>
          <a:effectRef idx="1">
            <a:schemeClr val="accent2"/>
          </a:effectRef>
          <a:fontRef idx="minor">
            <a:schemeClr val="dk1"/>
          </a:fontRef>
        </p:style>
        <p:txBody>
          <a:bodyPr>
            <a:noAutofit/>
          </a:bodyPr>
          <a:lstStyle/>
          <a:p>
            <a:r>
              <a:rPr lang="fr-FR" sz="2800" b="1" dirty="0">
                <a:highlight>
                  <a:srgbClr val="FF00FF"/>
                </a:highlight>
                <a:latin typeface="Times New Roman" panose="02020603050405020304" pitchFamily="18" charset="0"/>
                <a:cs typeface="Times New Roman" panose="02020603050405020304" pitchFamily="18" charset="0"/>
              </a:rPr>
              <a:t>Les éléments du climat </a:t>
            </a:r>
          </a:p>
          <a:p>
            <a:r>
              <a:rPr lang="fr-FR" sz="2800" dirty="0">
                <a:latin typeface="Times New Roman" panose="02020603050405020304" pitchFamily="18" charset="0"/>
                <a:cs typeface="Times New Roman" panose="02020603050405020304" pitchFamily="18" charset="0"/>
              </a:rPr>
              <a:t>On appelle élément du climat toute grandeur physique mesurable (ou à défaut tout phénomène repérable) dont la connaissance peut contribuer à caractériser, en un point (espace) et un instant (temps) donnés, l’état de l’atmosphère. </a:t>
            </a:r>
          </a:p>
        </p:txBody>
      </p:sp>
      <p:sp>
        <p:nvSpPr>
          <p:cNvPr id="5" name="Titre 4">
            <a:extLst>
              <a:ext uri="{FF2B5EF4-FFF2-40B4-BE49-F238E27FC236}">
                <a16:creationId xmlns:a16="http://schemas.microsoft.com/office/drawing/2014/main" id="{ABC33D9C-4A58-9715-72DB-1668C65EF8BF}"/>
              </a:ext>
            </a:extLst>
          </p:cNvPr>
          <p:cNvSpPr>
            <a:spLocks noGrp="1"/>
          </p:cNvSpPr>
          <p:nvPr>
            <p:ph type="title"/>
          </p:nvPr>
        </p:nvSpPr>
        <p:spPr>
          <a:xfrm>
            <a:off x="328615" y="238343"/>
            <a:ext cx="3457574" cy="1600200"/>
          </a:xfrm>
        </p:spPr>
        <p:txBody>
          <a:bodyPr>
            <a:normAutofit/>
          </a:bodyPr>
          <a:lstStyle/>
          <a:p>
            <a:r>
              <a:rPr lang="fr-FR" b="1" dirty="0">
                <a:ln w="0"/>
                <a:effectLst>
                  <a:outerShdw blurRad="38100" dist="19050" dir="2700000" algn="tl" rotWithShape="0">
                    <a:schemeClr val="dk1">
                      <a:alpha val="40000"/>
                    </a:schemeClr>
                  </a:outerShdw>
                </a:effectLst>
              </a:rPr>
              <a:t>Chapitre iii les facteurs climatiques </a:t>
            </a:r>
            <a:endParaRPr lang="fr-FR" dirty="0"/>
          </a:p>
        </p:txBody>
      </p:sp>
      <p:sp>
        <p:nvSpPr>
          <p:cNvPr id="6" name="Titre 11">
            <a:extLst>
              <a:ext uri="{FF2B5EF4-FFF2-40B4-BE49-F238E27FC236}">
                <a16:creationId xmlns:a16="http://schemas.microsoft.com/office/drawing/2014/main" id="{B81520C6-5092-18D3-D059-CF1C45C67F27}"/>
              </a:ext>
            </a:extLst>
          </p:cNvPr>
          <p:cNvSpPr txBox="1">
            <a:spLocks/>
          </p:cNvSpPr>
          <p:nvPr/>
        </p:nvSpPr>
        <p:spPr>
          <a:xfrm>
            <a:off x="142528" y="238343"/>
            <a:ext cx="5103812" cy="1600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fr-FR" b="1" dirty="0"/>
          </a:p>
        </p:txBody>
      </p:sp>
      <p:sp>
        <p:nvSpPr>
          <p:cNvPr id="8" name="ZoneTexte 7">
            <a:extLst>
              <a:ext uri="{FF2B5EF4-FFF2-40B4-BE49-F238E27FC236}">
                <a16:creationId xmlns:a16="http://schemas.microsoft.com/office/drawing/2014/main" id="{8468D337-F91F-FB48-EF13-4BCBF4E41207}"/>
              </a:ext>
            </a:extLst>
          </p:cNvPr>
          <p:cNvSpPr txBox="1"/>
          <p:nvPr/>
        </p:nvSpPr>
        <p:spPr>
          <a:xfrm>
            <a:off x="5246339" y="826653"/>
            <a:ext cx="649798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sont des facteurs qui agissent sur la variabilité des éléments du climat.</a:t>
            </a:r>
          </a:p>
        </p:txBody>
      </p:sp>
      <p:sp>
        <p:nvSpPr>
          <p:cNvPr id="10" name="ZoneTexte 9">
            <a:extLst>
              <a:ext uri="{FF2B5EF4-FFF2-40B4-BE49-F238E27FC236}">
                <a16:creationId xmlns:a16="http://schemas.microsoft.com/office/drawing/2014/main" id="{E5AE9955-D416-9F06-6194-3E347ED5EA2F}"/>
              </a:ext>
            </a:extLst>
          </p:cNvPr>
          <p:cNvSpPr txBox="1"/>
          <p:nvPr/>
        </p:nvSpPr>
        <p:spPr>
          <a:xfrm>
            <a:off x="5900391" y="1602898"/>
            <a:ext cx="6107906" cy="501675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a:highlight>
                  <a:srgbClr val="FF00FF"/>
                </a:highlight>
                <a:latin typeface="Times New Roman" panose="02020603050405020304" pitchFamily="18" charset="0"/>
                <a:cs typeface="Times New Roman" panose="02020603050405020304" pitchFamily="18" charset="0"/>
              </a:rPr>
              <a:t>Les facteurs du climat </a:t>
            </a:r>
          </a:p>
          <a:p>
            <a:r>
              <a:rPr lang="fr-FR" sz="2000" dirty="0">
                <a:latin typeface="Times New Roman" panose="02020603050405020304" pitchFamily="18" charset="0"/>
                <a:cs typeface="Times New Roman" panose="02020603050405020304" pitchFamily="18" charset="0"/>
              </a:rPr>
              <a:t>Les facteurs du climat sont les éléments influençant le climat soit au niveau du globe terrestre soit au niveau d'une localité. </a:t>
            </a:r>
          </a:p>
          <a:p>
            <a:r>
              <a:rPr lang="fr-FR" sz="2000" dirty="0">
                <a:latin typeface="Times New Roman" panose="02020603050405020304" pitchFamily="18" charset="0"/>
                <a:cs typeface="Times New Roman" panose="02020603050405020304" pitchFamily="18" charset="0"/>
              </a:rPr>
              <a:t>Les facteurs qui influencent le climat au niveau du globe terrestre sont appelés </a:t>
            </a:r>
            <a:r>
              <a:rPr lang="fr-FR" sz="2000" u="sng" dirty="0">
                <a:latin typeface="Times New Roman" panose="02020603050405020304" pitchFamily="18" charset="0"/>
                <a:cs typeface="Times New Roman" panose="02020603050405020304" pitchFamily="18" charset="0"/>
              </a:rPr>
              <a:t>facteurs cosmiques </a:t>
            </a:r>
            <a:r>
              <a:rPr lang="fr-FR" sz="2000" dirty="0">
                <a:latin typeface="Times New Roman" panose="02020603050405020304" pitchFamily="18" charset="0"/>
                <a:cs typeface="Times New Roman" panose="02020603050405020304" pitchFamily="18" charset="0"/>
              </a:rPr>
              <a:t>qui sont : les mouvements de la terre, l'inclinaison de l'axe des pôles. Les facteurs qui influencent le climat au niveau local sont: le relief, les courants marins (chauds et froids), la végétation... </a:t>
            </a:r>
          </a:p>
          <a:p>
            <a:r>
              <a:rPr lang="fr-FR" sz="2000" dirty="0">
                <a:latin typeface="Times New Roman" panose="02020603050405020304" pitchFamily="18" charset="0"/>
                <a:cs typeface="Times New Roman" panose="02020603050405020304" pitchFamily="18" charset="0"/>
              </a:rPr>
              <a:t>Par rapport au climat, les ‘’facteurs climatiques’’ sont des facteurs écologiques liés aux circonstances atmosphériques et météorologiques dans une région donnée. Les principaux éléments du climat sont : </a:t>
            </a:r>
            <a:r>
              <a:rPr lang="fr-FR" sz="2000" b="1" dirty="0">
                <a:latin typeface="Times New Roman" panose="02020603050405020304" pitchFamily="18" charset="0"/>
                <a:cs typeface="Times New Roman" panose="02020603050405020304" pitchFamily="18" charset="0"/>
              </a:rPr>
              <a:t>la température, les précipitations, lumière, la pression atmosphérique, le vent, la nébulosité, ….</a:t>
            </a:r>
          </a:p>
        </p:txBody>
      </p:sp>
    </p:spTree>
    <p:extLst>
      <p:ext uri="{BB962C8B-B14F-4D97-AF65-F5344CB8AC3E}">
        <p14:creationId xmlns:p14="http://schemas.microsoft.com/office/powerpoint/2010/main" val="711549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1FA575-F56E-DB2A-57C7-AC01EE41C1A5}"/>
              </a:ext>
            </a:extLst>
          </p:cNvPr>
          <p:cNvSpPr>
            <a:spLocks noGrp="1"/>
          </p:cNvSpPr>
          <p:nvPr>
            <p:ph idx="1"/>
          </p:nvPr>
        </p:nvSpPr>
        <p:spPr>
          <a:xfrm>
            <a:off x="757238" y="500063"/>
            <a:ext cx="10844212" cy="6057900"/>
          </a:xfrm>
        </p:spPr>
        <p:style>
          <a:lnRef idx="1">
            <a:schemeClr val="accent5"/>
          </a:lnRef>
          <a:fillRef idx="2">
            <a:schemeClr val="accent5"/>
          </a:fillRef>
          <a:effectRef idx="1">
            <a:schemeClr val="accent5"/>
          </a:effectRef>
          <a:fontRef idx="minor">
            <a:schemeClr val="dk1"/>
          </a:fontRef>
        </p:style>
        <p:txBody>
          <a:bodyPr>
            <a:normAutofit/>
          </a:bodyPr>
          <a:lstStyle/>
          <a:p>
            <a:r>
              <a:rPr lang="fr-FR" b="1" dirty="0"/>
              <a:t>Facteurs Cosmiques ou facteurs astronomiques </a:t>
            </a:r>
            <a:r>
              <a:rPr lang="fr-FR" dirty="0"/>
              <a:t>: ce sont les facteurs qui font intervenir </a:t>
            </a:r>
            <a:r>
              <a:rPr lang="fr-FR" b="1" dirty="0"/>
              <a:t>la rotation de la Terre sur elle même et autour du soleil, </a:t>
            </a:r>
            <a:r>
              <a:rPr lang="fr-FR" dirty="0"/>
              <a:t>entraînant une variation de la quantité d’énergie solaire reçue au niveau de la surface Terrestre au cours d’une journée et au cours de l’année</a:t>
            </a:r>
          </a:p>
          <a:p>
            <a:r>
              <a:rPr lang="fr-FR" dirty="0"/>
              <a:t>Un facteur cosmique est un élément qui modifie le climat à l’échelle planétaire : c’est un facteur externe du globe.</a:t>
            </a:r>
          </a:p>
          <a:p>
            <a:r>
              <a:rPr lang="fr-FR" dirty="0"/>
              <a:t>On distingue ainsi : - L’inclinaison de la Terre par rapport à l’axe de rotation. </a:t>
            </a:r>
          </a:p>
          <a:p>
            <a:r>
              <a:rPr lang="fr-FR" dirty="0"/>
              <a:t>Le fait que la Terre soit inclinée vers la droite pendant ses mouvements, implique les angles d’ensoleillement différents ; ces angles portent le nom d’ANGLES d’INCIDENCE. </a:t>
            </a:r>
          </a:p>
          <a:p>
            <a:r>
              <a:rPr lang="fr-FR" dirty="0"/>
              <a:t>Ainsi , l’équateur sera plus réchauffé car les rayons solaires y arrivent perpendiculairement tandis qu’au niveau des pôles , ils arrivent de façon oblique. Les mouvements de la terre (rotation, révolution) entraînent la succession des jours et des nuits, la succession des saisons et provoquent des différences thermiques sur les façades des continents.</a:t>
            </a:r>
          </a:p>
        </p:txBody>
      </p:sp>
    </p:spTree>
    <p:extLst>
      <p:ext uri="{BB962C8B-B14F-4D97-AF65-F5344CB8AC3E}">
        <p14:creationId xmlns:p14="http://schemas.microsoft.com/office/powerpoint/2010/main" val="274278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E2B0A-3D5E-3FCA-D784-63A311D7AEE7}"/>
              </a:ext>
            </a:extLst>
          </p:cNvPr>
          <p:cNvSpPr>
            <a:spLocks noGrp="1"/>
          </p:cNvSpPr>
          <p:nvPr>
            <p:ph type="title"/>
          </p:nvPr>
        </p:nvSpPr>
        <p:spPr>
          <a:xfrm>
            <a:off x="3023205" y="361607"/>
            <a:ext cx="5492146" cy="481356"/>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dirty="0"/>
              <a:t>Contenu de la matière </a:t>
            </a:r>
          </a:p>
        </p:txBody>
      </p:sp>
      <p:sp>
        <p:nvSpPr>
          <p:cNvPr id="7" name="Espace réservé du contenu 6">
            <a:extLst>
              <a:ext uri="{FF2B5EF4-FFF2-40B4-BE49-F238E27FC236}">
                <a16:creationId xmlns:a16="http://schemas.microsoft.com/office/drawing/2014/main" id="{EDCA069D-037B-92D1-669C-74A94913801E}"/>
              </a:ext>
            </a:extLst>
          </p:cNvPr>
          <p:cNvSpPr>
            <a:spLocks noGrp="1"/>
          </p:cNvSpPr>
          <p:nvPr>
            <p:ph idx="1"/>
          </p:nvPr>
        </p:nvSpPr>
        <p:spPr>
          <a:xfrm>
            <a:off x="565754" y="1187057"/>
            <a:ext cx="9603275" cy="5309336"/>
          </a:xfrm>
        </p:spPr>
        <p:style>
          <a:lnRef idx="1">
            <a:schemeClr val="accent2"/>
          </a:lnRef>
          <a:fillRef idx="2">
            <a:schemeClr val="accent2"/>
          </a:fillRef>
          <a:effectRef idx="1">
            <a:schemeClr val="accent2"/>
          </a:effectRef>
          <a:fontRef idx="minor">
            <a:schemeClr val="dk1"/>
          </a:fontRef>
        </p:style>
        <p:txBody>
          <a:bodyPr>
            <a:normAutofit/>
          </a:bodyPr>
          <a:lstStyle/>
          <a:p>
            <a:pPr marL="514350" indent="-514350">
              <a:buFont typeface="+mj-lt"/>
              <a:buAutoNum type="romanUcPeriod"/>
            </a:pPr>
            <a:r>
              <a:rPr lang="fr-FR" dirty="0"/>
              <a:t>Généralités sur la climatologie </a:t>
            </a:r>
          </a:p>
          <a:p>
            <a:pPr marL="514350" indent="-514350">
              <a:buFont typeface="+mj-lt"/>
              <a:buAutoNum type="romanUcPeriod"/>
            </a:pPr>
            <a:r>
              <a:rPr lang="fr-FR" dirty="0"/>
              <a:t>structure verticale de l’atmosphère </a:t>
            </a:r>
          </a:p>
          <a:p>
            <a:pPr marL="514350" indent="-514350">
              <a:buFont typeface="+mj-lt"/>
              <a:buAutoNum type="romanUcPeriod"/>
            </a:pPr>
            <a:r>
              <a:rPr lang="fr-FR" dirty="0"/>
              <a:t>Les facteurs climatiques </a:t>
            </a:r>
          </a:p>
          <a:p>
            <a:pPr marL="514350" indent="-514350">
              <a:buFont typeface="+mj-lt"/>
              <a:buAutoNum type="romanUcPeriod"/>
            </a:pPr>
            <a:r>
              <a:rPr lang="fr-FR" dirty="0"/>
              <a:t>Les principaux appareils de mesure des facteurs climatiques </a:t>
            </a:r>
          </a:p>
          <a:p>
            <a:pPr marL="514350" indent="-514350">
              <a:buFont typeface="+mj-lt"/>
              <a:buAutoNum type="romanUcPeriod"/>
            </a:pPr>
            <a:r>
              <a:rPr lang="fr-FR" dirty="0"/>
              <a:t>Les facteurs qui déterminent le climat</a:t>
            </a:r>
          </a:p>
          <a:p>
            <a:pPr marL="514350" indent="-514350">
              <a:buFont typeface="+mj-lt"/>
              <a:buAutoNum type="romanUcPeriod"/>
            </a:pPr>
            <a:r>
              <a:rPr lang="fr-FR" dirty="0"/>
              <a:t>Circulation générale des masses atmosphériques </a:t>
            </a:r>
          </a:p>
          <a:p>
            <a:pPr marL="514350" indent="-514350">
              <a:buFont typeface="+mj-lt"/>
              <a:buAutoNum type="romanUcPeriod"/>
            </a:pPr>
            <a:r>
              <a:rPr lang="fr-FR" dirty="0"/>
              <a:t>Relation climat-sol-plante</a:t>
            </a:r>
          </a:p>
          <a:p>
            <a:pPr marL="514350" indent="-514350">
              <a:buFont typeface="+mj-lt"/>
              <a:buAutoNum type="romanUcPeriod"/>
            </a:pPr>
            <a:r>
              <a:rPr lang="fr-FR" dirty="0"/>
              <a:t>Les indices climatiques </a:t>
            </a:r>
          </a:p>
          <a:p>
            <a:endParaRPr lang="fr-FR" dirty="0"/>
          </a:p>
        </p:txBody>
      </p:sp>
    </p:spTree>
    <p:extLst>
      <p:ext uri="{BB962C8B-B14F-4D97-AF65-F5344CB8AC3E}">
        <p14:creationId xmlns:p14="http://schemas.microsoft.com/office/powerpoint/2010/main" val="318655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Terre dans le système solaire : cours CM2 | SchoolMouv">
            <a:extLst>
              <a:ext uri="{FF2B5EF4-FFF2-40B4-BE49-F238E27FC236}">
                <a16:creationId xmlns:a16="http://schemas.microsoft.com/office/drawing/2014/main" id="{E6C39DE2-FC4B-8E95-FB66-176E059AEB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366" y="167829"/>
            <a:ext cx="6403706" cy="359806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ECE6FEB-8F31-5CF0-F404-5E3423145A3F}"/>
              </a:ext>
            </a:extLst>
          </p:cNvPr>
          <p:cNvSpPr txBox="1"/>
          <p:nvPr/>
        </p:nvSpPr>
        <p:spPr>
          <a:xfrm>
            <a:off x="189046" y="4211062"/>
            <a:ext cx="11206425" cy="1569660"/>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l"/>
            <a:r>
              <a:rPr lang="fr-FR" sz="2400" b="0" i="0" u="none" strike="noStrike" baseline="0" dirty="0">
                <a:latin typeface="Times New Roman" panose="02020603050405020304" pitchFamily="18" charset="0"/>
                <a:cs typeface="Times New Roman" panose="02020603050405020304" pitchFamily="18" charset="0"/>
              </a:rPr>
              <a:t>L’atmosphère. Etant donné qu’elle enveloppe la Terre, l’atmosphère dans son rôle de filtre et dans sa composition, participe aux différents échanges avec la Terre. Elle permet ainsi, la régulation et le maintien d’une homogénéité des températures sur la Terre. </a:t>
            </a:r>
            <a:r>
              <a:rPr lang="fr-FR" sz="2400" b="1" i="0" u="none" strike="noStrike" baseline="0" dirty="0">
                <a:latin typeface="Times New Roman" panose="02020603050405020304" pitchFamily="18" charset="0"/>
                <a:cs typeface="Times New Roman" panose="02020603050405020304" pitchFamily="18" charset="0"/>
              </a:rPr>
              <a:t>Elle est le siège de tous les phénomènes qui créent le temps et les climats.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00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741833-792E-BC2C-7C21-7211ECD0872B}"/>
              </a:ext>
            </a:extLst>
          </p:cNvPr>
          <p:cNvSpPr>
            <a:spLocks noGrp="1"/>
          </p:cNvSpPr>
          <p:nvPr>
            <p:ph idx="1"/>
          </p:nvPr>
        </p:nvSpPr>
        <p:spPr>
          <a:xfrm>
            <a:off x="451454" y="315520"/>
            <a:ext cx="11221434" cy="5885255"/>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fr-FR" sz="2400" b="1" dirty="0">
                <a:latin typeface="Times New Roman" panose="02020603050405020304" pitchFamily="18" charset="0"/>
                <a:cs typeface="Times New Roman" panose="02020603050405020304" pitchFamily="18" charset="0"/>
              </a:rPr>
              <a:t>Facteurs Géographiques </a:t>
            </a:r>
            <a:r>
              <a:rPr lang="fr-FR" sz="2400" dirty="0">
                <a:latin typeface="Times New Roman" panose="02020603050405020304" pitchFamily="18" charset="0"/>
                <a:cs typeface="Times New Roman" panose="02020603050405020304" pitchFamily="18" charset="0"/>
              </a:rPr>
              <a:t>/Ce sont ceux qui se manifestent à la surface du globe. On distingue ainsi :</a:t>
            </a:r>
          </a:p>
          <a:p>
            <a:r>
              <a:rPr lang="fr-FR" sz="2400" dirty="0">
                <a:latin typeface="Times New Roman" panose="02020603050405020304" pitchFamily="18" charset="0"/>
                <a:cs typeface="Times New Roman" panose="02020603050405020304" pitchFamily="18" charset="0"/>
              </a:rPr>
              <a:t>-</a:t>
            </a:r>
            <a:r>
              <a:rPr lang="fr-FR" sz="2400" b="1" dirty="0">
                <a:latin typeface="Times New Roman" panose="02020603050405020304" pitchFamily="18" charset="0"/>
                <a:cs typeface="Times New Roman" panose="02020603050405020304" pitchFamily="18" charset="0"/>
              </a:rPr>
              <a:t>Le relief </a:t>
            </a:r>
          </a:p>
          <a:p>
            <a:r>
              <a:rPr lang="fr-FR" sz="2400" dirty="0">
                <a:latin typeface="Times New Roman" panose="02020603050405020304" pitchFamily="18" charset="0"/>
                <a:cs typeface="Times New Roman" panose="02020603050405020304" pitchFamily="18" charset="0"/>
              </a:rPr>
              <a:t>Les reliefs d’altitude favorisent une variation du climat. Il est reconnu que « Plus on va vers l’altitude plus il fait frais » ; ce qui va favoriser un type de climat selon l’étagement du relief. Le relief intervient par l’altitude (la température diminue au fur et à mesure que l'on s'élève en altitude) et par l’exposition </a:t>
            </a:r>
          </a:p>
          <a:p>
            <a:r>
              <a:rPr lang="fr-FR" sz="2400" dirty="0">
                <a:latin typeface="Times New Roman" panose="02020603050405020304" pitchFamily="18" charset="0"/>
                <a:cs typeface="Times New Roman" panose="02020603050405020304" pitchFamily="18" charset="0"/>
              </a:rPr>
              <a:t>Exemple : La température diminue tous les 100m.</a:t>
            </a:r>
          </a:p>
          <a:p>
            <a:r>
              <a:rPr lang="fr-FR" sz="2400" b="1" dirty="0">
                <a:latin typeface="Times New Roman" panose="02020603050405020304" pitchFamily="18" charset="0"/>
                <a:cs typeface="Times New Roman" panose="02020603050405020304" pitchFamily="18" charset="0"/>
              </a:rPr>
              <a:t>La proximité de la mer </a:t>
            </a:r>
          </a:p>
          <a:p>
            <a:r>
              <a:rPr lang="fr-FR" sz="2400" dirty="0">
                <a:latin typeface="Times New Roman" panose="02020603050405020304" pitchFamily="18" charset="0"/>
                <a:cs typeface="Times New Roman" panose="02020603050405020304" pitchFamily="18" charset="0"/>
              </a:rPr>
              <a:t>Les mers et océans connaissent généralement un climat doux alors que les régions qui en sont éloignées sont exposées à une forte température.</a:t>
            </a:r>
          </a:p>
          <a:p>
            <a:r>
              <a:rPr lang="fr-FR" sz="2400" dirty="0"/>
              <a:t>-Les courants marins</a:t>
            </a:r>
          </a:p>
          <a:p>
            <a:r>
              <a:rPr lang="fr-FR" sz="2400" dirty="0"/>
              <a:t>Ce sont des déplacements d’eau d’un lieu à un autre liés à une différence de densité. Autant les courants marins chauds favorisent les élévations de température autant les marins froids les adoucissent.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38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3519D9-268E-A8F6-5887-EB1F4AF227B0}"/>
              </a:ext>
            </a:extLst>
          </p:cNvPr>
          <p:cNvSpPr>
            <a:spLocks noGrp="1"/>
          </p:cNvSpPr>
          <p:nvPr>
            <p:ph idx="1"/>
          </p:nvPr>
        </p:nvSpPr>
        <p:spPr>
          <a:xfrm>
            <a:off x="314324" y="276407"/>
            <a:ext cx="11563351" cy="232016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fr-FR" sz="2400" b="1" dirty="0">
                <a:latin typeface="Times New Roman" panose="02020603050405020304" pitchFamily="18" charset="0"/>
                <a:cs typeface="Times New Roman" panose="02020603050405020304" pitchFamily="18" charset="0"/>
              </a:rPr>
              <a:t>-La flore </a:t>
            </a:r>
          </a:p>
          <a:p>
            <a:r>
              <a:rPr lang="fr-FR" sz="2600" dirty="0">
                <a:latin typeface="Times New Roman" panose="02020603050405020304" pitchFamily="18" charset="0"/>
                <a:cs typeface="Times New Roman" panose="02020603050405020304" pitchFamily="18" charset="0"/>
              </a:rPr>
              <a:t>La végétation participe à une variation climatique grâce au phénomène d’évapotranspiration. Ces phénomènes participent à l’humidité de l’air et à la tombée de pluies. Par contre, les zones dépourvues de végétations sont propices au climat sec qui se caractérise par un air sec, une rareté ou une absence de pluie.</a:t>
            </a:r>
          </a:p>
        </p:txBody>
      </p:sp>
      <p:sp>
        <p:nvSpPr>
          <p:cNvPr id="5" name="ZoneTexte 4">
            <a:extLst>
              <a:ext uri="{FF2B5EF4-FFF2-40B4-BE49-F238E27FC236}">
                <a16:creationId xmlns:a16="http://schemas.microsoft.com/office/drawing/2014/main" id="{2C487A22-9BBB-6F9C-FD38-B0C077998D86}"/>
              </a:ext>
            </a:extLst>
          </p:cNvPr>
          <p:cNvSpPr txBox="1"/>
          <p:nvPr/>
        </p:nvSpPr>
        <p:spPr>
          <a:xfrm>
            <a:off x="314324" y="3165273"/>
            <a:ext cx="11310937"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a:latin typeface="Times New Roman" panose="02020603050405020304" pitchFamily="18" charset="0"/>
                <a:cs typeface="Times New Roman" panose="02020603050405020304" pitchFamily="18" charset="0"/>
              </a:rPr>
              <a:t>Les facteurs anthropogéniques </a:t>
            </a:r>
            <a:r>
              <a:rPr lang="fr-FR" sz="2400" dirty="0">
                <a:latin typeface="Times New Roman" panose="02020603050405020304" pitchFamily="18" charset="0"/>
                <a:cs typeface="Times New Roman" panose="02020603050405020304" pitchFamily="18" charset="0"/>
              </a:rPr>
              <a:t>: </a:t>
            </a:r>
          </a:p>
          <a:p>
            <a:r>
              <a:rPr lang="fr-FR" sz="2400" dirty="0">
                <a:latin typeface="Times New Roman" panose="02020603050405020304" pitchFamily="18" charset="0"/>
                <a:cs typeface="Times New Roman" panose="02020603050405020304" pitchFamily="18" charset="0"/>
              </a:rPr>
              <a:t>facteurs directement liés à l’Homme : c’est les facteurs anthropiques,. parmi lesquels le rejet de gaz carbonique dans l’atmosphère qui tient un rôle important. L’Homme, au cours de sa mise en valeur de l’espace a détruit le relief terrestre, la faune, la flore, a pollué l’atmosphère y détruisant la couche d’ozone favorisant l’effet de serre. Ce qui a entrainé un réchauffement inhabituel de la planète Terre. Comme conséquence, on assiste à la fonte des glaciers de l’arctique et de l’antarctique, une élévation du niveau de la mer, multiplication des orages, des ouragans, des tornades ,des pluies diluviennes, assèchement de certaines régions.</a:t>
            </a:r>
          </a:p>
        </p:txBody>
      </p:sp>
    </p:spTree>
    <p:extLst>
      <p:ext uri="{BB962C8B-B14F-4D97-AF65-F5344CB8AC3E}">
        <p14:creationId xmlns:p14="http://schemas.microsoft.com/office/powerpoint/2010/main" val="16763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E040B8-7A49-DA1B-5002-CE1097EDD155}"/>
              </a:ext>
            </a:extLst>
          </p:cNvPr>
          <p:cNvSpPr>
            <a:spLocks noGrp="1"/>
          </p:cNvSpPr>
          <p:nvPr>
            <p:ph idx="1"/>
          </p:nvPr>
        </p:nvSpPr>
        <p:spPr>
          <a:xfrm>
            <a:off x="347662" y="201219"/>
            <a:ext cx="11196638" cy="4185043"/>
          </a:xfrm>
        </p:spPr>
        <p:txBody>
          <a:bodyPr>
            <a:noAutofit/>
          </a:bodyPr>
          <a:lstStyle/>
          <a:p>
            <a:r>
              <a:rPr lang="fr-FR" sz="2400" b="1" dirty="0">
                <a:latin typeface="Times New Roman" panose="02020603050405020304" pitchFamily="18" charset="0"/>
                <a:cs typeface="Times New Roman" panose="02020603050405020304" pitchFamily="18" charset="0"/>
              </a:rPr>
              <a:t>-Les courants marins</a:t>
            </a:r>
          </a:p>
          <a:p>
            <a:r>
              <a:rPr lang="fr-FR" dirty="0">
                <a:latin typeface="Times New Roman" panose="02020603050405020304" pitchFamily="18" charset="0"/>
                <a:cs typeface="Times New Roman" panose="02020603050405020304" pitchFamily="18" charset="0"/>
              </a:rPr>
              <a:t>Ce sont des déplacements d’eau d’un lieu à un autre liés à une différence de densité. Autant les courants</a:t>
            </a:r>
          </a:p>
          <a:p>
            <a:pPr marL="0" indent="0">
              <a:buNone/>
            </a:pPr>
            <a:r>
              <a:rPr lang="fr-FR" dirty="0">
                <a:latin typeface="Times New Roman" panose="02020603050405020304" pitchFamily="18" charset="0"/>
                <a:cs typeface="Times New Roman" panose="02020603050405020304" pitchFamily="18" charset="0"/>
              </a:rPr>
              <a:t>marins chauds favorisent les élévations de température autant les marins froids les adoucissent.</a:t>
            </a:r>
          </a:p>
          <a:p>
            <a:r>
              <a:rPr lang="fr-FR" i="1" dirty="0">
                <a:latin typeface="Times New Roman" panose="02020603050405020304" pitchFamily="18" charset="0"/>
                <a:cs typeface="Times New Roman" panose="02020603050405020304" pitchFamily="18" charset="0"/>
              </a:rPr>
              <a:t>Exemple : les courants chauds (Gulf </a:t>
            </a:r>
            <a:r>
              <a:rPr lang="fr-FR" i="1" dirty="0" err="1">
                <a:latin typeface="Times New Roman" panose="02020603050405020304" pitchFamily="18" charset="0"/>
                <a:cs typeface="Times New Roman" panose="02020603050405020304" pitchFamily="18" charset="0"/>
              </a:rPr>
              <a:t>stream</a:t>
            </a:r>
            <a:r>
              <a:rPr lang="fr-FR" i="1" dirty="0">
                <a:latin typeface="Times New Roman" panose="02020603050405020304" pitchFamily="18" charset="0"/>
                <a:cs typeface="Times New Roman" panose="02020603050405020304" pitchFamily="18" charset="0"/>
              </a:rPr>
              <a:t>; Oya </a:t>
            </a:r>
            <a:r>
              <a:rPr lang="fr-FR" i="1" dirty="0" err="1">
                <a:latin typeface="Times New Roman" panose="02020603050405020304" pitchFamily="18" charset="0"/>
                <a:cs typeface="Times New Roman" panose="02020603050405020304" pitchFamily="18" charset="0"/>
              </a:rPr>
              <a:t>shivo</a:t>
            </a:r>
            <a:r>
              <a:rPr lang="fr-FR" i="1" dirty="0">
                <a:latin typeface="Times New Roman" panose="02020603050405020304" pitchFamily="18" charset="0"/>
                <a:cs typeface="Times New Roman" panose="02020603050405020304" pitchFamily="18" charset="0"/>
              </a:rPr>
              <a:t>) , courant froids (Labrador; </a:t>
            </a:r>
            <a:r>
              <a:rPr lang="fr-FR" i="1" dirty="0" err="1">
                <a:latin typeface="Times New Roman" panose="02020603050405020304" pitchFamily="18" charset="0"/>
                <a:cs typeface="Times New Roman" panose="02020603050405020304" pitchFamily="18" charset="0"/>
              </a:rPr>
              <a:t>Kouro</a:t>
            </a:r>
            <a:r>
              <a:rPr lang="fr-FR" i="1" dirty="0">
                <a:latin typeface="Times New Roman" panose="02020603050405020304" pitchFamily="18" charset="0"/>
                <a:cs typeface="Times New Roman" panose="02020603050405020304" pitchFamily="18" charset="0"/>
              </a:rPr>
              <a:t> </a:t>
            </a:r>
            <a:r>
              <a:rPr lang="fr-FR" i="1" dirty="0" err="1">
                <a:latin typeface="Times New Roman" panose="02020603050405020304" pitchFamily="18" charset="0"/>
                <a:cs typeface="Times New Roman" panose="02020603050405020304" pitchFamily="18" charset="0"/>
              </a:rPr>
              <a:t>shivo</a:t>
            </a:r>
            <a:r>
              <a:rPr lang="fr-FR" i="1" dirty="0">
                <a:latin typeface="Times New Roman" panose="02020603050405020304" pitchFamily="18" charset="0"/>
                <a:cs typeface="Times New Roman" panose="02020603050405020304" pitchFamily="18" charset="0"/>
              </a:rPr>
              <a:t>) qui modifient le climat des côtes qu'ils baignent</a:t>
            </a:r>
          </a:p>
          <a:p>
            <a:r>
              <a:rPr lang="fr-FR" dirty="0">
                <a:latin typeface="Times New Roman" panose="02020603050405020304" pitchFamily="18" charset="0"/>
                <a:cs typeface="Times New Roman" panose="02020603050405020304" pitchFamily="18" charset="0"/>
              </a:rPr>
              <a:t>Cependant, la rencontre des courants marins différents favorise une tiédeur au niveau des températures.</a:t>
            </a:r>
          </a:p>
        </p:txBody>
      </p:sp>
    </p:spTree>
    <p:extLst>
      <p:ext uri="{BB962C8B-B14F-4D97-AF65-F5344CB8AC3E}">
        <p14:creationId xmlns:p14="http://schemas.microsoft.com/office/powerpoint/2010/main" val="321453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A42D-C154-9DEA-6FF0-C19B453B61C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F5A692-F680-7205-AE9F-96E3D3106CBB}"/>
              </a:ext>
            </a:extLst>
          </p:cNvPr>
          <p:cNvSpPr>
            <a:spLocks noGrp="1"/>
          </p:cNvSpPr>
          <p:nvPr>
            <p:ph type="title"/>
          </p:nvPr>
        </p:nvSpPr>
        <p:spPr>
          <a:xfrm>
            <a:off x="3323188" y="5529262"/>
            <a:ext cx="5135012" cy="457201"/>
          </a:xfrm>
          <a:solidFill>
            <a:srgbClr val="92D050"/>
          </a:solidFill>
        </p:spPr>
        <p:txBody>
          <a:bodyPr>
            <a:normAutofit/>
          </a:bodyPr>
          <a:lstStyle/>
          <a:p>
            <a:r>
              <a:rPr lang="fr-FR" sz="2400" cap="none" dirty="0">
                <a:latin typeface="Times New Roman" panose="02020603050405020304" pitchFamily="18" charset="0"/>
                <a:cs typeface="Times New Roman" panose="02020603050405020304" pitchFamily="18" charset="0"/>
              </a:rPr>
              <a:t>Les principaux éléments du climat </a:t>
            </a:r>
          </a:p>
        </p:txBody>
      </p:sp>
      <p:pic>
        <p:nvPicPr>
          <p:cNvPr id="4" name="Espace réservé pour une image  4" descr="http://la.climatologie.free.fr/facteur-climat/systemeclimatique.gif">
            <a:extLst>
              <a:ext uri="{FF2B5EF4-FFF2-40B4-BE49-F238E27FC236}">
                <a16:creationId xmlns:a16="http://schemas.microsoft.com/office/drawing/2014/main" id="{F71F2435-F2B2-7C4C-4DB7-6298FFA982F8}"/>
              </a:ext>
            </a:extLst>
          </p:cNvPr>
          <p:cNvPicPr>
            <a:picLocks/>
          </p:cNvPicPr>
          <p:nvPr/>
        </p:nvPicPr>
        <p:blipFill>
          <a:blip r:embed="rId2">
            <a:extLst>
              <a:ext uri="{28A0092B-C50C-407E-A947-70E740481C1C}">
                <a14:useLocalDpi xmlns:a14="http://schemas.microsoft.com/office/drawing/2010/main" val="0"/>
              </a:ext>
            </a:extLst>
          </a:blip>
          <a:srcRect t="10220" b="10220"/>
          <a:stretch>
            <a:fillRect/>
          </a:stretch>
        </p:blipFill>
        <p:spPr bwMode="auto">
          <a:xfrm>
            <a:off x="1443035" y="485775"/>
            <a:ext cx="9272589" cy="4737382"/>
          </a:xfrm>
          <a:prstGeom prst="rect">
            <a:avLst/>
          </a:prstGeom>
          <a:noFill/>
          <a:ln>
            <a:noFill/>
          </a:ln>
        </p:spPr>
      </p:pic>
    </p:spTree>
    <p:extLst>
      <p:ext uri="{BB962C8B-B14F-4D97-AF65-F5344CB8AC3E}">
        <p14:creationId xmlns:p14="http://schemas.microsoft.com/office/powerpoint/2010/main" val="36227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DC2DA-DE45-0C08-2EDB-0A053A86E38D}"/>
              </a:ext>
            </a:extLst>
          </p:cNvPr>
          <p:cNvSpPr>
            <a:spLocks noGrp="1"/>
          </p:cNvSpPr>
          <p:nvPr>
            <p:ph type="title"/>
          </p:nvPr>
        </p:nvSpPr>
        <p:spPr>
          <a:xfrm>
            <a:off x="400049" y="1255249"/>
            <a:ext cx="3506184" cy="587136"/>
          </a:xfrm>
          <a:solidFill>
            <a:schemeClr val="accent2"/>
          </a:solidFill>
        </p:spPr>
        <p:txBody>
          <a:bodyPr/>
          <a:lstStyle/>
          <a:p>
            <a:r>
              <a:rPr lang="fr-FR" cap="none" dirty="0"/>
              <a:t>Les  températures </a:t>
            </a:r>
          </a:p>
        </p:txBody>
      </p:sp>
      <p:sp>
        <p:nvSpPr>
          <p:cNvPr id="3" name="Espace réservé du contenu 2">
            <a:extLst>
              <a:ext uri="{FF2B5EF4-FFF2-40B4-BE49-F238E27FC236}">
                <a16:creationId xmlns:a16="http://schemas.microsoft.com/office/drawing/2014/main" id="{6F6BC8F8-D0BB-15DD-BE11-46E9D5366431}"/>
              </a:ext>
            </a:extLst>
          </p:cNvPr>
          <p:cNvSpPr>
            <a:spLocks noGrp="1"/>
          </p:cNvSpPr>
          <p:nvPr>
            <p:ph idx="1"/>
          </p:nvPr>
        </p:nvSpPr>
        <p:spPr>
          <a:xfrm>
            <a:off x="742950" y="2015732"/>
            <a:ext cx="11029949" cy="4709635"/>
          </a:xfrm>
        </p:spPr>
        <p:txBody>
          <a:bodyPr>
            <a:normAutofit/>
          </a:bodyPr>
          <a:lstStyle/>
          <a:p>
            <a:pPr algn="just"/>
            <a:r>
              <a:rPr lang="fr-FR" dirty="0">
                <a:latin typeface="Times New Roman" panose="02020603050405020304" pitchFamily="18" charset="0"/>
                <a:cs typeface="Times New Roman" panose="02020603050405020304" pitchFamily="18" charset="0"/>
              </a:rPr>
              <a:t>Elles sont exprimées en degré Celsius (C°).Elles varient selon la latitude, l’altitude, et la</a:t>
            </a:r>
          </a:p>
          <a:p>
            <a:pPr marL="0" indent="0" algn="just">
              <a:buNone/>
            </a:pPr>
            <a:r>
              <a:rPr lang="fr-FR" dirty="0">
                <a:latin typeface="Times New Roman" panose="02020603050405020304" pitchFamily="18" charset="0"/>
                <a:cs typeface="Times New Roman" panose="02020603050405020304" pitchFamily="18" charset="0"/>
              </a:rPr>
              <a:t>position géographique(l’éloignement par rapport à la mer) </a:t>
            </a:r>
          </a:p>
          <a:p>
            <a:pPr marL="0" indent="0" algn="just">
              <a:buNone/>
            </a:pPr>
            <a:r>
              <a:rPr lang="fr-FR" dirty="0">
                <a:latin typeface="Times New Roman" panose="02020603050405020304" pitchFamily="18" charset="0"/>
                <a:cs typeface="Times New Roman" panose="02020603050405020304" pitchFamily="18" charset="0"/>
              </a:rPr>
              <a:t>La température est le degré de chaleur ou le froid qui règne dans un lieu ou dans l'atmosphère.</a:t>
            </a:r>
          </a:p>
          <a:p>
            <a:pPr algn="just"/>
            <a:r>
              <a:rPr lang="fr-FR" dirty="0">
                <a:latin typeface="Times New Roman" panose="02020603050405020304" pitchFamily="18" charset="0"/>
                <a:cs typeface="Times New Roman" panose="02020603050405020304" pitchFamily="18" charset="0"/>
              </a:rPr>
              <a:t>On mesure la température (en degré Celsius) à l'aide d'un thermomètre enregistreur placé à 1,5m du sol à l'ombre et à l'abri du vent.</a:t>
            </a:r>
          </a:p>
          <a:p>
            <a:pPr algn="just"/>
            <a:r>
              <a:rPr lang="fr-FR" dirty="0">
                <a:latin typeface="Times New Roman" panose="02020603050405020304" pitchFamily="18" charset="0"/>
                <a:cs typeface="Times New Roman" panose="02020603050405020304" pitchFamily="18" charset="0"/>
              </a:rPr>
              <a:t>La température de l'air est figurée par des </a:t>
            </a:r>
            <a:r>
              <a:rPr lang="fr-FR" b="1" dirty="0">
                <a:latin typeface="Times New Roman" panose="02020603050405020304" pitchFamily="18" charset="0"/>
                <a:cs typeface="Times New Roman" panose="02020603050405020304" pitchFamily="18" charset="0"/>
              </a:rPr>
              <a:t>lignes isothermiques (lignes joignant les points d’égale température)</a:t>
            </a:r>
            <a:r>
              <a:rPr lang="fr-FR" dirty="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La température de l'air varie selon les moments de la journée, l'altitude, les saisons.</a:t>
            </a:r>
          </a:p>
          <a:p>
            <a:pPr algn="just"/>
            <a:r>
              <a:rPr lang="fr-FR" dirty="0">
                <a:latin typeface="Times New Roman" panose="02020603050405020304" pitchFamily="18" charset="0"/>
                <a:cs typeface="Times New Roman" panose="02020603050405020304" pitchFamily="18" charset="0"/>
              </a:rPr>
              <a:t>La différence entre le mois le plus chaud et le mois le moins chaud est </a:t>
            </a:r>
            <a:r>
              <a:rPr lang="fr-FR" b="1" u="sng" dirty="0">
                <a:latin typeface="Times New Roman" panose="02020603050405020304" pitchFamily="18" charset="0"/>
                <a:cs typeface="Times New Roman" panose="02020603050405020304" pitchFamily="18" charset="0"/>
              </a:rPr>
              <a:t>l’Amplitude</a:t>
            </a:r>
          </a:p>
          <a:p>
            <a:pPr algn="just"/>
            <a:r>
              <a:rPr lang="fr-FR" b="1" u="sng" dirty="0">
                <a:latin typeface="Times New Roman" panose="02020603050405020304" pitchFamily="18" charset="0"/>
                <a:cs typeface="Times New Roman" panose="02020603050405020304" pitchFamily="18" charset="0"/>
              </a:rPr>
              <a:t>thermique.</a:t>
            </a:r>
          </a:p>
        </p:txBody>
      </p:sp>
      <p:sp>
        <p:nvSpPr>
          <p:cNvPr id="5" name="ZoneTexte 4">
            <a:extLst>
              <a:ext uri="{FF2B5EF4-FFF2-40B4-BE49-F238E27FC236}">
                <a16:creationId xmlns:a16="http://schemas.microsoft.com/office/drawing/2014/main" id="{2368FC57-46AF-6628-8040-D56EE7206504}"/>
              </a:ext>
            </a:extLst>
          </p:cNvPr>
          <p:cNvSpPr txBox="1"/>
          <p:nvPr/>
        </p:nvSpPr>
        <p:spPr>
          <a:xfrm>
            <a:off x="400049" y="132633"/>
            <a:ext cx="5032771" cy="463397"/>
          </a:xfrm>
          <a:prstGeom prst="rect">
            <a:avLst/>
          </a:prstGeom>
          <a:solidFill>
            <a:schemeClr val="bg1">
              <a:lumMod val="75000"/>
            </a:schemeClr>
          </a:solidFill>
        </p:spPr>
        <p:txBody>
          <a:bodyPr wrap="square">
            <a:spAutoFit/>
          </a:bodyPr>
          <a:lstStyle/>
          <a:p>
            <a:pPr marL="285750" indent="-285750" algn="ctr">
              <a:lnSpc>
                <a:spcPct val="150000"/>
              </a:lnSpc>
              <a:spcAft>
                <a:spcPts val="1000"/>
              </a:spcAft>
              <a:buFont typeface="Wingdings" panose="05000000000000000000" pitchFamily="2" charset="2"/>
              <a:buChar char="v"/>
            </a:pPr>
            <a:r>
              <a:rPr lang="fr-FR" sz="1800" b="1" dirty="0">
                <a:effectLst/>
                <a:latin typeface="Times New Roman" panose="02020603050405020304" pitchFamily="18" charset="0"/>
                <a:ea typeface="Calibri" panose="020F0502020204030204" pitchFamily="34" charset="0"/>
                <a:cs typeface="Arial" panose="020B0604020202020204" pitchFamily="34" charset="0"/>
              </a:rPr>
              <a:t>LES ELEMENTS  CLIMATIQUES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3AC1C6A-B06A-F21D-D490-AE993BA55915}"/>
              </a:ext>
            </a:extLst>
          </p:cNvPr>
          <p:cNvSpPr txBox="1"/>
          <p:nvPr/>
        </p:nvSpPr>
        <p:spPr>
          <a:xfrm>
            <a:off x="171450" y="608918"/>
            <a:ext cx="9458325" cy="646331"/>
          </a:xfrm>
          <a:prstGeom prst="rect">
            <a:avLst/>
          </a:prstGeom>
          <a:noFill/>
        </p:spPr>
        <p:txBody>
          <a:bodyPr wrap="square">
            <a:spAutoFit/>
          </a:bodyPr>
          <a:lstStyle/>
          <a:p>
            <a:pPr algn="l"/>
            <a:r>
              <a:rPr lang="fr-FR" sz="1800" b="0" i="0" u="none" strike="noStrike" baseline="0" dirty="0">
                <a:latin typeface="TimesNewRoman"/>
              </a:rPr>
              <a:t>Ce sont donc les éléments météorologiques qui composent le climat et permettent de le caractériser.</a:t>
            </a:r>
          </a:p>
          <a:p>
            <a:pPr algn="l"/>
            <a:r>
              <a:rPr lang="fr-FR" sz="1800" b="0" i="0" u="none" strike="noStrike" baseline="0" dirty="0">
                <a:latin typeface="TimesNewRoman"/>
              </a:rPr>
              <a:t>Il s’agit :-des températures-des précipitations -des vents</a:t>
            </a:r>
            <a:endParaRPr lang="fr-FR" dirty="0"/>
          </a:p>
        </p:txBody>
      </p:sp>
    </p:spTree>
    <p:extLst>
      <p:ext uri="{BB962C8B-B14F-4D97-AF65-F5344CB8AC3E}">
        <p14:creationId xmlns:p14="http://schemas.microsoft.com/office/powerpoint/2010/main" val="193912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C658C4-CEA5-2C5F-E2BD-3DE0CB55ED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136" y="247306"/>
            <a:ext cx="4595813" cy="577234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0B3E580-423D-2F77-72C2-AD3608833794}"/>
              </a:ext>
            </a:extLst>
          </p:cNvPr>
          <p:cNvSpPr txBox="1"/>
          <p:nvPr/>
        </p:nvSpPr>
        <p:spPr>
          <a:xfrm>
            <a:off x="853677" y="6211669"/>
            <a:ext cx="10690623" cy="400110"/>
          </a:xfrm>
          <a:prstGeom prst="rect">
            <a:avLst/>
          </a:prstGeom>
          <a:noFill/>
        </p:spPr>
        <p:txBody>
          <a:bodyPr wrap="square">
            <a:spAutoFit/>
          </a:bodyPr>
          <a:lstStyle/>
          <a:p>
            <a:r>
              <a:rPr lang="fr-FR" sz="2000" b="0" i="0" dirty="0">
                <a:solidFill>
                  <a:srgbClr val="202122"/>
                </a:solidFill>
                <a:effectLst/>
                <a:highlight>
                  <a:srgbClr val="FFFF00"/>
                </a:highlight>
                <a:latin typeface="Times New Roman" panose="02020603050405020304" pitchFamily="18" charset="0"/>
                <a:cs typeface="Times New Roman" panose="02020603050405020304" pitchFamily="18" charset="0"/>
              </a:rPr>
              <a:t>Ligne isothermique de 10 degrés Celsius en été, limitant sur une carte climatologique la zone polaire</a:t>
            </a:r>
            <a:endParaRPr lang="fr-FR" sz="2000" dirty="0">
              <a:highlight>
                <a:srgbClr val="FFFF00"/>
              </a:highlight>
              <a:latin typeface="Times New Roman" panose="02020603050405020304" pitchFamily="18" charset="0"/>
              <a:cs typeface="Times New Roman" panose="02020603050405020304" pitchFamily="18" charset="0"/>
            </a:endParaRPr>
          </a:p>
        </p:txBody>
      </p:sp>
      <p:pic>
        <p:nvPicPr>
          <p:cNvPr id="1028" name="Picture 4" descr="Isotherme. Carte du monde illustration de vecteur. Illustration du distance  - 192683909">
            <a:extLst>
              <a:ext uri="{FF2B5EF4-FFF2-40B4-BE49-F238E27FC236}">
                <a16:creationId xmlns:a16="http://schemas.microsoft.com/office/drawing/2014/main" id="{04C79B12-D4FA-4B02-9B1F-6B83FF368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857" y="250734"/>
            <a:ext cx="5837007" cy="435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483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F5CCB-F3C7-33E2-A799-92974EAEF5FB}"/>
              </a:ext>
            </a:extLst>
          </p:cNvPr>
          <p:cNvSpPr>
            <a:spLocks noGrp="1"/>
          </p:cNvSpPr>
          <p:nvPr>
            <p:ph type="title"/>
          </p:nvPr>
        </p:nvSpPr>
        <p:spPr>
          <a:xfrm>
            <a:off x="522891" y="418756"/>
            <a:ext cx="11292871" cy="738531"/>
          </a:xfrm>
        </p:spPr>
        <p:style>
          <a:lnRef idx="2">
            <a:schemeClr val="accent2"/>
          </a:lnRef>
          <a:fillRef idx="1">
            <a:schemeClr val="lt1"/>
          </a:fillRef>
          <a:effectRef idx="0">
            <a:schemeClr val="accent2"/>
          </a:effectRef>
          <a:fontRef idx="minor">
            <a:schemeClr val="dk1"/>
          </a:fontRef>
        </p:style>
        <p:txBody>
          <a:bodyPr>
            <a:normAutofit fontScale="90000"/>
          </a:bodyPr>
          <a:lstStyle/>
          <a:p>
            <a:pPr marL="285750" indent="-285750">
              <a:buFont typeface="Wingdings" panose="05000000000000000000" pitchFamily="2" charset="2"/>
              <a:buChar char="Ø"/>
            </a:pPr>
            <a:r>
              <a:rPr lang="fr-FR" sz="1800" cap="none" dirty="0">
                <a:latin typeface="Times New Roman" panose="02020603050405020304" pitchFamily="18" charset="0"/>
                <a:cs typeface="Times New Roman" panose="02020603050405020304" pitchFamily="18" charset="0"/>
              </a:rPr>
              <a:t>la température moyenne </a:t>
            </a:r>
            <a:r>
              <a:rPr lang="fr-FR" sz="1800" dirty="0">
                <a:latin typeface="Times New Roman" panose="02020603050405020304" pitchFamily="18" charset="0"/>
                <a:cs typeface="Times New Roman" panose="02020603050405020304" pitchFamily="18" charset="0"/>
              </a:rPr>
              <a:t>(T) </a:t>
            </a:r>
            <a:r>
              <a:rPr lang="fr-FR" sz="1800" cap="none" dirty="0">
                <a:latin typeface="Times New Roman" panose="02020603050405020304" pitchFamily="18" charset="0"/>
                <a:cs typeface="Times New Roman" panose="02020603050405020304" pitchFamily="18" charset="0"/>
              </a:rPr>
              <a:t>est prise comme la moyenne de la température diurne maximale  et minimale </a:t>
            </a:r>
            <a:r>
              <a:rPr lang="fr-FR" sz="1800" dirty="0">
                <a:latin typeface="Times New Roman" panose="02020603050405020304" pitchFamily="18" charset="0"/>
                <a:cs typeface="Times New Roman" panose="02020603050405020304" pitchFamily="18" charset="0"/>
              </a:rPr>
              <a:t>(T</a:t>
            </a:r>
            <a:r>
              <a:rPr lang="fr-FR" sz="1800" cap="none" dirty="0">
                <a:latin typeface="Times New Roman" panose="02020603050405020304" pitchFamily="18" charset="0"/>
                <a:cs typeface="Times New Roman" panose="02020603050405020304" pitchFamily="18" charset="0"/>
              </a:rPr>
              <a:t>m</a:t>
            </a:r>
            <a:r>
              <a:rPr lang="fr-FR" sz="1800" dirty="0">
                <a:latin typeface="Times New Roman" panose="02020603050405020304" pitchFamily="18" charset="0"/>
                <a:cs typeface="Times New Roman" panose="02020603050405020304" pitchFamily="18" charset="0"/>
              </a:rPr>
              <a:t>) : T = (TM + T</a:t>
            </a:r>
            <a:r>
              <a:rPr lang="fr-FR" sz="1800" cap="none" dirty="0">
                <a:latin typeface="Times New Roman" panose="02020603050405020304" pitchFamily="18" charset="0"/>
                <a:cs typeface="Times New Roman" panose="02020603050405020304" pitchFamily="18" charset="0"/>
              </a:rPr>
              <a:t>m</a:t>
            </a:r>
            <a:r>
              <a:rPr lang="fr-FR" sz="1800" dirty="0">
                <a:latin typeface="Times New Roman" panose="02020603050405020304" pitchFamily="18" charset="0"/>
                <a:cs typeface="Times New Roman" panose="02020603050405020304" pitchFamily="18" charset="0"/>
              </a:rPr>
              <a:t>) / 2</a:t>
            </a:r>
            <a:br>
              <a:rPr lang="fr-FR" dirty="0"/>
            </a:br>
            <a:endParaRPr lang="fr-FR" dirty="0"/>
          </a:p>
        </p:txBody>
      </p:sp>
      <p:sp>
        <p:nvSpPr>
          <p:cNvPr id="3" name="Espace réservé du contenu 2">
            <a:extLst>
              <a:ext uri="{FF2B5EF4-FFF2-40B4-BE49-F238E27FC236}">
                <a16:creationId xmlns:a16="http://schemas.microsoft.com/office/drawing/2014/main" id="{5857D13C-7B59-B6C9-00D0-4B13DD775E05}"/>
              </a:ext>
            </a:extLst>
          </p:cNvPr>
          <p:cNvSpPr>
            <a:spLocks noGrp="1"/>
          </p:cNvSpPr>
          <p:nvPr>
            <p:ph idx="1"/>
          </p:nvPr>
        </p:nvSpPr>
        <p:spPr>
          <a:xfrm>
            <a:off x="100013" y="2000251"/>
            <a:ext cx="7872413" cy="4309058"/>
          </a:xfrm>
        </p:spPr>
        <p:txBody>
          <a:bodyPr/>
          <a:lstStyle/>
          <a:p>
            <a:r>
              <a:rPr lang="fr-FR" dirty="0"/>
              <a:t>C'est le paramètre le plus crucial qui conditionne toutes les activités physiologiques et les réactions chimiques. La température de l'air dépend du rayonnement solaire, de la pression de l'atmosphère, de sa composition en gaz. Les variations de la température de l'air sont fortement tamponnées par l'humidité atmosphérique et c'est en zone aride que les plus fortes amplitudes thermiques journalières sont observées</a:t>
            </a:r>
          </a:p>
          <a:p>
            <a:r>
              <a:rPr lang="fr-FR" dirty="0"/>
              <a:t>La température est exprimée en Degrés absolu (°K) ou en degré Celsius (°C) ou encore degrés Fahrenheit (°F), les règles de conversion sont les suivantes : </a:t>
            </a:r>
            <a:r>
              <a:rPr lang="fr-FR" b="1" dirty="0"/>
              <a:t>°K= 273,15+°C , °F=(1,8*°C) +32, °C=0,56*(°F-32) </a:t>
            </a:r>
            <a:endParaRPr lang="fr-FR" dirty="0"/>
          </a:p>
          <a:p>
            <a:endParaRPr lang="fr-FR" dirty="0"/>
          </a:p>
        </p:txBody>
      </p:sp>
      <p:pic>
        <p:nvPicPr>
          <p:cNvPr id="1026" name="Picture 2" descr="Instruments de mesure de la température, de l'humidité et des  précipitations (pluviométrie)">
            <a:extLst>
              <a:ext uri="{FF2B5EF4-FFF2-40B4-BE49-F238E27FC236}">
                <a16:creationId xmlns:a16="http://schemas.microsoft.com/office/drawing/2014/main" id="{5DD59829-00D6-EB8C-3CD2-916B05401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226" y="1300163"/>
            <a:ext cx="3538536"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9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5418F-C346-69EE-3FFF-BB31DFDB0D79}"/>
              </a:ext>
            </a:extLst>
          </p:cNvPr>
          <p:cNvSpPr>
            <a:spLocks noGrp="1"/>
          </p:cNvSpPr>
          <p:nvPr>
            <p:ph type="title"/>
          </p:nvPr>
        </p:nvSpPr>
        <p:spPr>
          <a:xfrm>
            <a:off x="451455" y="342902"/>
            <a:ext cx="4249134" cy="500062"/>
          </a:xfrm>
        </p:spPr>
        <p:txBody>
          <a:bodyPr>
            <a:normAutofit fontScale="90000"/>
          </a:bodyPr>
          <a:lstStyle/>
          <a:p>
            <a:r>
              <a:rPr lang="fr-FR" sz="2000" b="1" u="sng" cap="none" dirty="0">
                <a:latin typeface="Times New Roman" panose="02020603050405020304" pitchFamily="18" charset="0"/>
                <a:cs typeface="Times New Roman" panose="02020603050405020304" pitchFamily="18" charset="0"/>
              </a:rPr>
              <a:t>Instruments de mesure de température </a:t>
            </a:r>
          </a:p>
        </p:txBody>
      </p:sp>
      <p:pic>
        <p:nvPicPr>
          <p:cNvPr id="2050" name="Picture 2" descr="thermographe">
            <a:extLst>
              <a:ext uri="{FF2B5EF4-FFF2-40B4-BE49-F238E27FC236}">
                <a16:creationId xmlns:a16="http://schemas.microsoft.com/office/drawing/2014/main" id="{5A5D47E9-4EB1-1C48-793D-560BBCD01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92" y="3429000"/>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5795066-2289-7D60-3B1B-40F97C7D908E}"/>
              </a:ext>
            </a:extLst>
          </p:cNvPr>
          <p:cNvSpPr txBox="1"/>
          <p:nvPr/>
        </p:nvSpPr>
        <p:spPr>
          <a:xfrm>
            <a:off x="351441" y="842964"/>
            <a:ext cx="11007121"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fr-F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 thermomètre est l'instrument météorologique le plus utilisé. Il existe des thermomètres à alcool pour les mesures des extrêmes (max et min), le thermomètre à mercure, et enfin, les thermomètres électroniques (fig.4). Les thermographes furent utilisés pour suivre l’évolution des températures au cours d’une période donnée et pour enregistrer les max et les min, il comporte un système mécanique d’enregistrement sur un ruban de papier</a:t>
            </a:r>
            <a:endParaRPr lang="fr-FR" sz="2000"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3CB2624D-B533-F245-965D-4A707DD4EE50}"/>
              </a:ext>
            </a:extLst>
          </p:cNvPr>
          <p:cNvSpPr txBox="1"/>
          <p:nvPr/>
        </p:nvSpPr>
        <p:spPr>
          <a:xfrm>
            <a:off x="1153551" y="5444197"/>
            <a:ext cx="1636345" cy="369332"/>
          </a:xfrm>
          <a:prstGeom prst="rect">
            <a:avLst/>
          </a:prstGeom>
          <a:noFill/>
        </p:spPr>
        <p:txBody>
          <a:bodyPr wrap="none" rtlCol="0">
            <a:spAutoFit/>
          </a:bodyPr>
          <a:lstStyle/>
          <a:p>
            <a:r>
              <a:rPr lang="fr-FR" dirty="0"/>
              <a:t>Thermographe </a:t>
            </a:r>
          </a:p>
        </p:txBody>
      </p:sp>
      <p:pic>
        <p:nvPicPr>
          <p:cNvPr id="1026" name="Picture 2" descr="Thermomètre à Mercure Classique Montrant La Température En Degrés Celsius  Et Fahrenheit Isolé Sur Fond Blanc PNG , Thermomètre, Température,  Analogique Image PNG pour le téléchargement libre">
            <a:extLst>
              <a:ext uri="{FF2B5EF4-FFF2-40B4-BE49-F238E27FC236}">
                <a16:creationId xmlns:a16="http://schemas.microsoft.com/office/drawing/2014/main" id="{C9CB984C-9D03-B213-A76F-CD725B3B2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876" y="331225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rmomètre Électronique Sans Fil Hygromètre Station Météo Intérieure  Extérieure - Walmart.ca">
            <a:extLst>
              <a:ext uri="{FF2B5EF4-FFF2-40B4-BE49-F238E27FC236}">
                <a16:creationId xmlns:a16="http://schemas.microsoft.com/office/drawing/2014/main" id="{C34DC679-F9A7-46F5-46A2-8FB4E17F8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6981" y="2974242"/>
            <a:ext cx="2595370" cy="259537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CAFC816-7E4A-45C2-4605-E590DEAFC6FD}"/>
              </a:ext>
            </a:extLst>
          </p:cNvPr>
          <p:cNvSpPr txBox="1"/>
          <p:nvPr/>
        </p:nvSpPr>
        <p:spPr>
          <a:xfrm>
            <a:off x="4019404" y="5569612"/>
            <a:ext cx="2747291" cy="369332"/>
          </a:xfrm>
          <a:prstGeom prst="rect">
            <a:avLst/>
          </a:prstGeom>
          <a:noFill/>
        </p:spPr>
        <p:txBody>
          <a:bodyPr wrap="none" rtlCol="0">
            <a:spAutoFit/>
          </a:bodyPr>
          <a:lstStyle/>
          <a:p>
            <a:r>
              <a:rPr lang="fr-FR" dirty="0"/>
              <a:t>Thermomètre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à</a:t>
            </a:r>
            <a:r>
              <a:rPr lang="fr-FR" dirty="0"/>
              <a:t> mercure </a:t>
            </a:r>
          </a:p>
        </p:txBody>
      </p:sp>
      <p:sp>
        <p:nvSpPr>
          <p:cNvPr id="7" name="ZoneTexte 6">
            <a:extLst>
              <a:ext uri="{FF2B5EF4-FFF2-40B4-BE49-F238E27FC236}">
                <a16:creationId xmlns:a16="http://schemas.microsoft.com/office/drawing/2014/main" id="{6FFC4AAB-1620-775D-841F-E2CFDA6F5FBC}"/>
              </a:ext>
            </a:extLst>
          </p:cNvPr>
          <p:cNvSpPr txBox="1"/>
          <p:nvPr/>
        </p:nvSpPr>
        <p:spPr>
          <a:xfrm>
            <a:off x="6893170" y="5569612"/>
            <a:ext cx="2808013" cy="369332"/>
          </a:xfrm>
          <a:prstGeom prst="rect">
            <a:avLst/>
          </a:prstGeom>
          <a:noFill/>
        </p:spPr>
        <p:txBody>
          <a:bodyPr wrap="none" rtlCol="0">
            <a:spAutoFit/>
          </a:bodyPr>
          <a:lstStyle/>
          <a:p>
            <a:r>
              <a:rPr lang="fr-FR" dirty="0"/>
              <a:t>Thermomètre électronique </a:t>
            </a:r>
          </a:p>
        </p:txBody>
      </p:sp>
    </p:spTree>
    <p:extLst>
      <p:ext uri="{BB962C8B-B14F-4D97-AF65-F5344CB8AC3E}">
        <p14:creationId xmlns:p14="http://schemas.microsoft.com/office/powerpoint/2010/main" val="264533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7147A-4F1F-6269-C8B2-B1DE5EC821EB}"/>
              </a:ext>
            </a:extLst>
          </p:cNvPr>
          <p:cNvSpPr>
            <a:spLocks noGrp="1"/>
          </p:cNvSpPr>
          <p:nvPr>
            <p:ph type="title"/>
          </p:nvPr>
        </p:nvSpPr>
        <p:spPr>
          <a:xfrm>
            <a:off x="580043" y="290170"/>
            <a:ext cx="4306284" cy="587136"/>
          </a:xfrm>
          <a:solidFill>
            <a:schemeClr val="bg1">
              <a:lumMod val="75000"/>
            </a:schemeClr>
          </a:solidFill>
        </p:spPr>
        <p:txBody>
          <a:bodyPr/>
          <a:lstStyle/>
          <a:p>
            <a:r>
              <a:rPr lang="fr-FR" dirty="0"/>
              <a:t>Les precipitations </a:t>
            </a:r>
          </a:p>
        </p:txBody>
      </p:sp>
      <p:sp>
        <p:nvSpPr>
          <p:cNvPr id="3" name="Espace réservé du contenu 2">
            <a:extLst>
              <a:ext uri="{FF2B5EF4-FFF2-40B4-BE49-F238E27FC236}">
                <a16:creationId xmlns:a16="http://schemas.microsoft.com/office/drawing/2014/main" id="{DA3E41C6-DE50-346F-4D46-4750FC3919AA}"/>
              </a:ext>
            </a:extLst>
          </p:cNvPr>
          <p:cNvSpPr>
            <a:spLocks noGrp="1"/>
          </p:cNvSpPr>
          <p:nvPr>
            <p:ph idx="1"/>
          </p:nvPr>
        </p:nvSpPr>
        <p:spPr>
          <a:xfrm>
            <a:off x="773723" y="2015732"/>
            <a:ext cx="10944665" cy="4005240"/>
          </a:xfrm>
        </p:spPr>
        <p:txBody>
          <a:bodyPr>
            <a:normAutofit/>
          </a:bodyPr>
          <a:lstStyle/>
          <a:p>
            <a:r>
              <a:rPr lang="fr-FR" dirty="0"/>
              <a:t>On appelle précipitations, les différentes formes par lesquelles l’eau contenue dans l’atmosphère retombe sur la Terre sous forme liquide (pluies, rosées) , sous forme solide (neige, glace, grêle),sous forme gazeuse(brouillard) [tab01].</a:t>
            </a:r>
          </a:p>
          <a:p>
            <a:r>
              <a:rPr lang="fr-FR" dirty="0"/>
              <a:t>Les précipitations sont donc les formes diverses que prend la vapeur d'eau condensée (pluie, neige, grêle) tombant sur une région.</a:t>
            </a:r>
          </a:p>
          <a:p>
            <a:r>
              <a:rPr lang="fr-FR" dirty="0"/>
              <a:t>On mesure les précipitations à l'aide du pluviomètre, il est gradué en </a:t>
            </a:r>
            <a:r>
              <a:rPr lang="fr-FR" dirty="0" err="1"/>
              <a:t>mm.</a:t>
            </a:r>
            <a:r>
              <a:rPr lang="fr-FR" dirty="0"/>
              <a:t> On dresse les cartes de précipitation en se servant des lignes isohyètes (lignes joignant les points recevant le même annuel ou mensuel de précipitation).</a:t>
            </a:r>
          </a:p>
        </p:txBody>
      </p:sp>
    </p:spTree>
    <p:extLst>
      <p:ext uri="{BB962C8B-B14F-4D97-AF65-F5344CB8AC3E}">
        <p14:creationId xmlns:p14="http://schemas.microsoft.com/office/powerpoint/2010/main" val="254430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D07A5FBF-2639-B5F7-F80E-EB15E4D018B0}"/>
              </a:ext>
            </a:extLst>
          </p:cNvPr>
          <p:cNvSpPr>
            <a:spLocks noGrp="1"/>
          </p:cNvSpPr>
          <p:nvPr>
            <p:ph type="title"/>
          </p:nvPr>
        </p:nvSpPr>
        <p:spPr>
          <a:xfrm>
            <a:off x="142528" y="451307"/>
            <a:ext cx="5103812" cy="1600200"/>
          </a:xfrm>
        </p:spPr>
        <p:txBody>
          <a:bodyPr>
            <a:normAutofit/>
          </a:bodyPr>
          <a:lstStyle/>
          <a:p>
            <a:r>
              <a:rPr lang="fr-FR" b="1" dirty="0">
                <a:ln w="0"/>
                <a:effectLst>
                  <a:outerShdw blurRad="38100" dist="19050" dir="2700000" algn="tl" rotWithShape="0">
                    <a:schemeClr val="dk1">
                      <a:alpha val="40000"/>
                    </a:schemeClr>
                  </a:outerShdw>
                </a:effectLst>
              </a:rPr>
              <a:t>Chapitre I concepts fondamentaux de la climatologie </a:t>
            </a:r>
            <a:br>
              <a:rPr lang="fr-FR" b="1" dirty="0">
                <a:ln w="0"/>
                <a:effectLst>
                  <a:outerShdw blurRad="38100" dist="19050" dir="2700000" algn="tl" rotWithShape="0">
                    <a:schemeClr val="dk1">
                      <a:alpha val="40000"/>
                    </a:schemeClr>
                  </a:outerShdw>
                </a:effectLst>
              </a:rPr>
            </a:br>
            <a:endParaRPr lang="fr-FR" b="1" dirty="0"/>
          </a:p>
        </p:txBody>
      </p:sp>
      <p:sp>
        <p:nvSpPr>
          <p:cNvPr id="3" name="Espace réservé du contenu 2">
            <a:extLst>
              <a:ext uri="{FF2B5EF4-FFF2-40B4-BE49-F238E27FC236}">
                <a16:creationId xmlns:a16="http://schemas.microsoft.com/office/drawing/2014/main" id="{CEAF83DB-B7CF-4AB5-E56D-0CDA553A12F2}"/>
              </a:ext>
            </a:extLst>
          </p:cNvPr>
          <p:cNvSpPr>
            <a:spLocks noGrp="1"/>
          </p:cNvSpPr>
          <p:nvPr>
            <p:ph idx="1"/>
          </p:nvPr>
        </p:nvSpPr>
        <p:spPr>
          <a:xfrm>
            <a:off x="5246340" y="457200"/>
            <a:ext cx="6172200" cy="3071813"/>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
            <a:r>
              <a:rPr lang="fr-FR" sz="2800" b="1" dirty="0">
                <a:solidFill>
                  <a:schemeClr val="tx1"/>
                </a:solidFill>
                <a:latin typeface="Times New Roman" panose="02020603050405020304" pitchFamily="18" charset="0"/>
                <a:cs typeface="Times New Roman" panose="02020603050405020304" pitchFamily="18" charset="0"/>
              </a:rPr>
              <a:t>La climatologie </a:t>
            </a:r>
            <a:r>
              <a:rPr lang="fr-FR" sz="2400" dirty="0">
                <a:solidFill>
                  <a:schemeClr val="tx1"/>
                </a:solidFill>
                <a:latin typeface="Times New Roman" panose="02020603050405020304" pitchFamily="18" charset="0"/>
                <a:cs typeface="Times New Roman" panose="02020603050405020304" pitchFamily="18" charset="0"/>
              </a:rPr>
              <a:t>est l'étude du climat et de l'état moyen de l'atmosphère, c'est-à-dire la succession des conditions météorologiques sur de longues périodes dans le temps (OMM, 2017). La climatologie s'appuie sur des relevés météorologiques historiques, comme sur des mesures relevées par satellite, mais aussi l'épaisseur du manteau neigeux, le recul des glaciers, l'analyse chimique de l'air emprisonné dans la glace, etc.</a:t>
            </a:r>
          </a:p>
        </p:txBody>
      </p:sp>
      <p:sp>
        <p:nvSpPr>
          <p:cNvPr id="7" name="ZoneTexte 6">
            <a:extLst>
              <a:ext uri="{FF2B5EF4-FFF2-40B4-BE49-F238E27FC236}">
                <a16:creationId xmlns:a16="http://schemas.microsoft.com/office/drawing/2014/main" id="{D5C163DF-5924-5E31-6AA6-05C94A85D110}"/>
              </a:ext>
            </a:extLst>
          </p:cNvPr>
          <p:cNvSpPr txBox="1"/>
          <p:nvPr/>
        </p:nvSpPr>
        <p:spPr>
          <a:xfrm>
            <a:off x="525464" y="4385310"/>
            <a:ext cx="11201698"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r-FR" sz="2400" dirty="0">
                <a:latin typeface="Times New Roman" panose="02020603050405020304" pitchFamily="18" charset="0"/>
                <a:cs typeface="Times New Roman" panose="02020603050405020304" pitchFamily="18" charset="0"/>
              </a:rPr>
              <a:t>La climatologie est la science du climat. Mais son domaine d’application n’est pas restreint au climat. Il s’agit d’une discipline beaucoup plus vaste. Elle emprunte à d’autres sciences des notions: toutes les sciences concernant l’atmosphère comme la physique, la chimie, mais également la biologie, l’agronomie, l’hydrologie, l’économie, l’informatique, ... et surtout les statistiques pour le traitement et l’utilisation rationnelle des données</a:t>
            </a:r>
          </a:p>
        </p:txBody>
      </p:sp>
      <p:sp>
        <p:nvSpPr>
          <p:cNvPr id="14" name="ZoneTexte 13">
            <a:extLst>
              <a:ext uri="{FF2B5EF4-FFF2-40B4-BE49-F238E27FC236}">
                <a16:creationId xmlns:a16="http://schemas.microsoft.com/office/drawing/2014/main" id="{5D5516A4-A03A-1E7C-75EE-2153A7D9CD9E}"/>
              </a:ext>
            </a:extLst>
          </p:cNvPr>
          <p:cNvSpPr txBox="1"/>
          <p:nvPr/>
        </p:nvSpPr>
        <p:spPr>
          <a:xfrm>
            <a:off x="525464" y="2157413"/>
            <a:ext cx="3003550" cy="523220"/>
          </a:xfrm>
          <a:prstGeom prst="rect">
            <a:avLst/>
          </a:prstGeom>
          <a:noFill/>
        </p:spPr>
        <p:txBody>
          <a:bodyPr wrap="square" rtlCol="0">
            <a:spAutoFit/>
          </a:bodyPr>
          <a:lstStyle/>
          <a:p>
            <a:r>
              <a:rPr lang="fr-FR" sz="2800" b="1" dirty="0">
                <a:latin typeface="Times New Roman" panose="02020603050405020304" pitchFamily="18" charset="0"/>
                <a:cs typeface="Times New Roman" panose="02020603050405020304" pitchFamily="18" charset="0"/>
              </a:rPr>
              <a:t>1-Définitions </a:t>
            </a:r>
          </a:p>
        </p:txBody>
      </p:sp>
      <p:pic>
        <p:nvPicPr>
          <p:cNvPr id="3074" name="Picture 2" descr="undefined">
            <a:extLst>
              <a:ext uri="{FF2B5EF4-FFF2-40B4-BE49-F238E27FC236}">
                <a16:creationId xmlns:a16="http://schemas.microsoft.com/office/drawing/2014/main" id="{8FC2EF51-4B90-D04C-2F17-364C3E909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2" y="680085"/>
            <a:ext cx="370522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33B5F59-820C-2158-16A9-4E39FA933521}"/>
              </a:ext>
            </a:extLst>
          </p:cNvPr>
          <p:cNvPicPr>
            <a:picLocks noGrp="1" noChangeAspect="1"/>
          </p:cNvPicPr>
          <p:nvPr>
            <p:ph idx="1"/>
          </p:nvPr>
        </p:nvPicPr>
        <p:blipFill>
          <a:blip r:embed="rId2"/>
          <a:stretch>
            <a:fillRect/>
          </a:stretch>
        </p:blipFill>
        <p:spPr>
          <a:xfrm>
            <a:off x="301826" y="242888"/>
            <a:ext cx="10870999" cy="3755231"/>
          </a:xfrm>
          <a:prstGeom prst="rect">
            <a:avLst/>
          </a:prstGeom>
        </p:spPr>
      </p:pic>
    </p:spTree>
    <p:extLst>
      <p:ext uri="{BB962C8B-B14F-4D97-AF65-F5344CB8AC3E}">
        <p14:creationId xmlns:p14="http://schemas.microsoft.com/office/powerpoint/2010/main" val="1921642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104E-61B2-66B2-365C-0B3ECC3B53A6}"/>
              </a:ext>
            </a:extLst>
          </p:cNvPr>
          <p:cNvSpPr>
            <a:spLocks noGrp="1"/>
          </p:cNvSpPr>
          <p:nvPr>
            <p:ph type="title"/>
          </p:nvPr>
        </p:nvSpPr>
        <p:spPr>
          <a:xfrm>
            <a:off x="165705" y="218733"/>
            <a:ext cx="4534883" cy="587136"/>
          </a:xfrm>
          <a:solidFill>
            <a:srgbClr val="92D050"/>
          </a:solidFill>
        </p:spPr>
        <p:txBody>
          <a:bodyPr>
            <a:normAutofit/>
          </a:bodyPr>
          <a:lstStyle/>
          <a:p>
            <a:r>
              <a:rPr lang="fr-FR" sz="2400" cap="none" dirty="0">
                <a:latin typeface="Times New Roman" panose="02020603050405020304" pitchFamily="18" charset="0"/>
                <a:cs typeface="Times New Roman" panose="02020603050405020304" pitchFamily="18" charset="0"/>
              </a:rPr>
              <a:t>Formation des precipitations </a:t>
            </a:r>
          </a:p>
        </p:txBody>
      </p:sp>
      <p:sp>
        <p:nvSpPr>
          <p:cNvPr id="3" name="Espace réservé du contenu 2">
            <a:extLst>
              <a:ext uri="{FF2B5EF4-FFF2-40B4-BE49-F238E27FC236}">
                <a16:creationId xmlns:a16="http://schemas.microsoft.com/office/drawing/2014/main" id="{490B856C-C960-26C7-D59B-9290D65E14C1}"/>
              </a:ext>
            </a:extLst>
          </p:cNvPr>
          <p:cNvSpPr>
            <a:spLocks noGrp="1"/>
          </p:cNvSpPr>
          <p:nvPr>
            <p:ph idx="1"/>
          </p:nvPr>
        </p:nvSpPr>
        <p:spPr>
          <a:xfrm>
            <a:off x="537179" y="805870"/>
            <a:ext cx="11264296" cy="2437394"/>
          </a:xfrm>
        </p:spPr>
        <p:txBody>
          <a:bodyPr/>
          <a:lstStyle/>
          <a:p>
            <a:pPr marL="0" indent="0">
              <a:buNone/>
            </a:pPr>
            <a:r>
              <a:rPr lang="fr-FR" dirty="0"/>
              <a:t>Refroidissement de l’air                 humidité           l’air saturé          l’air s’élève            condensation autour de noyau               formation des gouttelettes d’eau            collision les unes aux autres               deviennent lourdes               tombent vers le sol             formation des gouttes de pluie</a:t>
            </a:r>
          </a:p>
          <a:p>
            <a:pPr marL="0" indent="0">
              <a:buNone/>
            </a:pPr>
            <a:r>
              <a:rPr lang="fr-FR" dirty="0"/>
              <a:t>Formation de grêle: présence de forts courants d’air ascendants.</a:t>
            </a:r>
          </a:p>
        </p:txBody>
      </p:sp>
      <p:sp>
        <p:nvSpPr>
          <p:cNvPr id="5" name="ZoneTexte 4">
            <a:extLst>
              <a:ext uri="{FF2B5EF4-FFF2-40B4-BE49-F238E27FC236}">
                <a16:creationId xmlns:a16="http://schemas.microsoft.com/office/drawing/2014/main" id="{46BFE6B7-443F-B4B9-6DD3-64D104E24FB7}"/>
              </a:ext>
            </a:extLst>
          </p:cNvPr>
          <p:cNvSpPr txBox="1"/>
          <p:nvPr/>
        </p:nvSpPr>
        <p:spPr>
          <a:xfrm>
            <a:off x="409575" y="2418459"/>
            <a:ext cx="11068050" cy="57996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pluviosité est mesurée par différents types de pluviomètres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(fig.)</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Flèche : droite 5">
            <a:extLst>
              <a:ext uri="{FF2B5EF4-FFF2-40B4-BE49-F238E27FC236}">
                <a16:creationId xmlns:a16="http://schemas.microsoft.com/office/drawing/2014/main" id="{11438908-032F-055D-289E-E35359E62AD8}"/>
              </a:ext>
            </a:extLst>
          </p:cNvPr>
          <p:cNvSpPr/>
          <p:nvPr/>
        </p:nvSpPr>
        <p:spPr>
          <a:xfrm>
            <a:off x="3328988" y="971550"/>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3211AC05-3DA9-2F10-EEFC-3AAAB0752F68}"/>
              </a:ext>
            </a:extLst>
          </p:cNvPr>
          <p:cNvSpPr/>
          <p:nvPr/>
        </p:nvSpPr>
        <p:spPr>
          <a:xfrm>
            <a:off x="5257800" y="971550"/>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DF085B9A-31AC-3014-577E-8C2EDE7ECC29}"/>
              </a:ext>
            </a:extLst>
          </p:cNvPr>
          <p:cNvSpPr/>
          <p:nvPr/>
        </p:nvSpPr>
        <p:spPr>
          <a:xfrm>
            <a:off x="7034213" y="947737"/>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7CC0F649-6D5E-6CE3-D3D0-41B9C585FF3B}"/>
              </a:ext>
            </a:extLst>
          </p:cNvPr>
          <p:cNvSpPr/>
          <p:nvPr/>
        </p:nvSpPr>
        <p:spPr>
          <a:xfrm>
            <a:off x="8810626" y="933449"/>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E974C8AE-0961-6BC6-C3B6-31D0E5424B7E}"/>
              </a:ext>
            </a:extLst>
          </p:cNvPr>
          <p:cNvSpPr/>
          <p:nvPr/>
        </p:nvSpPr>
        <p:spPr>
          <a:xfrm>
            <a:off x="2471246" y="1364326"/>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83AF6648-D541-5923-8392-384E40EE6278}"/>
              </a:ext>
            </a:extLst>
          </p:cNvPr>
          <p:cNvSpPr/>
          <p:nvPr/>
        </p:nvSpPr>
        <p:spPr>
          <a:xfrm>
            <a:off x="6793460" y="1322966"/>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937AEF41-C8EC-7200-E547-198021C2D884}"/>
              </a:ext>
            </a:extLst>
          </p:cNvPr>
          <p:cNvSpPr/>
          <p:nvPr/>
        </p:nvSpPr>
        <p:spPr>
          <a:xfrm>
            <a:off x="2814146" y="1730031"/>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78428B87-3A75-E81B-DF91-2500F0A55BDE}"/>
              </a:ext>
            </a:extLst>
          </p:cNvPr>
          <p:cNvSpPr/>
          <p:nvPr/>
        </p:nvSpPr>
        <p:spPr>
          <a:xfrm>
            <a:off x="5753100" y="1701338"/>
            <a:ext cx="685800" cy="200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BE1CBECF-F7F0-5064-76E3-64BFCE4C9C36}"/>
              </a:ext>
            </a:extLst>
          </p:cNvPr>
          <p:cNvPicPr>
            <a:picLocks noChangeAspect="1"/>
          </p:cNvPicPr>
          <p:nvPr/>
        </p:nvPicPr>
        <p:blipFill>
          <a:blip r:embed="rId2"/>
          <a:stretch>
            <a:fillRect/>
          </a:stretch>
        </p:blipFill>
        <p:spPr>
          <a:xfrm>
            <a:off x="594329" y="3200753"/>
            <a:ext cx="4600575"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ZoneTexte 15">
            <a:extLst>
              <a:ext uri="{FF2B5EF4-FFF2-40B4-BE49-F238E27FC236}">
                <a16:creationId xmlns:a16="http://schemas.microsoft.com/office/drawing/2014/main" id="{E5C975AE-637C-DEA3-8427-3D4F5876F109}"/>
              </a:ext>
            </a:extLst>
          </p:cNvPr>
          <p:cNvSpPr txBox="1"/>
          <p:nvPr/>
        </p:nvSpPr>
        <p:spPr>
          <a:xfrm>
            <a:off x="-159337" y="6021606"/>
            <a:ext cx="6952798" cy="878574"/>
          </a:xfrm>
          <a:prstGeom prst="rect">
            <a:avLst/>
          </a:prstGeom>
          <a:noFill/>
        </p:spPr>
        <p:txBody>
          <a:bodyPr wrap="square">
            <a:spAutoFit/>
          </a:bodyPr>
          <a:lstStyle/>
          <a:p>
            <a:pPr algn="ctr">
              <a:lnSpc>
                <a:spcPct val="150000"/>
              </a:lnSpc>
              <a:spcAft>
                <a:spcPts val="800"/>
              </a:spcAft>
              <a:buNone/>
            </a:pPr>
            <a:r>
              <a:rPr lang="fr-FR" sz="1800" b="1" dirty="0">
                <a:effectLst/>
                <a:highlight>
                  <a:srgbClr val="FF00FF"/>
                </a:highlight>
                <a:latin typeface="Arial" panose="020B0604020202020204" pitchFamily="34" charset="0"/>
                <a:ea typeface="Calibri" panose="020F0502020204030204" pitchFamily="34" charset="0"/>
                <a:cs typeface="Arial" panose="020B0604020202020204" pitchFamily="34" charset="0"/>
              </a:rPr>
              <a:t>Figure1 : A-Pluviomètre à lecture directe   B- pluviomètre électronique</a:t>
            </a:r>
            <a:endParaRPr lang="fr-FR" sz="1600" dirty="0">
              <a:effectLst/>
              <a:highlight>
                <a:srgbClr val="FF00FF"/>
              </a:highlight>
              <a:latin typeface="Calibri" panose="020F0502020204030204" pitchFamily="34" charset="0"/>
              <a:ea typeface="Calibri" panose="020F050202020403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DDF556D4-0BB6-383D-BE4E-E31532570C3A}"/>
              </a:ext>
            </a:extLst>
          </p:cNvPr>
          <p:cNvSpPr txBox="1"/>
          <p:nvPr/>
        </p:nvSpPr>
        <p:spPr>
          <a:xfrm>
            <a:off x="5341143" y="3065352"/>
            <a:ext cx="6517482" cy="3046988"/>
          </a:xfrm>
          <a:prstGeom prst="rect">
            <a:avLst/>
          </a:prstGeom>
          <a:noFill/>
          <a:ln>
            <a:solidFill>
              <a:schemeClr val="tx2">
                <a:lumMod val="75000"/>
              </a:schemeClr>
            </a:solidFill>
          </a:ln>
        </p:spPr>
        <p:txBody>
          <a:bodyPr wrap="square">
            <a:spAutoFit/>
          </a:bodyPr>
          <a:lstStyle/>
          <a:p>
            <a:pPr algn="just"/>
            <a:r>
              <a:rPr lang="fr-FR" sz="2400" dirty="0">
                <a:effectLst/>
                <a:highlight>
                  <a:srgbClr val="FF00FF"/>
                </a:highlight>
                <a:latin typeface="Times New Roman" panose="02020603050405020304" pitchFamily="18" charset="0"/>
                <a:ea typeface="Calibri" panose="020F0502020204030204" pitchFamily="34" charset="0"/>
                <a:cs typeface="Times New Roman" panose="02020603050405020304" pitchFamily="18" charset="0"/>
              </a:rPr>
              <a:t>Le pluviomètre à lecture directe est formé de deux parties en matière plastique s'emboîtant l'une dans l’autre : une partie supérieure opaque, en forme d'entonnoir à fond perforé, sert à recueillir la pluie sur une surface de 400 cm² et une partie inférieure transparente, qui emmagasine l’eau recueillie et indique la hauteur d'eau tombée par lecture directe sur une échelle graduée</a:t>
            </a:r>
            <a:endParaRPr lang="fr-FR" sz="2400" dirty="0">
              <a:highlight>
                <a:srgbClr val="FF00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24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B92EBE5-8394-9B9C-5E8E-A368A16D8E53}"/>
              </a:ext>
            </a:extLst>
          </p:cNvPr>
          <p:cNvSpPr>
            <a:spLocks noGrp="1"/>
          </p:cNvSpPr>
          <p:nvPr>
            <p:ph idx="1"/>
          </p:nvPr>
        </p:nvSpPr>
        <p:spPr>
          <a:xfrm>
            <a:off x="480030" y="329807"/>
            <a:ext cx="11121420" cy="1441843"/>
          </a:xfrm>
          <a:ln/>
        </p:spPr>
        <p:style>
          <a:lnRef idx="1">
            <a:schemeClr val="accent2"/>
          </a:lnRef>
          <a:fillRef idx="2">
            <a:schemeClr val="accent2"/>
          </a:fillRef>
          <a:effectRef idx="1">
            <a:schemeClr val="accent2"/>
          </a:effectRef>
          <a:fontRef idx="minor">
            <a:schemeClr val="dk1"/>
          </a:fontRef>
        </p:style>
        <p:txBody>
          <a:bodyPr/>
          <a:lstStyle/>
          <a:p>
            <a:r>
              <a:rPr lang="fr-FR" dirty="0"/>
              <a:t>Le Pluviomètre sans fil peut avoir une longue portée de 100 m entre l'afficheur et le collecteur de pluie, il affiche le cumul total et le cumul quotidien simultanément. Il comporte de nombreuses autres fonctions : alarme pluie, historique, température intérieure, etc.</a:t>
            </a:r>
          </a:p>
        </p:txBody>
      </p:sp>
    </p:spTree>
    <p:extLst>
      <p:ext uri="{BB962C8B-B14F-4D97-AF65-F5344CB8AC3E}">
        <p14:creationId xmlns:p14="http://schemas.microsoft.com/office/powerpoint/2010/main" val="176033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38929-BB61-74F6-817D-E993750B5E5C}"/>
              </a:ext>
            </a:extLst>
          </p:cNvPr>
          <p:cNvSpPr>
            <a:spLocks noGrp="1"/>
          </p:cNvSpPr>
          <p:nvPr>
            <p:ph type="title"/>
          </p:nvPr>
        </p:nvSpPr>
        <p:spPr>
          <a:xfrm>
            <a:off x="380017" y="275882"/>
            <a:ext cx="5715984" cy="438494"/>
          </a:xfrm>
          <a:solidFill>
            <a:schemeClr val="accent3">
              <a:lumMod val="20000"/>
              <a:lumOff val="80000"/>
            </a:schemeClr>
          </a:solidFill>
          <a:ln w="3175">
            <a:solidFill>
              <a:schemeClr val="tx1"/>
            </a:solidFill>
          </a:ln>
        </p:spPr>
        <p:txBody>
          <a:bodyPr>
            <a:normAutofit fontScale="90000"/>
          </a:bodyPr>
          <a:lstStyle/>
          <a:p>
            <a:r>
              <a:rPr lang="fr-FR" b="1" dirty="0">
                <a:latin typeface="Times New Roman" panose="02020603050405020304" pitchFamily="18" charset="0"/>
                <a:cs typeface="Times New Roman" panose="02020603050405020304" pitchFamily="18" charset="0"/>
              </a:rPr>
              <a:t>Pression</a:t>
            </a:r>
            <a:r>
              <a:rPr lang="fr-FR" b="1" dirty="0"/>
              <a:t> </a:t>
            </a:r>
            <a:r>
              <a:rPr lang="fr-FR" b="1" dirty="0">
                <a:latin typeface="Times New Roman" panose="02020603050405020304" pitchFamily="18" charset="0"/>
                <a:cs typeface="Times New Roman" panose="02020603050405020304" pitchFamily="18" charset="0"/>
              </a:rPr>
              <a:t>atmosphérique</a:t>
            </a:r>
            <a:r>
              <a:rPr lang="fr-FR" b="1" dirty="0"/>
              <a:t> </a:t>
            </a:r>
            <a:endParaRPr lang="fr-FR" dirty="0"/>
          </a:p>
        </p:txBody>
      </p:sp>
      <p:sp>
        <p:nvSpPr>
          <p:cNvPr id="3" name="Espace réservé du contenu 2">
            <a:extLst>
              <a:ext uri="{FF2B5EF4-FFF2-40B4-BE49-F238E27FC236}">
                <a16:creationId xmlns:a16="http://schemas.microsoft.com/office/drawing/2014/main" id="{79217FAD-65D2-D987-2B68-AC7FE836DBD0}"/>
              </a:ext>
            </a:extLst>
          </p:cNvPr>
          <p:cNvSpPr>
            <a:spLocks noGrp="1"/>
          </p:cNvSpPr>
          <p:nvPr>
            <p:ph idx="1"/>
          </p:nvPr>
        </p:nvSpPr>
        <p:spPr>
          <a:xfrm>
            <a:off x="351441" y="842963"/>
            <a:ext cx="11278584" cy="3700462"/>
          </a:xfrm>
        </p:spPr>
        <p:style>
          <a:lnRef idx="1">
            <a:schemeClr val="accent5"/>
          </a:lnRef>
          <a:fillRef idx="2">
            <a:schemeClr val="accent5"/>
          </a:fillRef>
          <a:effectRef idx="1">
            <a:schemeClr val="accent5"/>
          </a:effectRef>
          <a:fontRef idx="minor">
            <a:schemeClr val="dk1"/>
          </a:fontRef>
        </p:style>
        <p:txBody>
          <a:bodyPr>
            <a:normAutofit/>
          </a:bodyPr>
          <a:lstStyle/>
          <a:p>
            <a:r>
              <a:rPr lang="fr-FR" sz="2200" dirty="0">
                <a:latin typeface="Times New Roman" panose="02020603050405020304" pitchFamily="18" charset="0"/>
                <a:cs typeface="Times New Roman" panose="02020603050405020304" pitchFamily="18" charset="0"/>
              </a:rPr>
              <a:t>La pression atmosphérique correspond au poids exercé par une colonne d'air sur une surface donnée. Ainsi, une colonne d'air de section de 1 m², du sol jusqu'au sommet de l'atmosphère, pèse environ 10000 kg. La pression atmosphérique est mesurée en hectopascal (hPa). Autrefois, on employait le millibar (mb) ou encore le millimètre de mercure (mm Hg). L'instrument de mesure de la pression atmosphérique est le baromètre.</a:t>
            </a:r>
          </a:p>
          <a:p>
            <a:r>
              <a:rPr lang="fr-FR" sz="2200" b="1" dirty="0">
                <a:latin typeface="Times New Roman" panose="02020603050405020304" pitchFamily="18" charset="0"/>
                <a:cs typeface="Times New Roman" panose="02020603050405020304" pitchFamily="18" charset="0"/>
              </a:rPr>
              <a:t>Variation avec l'altitude :</a:t>
            </a:r>
            <a:r>
              <a:rPr lang="fr-FR" sz="2200" dirty="0">
                <a:latin typeface="Times New Roman" panose="02020603050405020304" pitchFamily="18" charset="0"/>
                <a:cs typeface="Times New Roman" panose="02020603050405020304" pitchFamily="18" charset="0"/>
              </a:rPr>
              <a:t> Près de la surface de la Terre, la pression est plus élevée en raison du poids de l'air au-dessus. En montant en altitude, la pression diminue car il y a moins d'air au-dessus pour exercer une force vers le bas.</a:t>
            </a:r>
          </a:p>
          <a:p>
            <a:endParaRPr lang="fr-FR" dirty="0"/>
          </a:p>
        </p:txBody>
      </p:sp>
      <p:sp>
        <p:nvSpPr>
          <p:cNvPr id="5" name="ZoneTexte 4">
            <a:extLst>
              <a:ext uri="{FF2B5EF4-FFF2-40B4-BE49-F238E27FC236}">
                <a16:creationId xmlns:a16="http://schemas.microsoft.com/office/drawing/2014/main" id="{2C24B95D-332F-32F0-C921-FBAACA65FD83}"/>
              </a:ext>
            </a:extLst>
          </p:cNvPr>
          <p:cNvSpPr txBox="1"/>
          <p:nvPr/>
        </p:nvSpPr>
        <p:spPr>
          <a:xfrm>
            <a:off x="613871" y="4800600"/>
            <a:ext cx="11016154"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i="0" dirty="0">
                <a:solidFill>
                  <a:srgbClr val="333333"/>
                </a:solidFill>
                <a:effectLst/>
                <a:latin typeface="Times New Roman" panose="02020603050405020304" pitchFamily="18" charset="0"/>
                <a:cs typeface="Times New Roman" panose="02020603050405020304" pitchFamily="18" charset="0"/>
              </a:rPr>
              <a:t>Pourquoi ne ressent-on pas alors ce poids de l’air sur nous ? </a:t>
            </a:r>
          </a:p>
          <a:p>
            <a:r>
              <a:rPr lang="fr-FR" sz="2400" b="0" i="0" dirty="0">
                <a:solidFill>
                  <a:srgbClr val="333333"/>
                </a:solidFill>
                <a:effectLst/>
                <a:latin typeface="Times New Roman" panose="02020603050405020304" pitchFamily="18" charset="0"/>
                <a:cs typeface="Times New Roman" panose="02020603050405020304" pitchFamily="18" charset="0"/>
              </a:rPr>
              <a:t>La pression atmosphérique est exercée de manière égale dans toutes les directions, donc nous ne la percevons pas comme une force externe. De plus, notre corps est habitué à vivre avec cette pression constante. Sauf dans des situations où il y a des changements rapides de pression comme lors d'un voyage en avion ou en plongée sous-marine.</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9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riation verticale de la pression atmosphérique">
            <a:extLst>
              <a:ext uri="{FF2B5EF4-FFF2-40B4-BE49-F238E27FC236}">
                <a16:creationId xmlns:a16="http://schemas.microsoft.com/office/drawing/2014/main" id="{910CD013-D05B-6497-B8CC-32126913CD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488" y="342901"/>
            <a:ext cx="6550024" cy="641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382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67D7E-8609-A6E3-FDC1-AD8949C47B8D}"/>
              </a:ext>
            </a:extLst>
          </p:cNvPr>
          <p:cNvSpPr>
            <a:spLocks noGrp="1"/>
          </p:cNvSpPr>
          <p:nvPr>
            <p:ph type="title"/>
          </p:nvPr>
        </p:nvSpPr>
        <p:spPr>
          <a:xfrm>
            <a:off x="391431" y="175870"/>
            <a:ext cx="2120296" cy="587136"/>
          </a:xfrm>
        </p:spPr>
        <p:style>
          <a:lnRef idx="1">
            <a:schemeClr val="accent5"/>
          </a:lnRef>
          <a:fillRef idx="2">
            <a:schemeClr val="accent5"/>
          </a:fillRef>
          <a:effectRef idx="1">
            <a:schemeClr val="accent5"/>
          </a:effectRef>
          <a:fontRef idx="minor">
            <a:schemeClr val="dk1"/>
          </a:fontRef>
        </p:style>
        <p:txBody>
          <a:bodyPr>
            <a:normAutofit fontScale="90000"/>
          </a:bodyPr>
          <a:lstStyle/>
          <a:p>
            <a:pPr marL="457200" indent="-457200">
              <a:buFont typeface="Wingdings" panose="05000000000000000000" pitchFamily="2" charset="2"/>
              <a:buChar char="v"/>
            </a:pPr>
            <a:r>
              <a:rPr lang="fr-FR" sz="2700" b="1" cap="none" dirty="0">
                <a:latin typeface="Times New Roman" panose="02020603050405020304" pitchFamily="18" charset="0"/>
                <a:cs typeface="Times New Roman" panose="02020603050405020304" pitchFamily="18" charset="0"/>
              </a:rPr>
              <a:t>Isobares</a:t>
            </a:r>
            <a:r>
              <a:rPr lang="fr-FR" b="1" dirty="0"/>
              <a:t> </a:t>
            </a:r>
            <a:br>
              <a:rPr lang="fr-FR" dirty="0"/>
            </a:br>
            <a:endParaRPr lang="fr-FR" dirty="0"/>
          </a:p>
        </p:txBody>
      </p:sp>
      <p:sp>
        <p:nvSpPr>
          <p:cNvPr id="3" name="Espace réservé du contenu 2">
            <a:extLst>
              <a:ext uri="{FF2B5EF4-FFF2-40B4-BE49-F238E27FC236}">
                <a16:creationId xmlns:a16="http://schemas.microsoft.com/office/drawing/2014/main" id="{0535D260-E23A-306C-1F13-249254D193C1}"/>
              </a:ext>
            </a:extLst>
          </p:cNvPr>
          <p:cNvSpPr>
            <a:spLocks noGrp="1"/>
          </p:cNvSpPr>
          <p:nvPr>
            <p:ph idx="1"/>
          </p:nvPr>
        </p:nvSpPr>
        <p:spPr>
          <a:xfrm>
            <a:off x="192842" y="763006"/>
            <a:ext cx="4637769" cy="2563877"/>
          </a:xfrm>
          <a:solidFill>
            <a:schemeClr val="accent3">
              <a:lumMod val="20000"/>
              <a:lumOff val="80000"/>
            </a:schemeClr>
          </a:solidFill>
        </p:spPr>
        <p:txBody>
          <a:bodyPr>
            <a:normAutofit/>
          </a:bodyPr>
          <a:lstStyle/>
          <a:p>
            <a:pPr algn="just"/>
            <a:r>
              <a:rPr lang="fr-FR" dirty="0">
                <a:latin typeface="Times New Roman" panose="02020603050405020304" pitchFamily="18" charset="0"/>
                <a:cs typeface="Times New Roman" panose="02020603050405020304" pitchFamily="18" charset="0"/>
              </a:rPr>
              <a:t>L'illustration ci-dessous, présente des lignes fermées autour d’un centre d'action et identifiée par un nombre de référence. Ce sont des lignes reliant les points de même pression (ramenée au niveau de la mer) et appelées </a:t>
            </a:r>
            <a:r>
              <a:rPr lang="fr-FR" b="1" dirty="0">
                <a:latin typeface="Times New Roman" panose="02020603050405020304" pitchFamily="18" charset="0"/>
                <a:cs typeface="Times New Roman" panose="02020603050405020304" pitchFamily="18" charset="0"/>
              </a:rPr>
              <a:t>isobares </a:t>
            </a: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10645031-8150-8DEC-4E4E-468408E44357}"/>
              </a:ext>
            </a:extLst>
          </p:cNvPr>
          <p:cNvPicPr>
            <a:picLocks noChangeAspect="1"/>
          </p:cNvPicPr>
          <p:nvPr/>
        </p:nvPicPr>
        <p:blipFill>
          <a:blip r:embed="rId2"/>
          <a:stretch>
            <a:fillRect/>
          </a:stretch>
        </p:blipFill>
        <p:spPr>
          <a:xfrm>
            <a:off x="391431" y="3326883"/>
            <a:ext cx="3733801" cy="2563877"/>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22AD3863-B8D0-EC3B-C124-42460E719299}"/>
              </a:ext>
            </a:extLst>
          </p:cNvPr>
          <p:cNvSpPr txBox="1"/>
          <p:nvPr/>
        </p:nvSpPr>
        <p:spPr>
          <a:xfrm>
            <a:off x="119968" y="6257980"/>
            <a:ext cx="3092804" cy="463075"/>
          </a:xfrm>
          <a:prstGeom prst="rect">
            <a:avLst/>
          </a:prstGeom>
          <a:solidFill>
            <a:srgbClr val="92D050"/>
          </a:solidFill>
        </p:spPr>
        <p:txBody>
          <a:bodyPr wrap="square">
            <a:spAutoFit/>
          </a:bodyPr>
          <a:lstStyle/>
          <a:p>
            <a:pPr algn="ctr">
              <a:lnSpc>
                <a:spcPct val="150000"/>
              </a:lnSpc>
              <a:spcAft>
                <a:spcPts val="800"/>
              </a:spcAft>
              <a:buNone/>
            </a:pPr>
            <a:r>
              <a:rPr lang="fr-FR" sz="1800" b="1" dirty="0">
                <a:effectLst/>
                <a:latin typeface="Arial" panose="020B0604020202020204" pitchFamily="34" charset="0"/>
                <a:ea typeface="Calibri" panose="020F0502020204030204" pitchFamily="34" charset="0"/>
                <a:cs typeface="Arial" panose="020B0604020202020204" pitchFamily="34" charset="0"/>
              </a:rPr>
              <a:t>Figure . Lignes isobares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FB57BEC3-AFF2-44C6-9341-90BFC263D5CF}"/>
              </a:ext>
            </a:extLst>
          </p:cNvPr>
          <p:cNvSpPr txBox="1"/>
          <p:nvPr/>
        </p:nvSpPr>
        <p:spPr>
          <a:xfrm>
            <a:off x="5220293" y="4445616"/>
            <a:ext cx="3904060" cy="369332"/>
          </a:xfrm>
          <a:prstGeom prst="rect">
            <a:avLst/>
          </a:prstGeom>
          <a:noFill/>
        </p:spPr>
        <p:txBody>
          <a:bodyPr wrap="square">
            <a:spAutoFit/>
          </a:bodyPr>
          <a:lstStyle/>
          <a:p>
            <a:pPr marL="285750" indent="-285750">
              <a:buFont typeface="Wingdings" panose="05000000000000000000" pitchFamily="2" charset="2"/>
              <a:buChar char="ü"/>
            </a:pPr>
            <a:r>
              <a:rPr lang="fr-FR" sz="1800" dirty="0">
                <a:solidFill>
                  <a:srgbClr val="000000"/>
                </a:solidFill>
                <a:effectLst/>
                <a:highlight>
                  <a:srgbClr val="FFFF00"/>
                </a:highlight>
                <a:latin typeface="Arial" panose="020B0604020202020204" pitchFamily="34" charset="0"/>
                <a:ea typeface="Calibri" panose="020F0502020204030204" pitchFamily="34" charset="0"/>
              </a:rPr>
              <a:t>Le baromètre à mercure</a:t>
            </a:r>
            <a:r>
              <a:rPr lang="fr-FR" sz="1800" dirty="0">
                <a:solidFill>
                  <a:srgbClr val="000000"/>
                </a:solidFill>
                <a:effectLst/>
                <a:latin typeface="Arial" panose="020B0604020202020204" pitchFamily="34" charset="0"/>
                <a:ea typeface="Calibri" panose="020F0502020204030204" pitchFamily="34" charset="0"/>
              </a:rPr>
              <a:t> </a:t>
            </a:r>
            <a:endParaRPr lang="fr-FR" dirty="0"/>
          </a:p>
        </p:txBody>
      </p:sp>
      <p:sp>
        <p:nvSpPr>
          <p:cNvPr id="7" name="ZoneTexte 6">
            <a:extLst>
              <a:ext uri="{FF2B5EF4-FFF2-40B4-BE49-F238E27FC236}">
                <a16:creationId xmlns:a16="http://schemas.microsoft.com/office/drawing/2014/main" id="{419AC1F8-E9AA-D9E8-3BD3-314C9DE452D2}"/>
              </a:ext>
            </a:extLst>
          </p:cNvPr>
          <p:cNvSpPr txBox="1"/>
          <p:nvPr/>
        </p:nvSpPr>
        <p:spPr>
          <a:xfrm>
            <a:off x="5160236" y="4892443"/>
            <a:ext cx="6107906" cy="1883657"/>
          </a:xfrm>
          <a:prstGeom prst="rect">
            <a:avLst/>
          </a:prstGeom>
          <a:noFill/>
        </p:spPr>
        <p:txBody>
          <a:bodyPr wrap="square">
            <a:spAutoFit/>
          </a:bodyPr>
          <a:lstStyle/>
          <a:p>
            <a:pPr algn="just">
              <a:lnSpc>
                <a:spcPct val="150000"/>
              </a:lnSpc>
              <a:spcAft>
                <a:spcPts val="800"/>
              </a:spcAft>
              <a:buNone/>
            </a:pPr>
            <a:r>
              <a:rPr lang="fr-F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plus en plus rare du fait de la législation sur le mercure ; indique la pression exacte du lieu. Il faut corriger cette pression de l'altitude pour obtenir la pression au niveau de la mer.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87921416-CC92-33EB-0874-60BC01A5E84B}"/>
              </a:ext>
            </a:extLst>
          </p:cNvPr>
          <p:cNvSpPr txBox="1"/>
          <p:nvPr/>
        </p:nvSpPr>
        <p:spPr>
          <a:xfrm>
            <a:off x="5297090" y="238605"/>
            <a:ext cx="3630353"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marL="342900" indent="-342900">
              <a:buFont typeface="Wingdings" panose="05000000000000000000" pitchFamily="2" charset="2"/>
              <a:buChar char="v"/>
            </a:pPr>
            <a:r>
              <a:rPr lang="fr-FR" sz="2400" b="1" dirty="0">
                <a:latin typeface="Times New Roman" panose="02020603050405020304" pitchFamily="18" charset="0"/>
                <a:cs typeface="Times New Roman" panose="02020603050405020304" pitchFamily="18" charset="0"/>
              </a:rPr>
              <a:t>Instruments de mesure </a:t>
            </a:r>
          </a:p>
        </p:txBody>
      </p:sp>
      <p:sp>
        <p:nvSpPr>
          <p:cNvPr id="11" name="Bulle narrative : ronde 10">
            <a:extLst>
              <a:ext uri="{FF2B5EF4-FFF2-40B4-BE49-F238E27FC236}">
                <a16:creationId xmlns:a16="http://schemas.microsoft.com/office/drawing/2014/main" id="{0A2361E7-DE36-B7E9-3276-ED9822E621CB}"/>
              </a:ext>
            </a:extLst>
          </p:cNvPr>
          <p:cNvSpPr/>
          <p:nvPr/>
        </p:nvSpPr>
        <p:spPr>
          <a:xfrm>
            <a:off x="9547620" y="165117"/>
            <a:ext cx="1857376" cy="612648"/>
          </a:xfrm>
          <a:prstGeom prst="wedgeEllipseCallout">
            <a:avLst>
              <a:gd name="adj1" fmla="val -52083"/>
              <a:gd name="adj2" fmla="val 1324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Baromètre</a:t>
            </a:r>
            <a:r>
              <a:rPr lang="fr-FR" dirty="0"/>
              <a:t> </a:t>
            </a:r>
          </a:p>
        </p:txBody>
      </p:sp>
      <p:pic>
        <p:nvPicPr>
          <p:cNvPr id="1026" name="Picture 2" descr="Illustration Vectorielle D'un Baromètre à Mercure. Outil De Mesure De La  Pression Atmosphérique étiqueté. Instrument De Mesure Mét Illustration de  Vecteur - Illustration du prévision, illustration: 164637657">
            <a:extLst>
              <a:ext uri="{FF2B5EF4-FFF2-40B4-BE49-F238E27FC236}">
                <a16:creationId xmlns:a16="http://schemas.microsoft.com/office/drawing/2014/main" id="{F7151582-6BF3-1A81-7F25-F1193BFC5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320" y="1004362"/>
            <a:ext cx="263286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3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01EA58-F7BB-AA91-4E9E-52A1E6B62A96}"/>
              </a:ext>
            </a:extLst>
          </p:cNvPr>
          <p:cNvSpPr>
            <a:spLocks noGrp="1"/>
          </p:cNvSpPr>
          <p:nvPr>
            <p:ph idx="1"/>
          </p:nvPr>
        </p:nvSpPr>
        <p:spPr>
          <a:xfrm>
            <a:off x="6299903" y="4242667"/>
            <a:ext cx="5593250" cy="1957388"/>
          </a:xfrm>
        </p:spPr>
        <p:style>
          <a:lnRef idx="1">
            <a:schemeClr val="accent2"/>
          </a:lnRef>
          <a:fillRef idx="2">
            <a:schemeClr val="accent2"/>
          </a:fillRef>
          <a:effectRef idx="1">
            <a:schemeClr val="accent2"/>
          </a:effectRef>
          <a:fontRef idx="minor">
            <a:schemeClr val="dk1"/>
          </a:fontRef>
        </p:style>
        <p:txBody>
          <a:bodyPr>
            <a:normAutofit/>
          </a:bodyPr>
          <a:lstStyle/>
          <a:p>
            <a:pPr>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est un baromètre affichant, sur écran ou sur papier millimétré pour les anciens modèles (fig.), la courbe de la pression en fonction du temps. </a:t>
            </a:r>
          </a:p>
          <a:p>
            <a:endParaRPr lang="fr-FR" dirty="0"/>
          </a:p>
        </p:txBody>
      </p:sp>
      <p:pic>
        <p:nvPicPr>
          <p:cNvPr id="2050" name="Picture 2" descr="Baromètre anéroïde">
            <a:extLst>
              <a:ext uri="{FF2B5EF4-FFF2-40B4-BE49-F238E27FC236}">
                <a16:creationId xmlns:a16="http://schemas.microsoft.com/office/drawing/2014/main" id="{1A37D0AE-97F3-6EC6-CA29-F5A3E5899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346" y="252449"/>
            <a:ext cx="2852737" cy="276515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E4E2926-8A71-7549-1CF4-AC07CC773A36}"/>
              </a:ext>
            </a:extLst>
          </p:cNvPr>
          <p:cNvSpPr txBox="1"/>
          <p:nvPr/>
        </p:nvSpPr>
        <p:spPr>
          <a:xfrm>
            <a:off x="1240346" y="3204567"/>
            <a:ext cx="3106134" cy="369332"/>
          </a:xfrm>
          <a:prstGeom prst="rect">
            <a:avLst/>
          </a:prstGeom>
          <a:noFill/>
        </p:spPr>
        <p:txBody>
          <a:bodyPr wrap="square">
            <a:spAutoFit/>
          </a:bodyPr>
          <a:lstStyle/>
          <a:p>
            <a:r>
              <a:rPr lang="fr-FR" b="1" dirty="0">
                <a:solidFill>
                  <a:srgbClr val="FF0000"/>
                </a:solidFill>
              </a:rPr>
              <a:t>Le baromètre anéroïde </a:t>
            </a:r>
            <a:endParaRPr lang="fr-FR" dirty="0"/>
          </a:p>
        </p:txBody>
      </p:sp>
      <p:sp>
        <p:nvSpPr>
          <p:cNvPr id="7" name="ZoneTexte 6">
            <a:extLst>
              <a:ext uri="{FF2B5EF4-FFF2-40B4-BE49-F238E27FC236}">
                <a16:creationId xmlns:a16="http://schemas.microsoft.com/office/drawing/2014/main" id="{8DEB1F4A-8BD8-53E4-4D73-4A36A6BD80C0}"/>
              </a:ext>
            </a:extLst>
          </p:cNvPr>
          <p:cNvSpPr txBox="1"/>
          <p:nvPr/>
        </p:nvSpPr>
        <p:spPr>
          <a:xfrm>
            <a:off x="191997" y="4261063"/>
            <a:ext cx="6107906"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ü"/>
            </a:pPr>
            <a:r>
              <a:rPr lang="fr-FR" sz="2400" dirty="0">
                <a:latin typeface="Times New Roman" panose="02020603050405020304" pitchFamily="18" charset="0"/>
                <a:cs typeface="Times New Roman" panose="02020603050405020304" pitchFamily="18" charset="0"/>
              </a:rPr>
              <a:t>contient une ou plusieurs capsules à vide (capsule de Vidie) qui s'écrase plus ou moins en fonction de la pression. Cette variation est amplifiée par un mécanisme déplaçant une aiguille sur un cadran (fig.).</a:t>
            </a:r>
          </a:p>
        </p:txBody>
      </p:sp>
      <p:pic>
        <p:nvPicPr>
          <p:cNvPr id="2052" name="Picture 4" descr="Barographe avec boîtier en aluminium : précis et robuste">
            <a:extLst>
              <a:ext uri="{FF2B5EF4-FFF2-40B4-BE49-F238E27FC236}">
                <a16:creationId xmlns:a16="http://schemas.microsoft.com/office/drawing/2014/main" id="{25CE23C1-62C1-CBDA-BD96-F9BC55844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675" y="842962"/>
            <a:ext cx="3587033" cy="243971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3D166A5-3F85-6DBE-11F4-95EE99261478}"/>
              </a:ext>
            </a:extLst>
          </p:cNvPr>
          <p:cNvSpPr txBox="1"/>
          <p:nvPr/>
        </p:nvSpPr>
        <p:spPr>
          <a:xfrm>
            <a:off x="7543461" y="3401973"/>
            <a:ext cx="3106134" cy="369332"/>
          </a:xfrm>
          <a:prstGeom prst="rect">
            <a:avLst/>
          </a:prstGeom>
          <a:noFill/>
        </p:spPr>
        <p:txBody>
          <a:bodyPr wrap="square">
            <a:spAutoFit/>
          </a:bodyPr>
          <a:lstStyle/>
          <a:p>
            <a:r>
              <a:rPr lang="fr-FR" b="1" dirty="0">
                <a:solidFill>
                  <a:srgbClr val="FF0000"/>
                </a:solidFill>
              </a:rPr>
              <a:t>Le barographe </a:t>
            </a:r>
            <a:endParaRPr lang="fr-FR" dirty="0"/>
          </a:p>
        </p:txBody>
      </p:sp>
    </p:spTree>
    <p:extLst>
      <p:ext uri="{BB962C8B-B14F-4D97-AF65-F5344CB8AC3E}">
        <p14:creationId xmlns:p14="http://schemas.microsoft.com/office/powerpoint/2010/main" val="3991975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661B0B-C7AD-8A74-C8B7-76216AD30466}"/>
              </a:ext>
            </a:extLst>
          </p:cNvPr>
          <p:cNvSpPr>
            <a:spLocks noGrp="1"/>
          </p:cNvSpPr>
          <p:nvPr>
            <p:ph type="title"/>
          </p:nvPr>
        </p:nvSpPr>
        <p:spPr>
          <a:xfrm>
            <a:off x="294291" y="233019"/>
            <a:ext cx="9603275" cy="1049235"/>
          </a:xfrm>
        </p:spPr>
        <p:txBody>
          <a:bodyPr/>
          <a:lstStyle/>
          <a:p>
            <a:r>
              <a:rPr lang="fr-FR" b="1" dirty="0"/>
              <a:t>Variation de la pression atmosphérique</a:t>
            </a:r>
            <a:endParaRPr lang="fr-FR" dirty="0"/>
          </a:p>
        </p:txBody>
      </p:sp>
      <p:sp>
        <p:nvSpPr>
          <p:cNvPr id="3" name="Espace réservé du contenu 2">
            <a:extLst>
              <a:ext uri="{FF2B5EF4-FFF2-40B4-BE49-F238E27FC236}">
                <a16:creationId xmlns:a16="http://schemas.microsoft.com/office/drawing/2014/main" id="{B8EE212A-1954-368D-6ECB-BCB49694F8FE}"/>
              </a:ext>
            </a:extLst>
          </p:cNvPr>
          <p:cNvSpPr>
            <a:spLocks noGrp="1"/>
          </p:cNvSpPr>
          <p:nvPr>
            <p:ph idx="1"/>
          </p:nvPr>
        </p:nvSpPr>
        <p:spPr>
          <a:xfrm>
            <a:off x="492426" y="1401370"/>
            <a:ext cx="11207147" cy="2456256"/>
          </a:xfrm>
        </p:spPr>
        <p:txBody>
          <a:bodyPr/>
          <a:lstStyle/>
          <a:p>
            <a:r>
              <a:rPr lang="fr-FR" dirty="0"/>
              <a:t>Au niveau de la mer, la pression moyenne est de 1 013,25 hPa. 1 013,25 hPa = 1013,25 mb = 760 </a:t>
            </a:r>
            <a:r>
              <a:rPr lang="fr-FR" dirty="0" err="1"/>
              <a:t>mmHg</a:t>
            </a:r>
            <a:r>
              <a:rPr lang="fr-FR" dirty="0"/>
              <a:t>. Généralement, la pression ramenée au niveau de la mer varie au cours du temps. En météorologie, on appelle </a:t>
            </a:r>
            <a:r>
              <a:rPr lang="fr-FR" dirty="0">
                <a:solidFill>
                  <a:srgbClr val="FF0000"/>
                </a:solidFill>
              </a:rPr>
              <a:t>dépression un centre de basse pression </a:t>
            </a:r>
            <a:r>
              <a:rPr lang="fr-FR" dirty="0"/>
              <a:t>et </a:t>
            </a:r>
            <a:r>
              <a:rPr lang="fr-FR" b="1" dirty="0"/>
              <a:t>anticyclone</a:t>
            </a:r>
            <a:r>
              <a:rPr lang="fr-FR" dirty="0"/>
              <a:t> </a:t>
            </a:r>
            <a:r>
              <a:rPr lang="fr-FR" dirty="0">
                <a:solidFill>
                  <a:srgbClr val="FF0000"/>
                </a:solidFill>
              </a:rPr>
              <a:t>un centre de haute pression</a:t>
            </a:r>
            <a:r>
              <a:rPr lang="fr-FR" dirty="0"/>
              <a:t>. Plus on s'élève en altitude, moins il y a d'air au-dessus de nos têtes et donc plus la pression baisse. En moyenne, la pression atmosphérique diminue de 1 hPa tous les 8 mètres.</a:t>
            </a:r>
          </a:p>
          <a:p>
            <a:endParaRPr lang="fr-FR" dirty="0"/>
          </a:p>
        </p:txBody>
      </p:sp>
      <p:sp>
        <p:nvSpPr>
          <p:cNvPr id="5" name="ZoneTexte 4">
            <a:extLst>
              <a:ext uri="{FF2B5EF4-FFF2-40B4-BE49-F238E27FC236}">
                <a16:creationId xmlns:a16="http://schemas.microsoft.com/office/drawing/2014/main" id="{45E0B1F9-CEB0-C1BA-5AD3-CF3A25C85DE5}"/>
              </a:ext>
            </a:extLst>
          </p:cNvPr>
          <p:cNvSpPr txBox="1"/>
          <p:nvPr/>
        </p:nvSpPr>
        <p:spPr>
          <a:xfrm>
            <a:off x="757239" y="3857627"/>
            <a:ext cx="10758486" cy="509114"/>
          </a:xfrm>
          <a:prstGeom prst="rect">
            <a:avLst/>
          </a:prstGeom>
          <a:noFill/>
        </p:spPr>
        <p:txBody>
          <a:bodyPr wrap="square">
            <a:spAutoFit/>
          </a:bodyPr>
          <a:lstStyle/>
          <a:p>
            <a:pPr marL="285750" indent="-285750" algn="l" fontAlgn="base">
              <a:lnSpc>
                <a:spcPts val="1575"/>
              </a:lnSpc>
              <a:spcAft>
                <a:spcPts val="1200"/>
              </a:spcAft>
              <a:buFont typeface="Wingdings" panose="05000000000000000000" pitchFamily="2" charset="2"/>
              <a:buChar char="q"/>
            </a:pPr>
            <a:r>
              <a:rPr lang="fr-FR" sz="2000" dirty="0"/>
              <a:t>Les dépressions (zone de basse pression) et les anticyclones (zone de haute pression) sont appelés centre d’action pour une raison précise : ils sont responsables des mouvements de l’atmosphère</a:t>
            </a:r>
            <a:r>
              <a:rPr lang="fr-FR" b="0" i="0" dirty="0">
                <a:solidFill>
                  <a:srgbClr val="333333"/>
                </a:solidFill>
                <a:effectLst/>
                <a:latin typeface="Roboto" panose="02000000000000000000" pitchFamily="2" charset="0"/>
              </a:rPr>
              <a:t>.</a:t>
            </a:r>
          </a:p>
        </p:txBody>
      </p:sp>
    </p:spTree>
    <p:extLst>
      <p:ext uri="{BB962C8B-B14F-4D97-AF65-F5344CB8AC3E}">
        <p14:creationId xmlns:p14="http://schemas.microsoft.com/office/powerpoint/2010/main" val="1036060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78F6A3F5-B4D3-00F4-148C-181D88F3A80C}"/>
              </a:ext>
            </a:extLst>
          </p:cNvPr>
          <p:cNvSpPr>
            <a:spLocks noGrp="1"/>
          </p:cNvSpPr>
          <p:nvPr>
            <p:ph idx="1"/>
          </p:nvPr>
        </p:nvSpPr>
        <p:spPr>
          <a:xfrm>
            <a:off x="508603" y="501257"/>
            <a:ext cx="9603275" cy="364211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fontAlgn="base"/>
            <a:r>
              <a:rPr lang="fr-FR" sz="2600" b="1" u="sng" dirty="0">
                <a:solidFill>
                  <a:srgbClr val="FF0000"/>
                </a:solidFill>
                <a:latin typeface="Times New Roman" panose="02020603050405020304" pitchFamily="18" charset="0"/>
                <a:cs typeface="Times New Roman" panose="02020603050405020304" pitchFamily="18" charset="0"/>
              </a:rPr>
              <a:t>Pourquoi il pleut quand la pression est basse ?</a:t>
            </a:r>
          </a:p>
          <a:p>
            <a:pPr algn="just" fontAlgn="base"/>
            <a:r>
              <a:rPr lang="fr-FR" sz="2400" dirty="0">
                <a:latin typeface="Times New Roman" panose="02020603050405020304" pitchFamily="18" charset="0"/>
                <a:cs typeface="Times New Roman" panose="02020603050405020304" pitchFamily="18" charset="0"/>
              </a:rPr>
              <a:t>Le plus souvent, le temps est pluvieux lorsque </a:t>
            </a:r>
            <a:r>
              <a:rPr lang="fr-FR" sz="2400" b="1" dirty="0">
                <a:latin typeface="Times New Roman" panose="02020603050405020304" pitchFamily="18" charset="0"/>
                <a:cs typeface="Times New Roman" panose="02020603050405020304" pitchFamily="18" charset="0"/>
              </a:rPr>
              <a:t>la pression est basse</a:t>
            </a:r>
            <a:r>
              <a:rPr lang="fr-FR" sz="2400" dirty="0">
                <a:latin typeface="Times New Roman" panose="02020603050405020304" pitchFamily="18" charset="0"/>
                <a:cs typeface="Times New Roman" panose="02020603050405020304" pitchFamily="18" charset="0"/>
              </a:rPr>
              <a:t>. Lorsqu'elle diminue rapidement, le vent et le mauvais temps menacent. Ainsi, une baisse de pression atmosphérique est souvent associée aux intempéries. Dans cette zone de basse pression, l’air tend à s’élever, créant des conditions météorologiques instables. Le vent a tendance à souffler assez fort au cœur d'une dépression. Donc </a:t>
            </a:r>
            <a:r>
              <a:rPr lang="fr-FR" sz="2400" dirty="0"/>
              <a:t>une diminution constante de la pression atmosphérique annoncera de la pluie tandis qu'une diminution plus importante en peu de temps annoncera l’arrivée d’une tempête, de vents violents ou d’un orage</a:t>
            </a:r>
          </a:p>
          <a:p>
            <a:pPr algn="just" fontAlgn="base"/>
            <a:endParaRPr lang="fr-FR" sz="2400" dirty="0">
              <a:latin typeface="Times New Roman" panose="02020603050405020304" pitchFamily="18" charset="0"/>
              <a:cs typeface="Times New Roman" panose="02020603050405020304" pitchFamily="18" charset="0"/>
            </a:endParaRPr>
          </a:p>
          <a:p>
            <a:endParaRPr lang="fr-FR" dirty="0"/>
          </a:p>
        </p:txBody>
      </p:sp>
      <p:sp>
        <p:nvSpPr>
          <p:cNvPr id="4" name="ZoneTexte 3">
            <a:extLst>
              <a:ext uri="{FF2B5EF4-FFF2-40B4-BE49-F238E27FC236}">
                <a16:creationId xmlns:a16="http://schemas.microsoft.com/office/drawing/2014/main" id="{2D433FB0-4027-F1F9-1078-2DE6EEE609BF}"/>
              </a:ext>
            </a:extLst>
          </p:cNvPr>
          <p:cNvSpPr txBox="1"/>
          <p:nvPr/>
        </p:nvSpPr>
        <p:spPr>
          <a:xfrm>
            <a:off x="508603" y="4514850"/>
            <a:ext cx="10401300" cy="2462213"/>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pPr algn="l" fontAlgn="base">
              <a:spcAft>
                <a:spcPts val="1200"/>
              </a:spcAft>
              <a:buNone/>
            </a:pPr>
            <a:r>
              <a:rPr lang="fr-FR" sz="2400" b="1" i="0" u="sng" dirty="0">
                <a:solidFill>
                  <a:srgbClr val="FF0000"/>
                </a:solidFill>
                <a:effectLst/>
                <a:latin typeface="Times New Roman" panose="02020603050405020304" pitchFamily="18" charset="0"/>
                <a:cs typeface="Times New Roman" panose="02020603050405020304" pitchFamily="18" charset="0"/>
              </a:rPr>
              <a:t>Quelle pression pour le beau temps ?</a:t>
            </a:r>
          </a:p>
          <a:p>
            <a:pPr algn="just" fontAlgn="base">
              <a:spcAft>
                <a:spcPts val="1200"/>
              </a:spcAft>
              <a:buNone/>
            </a:pPr>
            <a:r>
              <a:rPr lang="fr-FR" sz="2400" b="0" i="0" dirty="0">
                <a:effectLst/>
                <a:latin typeface="Times New Roman" panose="02020603050405020304" pitchFamily="18" charset="0"/>
                <a:cs typeface="Times New Roman" panose="02020603050405020304" pitchFamily="18" charset="0"/>
              </a:rPr>
              <a:t>À l'inverse, une pression atmosphérique élevée est synonyme de temps calme. Ainsi, en été, hautes pressions et beau temps vont de pair, mais en hiver, elles sont souvent accompagnées de brouillard et de nuages bas qui peuvent durer toute la journée. En tout cas, un anticyclone assure un temps calme et un vent faible en surface.</a:t>
            </a:r>
          </a:p>
        </p:txBody>
      </p:sp>
    </p:spTree>
    <p:extLst>
      <p:ext uri="{BB962C8B-B14F-4D97-AF65-F5344CB8AC3E}">
        <p14:creationId xmlns:p14="http://schemas.microsoft.com/office/powerpoint/2010/main" val="2990333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25A60E-60EE-F341-F15E-7F0ECE8DE416}"/>
              </a:ext>
            </a:extLst>
          </p:cNvPr>
          <p:cNvSpPr>
            <a:spLocks noGrp="1"/>
          </p:cNvSpPr>
          <p:nvPr>
            <p:ph type="title"/>
          </p:nvPr>
        </p:nvSpPr>
        <p:spPr>
          <a:xfrm>
            <a:off x="394304" y="242887"/>
            <a:ext cx="9603275" cy="1049235"/>
          </a:xfrm>
        </p:spPr>
        <p:txBody>
          <a:bodyPr/>
          <a:lstStyle/>
          <a:p>
            <a:r>
              <a:rPr lang="fr-FR" b="1" dirty="0"/>
              <a:t>Humidité relative de l'air </a:t>
            </a:r>
            <a:endParaRPr lang="fr-FR" dirty="0"/>
          </a:p>
        </p:txBody>
      </p:sp>
      <p:sp>
        <p:nvSpPr>
          <p:cNvPr id="3" name="Espace réservé du contenu 2">
            <a:extLst>
              <a:ext uri="{FF2B5EF4-FFF2-40B4-BE49-F238E27FC236}">
                <a16:creationId xmlns:a16="http://schemas.microsoft.com/office/drawing/2014/main" id="{631B2A44-0C90-D736-DE0E-FA6B5E173FFA}"/>
              </a:ext>
            </a:extLst>
          </p:cNvPr>
          <p:cNvSpPr>
            <a:spLocks noGrp="1"/>
          </p:cNvSpPr>
          <p:nvPr>
            <p:ph idx="1"/>
          </p:nvPr>
        </p:nvSpPr>
        <p:spPr>
          <a:xfrm>
            <a:off x="394304" y="953242"/>
            <a:ext cx="11407171" cy="5790458"/>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fr-FR" dirty="0">
                <a:latin typeface="Times New Roman" panose="02020603050405020304" pitchFamily="18" charset="0"/>
                <a:cs typeface="Times New Roman" panose="02020603050405020304" pitchFamily="18" charset="0"/>
              </a:rPr>
              <a:t>L’humidité de l’air est la quantité de vapeur d'eau contenue dans l'air atmosphérique</a:t>
            </a:r>
          </a:p>
          <a:p>
            <a:pPr algn="just"/>
            <a:r>
              <a:rPr lang="fr-FR" dirty="0">
                <a:latin typeface="Times New Roman" panose="02020603050405020304" pitchFamily="18" charset="0"/>
                <a:cs typeface="Times New Roman" panose="02020603050405020304" pitchFamily="18" charset="0"/>
              </a:rPr>
              <a:t>L'humidité relative compare donc la quantité d'eau présente dans l'air à la quantité qu'il faudrait pour saturer cet air à une température donnée. Par exemple, si l'humidité relative est de 50 %, cela signifie que l'air contient la moitié de la quantité maximale de vapeur d'eau qu'il peut contenir. L’humidité relative de l’air est la grandeur la plus utilisée en climatologie car c'est elle qui renseigne le plus sur l'éloignement de l'air de son point de saturation et correspond aux impressions courantes d'humidité et de sécheresse.</a:t>
            </a:r>
          </a:p>
          <a:p>
            <a:pPr algn="just"/>
            <a:r>
              <a:rPr lang="fr-FR" dirty="0">
                <a:latin typeface="Times New Roman" panose="02020603050405020304" pitchFamily="18" charset="0"/>
                <a:cs typeface="Times New Roman" panose="02020603050405020304" pitchFamily="18" charset="0"/>
              </a:rPr>
              <a:t>D'une façon générale, on considère qu'un air est sec quand son humidité relative est inférieure à 35% et qu'il est humide quand celle-ci est supérieure à 70%</a:t>
            </a:r>
          </a:p>
          <a:p>
            <a:pPr algn="just"/>
            <a:r>
              <a:rPr lang="fr-FR" dirty="0">
                <a:latin typeface="Times New Roman" panose="02020603050405020304" pitchFamily="18" charset="0"/>
                <a:cs typeface="Times New Roman" panose="02020603050405020304" pitchFamily="18" charset="0"/>
              </a:rPr>
              <a:t>Exprimée en %, elle varie avec la température : plus l'air est chaud, plus il peut contenir d'humidité. Le taux idéal pour le confort intérieur est généralement compris entre </a:t>
            </a:r>
            <a:r>
              <a:rPr lang="fr-FR" b="1" dirty="0">
                <a:latin typeface="Times New Roman" panose="02020603050405020304" pitchFamily="18" charset="0"/>
                <a:cs typeface="Times New Roman" panose="02020603050405020304" pitchFamily="18" charset="0"/>
              </a:rPr>
              <a:t>40% et 60%</a:t>
            </a:r>
            <a:r>
              <a:rPr lang="fr-FR" dirty="0">
                <a:latin typeface="Times New Roman" panose="02020603050405020304" pitchFamily="18" charset="0"/>
                <a:cs typeface="Times New Roman" panose="02020603050405020304" pitchFamily="18" charset="0"/>
              </a:rPr>
              <a:t>.</a:t>
            </a:r>
          </a:p>
          <a:p>
            <a:pPr algn="just"/>
            <a:r>
              <a:rPr lang="fr-FR" b="1" dirty="0">
                <a:latin typeface="Times New Roman" panose="02020603050405020304" pitchFamily="18" charset="0"/>
                <a:cs typeface="Times New Roman" panose="02020603050405020304" pitchFamily="18" charset="0"/>
              </a:rPr>
              <a:t>100% :</a:t>
            </a:r>
            <a:r>
              <a:rPr lang="fr-FR" dirty="0">
                <a:latin typeface="Times New Roman" panose="02020603050405020304" pitchFamily="18" charset="0"/>
                <a:cs typeface="Times New Roman" panose="02020603050405020304" pitchFamily="18" charset="0"/>
              </a:rPr>
              <a:t> L'air est saturé, la vapeur d'eau se condense (brouillard, rosée).</a:t>
            </a:r>
          </a:p>
          <a:p>
            <a:pPr algn="just"/>
            <a:r>
              <a:rPr lang="fr-FR" dirty="0">
                <a:latin typeface="Times New Roman" panose="02020603050405020304" pitchFamily="18" charset="0"/>
                <a:cs typeface="Times New Roman" panose="02020603050405020304" pitchFamily="18" charset="0"/>
              </a:rPr>
              <a:t> Un taux &gt; 70% favorise les moisissures, tandis qu'un taux &lt; 30% peut causer des problèmes respiratoires ou le dessèchement de la peau. </a:t>
            </a:r>
          </a:p>
          <a:p>
            <a:endParaRPr lang="fr-FR" dirty="0"/>
          </a:p>
        </p:txBody>
      </p:sp>
    </p:spTree>
    <p:extLst>
      <p:ext uri="{BB962C8B-B14F-4D97-AF65-F5344CB8AC3E}">
        <p14:creationId xmlns:p14="http://schemas.microsoft.com/office/powerpoint/2010/main" val="21866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73E46E-D2BB-0250-461D-7AEA0E2F8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542" y="0"/>
            <a:ext cx="314325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42304A2-6277-D9B5-A427-8CFB5064B871}"/>
              </a:ext>
            </a:extLst>
          </p:cNvPr>
          <p:cNvSpPr>
            <a:spLocks noGrp="1"/>
          </p:cNvSpPr>
          <p:nvPr>
            <p:ph idx="1"/>
          </p:nvPr>
        </p:nvSpPr>
        <p:spPr>
          <a:xfrm>
            <a:off x="337155" y="1989444"/>
            <a:ext cx="8978295" cy="4064036"/>
          </a:xfrm>
        </p:spPr>
        <p:style>
          <a:lnRef idx="1">
            <a:schemeClr val="accent3"/>
          </a:lnRef>
          <a:fillRef idx="2">
            <a:schemeClr val="accent3"/>
          </a:fillRef>
          <a:effectRef idx="1">
            <a:schemeClr val="accent3"/>
          </a:effectRef>
          <a:fontRef idx="minor">
            <a:schemeClr val="dk1"/>
          </a:fontRef>
        </p:style>
        <p:txBody>
          <a:bodyPr>
            <a:normAutofit/>
          </a:bodyPr>
          <a:lstStyle/>
          <a:p>
            <a:r>
              <a:rPr lang="fr-FR" b="1" dirty="0"/>
              <a:t>Le TEMPS </a:t>
            </a:r>
            <a:r>
              <a:rPr lang="fr-FR" dirty="0"/>
              <a:t> ou la </a:t>
            </a:r>
            <a:r>
              <a:rPr lang="fr-FR" b="1" dirty="0"/>
              <a:t>météo</a:t>
            </a:r>
            <a:r>
              <a:rPr lang="fr-FR" dirty="0"/>
              <a:t>, est considéré comme l’état physique de l’atmosphère en un lieu donné et à un moment donné. </a:t>
            </a:r>
          </a:p>
          <a:p>
            <a:r>
              <a:rPr lang="fr-FR" dirty="0"/>
              <a:t>Le </a:t>
            </a:r>
            <a:r>
              <a:rPr lang="fr-FR" b="1" dirty="0"/>
              <a:t>CLIMAT</a:t>
            </a:r>
            <a:r>
              <a:rPr lang="fr-FR" dirty="0"/>
              <a:t> est l’aspect du temps sur une longue période en un domaine spatial déterminé. C’est un ensemble ordonné des états de l’atmosphère et de leurs interactions avec la surface sur une période donnée et sur une étendue déterminée. </a:t>
            </a:r>
          </a:p>
          <a:p>
            <a:r>
              <a:rPr lang="fr-FR" dirty="0"/>
              <a:t>Selon l’OMM le climat est : « un ensemble d’éléments météorologiques pris sur une période donnée qui concourent à donner caractère et individualité météorologiques à un domaine spatial déterminé »</a:t>
            </a:r>
          </a:p>
        </p:txBody>
      </p:sp>
      <p:sp>
        <p:nvSpPr>
          <p:cNvPr id="5" name="Titre 4">
            <a:extLst>
              <a:ext uri="{FF2B5EF4-FFF2-40B4-BE49-F238E27FC236}">
                <a16:creationId xmlns:a16="http://schemas.microsoft.com/office/drawing/2014/main" id="{E88712D8-B67E-92B1-9E3A-7E698E85117F}"/>
              </a:ext>
            </a:extLst>
          </p:cNvPr>
          <p:cNvSpPr>
            <a:spLocks noGrp="1"/>
          </p:cNvSpPr>
          <p:nvPr>
            <p:ph type="title"/>
          </p:nvPr>
        </p:nvSpPr>
        <p:spPr>
          <a:xfrm>
            <a:off x="1451579" y="804520"/>
            <a:ext cx="9603275" cy="587136"/>
          </a:xfrm>
        </p:spPr>
        <p:txBody>
          <a:bodyPr>
            <a:normAutofit fontScale="90000"/>
          </a:bodyPr>
          <a:lstStyle/>
          <a:p>
            <a:r>
              <a:rPr lang="fr-FR" sz="2700" b="1" dirty="0"/>
              <a:t>I.2. Le temps et le climat </a:t>
            </a:r>
            <a:br>
              <a:rPr lang="fr-FR" b="1" dirty="0"/>
            </a:br>
            <a:endParaRPr lang="fr-FR" dirty="0"/>
          </a:p>
        </p:txBody>
      </p:sp>
    </p:spTree>
    <p:extLst>
      <p:ext uri="{BB962C8B-B14F-4D97-AF65-F5344CB8AC3E}">
        <p14:creationId xmlns:p14="http://schemas.microsoft.com/office/powerpoint/2010/main" val="318464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76646C-522A-66EB-2A80-E53436DAE7AC}"/>
              </a:ext>
            </a:extLst>
          </p:cNvPr>
          <p:cNvSpPr>
            <a:spLocks noGrp="1"/>
          </p:cNvSpPr>
          <p:nvPr>
            <p:ph idx="1"/>
          </p:nvPr>
        </p:nvSpPr>
        <p:spPr>
          <a:xfrm>
            <a:off x="680054" y="372670"/>
            <a:ext cx="11350021" cy="1264520"/>
          </a:xfrm>
        </p:spPr>
        <p:txBody>
          <a:bodyPr>
            <a:normAutofit fontScale="92500" lnSpcReduction="20000"/>
          </a:bodyPr>
          <a:lstStyle/>
          <a:p>
            <a:r>
              <a:rPr lang="fr-FR" dirty="0"/>
              <a:t>La mesure de l'humidité relative de l'air s'effectue sous abri, généralement à l'aide d'un psychromètre. Cet appareil comporte un thermomètre entouré d'une mousseline mouillée en permanence (Température humide) et un thermomètre sec (Température sèche). Le thermomètre mouillé indique normalement une température plus basse que celle du thermomètre sec. </a:t>
            </a:r>
          </a:p>
        </p:txBody>
      </p:sp>
      <p:pic>
        <p:nvPicPr>
          <p:cNvPr id="4" name="Image 3">
            <a:extLst>
              <a:ext uri="{FF2B5EF4-FFF2-40B4-BE49-F238E27FC236}">
                <a16:creationId xmlns:a16="http://schemas.microsoft.com/office/drawing/2014/main" id="{6A489F47-8776-29D7-791A-44EF0AAEDA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42926" y="1881187"/>
            <a:ext cx="6648450" cy="3638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a:extLst>
              <a:ext uri="{FF2B5EF4-FFF2-40B4-BE49-F238E27FC236}">
                <a16:creationId xmlns:a16="http://schemas.microsoft.com/office/drawing/2014/main" id="{4B267D15-1F04-E5D7-A3F5-B34EB07925F6}"/>
              </a:ext>
            </a:extLst>
          </p:cNvPr>
          <p:cNvSpPr txBox="1"/>
          <p:nvPr/>
        </p:nvSpPr>
        <p:spPr>
          <a:xfrm>
            <a:off x="-171451" y="5531696"/>
            <a:ext cx="7115175" cy="463075"/>
          </a:xfrm>
          <a:prstGeom prst="rect">
            <a:avLst/>
          </a:prstGeom>
          <a:noFill/>
        </p:spPr>
        <p:txBody>
          <a:bodyPr wrap="square">
            <a:spAutoFit/>
          </a:bodyPr>
          <a:lstStyle/>
          <a:p>
            <a:pPr algn="ctr">
              <a:lnSpc>
                <a:spcPct val="150000"/>
              </a:lnSpc>
              <a:spcAft>
                <a:spcPts val="800"/>
              </a:spcAft>
              <a:buNone/>
            </a:pPr>
            <a:r>
              <a:rPr lang="fr-FR" sz="1800" b="1" dirty="0">
                <a:effectLst/>
                <a:latin typeface="Arial" panose="020B0604020202020204" pitchFamily="34" charset="0"/>
                <a:ea typeface="Calibri" panose="020F0502020204030204" pitchFamily="34" charset="0"/>
                <a:cs typeface="Arial" panose="020B0604020202020204" pitchFamily="34" charset="0"/>
              </a:rPr>
              <a:t>Figure 9. Principe de fonctionnement d’un psychromètre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763468E7-C6D0-D292-CDB5-91E4A7BC43D4}"/>
              </a:ext>
            </a:extLst>
          </p:cNvPr>
          <p:cNvSpPr txBox="1"/>
          <p:nvPr/>
        </p:nvSpPr>
        <p:spPr>
          <a:xfrm>
            <a:off x="7400925" y="1881187"/>
            <a:ext cx="4629150" cy="4093428"/>
          </a:xfrm>
          <a:prstGeom prst="rect">
            <a:avLst/>
          </a:prstGeom>
          <a:noFill/>
        </p:spPr>
        <p:txBody>
          <a:bodyPr wrap="square">
            <a:spAutoFit/>
          </a:bodyPr>
          <a:lstStyle/>
          <a:p>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Cet appareil comporte un thermomètre entouré d'une mousseline mouillée en permanence (Température humide) et un thermomètre sec (Température sèche). Le thermomètre mouillé indique normalement une température plus basse que celle du thermomètre sec. C'est que de l'eau s'évapore du coton imbibé et on sait que l'évaporation produit un refroidissement. À cause de l'évaporation, l'eau qui reste dans le coton se refroidit et le thermomètre indique une température plus basse que le thermomètre sec (fig.9).</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202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D6A79-19A3-A1D8-2D3E-03150351D98D}"/>
              </a:ext>
            </a:extLst>
          </p:cNvPr>
          <p:cNvSpPr>
            <a:spLocks noGrp="1"/>
          </p:cNvSpPr>
          <p:nvPr>
            <p:ph type="title"/>
          </p:nvPr>
        </p:nvSpPr>
        <p:spPr>
          <a:xfrm>
            <a:off x="280004" y="133007"/>
            <a:ext cx="9603275" cy="1049235"/>
          </a:xfrm>
        </p:spPr>
        <p:txBody>
          <a:bodyPr/>
          <a:lstStyle/>
          <a:p>
            <a:r>
              <a:rPr lang="fr-FR" b="1" dirty="0"/>
              <a:t>Ensoleillement</a:t>
            </a:r>
            <a:endParaRPr lang="fr-FR" dirty="0"/>
          </a:p>
        </p:txBody>
      </p:sp>
      <p:sp>
        <p:nvSpPr>
          <p:cNvPr id="3" name="Espace réservé du contenu 2">
            <a:extLst>
              <a:ext uri="{FF2B5EF4-FFF2-40B4-BE49-F238E27FC236}">
                <a16:creationId xmlns:a16="http://schemas.microsoft.com/office/drawing/2014/main" id="{03CC4487-CFF1-39C1-F6EE-83FA56A2B367}"/>
              </a:ext>
            </a:extLst>
          </p:cNvPr>
          <p:cNvSpPr>
            <a:spLocks noGrp="1"/>
          </p:cNvSpPr>
          <p:nvPr>
            <p:ph idx="1"/>
          </p:nvPr>
        </p:nvSpPr>
        <p:spPr>
          <a:xfrm>
            <a:off x="203857" y="657624"/>
            <a:ext cx="9603275" cy="2584843"/>
          </a:xfrm>
        </p:spPr>
        <p:txBody>
          <a:bodyPr/>
          <a:lstStyle/>
          <a:p>
            <a:pPr marL="0" indent="0">
              <a:buNone/>
            </a:pPr>
            <a:r>
              <a:rPr lang="fr-FR" b="1" dirty="0"/>
              <a:t> </a:t>
            </a:r>
            <a:endParaRPr lang="fr-FR" dirty="0"/>
          </a:p>
          <a:p>
            <a:r>
              <a:rPr lang="fr-FR" dirty="0"/>
              <a:t>L’ensoleillement est la durée pendant laquelle un lieu subit le rayonnement direct du soleil. Il dépend de la position géographique du lieu (latitude) et de la nébulosité. Le climat lumineux d'un lieu dépend de la durée, de l'horaire de distribution, de l'intensité et de la qualité de l'insolation. La durée d'insolation se mesure généralement à l'aide d'un héliographe (fig.10). Cet instrument enregistre la durée d'insolation, </a:t>
            </a:r>
          </a:p>
        </p:txBody>
      </p:sp>
      <p:pic>
        <p:nvPicPr>
          <p:cNvPr id="4" name="Image 3">
            <a:extLst>
              <a:ext uri="{FF2B5EF4-FFF2-40B4-BE49-F238E27FC236}">
                <a16:creationId xmlns:a16="http://schemas.microsoft.com/office/drawing/2014/main" id="{1C3C33F0-1161-1C5B-B792-4EF80964617C}"/>
              </a:ext>
            </a:extLst>
          </p:cNvPr>
          <p:cNvPicPr>
            <a:picLocks noChangeAspect="1"/>
          </p:cNvPicPr>
          <p:nvPr/>
        </p:nvPicPr>
        <p:blipFill>
          <a:blip r:embed="rId2"/>
          <a:stretch>
            <a:fillRect/>
          </a:stretch>
        </p:blipFill>
        <p:spPr>
          <a:xfrm>
            <a:off x="5005494" y="3128963"/>
            <a:ext cx="5810250" cy="2628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9629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51FC4-4CE5-3356-40F8-6590A2F85229}"/>
              </a:ext>
            </a:extLst>
          </p:cNvPr>
          <p:cNvSpPr>
            <a:spLocks noGrp="1"/>
          </p:cNvSpPr>
          <p:nvPr>
            <p:ph type="title"/>
          </p:nvPr>
        </p:nvSpPr>
        <p:spPr/>
        <p:txBody>
          <a:bodyPr/>
          <a:lstStyle/>
          <a:p>
            <a:r>
              <a:rPr lang="fr-FR" b="1" dirty="0"/>
              <a:t>Nébulosité </a:t>
            </a:r>
            <a:endParaRPr lang="fr-FR" dirty="0"/>
          </a:p>
        </p:txBody>
      </p:sp>
      <p:sp>
        <p:nvSpPr>
          <p:cNvPr id="3" name="Espace réservé du contenu 2">
            <a:extLst>
              <a:ext uri="{FF2B5EF4-FFF2-40B4-BE49-F238E27FC236}">
                <a16:creationId xmlns:a16="http://schemas.microsoft.com/office/drawing/2014/main" id="{37728141-821F-D21A-C303-29AA425BE3A5}"/>
              </a:ext>
            </a:extLst>
          </p:cNvPr>
          <p:cNvSpPr>
            <a:spLocks noGrp="1"/>
          </p:cNvSpPr>
          <p:nvPr>
            <p:ph idx="1"/>
          </p:nvPr>
        </p:nvSpPr>
        <p:spPr>
          <a:xfrm>
            <a:off x="622904" y="1853754"/>
            <a:ext cx="9603275" cy="3450613"/>
          </a:xfrm>
        </p:spPr>
        <p:txBody>
          <a:bodyPr/>
          <a:lstStyle/>
          <a:p>
            <a:r>
              <a:rPr lang="fr-FR" dirty="0"/>
              <a:t>Selon les conditions atmosphériques, la condensation de la vapeur d’eau peut former des ensembles d’aspects très divers. On peut établir une classification de ces types de nébulosité selon leur altitude et leur développement (fig.11). Près du sol, on a des brouillards et des brumes, loin du sol on distinguera des nuages formant principalement des couches, à différentes altitudes, et des nuages se développant verticalement. Les termes utilisés pour décrire les nuages proviennent du latin et se rapportent à leur forme (stratus : en couche ; cumulus : accumulation ; cirrus : formant des cheveux ; nimbus : nuage). </a:t>
            </a:r>
          </a:p>
          <a:p>
            <a:endParaRPr lang="fr-FR" dirty="0"/>
          </a:p>
        </p:txBody>
      </p:sp>
    </p:spTree>
    <p:extLst>
      <p:ext uri="{BB962C8B-B14F-4D97-AF65-F5344CB8AC3E}">
        <p14:creationId xmlns:p14="http://schemas.microsoft.com/office/powerpoint/2010/main" val="1758747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D9642B-B9F9-F9CA-1A5C-49E5FABEF76D}"/>
              </a:ext>
            </a:extLst>
          </p:cNvPr>
          <p:cNvSpPr>
            <a:spLocks noGrp="1"/>
          </p:cNvSpPr>
          <p:nvPr>
            <p:ph idx="1"/>
          </p:nvPr>
        </p:nvSpPr>
        <p:spPr>
          <a:xfrm>
            <a:off x="400050" y="342900"/>
            <a:ext cx="11444287" cy="6286500"/>
          </a:xfrm>
        </p:spPr>
        <p:txBody>
          <a:bodyPr>
            <a:normAutofit/>
          </a:bodyPr>
          <a:lstStyle/>
          <a:p>
            <a:r>
              <a:rPr lang="fr-FR" b="1" dirty="0">
                <a:solidFill>
                  <a:srgbClr val="FF0000"/>
                </a:solidFill>
              </a:rPr>
              <a:t>Nuages bas (base typiquement au-dessous de 2 km) </a:t>
            </a:r>
            <a:endParaRPr lang="fr-FR" dirty="0">
              <a:solidFill>
                <a:srgbClr val="FF0000"/>
              </a:solidFill>
            </a:endParaRPr>
          </a:p>
          <a:p>
            <a:r>
              <a:rPr lang="fr-FR" dirty="0"/>
              <a:t>Les stratus, ne se distinguent guère d’un brouillard que par leur altitude. D’ailleurs un brouillard matinal peut évoluer en stratus. Les stratocumulus sont des stratus à structure globulaire, souvent à arrangement régulier. Les nimbostratus sont des nuages bas, épais, sombres, à aspect déchiré, générateurs de pluies continues. </a:t>
            </a:r>
          </a:p>
          <a:p>
            <a:r>
              <a:rPr lang="fr-FR" b="1" dirty="0">
                <a:solidFill>
                  <a:srgbClr val="FF0000"/>
                </a:solidFill>
              </a:rPr>
              <a:t>Nuages d’altitude moyenne (base typiquement entre 2 et 7 km) </a:t>
            </a:r>
            <a:endParaRPr lang="fr-FR" dirty="0">
              <a:solidFill>
                <a:srgbClr val="FF0000"/>
              </a:solidFill>
            </a:endParaRPr>
          </a:p>
          <a:p>
            <a:r>
              <a:rPr lang="fr-FR" dirty="0"/>
              <a:t>Les altostratus sont des nuages étendus, gris, peu denses, à aspect souvent fibreux, générateurs de pluies fines et continues. Les altocumulus ressemblent à des altostratus, mais montrent une structure globulaire. </a:t>
            </a:r>
          </a:p>
          <a:p>
            <a:r>
              <a:rPr lang="fr-FR" b="1" dirty="0"/>
              <a:t> </a:t>
            </a:r>
            <a:r>
              <a:rPr lang="fr-FR" b="1" dirty="0">
                <a:solidFill>
                  <a:srgbClr val="FF0000"/>
                </a:solidFill>
              </a:rPr>
              <a:t>Nuages de haute altitude (base typiquement entre 5 à 14 km) </a:t>
            </a:r>
            <a:endParaRPr lang="fr-FR" dirty="0">
              <a:solidFill>
                <a:srgbClr val="FF0000"/>
              </a:solidFill>
            </a:endParaRPr>
          </a:p>
          <a:p>
            <a:r>
              <a:rPr lang="fr-FR" dirty="0"/>
              <a:t>Les cirrus, sont des nuages peu épais, clairs, très bien caractérisés par un aspect fibreux. Ils sont signe de beau temps s’ils sont peu serrés et détachés les uns des autres. Les cirrostratus, sont des voiles blanchâtres étendus donnant au ciel un aspect laiteux. Le soleil peut y montrer un halo. Ils annoncent du mauvais temps. Les cirrocumulus sont des groupes de petits nuages globulaires, assemblés généralement en alignements parallèles.</a:t>
            </a:r>
          </a:p>
          <a:p>
            <a:endParaRPr lang="fr-FR" dirty="0"/>
          </a:p>
        </p:txBody>
      </p:sp>
    </p:spTree>
    <p:extLst>
      <p:ext uri="{BB962C8B-B14F-4D97-AF65-F5344CB8AC3E}">
        <p14:creationId xmlns:p14="http://schemas.microsoft.com/office/powerpoint/2010/main" val="1474041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9F38DEC1-4251-440D-BFE9-DCD8BE07800B}"/>
              </a:ext>
            </a:extLst>
          </p:cNvPr>
          <p:cNvPicPr>
            <a:picLocks noGrp="1" noChangeAspect="1"/>
          </p:cNvPicPr>
          <p:nvPr>
            <p:ph idx="1"/>
          </p:nvPr>
        </p:nvPicPr>
        <p:blipFill>
          <a:blip r:embed="rId2"/>
          <a:stretch>
            <a:fillRect/>
          </a:stretch>
        </p:blipFill>
        <p:spPr>
          <a:xfrm>
            <a:off x="523875" y="300038"/>
            <a:ext cx="11144250" cy="5651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a:extLst>
              <a:ext uri="{FF2B5EF4-FFF2-40B4-BE49-F238E27FC236}">
                <a16:creationId xmlns:a16="http://schemas.microsoft.com/office/drawing/2014/main" id="{5B7E09A3-BE68-FCFD-0986-434F4AAB47F1}"/>
              </a:ext>
            </a:extLst>
          </p:cNvPr>
          <p:cNvSpPr txBox="1"/>
          <p:nvPr/>
        </p:nvSpPr>
        <p:spPr>
          <a:xfrm>
            <a:off x="2911078" y="6191725"/>
            <a:ext cx="6107906" cy="463075"/>
          </a:xfrm>
          <a:prstGeom prst="rect">
            <a:avLst/>
          </a:prstGeom>
          <a:noFill/>
        </p:spPr>
        <p:txBody>
          <a:bodyPr wrap="square">
            <a:spAutoFit/>
          </a:bodyPr>
          <a:lstStyle/>
          <a:p>
            <a:pPr algn="ctr">
              <a:lnSpc>
                <a:spcPct val="150000"/>
              </a:lnSpc>
              <a:spcAft>
                <a:spcPts val="800"/>
              </a:spcAft>
              <a:buNone/>
            </a:pPr>
            <a:r>
              <a:rPr lang="fr-FR" sz="1800" b="1" dirty="0">
                <a:effectLst/>
                <a:latin typeface="Arial" panose="020B0604020202020204" pitchFamily="34" charset="0"/>
                <a:ea typeface="Calibri" panose="020F0502020204030204" pitchFamily="34" charset="0"/>
                <a:cs typeface="Arial" panose="020B0604020202020204" pitchFamily="34" charset="0"/>
              </a:rPr>
              <a:t>Figure 11. Différents types de nuages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7839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8C313-06D5-E081-D5A2-D7EA8A0EB94C}"/>
              </a:ext>
            </a:extLst>
          </p:cNvPr>
          <p:cNvSpPr>
            <a:spLocks noGrp="1"/>
          </p:cNvSpPr>
          <p:nvPr>
            <p:ph type="title"/>
          </p:nvPr>
        </p:nvSpPr>
        <p:spPr>
          <a:xfrm>
            <a:off x="337154" y="261594"/>
            <a:ext cx="1305909" cy="467069"/>
          </a:xfrm>
        </p:spPr>
        <p:txBody>
          <a:bodyPr>
            <a:normAutofit fontScale="90000"/>
          </a:bodyPr>
          <a:lstStyle/>
          <a:p>
            <a:r>
              <a:rPr lang="fr-FR" b="1" dirty="0"/>
              <a:t>Vent</a:t>
            </a:r>
            <a:endParaRPr lang="fr-FR" dirty="0"/>
          </a:p>
        </p:txBody>
      </p:sp>
      <p:sp>
        <p:nvSpPr>
          <p:cNvPr id="3" name="Espace réservé du contenu 2">
            <a:extLst>
              <a:ext uri="{FF2B5EF4-FFF2-40B4-BE49-F238E27FC236}">
                <a16:creationId xmlns:a16="http://schemas.microsoft.com/office/drawing/2014/main" id="{EBF5B383-B084-C677-C183-7E09879379B5}"/>
              </a:ext>
            </a:extLst>
          </p:cNvPr>
          <p:cNvSpPr>
            <a:spLocks noGrp="1"/>
          </p:cNvSpPr>
          <p:nvPr>
            <p:ph idx="1"/>
          </p:nvPr>
        </p:nvSpPr>
        <p:spPr>
          <a:xfrm>
            <a:off x="765779" y="495128"/>
            <a:ext cx="11089067" cy="4019722"/>
          </a:xfrm>
        </p:spPr>
        <p:txBody>
          <a:bodyPr>
            <a:normAutofit/>
          </a:bodyPr>
          <a:lstStyle/>
          <a:p>
            <a:r>
              <a:rPr lang="fr-FR" b="1" dirty="0"/>
              <a:t> </a:t>
            </a:r>
            <a:endParaRPr lang="fr-FR" dirty="0"/>
          </a:p>
          <a:p>
            <a:r>
              <a:rPr lang="fr-FR" dirty="0"/>
              <a:t>Le vent est la conséquence du déplacement de l'air. C’est la résultante des forces de pression. Il est caractérisé par sa vitesse, exprimée généralement en kilomètre par heure (km/h), ou en </a:t>
            </a:r>
            <a:r>
              <a:rPr lang="fr-FR" dirty="0" err="1"/>
              <a:t>noeuds</a:t>
            </a:r>
            <a:r>
              <a:rPr lang="fr-FR" dirty="0"/>
              <a:t>, et sa direction ou provenance, indiquée en degré par rapport au Nord ou à l'aide d'une rose des vents. L'appareil de mesure de la vitesse du vent est un anémomètre. Sa direction est déterminée à l'aide d'une girouette ou d'une manche à air. </a:t>
            </a:r>
          </a:p>
          <a:p>
            <a:r>
              <a:rPr lang="fr-FR" dirty="0"/>
              <a:t>Le vent peut avoir une action mécanique (érosion du sol, déformation des arbres…) ou physiologique</a:t>
            </a:r>
          </a:p>
          <a:p>
            <a:r>
              <a:rPr lang="fr-FR" dirty="0"/>
              <a:t>L’estimation de la vitesse est obtenue en Km/h ou par l’échelle de Beaufort. </a:t>
            </a:r>
          </a:p>
          <a:p>
            <a:endParaRPr lang="fr-FR" dirty="0"/>
          </a:p>
        </p:txBody>
      </p:sp>
    </p:spTree>
    <p:extLst>
      <p:ext uri="{BB962C8B-B14F-4D97-AF65-F5344CB8AC3E}">
        <p14:creationId xmlns:p14="http://schemas.microsoft.com/office/powerpoint/2010/main" val="2693510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870AFD-73A4-00C2-862B-8AC114D2EC4E}"/>
              </a:ext>
            </a:extLst>
          </p:cNvPr>
          <p:cNvSpPr>
            <a:spLocks noGrp="1"/>
          </p:cNvSpPr>
          <p:nvPr>
            <p:ph type="title"/>
          </p:nvPr>
        </p:nvSpPr>
        <p:spPr>
          <a:xfrm>
            <a:off x="442421" y="161582"/>
            <a:ext cx="11307158" cy="587718"/>
          </a:xfrm>
        </p:spPr>
        <p:txBody>
          <a:bodyPr>
            <a:normAutofit fontScale="90000"/>
          </a:bodyPr>
          <a:lstStyle/>
          <a:p>
            <a:r>
              <a:rPr lang="fr-FR" b="1" cap="none" dirty="0">
                <a:latin typeface="Times New Roman" panose="02020603050405020304" pitchFamily="18" charset="0"/>
                <a:cs typeface="Times New Roman" panose="02020603050405020304" pitchFamily="18" charset="0"/>
              </a:rPr>
              <a:t>Force de vent selon l’échelle de beaufort</a:t>
            </a:r>
            <a:br>
              <a:rPr lang="fr-FR" dirty="0"/>
            </a:br>
            <a:endParaRPr lang="fr-FR" cap="none" dirty="0"/>
          </a:p>
        </p:txBody>
      </p:sp>
      <p:pic>
        <p:nvPicPr>
          <p:cNvPr id="4" name="Espace réservé du contenu 3">
            <a:extLst>
              <a:ext uri="{FF2B5EF4-FFF2-40B4-BE49-F238E27FC236}">
                <a16:creationId xmlns:a16="http://schemas.microsoft.com/office/drawing/2014/main" id="{8212B4FD-DBF6-6240-B611-D2FE9CA8B488}"/>
              </a:ext>
            </a:extLst>
          </p:cNvPr>
          <p:cNvPicPr>
            <a:picLocks noGrp="1" noChangeAspect="1"/>
          </p:cNvPicPr>
          <p:nvPr>
            <p:ph idx="1"/>
          </p:nvPr>
        </p:nvPicPr>
        <p:blipFill>
          <a:blip r:embed="rId2"/>
          <a:stretch>
            <a:fillRect/>
          </a:stretch>
        </p:blipFill>
        <p:spPr>
          <a:xfrm>
            <a:off x="657225" y="894478"/>
            <a:ext cx="10444163" cy="58019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0479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B44CD-C6A3-AA6B-9B81-2E072DBE5756}"/>
              </a:ext>
            </a:extLst>
          </p:cNvPr>
          <p:cNvSpPr>
            <a:spLocks noGrp="1"/>
          </p:cNvSpPr>
          <p:nvPr>
            <p:ph type="title"/>
          </p:nvPr>
        </p:nvSpPr>
        <p:spPr>
          <a:xfrm>
            <a:off x="194280" y="147295"/>
            <a:ext cx="3434746" cy="609944"/>
          </a:xfrm>
        </p:spPr>
        <p:txBody>
          <a:bodyPr>
            <a:normAutofit fontScale="90000"/>
          </a:bodyPr>
          <a:lstStyle/>
          <a:p>
            <a:r>
              <a:rPr lang="fr-FR" b="1" cap="none" dirty="0"/>
              <a:t>La rose des vents </a:t>
            </a:r>
            <a:br>
              <a:rPr lang="fr-FR" dirty="0"/>
            </a:br>
            <a:endParaRPr lang="fr-FR" dirty="0"/>
          </a:p>
        </p:txBody>
      </p:sp>
      <p:sp>
        <p:nvSpPr>
          <p:cNvPr id="3" name="Espace réservé du contenu 2">
            <a:extLst>
              <a:ext uri="{FF2B5EF4-FFF2-40B4-BE49-F238E27FC236}">
                <a16:creationId xmlns:a16="http://schemas.microsoft.com/office/drawing/2014/main" id="{32203BC0-A6B1-2072-4F6A-F2DFE48A5E5A}"/>
              </a:ext>
            </a:extLst>
          </p:cNvPr>
          <p:cNvSpPr>
            <a:spLocks noGrp="1"/>
          </p:cNvSpPr>
          <p:nvPr>
            <p:ph idx="1"/>
          </p:nvPr>
        </p:nvSpPr>
        <p:spPr>
          <a:xfrm>
            <a:off x="322867" y="757240"/>
            <a:ext cx="11521471" cy="1514474"/>
          </a:xfrm>
        </p:spPr>
        <p:txBody>
          <a:bodyPr>
            <a:normAutofit lnSpcReduction="10000"/>
          </a:bodyPr>
          <a:lstStyle/>
          <a:p>
            <a:r>
              <a:rPr lang="fr-FR" dirty="0"/>
              <a:t>Les roses des vents sont des graphiques qui caractérisent la vitesse et la direction des vents à un endroit donné. Présenté dans un format circulaire, la longueur de chaque "rayon" autour du cercle indique la fréquence temporelle que le vent souffle d'une direction particulière (direction dominante). Les couleurs le long des rayons indiquent les catégories de vitesse du vent.,    </a:t>
            </a:r>
          </a:p>
        </p:txBody>
      </p:sp>
      <p:pic>
        <p:nvPicPr>
          <p:cNvPr id="4" name="Image 3">
            <a:extLst>
              <a:ext uri="{FF2B5EF4-FFF2-40B4-BE49-F238E27FC236}">
                <a16:creationId xmlns:a16="http://schemas.microsoft.com/office/drawing/2014/main" id="{069186ED-A97C-A0DA-B856-34BB19F7AA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6138" y="2271714"/>
            <a:ext cx="6912594" cy="4410074"/>
          </a:xfrm>
          <a:prstGeom prst="rect">
            <a:avLst/>
          </a:prstGeom>
          <a:noFill/>
          <a:ln>
            <a:noFill/>
          </a:ln>
        </p:spPr>
      </p:pic>
    </p:spTree>
    <p:extLst>
      <p:ext uri="{BB962C8B-B14F-4D97-AF65-F5344CB8AC3E}">
        <p14:creationId xmlns:p14="http://schemas.microsoft.com/office/powerpoint/2010/main" val="146529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0EA97-483D-EEC2-9FFC-65A44FD99C64}"/>
              </a:ext>
            </a:extLst>
          </p:cNvPr>
          <p:cNvSpPr>
            <a:spLocks noGrp="1"/>
          </p:cNvSpPr>
          <p:nvPr>
            <p:ph type="title"/>
          </p:nvPr>
        </p:nvSpPr>
        <p:spPr>
          <a:xfrm>
            <a:off x="2451704" y="6105182"/>
            <a:ext cx="7078059" cy="587718"/>
          </a:xfrm>
        </p:spPr>
        <p:txBody>
          <a:bodyPr>
            <a:normAutofit fontScale="90000"/>
          </a:bodyPr>
          <a:lstStyle/>
          <a:p>
            <a:r>
              <a:rPr lang="fr-FR" b="1" cap="none" dirty="0"/>
              <a:t>figure . Appareils de mesure du vent</a:t>
            </a:r>
            <a:br>
              <a:rPr lang="fr-FR" dirty="0"/>
            </a:br>
            <a:endParaRPr lang="fr-FR" dirty="0"/>
          </a:p>
        </p:txBody>
      </p:sp>
      <p:pic>
        <p:nvPicPr>
          <p:cNvPr id="4" name="Espace réservé du contenu 3">
            <a:extLst>
              <a:ext uri="{FF2B5EF4-FFF2-40B4-BE49-F238E27FC236}">
                <a16:creationId xmlns:a16="http://schemas.microsoft.com/office/drawing/2014/main" id="{CC8F34AA-3ABC-8422-797B-62BD0903D6E8}"/>
              </a:ext>
            </a:extLst>
          </p:cNvPr>
          <p:cNvPicPr>
            <a:picLocks noGrp="1" noChangeAspect="1"/>
          </p:cNvPicPr>
          <p:nvPr>
            <p:ph idx="1"/>
          </p:nvPr>
        </p:nvPicPr>
        <p:blipFill>
          <a:blip r:embed="rId2"/>
          <a:stretch>
            <a:fillRect/>
          </a:stretch>
        </p:blipFill>
        <p:spPr>
          <a:xfrm>
            <a:off x="1500188" y="627613"/>
            <a:ext cx="7386173" cy="4838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077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9C5B0-8E3A-3B10-9DF3-3730E9607847}"/>
              </a:ext>
            </a:extLst>
          </p:cNvPr>
          <p:cNvSpPr>
            <a:spLocks noGrp="1"/>
          </p:cNvSpPr>
          <p:nvPr>
            <p:ph type="title"/>
          </p:nvPr>
        </p:nvSpPr>
        <p:spPr>
          <a:xfrm>
            <a:off x="351442" y="190156"/>
            <a:ext cx="10264171" cy="58136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fr-FR" dirty="0"/>
              <a:t>VI. Circulation générale des masses atmosphériques </a:t>
            </a:r>
            <a:br>
              <a:rPr lang="fr-FR" dirty="0"/>
            </a:br>
            <a:endParaRPr lang="fr-FR" dirty="0"/>
          </a:p>
        </p:txBody>
      </p:sp>
      <p:sp>
        <p:nvSpPr>
          <p:cNvPr id="3" name="Espace réservé du contenu 2">
            <a:extLst>
              <a:ext uri="{FF2B5EF4-FFF2-40B4-BE49-F238E27FC236}">
                <a16:creationId xmlns:a16="http://schemas.microsoft.com/office/drawing/2014/main" id="{FBBCD885-ADDA-9298-2923-D5C94D38980A}"/>
              </a:ext>
            </a:extLst>
          </p:cNvPr>
          <p:cNvSpPr>
            <a:spLocks noGrp="1"/>
          </p:cNvSpPr>
          <p:nvPr>
            <p:ph idx="1"/>
          </p:nvPr>
        </p:nvSpPr>
        <p:spPr>
          <a:xfrm>
            <a:off x="671513" y="1100138"/>
            <a:ext cx="11187112" cy="3843337"/>
          </a:xfrm>
        </p:spPr>
        <p:txBody>
          <a:bodyPr>
            <a:normAutofit fontScale="92500" lnSpcReduction="10000"/>
          </a:bodyPr>
          <a:lstStyle/>
          <a:p>
            <a:r>
              <a:rPr lang="fr-FR" dirty="0"/>
              <a:t>La </a:t>
            </a:r>
            <a:r>
              <a:rPr lang="fr-FR" b="1" dirty="0"/>
              <a:t>circulation atmosphérique</a:t>
            </a:r>
            <a:r>
              <a:rPr lang="fr-FR" dirty="0"/>
              <a:t> se caractérise par le mouvement à l'échelle planétaire des différentes masses d'air entourant la Terre, ce qui redistribue l'énergie solaire en conjonction avec la circulation océanique. </a:t>
            </a:r>
          </a:p>
          <a:p>
            <a:r>
              <a:rPr lang="fr-FR" strike="sngStrike" dirty="0"/>
              <a:t>la radiation solaire incidente au sol varie entre un maximum aux régions faisant face directement au Soleil, situées selon les saisons plus ou moins loin de l'équateur, et un minimum à celles très inclinées par rapport à ce dernier, proches des pôles. La radiation thermique réémise par le sol est proportionnelle à la quantité d'énergie reçue, ce qui génère un réchauffement différentiel entre les deux régions</a:t>
            </a:r>
            <a:r>
              <a:rPr lang="fr-FR" dirty="0"/>
              <a:t>. les différences de température entre l’équateur et les pôles font circuler l’air tout autour de la Terre. Ce déséquilibre thermique a pour conséquence la création de </a:t>
            </a:r>
            <a:r>
              <a:rPr lang="fr-FR" dirty="0">
                <a:solidFill>
                  <a:srgbClr val="FF0000"/>
                </a:solidFill>
              </a:rPr>
              <a:t>cellules de convection </a:t>
            </a:r>
            <a:r>
              <a:rPr lang="fr-FR" dirty="0"/>
              <a:t>près de l'équateur. </a:t>
            </a:r>
          </a:p>
          <a:p>
            <a:r>
              <a:rPr lang="fr-FR" dirty="0"/>
              <a:t>Quand on s'éloigne de celui-ci, la rotation de la Terre (qui génère la </a:t>
            </a:r>
            <a:r>
              <a:rPr lang="fr-FR" dirty="0">
                <a:solidFill>
                  <a:srgbClr val="FF0000"/>
                </a:solidFill>
              </a:rPr>
              <a:t>force de Coriolis</a:t>
            </a:r>
            <a:r>
              <a:rPr lang="fr-FR" dirty="0"/>
              <a:t>) influence le trajet de l'air selon la répartition des pressions et le tout forme la circulation atmosphérique.</a:t>
            </a:r>
          </a:p>
        </p:txBody>
      </p:sp>
      <p:sp>
        <p:nvSpPr>
          <p:cNvPr id="5" name="ZoneTexte 4">
            <a:extLst>
              <a:ext uri="{FF2B5EF4-FFF2-40B4-BE49-F238E27FC236}">
                <a16:creationId xmlns:a16="http://schemas.microsoft.com/office/drawing/2014/main" id="{250FDBB9-708C-3576-C5CD-91DD9FB0B61F}"/>
              </a:ext>
            </a:extLst>
          </p:cNvPr>
          <p:cNvSpPr txBox="1"/>
          <p:nvPr/>
        </p:nvSpPr>
        <p:spPr>
          <a:xfrm>
            <a:off x="671513" y="6009322"/>
            <a:ext cx="11187112" cy="830997"/>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fr-FR" sz="2400" b="0" i="0" dirty="0">
                <a:effectLst/>
                <a:latin typeface="Times New Roman" panose="02020603050405020304" pitchFamily="18" charset="0"/>
                <a:cs typeface="Times New Roman" panose="02020603050405020304" pitchFamily="18" charset="0"/>
              </a:rPr>
              <a:t>L'inégale répartition du rayonnement solaire, plus intense à l'équateur, crée un réchauffement différentiel qui met l'atmosphère en mouvement.</a:t>
            </a:r>
            <a:endParaRPr lang="fr-FR" sz="24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94C6436C-6D15-4F48-EA16-28BDB435FDC8}"/>
              </a:ext>
            </a:extLst>
          </p:cNvPr>
          <p:cNvSpPr txBox="1"/>
          <p:nvPr/>
        </p:nvSpPr>
        <p:spPr>
          <a:xfrm>
            <a:off x="839390" y="5286375"/>
            <a:ext cx="10876360" cy="55720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l">
              <a:lnSpc>
                <a:spcPts val="1800"/>
              </a:lnSpc>
              <a:spcAft>
                <a:spcPts val="900"/>
              </a:spcAft>
              <a:buFont typeface="Arial" panose="020B0604020202020204" pitchFamily="34" charset="0"/>
              <a:buChar char="•"/>
            </a:pPr>
            <a:r>
              <a:rPr lang="fr-FR" b="1" dirty="0">
                <a:solidFill>
                  <a:srgbClr val="FF0000"/>
                </a:solidFill>
                <a:latin typeface="Google Sans"/>
              </a:rPr>
              <a:t>Force de Coriolis</a:t>
            </a:r>
            <a:r>
              <a:rPr lang="fr-FR" b="1" i="0" dirty="0">
                <a:solidFill>
                  <a:srgbClr val="FF0000"/>
                </a:solidFill>
                <a:effectLst/>
                <a:latin typeface="Google Sans"/>
              </a:rPr>
              <a:t> :</a:t>
            </a:r>
            <a:r>
              <a:rPr lang="fr-FR" b="0" i="0" dirty="0">
                <a:solidFill>
                  <a:srgbClr val="FF0000"/>
                </a:solidFill>
                <a:effectLst/>
                <a:latin typeface="Google Sans"/>
              </a:rPr>
              <a:t> Due à la rotation terrestre, elle dévie les</a:t>
            </a:r>
            <a:r>
              <a:rPr lang="fr-FR" b="0" i="0" dirty="0">
                <a:solidFill>
                  <a:srgbClr val="E6E8F0"/>
                </a:solidFill>
                <a:effectLst/>
                <a:latin typeface="Google Sans"/>
              </a:rPr>
              <a:t> </a:t>
            </a:r>
            <a:r>
              <a:rPr lang="fr-FR" b="0" i="0" dirty="0">
                <a:solidFill>
                  <a:srgbClr val="FF0000"/>
                </a:solidFill>
                <a:effectLst/>
                <a:latin typeface="Google Sans"/>
              </a:rPr>
              <a:t>vents vers la droite dans l'hémisphère nord et vers la gauche dans l'hémisphère sud.</a:t>
            </a:r>
          </a:p>
        </p:txBody>
      </p:sp>
    </p:spTree>
    <p:extLst>
      <p:ext uri="{BB962C8B-B14F-4D97-AF65-F5344CB8AC3E}">
        <p14:creationId xmlns:p14="http://schemas.microsoft.com/office/powerpoint/2010/main" val="2772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6C2F88-248C-F486-4D3F-8BB07A5319C5}"/>
              </a:ext>
            </a:extLst>
          </p:cNvPr>
          <p:cNvSpPr>
            <a:spLocks noGrp="1"/>
          </p:cNvSpPr>
          <p:nvPr>
            <p:ph idx="1"/>
          </p:nvPr>
        </p:nvSpPr>
        <p:spPr>
          <a:xfrm>
            <a:off x="1157288" y="2026443"/>
            <a:ext cx="10229849" cy="3614738"/>
          </a:xfrm>
        </p:spPr>
        <p:txBody>
          <a:bodyPr>
            <a:noAutofit/>
          </a:bodyPr>
          <a:lstStyle/>
          <a:p>
            <a:r>
              <a:rPr lang="fr-FR" dirty="0">
                <a:latin typeface="Times New Roman" panose="02020603050405020304" pitchFamily="18" charset="0"/>
                <a:cs typeface="Times New Roman" panose="02020603050405020304" pitchFamily="18" charset="0"/>
              </a:rPr>
              <a:t>Les climats de la terre dépendent donc de la puissance énergétique émise par </a:t>
            </a:r>
            <a:r>
              <a:rPr lang="fr-FR" b="1" dirty="0">
                <a:latin typeface="Times New Roman" panose="02020603050405020304" pitchFamily="18" charset="0"/>
                <a:cs typeface="Times New Roman" panose="02020603050405020304" pitchFamily="18" charset="0"/>
              </a:rPr>
              <a:t>le soleil </a:t>
            </a:r>
            <a:r>
              <a:rPr lang="fr-FR" dirty="0">
                <a:latin typeface="Times New Roman" panose="02020603050405020304" pitchFamily="18" charset="0"/>
                <a:cs typeface="Times New Roman" panose="02020603050405020304" pitchFamily="18" charset="0"/>
              </a:rPr>
              <a:t>et surtout de la </a:t>
            </a:r>
            <a:r>
              <a:rPr lang="fr-FR" b="1" dirty="0">
                <a:latin typeface="Times New Roman" panose="02020603050405020304" pitchFamily="18" charset="0"/>
                <a:cs typeface="Times New Roman" panose="02020603050405020304" pitchFamily="18" charset="0"/>
              </a:rPr>
              <a:t>position de la terre par rapport au soleil </a:t>
            </a:r>
            <a:r>
              <a:rPr lang="fr-FR" dirty="0">
                <a:latin typeface="Times New Roman" panose="02020603050405020304" pitchFamily="18" charset="0"/>
                <a:cs typeface="Times New Roman" panose="02020603050405020304" pitchFamily="18" charset="0"/>
              </a:rPr>
              <a:t>(</a:t>
            </a:r>
            <a:r>
              <a:rPr lang="fr-FR" dirty="0" err="1">
                <a:latin typeface="Times New Roman" panose="02020603050405020304" pitchFamily="18" charset="0"/>
                <a:cs typeface="Times New Roman" panose="02020603050405020304" pitchFamily="18" charset="0"/>
              </a:rPr>
              <a:t>Aguado</a:t>
            </a:r>
            <a:r>
              <a:rPr lang="fr-FR" dirty="0">
                <a:latin typeface="Times New Roman" panose="02020603050405020304" pitchFamily="18" charset="0"/>
                <a:cs typeface="Times New Roman" panose="02020603050405020304" pitchFamily="18" charset="0"/>
              </a:rPr>
              <a:t> and Burt. 1999)</a:t>
            </a:r>
          </a:p>
          <a:p>
            <a:r>
              <a:rPr lang="fr-FR" dirty="0">
                <a:latin typeface="Times New Roman" panose="02020603050405020304" pitchFamily="18" charset="0"/>
                <a:cs typeface="Times New Roman" panose="02020603050405020304" pitchFamily="18" charset="0"/>
              </a:rPr>
              <a:t>Le climat se définit après une étude systématique de la totalité des types de temps (l’OMM préconise 30 ans pour les pluies et 15 ans pour les températures). En règle générale le climat ne varie pas, ou assez peu, en un endroit donné du globe sur une durée de l’échelle du siècle. Mais sur des temps géologiques, le climat peut changer considérablement. Par conséquent : </a:t>
            </a:r>
          </a:p>
          <a:p>
            <a:r>
              <a:rPr lang="fr-FR" dirty="0">
                <a:latin typeface="Times New Roman" panose="02020603050405020304" pitchFamily="18" charset="0"/>
                <a:cs typeface="Times New Roman" panose="02020603050405020304" pitchFamily="18" charset="0"/>
              </a:rPr>
              <a:t>a. à l’échelle humaine : le climat est constant ;</a:t>
            </a:r>
          </a:p>
          <a:p>
            <a:r>
              <a:rPr lang="fr-FR" dirty="0">
                <a:latin typeface="Times New Roman" panose="02020603050405020304" pitchFamily="18" charset="0"/>
                <a:cs typeface="Times New Roman" panose="02020603050405020304" pitchFamily="18" charset="0"/>
              </a:rPr>
              <a:t> b. à l’échelle géologique : on peut envisager la possibilité de changement climatique ; </a:t>
            </a:r>
          </a:p>
          <a:p>
            <a:r>
              <a:rPr lang="fr-FR" dirty="0">
                <a:latin typeface="Times New Roman" panose="02020603050405020304" pitchFamily="18" charset="0"/>
                <a:cs typeface="Times New Roman" panose="02020603050405020304" pitchFamily="18" charset="0"/>
              </a:rPr>
              <a:t>c. à l’échelle saisonnière : on parle de variation climatique.</a:t>
            </a:r>
          </a:p>
        </p:txBody>
      </p:sp>
    </p:spTree>
    <p:extLst>
      <p:ext uri="{BB962C8B-B14F-4D97-AF65-F5344CB8AC3E}">
        <p14:creationId xmlns:p14="http://schemas.microsoft.com/office/powerpoint/2010/main" val="3215123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DAC94167-1A7A-14A2-FACC-671EF3B1D0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9138" y="908162"/>
            <a:ext cx="7172325" cy="55355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4049A75-F6DD-1E19-8869-F602F20EAA3A}"/>
              </a:ext>
            </a:extLst>
          </p:cNvPr>
          <p:cNvSpPr txBox="1"/>
          <p:nvPr/>
        </p:nvSpPr>
        <p:spPr>
          <a:xfrm>
            <a:off x="210740" y="45006"/>
            <a:ext cx="8918972" cy="400110"/>
          </a:xfrm>
          <a:prstGeom prst="rect">
            <a:avLst/>
          </a:prstGeom>
          <a:noFill/>
        </p:spPr>
        <p:txBody>
          <a:bodyPr wrap="square">
            <a:spAutoFit/>
          </a:bodyPr>
          <a:lstStyle/>
          <a:p>
            <a:r>
              <a:rPr lang="fr-FR" sz="2000" b="0" i="0" u="sng" dirty="0">
                <a:solidFill>
                  <a:srgbClr val="202122"/>
                </a:solidFill>
                <a:effectLst/>
                <a:latin typeface="Times New Roman" panose="02020603050405020304" pitchFamily="18" charset="0"/>
                <a:cs typeface="Times New Roman" panose="02020603050405020304" pitchFamily="18" charset="0"/>
              </a:rPr>
              <a:t>On  distingue trois zones de circulation des vents entre l'équateur et chaque </a:t>
            </a:r>
            <a:r>
              <a:rPr lang="fr-FR" sz="2000" u="sng" dirty="0">
                <a:solidFill>
                  <a:srgbClr val="FF0000"/>
                </a:solidFill>
                <a:latin typeface="Times New Roman" panose="02020603050405020304" pitchFamily="18" charset="0"/>
                <a:cs typeface="Times New Roman" panose="02020603050405020304" pitchFamily="18" charset="0"/>
              </a:rPr>
              <a:t>pôle</a:t>
            </a:r>
            <a:r>
              <a:rPr lang="fr-FR" sz="2000" b="0" i="0" u="sng" dirty="0">
                <a:solidFill>
                  <a:srgbClr val="202122"/>
                </a:solidFill>
                <a:effectLst/>
                <a:latin typeface="Times New Roman" panose="02020603050405020304" pitchFamily="18" charset="0"/>
                <a:cs typeface="Times New Roman" panose="02020603050405020304" pitchFamily="18" charset="0"/>
              </a:rPr>
              <a:t> :</a:t>
            </a:r>
            <a:endParaRPr lang="fr-FR" sz="2000" u="sng" dirty="0">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7E6855F8-746A-7C77-7E63-D55DC1EA6593}"/>
              </a:ext>
            </a:extLst>
          </p:cNvPr>
          <p:cNvSpPr txBox="1"/>
          <p:nvPr/>
        </p:nvSpPr>
        <p:spPr>
          <a:xfrm>
            <a:off x="203000" y="815738"/>
            <a:ext cx="446722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000" b="0" i="0" dirty="0">
                <a:solidFill>
                  <a:srgbClr val="202122"/>
                </a:solidFill>
                <a:effectLst/>
                <a:latin typeface="Times New Roman" panose="02020603050405020304" pitchFamily="18" charset="0"/>
                <a:cs typeface="Times New Roman" panose="02020603050405020304" pitchFamily="18" charset="0"/>
              </a:rPr>
              <a:t>la première zone est celle </a:t>
            </a:r>
            <a:r>
              <a:rPr lang="fr-FR" sz="2000" b="0" i="0" dirty="0">
                <a:solidFill>
                  <a:srgbClr val="FF0000"/>
                </a:solidFill>
                <a:effectLst/>
                <a:latin typeface="Times New Roman" panose="02020603050405020304" pitchFamily="18" charset="0"/>
                <a:cs typeface="Times New Roman" panose="02020603050405020304" pitchFamily="18" charset="0"/>
              </a:rPr>
              <a:t>de Hadley </a:t>
            </a:r>
            <a:r>
              <a:rPr lang="fr-FR" sz="2000" b="0" i="0" dirty="0">
                <a:solidFill>
                  <a:srgbClr val="202122"/>
                </a:solidFill>
                <a:effectLst/>
                <a:latin typeface="Times New Roman" panose="02020603050405020304" pitchFamily="18" charset="0"/>
                <a:cs typeface="Times New Roman" panose="02020603050405020304" pitchFamily="18" charset="0"/>
              </a:rPr>
              <a:t>qui se situe entre l'équateur et 30 degrés N et S où l'on retrouve des vents réguliers soufflant du nord-est dans l'hémisphère nord et du sud-est dans celui du sud : les </a:t>
            </a:r>
            <a:r>
              <a:rPr lang="fr-FR" sz="2000" b="1" dirty="0">
                <a:solidFill>
                  <a:srgbClr val="FF0000"/>
                </a:solidFill>
                <a:latin typeface="Times New Roman" panose="02020603050405020304" pitchFamily="18" charset="0"/>
                <a:cs typeface="Times New Roman" panose="02020603050405020304" pitchFamily="18" charset="0"/>
              </a:rPr>
              <a:t>alizés</a:t>
            </a:r>
          </a:p>
        </p:txBody>
      </p:sp>
      <p:sp>
        <p:nvSpPr>
          <p:cNvPr id="11" name="ZoneTexte 10">
            <a:extLst>
              <a:ext uri="{FF2B5EF4-FFF2-40B4-BE49-F238E27FC236}">
                <a16:creationId xmlns:a16="http://schemas.microsoft.com/office/drawing/2014/main" id="{CE6F728C-9B3F-FD70-E6EA-1E03E93C5532}"/>
              </a:ext>
            </a:extLst>
          </p:cNvPr>
          <p:cNvSpPr txBox="1"/>
          <p:nvPr/>
        </p:nvSpPr>
        <p:spPr>
          <a:xfrm>
            <a:off x="276225" y="2965310"/>
            <a:ext cx="446722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2000" dirty="0">
                <a:solidFill>
                  <a:srgbClr val="202122"/>
                </a:solidFill>
                <a:latin typeface="Times New Roman" panose="02020603050405020304" pitchFamily="18" charset="0"/>
                <a:cs typeface="Times New Roman" panose="02020603050405020304" pitchFamily="18" charset="0"/>
              </a:rPr>
              <a:t>la deuxième se situe aux latitudes moyennes et est caractérisée par des systèmes dépressionnaires transitoires sous une circulation d'altitude généralement d'ouest, c'est </a:t>
            </a:r>
            <a:r>
              <a:rPr lang="fr-FR" sz="2000" dirty="0">
                <a:solidFill>
                  <a:srgbClr val="FF0000"/>
                </a:solidFill>
                <a:latin typeface="Times New Roman" panose="02020603050405020304" pitchFamily="18" charset="0"/>
                <a:cs typeface="Times New Roman" panose="02020603050405020304" pitchFamily="18" charset="0"/>
              </a:rPr>
              <a:t>la cellule de </a:t>
            </a:r>
            <a:r>
              <a:rPr lang="fr-FR" sz="2000" dirty="0" err="1">
                <a:solidFill>
                  <a:srgbClr val="FF0000"/>
                </a:solidFill>
                <a:latin typeface="Times New Roman" panose="02020603050405020304" pitchFamily="18" charset="0"/>
                <a:cs typeface="Times New Roman" panose="02020603050405020304" pitchFamily="18" charset="0"/>
              </a:rPr>
              <a:t>Ferrel</a:t>
            </a:r>
            <a:r>
              <a:rPr lang="fr-FR" sz="2000" dirty="0">
                <a:solidFill>
                  <a:srgbClr val="FF0000"/>
                </a:solidFill>
                <a:latin typeface="Times New Roman" panose="02020603050405020304" pitchFamily="18" charset="0"/>
                <a:cs typeface="Times New Roman" panose="02020603050405020304" pitchFamily="18" charset="0"/>
              </a:rPr>
              <a:t> </a:t>
            </a:r>
          </a:p>
        </p:txBody>
      </p:sp>
      <p:sp>
        <p:nvSpPr>
          <p:cNvPr id="13" name="Rectangle 4">
            <a:extLst>
              <a:ext uri="{FF2B5EF4-FFF2-40B4-BE49-F238E27FC236}">
                <a16:creationId xmlns:a16="http://schemas.microsoft.com/office/drawing/2014/main" id="{C010DD44-F801-BEDA-9BDA-41358295490A}"/>
              </a:ext>
            </a:extLst>
          </p:cNvPr>
          <p:cNvSpPr>
            <a:spLocks noChangeArrowheads="1"/>
          </p:cNvSpPr>
          <p:nvPr/>
        </p:nvSpPr>
        <p:spPr bwMode="auto">
          <a:xfrm>
            <a:off x="276225" y="5011692"/>
            <a:ext cx="4467226" cy="1704979"/>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253920" tIns="-7935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la troisième, la </a:t>
            </a:r>
            <a:r>
              <a:rPr kumimoji="0" lang="fr-FR" altLang="fr-FR" sz="2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cellule polaire</a:t>
            </a:r>
            <a:r>
              <a:rPr kumimoji="0" lang="fr-FR" altLang="fr-FR"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 se retrouve au nord et au sud des 60</a:t>
            </a:r>
            <a:r>
              <a:rPr kumimoji="0" lang="fr-FR" altLang="fr-FR" sz="2000" b="0" i="0" u="none" strike="noStrike" cap="none" normalizeH="0" baseline="30000" dirty="0">
                <a:ln>
                  <a:noFill/>
                </a:ln>
                <a:solidFill>
                  <a:srgbClr val="202122"/>
                </a:solidFill>
                <a:effectLst/>
                <a:latin typeface="Times New Roman" panose="02020603050405020304" pitchFamily="18" charset="0"/>
                <a:cs typeface="Times New Roman" panose="02020603050405020304" pitchFamily="18" charset="0"/>
              </a:rPr>
              <a:t>e</a:t>
            </a:r>
            <a:r>
              <a:rPr kumimoji="0" lang="fr-FR" altLang="fr-FR"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 parallèles nord et sud avec une circulation de surface généralement d'est.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3491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C00F9-C906-A8BE-BDD9-D519507AFA3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C1EF826-95DC-EC8F-5CD7-6BF76AFB39B2}"/>
              </a:ext>
            </a:extLst>
          </p:cNvPr>
          <p:cNvSpPr>
            <a:spLocks noGrp="1"/>
          </p:cNvSpPr>
          <p:nvPr>
            <p:ph idx="1"/>
          </p:nvPr>
        </p:nvSpPr>
        <p:spPr/>
        <p:txBody>
          <a:bodyPr/>
          <a:lstStyle/>
          <a:p>
            <a:r>
              <a:rPr lang="fr-FR" b="1" dirty="0"/>
              <a:t>Alizés : </a:t>
            </a:r>
            <a:r>
              <a:rPr lang="fr-FR" dirty="0"/>
              <a:t>Vent régulier soufflant toute l'année de l'est, sur la partie orientale du Pacifique et de l'Atlantique comprise entre les parallèles 30° N. et 30° S.</a:t>
            </a:r>
          </a:p>
          <a:p>
            <a:endParaRPr lang="fr-FR" dirty="0"/>
          </a:p>
        </p:txBody>
      </p:sp>
    </p:spTree>
    <p:extLst>
      <p:ext uri="{BB962C8B-B14F-4D97-AF65-F5344CB8AC3E}">
        <p14:creationId xmlns:p14="http://schemas.microsoft.com/office/powerpoint/2010/main" val="2225326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525DC-2CA1-D898-C7FF-842DCB60FA6E}"/>
              </a:ext>
            </a:extLst>
          </p:cNvPr>
          <p:cNvSpPr>
            <a:spLocks noGrp="1"/>
          </p:cNvSpPr>
          <p:nvPr>
            <p:ph type="title"/>
          </p:nvPr>
        </p:nvSpPr>
        <p:spPr>
          <a:xfrm>
            <a:off x="194280" y="233020"/>
            <a:ext cx="4977796" cy="48135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a:t>Les indices climatiques </a:t>
            </a:r>
          </a:p>
        </p:txBody>
      </p:sp>
      <p:sp>
        <p:nvSpPr>
          <p:cNvPr id="3" name="Espace réservé du contenu 2">
            <a:extLst>
              <a:ext uri="{FF2B5EF4-FFF2-40B4-BE49-F238E27FC236}">
                <a16:creationId xmlns:a16="http://schemas.microsoft.com/office/drawing/2014/main" id="{186EDBFB-0A50-3B3D-9603-334D7C268E85}"/>
              </a:ext>
            </a:extLst>
          </p:cNvPr>
          <p:cNvSpPr>
            <a:spLocks noGrp="1"/>
          </p:cNvSpPr>
          <p:nvPr>
            <p:ph idx="1"/>
          </p:nvPr>
        </p:nvSpPr>
        <p:spPr>
          <a:xfrm>
            <a:off x="851504" y="1315644"/>
            <a:ext cx="9603275" cy="4609248"/>
          </a:xfrm>
        </p:spPr>
        <p:txBody>
          <a:bodyPr>
            <a:normAutofit/>
          </a:bodyPr>
          <a:lstStyle/>
          <a:p>
            <a:r>
              <a:rPr lang="fr-FR" b="1" dirty="0"/>
              <a:t>Classification climatique physique</a:t>
            </a:r>
            <a:endParaRPr lang="fr-FR" dirty="0"/>
          </a:p>
          <a:p>
            <a:r>
              <a:rPr lang="fr-FR" dirty="0"/>
              <a:t>En raison de la variabilité spatio-temporelle des paramètres climatiques et de la nécessité de description synthétique, de classement et de comparaison des types de climat et de végétation à travers le monde, de nombreux auteurs ont proposé diverses formules, indices et expressions graphiques, tenant compte d'un nombre plus ou moins élevé de facteurs. Pour ces différents auteurs, la principale difficulté était de définir à partir de quand un climat, une saison, sont-ils secs ? On peut légitimement admettre qu'une période est sèche quand celle-ci dépense plus d'eau qu'elle n'en reçoit, donc qu'elle perd par évaporation et transpiration une quantité d'eau supérieure à celle des précipitations qui tombent pendant le même temps. </a:t>
            </a:r>
          </a:p>
          <a:p>
            <a:r>
              <a:rPr lang="fr-FR" dirty="0"/>
              <a:t>Les éléments les plus couramment analysés sont les précipitations, les températures</a:t>
            </a:r>
          </a:p>
        </p:txBody>
      </p:sp>
    </p:spTree>
    <p:extLst>
      <p:ext uri="{BB962C8B-B14F-4D97-AF65-F5344CB8AC3E}">
        <p14:creationId xmlns:p14="http://schemas.microsoft.com/office/powerpoint/2010/main" val="2913623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3CC93-8683-253A-AFAF-3FC1D19593AD}"/>
              </a:ext>
            </a:extLst>
          </p:cNvPr>
          <p:cNvSpPr>
            <a:spLocks noGrp="1"/>
          </p:cNvSpPr>
          <p:nvPr>
            <p:ph type="title"/>
          </p:nvPr>
        </p:nvSpPr>
        <p:spPr/>
        <p:txBody>
          <a:bodyPr/>
          <a:lstStyle/>
          <a:p>
            <a:r>
              <a:rPr lang="fr-FR" b="1" dirty="0"/>
              <a:t>Méthodes de classification du climat</a:t>
            </a:r>
            <a:endParaRPr lang="fr-FR" dirty="0"/>
          </a:p>
        </p:txBody>
      </p:sp>
      <p:sp>
        <p:nvSpPr>
          <p:cNvPr id="3" name="Espace réservé du contenu 2">
            <a:extLst>
              <a:ext uri="{FF2B5EF4-FFF2-40B4-BE49-F238E27FC236}">
                <a16:creationId xmlns:a16="http://schemas.microsoft.com/office/drawing/2014/main" id="{C6C56341-2DDF-F360-E91D-0EB03241185F}"/>
              </a:ext>
            </a:extLst>
          </p:cNvPr>
          <p:cNvSpPr>
            <a:spLocks noGrp="1"/>
          </p:cNvSpPr>
          <p:nvPr>
            <p:ph idx="1"/>
          </p:nvPr>
        </p:nvSpPr>
        <p:spPr>
          <a:xfrm>
            <a:off x="657226" y="1500187"/>
            <a:ext cx="11058524" cy="5243513"/>
          </a:xfrm>
        </p:spPr>
        <p:txBody>
          <a:bodyPr>
            <a:normAutofit/>
          </a:bodyPr>
          <a:lstStyle/>
          <a:p>
            <a:pPr marL="0" indent="0">
              <a:buNone/>
            </a:pPr>
            <a:endParaRPr lang="fr-FR" b="1" dirty="0"/>
          </a:p>
          <a:p>
            <a:r>
              <a:rPr lang="fr-FR" dirty="0"/>
              <a:t>Il existe 03 grands types de classification ; la classification établie avec les uniques données climatiques (Température, précipitations, l’humidité,…) et une autre classification qui prend en compte certaines données écologiques. D’autre classification basée sur la notion d’hydrographie.</a:t>
            </a:r>
          </a:p>
          <a:p>
            <a:r>
              <a:rPr lang="fr-FR" b="1" dirty="0"/>
              <a:t>Les approches climatiques</a:t>
            </a:r>
          </a:p>
          <a:p>
            <a:r>
              <a:rPr lang="fr-FR" dirty="0"/>
              <a:t>La classification mondiale des climats est basée sur le rythme de la température et des précipitations au cours de l’année, en considérant les moyennes mensuelles. Cette classification tient compte essentiellement des états favorables ou défavorables à la végétation, c'est-à-dire les périodes chaudes, froides, sèches et les périodes humides.</a:t>
            </a:r>
          </a:p>
        </p:txBody>
      </p:sp>
    </p:spTree>
    <p:extLst>
      <p:ext uri="{BB962C8B-B14F-4D97-AF65-F5344CB8AC3E}">
        <p14:creationId xmlns:p14="http://schemas.microsoft.com/office/powerpoint/2010/main" val="2153996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B393BD-B6AE-C296-5485-E3C294CC4271}"/>
              </a:ext>
            </a:extLst>
          </p:cNvPr>
          <p:cNvSpPr>
            <a:spLocks noGrp="1"/>
          </p:cNvSpPr>
          <p:nvPr>
            <p:ph idx="1"/>
          </p:nvPr>
        </p:nvSpPr>
        <p:spPr>
          <a:xfrm>
            <a:off x="357188" y="301232"/>
            <a:ext cx="11615737" cy="1741881"/>
          </a:xfrm>
        </p:spPr>
        <p:txBody>
          <a:bodyPr/>
          <a:lstStyle/>
          <a:p>
            <a:r>
              <a:rPr lang="fr-FR" dirty="0"/>
              <a:t>Les indices climatiques globaux fournissent des variables synthétiques qui combinent généralement des données climatiques moyennes calculées à partir de séries climatologiques correspondant à un poste d'observation. Ces indices ont été tout d'abord utilisés pour classer et cartographier les climats selon leur aridité par les hydrologues et les géomorphologues puis par les botanistes et écologues</a:t>
            </a:r>
          </a:p>
        </p:txBody>
      </p:sp>
      <p:sp>
        <p:nvSpPr>
          <p:cNvPr id="4" name="ZoneTexte 3">
            <a:extLst>
              <a:ext uri="{FF2B5EF4-FFF2-40B4-BE49-F238E27FC236}">
                <a16:creationId xmlns:a16="http://schemas.microsoft.com/office/drawing/2014/main" id="{874F0AA2-B149-BBF9-CE67-630B1F9CF307}"/>
              </a:ext>
            </a:extLst>
          </p:cNvPr>
          <p:cNvSpPr txBox="1"/>
          <p:nvPr/>
        </p:nvSpPr>
        <p:spPr>
          <a:xfrm>
            <a:off x="528639" y="2207330"/>
            <a:ext cx="10815636" cy="1569660"/>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Climatogramme d’EMMBERGER</a:t>
            </a:r>
          </a:p>
          <a:p>
            <a:r>
              <a:rPr lang="fr-FR" b="1" dirty="0"/>
              <a:t> </a:t>
            </a:r>
            <a:r>
              <a:rPr lang="fr-FR" sz="2400" dirty="0"/>
              <a:t>Est une expression synthétique </a:t>
            </a:r>
            <a:r>
              <a:rPr lang="fr-FR" sz="2400" b="1" dirty="0">
                <a:solidFill>
                  <a:srgbClr val="FF0000"/>
                </a:solidFill>
              </a:rPr>
              <a:t>du climat méditerranéen </a:t>
            </a:r>
            <a:r>
              <a:rPr lang="fr-FR" sz="2400" dirty="0"/>
              <a:t>en tenant compte de la moyenne annuelle des précipitations et des températures (max et min). est calculé par la relation suivante</a:t>
            </a:r>
          </a:p>
        </p:txBody>
      </p:sp>
      <p:pic>
        <p:nvPicPr>
          <p:cNvPr id="6" name="Image 5">
            <a:extLst>
              <a:ext uri="{FF2B5EF4-FFF2-40B4-BE49-F238E27FC236}">
                <a16:creationId xmlns:a16="http://schemas.microsoft.com/office/drawing/2014/main" id="{70D89E8F-5D43-C492-7A54-5BB68CE91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8766" y="3941207"/>
            <a:ext cx="2452579" cy="714353"/>
          </a:xfrm>
          <a:prstGeom prst="rect">
            <a:avLst/>
          </a:prstGeom>
        </p:spPr>
      </p:pic>
      <p:sp>
        <p:nvSpPr>
          <p:cNvPr id="8" name="ZoneTexte 7">
            <a:extLst>
              <a:ext uri="{FF2B5EF4-FFF2-40B4-BE49-F238E27FC236}">
                <a16:creationId xmlns:a16="http://schemas.microsoft.com/office/drawing/2014/main" id="{091E265F-EEE4-C48B-8528-D008632E03FA}"/>
              </a:ext>
            </a:extLst>
          </p:cNvPr>
          <p:cNvSpPr txBox="1"/>
          <p:nvPr/>
        </p:nvSpPr>
        <p:spPr>
          <a:xfrm>
            <a:off x="528639" y="4755795"/>
            <a:ext cx="7918848" cy="1938992"/>
          </a:xfrm>
          <a:prstGeom prst="rect">
            <a:avLst/>
          </a:prstGeom>
          <a:solidFill>
            <a:schemeClr val="tx2">
              <a:lumMod val="20000"/>
              <a:lumOff val="80000"/>
            </a:schemeClr>
          </a:solidFill>
        </p:spPr>
        <p:txBody>
          <a:bodyPr wrap="square">
            <a:spAutoFit/>
          </a:bodyPr>
          <a:lstStyle/>
          <a:p>
            <a:r>
              <a:rPr lang="fr-FR" sz="2400" dirty="0">
                <a:latin typeface="Times New Roman" panose="02020603050405020304" pitchFamily="18" charset="0"/>
                <a:cs typeface="Times New Roman" panose="02020603050405020304" pitchFamily="18" charset="0"/>
              </a:rPr>
              <a:t>Avec : </a:t>
            </a:r>
          </a:p>
          <a:p>
            <a:r>
              <a:rPr lang="fr-FR" sz="2400" dirty="0">
                <a:latin typeface="Times New Roman" panose="02020603050405020304" pitchFamily="18" charset="0"/>
                <a:cs typeface="Times New Roman" panose="02020603050405020304" pitchFamily="18" charset="0"/>
              </a:rPr>
              <a:t>Q2: quotient pluviométrique d’EMMBERGER. </a:t>
            </a:r>
          </a:p>
          <a:p>
            <a:r>
              <a:rPr lang="fr-FR" sz="2400" dirty="0">
                <a:latin typeface="Times New Roman" panose="02020603050405020304" pitchFamily="18" charset="0"/>
                <a:cs typeface="Times New Roman" panose="02020603050405020304" pitchFamily="18" charset="0"/>
              </a:rPr>
              <a:t>P : précipitations moyennes annuelle (mm). </a:t>
            </a:r>
          </a:p>
          <a:p>
            <a:r>
              <a:rPr lang="fr-FR" sz="2400" dirty="0">
                <a:latin typeface="Times New Roman" panose="02020603050405020304" pitchFamily="18" charset="0"/>
                <a:cs typeface="Times New Roman" panose="02020603050405020304" pitchFamily="18" charset="0"/>
              </a:rPr>
              <a:t>M : moyenne des maxima du mois le plus chaud en °Kelvin . </a:t>
            </a:r>
          </a:p>
          <a:p>
            <a:r>
              <a:rPr lang="fr-FR" sz="2400" dirty="0">
                <a:latin typeface="Times New Roman" panose="02020603050405020304" pitchFamily="18" charset="0"/>
                <a:cs typeface="Times New Roman" panose="02020603050405020304" pitchFamily="18" charset="0"/>
              </a:rPr>
              <a:t>m : moyenne des minima du mois le plus froid en °K.</a:t>
            </a:r>
          </a:p>
        </p:txBody>
      </p:sp>
    </p:spTree>
    <p:extLst>
      <p:ext uri="{BB962C8B-B14F-4D97-AF65-F5344CB8AC3E}">
        <p14:creationId xmlns:p14="http://schemas.microsoft.com/office/powerpoint/2010/main" val="1006716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B50075B-1001-763F-09BC-2260CB4F07F7}"/>
              </a:ext>
            </a:extLst>
          </p:cNvPr>
          <p:cNvPicPr>
            <a:picLocks noChangeAspect="1"/>
          </p:cNvPicPr>
          <p:nvPr/>
        </p:nvPicPr>
        <p:blipFill>
          <a:blip r:embed="rId2"/>
          <a:srcRect/>
          <a:stretch>
            <a:fillRect/>
          </a:stretch>
        </p:blipFill>
        <p:spPr bwMode="auto">
          <a:xfrm>
            <a:off x="1385889" y="0"/>
            <a:ext cx="6848474" cy="5907352"/>
          </a:xfrm>
          <a:prstGeom prst="rect">
            <a:avLst/>
          </a:prstGeom>
          <a:noFill/>
          <a:ln w="9525">
            <a:noFill/>
            <a:miter lim="800000"/>
            <a:headEnd/>
            <a:tailEnd/>
          </a:ln>
        </p:spPr>
      </p:pic>
      <p:sp>
        <p:nvSpPr>
          <p:cNvPr id="6" name="ZoneTexte 5">
            <a:extLst>
              <a:ext uri="{FF2B5EF4-FFF2-40B4-BE49-F238E27FC236}">
                <a16:creationId xmlns:a16="http://schemas.microsoft.com/office/drawing/2014/main" id="{E4B0575D-3504-D08E-12CC-7EB92E2666FF}"/>
              </a:ext>
            </a:extLst>
          </p:cNvPr>
          <p:cNvSpPr txBox="1"/>
          <p:nvPr/>
        </p:nvSpPr>
        <p:spPr>
          <a:xfrm>
            <a:off x="1982389" y="6180892"/>
            <a:ext cx="8447485" cy="400110"/>
          </a:xfrm>
          <a:prstGeom prst="rect">
            <a:avLst/>
          </a:prstGeom>
          <a:noFill/>
        </p:spPr>
        <p:txBody>
          <a:bodyPr wrap="square">
            <a:spAutoFit/>
          </a:bodyPr>
          <a:lstStyle/>
          <a:p>
            <a:r>
              <a:rPr lang="fr-FR" sz="1800" dirty="0">
                <a:effectLst/>
                <a:highlight>
                  <a:srgbClr val="FFFF00"/>
                </a:highlight>
                <a:latin typeface="Times New Roman" panose="02020603050405020304" pitchFamily="18" charset="0"/>
                <a:ea typeface="Calibri" panose="020F0502020204030204" pitchFamily="34" charset="0"/>
              </a:rPr>
              <a:t>Etage bioclimatique selon le climatogramme d'EMBERGER 1932 et </a:t>
            </a:r>
            <a:r>
              <a:rPr lang="fr-FR" sz="2000" dirty="0">
                <a:effectLst/>
                <a:highlight>
                  <a:srgbClr val="FFFF00"/>
                </a:highlight>
                <a:latin typeface="TimesNewRoman"/>
                <a:ea typeface="Calibri" panose="020F0502020204030204" pitchFamily="34" charset="0"/>
                <a:cs typeface="TimesNewRoman"/>
              </a:rPr>
              <a:t>Sauvage 1963</a:t>
            </a:r>
            <a:endParaRPr lang="fr-FR" dirty="0">
              <a:highlight>
                <a:srgbClr val="FFFF00"/>
              </a:highlight>
            </a:endParaRPr>
          </a:p>
        </p:txBody>
      </p:sp>
    </p:spTree>
    <p:extLst>
      <p:ext uri="{BB962C8B-B14F-4D97-AF65-F5344CB8AC3E}">
        <p14:creationId xmlns:p14="http://schemas.microsoft.com/office/powerpoint/2010/main" val="649008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6E706-283C-296B-F5EA-9470A128C628}"/>
              </a:ext>
            </a:extLst>
          </p:cNvPr>
          <p:cNvSpPr>
            <a:spLocks noGrp="1"/>
          </p:cNvSpPr>
          <p:nvPr>
            <p:ph type="title"/>
          </p:nvPr>
        </p:nvSpPr>
        <p:spPr>
          <a:xfrm>
            <a:off x="665766" y="173980"/>
            <a:ext cx="9603275" cy="540395"/>
          </a:xfrm>
        </p:spPr>
        <p:style>
          <a:lnRef idx="1">
            <a:schemeClr val="accent1"/>
          </a:lnRef>
          <a:fillRef idx="2">
            <a:schemeClr val="accent1"/>
          </a:fillRef>
          <a:effectRef idx="1">
            <a:schemeClr val="accent1"/>
          </a:effectRef>
          <a:fontRef idx="minor">
            <a:schemeClr val="dk1"/>
          </a:fontRef>
        </p:style>
        <p:txBody>
          <a:bodyPr>
            <a:normAutofit/>
          </a:bodyPr>
          <a:lstStyle/>
          <a:p>
            <a:r>
              <a:rPr lang="fr-FR" sz="2800" cap="none" dirty="0">
                <a:latin typeface="Times New Roman" panose="02020603050405020304" pitchFamily="18" charset="0"/>
                <a:cs typeface="Times New Roman" panose="02020603050405020304" pitchFamily="18" charset="0"/>
              </a:rPr>
              <a:t>Indice d’aridité annuelle DE DEMARTONE</a:t>
            </a:r>
          </a:p>
        </p:txBody>
      </p:sp>
      <p:sp>
        <p:nvSpPr>
          <p:cNvPr id="3" name="Espace réservé du contenu 2">
            <a:extLst>
              <a:ext uri="{FF2B5EF4-FFF2-40B4-BE49-F238E27FC236}">
                <a16:creationId xmlns:a16="http://schemas.microsoft.com/office/drawing/2014/main" id="{8145F51C-7A27-54D8-CCDC-BEEA52157DB9}"/>
              </a:ext>
            </a:extLst>
          </p:cNvPr>
          <p:cNvSpPr>
            <a:spLocks noGrp="1"/>
          </p:cNvSpPr>
          <p:nvPr>
            <p:ph idx="1"/>
          </p:nvPr>
        </p:nvSpPr>
        <p:spPr>
          <a:xfrm>
            <a:off x="288131" y="1254770"/>
            <a:ext cx="11615738" cy="4186238"/>
          </a:xfrm>
        </p:spPr>
        <p:style>
          <a:lnRef idx="1">
            <a:schemeClr val="accent5"/>
          </a:lnRef>
          <a:fillRef idx="2">
            <a:schemeClr val="accent5"/>
          </a:fillRef>
          <a:effectRef idx="1">
            <a:schemeClr val="accent5"/>
          </a:effectRef>
          <a:fontRef idx="minor">
            <a:schemeClr val="dk1"/>
          </a:fontRef>
        </p:style>
        <p:txBody>
          <a:bodyPr>
            <a:normAutofit/>
          </a:bodyPr>
          <a:lstStyle/>
          <a:p>
            <a:r>
              <a:rPr lang="fr-FR" sz="2400" dirty="0">
                <a:latin typeface="Times New Roman" panose="02020603050405020304" pitchFamily="18" charset="0"/>
                <a:cs typeface="Times New Roman" panose="02020603050405020304" pitchFamily="18" charset="0"/>
              </a:rPr>
              <a:t>Son expression est donnée par la formule suivante : </a:t>
            </a:r>
          </a:p>
          <a:p>
            <a:r>
              <a:rPr lang="fr-FR" sz="2400" dirty="0">
                <a:latin typeface="Times New Roman" panose="02020603050405020304" pitchFamily="18" charset="0"/>
                <a:cs typeface="Times New Roman" panose="02020603050405020304" pitchFamily="18" charset="0"/>
              </a:rPr>
              <a:t>Avec : P : précipitations annuelle (mm). T : température moyenne annuelle (°C).</a:t>
            </a:r>
          </a:p>
          <a:p>
            <a:r>
              <a:rPr lang="fr-FR" sz="2400" dirty="0">
                <a:latin typeface="Times New Roman" panose="02020603050405020304" pitchFamily="18" charset="0"/>
                <a:cs typeface="Times New Roman" panose="02020603050405020304" pitchFamily="18" charset="0"/>
              </a:rPr>
              <a:t>Afin de caractériser le climat général d’une région, DEMARTONE a effectué un travail d’étude de corrélation entre la valeur de cet indice et le type de végétation observé (Tab.1).</a:t>
            </a:r>
          </a:p>
          <a:p>
            <a:r>
              <a:rPr lang="fr-FR" sz="2400" b="1" i="1" dirty="0">
                <a:latin typeface="Times New Roman" panose="02020603050405020304" pitchFamily="18" charset="0"/>
                <a:cs typeface="Times New Roman" panose="02020603050405020304" pitchFamily="18" charset="0"/>
              </a:rPr>
              <a:t>L'aridité augmente quand la valeur de l'indice diminue. Une faible aridité correspondant à des pluies abondantes et/ou des températures basses. De Martonne a proposé six grands types de climats selon les valeurs de l'indice annuel </a:t>
            </a: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805893C-E0DB-B48C-4F23-80AFB4D69381}"/>
              </a:ext>
            </a:extLst>
          </p:cNvPr>
          <p:cNvPicPr>
            <a:picLocks noChangeAspect="1"/>
          </p:cNvPicPr>
          <p:nvPr/>
        </p:nvPicPr>
        <p:blipFill>
          <a:blip r:embed="rId2"/>
          <a:srcRect/>
          <a:stretch>
            <a:fillRect/>
          </a:stretch>
        </p:blipFill>
        <p:spPr bwMode="auto">
          <a:xfrm>
            <a:off x="7393304" y="1254770"/>
            <a:ext cx="1724025" cy="556018"/>
          </a:xfrm>
          <a:prstGeom prst="rect">
            <a:avLst/>
          </a:prstGeom>
          <a:noFill/>
          <a:ln w="9525">
            <a:noFill/>
            <a:miter lim="800000"/>
            <a:headEnd/>
            <a:tailEnd/>
          </a:ln>
        </p:spPr>
      </p:pic>
    </p:spTree>
    <p:extLst>
      <p:ext uri="{BB962C8B-B14F-4D97-AF65-F5344CB8AC3E}">
        <p14:creationId xmlns:p14="http://schemas.microsoft.com/office/powerpoint/2010/main" val="659692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909C76-5AF3-9599-9A54-092F2B37D85E}"/>
              </a:ext>
            </a:extLst>
          </p:cNvPr>
          <p:cNvPicPr>
            <a:picLocks noChangeAspect="1"/>
          </p:cNvPicPr>
          <p:nvPr/>
        </p:nvPicPr>
        <p:blipFill>
          <a:blip r:embed="rId2">
            <a:duotone>
              <a:prstClr val="black"/>
              <a:srgbClr val="D9C3A5">
                <a:tint val="50000"/>
                <a:satMod val="180000"/>
              </a:srgbClr>
            </a:duotone>
            <a:lum bright="-20000" contrast="40000"/>
            <a:extLst>
              <a:ext uri="{28A0092B-C50C-407E-A947-70E740481C1C}">
                <a14:useLocalDpi xmlns:a14="http://schemas.microsoft.com/office/drawing/2010/main" val="0"/>
              </a:ext>
            </a:extLst>
          </a:blip>
          <a:srcRect/>
          <a:stretch>
            <a:fillRect/>
          </a:stretch>
        </p:blipFill>
        <p:spPr bwMode="auto">
          <a:xfrm>
            <a:off x="1057276" y="311114"/>
            <a:ext cx="7397432" cy="5437224"/>
          </a:xfrm>
          <a:prstGeom prst="rect">
            <a:avLst/>
          </a:prstGeom>
          <a:noFill/>
          <a:ln>
            <a:noFill/>
          </a:ln>
        </p:spPr>
      </p:pic>
    </p:spTree>
    <p:extLst>
      <p:ext uri="{BB962C8B-B14F-4D97-AF65-F5344CB8AC3E}">
        <p14:creationId xmlns:p14="http://schemas.microsoft.com/office/powerpoint/2010/main" val="1204863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AEC6D-C47B-6BE6-2BAE-F980788F7B36}"/>
              </a:ext>
            </a:extLst>
          </p:cNvPr>
          <p:cNvSpPr>
            <a:spLocks noGrp="1"/>
          </p:cNvSpPr>
          <p:nvPr>
            <p:ph type="title"/>
          </p:nvPr>
        </p:nvSpPr>
        <p:spPr>
          <a:solidFill>
            <a:schemeClr val="accent2">
              <a:lumMod val="40000"/>
              <a:lumOff val="60000"/>
            </a:schemeClr>
          </a:solidFill>
        </p:spPr>
        <p:txBody>
          <a:bodyPr>
            <a:normAutofit/>
          </a:bodyPr>
          <a:lstStyle/>
          <a:p>
            <a:r>
              <a:rPr lang="fr-FR" dirty="0"/>
              <a:t>Indice d’aridité mensuelle de DEMARTONE</a:t>
            </a:r>
          </a:p>
        </p:txBody>
      </p:sp>
      <p:sp>
        <p:nvSpPr>
          <p:cNvPr id="3" name="Espace réservé du contenu 2">
            <a:extLst>
              <a:ext uri="{FF2B5EF4-FFF2-40B4-BE49-F238E27FC236}">
                <a16:creationId xmlns:a16="http://schemas.microsoft.com/office/drawing/2014/main" id="{8BB30A60-4FE1-4956-AA1D-EC9012A5383C}"/>
              </a:ext>
            </a:extLst>
          </p:cNvPr>
          <p:cNvSpPr>
            <a:spLocks noGrp="1"/>
          </p:cNvSpPr>
          <p:nvPr>
            <p:ph idx="1"/>
          </p:nvPr>
        </p:nvSpPr>
        <p:spPr/>
        <p:txBody>
          <a:bodyPr/>
          <a:lstStyle/>
          <a:p>
            <a:r>
              <a:rPr lang="fr-FR" dirty="0"/>
              <a:t>Son expression est donnée par la formule suivante </a:t>
            </a:r>
            <a:r>
              <a:rPr lang="fr-FR" dirty="0">
                <a:highlight>
                  <a:srgbClr val="00FF00"/>
                </a:highlight>
              </a:rPr>
              <a:t>: I=12p /T +10</a:t>
            </a:r>
          </a:p>
          <a:p>
            <a:r>
              <a:rPr lang="fr-FR" dirty="0"/>
              <a:t>Avec : P : précipitations mensuelle (mm). T : température moyenne mensuelle (°C). </a:t>
            </a:r>
          </a:p>
          <a:p>
            <a:r>
              <a:rPr lang="fr-FR" dirty="0"/>
              <a:t>Si 20 &lt; I &lt; 30, le régime est tempéré.</a:t>
            </a:r>
          </a:p>
          <a:p>
            <a:r>
              <a:rPr lang="fr-FR" dirty="0"/>
              <a:t>10 &lt; I &lt; 20 , le régime est semi-aride. </a:t>
            </a:r>
          </a:p>
          <a:p>
            <a:r>
              <a:rPr lang="fr-FR" dirty="0"/>
              <a:t>I &lt; 10 , le régime est </a:t>
            </a:r>
            <a:r>
              <a:rPr lang="fr-FR" dirty="0" err="1"/>
              <a:t>hyper-aride</a:t>
            </a:r>
            <a:r>
              <a:rPr lang="fr-FR" dirty="0"/>
              <a:t>.</a:t>
            </a:r>
          </a:p>
        </p:txBody>
      </p:sp>
    </p:spTree>
    <p:extLst>
      <p:ext uri="{BB962C8B-B14F-4D97-AF65-F5344CB8AC3E}">
        <p14:creationId xmlns:p14="http://schemas.microsoft.com/office/powerpoint/2010/main" val="2812276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9B5ABF-DCD4-EEF1-C5AB-7DFCE32F218F}"/>
              </a:ext>
            </a:extLst>
          </p:cNvPr>
          <p:cNvSpPr>
            <a:spLocks noGrp="1"/>
          </p:cNvSpPr>
          <p:nvPr>
            <p:ph type="title"/>
          </p:nvPr>
        </p:nvSpPr>
        <p:spPr>
          <a:xfrm>
            <a:off x="628619" y="332079"/>
            <a:ext cx="9603275" cy="1049235"/>
          </a:xfrm>
          <a:solidFill>
            <a:schemeClr val="accent2">
              <a:lumMod val="40000"/>
              <a:lumOff val="60000"/>
            </a:schemeClr>
          </a:solidFill>
        </p:spPr>
        <p:txBody>
          <a:bodyPr/>
          <a:lstStyle/>
          <a:p>
            <a:r>
              <a:rPr lang="fr-FR" dirty="0"/>
              <a:t>La courbe ombrothermique de Gaussen et </a:t>
            </a:r>
            <a:r>
              <a:rPr lang="fr-FR" dirty="0" err="1"/>
              <a:t>Bagnouls</a:t>
            </a:r>
            <a:r>
              <a:rPr lang="fr-FR" dirty="0"/>
              <a:t> </a:t>
            </a:r>
          </a:p>
        </p:txBody>
      </p:sp>
      <p:sp>
        <p:nvSpPr>
          <p:cNvPr id="3" name="Espace réservé du contenu 2">
            <a:extLst>
              <a:ext uri="{FF2B5EF4-FFF2-40B4-BE49-F238E27FC236}">
                <a16:creationId xmlns:a16="http://schemas.microsoft.com/office/drawing/2014/main" id="{E6F406EC-B1B9-6460-7B9F-21A4B166004F}"/>
              </a:ext>
            </a:extLst>
          </p:cNvPr>
          <p:cNvSpPr>
            <a:spLocks noGrp="1"/>
          </p:cNvSpPr>
          <p:nvPr>
            <p:ph idx="1"/>
          </p:nvPr>
        </p:nvSpPr>
        <p:spPr>
          <a:xfrm>
            <a:off x="628619" y="1863332"/>
            <a:ext cx="11182381" cy="2571507"/>
          </a:xfrm>
          <a:solidFill>
            <a:schemeClr val="accent2">
              <a:lumMod val="20000"/>
              <a:lumOff val="80000"/>
            </a:schemeClr>
          </a:solidFill>
        </p:spPr>
        <p:txBody>
          <a:bodyPr>
            <a:noAutofit/>
          </a:bodyPr>
          <a:lstStyle/>
          <a:p>
            <a:r>
              <a:rPr lang="fr-FR" sz="2400" dirty="0">
                <a:latin typeface="Times New Roman" panose="02020603050405020304" pitchFamily="18" charset="0"/>
                <a:cs typeface="Times New Roman" panose="02020603050405020304" pitchFamily="18" charset="0"/>
              </a:rPr>
              <a:t>Il indique l’importance des saisons sèches en durée et en intensité en tenant compte de l’emplacement de la courbe des températures moyennes par rapport à celle des précipitations. Selon Gaussen et </a:t>
            </a:r>
            <a:r>
              <a:rPr lang="fr-FR" sz="2400" dirty="0" err="1">
                <a:latin typeface="Times New Roman" panose="02020603050405020304" pitchFamily="18" charset="0"/>
                <a:cs typeface="Times New Roman" panose="02020603050405020304" pitchFamily="18" charset="0"/>
              </a:rPr>
              <a:t>Bagnouls</a:t>
            </a:r>
            <a:r>
              <a:rPr lang="fr-FR" sz="2400" dirty="0">
                <a:latin typeface="Times New Roman" panose="02020603050405020304" pitchFamily="18" charset="0"/>
                <a:cs typeface="Times New Roman" panose="02020603050405020304" pitchFamily="18" charset="0"/>
              </a:rPr>
              <a:t> un mois est dit sec lorsque le total des précipitations exprimées en mm est égal ou inférieure au double de la température </a:t>
            </a:r>
          </a:p>
          <a:p>
            <a:pPr marL="0" indent="0">
              <a:buNone/>
            </a:pPr>
            <a:r>
              <a:rPr lang="fr-FR" sz="2400" dirty="0">
                <a:latin typeface="Times New Roman" panose="02020603050405020304" pitchFamily="18" charset="0"/>
                <a:cs typeface="Times New Roman" panose="02020603050405020304" pitchFamily="18" charset="0"/>
              </a:rPr>
              <a:t>(P = 2T). </a:t>
            </a:r>
          </a:p>
        </p:txBody>
      </p:sp>
    </p:spTree>
    <p:extLst>
      <p:ext uri="{BB962C8B-B14F-4D97-AF65-F5344CB8AC3E}">
        <p14:creationId xmlns:p14="http://schemas.microsoft.com/office/powerpoint/2010/main" val="341284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8E47A3-DEF7-F49B-8D28-13759AEBFD72}"/>
              </a:ext>
            </a:extLst>
          </p:cNvPr>
          <p:cNvSpPr>
            <a:spLocks noGrp="1"/>
          </p:cNvSpPr>
          <p:nvPr>
            <p:ph type="title"/>
          </p:nvPr>
        </p:nvSpPr>
        <p:spPr>
          <a:xfrm>
            <a:off x="4086225" y="442913"/>
            <a:ext cx="5257799" cy="490536"/>
          </a:xfrm>
        </p:spPr>
        <p:txBody>
          <a:bodyPr>
            <a:normAutofit/>
          </a:bodyPr>
          <a:lstStyle/>
          <a:p>
            <a:r>
              <a:rPr lang="fr-FR" sz="2000" b="1" dirty="0">
                <a:latin typeface="Times New Roman" panose="02020603050405020304" pitchFamily="18" charset="0"/>
                <a:cs typeface="Times New Roman" panose="02020603050405020304" pitchFamily="18" charset="0"/>
              </a:rPr>
              <a:t>Eléments et facteurs du climat </a:t>
            </a:r>
          </a:p>
        </p:txBody>
      </p:sp>
      <p:sp>
        <p:nvSpPr>
          <p:cNvPr id="3" name="Espace réservé du contenu 2">
            <a:extLst>
              <a:ext uri="{FF2B5EF4-FFF2-40B4-BE49-F238E27FC236}">
                <a16:creationId xmlns:a16="http://schemas.microsoft.com/office/drawing/2014/main" id="{28445F1C-DD0A-7628-A12E-006CE2C27BE3}"/>
              </a:ext>
            </a:extLst>
          </p:cNvPr>
          <p:cNvSpPr>
            <a:spLocks noGrp="1"/>
          </p:cNvSpPr>
          <p:nvPr>
            <p:ph idx="1"/>
          </p:nvPr>
        </p:nvSpPr>
        <p:spPr>
          <a:xfrm>
            <a:off x="2096690" y="933449"/>
            <a:ext cx="9714310" cy="846138"/>
          </a:xfrm>
        </p:spPr>
        <p:txBody>
          <a:bodyPr>
            <a:normAutofit/>
          </a:bodyPr>
          <a:lstStyle/>
          <a:p>
            <a:r>
              <a:rPr lang="fr-FR" dirty="0"/>
              <a:t>Ce sont donc les éléments météorologiques qui composent le climat et permettent de le caractériser.</a:t>
            </a:r>
          </a:p>
        </p:txBody>
      </p:sp>
      <p:sp>
        <p:nvSpPr>
          <p:cNvPr id="9" name="Ellipse 8">
            <a:extLst>
              <a:ext uri="{FF2B5EF4-FFF2-40B4-BE49-F238E27FC236}">
                <a16:creationId xmlns:a16="http://schemas.microsoft.com/office/drawing/2014/main" id="{DA551A43-75B3-877D-CA22-E0C810E88605}"/>
              </a:ext>
            </a:extLst>
          </p:cNvPr>
          <p:cNvSpPr/>
          <p:nvPr/>
        </p:nvSpPr>
        <p:spPr>
          <a:xfrm>
            <a:off x="1828800" y="2043112"/>
            <a:ext cx="1985962" cy="91440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Eléments du climat </a:t>
            </a:r>
          </a:p>
        </p:txBody>
      </p:sp>
      <p:sp>
        <p:nvSpPr>
          <p:cNvPr id="10" name="Accolade fermante 9">
            <a:extLst>
              <a:ext uri="{FF2B5EF4-FFF2-40B4-BE49-F238E27FC236}">
                <a16:creationId xmlns:a16="http://schemas.microsoft.com/office/drawing/2014/main" id="{9A07975A-0DF9-6568-803C-3E4D107CCCF6}"/>
              </a:ext>
            </a:extLst>
          </p:cNvPr>
          <p:cNvSpPr/>
          <p:nvPr/>
        </p:nvSpPr>
        <p:spPr>
          <a:xfrm rot="16200000">
            <a:off x="2550319" y="2432446"/>
            <a:ext cx="542925" cy="145018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187E5711-BB32-2F41-76FD-D705E41AFFEB}"/>
              </a:ext>
            </a:extLst>
          </p:cNvPr>
          <p:cNvSpPr/>
          <p:nvPr/>
        </p:nvSpPr>
        <p:spPr>
          <a:xfrm>
            <a:off x="2983110" y="3497261"/>
            <a:ext cx="2549127" cy="44291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Paramètres</a:t>
            </a:r>
            <a:r>
              <a:rPr lang="fr-FR" dirty="0"/>
              <a:t> </a:t>
            </a:r>
            <a:r>
              <a:rPr lang="fr-FR" dirty="0">
                <a:solidFill>
                  <a:schemeClr val="tx1"/>
                </a:solidFill>
              </a:rPr>
              <a:t>physiques</a:t>
            </a:r>
            <a:r>
              <a:rPr lang="fr-FR" dirty="0"/>
              <a:t> </a:t>
            </a:r>
          </a:p>
        </p:txBody>
      </p:sp>
      <p:sp>
        <p:nvSpPr>
          <p:cNvPr id="12" name="Rectangle : coins arrondis 11">
            <a:extLst>
              <a:ext uri="{FF2B5EF4-FFF2-40B4-BE49-F238E27FC236}">
                <a16:creationId xmlns:a16="http://schemas.microsoft.com/office/drawing/2014/main" id="{1F994E76-0D2C-6D91-26A7-DB3A33DA0BDD}"/>
              </a:ext>
            </a:extLst>
          </p:cNvPr>
          <p:cNvSpPr/>
          <p:nvPr/>
        </p:nvSpPr>
        <p:spPr>
          <a:xfrm>
            <a:off x="188119" y="3497261"/>
            <a:ext cx="2214561" cy="44291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Observations visuelles </a:t>
            </a:r>
          </a:p>
        </p:txBody>
      </p:sp>
      <p:cxnSp>
        <p:nvCxnSpPr>
          <p:cNvPr id="14" name="Connecteur droit avec flèche 13">
            <a:extLst>
              <a:ext uri="{FF2B5EF4-FFF2-40B4-BE49-F238E27FC236}">
                <a16:creationId xmlns:a16="http://schemas.microsoft.com/office/drawing/2014/main" id="{1B0B889E-F3F7-2DF3-FCF1-8F948150C0F8}"/>
              </a:ext>
            </a:extLst>
          </p:cNvPr>
          <p:cNvCxnSpPr>
            <a:cxnSpLocks/>
          </p:cNvCxnSpPr>
          <p:nvPr/>
        </p:nvCxnSpPr>
        <p:spPr>
          <a:xfrm>
            <a:off x="4114800" y="3940172"/>
            <a:ext cx="0" cy="700088"/>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B21A27-8A04-2175-DE4B-93AABA29E8E7}"/>
              </a:ext>
            </a:extLst>
          </p:cNvPr>
          <p:cNvCxnSpPr>
            <a:cxnSpLocks/>
          </p:cNvCxnSpPr>
          <p:nvPr/>
        </p:nvCxnSpPr>
        <p:spPr>
          <a:xfrm>
            <a:off x="1295399" y="3940172"/>
            <a:ext cx="0" cy="700088"/>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FFCD76B8-6A41-FD4F-EB92-381282441B6A}"/>
              </a:ext>
            </a:extLst>
          </p:cNvPr>
          <p:cNvSpPr/>
          <p:nvPr/>
        </p:nvSpPr>
        <p:spPr>
          <a:xfrm>
            <a:off x="3014663" y="4675186"/>
            <a:ext cx="2200275" cy="982660"/>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Appareils de mesures </a:t>
            </a:r>
          </a:p>
        </p:txBody>
      </p:sp>
      <p:sp>
        <p:nvSpPr>
          <p:cNvPr id="21" name="Ellipse 20">
            <a:extLst>
              <a:ext uri="{FF2B5EF4-FFF2-40B4-BE49-F238E27FC236}">
                <a16:creationId xmlns:a16="http://schemas.microsoft.com/office/drawing/2014/main" id="{00901D3F-F311-4BD5-BC9A-72704A48DA09}"/>
              </a:ext>
            </a:extLst>
          </p:cNvPr>
          <p:cNvSpPr/>
          <p:nvPr/>
        </p:nvSpPr>
        <p:spPr>
          <a:xfrm>
            <a:off x="188118" y="4675185"/>
            <a:ext cx="2214559" cy="982661"/>
          </a:xfrm>
          <a:prstGeom prst="ellipse">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Observations visuelles codifiées </a:t>
            </a:r>
          </a:p>
        </p:txBody>
      </p:sp>
      <p:sp>
        <p:nvSpPr>
          <p:cNvPr id="24" name="Rectangle : coins arrondis 23">
            <a:extLst>
              <a:ext uri="{FF2B5EF4-FFF2-40B4-BE49-F238E27FC236}">
                <a16:creationId xmlns:a16="http://schemas.microsoft.com/office/drawing/2014/main" id="{F24A3C2C-E2D1-A354-1190-F85D38EE578E}"/>
              </a:ext>
            </a:extLst>
          </p:cNvPr>
          <p:cNvSpPr/>
          <p:nvPr/>
        </p:nvSpPr>
        <p:spPr>
          <a:xfrm>
            <a:off x="7181847" y="1997074"/>
            <a:ext cx="35433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Facteurs du climat</a:t>
            </a:r>
          </a:p>
        </p:txBody>
      </p:sp>
      <p:sp>
        <p:nvSpPr>
          <p:cNvPr id="25" name="Rectangle : coins arrondis 24">
            <a:extLst>
              <a:ext uri="{FF2B5EF4-FFF2-40B4-BE49-F238E27FC236}">
                <a16:creationId xmlns:a16="http://schemas.microsoft.com/office/drawing/2014/main" id="{34FED65E-6387-CF79-C1D6-CF12CF3DFC12}"/>
              </a:ext>
            </a:extLst>
          </p:cNvPr>
          <p:cNvSpPr/>
          <p:nvPr/>
        </p:nvSpPr>
        <p:spPr>
          <a:xfrm>
            <a:off x="6553200" y="3214687"/>
            <a:ext cx="2400297" cy="42862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Anthropogéniques</a:t>
            </a:r>
            <a:r>
              <a:rPr lang="fr-FR" dirty="0"/>
              <a:t> </a:t>
            </a:r>
          </a:p>
        </p:txBody>
      </p:sp>
      <p:sp>
        <p:nvSpPr>
          <p:cNvPr id="26" name="Rectangle 25">
            <a:extLst>
              <a:ext uri="{FF2B5EF4-FFF2-40B4-BE49-F238E27FC236}">
                <a16:creationId xmlns:a16="http://schemas.microsoft.com/office/drawing/2014/main" id="{C06E81F7-3724-EE00-94B6-BE09E5279C85}"/>
              </a:ext>
            </a:extLst>
          </p:cNvPr>
          <p:cNvSpPr/>
          <p:nvPr/>
        </p:nvSpPr>
        <p:spPr>
          <a:xfrm>
            <a:off x="9479758" y="4144959"/>
            <a:ext cx="2639616" cy="4953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Géographiques </a:t>
            </a:r>
          </a:p>
        </p:txBody>
      </p:sp>
      <p:sp>
        <p:nvSpPr>
          <p:cNvPr id="27" name="Rectangle 26">
            <a:extLst>
              <a:ext uri="{FF2B5EF4-FFF2-40B4-BE49-F238E27FC236}">
                <a16:creationId xmlns:a16="http://schemas.microsoft.com/office/drawing/2014/main" id="{50071176-CF61-00DD-CEA0-3A58EBAFDA9A}"/>
              </a:ext>
            </a:extLst>
          </p:cNvPr>
          <p:cNvSpPr/>
          <p:nvPr/>
        </p:nvSpPr>
        <p:spPr>
          <a:xfrm>
            <a:off x="6267448" y="4103680"/>
            <a:ext cx="2971799" cy="54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Météorologiques </a:t>
            </a:r>
            <a:endParaRPr lang="fr-FR" dirty="0">
              <a:solidFill>
                <a:schemeClr val="tx1"/>
              </a:solidFill>
            </a:endParaRPr>
          </a:p>
        </p:txBody>
      </p:sp>
      <p:sp>
        <p:nvSpPr>
          <p:cNvPr id="28" name="Rectangle 27">
            <a:extLst>
              <a:ext uri="{FF2B5EF4-FFF2-40B4-BE49-F238E27FC236}">
                <a16:creationId xmlns:a16="http://schemas.microsoft.com/office/drawing/2014/main" id="{8CE4EF97-D948-2B5A-86F7-94CFC46C162F}"/>
              </a:ext>
            </a:extLst>
          </p:cNvPr>
          <p:cNvSpPr/>
          <p:nvPr/>
        </p:nvSpPr>
        <p:spPr>
          <a:xfrm>
            <a:off x="9479758" y="3157537"/>
            <a:ext cx="2331242" cy="4222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Astronomiques</a:t>
            </a:r>
            <a:r>
              <a:rPr lang="fr-FR" b="1" dirty="0"/>
              <a:t> </a:t>
            </a:r>
            <a:endParaRPr lang="fr-FR" dirty="0"/>
          </a:p>
        </p:txBody>
      </p:sp>
      <p:pic>
        <p:nvPicPr>
          <p:cNvPr id="4098" name="Picture 2" descr="undefined">
            <a:extLst>
              <a:ext uri="{FF2B5EF4-FFF2-40B4-BE49-F238E27FC236}">
                <a16:creationId xmlns:a16="http://schemas.microsoft.com/office/drawing/2014/main" id="{0629BECA-CD45-D342-F7AF-46B6EB777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501"/>
            <a:ext cx="2402677" cy="240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D3A4DF-E898-2872-F4E5-49AC68E1068E}"/>
              </a:ext>
            </a:extLst>
          </p:cNvPr>
          <p:cNvSpPr>
            <a:spLocks noGrp="1"/>
          </p:cNvSpPr>
          <p:nvPr>
            <p:ph type="title"/>
          </p:nvPr>
        </p:nvSpPr>
        <p:spPr>
          <a:xfrm>
            <a:off x="1451579" y="804520"/>
            <a:ext cx="9603275" cy="587136"/>
          </a:xfrm>
        </p:spPr>
        <p:txBody>
          <a:bodyPr/>
          <a:lstStyle/>
          <a:p>
            <a:r>
              <a:rPr lang="fr-FR" b="1" dirty="0"/>
              <a:t>Buts &amp; démarches de la climatologie</a:t>
            </a:r>
            <a:endParaRPr lang="fr-FR" dirty="0"/>
          </a:p>
        </p:txBody>
      </p:sp>
      <p:sp>
        <p:nvSpPr>
          <p:cNvPr id="3" name="Espace réservé du contenu 2">
            <a:extLst>
              <a:ext uri="{FF2B5EF4-FFF2-40B4-BE49-F238E27FC236}">
                <a16:creationId xmlns:a16="http://schemas.microsoft.com/office/drawing/2014/main" id="{61C7241F-1916-A097-0240-C5914DB61127}"/>
              </a:ext>
            </a:extLst>
          </p:cNvPr>
          <p:cNvSpPr>
            <a:spLocks noGrp="1"/>
          </p:cNvSpPr>
          <p:nvPr>
            <p:ph idx="1"/>
          </p:nvPr>
        </p:nvSpPr>
        <p:spPr/>
        <p:txBody>
          <a:bodyPr/>
          <a:lstStyle/>
          <a:p>
            <a:r>
              <a:rPr lang="fr-FR" b="1" dirty="0"/>
              <a:t>Buts de la climatologie</a:t>
            </a:r>
            <a:endParaRPr lang="fr-FR" dirty="0"/>
          </a:p>
          <a:p>
            <a:r>
              <a:rPr lang="fr-FR" dirty="0"/>
              <a:t>L’analyse des éléments météorologiques qui constituent le climat;</a:t>
            </a:r>
          </a:p>
          <a:p>
            <a:r>
              <a:rPr lang="fr-FR" dirty="0"/>
              <a:t>La recherche des causes qui expliquent les différents climats et les fluctuations qui les accompagnent;</a:t>
            </a:r>
          </a:p>
          <a:p>
            <a:r>
              <a:rPr lang="fr-FR" dirty="0"/>
              <a:t>L’étude de l’interaction du climat et des sols, des matériaux, des êtres vivants, des techniques et de l ’activité économique et même sociale.</a:t>
            </a:r>
          </a:p>
          <a:p>
            <a:endParaRPr lang="fr-FR" dirty="0"/>
          </a:p>
        </p:txBody>
      </p:sp>
    </p:spTree>
    <p:extLst>
      <p:ext uri="{BB962C8B-B14F-4D97-AF65-F5344CB8AC3E}">
        <p14:creationId xmlns:p14="http://schemas.microsoft.com/office/powerpoint/2010/main" val="213215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84BC3CE5-00E1-0F3D-954B-041E47EBC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316108"/>
            <a:ext cx="3719513" cy="37195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9F28306D-22D9-5D9D-DF14-E57CE2478958}"/>
              </a:ext>
            </a:extLst>
          </p:cNvPr>
          <p:cNvSpPr>
            <a:spLocks noGrp="1"/>
          </p:cNvSpPr>
          <p:nvPr>
            <p:ph type="title"/>
          </p:nvPr>
        </p:nvSpPr>
        <p:spPr>
          <a:xfrm>
            <a:off x="3404697" y="222054"/>
            <a:ext cx="3963383" cy="72424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sz="3100" b="1" cap="none" dirty="0">
                <a:latin typeface="Times New Roman" panose="02020603050405020304" pitchFamily="18" charset="0"/>
                <a:cs typeface="Times New Roman" panose="02020603050405020304" pitchFamily="18" charset="0"/>
              </a:rPr>
              <a:t>LA MÉTÉOROLOGIE </a:t>
            </a:r>
            <a:br>
              <a:rPr lang="fr-FR" sz="2700" b="1" cap="none" dirty="0">
                <a:latin typeface="Times New Roman" panose="02020603050405020304" pitchFamily="18" charset="0"/>
                <a:cs typeface="Times New Roman" panose="02020603050405020304" pitchFamily="18" charset="0"/>
              </a:rPr>
            </a:br>
            <a:endParaRPr lang="fr-FR" dirty="0"/>
          </a:p>
        </p:txBody>
      </p:sp>
      <p:sp>
        <p:nvSpPr>
          <p:cNvPr id="5" name="Espace réservé du contenu 4">
            <a:extLst>
              <a:ext uri="{FF2B5EF4-FFF2-40B4-BE49-F238E27FC236}">
                <a16:creationId xmlns:a16="http://schemas.microsoft.com/office/drawing/2014/main" id="{7A906964-E337-44F5-3A90-FEED658E62F3}"/>
              </a:ext>
            </a:extLst>
          </p:cNvPr>
          <p:cNvSpPr>
            <a:spLocks noGrp="1"/>
          </p:cNvSpPr>
          <p:nvPr>
            <p:ph idx="1"/>
          </p:nvPr>
        </p:nvSpPr>
        <p:spPr>
          <a:xfrm>
            <a:off x="742951" y="2015732"/>
            <a:ext cx="11215688" cy="4842268"/>
          </a:xfrm>
        </p:spPr>
        <p:txBody>
          <a:bodyPr>
            <a:normAutofit/>
          </a:bodyPr>
          <a:lstStyle/>
          <a:p>
            <a:pPr algn="just"/>
            <a:r>
              <a:rPr lang="fr-FR" u="sng" dirty="0"/>
              <a:t>La climatologie </a:t>
            </a:r>
            <a:r>
              <a:rPr lang="fr-FR" dirty="0"/>
              <a:t>étudie les composantes et les variations des climats sur la surface de la terre. Elle se préoccupe alors davantage des facteurs géographiques (répartition des terres et des mers, volumes de relief...) pour expliquer les irrégularités et définir les différents types de climat. Le climat définit et explique les conditions de l'atmosphère au-dessus d'un lieu à moyen et long terme (mesurés sur trente ans) avec des caractères relativement constants.</a:t>
            </a:r>
          </a:p>
          <a:p>
            <a:pPr algn="just"/>
            <a:r>
              <a:rPr lang="fr-FR" u="sng" dirty="0"/>
              <a:t>alors que la météorologie </a:t>
            </a:r>
            <a:r>
              <a:rPr lang="fr-FR" dirty="0"/>
              <a:t>s'intéresse au court terme et notamment aux prévisions sur quelques jours, car la météo est susceptible de changer d'une heure à l'autre et d'un jour à l'autre (</a:t>
            </a:r>
            <a:r>
              <a:rPr lang="fr-FR" dirty="0" err="1"/>
              <a:t>Doutreloup</a:t>
            </a:r>
            <a:r>
              <a:rPr lang="fr-FR" dirty="0"/>
              <a:t>, 2016). En règle générale, le climat ne varie pas, ou assez peu, en un endroit donné du globe, sur une durée de l'échelle du siècle. Mais sur des temps géologiques, le climat peut changer considérablement. L'étude des climats passés est la paléoclimatologie (Félice, 2006).</a:t>
            </a:r>
          </a:p>
        </p:txBody>
      </p:sp>
      <p:sp>
        <p:nvSpPr>
          <p:cNvPr id="6" name="Phylactère : pensées 5">
            <a:extLst>
              <a:ext uri="{FF2B5EF4-FFF2-40B4-BE49-F238E27FC236}">
                <a16:creationId xmlns:a16="http://schemas.microsoft.com/office/drawing/2014/main" id="{748FA875-6C2D-6673-EECA-3409CD9AA996}"/>
              </a:ext>
            </a:extLst>
          </p:cNvPr>
          <p:cNvSpPr/>
          <p:nvPr/>
        </p:nvSpPr>
        <p:spPr>
          <a:xfrm>
            <a:off x="6934201" y="222054"/>
            <a:ext cx="4514847" cy="179367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latin typeface="Times New Roman" panose="02020603050405020304" pitchFamily="18" charset="0"/>
                <a:cs typeface="Times New Roman" panose="02020603050405020304" pitchFamily="18" charset="0"/>
              </a:rPr>
              <a:t>quelle est la différence entre climatologie et météorologie ?.</a:t>
            </a:r>
            <a:endParaRPr lang="fr-FR" sz="2400" dirty="0"/>
          </a:p>
        </p:txBody>
      </p:sp>
    </p:spTree>
    <p:extLst>
      <p:ext uri="{BB962C8B-B14F-4D97-AF65-F5344CB8AC3E}">
        <p14:creationId xmlns:p14="http://schemas.microsoft.com/office/powerpoint/2010/main" val="182668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4E46A-576F-1914-7DB3-8529AE6A9CE9}"/>
              </a:ext>
            </a:extLst>
          </p:cNvPr>
          <p:cNvSpPr>
            <a:spLocks noGrp="1"/>
          </p:cNvSpPr>
          <p:nvPr>
            <p:ph type="title"/>
          </p:nvPr>
        </p:nvSpPr>
        <p:spPr>
          <a:xfrm>
            <a:off x="337154" y="275882"/>
            <a:ext cx="5020659" cy="1049235"/>
          </a:xfrm>
        </p:spPr>
        <p:txBody>
          <a:bodyPr/>
          <a:lstStyle/>
          <a:p>
            <a:r>
              <a:rPr lang="fr-FR" b="1" dirty="0"/>
              <a:t>La bioclimatologie</a:t>
            </a:r>
            <a:endParaRPr lang="fr-FR" dirty="0"/>
          </a:p>
        </p:txBody>
      </p:sp>
      <p:sp>
        <p:nvSpPr>
          <p:cNvPr id="3" name="Espace réservé du contenu 2">
            <a:extLst>
              <a:ext uri="{FF2B5EF4-FFF2-40B4-BE49-F238E27FC236}">
                <a16:creationId xmlns:a16="http://schemas.microsoft.com/office/drawing/2014/main" id="{944507F9-25D9-8296-DE4E-9EBFF91AE437}"/>
              </a:ext>
            </a:extLst>
          </p:cNvPr>
          <p:cNvSpPr>
            <a:spLocks noGrp="1"/>
          </p:cNvSpPr>
          <p:nvPr>
            <p:ph idx="1"/>
          </p:nvPr>
        </p:nvSpPr>
        <p:spPr>
          <a:xfrm>
            <a:off x="115185" y="1772430"/>
            <a:ext cx="5020659" cy="3553525"/>
          </a:xfrm>
        </p:spPr>
        <p:txBody>
          <a:bodyPr>
            <a:normAutofit/>
          </a:bodyPr>
          <a:lstStyle/>
          <a:p>
            <a:pPr algn="just"/>
            <a:r>
              <a:rPr lang="fr-FR" dirty="0"/>
              <a:t>La </a:t>
            </a:r>
            <a:r>
              <a:rPr lang="fr-FR" b="1" dirty="0"/>
              <a:t>bioclimatologie</a:t>
            </a:r>
            <a:r>
              <a:rPr lang="fr-FR" dirty="0"/>
              <a:t> est une branche de l'écologie  elle  l'étudie les effets du climat et des microclimats sur le développement de tous les êtres vivants et par extension sur les écosystèmes. On parle aussi de </a:t>
            </a:r>
            <a:r>
              <a:rPr lang="fr-FR" i="1" dirty="0"/>
              <a:t>bioclimatologie humaine</a:t>
            </a:r>
            <a:r>
              <a:rPr lang="fr-FR" dirty="0"/>
              <a:t>. Les prémices de cette science sont apparues lors de l'élaboration des indices de confort de </a:t>
            </a:r>
            <a:r>
              <a:rPr lang="fr-FR" dirty="0" err="1"/>
              <a:t>Terjung</a:t>
            </a:r>
            <a:r>
              <a:rPr lang="fr-FR" dirty="0"/>
              <a:t> (1966)</a:t>
            </a:r>
          </a:p>
        </p:txBody>
      </p:sp>
      <p:pic>
        <p:nvPicPr>
          <p:cNvPr id="1028" name="Picture 4" descr="Les impacts du changement climatique en Aquitaine - Chapitre 5 :  Agriculture et forêts - Presses Universitaires de Bordeaux">
            <a:extLst>
              <a:ext uri="{FF2B5EF4-FFF2-40B4-BE49-F238E27FC236}">
                <a16:creationId xmlns:a16="http://schemas.microsoft.com/office/drawing/2014/main" id="{EBFEF401-55B0-6F0F-D214-2875EEC09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711153"/>
            <a:ext cx="6719002" cy="506211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43FBC64-952C-07AE-BC40-7C3981A9F214}"/>
              </a:ext>
            </a:extLst>
          </p:cNvPr>
          <p:cNvSpPr txBox="1"/>
          <p:nvPr/>
        </p:nvSpPr>
        <p:spPr>
          <a:xfrm>
            <a:off x="6468665" y="6322359"/>
            <a:ext cx="5275660" cy="369332"/>
          </a:xfrm>
          <a:prstGeom prst="rect">
            <a:avLst/>
          </a:prstGeom>
          <a:noFill/>
        </p:spPr>
        <p:txBody>
          <a:bodyPr wrap="square">
            <a:spAutoFit/>
          </a:bodyPr>
          <a:lstStyle/>
          <a:p>
            <a:r>
              <a:rPr lang="fr-FR" b="0" i="0" dirty="0">
                <a:solidFill>
                  <a:srgbClr val="202122"/>
                </a:solidFill>
                <a:effectLst/>
                <a:highlight>
                  <a:srgbClr val="FFFF00"/>
                </a:highlight>
                <a:latin typeface="Arial" panose="020B0604020202020204" pitchFamily="34" charset="0"/>
              </a:rPr>
              <a:t>Figure ; Le complexe hydrique sol-plante-climat</a:t>
            </a:r>
            <a:endParaRPr lang="fr-FR" dirty="0">
              <a:highlight>
                <a:srgbClr val="FFFF00"/>
              </a:highlight>
            </a:endParaRPr>
          </a:p>
        </p:txBody>
      </p:sp>
    </p:spTree>
    <p:extLst>
      <p:ext uri="{BB962C8B-B14F-4D97-AF65-F5344CB8AC3E}">
        <p14:creationId xmlns:p14="http://schemas.microsoft.com/office/powerpoint/2010/main" val="3702347686"/>
      </p:ext>
    </p:extLst>
  </p:cSld>
  <p:clrMapOvr>
    <a:masterClrMapping/>
  </p:clrMapOvr>
</p:sld>
</file>

<file path=ppt/theme/theme1.xml><?xml version="1.0" encoding="utf-8"?>
<a:theme xmlns:a="http://schemas.openxmlformats.org/drawingml/2006/main" name="Galeri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TM02892315[[fn=Brin]]</Template>
  <TotalTime>37357</TotalTime>
  <Words>5948</Words>
  <Application>Microsoft Office PowerPoint</Application>
  <PresentationFormat>Grand écran</PresentationFormat>
  <Paragraphs>254</Paragraphs>
  <Slides>59</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59</vt:i4>
      </vt:variant>
    </vt:vector>
  </HeadingPairs>
  <TitlesOfParts>
    <vt:vector size="68" baseType="lpstr">
      <vt:lpstr>Arial</vt:lpstr>
      <vt:lpstr>Calibri</vt:lpstr>
      <vt:lpstr>Gill Sans MT</vt:lpstr>
      <vt:lpstr>Google Sans</vt:lpstr>
      <vt:lpstr>Roboto</vt:lpstr>
      <vt:lpstr>Times New Roman</vt:lpstr>
      <vt:lpstr>TimesNewRoman</vt:lpstr>
      <vt:lpstr>Wingdings</vt:lpstr>
      <vt:lpstr>Galerie</vt:lpstr>
      <vt:lpstr>Cours de  Climatologie </vt:lpstr>
      <vt:lpstr>Contenu de la matière </vt:lpstr>
      <vt:lpstr>Chapitre I concepts fondamentaux de la climatologie  </vt:lpstr>
      <vt:lpstr>I.2. Le temps et le climat  </vt:lpstr>
      <vt:lpstr>Présentation PowerPoint</vt:lpstr>
      <vt:lpstr>Eléments et facteurs du climat </vt:lpstr>
      <vt:lpstr>Buts &amp; démarches de la climatologie</vt:lpstr>
      <vt:lpstr>LA MÉTÉOROLOGIE  </vt:lpstr>
      <vt:lpstr>La bioclimatologie</vt:lpstr>
      <vt:lpstr>Les Enjeux de la bioclimatologie </vt:lpstr>
      <vt:lpstr>1/L’atmosphère terrestre</vt:lpstr>
      <vt:lpstr>Composition chimique </vt:lpstr>
      <vt:lpstr>Présentation PowerPoint</vt:lpstr>
      <vt:lpstr>La structure de l’atmosphère </vt:lpstr>
      <vt:lpstr>Présentation PowerPoint</vt:lpstr>
      <vt:lpstr>La latitude et l'énergie solaire </vt:lpstr>
      <vt:lpstr>Présentation PowerPoint</vt:lpstr>
      <vt:lpstr>Chapitre iii les facteurs climatiques </vt:lpstr>
      <vt:lpstr>Présentation PowerPoint</vt:lpstr>
      <vt:lpstr>Présentation PowerPoint</vt:lpstr>
      <vt:lpstr>Présentation PowerPoint</vt:lpstr>
      <vt:lpstr>Présentation PowerPoint</vt:lpstr>
      <vt:lpstr>Présentation PowerPoint</vt:lpstr>
      <vt:lpstr>Les principaux éléments du climat </vt:lpstr>
      <vt:lpstr>Les  températures </vt:lpstr>
      <vt:lpstr>Présentation PowerPoint</vt:lpstr>
      <vt:lpstr>la température moyenne (T) est prise comme la moyenne de la température diurne maximale  et minimale (Tm) : T = (TM + Tm) / 2 </vt:lpstr>
      <vt:lpstr>Instruments de mesure de température </vt:lpstr>
      <vt:lpstr>Les precipitations </vt:lpstr>
      <vt:lpstr>Présentation PowerPoint</vt:lpstr>
      <vt:lpstr>Formation des precipitations </vt:lpstr>
      <vt:lpstr>Présentation PowerPoint</vt:lpstr>
      <vt:lpstr>Pression atmosphérique </vt:lpstr>
      <vt:lpstr>Présentation PowerPoint</vt:lpstr>
      <vt:lpstr>Isobares  </vt:lpstr>
      <vt:lpstr>Présentation PowerPoint</vt:lpstr>
      <vt:lpstr>Variation de la pression atmosphérique</vt:lpstr>
      <vt:lpstr>Présentation PowerPoint</vt:lpstr>
      <vt:lpstr>Humidité relative de l'air </vt:lpstr>
      <vt:lpstr>Présentation PowerPoint</vt:lpstr>
      <vt:lpstr>Ensoleillement</vt:lpstr>
      <vt:lpstr>Nébulosité </vt:lpstr>
      <vt:lpstr>Présentation PowerPoint</vt:lpstr>
      <vt:lpstr>Présentation PowerPoint</vt:lpstr>
      <vt:lpstr>Vent</vt:lpstr>
      <vt:lpstr>Force de vent selon l’échelle de beaufort </vt:lpstr>
      <vt:lpstr>La rose des vents  </vt:lpstr>
      <vt:lpstr>figure . Appareils de mesure du vent </vt:lpstr>
      <vt:lpstr>VI. Circulation générale des masses atmosphériques  </vt:lpstr>
      <vt:lpstr>Présentation PowerPoint</vt:lpstr>
      <vt:lpstr>Présentation PowerPoint</vt:lpstr>
      <vt:lpstr>Les indices climatiques </vt:lpstr>
      <vt:lpstr>Méthodes de classification du climat</vt:lpstr>
      <vt:lpstr>Présentation PowerPoint</vt:lpstr>
      <vt:lpstr>Présentation PowerPoint</vt:lpstr>
      <vt:lpstr>Indice d’aridité annuelle DE DEMARTONE</vt:lpstr>
      <vt:lpstr>Présentation PowerPoint</vt:lpstr>
      <vt:lpstr>Indice d’aridité mensuelle de DEMARTONE</vt:lpstr>
      <vt:lpstr>La courbe ombrothermique de Gaussen et Bagnouls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X360</dc:creator>
  <cp:lastModifiedBy>HP X360</cp:lastModifiedBy>
  <cp:revision>107</cp:revision>
  <dcterms:created xsi:type="dcterms:W3CDTF">2026-02-01T10:00:05Z</dcterms:created>
  <dcterms:modified xsi:type="dcterms:W3CDTF">2026-04-26T10:27:40Z</dcterms:modified>
</cp:coreProperties>
</file>