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ppt/diagrams/data2.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5" r:id="rId1"/>
  </p:sldMasterIdLst>
  <p:notesMasterIdLst>
    <p:notesMasterId r:id="rId24"/>
  </p:notesMasterIdLst>
  <p:handoutMasterIdLst>
    <p:handoutMasterId r:id="rId25"/>
  </p:handoutMasterIdLst>
  <p:sldIdLst>
    <p:sldId id="319" r:id="rId2"/>
    <p:sldId id="320" r:id="rId3"/>
    <p:sldId id="285" r:id="rId4"/>
    <p:sldId id="304" r:id="rId5"/>
    <p:sldId id="305" r:id="rId6"/>
    <p:sldId id="306" r:id="rId7"/>
    <p:sldId id="318" r:id="rId8"/>
    <p:sldId id="307" r:id="rId9"/>
    <p:sldId id="308" r:id="rId10"/>
    <p:sldId id="310" r:id="rId11"/>
    <p:sldId id="311" r:id="rId12"/>
    <p:sldId id="293" r:id="rId13"/>
    <p:sldId id="295" r:id="rId14"/>
    <p:sldId id="314" r:id="rId15"/>
    <p:sldId id="299" r:id="rId16"/>
    <p:sldId id="297" r:id="rId17"/>
    <p:sldId id="300" r:id="rId18"/>
    <p:sldId id="301" r:id="rId19"/>
    <p:sldId id="302" r:id="rId20"/>
    <p:sldId id="312" r:id="rId21"/>
    <p:sldId id="296" r:id="rId22"/>
    <p:sldId id="317" r:id="rId23"/>
  </p:sldIdLst>
  <p:sldSz cx="12192000" cy="6858000"/>
  <p:notesSz cx="6742113"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Univ%20jijel\Data%20analysis\example%20least%20square.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Series 1</c:v>
                </c:pt>
              </c:strCache>
            </c:strRef>
          </c:tx>
          <c:spPr>
            <a:ln w="2540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xVal>
            <c:numRef>
              <c:f>Sheet1!$A$2:$A$9</c:f>
              <c:numCache>
                <c:formatCode>General</c:formatCode>
                <c:ptCount val="8"/>
                <c:pt idx="0">
                  <c:v>1</c:v>
                </c:pt>
                <c:pt idx="1">
                  <c:v>2</c:v>
                </c:pt>
                <c:pt idx="2">
                  <c:v>3</c:v>
                </c:pt>
                <c:pt idx="3">
                  <c:v>4</c:v>
                </c:pt>
                <c:pt idx="4">
                  <c:v>5</c:v>
                </c:pt>
                <c:pt idx="5">
                  <c:v>6</c:v>
                </c:pt>
                <c:pt idx="6">
                  <c:v>7</c:v>
                </c:pt>
                <c:pt idx="7">
                  <c:v>8</c:v>
                </c:pt>
              </c:numCache>
            </c:numRef>
          </c:xVal>
          <c:yVal>
            <c:numRef>
              <c:f>Sheet1!$B$2:$B$9</c:f>
              <c:numCache>
                <c:formatCode>General</c:formatCode>
                <c:ptCount val="8"/>
                <c:pt idx="0">
                  <c:v>2</c:v>
                </c:pt>
                <c:pt idx="1">
                  <c:v>2.5</c:v>
                </c:pt>
                <c:pt idx="2">
                  <c:v>2</c:v>
                </c:pt>
                <c:pt idx="3">
                  <c:v>2.8</c:v>
                </c:pt>
                <c:pt idx="4">
                  <c:v>2.5</c:v>
                </c:pt>
                <c:pt idx="5">
                  <c:v>3</c:v>
                </c:pt>
                <c:pt idx="6">
                  <c:v>3.3</c:v>
                </c:pt>
                <c:pt idx="7">
                  <c:v>3</c:v>
                </c:pt>
              </c:numCache>
            </c:numRef>
          </c:yVal>
          <c:smooth val="0"/>
          <c:extLst xmlns:c16r2="http://schemas.microsoft.com/office/drawing/2015/06/chart">
            <c:ext xmlns:c16="http://schemas.microsoft.com/office/drawing/2014/chart" uri="{C3380CC4-5D6E-409C-BE32-E72D297353CC}">
              <c16:uniqueId val="{00000000-3738-44D9-9A2C-1DE45F8198D7}"/>
            </c:ext>
          </c:extLst>
        </c:ser>
        <c:dLbls>
          <c:showLegendKey val="0"/>
          <c:showVal val="0"/>
          <c:showCatName val="0"/>
          <c:showSerName val="0"/>
          <c:showPercent val="0"/>
          <c:showBubbleSize val="0"/>
        </c:dLbls>
        <c:axId val="473200560"/>
        <c:axId val="473208792"/>
      </c:scatterChart>
      <c:valAx>
        <c:axId val="47320056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73208792"/>
        <c:crosses val="autoZero"/>
        <c:crossBetween val="midCat"/>
      </c:valAx>
      <c:valAx>
        <c:axId val="4732087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73200560"/>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Series 1</c:v>
                </c:pt>
              </c:strCache>
            </c:strRef>
          </c:tx>
          <c:spPr>
            <a:ln w="2540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xVal>
            <c:numRef>
              <c:f>Sheet1!$A$2:$A$9</c:f>
              <c:numCache>
                <c:formatCode>General</c:formatCode>
                <c:ptCount val="8"/>
                <c:pt idx="0">
                  <c:v>1</c:v>
                </c:pt>
                <c:pt idx="1">
                  <c:v>2</c:v>
                </c:pt>
                <c:pt idx="2">
                  <c:v>3</c:v>
                </c:pt>
                <c:pt idx="3">
                  <c:v>4</c:v>
                </c:pt>
                <c:pt idx="4">
                  <c:v>5</c:v>
                </c:pt>
                <c:pt idx="5">
                  <c:v>6</c:v>
                </c:pt>
                <c:pt idx="6">
                  <c:v>7</c:v>
                </c:pt>
                <c:pt idx="7">
                  <c:v>8</c:v>
                </c:pt>
              </c:numCache>
            </c:numRef>
          </c:xVal>
          <c:yVal>
            <c:numRef>
              <c:f>Sheet1!$B$2:$B$9</c:f>
              <c:numCache>
                <c:formatCode>General</c:formatCode>
                <c:ptCount val="8"/>
                <c:pt idx="0">
                  <c:v>4</c:v>
                </c:pt>
                <c:pt idx="1">
                  <c:v>3.5</c:v>
                </c:pt>
                <c:pt idx="2">
                  <c:v>3.8</c:v>
                </c:pt>
                <c:pt idx="3">
                  <c:v>3</c:v>
                </c:pt>
                <c:pt idx="4">
                  <c:v>2.5</c:v>
                </c:pt>
                <c:pt idx="5">
                  <c:v>2</c:v>
                </c:pt>
                <c:pt idx="6">
                  <c:v>1.8</c:v>
                </c:pt>
                <c:pt idx="7">
                  <c:v>2</c:v>
                </c:pt>
              </c:numCache>
            </c:numRef>
          </c:yVal>
          <c:smooth val="0"/>
          <c:extLst xmlns:c16r2="http://schemas.microsoft.com/office/drawing/2015/06/chart">
            <c:ext xmlns:c16="http://schemas.microsoft.com/office/drawing/2014/chart" uri="{C3380CC4-5D6E-409C-BE32-E72D297353CC}">
              <c16:uniqueId val="{00000000-448B-4B4C-A32B-1ACC2969A245}"/>
            </c:ext>
          </c:extLst>
        </c:ser>
        <c:dLbls>
          <c:showLegendKey val="0"/>
          <c:showVal val="0"/>
          <c:showCatName val="0"/>
          <c:showSerName val="0"/>
          <c:showPercent val="0"/>
          <c:showBubbleSize val="0"/>
        </c:dLbls>
        <c:axId val="473201344"/>
        <c:axId val="473202912"/>
      </c:scatterChart>
      <c:valAx>
        <c:axId val="4732013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73202912"/>
        <c:crosses val="autoZero"/>
        <c:crossBetween val="midCat"/>
      </c:valAx>
      <c:valAx>
        <c:axId val="4732029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7320134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Series 1</c:v>
                </c:pt>
              </c:strCache>
            </c:strRef>
          </c:tx>
          <c:spPr>
            <a:ln w="25400" cap="rnd">
              <a:noFill/>
              <a:round/>
            </a:ln>
            <a:effectLst/>
          </c:spPr>
          <c:marker>
            <c:symbol val="circle"/>
            <c:size val="5"/>
            <c:spPr>
              <a:solidFill>
                <a:schemeClr val="accent1"/>
              </a:solidFill>
              <a:ln w="9525">
                <a:solidFill>
                  <a:schemeClr val="accent1"/>
                </a:solidFill>
              </a:ln>
              <a:effectLst/>
            </c:spPr>
          </c:marker>
          <c:xVal>
            <c:numRef>
              <c:f>Sheet1!$A$2:$A$9</c:f>
              <c:numCache>
                <c:formatCode>General</c:formatCode>
                <c:ptCount val="8"/>
                <c:pt idx="0">
                  <c:v>1</c:v>
                </c:pt>
                <c:pt idx="1">
                  <c:v>2</c:v>
                </c:pt>
                <c:pt idx="2">
                  <c:v>3</c:v>
                </c:pt>
                <c:pt idx="3">
                  <c:v>4</c:v>
                </c:pt>
                <c:pt idx="4">
                  <c:v>5</c:v>
                </c:pt>
                <c:pt idx="5">
                  <c:v>6</c:v>
                </c:pt>
                <c:pt idx="6">
                  <c:v>7</c:v>
                </c:pt>
                <c:pt idx="7">
                  <c:v>8</c:v>
                </c:pt>
              </c:numCache>
            </c:numRef>
          </c:xVal>
          <c:yVal>
            <c:numRef>
              <c:f>Sheet1!$B$2:$B$9</c:f>
              <c:numCache>
                <c:formatCode>General</c:formatCode>
                <c:ptCount val="8"/>
                <c:pt idx="0">
                  <c:v>2</c:v>
                </c:pt>
                <c:pt idx="1">
                  <c:v>4</c:v>
                </c:pt>
                <c:pt idx="2">
                  <c:v>1</c:v>
                </c:pt>
                <c:pt idx="3">
                  <c:v>5</c:v>
                </c:pt>
                <c:pt idx="4">
                  <c:v>2</c:v>
                </c:pt>
                <c:pt idx="5">
                  <c:v>1</c:v>
                </c:pt>
                <c:pt idx="6">
                  <c:v>4</c:v>
                </c:pt>
                <c:pt idx="7">
                  <c:v>2</c:v>
                </c:pt>
              </c:numCache>
            </c:numRef>
          </c:yVal>
          <c:smooth val="0"/>
          <c:extLst xmlns:c16r2="http://schemas.microsoft.com/office/drawing/2015/06/chart">
            <c:ext xmlns:c16="http://schemas.microsoft.com/office/drawing/2014/chart" uri="{C3380CC4-5D6E-409C-BE32-E72D297353CC}">
              <c16:uniqueId val="{00000000-F091-4460-B98A-DF3F9CE34C48}"/>
            </c:ext>
          </c:extLst>
        </c:ser>
        <c:dLbls>
          <c:showLegendKey val="0"/>
          <c:showVal val="0"/>
          <c:showCatName val="0"/>
          <c:showSerName val="0"/>
          <c:showPercent val="0"/>
          <c:showBubbleSize val="0"/>
        </c:dLbls>
        <c:axId val="473203304"/>
        <c:axId val="473196640"/>
      </c:scatterChart>
      <c:valAx>
        <c:axId val="4732033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73196640"/>
        <c:crosses val="autoZero"/>
        <c:crossBetween val="midCat"/>
      </c:valAx>
      <c:valAx>
        <c:axId val="4731966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7320330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Sheet1!$B$1</c:f>
              <c:strCache>
                <c:ptCount val="1"/>
                <c:pt idx="0">
                  <c:v>Series 1</c:v>
                </c:pt>
              </c:strCache>
            </c:strRef>
          </c:tx>
          <c:spPr>
            <a:ln w="25400" cap="rnd">
              <a:noFill/>
              <a:round/>
            </a:ln>
            <a:effectLst/>
          </c:spPr>
          <c:marker>
            <c:symbol val="circle"/>
            <c:size val="5"/>
            <c:spPr>
              <a:solidFill>
                <a:schemeClr val="accent1"/>
              </a:solidFill>
              <a:ln w="9525">
                <a:solidFill>
                  <a:schemeClr val="accent1"/>
                </a:solidFill>
              </a:ln>
              <a:effectLst/>
            </c:spPr>
          </c:marker>
          <c:xVal>
            <c:numRef>
              <c:f>Sheet1!$A$2:$A$5</c:f>
              <c:numCache>
                <c:formatCode>General</c:formatCode>
                <c:ptCount val="4"/>
                <c:pt idx="0">
                  <c:v>1</c:v>
                </c:pt>
                <c:pt idx="1">
                  <c:v>2</c:v>
                </c:pt>
                <c:pt idx="2">
                  <c:v>3</c:v>
                </c:pt>
                <c:pt idx="3">
                  <c:v>4</c:v>
                </c:pt>
              </c:numCache>
            </c:numRef>
          </c:xVal>
          <c:yVal>
            <c:numRef>
              <c:f>Sheet1!$B$2:$B$5</c:f>
              <c:numCache>
                <c:formatCode>General</c:formatCode>
                <c:ptCount val="4"/>
                <c:pt idx="0">
                  <c:v>1</c:v>
                </c:pt>
                <c:pt idx="1">
                  <c:v>2.5</c:v>
                </c:pt>
                <c:pt idx="2">
                  <c:v>3.5</c:v>
                </c:pt>
                <c:pt idx="3">
                  <c:v>3</c:v>
                </c:pt>
              </c:numCache>
            </c:numRef>
          </c:yVal>
          <c:smooth val="0"/>
          <c:extLst xmlns:c16r2="http://schemas.microsoft.com/office/drawing/2015/06/chart">
            <c:ext xmlns:c16="http://schemas.microsoft.com/office/drawing/2014/chart" uri="{C3380CC4-5D6E-409C-BE32-E72D297353CC}">
              <c16:uniqueId val="{00000000-6E60-4DA5-A8B8-8A82169B8AF1}"/>
            </c:ext>
          </c:extLst>
        </c:ser>
        <c:dLbls>
          <c:showLegendKey val="0"/>
          <c:showVal val="0"/>
          <c:showCatName val="0"/>
          <c:showSerName val="0"/>
          <c:showPercent val="0"/>
          <c:showBubbleSize val="0"/>
        </c:dLbls>
        <c:axId val="473211144"/>
        <c:axId val="473218592"/>
      </c:scatterChart>
      <c:valAx>
        <c:axId val="4732111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73218592"/>
        <c:crosses val="autoZero"/>
        <c:crossBetween val="midCat"/>
      </c:valAx>
      <c:valAx>
        <c:axId val="4732185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47321114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scatterChart>
        <c:scatterStyle val="lineMarker"/>
        <c:varyColors val="0"/>
        <c:ser>
          <c:idx val="0"/>
          <c:order val="0"/>
          <c:tx>
            <c:strRef>
              <c:f>Sheet1!$C$3</c:f>
              <c:strCache>
                <c:ptCount val="1"/>
                <c:pt idx="0">
                  <c:v>Y</c:v>
                </c:pt>
              </c:strCache>
            </c:strRef>
          </c:tx>
          <c:spPr>
            <a:ln w="25400" cap="rnd">
              <a:noFill/>
              <a:round/>
            </a:ln>
            <a:effectLst/>
          </c:spPr>
          <c:marker>
            <c:symbol val="circle"/>
            <c:size val="5"/>
            <c:spPr>
              <a:solidFill>
                <a:schemeClr val="accent1"/>
              </a:solidFill>
              <a:ln w="9525">
                <a:solidFill>
                  <a:schemeClr val="accent1"/>
                </a:solidFill>
              </a:ln>
              <a:effectLst/>
            </c:spPr>
          </c:marker>
          <c:xVal>
            <c:numRef>
              <c:f>Sheet1!$B$4:$B$10</c:f>
              <c:numCache>
                <c:formatCode>General</c:formatCode>
                <c:ptCount val="7"/>
                <c:pt idx="0">
                  <c:v>1</c:v>
                </c:pt>
                <c:pt idx="1">
                  <c:v>2</c:v>
                </c:pt>
                <c:pt idx="2">
                  <c:v>3</c:v>
                </c:pt>
                <c:pt idx="3">
                  <c:v>4</c:v>
                </c:pt>
                <c:pt idx="4">
                  <c:v>5</c:v>
                </c:pt>
                <c:pt idx="5">
                  <c:v>6</c:v>
                </c:pt>
                <c:pt idx="6">
                  <c:v>7</c:v>
                </c:pt>
              </c:numCache>
            </c:numRef>
          </c:xVal>
          <c:yVal>
            <c:numRef>
              <c:f>Sheet1!$C$4:$C$10</c:f>
              <c:numCache>
                <c:formatCode>General</c:formatCode>
                <c:ptCount val="7"/>
                <c:pt idx="0">
                  <c:v>2.5</c:v>
                </c:pt>
                <c:pt idx="1">
                  <c:v>3.3</c:v>
                </c:pt>
                <c:pt idx="2">
                  <c:v>5.2</c:v>
                </c:pt>
                <c:pt idx="3">
                  <c:v>8.6999999999999993</c:v>
                </c:pt>
                <c:pt idx="4">
                  <c:v>12.2</c:v>
                </c:pt>
                <c:pt idx="5">
                  <c:v>14.5</c:v>
                </c:pt>
                <c:pt idx="6">
                  <c:v>15</c:v>
                </c:pt>
              </c:numCache>
            </c:numRef>
          </c:yVal>
          <c:smooth val="0"/>
          <c:extLst xmlns:c16r2="http://schemas.microsoft.com/office/drawing/2015/06/chart">
            <c:ext xmlns:c16="http://schemas.microsoft.com/office/drawing/2014/chart" uri="{C3380CC4-5D6E-409C-BE32-E72D297353CC}">
              <c16:uniqueId val="{00000000-634F-4E67-9D42-188DF7E0A855}"/>
            </c:ext>
          </c:extLst>
        </c:ser>
        <c:dLbls>
          <c:showLegendKey val="0"/>
          <c:showVal val="0"/>
          <c:showCatName val="0"/>
          <c:showSerName val="0"/>
          <c:showPercent val="0"/>
          <c:showBubbleSize val="0"/>
        </c:dLbls>
        <c:axId val="344253024"/>
        <c:axId val="463609704"/>
      </c:scatterChart>
      <c:valAx>
        <c:axId val="34425302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63609704"/>
        <c:crosses val="autoZero"/>
        <c:crossBetween val="midCat"/>
      </c:valAx>
      <c:valAx>
        <c:axId val="4636097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34425302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iagrams/_rels/data2.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image" Target="../media/image41.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978476-E417-4608-8AA3-FB87C35E38E2}" type="doc">
      <dgm:prSet loTypeId="urn:microsoft.com/office/officeart/2005/8/layout/hierarchy2" loCatId="hierarchy" qsTypeId="urn:microsoft.com/office/officeart/2005/8/quickstyle/simple1" qsCatId="simple" csTypeId="urn:microsoft.com/office/officeart/2005/8/colors/colorful5" csCatId="colorful" phldr="1"/>
      <dgm:spPr/>
      <dgm:t>
        <a:bodyPr/>
        <a:lstStyle/>
        <a:p>
          <a:endParaRPr lang="en-US"/>
        </a:p>
      </dgm:t>
    </dgm:pt>
    <dgm:pt modelId="{6A6F89C4-B73B-4EDA-9546-CFD95220BB85}">
      <dgm:prSet phldrT="[Text]"/>
      <dgm:spPr/>
      <dgm:t>
        <a:bodyPr/>
        <a:lstStyle/>
        <a:p>
          <a:r>
            <a:rPr lang="en-US" dirty="0"/>
            <a:t>Regression</a:t>
          </a:r>
        </a:p>
      </dgm:t>
    </dgm:pt>
    <dgm:pt modelId="{FDEA9E0E-B1F7-421F-916C-95ED4C356D7D}" type="parTrans" cxnId="{E99BD652-3F0D-4B1C-B601-713425B0151B}">
      <dgm:prSet/>
      <dgm:spPr/>
      <dgm:t>
        <a:bodyPr/>
        <a:lstStyle/>
        <a:p>
          <a:endParaRPr lang="en-US"/>
        </a:p>
      </dgm:t>
    </dgm:pt>
    <dgm:pt modelId="{C627C075-0DF1-479C-8748-DCA3480F98B7}" type="sibTrans" cxnId="{E99BD652-3F0D-4B1C-B601-713425B0151B}">
      <dgm:prSet/>
      <dgm:spPr/>
      <dgm:t>
        <a:bodyPr/>
        <a:lstStyle/>
        <a:p>
          <a:endParaRPr lang="en-US"/>
        </a:p>
      </dgm:t>
    </dgm:pt>
    <dgm:pt modelId="{8D6E3238-FF3E-4A7B-B23F-837B995B021B}">
      <dgm:prSet phldrT="[Text]"/>
      <dgm:spPr/>
      <dgm:t>
        <a:bodyPr/>
        <a:lstStyle/>
        <a:p>
          <a:r>
            <a:rPr lang="en-US" dirty="0"/>
            <a:t>Simple</a:t>
          </a:r>
        </a:p>
        <a:p>
          <a:r>
            <a:rPr lang="en-US" dirty="0"/>
            <a:t>Y = f(X)</a:t>
          </a:r>
        </a:p>
      </dgm:t>
    </dgm:pt>
    <dgm:pt modelId="{784615D4-0797-4EB1-8400-9260A1A96C5A}" type="parTrans" cxnId="{186FE581-CC36-4FA7-A134-5F9190BD530B}">
      <dgm:prSet/>
      <dgm:spPr/>
      <dgm:t>
        <a:bodyPr/>
        <a:lstStyle/>
        <a:p>
          <a:endParaRPr lang="en-US"/>
        </a:p>
      </dgm:t>
    </dgm:pt>
    <dgm:pt modelId="{08BE7E56-DBE0-4556-B172-848F89E965F3}" type="sibTrans" cxnId="{186FE581-CC36-4FA7-A134-5F9190BD530B}">
      <dgm:prSet/>
      <dgm:spPr/>
      <dgm:t>
        <a:bodyPr/>
        <a:lstStyle/>
        <a:p>
          <a:endParaRPr lang="en-US"/>
        </a:p>
      </dgm:t>
    </dgm:pt>
    <mc:AlternateContent xmlns:mc="http://schemas.openxmlformats.org/markup-compatibility/2006" xmlns:a14="http://schemas.microsoft.com/office/drawing/2010/main">
      <mc:Choice Requires="a14">
        <dgm:pt modelId="{B8AA83B8-D482-4456-A945-986118B3DA0C}">
          <dgm:prSet phldrT="[Text]"/>
          <dgm:spPr/>
          <dgm:t>
            <a:bodyPr/>
            <a:lstStyle/>
            <a:p>
              <a:r>
                <a:rPr lang="en-US" dirty="0"/>
                <a:t>Linear</a:t>
              </a:r>
            </a:p>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𝑌</m:t>
                    </m:r>
                    <m:r>
                      <a:rPr lang="en-US" i="1" dirty="0" smtClean="0">
                        <a:latin typeface="Cambria Math" panose="02040503050406030204" pitchFamily="18" charset="0"/>
                      </a:rPr>
                      <m:t>= </m:t>
                    </m:r>
                    <m:r>
                      <a:rPr lang="en-US" i="1" dirty="0" smtClean="0">
                        <a:latin typeface="Cambria Math" panose="02040503050406030204" pitchFamily="18" charset="0"/>
                      </a:rPr>
                      <m:t>𝑎</m:t>
                    </m:r>
                    <m:r>
                      <a:rPr lang="en-US" i="1" dirty="0" smtClean="0">
                        <a:latin typeface="Cambria Math" panose="02040503050406030204" pitchFamily="18" charset="0"/>
                      </a:rPr>
                      <m:t> + </m:t>
                    </m:r>
                    <m:r>
                      <a:rPr lang="en-US" i="1" dirty="0" err="1" smtClean="0">
                        <a:latin typeface="Cambria Math" panose="02040503050406030204" pitchFamily="18" charset="0"/>
                      </a:rPr>
                      <m:t>𝑏𝑋</m:t>
                    </m:r>
                  </m:oMath>
                </m:oMathPara>
              </a14:m>
              <a:endParaRPr lang="en-US" dirty="0"/>
            </a:p>
          </dgm:t>
        </dgm:pt>
      </mc:Choice>
      <mc:Fallback xmlns="">
        <dgm:pt modelId="{B8AA83B8-D482-4456-A945-986118B3DA0C}">
          <dgm:prSet phldrT="[Text]"/>
          <dgm:spPr/>
          <dgm:t>
            <a:bodyPr/>
            <a:lstStyle/>
            <a:p>
              <a:r>
                <a:rPr lang="en-US" dirty="0" smtClean="0"/>
                <a:t>Linear</a:t>
              </a:r>
            </a:p>
            <a:p>
              <a:r>
                <a:rPr lang="en-US" i="0" dirty="0" smtClean="0">
                  <a:latin typeface="Cambria Math" panose="02040503050406030204" pitchFamily="18" charset="0"/>
                </a:rPr>
                <a:t>𝑌= 𝑎 + </a:t>
              </a:r>
              <a:r>
                <a:rPr lang="en-US" i="0" dirty="0" err="1" smtClean="0">
                  <a:latin typeface="Cambria Math" panose="02040503050406030204" pitchFamily="18" charset="0"/>
                </a:rPr>
                <a:t>𝑏𝑋</a:t>
              </a:r>
              <a:endParaRPr lang="en-US" dirty="0"/>
            </a:p>
          </dgm:t>
        </dgm:pt>
      </mc:Fallback>
    </mc:AlternateContent>
    <dgm:pt modelId="{D794E527-C8CD-4F56-91E3-CDCD7AB88420}" type="parTrans" cxnId="{7E80A31D-A8BD-4C7D-B90E-F92D27B260D2}">
      <dgm:prSet/>
      <dgm:spPr/>
      <dgm:t>
        <a:bodyPr/>
        <a:lstStyle/>
        <a:p>
          <a:endParaRPr lang="en-US"/>
        </a:p>
      </dgm:t>
    </dgm:pt>
    <dgm:pt modelId="{2D0F1FEB-9732-4B96-9E11-6E1D4DCF7B03}" type="sibTrans" cxnId="{7E80A31D-A8BD-4C7D-B90E-F92D27B260D2}">
      <dgm:prSet/>
      <dgm:spPr/>
      <dgm:t>
        <a:bodyPr/>
        <a:lstStyle/>
        <a:p>
          <a:endParaRPr lang="en-US"/>
        </a:p>
      </dgm:t>
    </dgm:pt>
    <mc:AlternateContent xmlns:mc="http://schemas.openxmlformats.org/markup-compatibility/2006" xmlns:a14="http://schemas.microsoft.com/office/drawing/2010/main">
      <mc:Choice Requires="a14">
        <dgm:pt modelId="{FFBDB018-FEA0-4BEB-A8EF-84995C5D56B1}">
          <dgm:prSet phldrT="[Text]"/>
          <dgm:spPr/>
          <dgm:t>
            <a:bodyPr/>
            <a:lstStyle/>
            <a:p>
              <a:r>
                <a:rPr lang="en-US" dirty="0"/>
                <a:t>Non linear</a:t>
              </a:r>
            </a:p>
            <a:p>
              <a:r>
                <a:rPr lang="en-US" dirty="0" err="1"/>
                <a:t>Exp</a:t>
              </a:r>
              <a:r>
                <a:rPr lang="en-US" dirty="0"/>
                <a:t>: </a:t>
              </a:r>
              <a14:m>
                <m:oMath xmlns:m="http://schemas.openxmlformats.org/officeDocument/2006/math">
                  <m:r>
                    <a:rPr lang="en-US" i="1" dirty="0" smtClean="0">
                      <a:latin typeface="Cambria Math" panose="02040503050406030204" pitchFamily="18" charset="0"/>
                    </a:rPr>
                    <m:t>𝑌</m:t>
                  </m:r>
                  <m:r>
                    <a:rPr lang="en-US" i="1" dirty="0" smtClean="0">
                      <a:latin typeface="Cambria Math" panose="02040503050406030204" pitchFamily="18" charset="0"/>
                    </a:rPr>
                    <m:t> = </m:t>
                  </m:r>
                  <m:r>
                    <a:rPr lang="en-US" i="1" dirty="0" err="1" smtClean="0">
                      <a:latin typeface="Cambria Math" panose="02040503050406030204" pitchFamily="18" charset="0"/>
                    </a:rPr>
                    <m:t>𝑎𝑋</m:t>
                  </m:r>
                  <m:r>
                    <a:rPr lang="en-US" i="1" dirty="0" smtClean="0">
                      <a:latin typeface="Cambria Math" panose="02040503050406030204" pitchFamily="18" charset="0"/>
                    </a:rPr>
                    <m:t> + </m:t>
                  </m:r>
                  <m:r>
                    <a:rPr lang="en-US" i="1" dirty="0" err="1" smtClean="0">
                      <a:latin typeface="Cambria Math" panose="02040503050406030204" pitchFamily="18" charset="0"/>
                    </a:rPr>
                    <m:t>𝑏</m:t>
                  </m:r>
                  <m:sSup>
                    <m:sSupPr>
                      <m:ctrlPr>
                        <a:rPr lang="en-US" i="1" dirty="0" smtClean="0">
                          <a:latin typeface="Cambria Math" panose="02040503050406030204" pitchFamily="18" charset="0"/>
                        </a:rPr>
                      </m:ctrlPr>
                    </m:sSupPr>
                    <m:e>
                      <m:r>
                        <a:rPr lang="en-US" b="0" i="1" dirty="0" smtClean="0">
                          <a:latin typeface="Cambria Math" panose="02040503050406030204" pitchFamily="18" charset="0"/>
                        </a:rPr>
                        <m:t>𝑋</m:t>
                      </m:r>
                    </m:e>
                    <m:sup>
                      <m:r>
                        <a:rPr lang="en-US" b="0" i="1" dirty="0" smtClean="0">
                          <a:latin typeface="Cambria Math" panose="02040503050406030204" pitchFamily="18" charset="0"/>
                        </a:rPr>
                        <m:t>2</m:t>
                      </m:r>
                    </m:sup>
                  </m:sSup>
                </m:oMath>
              </a14:m>
              <a:endParaRPr lang="en-US" dirty="0"/>
            </a:p>
          </dgm:t>
        </dgm:pt>
      </mc:Choice>
      <mc:Fallback xmlns="">
        <dgm:pt modelId="{FFBDB018-FEA0-4BEB-A8EF-84995C5D56B1}">
          <dgm:prSet phldrT="[Text]"/>
          <dgm:spPr/>
          <dgm:t>
            <a:bodyPr/>
            <a:lstStyle/>
            <a:p>
              <a:r>
                <a:rPr lang="en-US" dirty="0" smtClean="0"/>
                <a:t>Non linear</a:t>
              </a:r>
            </a:p>
            <a:p>
              <a:r>
                <a:rPr lang="en-US" dirty="0" err="1" smtClean="0"/>
                <a:t>Exp</a:t>
              </a:r>
              <a:r>
                <a:rPr lang="en-US" dirty="0" smtClean="0"/>
                <a:t>: </a:t>
              </a:r>
              <a:r>
                <a:rPr lang="en-US" i="0" dirty="0" smtClean="0">
                  <a:latin typeface="Cambria Math" panose="02040503050406030204" pitchFamily="18" charset="0"/>
                </a:rPr>
                <a:t>𝑌 = </a:t>
              </a:r>
              <a:r>
                <a:rPr lang="en-US" i="0" dirty="0" err="1" smtClean="0">
                  <a:latin typeface="Cambria Math" panose="02040503050406030204" pitchFamily="18" charset="0"/>
                </a:rPr>
                <a:t>𝑎𝑋</a:t>
              </a:r>
              <a:r>
                <a:rPr lang="en-US" i="0" dirty="0" smtClean="0">
                  <a:latin typeface="Cambria Math" panose="02040503050406030204" pitchFamily="18" charset="0"/>
                </a:rPr>
                <a:t> + </a:t>
              </a:r>
              <a:r>
                <a:rPr lang="en-US" i="0" dirty="0" err="1" smtClean="0">
                  <a:latin typeface="Cambria Math" panose="02040503050406030204" pitchFamily="18" charset="0"/>
                </a:rPr>
                <a:t>𝑏</a:t>
              </a:r>
              <a:r>
                <a:rPr lang="en-US" b="0" i="0" dirty="0" smtClean="0">
                  <a:latin typeface="Cambria Math" panose="02040503050406030204" pitchFamily="18" charset="0"/>
                </a:rPr>
                <a:t>𝑋^2</a:t>
              </a:r>
              <a:endParaRPr lang="en-US" dirty="0"/>
            </a:p>
          </dgm:t>
        </dgm:pt>
      </mc:Fallback>
    </mc:AlternateContent>
    <dgm:pt modelId="{25697E7C-78C8-4C52-A228-D6083F5A99B7}" type="parTrans" cxnId="{C2D0155E-B2BF-4194-B2A1-F28796D5473C}">
      <dgm:prSet/>
      <dgm:spPr/>
      <dgm:t>
        <a:bodyPr/>
        <a:lstStyle/>
        <a:p>
          <a:endParaRPr lang="en-US"/>
        </a:p>
      </dgm:t>
    </dgm:pt>
    <dgm:pt modelId="{074D1C50-BA1C-4262-9DE1-7381A2E6E067}" type="sibTrans" cxnId="{C2D0155E-B2BF-4194-B2A1-F28796D5473C}">
      <dgm:prSet/>
      <dgm:spPr/>
      <dgm:t>
        <a:bodyPr/>
        <a:lstStyle/>
        <a:p>
          <a:endParaRPr lang="en-US"/>
        </a:p>
      </dgm:t>
    </dgm:pt>
    <dgm:pt modelId="{9DF4B325-668B-44C4-AA72-6E5490C6BD5A}">
      <dgm:prSet phldrT="[Text]"/>
      <dgm:spPr/>
      <dgm:t>
        <a:bodyPr/>
        <a:lstStyle/>
        <a:p>
          <a:r>
            <a:rPr lang="en-US" dirty="0"/>
            <a:t>Multiple</a:t>
          </a:r>
        </a:p>
        <a:p>
          <a:r>
            <a:rPr lang="en-US" dirty="0"/>
            <a:t>Y = f(X1,X2, …, </a:t>
          </a:r>
          <a:r>
            <a:rPr lang="en-US" dirty="0" err="1"/>
            <a:t>Xn</a:t>
          </a:r>
          <a:r>
            <a:rPr lang="en-US" dirty="0"/>
            <a:t>)</a:t>
          </a:r>
        </a:p>
      </dgm:t>
    </dgm:pt>
    <dgm:pt modelId="{CF903906-5EB2-42CE-B9CE-6839EE55B4BC}" type="parTrans" cxnId="{8FBD410A-4740-47E2-83CC-86FEC7CD22EE}">
      <dgm:prSet/>
      <dgm:spPr/>
      <dgm:t>
        <a:bodyPr/>
        <a:lstStyle/>
        <a:p>
          <a:endParaRPr lang="en-US"/>
        </a:p>
      </dgm:t>
    </dgm:pt>
    <dgm:pt modelId="{623B2CD8-A6EC-48AD-B3D4-5CF14F8F2A94}" type="sibTrans" cxnId="{8FBD410A-4740-47E2-83CC-86FEC7CD22EE}">
      <dgm:prSet/>
      <dgm:spPr/>
      <dgm:t>
        <a:bodyPr/>
        <a:lstStyle/>
        <a:p>
          <a:endParaRPr lang="en-US"/>
        </a:p>
      </dgm:t>
    </dgm:pt>
    <dgm:pt modelId="{1E1FB92F-1E7C-4C31-BCEF-68C55C5D01CE}">
      <dgm:prSet phldrT="[Text]"/>
      <dgm:spPr/>
      <dgm:t>
        <a:bodyPr/>
        <a:lstStyle/>
        <a:p>
          <a:r>
            <a:rPr lang="en-US" dirty="0"/>
            <a:t>Linear</a:t>
          </a:r>
        </a:p>
        <a:p>
          <a:r>
            <a:rPr lang="en-US" dirty="0"/>
            <a:t>Y = a + bX1+ cX2 + …</a:t>
          </a:r>
        </a:p>
      </dgm:t>
    </dgm:pt>
    <dgm:pt modelId="{C5F34804-5AD2-413C-8330-F12FB20DDD36}" type="parTrans" cxnId="{4E3C4137-4F9C-4AB3-A1DD-B689CEC1E077}">
      <dgm:prSet/>
      <dgm:spPr/>
      <dgm:t>
        <a:bodyPr/>
        <a:lstStyle/>
        <a:p>
          <a:endParaRPr lang="en-US"/>
        </a:p>
      </dgm:t>
    </dgm:pt>
    <dgm:pt modelId="{1CBF7697-D5E0-4284-A907-F8F52A72ADA8}" type="sibTrans" cxnId="{4E3C4137-4F9C-4AB3-A1DD-B689CEC1E077}">
      <dgm:prSet/>
      <dgm:spPr/>
      <dgm:t>
        <a:bodyPr/>
        <a:lstStyle/>
        <a:p>
          <a:endParaRPr lang="en-US"/>
        </a:p>
      </dgm:t>
    </dgm:pt>
    <dgm:pt modelId="{A783FC53-A86E-419B-868A-0179C460FBBD}">
      <dgm:prSet phldrT="[Text]"/>
      <dgm:spPr/>
      <dgm:t>
        <a:bodyPr/>
        <a:lstStyle/>
        <a:p>
          <a:r>
            <a:rPr lang="en-US" dirty="0"/>
            <a:t>Non linear</a:t>
          </a:r>
        </a:p>
      </dgm:t>
    </dgm:pt>
    <dgm:pt modelId="{631B0A9F-3641-4463-9542-E99E37EC595D}" type="parTrans" cxnId="{120D62A8-B62A-4E0F-A410-6F06C862D26A}">
      <dgm:prSet/>
      <dgm:spPr/>
      <dgm:t>
        <a:bodyPr/>
        <a:lstStyle/>
        <a:p>
          <a:endParaRPr lang="en-US"/>
        </a:p>
      </dgm:t>
    </dgm:pt>
    <dgm:pt modelId="{AF889004-9E4C-44E8-AAC3-630AB5F0C785}" type="sibTrans" cxnId="{120D62A8-B62A-4E0F-A410-6F06C862D26A}">
      <dgm:prSet/>
      <dgm:spPr/>
      <dgm:t>
        <a:bodyPr/>
        <a:lstStyle/>
        <a:p>
          <a:endParaRPr lang="en-US"/>
        </a:p>
      </dgm:t>
    </dgm:pt>
    <dgm:pt modelId="{5F5D40CE-5336-45B0-A084-329030323CFB}" type="pres">
      <dgm:prSet presAssocID="{98978476-E417-4608-8AA3-FB87C35E38E2}" presName="diagram" presStyleCnt="0">
        <dgm:presLayoutVars>
          <dgm:chPref val="1"/>
          <dgm:dir/>
          <dgm:animOne val="branch"/>
          <dgm:animLvl val="lvl"/>
          <dgm:resizeHandles val="exact"/>
        </dgm:presLayoutVars>
      </dgm:prSet>
      <dgm:spPr/>
      <dgm:t>
        <a:bodyPr/>
        <a:lstStyle/>
        <a:p>
          <a:endParaRPr lang="fr-FR"/>
        </a:p>
      </dgm:t>
    </dgm:pt>
    <dgm:pt modelId="{348525BB-98F5-4301-8F45-57347E1E262F}" type="pres">
      <dgm:prSet presAssocID="{6A6F89C4-B73B-4EDA-9546-CFD95220BB85}" presName="root1" presStyleCnt="0"/>
      <dgm:spPr/>
    </dgm:pt>
    <dgm:pt modelId="{B4BFF2F2-1E7F-432E-91D8-0D78586E24A8}" type="pres">
      <dgm:prSet presAssocID="{6A6F89C4-B73B-4EDA-9546-CFD95220BB85}" presName="LevelOneTextNode" presStyleLbl="node0" presStyleIdx="0" presStyleCnt="1">
        <dgm:presLayoutVars>
          <dgm:chPref val="3"/>
        </dgm:presLayoutVars>
      </dgm:prSet>
      <dgm:spPr/>
      <dgm:t>
        <a:bodyPr/>
        <a:lstStyle/>
        <a:p>
          <a:endParaRPr lang="fr-FR"/>
        </a:p>
      </dgm:t>
    </dgm:pt>
    <dgm:pt modelId="{A3358149-BE2B-44A2-91AB-71620787E8A8}" type="pres">
      <dgm:prSet presAssocID="{6A6F89C4-B73B-4EDA-9546-CFD95220BB85}" presName="level2hierChild" presStyleCnt="0"/>
      <dgm:spPr/>
    </dgm:pt>
    <dgm:pt modelId="{5677C6BB-9A13-4220-96E1-FCB5A52D235D}" type="pres">
      <dgm:prSet presAssocID="{784615D4-0797-4EB1-8400-9260A1A96C5A}" presName="conn2-1" presStyleLbl="parChTrans1D2" presStyleIdx="0" presStyleCnt="2"/>
      <dgm:spPr/>
      <dgm:t>
        <a:bodyPr/>
        <a:lstStyle/>
        <a:p>
          <a:endParaRPr lang="fr-FR"/>
        </a:p>
      </dgm:t>
    </dgm:pt>
    <dgm:pt modelId="{D5C38136-7D6E-49D7-9F05-3848F8D51A80}" type="pres">
      <dgm:prSet presAssocID="{784615D4-0797-4EB1-8400-9260A1A96C5A}" presName="connTx" presStyleLbl="parChTrans1D2" presStyleIdx="0" presStyleCnt="2"/>
      <dgm:spPr/>
      <dgm:t>
        <a:bodyPr/>
        <a:lstStyle/>
        <a:p>
          <a:endParaRPr lang="fr-FR"/>
        </a:p>
      </dgm:t>
    </dgm:pt>
    <dgm:pt modelId="{D1EF086B-64E5-41DB-8943-B50029D24266}" type="pres">
      <dgm:prSet presAssocID="{8D6E3238-FF3E-4A7B-B23F-837B995B021B}" presName="root2" presStyleCnt="0"/>
      <dgm:spPr/>
    </dgm:pt>
    <dgm:pt modelId="{4C5C1D4C-4252-4DD6-8104-5AF405EC937D}" type="pres">
      <dgm:prSet presAssocID="{8D6E3238-FF3E-4A7B-B23F-837B995B021B}" presName="LevelTwoTextNode" presStyleLbl="node2" presStyleIdx="0" presStyleCnt="2">
        <dgm:presLayoutVars>
          <dgm:chPref val="3"/>
        </dgm:presLayoutVars>
      </dgm:prSet>
      <dgm:spPr/>
      <dgm:t>
        <a:bodyPr/>
        <a:lstStyle/>
        <a:p>
          <a:endParaRPr lang="fr-FR"/>
        </a:p>
      </dgm:t>
    </dgm:pt>
    <dgm:pt modelId="{9A1C7E43-9D92-4D25-9666-EA657805C2F7}" type="pres">
      <dgm:prSet presAssocID="{8D6E3238-FF3E-4A7B-B23F-837B995B021B}" presName="level3hierChild" presStyleCnt="0"/>
      <dgm:spPr/>
    </dgm:pt>
    <dgm:pt modelId="{C04D29A2-3D69-446E-AA99-B75EB5F21F59}" type="pres">
      <dgm:prSet presAssocID="{D794E527-C8CD-4F56-91E3-CDCD7AB88420}" presName="conn2-1" presStyleLbl="parChTrans1D3" presStyleIdx="0" presStyleCnt="4"/>
      <dgm:spPr/>
      <dgm:t>
        <a:bodyPr/>
        <a:lstStyle/>
        <a:p>
          <a:endParaRPr lang="fr-FR"/>
        </a:p>
      </dgm:t>
    </dgm:pt>
    <dgm:pt modelId="{6EC75070-5CDF-4782-B618-784AD5E03C10}" type="pres">
      <dgm:prSet presAssocID="{D794E527-C8CD-4F56-91E3-CDCD7AB88420}" presName="connTx" presStyleLbl="parChTrans1D3" presStyleIdx="0" presStyleCnt="4"/>
      <dgm:spPr/>
      <dgm:t>
        <a:bodyPr/>
        <a:lstStyle/>
        <a:p>
          <a:endParaRPr lang="fr-FR"/>
        </a:p>
      </dgm:t>
    </dgm:pt>
    <dgm:pt modelId="{91E1D9A9-686B-4AEA-AE5B-AD433E8718EF}" type="pres">
      <dgm:prSet presAssocID="{B8AA83B8-D482-4456-A945-986118B3DA0C}" presName="root2" presStyleCnt="0"/>
      <dgm:spPr/>
    </dgm:pt>
    <dgm:pt modelId="{5D8D2DAE-205D-43BC-B6DC-DE90F5DDEC2E}" type="pres">
      <dgm:prSet presAssocID="{B8AA83B8-D482-4456-A945-986118B3DA0C}" presName="LevelTwoTextNode" presStyleLbl="node3" presStyleIdx="0" presStyleCnt="4">
        <dgm:presLayoutVars>
          <dgm:chPref val="3"/>
        </dgm:presLayoutVars>
      </dgm:prSet>
      <dgm:spPr/>
      <dgm:t>
        <a:bodyPr/>
        <a:lstStyle/>
        <a:p>
          <a:endParaRPr lang="fr-FR"/>
        </a:p>
      </dgm:t>
    </dgm:pt>
    <dgm:pt modelId="{5ACB1D9E-7C1B-44CD-878D-4E8227E909DF}" type="pres">
      <dgm:prSet presAssocID="{B8AA83B8-D482-4456-A945-986118B3DA0C}" presName="level3hierChild" presStyleCnt="0"/>
      <dgm:spPr/>
    </dgm:pt>
    <dgm:pt modelId="{32008666-6B54-4141-BF02-1F0728B7A0CC}" type="pres">
      <dgm:prSet presAssocID="{25697E7C-78C8-4C52-A228-D6083F5A99B7}" presName="conn2-1" presStyleLbl="parChTrans1D3" presStyleIdx="1" presStyleCnt="4"/>
      <dgm:spPr/>
      <dgm:t>
        <a:bodyPr/>
        <a:lstStyle/>
        <a:p>
          <a:endParaRPr lang="fr-FR"/>
        </a:p>
      </dgm:t>
    </dgm:pt>
    <dgm:pt modelId="{16695A66-64BA-4C81-B221-E20AC16F099C}" type="pres">
      <dgm:prSet presAssocID="{25697E7C-78C8-4C52-A228-D6083F5A99B7}" presName="connTx" presStyleLbl="parChTrans1D3" presStyleIdx="1" presStyleCnt="4"/>
      <dgm:spPr/>
      <dgm:t>
        <a:bodyPr/>
        <a:lstStyle/>
        <a:p>
          <a:endParaRPr lang="fr-FR"/>
        </a:p>
      </dgm:t>
    </dgm:pt>
    <dgm:pt modelId="{009D27EC-ED6D-44D6-81FE-7E2319101AC6}" type="pres">
      <dgm:prSet presAssocID="{FFBDB018-FEA0-4BEB-A8EF-84995C5D56B1}" presName="root2" presStyleCnt="0"/>
      <dgm:spPr/>
    </dgm:pt>
    <dgm:pt modelId="{5A2B2521-C498-477E-A262-9D5842F9B602}" type="pres">
      <dgm:prSet presAssocID="{FFBDB018-FEA0-4BEB-A8EF-84995C5D56B1}" presName="LevelTwoTextNode" presStyleLbl="node3" presStyleIdx="1" presStyleCnt="4">
        <dgm:presLayoutVars>
          <dgm:chPref val="3"/>
        </dgm:presLayoutVars>
      </dgm:prSet>
      <dgm:spPr/>
      <dgm:t>
        <a:bodyPr/>
        <a:lstStyle/>
        <a:p>
          <a:endParaRPr lang="fr-FR"/>
        </a:p>
      </dgm:t>
    </dgm:pt>
    <dgm:pt modelId="{A10DEA90-F4C0-4B7E-80BA-46DF9942E59A}" type="pres">
      <dgm:prSet presAssocID="{FFBDB018-FEA0-4BEB-A8EF-84995C5D56B1}" presName="level3hierChild" presStyleCnt="0"/>
      <dgm:spPr/>
    </dgm:pt>
    <dgm:pt modelId="{2F2A1EB2-AF18-4AF5-A093-902FBBB9C254}" type="pres">
      <dgm:prSet presAssocID="{CF903906-5EB2-42CE-B9CE-6839EE55B4BC}" presName="conn2-1" presStyleLbl="parChTrans1D2" presStyleIdx="1" presStyleCnt="2"/>
      <dgm:spPr/>
      <dgm:t>
        <a:bodyPr/>
        <a:lstStyle/>
        <a:p>
          <a:endParaRPr lang="fr-FR"/>
        </a:p>
      </dgm:t>
    </dgm:pt>
    <dgm:pt modelId="{3DAA65A7-AE1C-4F97-B77E-161134CD50DC}" type="pres">
      <dgm:prSet presAssocID="{CF903906-5EB2-42CE-B9CE-6839EE55B4BC}" presName="connTx" presStyleLbl="parChTrans1D2" presStyleIdx="1" presStyleCnt="2"/>
      <dgm:spPr/>
      <dgm:t>
        <a:bodyPr/>
        <a:lstStyle/>
        <a:p>
          <a:endParaRPr lang="fr-FR"/>
        </a:p>
      </dgm:t>
    </dgm:pt>
    <dgm:pt modelId="{E588441D-9C21-4140-BAEF-74F4AA7E3EA3}" type="pres">
      <dgm:prSet presAssocID="{9DF4B325-668B-44C4-AA72-6E5490C6BD5A}" presName="root2" presStyleCnt="0"/>
      <dgm:spPr/>
    </dgm:pt>
    <dgm:pt modelId="{611283BD-1E82-483F-9C63-76D7F3534EB4}" type="pres">
      <dgm:prSet presAssocID="{9DF4B325-668B-44C4-AA72-6E5490C6BD5A}" presName="LevelTwoTextNode" presStyleLbl="node2" presStyleIdx="1" presStyleCnt="2">
        <dgm:presLayoutVars>
          <dgm:chPref val="3"/>
        </dgm:presLayoutVars>
      </dgm:prSet>
      <dgm:spPr/>
      <dgm:t>
        <a:bodyPr/>
        <a:lstStyle/>
        <a:p>
          <a:endParaRPr lang="fr-FR"/>
        </a:p>
      </dgm:t>
    </dgm:pt>
    <dgm:pt modelId="{1CA8936E-FD84-477F-AC9D-72909D8ADE2E}" type="pres">
      <dgm:prSet presAssocID="{9DF4B325-668B-44C4-AA72-6E5490C6BD5A}" presName="level3hierChild" presStyleCnt="0"/>
      <dgm:spPr/>
    </dgm:pt>
    <dgm:pt modelId="{71A51D32-D17F-4586-B2A4-538B35253F66}" type="pres">
      <dgm:prSet presAssocID="{C5F34804-5AD2-413C-8330-F12FB20DDD36}" presName="conn2-1" presStyleLbl="parChTrans1D3" presStyleIdx="2" presStyleCnt="4"/>
      <dgm:spPr/>
      <dgm:t>
        <a:bodyPr/>
        <a:lstStyle/>
        <a:p>
          <a:endParaRPr lang="fr-FR"/>
        </a:p>
      </dgm:t>
    </dgm:pt>
    <dgm:pt modelId="{9CE98E0B-D291-48C5-8FDB-ABDE51C4729F}" type="pres">
      <dgm:prSet presAssocID="{C5F34804-5AD2-413C-8330-F12FB20DDD36}" presName="connTx" presStyleLbl="parChTrans1D3" presStyleIdx="2" presStyleCnt="4"/>
      <dgm:spPr/>
      <dgm:t>
        <a:bodyPr/>
        <a:lstStyle/>
        <a:p>
          <a:endParaRPr lang="fr-FR"/>
        </a:p>
      </dgm:t>
    </dgm:pt>
    <dgm:pt modelId="{16A362A3-F5A3-4CF5-A0A7-716FA5B1CBD1}" type="pres">
      <dgm:prSet presAssocID="{1E1FB92F-1E7C-4C31-BCEF-68C55C5D01CE}" presName="root2" presStyleCnt="0"/>
      <dgm:spPr/>
    </dgm:pt>
    <dgm:pt modelId="{A9A770A9-DF54-43AA-B348-7C30CE3A0E8C}" type="pres">
      <dgm:prSet presAssocID="{1E1FB92F-1E7C-4C31-BCEF-68C55C5D01CE}" presName="LevelTwoTextNode" presStyleLbl="node3" presStyleIdx="2" presStyleCnt="4">
        <dgm:presLayoutVars>
          <dgm:chPref val="3"/>
        </dgm:presLayoutVars>
      </dgm:prSet>
      <dgm:spPr/>
      <dgm:t>
        <a:bodyPr/>
        <a:lstStyle/>
        <a:p>
          <a:endParaRPr lang="fr-FR"/>
        </a:p>
      </dgm:t>
    </dgm:pt>
    <dgm:pt modelId="{4B43CF9B-5F05-4294-B3AC-9F41AD21C369}" type="pres">
      <dgm:prSet presAssocID="{1E1FB92F-1E7C-4C31-BCEF-68C55C5D01CE}" presName="level3hierChild" presStyleCnt="0"/>
      <dgm:spPr/>
    </dgm:pt>
    <dgm:pt modelId="{C5DC096F-FCC0-4BD4-9F4B-43C02868008A}" type="pres">
      <dgm:prSet presAssocID="{631B0A9F-3641-4463-9542-E99E37EC595D}" presName="conn2-1" presStyleLbl="parChTrans1D3" presStyleIdx="3" presStyleCnt="4"/>
      <dgm:spPr/>
      <dgm:t>
        <a:bodyPr/>
        <a:lstStyle/>
        <a:p>
          <a:endParaRPr lang="fr-FR"/>
        </a:p>
      </dgm:t>
    </dgm:pt>
    <dgm:pt modelId="{92871C98-FB32-474F-BF08-50CC878926FA}" type="pres">
      <dgm:prSet presAssocID="{631B0A9F-3641-4463-9542-E99E37EC595D}" presName="connTx" presStyleLbl="parChTrans1D3" presStyleIdx="3" presStyleCnt="4"/>
      <dgm:spPr/>
      <dgm:t>
        <a:bodyPr/>
        <a:lstStyle/>
        <a:p>
          <a:endParaRPr lang="fr-FR"/>
        </a:p>
      </dgm:t>
    </dgm:pt>
    <dgm:pt modelId="{0456170C-9445-4DB3-A2D6-192107886B4A}" type="pres">
      <dgm:prSet presAssocID="{A783FC53-A86E-419B-868A-0179C460FBBD}" presName="root2" presStyleCnt="0"/>
      <dgm:spPr/>
    </dgm:pt>
    <dgm:pt modelId="{2785552D-7E09-423D-9278-4173C4DD9EC8}" type="pres">
      <dgm:prSet presAssocID="{A783FC53-A86E-419B-868A-0179C460FBBD}" presName="LevelTwoTextNode" presStyleLbl="node3" presStyleIdx="3" presStyleCnt="4">
        <dgm:presLayoutVars>
          <dgm:chPref val="3"/>
        </dgm:presLayoutVars>
      </dgm:prSet>
      <dgm:spPr/>
      <dgm:t>
        <a:bodyPr/>
        <a:lstStyle/>
        <a:p>
          <a:endParaRPr lang="fr-FR"/>
        </a:p>
      </dgm:t>
    </dgm:pt>
    <dgm:pt modelId="{A4D11408-7CCB-487E-B721-433966C87C93}" type="pres">
      <dgm:prSet presAssocID="{A783FC53-A86E-419B-868A-0179C460FBBD}" presName="level3hierChild" presStyleCnt="0"/>
      <dgm:spPr/>
    </dgm:pt>
  </dgm:ptLst>
  <dgm:cxnLst>
    <dgm:cxn modelId="{E0CD5116-2AA6-4B47-B9BE-D2138615BC58}" type="presOf" srcId="{C5F34804-5AD2-413C-8330-F12FB20DDD36}" destId="{9CE98E0B-D291-48C5-8FDB-ABDE51C4729F}" srcOrd="1" destOrd="0" presId="urn:microsoft.com/office/officeart/2005/8/layout/hierarchy2"/>
    <dgm:cxn modelId="{0FCE5B43-332E-4559-A78B-6A7792799651}" type="presOf" srcId="{6A6F89C4-B73B-4EDA-9546-CFD95220BB85}" destId="{B4BFF2F2-1E7F-432E-91D8-0D78586E24A8}" srcOrd="0" destOrd="0" presId="urn:microsoft.com/office/officeart/2005/8/layout/hierarchy2"/>
    <dgm:cxn modelId="{2660FBD3-FB4A-46A9-99C9-631E44D05F13}" type="presOf" srcId="{CF903906-5EB2-42CE-B9CE-6839EE55B4BC}" destId="{2F2A1EB2-AF18-4AF5-A093-902FBBB9C254}" srcOrd="0" destOrd="0" presId="urn:microsoft.com/office/officeart/2005/8/layout/hierarchy2"/>
    <dgm:cxn modelId="{415D62C0-7DCF-410B-A3C8-BAFC4368E1CA}" type="presOf" srcId="{631B0A9F-3641-4463-9542-E99E37EC595D}" destId="{92871C98-FB32-474F-BF08-50CC878926FA}" srcOrd="1" destOrd="0" presId="urn:microsoft.com/office/officeart/2005/8/layout/hierarchy2"/>
    <dgm:cxn modelId="{26AE1853-FDAB-408D-B63A-4D3CAB666A2F}" type="presOf" srcId="{D794E527-C8CD-4F56-91E3-CDCD7AB88420}" destId="{6EC75070-5CDF-4782-B618-784AD5E03C10}" srcOrd="1" destOrd="0" presId="urn:microsoft.com/office/officeart/2005/8/layout/hierarchy2"/>
    <dgm:cxn modelId="{10DE8361-BFDE-4202-8BAB-D59C1C4A49BE}" type="presOf" srcId="{CF903906-5EB2-42CE-B9CE-6839EE55B4BC}" destId="{3DAA65A7-AE1C-4F97-B77E-161134CD50DC}" srcOrd="1" destOrd="0" presId="urn:microsoft.com/office/officeart/2005/8/layout/hierarchy2"/>
    <dgm:cxn modelId="{D4E87E45-0DE1-4622-AF74-3BAAF9BCF0CC}" type="presOf" srcId="{631B0A9F-3641-4463-9542-E99E37EC595D}" destId="{C5DC096F-FCC0-4BD4-9F4B-43C02868008A}" srcOrd="0" destOrd="0" presId="urn:microsoft.com/office/officeart/2005/8/layout/hierarchy2"/>
    <dgm:cxn modelId="{F925EE0C-4434-40C6-8AAC-87610839CC3E}" type="presOf" srcId="{B8AA83B8-D482-4456-A945-986118B3DA0C}" destId="{5D8D2DAE-205D-43BC-B6DC-DE90F5DDEC2E}" srcOrd="0" destOrd="0" presId="urn:microsoft.com/office/officeart/2005/8/layout/hierarchy2"/>
    <dgm:cxn modelId="{8FBD410A-4740-47E2-83CC-86FEC7CD22EE}" srcId="{6A6F89C4-B73B-4EDA-9546-CFD95220BB85}" destId="{9DF4B325-668B-44C4-AA72-6E5490C6BD5A}" srcOrd="1" destOrd="0" parTransId="{CF903906-5EB2-42CE-B9CE-6839EE55B4BC}" sibTransId="{623B2CD8-A6EC-48AD-B3D4-5CF14F8F2A94}"/>
    <dgm:cxn modelId="{C2D0155E-B2BF-4194-B2A1-F28796D5473C}" srcId="{8D6E3238-FF3E-4A7B-B23F-837B995B021B}" destId="{FFBDB018-FEA0-4BEB-A8EF-84995C5D56B1}" srcOrd="1" destOrd="0" parTransId="{25697E7C-78C8-4C52-A228-D6083F5A99B7}" sibTransId="{074D1C50-BA1C-4262-9DE1-7381A2E6E067}"/>
    <dgm:cxn modelId="{D0CFCE41-35E4-4027-9740-A24553697006}" type="presOf" srcId="{25697E7C-78C8-4C52-A228-D6083F5A99B7}" destId="{16695A66-64BA-4C81-B221-E20AC16F099C}" srcOrd="1" destOrd="0" presId="urn:microsoft.com/office/officeart/2005/8/layout/hierarchy2"/>
    <dgm:cxn modelId="{CB13FB7A-AB00-4C7A-AA89-0F2E04A80D00}" type="presOf" srcId="{C5F34804-5AD2-413C-8330-F12FB20DDD36}" destId="{71A51D32-D17F-4586-B2A4-538B35253F66}" srcOrd="0" destOrd="0" presId="urn:microsoft.com/office/officeart/2005/8/layout/hierarchy2"/>
    <dgm:cxn modelId="{4E3C4137-4F9C-4AB3-A1DD-B689CEC1E077}" srcId="{9DF4B325-668B-44C4-AA72-6E5490C6BD5A}" destId="{1E1FB92F-1E7C-4C31-BCEF-68C55C5D01CE}" srcOrd="0" destOrd="0" parTransId="{C5F34804-5AD2-413C-8330-F12FB20DDD36}" sibTransId="{1CBF7697-D5E0-4284-A907-F8F52A72ADA8}"/>
    <dgm:cxn modelId="{3A5AD0EA-66F5-4F24-B44E-1CFAD7B226E6}" type="presOf" srcId="{25697E7C-78C8-4C52-A228-D6083F5A99B7}" destId="{32008666-6B54-4141-BF02-1F0728B7A0CC}" srcOrd="0" destOrd="0" presId="urn:microsoft.com/office/officeart/2005/8/layout/hierarchy2"/>
    <dgm:cxn modelId="{7E80A31D-A8BD-4C7D-B90E-F92D27B260D2}" srcId="{8D6E3238-FF3E-4A7B-B23F-837B995B021B}" destId="{B8AA83B8-D482-4456-A945-986118B3DA0C}" srcOrd="0" destOrd="0" parTransId="{D794E527-C8CD-4F56-91E3-CDCD7AB88420}" sibTransId="{2D0F1FEB-9732-4B96-9E11-6E1D4DCF7B03}"/>
    <dgm:cxn modelId="{D19B9D0A-F724-4978-880B-3CF3B9244859}" type="presOf" srcId="{FFBDB018-FEA0-4BEB-A8EF-84995C5D56B1}" destId="{5A2B2521-C498-477E-A262-9D5842F9B602}" srcOrd="0" destOrd="0" presId="urn:microsoft.com/office/officeart/2005/8/layout/hierarchy2"/>
    <dgm:cxn modelId="{EFFDF3F3-20BA-4A30-8BA3-88344A75AA34}" type="presOf" srcId="{D794E527-C8CD-4F56-91E3-CDCD7AB88420}" destId="{C04D29A2-3D69-446E-AA99-B75EB5F21F59}" srcOrd="0" destOrd="0" presId="urn:microsoft.com/office/officeart/2005/8/layout/hierarchy2"/>
    <dgm:cxn modelId="{E99BD652-3F0D-4B1C-B601-713425B0151B}" srcId="{98978476-E417-4608-8AA3-FB87C35E38E2}" destId="{6A6F89C4-B73B-4EDA-9546-CFD95220BB85}" srcOrd="0" destOrd="0" parTransId="{FDEA9E0E-B1F7-421F-916C-95ED4C356D7D}" sibTransId="{C627C075-0DF1-479C-8748-DCA3480F98B7}"/>
    <dgm:cxn modelId="{F6319ED5-4E5D-4830-B5B2-02FC9DA7675F}" type="presOf" srcId="{8D6E3238-FF3E-4A7B-B23F-837B995B021B}" destId="{4C5C1D4C-4252-4DD6-8104-5AF405EC937D}" srcOrd="0" destOrd="0" presId="urn:microsoft.com/office/officeart/2005/8/layout/hierarchy2"/>
    <dgm:cxn modelId="{6CABB95A-BA25-4FB0-9802-FB7846CC4D60}" type="presOf" srcId="{784615D4-0797-4EB1-8400-9260A1A96C5A}" destId="{5677C6BB-9A13-4220-96E1-FCB5A52D235D}" srcOrd="0" destOrd="0" presId="urn:microsoft.com/office/officeart/2005/8/layout/hierarchy2"/>
    <dgm:cxn modelId="{186FE581-CC36-4FA7-A134-5F9190BD530B}" srcId="{6A6F89C4-B73B-4EDA-9546-CFD95220BB85}" destId="{8D6E3238-FF3E-4A7B-B23F-837B995B021B}" srcOrd="0" destOrd="0" parTransId="{784615D4-0797-4EB1-8400-9260A1A96C5A}" sibTransId="{08BE7E56-DBE0-4556-B172-848F89E965F3}"/>
    <dgm:cxn modelId="{1F925B9E-9A4D-4646-BB60-425C159CA5E8}" type="presOf" srcId="{784615D4-0797-4EB1-8400-9260A1A96C5A}" destId="{D5C38136-7D6E-49D7-9F05-3848F8D51A80}" srcOrd="1" destOrd="0" presId="urn:microsoft.com/office/officeart/2005/8/layout/hierarchy2"/>
    <dgm:cxn modelId="{618D04E9-FBA4-4CA3-9CD9-FE0F92674381}" type="presOf" srcId="{9DF4B325-668B-44C4-AA72-6E5490C6BD5A}" destId="{611283BD-1E82-483F-9C63-76D7F3534EB4}" srcOrd="0" destOrd="0" presId="urn:microsoft.com/office/officeart/2005/8/layout/hierarchy2"/>
    <dgm:cxn modelId="{D5771552-3FAB-40F4-A9C3-17DF5E6FCFBC}" type="presOf" srcId="{1E1FB92F-1E7C-4C31-BCEF-68C55C5D01CE}" destId="{A9A770A9-DF54-43AA-B348-7C30CE3A0E8C}" srcOrd="0" destOrd="0" presId="urn:microsoft.com/office/officeart/2005/8/layout/hierarchy2"/>
    <dgm:cxn modelId="{D4F70F0F-C9F6-4744-BFB9-E26F0E6982F5}" type="presOf" srcId="{A783FC53-A86E-419B-868A-0179C460FBBD}" destId="{2785552D-7E09-423D-9278-4173C4DD9EC8}" srcOrd="0" destOrd="0" presId="urn:microsoft.com/office/officeart/2005/8/layout/hierarchy2"/>
    <dgm:cxn modelId="{8C8FD75E-DCB7-45D5-84B2-5EB6045B766A}" type="presOf" srcId="{98978476-E417-4608-8AA3-FB87C35E38E2}" destId="{5F5D40CE-5336-45B0-A084-329030323CFB}" srcOrd="0" destOrd="0" presId="urn:microsoft.com/office/officeart/2005/8/layout/hierarchy2"/>
    <dgm:cxn modelId="{120D62A8-B62A-4E0F-A410-6F06C862D26A}" srcId="{9DF4B325-668B-44C4-AA72-6E5490C6BD5A}" destId="{A783FC53-A86E-419B-868A-0179C460FBBD}" srcOrd="1" destOrd="0" parTransId="{631B0A9F-3641-4463-9542-E99E37EC595D}" sibTransId="{AF889004-9E4C-44E8-AAC3-630AB5F0C785}"/>
    <dgm:cxn modelId="{8E401B0E-4BC4-4330-8511-6A5217C4B941}" type="presParOf" srcId="{5F5D40CE-5336-45B0-A084-329030323CFB}" destId="{348525BB-98F5-4301-8F45-57347E1E262F}" srcOrd="0" destOrd="0" presId="urn:microsoft.com/office/officeart/2005/8/layout/hierarchy2"/>
    <dgm:cxn modelId="{15FED1F4-96C8-45F5-8C5F-71103EBBA026}" type="presParOf" srcId="{348525BB-98F5-4301-8F45-57347E1E262F}" destId="{B4BFF2F2-1E7F-432E-91D8-0D78586E24A8}" srcOrd="0" destOrd="0" presId="urn:microsoft.com/office/officeart/2005/8/layout/hierarchy2"/>
    <dgm:cxn modelId="{B9FCF33F-CBCC-401C-9CD3-15DADEB08DC4}" type="presParOf" srcId="{348525BB-98F5-4301-8F45-57347E1E262F}" destId="{A3358149-BE2B-44A2-91AB-71620787E8A8}" srcOrd="1" destOrd="0" presId="urn:microsoft.com/office/officeart/2005/8/layout/hierarchy2"/>
    <dgm:cxn modelId="{AB9984AF-74AF-42DA-A4F1-425919234822}" type="presParOf" srcId="{A3358149-BE2B-44A2-91AB-71620787E8A8}" destId="{5677C6BB-9A13-4220-96E1-FCB5A52D235D}" srcOrd="0" destOrd="0" presId="urn:microsoft.com/office/officeart/2005/8/layout/hierarchy2"/>
    <dgm:cxn modelId="{B5BAFA44-6888-4AAF-AA8D-98BBA710CDC3}" type="presParOf" srcId="{5677C6BB-9A13-4220-96E1-FCB5A52D235D}" destId="{D5C38136-7D6E-49D7-9F05-3848F8D51A80}" srcOrd="0" destOrd="0" presId="urn:microsoft.com/office/officeart/2005/8/layout/hierarchy2"/>
    <dgm:cxn modelId="{B233F976-CDFA-4167-9887-A04410BA87A6}" type="presParOf" srcId="{A3358149-BE2B-44A2-91AB-71620787E8A8}" destId="{D1EF086B-64E5-41DB-8943-B50029D24266}" srcOrd="1" destOrd="0" presId="urn:microsoft.com/office/officeart/2005/8/layout/hierarchy2"/>
    <dgm:cxn modelId="{BAF61767-5136-48D5-9926-8088BCF77862}" type="presParOf" srcId="{D1EF086B-64E5-41DB-8943-B50029D24266}" destId="{4C5C1D4C-4252-4DD6-8104-5AF405EC937D}" srcOrd="0" destOrd="0" presId="urn:microsoft.com/office/officeart/2005/8/layout/hierarchy2"/>
    <dgm:cxn modelId="{BB5E942A-C339-461C-9841-7104702A2734}" type="presParOf" srcId="{D1EF086B-64E5-41DB-8943-B50029D24266}" destId="{9A1C7E43-9D92-4D25-9666-EA657805C2F7}" srcOrd="1" destOrd="0" presId="urn:microsoft.com/office/officeart/2005/8/layout/hierarchy2"/>
    <dgm:cxn modelId="{4DED3176-A8F8-42C4-83B9-4C0E89B8A3D0}" type="presParOf" srcId="{9A1C7E43-9D92-4D25-9666-EA657805C2F7}" destId="{C04D29A2-3D69-446E-AA99-B75EB5F21F59}" srcOrd="0" destOrd="0" presId="urn:microsoft.com/office/officeart/2005/8/layout/hierarchy2"/>
    <dgm:cxn modelId="{677E6BE6-061B-4A39-AB76-29F35FE1346F}" type="presParOf" srcId="{C04D29A2-3D69-446E-AA99-B75EB5F21F59}" destId="{6EC75070-5CDF-4782-B618-784AD5E03C10}" srcOrd="0" destOrd="0" presId="urn:microsoft.com/office/officeart/2005/8/layout/hierarchy2"/>
    <dgm:cxn modelId="{A26C6357-750B-46F1-8EED-BCB7C3A526E4}" type="presParOf" srcId="{9A1C7E43-9D92-4D25-9666-EA657805C2F7}" destId="{91E1D9A9-686B-4AEA-AE5B-AD433E8718EF}" srcOrd="1" destOrd="0" presId="urn:microsoft.com/office/officeart/2005/8/layout/hierarchy2"/>
    <dgm:cxn modelId="{5C17A6C7-4A54-466B-970C-2FC2E0CC0006}" type="presParOf" srcId="{91E1D9A9-686B-4AEA-AE5B-AD433E8718EF}" destId="{5D8D2DAE-205D-43BC-B6DC-DE90F5DDEC2E}" srcOrd="0" destOrd="0" presId="urn:microsoft.com/office/officeart/2005/8/layout/hierarchy2"/>
    <dgm:cxn modelId="{6E62E698-4B31-4D97-87FC-CAD0C28A6FBA}" type="presParOf" srcId="{91E1D9A9-686B-4AEA-AE5B-AD433E8718EF}" destId="{5ACB1D9E-7C1B-44CD-878D-4E8227E909DF}" srcOrd="1" destOrd="0" presId="urn:microsoft.com/office/officeart/2005/8/layout/hierarchy2"/>
    <dgm:cxn modelId="{04CF8F7A-D947-4399-9597-822FEF13C457}" type="presParOf" srcId="{9A1C7E43-9D92-4D25-9666-EA657805C2F7}" destId="{32008666-6B54-4141-BF02-1F0728B7A0CC}" srcOrd="2" destOrd="0" presId="urn:microsoft.com/office/officeart/2005/8/layout/hierarchy2"/>
    <dgm:cxn modelId="{ED742A8F-1749-43EA-9883-49D6ACFA1F9E}" type="presParOf" srcId="{32008666-6B54-4141-BF02-1F0728B7A0CC}" destId="{16695A66-64BA-4C81-B221-E20AC16F099C}" srcOrd="0" destOrd="0" presId="urn:microsoft.com/office/officeart/2005/8/layout/hierarchy2"/>
    <dgm:cxn modelId="{AA625C08-7877-400C-A492-5F058EDD1DC0}" type="presParOf" srcId="{9A1C7E43-9D92-4D25-9666-EA657805C2F7}" destId="{009D27EC-ED6D-44D6-81FE-7E2319101AC6}" srcOrd="3" destOrd="0" presId="urn:microsoft.com/office/officeart/2005/8/layout/hierarchy2"/>
    <dgm:cxn modelId="{DDB981C8-A71C-448B-8BD2-78247275F7FD}" type="presParOf" srcId="{009D27EC-ED6D-44D6-81FE-7E2319101AC6}" destId="{5A2B2521-C498-477E-A262-9D5842F9B602}" srcOrd="0" destOrd="0" presId="urn:microsoft.com/office/officeart/2005/8/layout/hierarchy2"/>
    <dgm:cxn modelId="{767927FC-2794-4961-964E-0BCAAA1073E1}" type="presParOf" srcId="{009D27EC-ED6D-44D6-81FE-7E2319101AC6}" destId="{A10DEA90-F4C0-4B7E-80BA-46DF9942E59A}" srcOrd="1" destOrd="0" presId="urn:microsoft.com/office/officeart/2005/8/layout/hierarchy2"/>
    <dgm:cxn modelId="{DCE72986-8596-45AC-9200-BBB564794F23}" type="presParOf" srcId="{A3358149-BE2B-44A2-91AB-71620787E8A8}" destId="{2F2A1EB2-AF18-4AF5-A093-902FBBB9C254}" srcOrd="2" destOrd="0" presId="urn:microsoft.com/office/officeart/2005/8/layout/hierarchy2"/>
    <dgm:cxn modelId="{FEF7B5C0-B0BC-4ED4-A52D-1563EE79DB7D}" type="presParOf" srcId="{2F2A1EB2-AF18-4AF5-A093-902FBBB9C254}" destId="{3DAA65A7-AE1C-4F97-B77E-161134CD50DC}" srcOrd="0" destOrd="0" presId="urn:microsoft.com/office/officeart/2005/8/layout/hierarchy2"/>
    <dgm:cxn modelId="{BBE1CE4E-C6E9-40FB-8F3E-D823820A2E01}" type="presParOf" srcId="{A3358149-BE2B-44A2-91AB-71620787E8A8}" destId="{E588441D-9C21-4140-BAEF-74F4AA7E3EA3}" srcOrd="3" destOrd="0" presId="urn:microsoft.com/office/officeart/2005/8/layout/hierarchy2"/>
    <dgm:cxn modelId="{5A3294D4-8361-4375-878F-96EF0A1D5E32}" type="presParOf" srcId="{E588441D-9C21-4140-BAEF-74F4AA7E3EA3}" destId="{611283BD-1E82-483F-9C63-76D7F3534EB4}" srcOrd="0" destOrd="0" presId="urn:microsoft.com/office/officeart/2005/8/layout/hierarchy2"/>
    <dgm:cxn modelId="{3308BD0D-E2B4-473E-9E3D-6804A883756A}" type="presParOf" srcId="{E588441D-9C21-4140-BAEF-74F4AA7E3EA3}" destId="{1CA8936E-FD84-477F-AC9D-72909D8ADE2E}" srcOrd="1" destOrd="0" presId="urn:microsoft.com/office/officeart/2005/8/layout/hierarchy2"/>
    <dgm:cxn modelId="{0459F843-5666-46D6-B1BB-28A16D354FFC}" type="presParOf" srcId="{1CA8936E-FD84-477F-AC9D-72909D8ADE2E}" destId="{71A51D32-D17F-4586-B2A4-538B35253F66}" srcOrd="0" destOrd="0" presId="urn:microsoft.com/office/officeart/2005/8/layout/hierarchy2"/>
    <dgm:cxn modelId="{E8C98F28-083F-4DBA-92D0-0893E8125EE8}" type="presParOf" srcId="{71A51D32-D17F-4586-B2A4-538B35253F66}" destId="{9CE98E0B-D291-48C5-8FDB-ABDE51C4729F}" srcOrd="0" destOrd="0" presId="urn:microsoft.com/office/officeart/2005/8/layout/hierarchy2"/>
    <dgm:cxn modelId="{C24F617E-4D04-48C2-A4AA-72184BFAE380}" type="presParOf" srcId="{1CA8936E-FD84-477F-AC9D-72909D8ADE2E}" destId="{16A362A3-F5A3-4CF5-A0A7-716FA5B1CBD1}" srcOrd="1" destOrd="0" presId="urn:microsoft.com/office/officeart/2005/8/layout/hierarchy2"/>
    <dgm:cxn modelId="{B1284CFD-2BEB-4E12-8128-D51F36D188F8}" type="presParOf" srcId="{16A362A3-F5A3-4CF5-A0A7-716FA5B1CBD1}" destId="{A9A770A9-DF54-43AA-B348-7C30CE3A0E8C}" srcOrd="0" destOrd="0" presId="urn:microsoft.com/office/officeart/2005/8/layout/hierarchy2"/>
    <dgm:cxn modelId="{1B725C05-BDAC-433F-9097-A3C3EC947294}" type="presParOf" srcId="{16A362A3-F5A3-4CF5-A0A7-716FA5B1CBD1}" destId="{4B43CF9B-5F05-4294-B3AC-9F41AD21C369}" srcOrd="1" destOrd="0" presId="urn:microsoft.com/office/officeart/2005/8/layout/hierarchy2"/>
    <dgm:cxn modelId="{7F87048F-7B0E-4D9E-B7AC-3CD4E42D89A3}" type="presParOf" srcId="{1CA8936E-FD84-477F-AC9D-72909D8ADE2E}" destId="{C5DC096F-FCC0-4BD4-9F4B-43C02868008A}" srcOrd="2" destOrd="0" presId="urn:microsoft.com/office/officeart/2005/8/layout/hierarchy2"/>
    <dgm:cxn modelId="{23A5185A-9355-4E81-B228-7A7E038F3E80}" type="presParOf" srcId="{C5DC096F-FCC0-4BD4-9F4B-43C02868008A}" destId="{92871C98-FB32-474F-BF08-50CC878926FA}" srcOrd="0" destOrd="0" presId="urn:microsoft.com/office/officeart/2005/8/layout/hierarchy2"/>
    <dgm:cxn modelId="{F0657042-487A-44E0-8A51-99291A62F2CB}" type="presParOf" srcId="{1CA8936E-FD84-477F-AC9D-72909D8ADE2E}" destId="{0456170C-9445-4DB3-A2D6-192107886B4A}" srcOrd="3" destOrd="0" presId="urn:microsoft.com/office/officeart/2005/8/layout/hierarchy2"/>
    <dgm:cxn modelId="{0618EC75-E313-41C3-B3E6-5394E5F11D6B}" type="presParOf" srcId="{0456170C-9445-4DB3-A2D6-192107886B4A}" destId="{2785552D-7E09-423D-9278-4173C4DD9EC8}" srcOrd="0" destOrd="0" presId="urn:microsoft.com/office/officeart/2005/8/layout/hierarchy2"/>
    <dgm:cxn modelId="{B4C38B45-C658-4809-8F63-9EB02D9C7547}" type="presParOf" srcId="{0456170C-9445-4DB3-A2D6-192107886B4A}" destId="{A4D11408-7CCB-487E-B721-433966C87C93}"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978476-E417-4608-8AA3-FB87C35E38E2}" type="doc">
      <dgm:prSet loTypeId="urn:microsoft.com/office/officeart/2005/8/layout/hierarchy2" loCatId="hierarchy" qsTypeId="urn:microsoft.com/office/officeart/2005/8/quickstyle/simple1" qsCatId="simple" csTypeId="urn:microsoft.com/office/officeart/2005/8/colors/colorful5" csCatId="colorful" phldr="1"/>
      <dgm:spPr/>
      <dgm:t>
        <a:bodyPr/>
        <a:lstStyle/>
        <a:p>
          <a:endParaRPr lang="en-US"/>
        </a:p>
      </dgm:t>
    </dgm:pt>
    <dgm:pt modelId="{6A6F89C4-B73B-4EDA-9546-CFD95220BB85}">
      <dgm:prSet phldrT="[Text]"/>
      <dgm:spPr/>
      <dgm:t>
        <a:bodyPr/>
        <a:lstStyle/>
        <a:p>
          <a:r>
            <a:rPr lang="en-US" dirty="0" smtClean="0"/>
            <a:t>Regression</a:t>
          </a:r>
          <a:endParaRPr lang="en-US" dirty="0"/>
        </a:p>
      </dgm:t>
    </dgm:pt>
    <dgm:pt modelId="{FDEA9E0E-B1F7-421F-916C-95ED4C356D7D}" type="parTrans" cxnId="{E99BD652-3F0D-4B1C-B601-713425B0151B}">
      <dgm:prSet/>
      <dgm:spPr/>
      <dgm:t>
        <a:bodyPr/>
        <a:lstStyle/>
        <a:p>
          <a:endParaRPr lang="en-US"/>
        </a:p>
      </dgm:t>
    </dgm:pt>
    <dgm:pt modelId="{C627C075-0DF1-479C-8748-DCA3480F98B7}" type="sibTrans" cxnId="{E99BD652-3F0D-4B1C-B601-713425B0151B}">
      <dgm:prSet/>
      <dgm:spPr/>
      <dgm:t>
        <a:bodyPr/>
        <a:lstStyle/>
        <a:p>
          <a:endParaRPr lang="en-US"/>
        </a:p>
      </dgm:t>
    </dgm:pt>
    <dgm:pt modelId="{8D6E3238-FF3E-4A7B-B23F-837B995B021B}">
      <dgm:prSet phldrT="[Text]"/>
      <dgm:spPr/>
      <dgm:t>
        <a:bodyPr/>
        <a:lstStyle/>
        <a:p>
          <a:r>
            <a:rPr lang="en-US" dirty="0" smtClean="0"/>
            <a:t>Simple</a:t>
          </a:r>
        </a:p>
        <a:p>
          <a:r>
            <a:rPr lang="en-US" dirty="0" smtClean="0"/>
            <a:t>Y = f(X)</a:t>
          </a:r>
          <a:endParaRPr lang="en-US" dirty="0"/>
        </a:p>
      </dgm:t>
    </dgm:pt>
    <dgm:pt modelId="{784615D4-0797-4EB1-8400-9260A1A96C5A}" type="parTrans" cxnId="{186FE581-CC36-4FA7-A134-5F9190BD530B}">
      <dgm:prSet/>
      <dgm:spPr/>
      <dgm:t>
        <a:bodyPr/>
        <a:lstStyle/>
        <a:p>
          <a:endParaRPr lang="en-US"/>
        </a:p>
      </dgm:t>
    </dgm:pt>
    <dgm:pt modelId="{08BE7E56-DBE0-4556-B172-848F89E965F3}" type="sibTrans" cxnId="{186FE581-CC36-4FA7-A134-5F9190BD530B}">
      <dgm:prSet/>
      <dgm:spPr/>
      <dgm:t>
        <a:bodyPr/>
        <a:lstStyle/>
        <a:p>
          <a:endParaRPr lang="en-US"/>
        </a:p>
      </dgm:t>
    </dgm:pt>
    <dgm:pt modelId="{B8AA83B8-D482-4456-A945-986118B3DA0C}">
      <dgm:prSet phldrT="[Text]"/>
      <dgm:spPr>
        <a:blipFill>
          <a:blip xmlns:r="http://schemas.openxmlformats.org/officeDocument/2006/relationships" r:embed="rId1"/>
          <a:stretch>
            <a:fillRect/>
          </a:stretch>
        </a:blipFill>
      </dgm:spPr>
      <dgm:t>
        <a:bodyPr/>
        <a:lstStyle/>
        <a:p>
          <a:r>
            <a:rPr lang="en-US">
              <a:noFill/>
            </a:rPr>
            <a:t> </a:t>
          </a:r>
        </a:p>
      </dgm:t>
    </dgm:pt>
    <dgm:pt modelId="{D794E527-C8CD-4F56-91E3-CDCD7AB88420}" type="parTrans" cxnId="{7E80A31D-A8BD-4C7D-B90E-F92D27B260D2}">
      <dgm:prSet/>
      <dgm:spPr/>
      <dgm:t>
        <a:bodyPr/>
        <a:lstStyle/>
        <a:p>
          <a:endParaRPr lang="en-US"/>
        </a:p>
      </dgm:t>
    </dgm:pt>
    <dgm:pt modelId="{2D0F1FEB-9732-4B96-9E11-6E1D4DCF7B03}" type="sibTrans" cxnId="{7E80A31D-A8BD-4C7D-B90E-F92D27B260D2}">
      <dgm:prSet/>
      <dgm:spPr/>
      <dgm:t>
        <a:bodyPr/>
        <a:lstStyle/>
        <a:p>
          <a:endParaRPr lang="en-US"/>
        </a:p>
      </dgm:t>
    </dgm:pt>
    <dgm:pt modelId="{FFBDB018-FEA0-4BEB-A8EF-84995C5D56B1}">
      <dgm:prSet phldrT="[Text]"/>
      <dgm:spPr>
        <a:blipFill>
          <a:blip xmlns:r="http://schemas.openxmlformats.org/officeDocument/2006/relationships" r:embed="rId2"/>
          <a:stretch>
            <a:fillRect t="-3896"/>
          </a:stretch>
        </a:blipFill>
      </dgm:spPr>
      <dgm:t>
        <a:bodyPr/>
        <a:lstStyle/>
        <a:p>
          <a:r>
            <a:rPr lang="en-US">
              <a:noFill/>
            </a:rPr>
            <a:t> </a:t>
          </a:r>
        </a:p>
      </dgm:t>
    </dgm:pt>
    <dgm:pt modelId="{25697E7C-78C8-4C52-A228-D6083F5A99B7}" type="parTrans" cxnId="{C2D0155E-B2BF-4194-B2A1-F28796D5473C}">
      <dgm:prSet/>
      <dgm:spPr/>
      <dgm:t>
        <a:bodyPr/>
        <a:lstStyle/>
        <a:p>
          <a:endParaRPr lang="en-US"/>
        </a:p>
      </dgm:t>
    </dgm:pt>
    <dgm:pt modelId="{074D1C50-BA1C-4262-9DE1-7381A2E6E067}" type="sibTrans" cxnId="{C2D0155E-B2BF-4194-B2A1-F28796D5473C}">
      <dgm:prSet/>
      <dgm:spPr/>
      <dgm:t>
        <a:bodyPr/>
        <a:lstStyle/>
        <a:p>
          <a:endParaRPr lang="en-US"/>
        </a:p>
      </dgm:t>
    </dgm:pt>
    <dgm:pt modelId="{9DF4B325-668B-44C4-AA72-6E5490C6BD5A}">
      <dgm:prSet phldrT="[Text]"/>
      <dgm:spPr/>
      <dgm:t>
        <a:bodyPr/>
        <a:lstStyle/>
        <a:p>
          <a:r>
            <a:rPr lang="en-US" dirty="0" smtClean="0"/>
            <a:t>Multiple</a:t>
          </a:r>
        </a:p>
        <a:p>
          <a:r>
            <a:rPr lang="en-US" dirty="0" smtClean="0"/>
            <a:t>Y = f(X1,X2, …, </a:t>
          </a:r>
          <a:r>
            <a:rPr lang="en-US" dirty="0" err="1" smtClean="0"/>
            <a:t>Xn</a:t>
          </a:r>
          <a:r>
            <a:rPr lang="en-US" dirty="0" smtClean="0"/>
            <a:t>)</a:t>
          </a:r>
          <a:endParaRPr lang="en-US" dirty="0"/>
        </a:p>
      </dgm:t>
    </dgm:pt>
    <dgm:pt modelId="{CF903906-5EB2-42CE-B9CE-6839EE55B4BC}" type="parTrans" cxnId="{8FBD410A-4740-47E2-83CC-86FEC7CD22EE}">
      <dgm:prSet/>
      <dgm:spPr/>
      <dgm:t>
        <a:bodyPr/>
        <a:lstStyle/>
        <a:p>
          <a:endParaRPr lang="en-US"/>
        </a:p>
      </dgm:t>
    </dgm:pt>
    <dgm:pt modelId="{623B2CD8-A6EC-48AD-B3D4-5CF14F8F2A94}" type="sibTrans" cxnId="{8FBD410A-4740-47E2-83CC-86FEC7CD22EE}">
      <dgm:prSet/>
      <dgm:spPr/>
      <dgm:t>
        <a:bodyPr/>
        <a:lstStyle/>
        <a:p>
          <a:endParaRPr lang="en-US"/>
        </a:p>
      </dgm:t>
    </dgm:pt>
    <dgm:pt modelId="{1E1FB92F-1E7C-4C31-BCEF-68C55C5D01CE}">
      <dgm:prSet phldrT="[Text]"/>
      <dgm:spPr/>
      <dgm:t>
        <a:bodyPr/>
        <a:lstStyle/>
        <a:p>
          <a:r>
            <a:rPr lang="en-US" dirty="0" smtClean="0"/>
            <a:t>Linear</a:t>
          </a:r>
        </a:p>
        <a:p>
          <a:r>
            <a:rPr lang="en-US" dirty="0" smtClean="0"/>
            <a:t>Y = a + bX1+ cX2 + …</a:t>
          </a:r>
          <a:endParaRPr lang="en-US" dirty="0"/>
        </a:p>
      </dgm:t>
    </dgm:pt>
    <dgm:pt modelId="{C5F34804-5AD2-413C-8330-F12FB20DDD36}" type="parTrans" cxnId="{4E3C4137-4F9C-4AB3-A1DD-B689CEC1E077}">
      <dgm:prSet/>
      <dgm:spPr/>
      <dgm:t>
        <a:bodyPr/>
        <a:lstStyle/>
        <a:p>
          <a:endParaRPr lang="en-US"/>
        </a:p>
      </dgm:t>
    </dgm:pt>
    <dgm:pt modelId="{1CBF7697-D5E0-4284-A907-F8F52A72ADA8}" type="sibTrans" cxnId="{4E3C4137-4F9C-4AB3-A1DD-B689CEC1E077}">
      <dgm:prSet/>
      <dgm:spPr/>
      <dgm:t>
        <a:bodyPr/>
        <a:lstStyle/>
        <a:p>
          <a:endParaRPr lang="en-US"/>
        </a:p>
      </dgm:t>
    </dgm:pt>
    <dgm:pt modelId="{A783FC53-A86E-419B-868A-0179C460FBBD}">
      <dgm:prSet phldrT="[Text]"/>
      <dgm:spPr/>
      <dgm:t>
        <a:bodyPr/>
        <a:lstStyle/>
        <a:p>
          <a:r>
            <a:rPr lang="en-US" dirty="0" smtClean="0"/>
            <a:t>Non linear</a:t>
          </a:r>
          <a:endParaRPr lang="en-US" dirty="0"/>
        </a:p>
      </dgm:t>
    </dgm:pt>
    <dgm:pt modelId="{631B0A9F-3641-4463-9542-E99E37EC595D}" type="parTrans" cxnId="{120D62A8-B62A-4E0F-A410-6F06C862D26A}">
      <dgm:prSet/>
      <dgm:spPr/>
      <dgm:t>
        <a:bodyPr/>
        <a:lstStyle/>
        <a:p>
          <a:endParaRPr lang="en-US"/>
        </a:p>
      </dgm:t>
    </dgm:pt>
    <dgm:pt modelId="{AF889004-9E4C-44E8-AAC3-630AB5F0C785}" type="sibTrans" cxnId="{120D62A8-B62A-4E0F-A410-6F06C862D26A}">
      <dgm:prSet/>
      <dgm:spPr/>
      <dgm:t>
        <a:bodyPr/>
        <a:lstStyle/>
        <a:p>
          <a:endParaRPr lang="en-US"/>
        </a:p>
      </dgm:t>
    </dgm:pt>
    <dgm:pt modelId="{5F5D40CE-5336-45B0-A084-329030323CFB}" type="pres">
      <dgm:prSet presAssocID="{98978476-E417-4608-8AA3-FB87C35E38E2}" presName="diagram" presStyleCnt="0">
        <dgm:presLayoutVars>
          <dgm:chPref val="1"/>
          <dgm:dir/>
          <dgm:animOne val="branch"/>
          <dgm:animLvl val="lvl"/>
          <dgm:resizeHandles val="exact"/>
        </dgm:presLayoutVars>
      </dgm:prSet>
      <dgm:spPr/>
      <dgm:t>
        <a:bodyPr/>
        <a:lstStyle/>
        <a:p>
          <a:endParaRPr lang="en-US"/>
        </a:p>
      </dgm:t>
    </dgm:pt>
    <dgm:pt modelId="{348525BB-98F5-4301-8F45-57347E1E262F}" type="pres">
      <dgm:prSet presAssocID="{6A6F89C4-B73B-4EDA-9546-CFD95220BB85}" presName="root1" presStyleCnt="0"/>
      <dgm:spPr/>
      <dgm:t>
        <a:bodyPr/>
        <a:lstStyle/>
        <a:p>
          <a:endParaRPr lang="en-US"/>
        </a:p>
      </dgm:t>
    </dgm:pt>
    <dgm:pt modelId="{B4BFF2F2-1E7F-432E-91D8-0D78586E24A8}" type="pres">
      <dgm:prSet presAssocID="{6A6F89C4-B73B-4EDA-9546-CFD95220BB85}" presName="LevelOneTextNode" presStyleLbl="node0" presStyleIdx="0" presStyleCnt="1">
        <dgm:presLayoutVars>
          <dgm:chPref val="3"/>
        </dgm:presLayoutVars>
      </dgm:prSet>
      <dgm:spPr/>
      <dgm:t>
        <a:bodyPr/>
        <a:lstStyle/>
        <a:p>
          <a:endParaRPr lang="en-US"/>
        </a:p>
      </dgm:t>
    </dgm:pt>
    <dgm:pt modelId="{A3358149-BE2B-44A2-91AB-71620787E8A8}" type="pres">
      <dgm:prSet presAssocID="{6A6F89C4-B73B-4EDA-9546-CFD95220BB85}" presName="level2hierChild" presStyleCnt="0"/>
      <dgm:spPr/>
      <dgm:t>
        <a:bodyPr/>
        <a:lstStyle/>
        <a:p>
          <a:endParaRPr lang="en-US"/>
        </a:p>
      </dgm:t>
    </dgm:pt>
    <dgm:pt modelId="{5677C6BB-9A13-4220-96E1-FCB5A52D235D}" type="pres">
      <dgm:prSet presAssocID="{784615D4-0797-4EB1-8400-9260A1A96C5A}" presName="conn2-1" presStyleLbl="parChTrans1D2" presStyleIdx="0" presStyleCnt="2"/>
      <dgm:spPr/>
      <dgm:t>
        <a:bodyPr/>
        <a:lstStyle/>
        <a:p>
          <a:endParaRPr lang="en-US"/>
        </a:p>
      </dgm:t>
    </dgm:pt>
    <dgm:pt modelId="{D5C38136-7D6E-49D7-9F05-3848F8D51A80}" type="pres">
      <dgm:prSet presAssocID="{784615D4-0797-4EB1-8400-9260A1A96C5A}" presName="connTx" presStyleLbl="parChTrans1D2" presStyleIdx="0" presStyleCnt="2"/>
      <dgm:spPr/>
      <dgm:t>
        <a:bodyPr/>
        <a:lstStyle/>
        <a:p>
          <a:endParaRPr lang="en-US"/>
        </a:p>
      </dgm:t>
    </dgm:pt>
    <dgm:pt modelId="{D1EF086B-64E5-41DB-8943-B50029D24266}" type="pres">
      <dgm:prSet presAssocID="{8D6E3238-FF3E-4A7B-B23F-837B995B021B}" presName="root2" presStyleCnt="0"/>
      <dgm:spPr/>
      <dgm:t>
        <a:bodyPr/>
        <a:lstStyle/>
        <a:p>
          <a:endParaRPr lang="en-US"/>
        </a:p>
      </dgm:t>
    </dgm:pt>
    <dgm:pt modelId="{4C5C1D4C-4252-4DD6-8104-5AF405EC937D}" type="pres">
      <dgm:prSet presAssocID="{8D6E3238-FF3E-4A7B-B23F-837B995B021B}" presName="LevelTwoTextNode" presStyleLbl="node2" presStyleIdx="0" presStyleCnt="2">
        <dgm:presLayoutVars>
          <dgm:chPref val="3"/>
        </dgm:presLayoutVars>
      </dgm:prSet>
      <dgm:spPr/>
      <dgm:t>
        <a:bodyPr/>
        <a:lstStyle/>
        <a:p>
          <a:endParaRPr lang="en-US"/>
        </a:p>
      </dgm:t>
    </dgm:pt>
    <dgm:pt modelId="{9A1C7E43-9D92-4D25-9666-EA657805C2F7}" type="pres">
      <dgm:prSet presAssocID="{8D6E3238-FF3E-4A7B-B23F-837B995B021B}" presName="level3hierChild" presStyleCnt="0"/>
      <dgm:spPr/>
      <dgm:t>
        <a:bodyPr/>
        <a:lstStyle/>
        <a:p>
          <a:endParaRPr lang="en-US"/>
        </a:p>
      </dgm:t>
    </dgm:pt>
    <dgm:pt modelId="{C04D29A2-3D69-446E-AA99-B75EB5F21F59}" type="pres">
      <dgm:prSet presAssocID="{D794E527-C8CD-4F56-91E3-CDCD7AB88420}" presName="conn2-1" presStyleLbl="parChTrans1D3" presStyleIdx="0" presStyleCnt="4"/>
      <dgm:spPr/>
      <dgm:t>
        <a:bodyPr/>
        <a:lstStyle/>
        <a:p>
          <a:endParaRPr lang="en-US"/>
        </a:p>
      </dgm:t>
    </dgm:pt>
    <dgm:pt modelId="{6EC75070-5CDF-4782-B618-784AD5E03C10}" type="pres">
      <dgm:prSet presAssocID="{D794E527-C8CD-4F56-91E3-CDCD7AB88420}" presName="connTx" presStyleLbl="parChTrans1D3" presStyleIdx="0" presStyleCnt="4"/>
      <dgm:spPr/>
      <dgm:t>
        <a:bodyPr/>
        <a:lstStyle/>
        <a:p>
          <a:endParaRPr lang="en-US"/>
        </a:p>
      </dgm:t>
    </dgm:pt>
    <dgm:pt modelId="{91E1D9A9-686B-4AEA-AE5B-AD433E8718EF}" type="pres">
      <dgm:prSet presAssocID="{B8AA83B8-D482-4456-A945-986118B3DA0C}" presName="root2" presStyleCnt="0"/>
      <dgm:spPr/>
      <dgm:t>
        <a:bodyPr/>
        <a:lstStyle/>
        <a:p>
          <a:endParaRPr lang="en-US"/>
        </a:p>
      </dgm:t>
    </dgm:pt>
    <dgm:pt modelId="{5D8D2DAE-205D-43BC-B6DC-DE90F5DDEC2E}" type="pres">
      <dgm:prSet presAssocID="{B8AA83B8-D482-4456-A945-986118B3DA0C}" presName="LevelTwoTextNode" presStyleLbl="node3" presStyleIdx="0" presStyleCnt="4">
        <dgm:presLayoutVars>
          <dgm:chPref val="3"/>
        </dgm:presLayoutVars>
      </dgm:prSet>
      <dgm:spPr/>
      <dgm:t>
        <a:bodyPr/>
        <a:lstStyle/>
        <a:p>
          <a:endParaRPr lang="en-US"/>
        </a:p>
      </dgm:t>
    </dgm:pt>
    <dgm:pt modelId="{5ACB1D9E-7C1B-44CD-878D-4E8227E909DF}" type="pres">
      <dgm:prSet presAssocID="{B8AA83B8-D482-4456-A945-986118B3DA0C}" presName="level3hierChild" presStyleCnt="0"/>
      <dgm:spPr/>
      <dgm:t>
        <a:bodyPr/>
        <a:lstStyle/>
        <a:p>
          <a:endParaRPr lang="en-US"/>
        </a:p>
      </dgm:t>
    </dgm:pt>
    <dgm:pt modelId="{32008666-6B54-4141-BF02-1F0728B7A0CC}" type="pres">
      <dgm:prSet presAssocID="{25697E7C-78C8-4C52-A228-D6083F5A99B7}" presName="conn2-1" presStyleLbl="parChTrans1D3" presStyleIdx="1" presStyleCnt="4"/>
      <dgm:spPr/>
      <dgm:t>
        <a:bodyPr/>
        <a:lstStyle/>
        <a:p>
          <a:endParaRPr lang="en-US"/>
        </a:p>
      </dgm:t>
    </dgm:pt>
    <dgm:pt modelId="{16695A66-64BA-4C81-B221-E20AC16F099C}" type="pres">
      <dgm:prSet presAssocID="{25697E7C-78C8-4C52-A228-D6083F5A99B7}" presName="connTx" presStyleLbl="parChTrans1D3" presStyleIdx="1" presStyleCnt="4"/>
      <dgm:spPr/>
      <dgm:t>
        <a:bodyPr/>
        <a:lstStyle/>
        <a:p>
          <a:endParaRPr lang="en-US"/>
        </a:p>
      </dgm:t>
    </dgm:pt>
    <dgm:pt modelId="{009D27EC-ED6D-44D6-81FE-7E2319101AC6}" type="pres">
      <dgm:prSet presAssocID="{FFBDB018-FEA0-4BEB-A8EF-84995C5D56B1}" presName="root2" presStyleCnt="0"/>
      <dgm:spPr/>
      <dgm:t>
        <a:bodyPr/>
        <a:lstStyle/>
        <a:p>
          <a:endParaRPr lang="en-US"/>
        </a:p>
      </dgm:t>
    </dgm:pt>
    <dgm:pt modelId="{5A2B2521-C498-477E-A262-9D5842F9B602}" type="pres">
      <dgm:prSet presAssocID="{FFBDB018-FEA0-4BEB-A8EF-84995C5D56B1}" presName="LevelTwoTextNode" presStyleLbl="node3" presStyleIdx="1" presStyleCnt="4">
        <dgm:presLayoutVars>
          <dgm:chPref val="3"/>
        </dgm:presLayoutVars>
      </dgm:prSet>
      <dgm:spPr/>
      <dgm:t>
        <a:bodyPr/>
        <a:lstStyle/>
        <a:p>
          <a:endParaRPr lang="en-US"/>
        </a:p>
      </dgm:t>
    </dgm:pt>
    <dgm:pt modelId="{A10DEA90-F4C0-4B7E-80BA-46DF9942E59A}" type="pres">
      <dgm:prSet presAssocID="{FFBDB018-FEA0-4BEB-A8EF-84995C5D56B1}" presName="level3hierChild" presStyleCnt="0"/>
      <dgm:spPr/>
      <dgm:t>
        <a:bodyPr/>
        <a:lstStyle/>
        <a:p>
          <a:endParaRPr lang="en-US"/>
        </a:p>
      </dgm:t>
    </dgm:pt>
    <dgm:pt modelId="{2F2A1EB2-AF18-4AF5-A093-902FBBB9C254}" type="pres">
      <dgm:prSet presAssocID="{CF903906-5EB2-42CE-B9CE-6839EE55B4BC}" presName="conn2-1" presStyleLbl="parChTrans1D2" presStyleIdx="1" presStyleCnt="2"/>
      <dgm:spPr/>
      <dgm:t>
        <a:bodyPr/>
        <a:lstStyle/>
        <a:p>
          <a:endParaRPr lang="en-US"/>
        </a:p>
      </dgm:t>
    </dgm:pt>
    <dgm:pt modelId="{3DAA65A7-AE1C-4F97-B77E-161134CD50DC}" type="pres">
      <dgm:prSet presAssocID="{CF903906-5EB2-42CE-B9CE-6839EE55B4BC}" presName="connTx" presStyleLbl="parChTrans1D2" presStyleIdx="1" presStyleCnt="2"/>
      <dgm:spPr/>
      <dgm:t>
        <a:bodyPr/>
        <a:lstStyle/>
        <a:p>
          <a:endParaRPr lang="en-US"/>
        </a:p>
      </dgm:t>
    </dgm:pt>
    <dgm:pt modelId="{E588441D-9C21-4140-BAEF-74F4AA7E3EA3}" type="pres">
      <dgm:prSet presAssocID="{9DF4B325-668B-44C4-AA72-6E5490C6BD5A}" presName="root2" presStyleCnt="0"/>
      <dgm:spPr/>
      <dgm:t>
        <a:bodyPr/>
        <a:lstStyle/>
        <a:p>
          <a:endParaRPr lang="en-US"/>
        </a:p>
      </dgm:t>
    </dgm:pt>
    <dgm:pt modelId="{611283BD-1E82-483F-9C63-76D7F3534EB4}" type="pres">
      <dgm:prSet presAssocID="{9DF4B325-668B-44C4-AA72-6E5490C6BD5A}" presName="LevelTwoTextNode" presStyleLbl="node2" presStyleIdx="1" presStyleCnt="2">
        <dgm:presLayoutVars>
          <dgm:chPref val="3"/>
        </dgm:presLayoutVars>
      </dgm:prSet>
      <dgm:spPr/>
      <dgm:t>
        <a:bodyPr/>
        <a:lstStyle/>
        <a:p>
          <a:endParaRPr lang="en-US"/>
        </a:p>
      </dgm:t>
    </dgm:pt>
    <dgm:pt modelId="{1CA8936E-FD84-477F-AC9D-72909D8ADE2E}" type="pres">
      <dgm:prSet presAssocID="{9DF4B325-668B-44C4-AA72-6E5490C6BD5A}" presName="level3hierChild" presStyleCnt="0"/>
      <dgm:spPr/>
      <dgm:t>
        <a:bodyPr/>
        <a:lstStyle/>
        <a:p>
          <a:endParaRPr lang="en-US"/>
        </a:p>
      </dgm:t>
    </dgm:pt>
    <dgm:pt modelId="{71A51D32-D17F-4586-B2A4-538B35253F66}" type="pres">
      <dgm:prSet presAssocID="{C5F34804-5AD2-413C-8330-F12FB20DDD36}" presName="conn2-1" presStyleLbl="parChTrans1D3" presStyleIdx="2" presStyleCnt="4"/>
      <dgm:spPr/>
      <dgm:t>
        <a:bodyPr/>
        <a:lstStyle/>
        <a:p>
          <a:endParaRPr lang="en-US"/>
        </a:p>
      </dgm:t>
    </dgm:pt>
    <dgm:pt modelId="{9CE98E0B-D291-48C5-8FDB-ABDE51C4729F}" type="pres">
      <dgm:prSet presAssocID="{C5F34804-5AD2-413C-8330-F12FB20DDD36}" presName="connTx" presStyleLbl="parChTrans1D3" presStyleIdx="2" presStyleCnt="4"/>
      <dgm:spPr/>
      <dgm:t>
        <a:bodyPr/>
        <a:lstStyle/>
        <a:p>
          <a:endParaRPr lang="en-US"/>
        </a:p>
      </dgm:t>
    </dgm:pt>
    <dgm:pt modelId="{16A362A3-F5A3-4CF5-A0A7-716FA5B1CBD1}" type="pres">
      <dgm:prSet presAssocID="{1E1FB92F-1E7C-4C31-BCEF-68C55C5D01CE}" presName="root2" presStyleCnt="0"/>
      <dgm:spPr/>
      <dgm:t>
        <a:bodyPr/>
        <a:lstStyle/>
        <a:p>
          <a:endParaRPr lang="en-US"/>
        </a:p>
      </dgm:t>
    </dgm:pt>
    <dgm:pt modelId="{A9A770A9-DF54-43AA-B348-7C30CE3A0E8C}" type="pres">
      <dgm:prSet presAssocID="{1E1FB92F-1E7C-4C31-BCEF-68C55C5D01CE}" presName="LevelTwoTextNode" presStyleLbl="node3" presStyleIdx="2" presStyleCnt="4">
        <dgm:presLayoutVars>
          <dgm:chPref val="3"/>
        </dgm:presLayoutVars>
      </dgm:prSet>
      <dgm:spPr/>
      <dgm:t>
        <a:bodyPr/>
        <a:lstStyle/>
        <a:p>
          <a:endParaRPr lang="en-US"/>
        </a:p>
      </dgm:t>
    </dgm:pt>
    <dgm:pt modelId="{4B43CF9B-5F05-4294-B3AC-9F41AD21C369}" type="pres">
      <dgm:prSet presAssocID="{1E1FB92F-1E7C-4C31-BCEF-68C55C5D01CE}" presName="level3hierChild" presStyleCnt="0"/>
      <dgm:spPr/>
      <dgm:t>
        <a:bodyPr/>
        <a:lstStyle/>
        <a:p>
          <a:endParaRPr lang="en-US"/>
        </a:p>
      </dgm:t>
    </dgm:pt>
    <dgm:pt modelId="{C5DC096F-FCC0-4BD4-9F4B-43C02868008A}" type="pres">
      <dgm:prSet presAssocID="{631B0A9F-3641-4463-9542-E99E37EC595D}" presName="conn2-1" presStyleLbl="parChTrans1D3" presStyleIdx="3" presStyleCnt="4"/>
      <dgm:spPr/>
      <dgm:t>
        <a:bodyPr/>
        <a:lstStyle/>
        <a:p>
          <a:endParaRPr lang="en-US"/>
        </a:p>
      </dgm:t>
    </dgm:pt>
    <dgm:pt modelId="{92871C98-FB32-474F-BF08-50CC878926FA}" type="pres">
      <dgm:prSet presAssocID="{631B0A9F-3641-4463-9542-E99E37EC595D}" presName="connTx" presStyleLbl="parChTrans1D3" presStyleIdx="3" presStyleCnt="4"/>
      <dgm:spPr/>
      <dgm:t>
        <a:bodyPr/>
        <a:lstStyle/>
        <a:p>
          <a:endParaRPr lang="en-US"/>
        </a:p>
      </dgm:t>
    </dgm:pt>
    <dgm:pt modelId="{0456170C-9445-4DB3-A2D6-192107886B4A}" type="pres">
      <dgm:prSet presAssocID="{A783FC53-A86E-419B-868A-0179C460FBBD}" presName="root2" presStyleCnt="0"/>
      <dgm:spPr/>
      <dgm:t>
        <a:bodyPr/>
        <a:lstStyle/>
        <a:p>
          <a:endParaRPr lang="en-US"/>
        </a:p>
      </dgm:t>
    </dgm:pt>
    <dgm:pt modelId="{2785552D-7E09-423D-9278-4173C4DD9EC8}" type="pres">
      <dgm:prSet presAssocID="{A783FC53-A86E-419B-868A-0179C460FBBD}" presName="LevelTwoTextNode" presStyleLbl="node3" presStyleIdx="3" presStyleCnt="4">
        <dgm:presLayoutVars>
          <dgm:chPref val="3"/>
        </dgm:presLayoutVars>
      </dgm:prSet>
      <dgm:spPr/>
      <dgm:t>
        <a:bodyPr/>
        <a:lstStyle/>
        <a:p>
          <a:endParaRPr lang="en-US"/>
        </a:p>
      </dgm:t>
    </dgm:pt>
    <dgm:pt modelId="{A4D11408-7CCB-487E-B721-433966C87C93}" type="pres">
      <dgm:prSet presAssocID="{A783FC53-A86E-419B-868A-0179C460FBBD}" presName="level3hierChild" presStyleCnt="0"/>
      <dgm:spPr/>
      <dgm:t>
        <a:bodyPr/>
        <a:lstStyle/>
        <a:p>
          <a:endParaRPr lang="en-US"/>
        </a:p>
      </dgm:t>
    </dgm:pt>
  </dgm:ptLst>
  <dgm:cxnLst>
    <dgm:cxn modelId="{E0CD5116-2AA6-4B47-B9BE-D2138615BC58}" type="presOf" srcId="{C5F34804-5AD2-413C-8330-F12FB20DDD36}" destId="{9CE98E0B-D291-48C5-8FDB-ABDE51C4729F}" srcOrd="1" destOrd="0" presId="urn:microsoft.com/office/officeart/2005/8/layout/hierarchy2"/>
    <dgm:cxn modelId="{0FCE5B43-332E-4559-A78B-6A7792799651}" type="presOf" srcId="{6A6F89C4-B73B-4EDA-9546-CFD95220BB85}" destId="{B4BFF2F2-1E7F-432E-91D8-0D78586E24A8}" srcOrd="0" destOrd="0" presId="urn:microsoft.com/office/officeart/2005/8/layout/hierarchy2"/>
    <dgm:cxn modelId="{2660FBD3-FB4A-46A9-99C9-631E44D05F13}" type="presOf" srcId="{CF903906-5EB2-42CE-B9CE-6839EE55B4BC}" destId="{2F2A1EB2-AF18-4AF5-A093-902FBBB9C254}" srcOrd="0" destOrd="0" presId="urn:microsoft.com/office/officeart/2005/8/layout/hierarchy2"/>
    <dgm:cxn modelId="{415D62C0-7DCF-410B-A3C8-BAFC4368E1CA}" type="presOf" srcId="{631B0A9F-3641-4463-9542-E99E37EC595D}" destId="{92871C98-FB32-474F-BF08-50CC878926FA}" srcOrd="1" destOrd="0" presId="urn:microsoft.com/office/officeart/2005/8/layout/hierarchy2"/>
    <dgm:cxn modelId="{26AE1853-FDAB-408D-B63A-4D3CAB666A2F}" type="presOf" srcId="{D794E527-C8CD-4F56-91E3-CDCD7AB88420}" destId="{6EC75070-5CDF-4782-B618-784AD5E03C10}" srcOrd="1" destOrd="0" presId="urn:microsoft.com/office/officeart/2005/8/layout/hierarchy2"/>
    <dgm:cxn modelId="{10DE8361-BFDE-4202-8BAB-D59C1C4A49BE}" type="presOf" srcId="{CF903906-5EB2-42CE-B9CE-6839EE55B4BC}" destId="{3DAA65A7-AE1C-4F97-B77E-161134CD50DC}" srcOrd="1" destOrd="0" presId="urn:microsoft.com/office/officeart/2005/8/layout/hierarchy2"/>
    <dgm:cxn modelId="{D4E87E45-0DE1-4622-AF74-3BAAF9BCF0CC}" type="presOf" srcId="{631B0A9F-3641-4463-9542-E99E37EC595D}" destId="{C5DC096F-FCC0-4BD4-9F4B-43C02868008A}" srcOrd="0" destOrd="0" presId="urn:microsoft.com/office/officeart/2005/8/layout/hierarchy2"/>
    <dgm:cxn modelId="{F925EE0C-4434-40C6-8AAC-87610839CC3E}" type="presOf" srcId="{B8AA83B8-D482-4456-A945-986118B3DA0C}" destId="{5D8D2DAE-205D-43BC-B6DC-DE90F5DDEC2E}" srcOrd="0" destOrd="0" presId="urn:microsoft.com/office/officeart/2005/8/layout/hierarchy2"/>
    <dgm:cxn modelId="{8FBD410A-4740-47E2-83CC-86FEC7CD22EE}" srcId="{6A6F89C4-B73B-4EDA-9546-CFD95220BB85}" destId="{9DF4B325-668B-44C4-AA72-6E5490C6BD5A}" srcOrd="1" destOrd="0" parTransId="{CF903906-5EB2-42CE-B9CE-6839EE55B4BC}" sibTransId="{623B2CD8-A6EC-48AD-B3D4-5CF14F8F2A94}"/>
    <dgm:cxn modelId="{C2D0155E-B2BF-4194-B2A1-F28796D5473C}" srcId="{8D6E3238-FF3E-4A7B-B23F-837B995B021B}" destId="{FFBDB018-FEA0-4BEB-A8EF-84995C5D56B1}" srcOrd="1" destOrd="0" parTransId="{25697E7C-78C8-4C52-A228-D6083F5A99B7}" sibTransId="{074D1C50-BA1C-4262-9DE1-7381A2E6E067}"/>
    <dgm:cxn modelId="{D0CFCE41-35E4-4027-9740-A24553697006}" type="presOf" srcId="{25697E7C-78C8-4C52-A228-D6083F5A99B7}" destId="{16695A66-64BA-4C81-B221-E20AC16F099C}" srcOrd="1" destOrd="0" presId="urn:microsoft.com/office/officeart/2005/8/layout/hierarchy2"/>
    <dgm:cxn modelId="{CB13FB7A-AB00-4C7A-AA89-0F2E04A80D00}" type="presOf" srcId="{C5F34804-5AD2-413C-8330-F12FB20DDD36}" destId="{71A51D32-D17F-4586-B2A4-538B35253F66}" srcOrd="0" destOrd="0" presId="urn:microsoft.com/office/officeart/2005/8/layout/hierarchy2"/>
    <dgm:cxn modelId="{4E3C4137-4F9C-4AB3-A1DD-B689CEC1E077}" srcId="{9DF4B325-668B-44C4-AA72-6E5490C6BD5A}" destId="{1E1FB92F-1E7C-4C31-BCEF-68C55C5D01CE}" srcOrd="0" destOrd="0" parTransId="{C5F34804-5AD2-413C-8330-F12FB20DDD36}" sibTransId="{1CBF7697-D5E0-4284-A907-F8F52A72ADA8}"/>
    <dgm:cxn modelId="{3A5AD0EA-66F5-4F24-B44E-1CFAD7B226E6}" type="presOf" srcId="{25697E7C-78C8-4C52-A228-D6083F5A99B7}" destId="{32008666-6B54-4141-BF02-1F0728B7A0CC}" srcOrd="0" destOrd="0" presId="urn:microsoft.com/office/officeart/2005/8/layout/hierarchy2"/>
    <dgm:cxn modelId="{7E80A31D-A8BD-4C7D-B90E-F92D27B260D2}" srcId="{8D6E3238-FF3E-4A7B-B23F-837B995B021B}" destId="{B8AA83B8-D482-4456-A945-986118B3DA0C}" srcOrd="0" destOrd="0" parTransId="{D794E527-C8CD-4F56-91E3-CDCD7AB88420}" sibTransId="{2D0F1FEB-9732-4B96-9E11-6E1D4DCF7B03}"/>
    <dgm:cxn modelId="{D19B9D0A-F724-4978-880B-3CF3B9244859}" type="presOf" srcId="{FFBDB018-FEA0-4BEB-A8EF-84995C5D56B1}" destId="{5A2B2521-C498-477E-A262-9D5842F9B602}" srcOrd="0" destOrd="0" presId="urn:microsoft.com/office/officeart/2005/8/layout/hierarchy2"/>
    <dgm:cxn modelId="{EFFDF3F3-20BA-4A30-8BA3-88344A75AA34}" type="presOf" srcId="{D794E527-C8CD-4F56-91E3-CDCD7AB88420}" destId="{C04D29A2-3D69-446E-AA99-B75EB5F21F59}" srcOrd="0" destOrd="0" presId="urn:microsoft.com/office/officeart/2005/8/layout/hierarchy2"/>
    <dgm:cxn modelId="{E99BD652-3F0D-4B1C-B601-713425B0151B}" srcId="{98978476-E417-4608-8AA3-FB87C35E38E2}" destId="{6A6F89C4-B73B-4EDA-9546-CFD95220BB85}" srcOrd="0" destOrd="0" parTransId="{FDEA9E0E-B1F7-421F-916C-95ED4C356D7D}" sibTransId="{C627C075-0DF1-479C-8748-DCA3480F98B7}"/>
    <dgm:cxn modelId="{F6319ED5-4E5D-4830-B5B2-02FC9DA7675F}" type="presOf" srcId="{8D6E3238-FF3E-4A7B-B23F-837B995B021B}" destId="{4C5C1D4C-4252-4DD6-8104-5AF405EC937D}" srcOrd="0" destOrd="0" presId="urn:microsoft.com/office/officeart/2005/8/layout/hierarchy2"/>
    <dgm:cxn modelId="{6CABB95A-BA25-4FB0-9802-FB7846CC4D60}" type="presOf" srcId="{784615D4-0797-4EB1-8400-9260A1A96C5A}" destId="{5677C6BB-9A13-4220-96E1-FCB5A52D235D}" srcOrd="0" destOrd="0" presId="urn:microsoft.com/office/officeart/2005/8/layout/hierarchy2"/>
    <dgm:cxn modelId="{186FE581-CC36-4FA7-A134-5F9190BD530B}" srcId="{6A6F89C4-B73B-4EDA-9546-CFD95220BB85}" destId="{8D6E3238-FF3E-4A7B-B23F-837B995B021B}" srcOrd="0" destOrd="0" parTransId="{784615D4-0797-4EB1-8400-9260A1A96C5A}" sibTransId="{08BE7E56-DBE0-4556-B172-848F89E965F3}"/>
    <dgm:cxn modelId="{1F925B9E-9A4D-4646-BB60-425C159CA5E8}" type="presOf" srcId="{784615D4-0797-4EB1-8400-9260A1A96C5A}" destId="{D5C38136-7D6E-49D7-9F05-3848F8D51A80}" srcOrd="1" destOrd="0" presId="urn:microsoft.com/office/officeart/2005/8/layout/hierarchy2"/>
    <dgm:cxn modelId="{618D04E9-FBA4-4CA3-9CD9-FE0F92674381}" type="presOf" srcId="{9DF4B325-668B-44C4-AA72-6E5490C6BD5A}" destId="{611283BD-1E82-483F-9C63-76D7F3534EB4}" srcOrd="0" destOrd="0" presId="urn:microsoft.com/office/officeart/2005/8/layout/hierarchy2"/>
    <dgm:cxn modelId="{D5771552-3FAB-40F4-A9C3-17DF5E6FCFBC}" type="presOf" srcId="{1E1FB92F-1E7C-4C31-BCEF-68C55C5D01CE}" destId="{A9A770A9-DF54-43AA-B348-7C30CE3A0E8C}" srcOrd="0" destOrd="0" presId="urn:microsoft.com/office/officeart/2005/8/layout/hierarchy2"/>
    <dgm:cxn modelId="{D4F70F0F-C9F6-4744-BFB9-E26F0E6982F5}" type="presOf" srcId="{A783FC53-A86E-419B-868A-0179C460FBBD}" destId="{2785552D-7E09-423D-9278-4173C4DD9EC8}" srcOrd="0" destOrd="0" presId="urn:microsoft.com/office/officeart/2005/8/layout/hierarchy2"/>
    <dgm:cxn modelId="{8C8FD75E-DCB7-45D5-84B2-5EB6045B766A}" type="presOf" srcId="{98978476-E417-4608-8AA3-FB87C35E38E2}" destId="{5F5D40CE-5336-45B0-A084-329030323CFB}" srcOrd="0" destOrd="0" presId="urn:microsoft.com/office/officeart/2005/8/layout/hierarchy2"/>
    <dgm:cxn modelId="{120D62A8-B62A-4E0F-A410-6F06C862D26A}" srcId="{9DF4B325-668B-44C4-AA72-6E5490C6BD5A}" destId="{A783FC53-A86E-419B-868A-0179C460FBBD}" srcOrd="1" destOrd="0" parTransId="{631B0A9F-3641-4463-9542-E99E37EC595D}" sibTransId="{AF889004-9E4C-44E8-AAC3-630AB5F0C785}"/>
    <dgm:cxn modelId="{8E401B0E-4BC4-4330-8511-6A5217C4B941}" type="presParOf" srcId="{5F5D40CE-5336-45B0-A084-329030323CFB}" destId="{348525BB-98F5-4301-8F45-57347E1E262F}" srcOrd="0" destOrd="0" presId="urn:microsoft.com/office/officeart/2005/8/layout/hierarchy2"/>
    <dgm:cxn modelId="{15FED1F4-96C8-45F5-8C5F-71103EBBA026}" type="presParOf" srcId="{348525BB-98F5-4301-8F45-57347E1E262F}" destId="{B4BFF2F2-1E7F-432E-91D8-0D78586E24A8}" srcOrd="0" destOrd="0" presId="urn:microsoft.com/office/officeart/2005/8/layout/hierarchy2"/>
    <dgm:cxn modelId="{B9FCF33F-CBCC-401C-9CD3-15DADEB08DC4}" type="presParOf" srcId="{348525BB-98F5-4301-8F45-57347E1E262F}" destId="{A3358149-BE2B-44A2-91AB-71620787E8A8}" srcOrd="1" destOrd="0" presId="urn:microsoft.com/office/officeart/2005/8/layout/hierarchy2"/>
    <dgm:cxn modelId="{AB9984AF-74AF-42DA-A4F1-425919234822}" type="presParOf" srcId="{A3358149-BE2B-44A2-91AB-71620787E8A8}" destId="{5677C6BB-9A13-4220-96E1-FCB5A52D235D}" srcOrd="0" destOrd="0" presId="urn:microsoft.com/office/officeart/2005/8/layout/hierarchy2"/>
    <dgm:cxn modelId="{B5BAFA44-6888-4AAF-AA8D-98BBA710CDC3}" type="presParOf" srcId="{5677C6BB-9A13-4220-96E1-FCB5A52D235D}" destId="{D5C38136-7D6E-49D7-9F05-3848F8D51A80}" srcOrd="0" destOrd="0" presId="urn:microsoft.com/office/officeart/2005/8/layout/hierarchy2"/>
    <dgm:cxn modelId="{B233F976-CDFA-4167-9887-A04410BA87A6}" type="presParOf" srcId="{A3358149-BE2B-44A2-91AB-71620787E8A8}" destId="{D1EF086B-64E5-41DB-8943-B50029D24266}" srcOrd="1" destOrd="0" presId="urn:microsoft.com/office/officeart/2005/8/layout/hierarchy2"/>
    <dgm:cxn modelId="{BAF61767-5136-48D5-9926-8088BCF77862}" type="presParOf" srcId="{D1EF086B-64E5-41DB-8943-B50029D24266}" destId="{4C5C1D4C-4252-4DD6-8104-5AF405EC937D}" srcOrd="0" destOrd="0" presId="urn:microsoft.com/office/officeart/2005/8/layout/hierarchy2"/>
    <dgm:cxn modelId="{BB5E942A-C339-461C-9841-7104702A2734}" type="presParOf" srcId="{D1EF086B-64E5-41DB-8943-B50029D24266}" destId="{9A1C7E43-9D92-4D25-9666-EA657805C2F7}" srcOrd="1" destOrd="0" presId="urn:microsoft.com/office/officeart/2005/8/layout/hierarchy2"/>
    <dgm:cxn modelId="{4DED3176-A8F8-42C4-83B9-4C0E89B8A3D0}" type="presParOf" srcId="{9A1C7E43-9D92-4D25-9666-EA657805C2F7}" destId="{C04D29A2-3D69-446E-AA99-B75EB5F21F59}" srcOrd="0" destOrd="0" presId="urn:microsoft.com/office/officeart/2005/8/layout/hierarchy2"/>
    <dgm:cxn modelId="{677E6BE6-061B-4A39-AB76-29F35FE1346F}" type="presParOf" srcId="{C04D29A2-3D69-446E-AA99-B75EB5F21F59}" destId="{6EC75070-5CDF-4782-B618-784AD5E03C10}" srcOrd="0" destOrd="0" presId="urn:microsoft.com/office/officeart/2005/8/layout/hierarchy2"/>
    <dgm:cxn modelId="{A26C6357-750B-46F1-8EED-BCB7C3A526E4}" type="presParOf" srcId="{9A1C7E43-9D92-4D25-9666-EA657805C2F7}" destId="{91E1D9A9-686B-4AEA-AE5B-AD433E8718EF}" srcOrd="1" destOrd="0" presId="urn:microsoft.com/office/officeart/2005/8/layout/hierarchy2"/>
    <dgm:cxn modelId="{5C17A6C7-4A54-466B-970C-2FC2E0CC0006}" type="presParOf" srcId="{91E1D9A9-686B-4AEA-AE5B-AD433E8718EF}" destId="{5D8D2DAE-205D-43BC-B6DC-DE90F5DDEC2E}" srcOrd="0" destOrd="0" presId="urn:microsoft.com/office/officeart/2005/8/layout/hierarchy2"/>
    <dgm:cxn modelId="{6E62E698-4B31-4D97-87FC-CAD0C28A6FBA}" type="presParOf" srcId="{91E1D9A9-686B-4AEA-AE5B-AD433E8718EF}" destId="{5ACB1D9E-7C1B-44CD-878D-4E8227E909DF}" srcOrd="1" destOrd="0" presId="urn:microsoft.com/office/officeart/2005/8/layout/hierarchy2"/>
    <dgm:cxn modelId="{04CF8F7A-D947-4399-9597-822FEF13C457}" type="presParOf" srcId="{9A1C7E43-9D92-4D25-9666-EA657805C2F7}" destId="{32008666-6B54-4141-BF02-1F0728B7A0CC}" srcOrd="2" destOrd="0" presId="urn:microsoft.com/office/officeart/2005/8/layout/hierarchy2"/>
    <dgm:cxn modelId="{ED742A8F-1749-43EA-9883-49D6ACFA1F9E}" type="presParOf" srcId="{32008666-6B54-4141-BF02-1F0728B7A0CC}" destId="{16695A66-64BA-4C81-B221-E20AC16F099C}" srcOrd="0" destOrd="0" presId="urn:microsoft.com/office/officeart/2005/8/layout/hierarchy2"/>
    <dgm:cxn modelId="{AA625C08-7877-400C-A492-5F058EDD1DC0}" type="presParOf" srcId="{9A1C7E43-9D92-4D25-9666-EA657805C2F7}" destId="{009D27EC-ED6D-44D6-81FE-7E2319101AC6}" srcOrd="3" destOrd="0" presId="urn:microsoft.com/office/officeart/2005/8/layout/hierarchy2"/>
    <dgm:cxn modelId="{DDB981C8-A71C-448B-8BD2-78247275F7FD}" type="presParOf" srcId="{009D27EC-ED6D-44D6-81FE-7E2319101AC6}" destId="{5A2B2521-C498-477E-A262-9D5842F9B602}" srcOrd="0" destOrd="0" presId="urn:microsoft.com/office/officeart/2005/8/layout/hierarchy2"/>
    <dgm:cxn modelId="{767927FC-2794-4961-964E-0BCAAA1073E1}" type="presParOf" srcId="{009D27EC-ED6D-44D6-81FE-7E2319101AC6}" destId="{A10DEA90-F4C0-4B7E-80BA-46DF9942E59A}" srcOrd="1" destOrd="0" presId="urn:microsoft.com/office/officeart/2005/8/layout/hierarchy2"/>
    <dgm:cxn modelId="{DCE72986-8596-45AC-9200-BBB564794F23}" type="presParOf" srcId="{A3358149-BE2B-44A2-91AB-71620787E8A8}" destId="{2F2A1EB2-AF18-4AF5-A093-902FBBB9C254}" srcOrd="2" destOrd="0" presId="urn:microsoft.com/office/officeart/2005/8/layout/hierarchy2"/>
    <dgm:cxn modelId="{FEF7B5C0-B0BC-4ED4-A52D-1563EE79DB7D}" type="presParOf" srcId="{2F2A1EB2-AF18-4AF5-A093-902FBBB9C254}" destId="{3DAA65A7-AE1C-4F97-B77E-161134CD50DC}" srcOrd="0" destOrd="0" presId="urn:microsoft.com/office/officeart/2005/8/layout/hierarchy2"/>
    <dgm:cxn modelId="{BBE1CE4E-C6E9-40FB-8F3E-D823820A2E01}" type="presParOf" srcId="{A3358149-BE2B-44A2-91AB-71620787E8A8}" destId="{E588441D-9C21-4140-BAEF-74F4AA7E3EA3}" srcOrd="3" destOrd="0" presId="urn:microsoft.com/office/officeart/2005/8/layout/hierarchy2"/>
    <dgm:cxn modelId="{5A3294D4-8361-4375-878F-96EF0A1D5E32}" type="presParOf" srcId="{E588441D-9C21-4140-BAEF-74F4AA7E3EA3}" destId="{611283BD-1E82-483F-9C63-76D7F3534EB4}" srcOrd="0" destOrd="0" presId="urn:microsoft.com/office/officeart/2005/8/layout/hierarchy2"/>
    <dgm:cxn modelId="{3308BD0D-E2B4-473E-9E3D-6804A883756A}" type="presParOf" srcId="{E588441D-9C21-4140-BAEF-74F4AA7E3EA3}" destId="{1CA8936E-FD84-477F-AC9D-72909D8ADE2E}" srcOrd="1" destOrd="0" presId="urn:microsoft.com/office/officeart/2005/8/layout/hierarchy2"/>
    <dgm:cxn modelId="{0459F843-5666-46D6-B1BB-28A16D354FFC}" type="presParOf" srcId="{1CA8936E-FD84-477F-AC9D-72909D8ADE2E}" destId="{71A51D32-D17F-4586-B2A4-538B35253F66}" srcOrd="0" destOrd="0" presId="urn:microsoft.com/office/officeart/2005/8/layout/hierarchy2"/>
    <dgm:cxn modelId="{E8C98F28-083F-4DBA-92D0-0893E8125EE8}" type="presParOf" srcId="{71A51D32-D17F-4586-B2A4-538B35253F66}" destId="{9CE98E0B-D291-48C5-8FDB-ABDE51C4729F}" srcOrd="0" destOrd="0" presId="urn:microsoft.com/office/officeart/2005/8/layout/hierarchy2"/>
    <dgm:cxn modelId="{C24F617E-4D04-48C2-A4AA-72184BFAE380}" type="presParOf" srcId="{1CA8936E-FD84-477F-AC9D-72909D8ADE2E}" destId="{16A362A3-F5A3-4CF5-A0A7-716FA5B1CBD1}" srcOrd="1" destOrd="0" presId="urn:microsoft.com/office/officeart/2005/8/layout/hierarchy2"/>
    <dgm:cxn modelId="{B1284CFD-2BEB-4E12-8128-D51F36D188F8}" type="presParOf" srcId="{16A362A3-F5A3-4CF5-A0A7-716FA5B1CBD1}" destId="{A9A770A9-DF54-43AA-B348-7C30CE3A0E8C}" srcOrd="0" destOrd="0" presId="urn:microsoft.com/office/officeart/2005/8/layout/hierarchy2"/>
    <dgm:cxn modelId="{1B725C05-BDAC-433F-9097-A3C3EC947294}" type="presParOf" srcId="{16A362A3-F5A3-4CF5-A0A7-716FA5B1CBD1}" destId="{4B43CF9B-5F05-4294-B3AC-9F41AD21C369}" srcOrd="1" destOrd="0" presId="urn:microsoft.com/office/officeart/2005/8/layout/hierarchy2"/>
    <dgm:cxn modelId="{7F87048F-7B0E-4D9E-B7AC-3CD4E42D89A3}" type="presParOf" srcId="{1CA8936E-FD84-477F-AC9D-72909D8ADE2E}" destId="{C5DC096F-FCC0-4BD4-9F4B-43C02868008A}" srcOrd="2" destOrd="0" presId="urn:microsoft.com/office/officeart/2005/8/layout/hierarchy2"/>
    <dgm:cxn modelId="{23A5185A-9355-4E81-B228-7A7E038F3E80}" type="presParOf" srcId="{C5DC096F-FCC0-4BD4-9F4B-43C02868008A}" destId="{92871C98-FB32-474F-BF08-50CC878926FA}" srcOrd="0" destOrd="0" presId="urn:microsoft.com/office/officeart/2005/8/layout/hierarchy2"/>
    <dgm:cxn modelId="{F0657042-487A-44E0-8A51-99291A62F2CB}" type="presParOf" srcId="{1CA8936E-FD84-477F-AC9D-72909D8ADE2E}" destId="{0456170C-9445-4DB3-A2D6-192107886B4A}" srcOrd="3" destOrd="0" presId="urn:microsoft.com/office/officeart/2005/8/layout/hierarchy2"/>
    <dgm:cxn modelId="{0618EC75-E313-41C3-B3E6-5394E5F11D6B}" type="presParOf" srcId="{0456170C-9445-4DB3-A2D6-192107886B4A}" destId="{2785552D-7E09-423D-9278-4173C4DD9EC8}" srcOrd="0" destOrd="0" presId="urn:microsoft.com/office/officeart/2005/8/layout/hierarchy2"/>
    <dgm:cxn modelId="{B4C38B45-C658-4809-8F63-9EB02D9C7547}" type="presParOf" srcId="{0456170C-9445-4DB3-A2D6-192107886B4A}" destId="{A4D11408-7CCB-487E-B721-433966C87C93}"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BFF2F2-1E7F-432E-91D8-0D78586E24A8}">
      <dsp:nvSpPr>
        <dsp:cNvPr id="0" name=""/>
        <dsp:cNvSpPr/>
      </dsp:nvSpPr>
      <dsp:spPr>
        <a:xfrm>
          <a:off x="1077" y="1897147"/>
          <a:ext cx="1847616" cy="923808"/>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Regression</a:t>
          </a:r>
        </a:p>
      </dsp:txBody>
      <dsp:txXfrm>
        <a:off x="28134" y="1924204"/>
        <a:ext cx="1793502" cy="869694"/>
      </dsp:txXfrm>
    </dsp:sp>
    <dsp:sp modelId="{5677C6BB-9A13-4220-96E1-FCB5A52D235D}">
      <dsp:nvSpPr>
        <dsp:cNvPr id="0" name=""/>
        <dsp:cNvSpPr/>
      </dsp:nvSpPr>
      <dsp:spPr>
        <a:xfrm rot="18289469">
          <a:off x="1571139" y="1810240"/>
          <a:ext cx="1294156" cy="35244"/>
        </a:xfrm>
        <a:custGeom>
          <a:avLst/>
          <a:gdLst/>
          <a:ahLst/>
          <a:cxnLst/>
          <a:rect l="0" t="0" r="0" b="0"/>
          <a:pathLst>
            <a:path>
              <a:moveTo>
                <a:pt x="0" y="17622"/>
              </a:moveTo>
              <a:lnTo>
                <a:pt x="1294156" y="17622"/>
              </a:lnTo>
            </a:path>
          </a:pathLst>
        </a:custGeom>
        <a:noFill/>
        <a:ln w="1587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185864" y="1795508"/>
        <a:ext cx="64707" cy="64707"/>
      </dsp:txXfrm>
    </dsp:sp>
    <dsp:sp modelId="{4C5C1D4C-4252-4DD6-8104-5AF405EC937D}">
      <dsp:nvSpPr>
        <dsp:cNvPr id="0" name=""/>
        <dsp:cNvSpPr/>
      </dsp:nvSpPr>
      <dsp:spPr>
        <a:xfrm>
          <a:off x="2587741" y="834768"/>
          <a:ext cx="1847616" cy="923808"/>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Simple</a:t>
          </a:r>
        </a:p>
        <a:p>
          <a:pPr lvl="0" algn="ctr" defTabSz="800100">
            <a:lnSpc>
              <a:spcPct val="90000"/>
            </a:lnSpc>
            <a:spcBef>
              <a:spcPct val="0"/>
            </a:spcBef>
            <a:spcAft>
              <a:spcPct val="35000"/>
            </a:spcAft>
          </a:pPr>
          <a:r>
            <a:rPr lang="en-US" sz="1800" kern="1200" dirty="0"/>
            <a:t>Y = f(X)</a:t>
          </a:r>
        </a:p>
      </dsp:txBody>
      <dsp:txXfrm>
        <a:off x="2614798" y="861825"/>
        <a:ext cx="1793502" cy="869694"/>
      </dsp:txXfrm>
    </dsp:sp>
    <dsp:sp modelId="{C04D29A2-3D69-446E-AA99-B75EB5F21F59}">
      <dsp:nvSpPr>
        <dsp:cNvPr id="0" name=""/>
        <dsp:cNvSpPr/>
      </dsp:nvSpPr>
      <dsp:spPr>
        <a:xfrm rot="19457599">
          <a:off x="4349812" y="1013455"/>
          <a:ext cx="910138" cy="35244"/>
        </a:xfrm>
        <a:custGeom>
          <a:avLst/>
          <a:gdLst/>
          <a:ahLst/>
          <a:cxnLst/>
          <a:rect l="0" t="0" r="0" b="0"/>
          <a:pathLst>
            <a:path>
              <a:moveTo>
                <a:pt x="0" y="17622"/>
              </a:moveTo>
              <a:lnTo>
                <a:pt x="910138" y="17622"/>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782128" y="1008323"/>
        <a:ext cx="45506" cy="45506"/>
      </dsp:txXfrm>
    </dsp:sp>
    <dsp:sp modelId="{5D8D2DAE-205D-43BC-B6DC-DE90F5DDEC2E}">
      <dsp:nvSpPr>
        <dsp:cNvPr id="0" name=""/>
        <dsp:cNvSpPr/>
      </dsp:nvSpPr>
      <dsp:spPr>
        <a:xfrm>
          <a:off x="5174405" y="303578"/>
          <a:ext cx="1847616" cy="92380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Linear</a:t>
          </a:r>
        </a:p>
        <a:p>
          <a:pPr lvl="0" algn="ctr" defTabSz="80010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r>
                  <a:rPr lang="en-US" sz="1800" i="1" kern="1200" dirty="0" smtClean="0">
                    <a:latin typeface="Cambria Math" panose="02040503050406030204" pitchFamily="18" charset="0"/>
                  </a:rPr>
                  <m:t>𝑌</m:t>
                </m:r>
                <m:r>
                  <a:rPr lang="en-US" sz="1800" i="1" kern="1200" dirty="0" smtClean="0">
                    <a:latin typeface="Cambria Math" panose="02040503050406030204" pitchFamily="18" charset="0"/>
                  </a:rPr>
                  <m:t>= </m:t>
                </m:r>
                <m:r>
                  <a:rPr lang="en-US" sz="1800" i="1" kern="1200" dirty="0" smtClean="0">
                    <a:latin typeface="Cambria Math" panose="02040503050406030204" pitchFamily="18" charset="0"/>
                  </a:rPr>
                  <m:t>𝑎</m:t>
                </m:r>
                <m:r>
                  <a:rPr lang="en-US" sz="1800" i="1" kern="1200" dirty="0" smtClean="0">
                    <a:latin typeface="Cambria Math" panose="02040503050406030204" pitchFamily="18" charset="0"/>
                  </a:rPr>
                  <m:t> + </m:t>
                </m:r>
                <m:r>
                  <a:rPr lang="en-US" sz="1800" i="1" kern="1200" dirty="0" err="1" smtClean="0">
                    <a:latin typeface="Cambria Math" panose="02040503050406030204" pitchFamily="18" charset="0"/>
                  </a:rPr>
                  <m:t>𝑏𝑋</m:t>
                </m:r>
              </m:oMath>
            </m:oMathPara>
          </a14:m>
          <a:endParaRPr lang="en-US" sz="1800" kern="1200" dirty="0"/>
        </a:p>
      </dsp:txBody>
      <dsp:txXfrm>
        <a:off x="5201462" y="330635"/>
        <a:ext cx="1793502" cy="869694"/>
      </dsp:txXfrm>
    </dsp:sp>
    <dsp:sp modelId="{32008666-6B54-4141-BF02-1F0728B7A0CC}">
      <dsp:nvSpPr>
        <dsp:cNvPr id="0" name=""/>
        <dsp:cNvSpPr/>
      </dsp:nvSpPr>
      <dsp:spPr>
        <a:xfrm rot="2142401">
          <a:off x="4349812" y="1544645"/>
          <a:ext cx="910138" cy="35244"/>
        </a:xfrm>
        <a:custGeom>
          <a:avLst/>
          <a:gdLst/>
          <a:ahLst/>
          <a:cxnLst/>
          <a:rect l="0" t="0" r="0" b="0"/>
          <a:pathLst>
            <a:path>
              <a:moveTo>
                <a:pt x="0" y="17622"/>
              </a:moveTo>
              <a:lnTo>
                <a:pt x="910138" y="17622"/>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782128" y="1539513"/>
        <a:ext cx="45506" cy="45506"/>
      </dsp:txXfrm>
    </dsp:sp>
    <dsp:sp modelId="{5A2B2521-C498-477E-A262-9D5842F9B602}">
      <dsp:nvSpPr>
        <dsp:cNvPr id="0" name=""/>
        <dsp:cNvSpPr/>
      </dsp:nvSpPr>
      <dsp:spPr>
        <a:xfrm>
          <a:off x="5174405" y="1365957"/>
          <a:ext cx="1847616" cy="92380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Non linear</a:t>
          </a:r>
        </a:p>
        <a:p>
          <a:pPr lvl="0" algn="ctr" defTabSz="800100">
            <a:lnSpc>
              <a:spcPct val="90000"/>
            </a:lnSpc>
            <a:spcBef>
              <a:spcPct val="0"/>
            </a:spcBef>
            <a:spcAft>
              <a:spcPct val="35000"/>
            </a:spcAft>
          </a:pPr>
          <a:r>
            <a:rPr lang="en-US" sz="1800" kern="1200" dirty="0" err="1"/>
            <a:t>Exp</a:t>
          </a:r>
          <a:r>
            <a:rPr lang="en-US" sz="1800" kern="1200" dirty="0"/>
            <a:t>: </a:t>
          </a:r>
          <a14:m xmlns:a14="http://schemas.microsoft.com/office/drawing/2010/main">
            <m:oMath xmlns:m="http://schemas.openxmlformats.org/officeDocument/2006/math">
              <m:r>
                <a:rPr lang="en-US" sz="1800" i="1" kern="1200" dirty="0" smtClean="0">
                  <a:latin typeface="Cambria Math" panose="02040503050406030204" pitchFamily="18" charset="0"/>
                </a:rPr>
                <m:t>𝑌</m:t>
              </m:r>
              <m:r>
                <a:rPr lang="en-US" sz="1800" i="1" kern="1200" dirty="0" smtClean="0">
                  <a:latin typeface="Cambria Math" panose="02040503050406030204" pitchFamily="18" charset="0"/>
                </a:rPr>
                <m:t> = </m:t>
              </m:r>
              <m:r>
                <a:rPr lang="en-US" sz="1800" i="1" kern="1200" dirty="0" err="1" smtClean="0">
                  <a:latin typeface="Cambria Math" panose="02040503050406030204" pitchFamily="18" charset="0"/>
                </a:rPr>
                <m:t>𝑎𝑋</m:t>
              </m:r>
              <m:r>
                <a:rPr lang="en-US" sz="1800" i="1" kern="1200" dirty="0" smtClean="0">
                  <a:latin typeface="Cambria Math" panose="02040503050406030204" pitchFamily="18" charset="0"/>
                </a:rPr>
                <m:t> + </m:t>
              </m:r>
              <m:r>
                <a:rPr lang="en-US" sz="1800" i="1" kern="1200" dirty="0" err="1" smtClean="0">
                  <a:latin typeface="Cambria Math" panose="02040503050406030204" pitchFamily="18" charset="0"/>
                </a:rPr>
                <m:t>𝑏</m:t>
              </m:r>
              <m:sSup>
                <m:sSupPr>
                  <m:ctrlPr>
                    <a:rPr lang="en-US" sz="1800" i="1" kern="1200" dirty="0" smtClean="0">
                      <a:latin typeface="Cambria Math" panose="02040503050406030204" pitchFamily="18" charset="0"/>
                    </a:rPr>
                  </m:ctrlPr>
                </m:sSupPr>
                <m:e>
                  <m:r>
                    <a:rPr lang="en-US" sz="1800" b="0" i="1" kern="1200" dirty="0" smtClean="0">
                      <a:latin typeface="Cambria Math" panose="02040503050406030204" pitchFamily="18" charset="0"/>
                    </a:rPr>
                    <m:t>𝑋</m:t>
                  </m:r>
                </m:e>
                <m:sup>
                  <m:r>
                    <a:rPr lang="en-US" sz="1800" b="0" i="1" kern="1200" dirty="0" smtClean="0">
                      <a:latin typeface="Cambria Math" panose="02040503050406030204" pitchFamily="18" charset="0"/>
                    </a:rPr>
                    <m:t>2</m:t>
                  </m:r>
                </m:sup>
              </m:sSup>
            </m:oMath>
          </a14:m>
          <a:endParaRPr lang="en-US" sz="1800" kern="1200" dirty="0"/>
        </a:p>
      </dsp:txBody>
      <dsp:txXfrm>
        <a:off x="5201462" y="1393014"/>
        <a:ext cx="1793502" cy="869694"/>
      </dsp:txXfrm>
    </dsp:sp>
    <dsp:sp modelId="{2F2A1EB2-AF18-4AF5-A093-902FBBB9C254}">
      <dsp:nvSpPr>
        <dsp:cNvPr id="0" name=""/>
        <dsp:cNvSpPr/>
      </dsp:nvSpPr>
      <dsp:spPr>
        <a:xfrm rot="3310531">
          <a:off x="1571139" y="2872619"/>
          <a:ext cx="1294156" cy="35244"/>
        </a:xfrm>
        <a:custGeom>
          <a:avLst/>
          <a:gdLst/>
          <a:ahLst/>
          <a:cxnLst/>
          <a:rect l="0" t="0" r="0" b="0"/>
          <a:pathLst>
            <a:path>
              <a:moveTo>
                <a:pt x="0" y="17622"/>
              </a:moveTo>
              <a:lnTo>
                <a:pt x="1294156" y="17622"/>
              </a:lnTo>
            </a:path>
          </a:pathLst>
        </a:custGeom>
        <a:noFill/>
        <a:ln w="15875"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185864" y="2857887"/>
        <a:ext cx="64707" cy="64707"/>
      </dsp:txXfrm>
    </dsp:sp>
    <dsp:sp modelId="{611283BD-1E82-483F-9C63-76D7F3534EB4}">
      <dsp:nvSpPr>
        <dsp:cNvPr id="0" name=""/>
        <dsp:cNvSpPr/>
      </dsp:nvSpPr>
      <dsp:spPr>
        <a:xfrm>
          <a:off x="2587741" y="2959527"/>
          <a:ext cx="1847616" cy="923808"/>
        </a:xfrm>
        <a:prstGeom prst="roundRect">
          <a:avLst>
            <a:gd name="adj" fmla="val 10000"/>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Multiple</a:t>
          </a:r>
        </a:p>
        <a:p>
          <a:pPr lvl="0" algn="ctr" defTabSz="800100">
            <a:lnSpc>
              <a:spcPct val="90000"/>
            </a:lnSpc>
            <a:spcBef>
              <a:spcPct val="0"/>
            </a:spcBef>
            <a:spcAft>
              <a:spcPct val="35000"/>
            </a:spcAft>
          </a:pPr>
          <a:r>
            <a:rPr lang="en-US" sz="1800" kern="1200" dirty="0"/>
            <a:t>Y = f(X1,X2, …, </a:t>
          </a:r>
          <a:r>
            <a:rPr lang="en-US" sz="1800" kern="1200" dirty="0" err="1"/>
            <a:t>Xn</a:t>
          </a:r>
          <a:r>
            <a:rPr lang="en-US" sz="1800" kern="1200" dirty="0"/>
            <a:t>)</a:t>
          </a:r>
        </a:p>
      </dsp:txBody>
      <dsp:txXfrm>
        <a:off x="2614798" y="2986584"/>
        <a:ext cx="1793502" cy="869694"/>
      </dsp:txXfrm>
    </dsp:sp>
    <dsp:sp modelId="{71A51D32-D17F-4586-B2A4-538B35253F66}">
      <dsp:nvSpPr>
        <dsp:cNvPr id="0" name=""/>
        <dsp:cNvSpPr/>
      </dsp:nvSpPr>
      <dsp:spPr>
        <a:xfrm rot="19457599">
          <a:off x="4349812" y="3138214"/>
          <a:ext cx="910138" cy="35244"/>
        </a:xfrm>
        <a:custGeom>
          <a:avLst/>
          <a:gdLst/>
          <a:ahLst/>
          <a:cxnLst/>
          <a:rect l="0" t="0" r="0" b="0"/>
          <a:pathLst>
            <a:path>
              <a:moveTo>
                <a:pt x="0" y="17622"/>
              </a:moveTo>
              <a:lnTo>
                <a:pt x="910138" y="17622"/>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782128" y="3133083"/>
        <a:ext cx="45506" cy="45506"/>
      </dsp:txXfrm>
    </dsp:sp>
    <dsp:sp modelId="{A9A770A9-DF54-43AA-B348-7C30CE3A0E8C}">
      <dsp:nvSpPr>
        <dsp:cNvPr id="0" name=""/>
        <dsp:cNvSpPr/>
      </dsp:nvSpPr>
      <dsp:spPr>
        <a:xfrm>
          <a:off x="5174405" y="2428337"/>
          <a:ext cx="1847616" cy="92380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Linear</a:t>
          </a:r>
        </a:p>
        <a:p>
          <a:pPr lvl="0" algn="ctr" defTabSz="800100">
            <a:lnSpc>
              <a:spcPct val="90000"/>
            </a:lnSpc>
            <a:spcBef>
              <a:spcPct val="0"/>
            </a:spcBef>
            <a:spcAft>
              <a:spcPct val="35000"/>
            </a:spcAft>
          </a:pPr>
          <a:r>
            <a:rPr lang="en-US" sz="1800" kern="1200" dirty="0"/>
            <a:t>Y = a + bX1+ cX2 + …</a:t>
          </a:r>
        </a:p>
      </dsp:txBody>
      <dsp:txXfrm>
        <a:off x="5201462" y="2455394"/>
        <a:ext cx="1793502" cy="869694"/>
      </dsp:txXfrm>
    </dsp:sp>
    <dsp:sp modelId="{C5DC096F-FCC0-4BD4-9F4B-43C02868008A}">
      <dsp:nvSpPr>
        <dsp:cNvPr id="0" name=""/>
        <dsp:cNvSpPr/>
      </dsp:nvSpPr>
      <dsp:spPr>
        <a:xfrm rot="2142401">
          <a:off x="4349812" y="3669404"/>
          <a:ext cx="910138" cy="35244"/>
        </a:xfrm>
        <a:custGeom>
          <a:avLst/>
          <a:gdLst/>
          <a:ahLst/>
          <a:cxnLst/>
          <a:rect l="0" t="0" r="0" b="0"/>
          <a:pathLst>
            <a:path>
              <a:moveTo>
                <a:pt x="0" y="17622"/>
              </a:moveTo>
              <a:lnTo>
                <a:pt x="910138" y="17622"/>
              </a:lnTo>
            </a:path>
          </a:pathLst>
        </a:custGeom>
        <a:noFill/>
        <a:ln w="15875"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782128" y="3664273"/>
        <a:ext cx="45506" cy="45506"/>
      </dsp:txXfrm>
    </dsp:sp>
    <dsp:sp modelId="{2785552D-7E09-423D-9278-4173C4DD9EC8}">
      <dsp:nvSpPr>
        <dsp:cNvPr id="0" name=""/>
        <dsp:cNvSpPr/>
      </dsp:nvSpPr>
      <dsp:spPr>
        <a:xfrm>
          <a:off x="5174405" y="3490717"/>
          <a:ext cx="1847616" cy="92380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US" sz="1800" kern="1200" dirty="0"/>
            <a:t>Non linear</a:t>
          </a:r>
        </a:p>
      </dsp:txBody>
      <dsp:txXfrm>
        <a:off x="5201462" y="3517774"/>
        <a:ext cx="1793502" cy="86969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0.00696</cdr:x>
      <cdr:y>0.19273</cdr:y>
    </cdr:from>
    <cdr:to>
      <cdr:x>0.87712</cdr:x>
      <cdr:y>1</cdr:y>
    </cdr:to>
    <cdr:cxnSp macro="">
      <cdr:nvCxnSpPr>
        <cdr:cNvPr id="3" name="Straight Connector 2">
          <a:extLst xmlns:a="http://schemas.openxmlformats.org/drawingml/2006/main">
            <a:ext uri="{FF2B5EF4-FFF2-40B4-BE49-F238E27FC236}">
              <a16:creationId xmlns="" xmlns:a16="http://schemas.microsoft.com/office/drawing/2014/main" id="{C74FC485-E2D4-4970-B434-EE7762FF3830}"/>
            </a:ext>
          </a:extLst>
        </cdr:cNvPr>
        <cdr:cNvCxnSpPr/>
      </cdr:nvCxnSpPr>
      <cdr:spPr>
        <a:xfrm xmlns:a="http://schemas.openxmlformats.org/drawingml/2006/main" flipH="1">
          <a:off x="39955" y="702365"/>
          <a:ext cx="4993124" cy="2941983"/>
        </a:xfrm>
        <a:prstGeom xmlns:a="http://schemas.openxmlformats.org/drawingml/2006/main" prst="line">
          <a:avLst/>
        </a:prstGeom>
        <a:ln xmlns:a="http://schemas.openxmlformats.org/drawingml/2006/main">
          <a:solidFill>
            <a:srgbClr val="FF0000"/>
          </a:solidFill>
        </a:ln>
      </cdr:spPr>
      <cdr:style>
        <a:lnRef xmlns:a="http://schemas.openxmlformats.org/drawingml/2006/main" idx="1">
          <a:schemeClr val="accent2"/>
        </a:lnRef>
        <a:fillRef xmlns:a="http://schemas.openxmlformats.org/drawingml/2006/main" idx="0">
          <a:schemeClr val="accent2"/>
        </a:fillRef>
        <a:effectRef xmlns:a="http://schemas.openxmlformats.org/drawingml/2006/main" idx="0">
          <a:schemeClr val="accent2"/>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21582" cy="49534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18970" y="1"/>
            <a:ext cx="2921582" cy="495348"/>
          </a:xfrm>
          <a:prstGeom prst="rect">
            <a:avLst/>
          </a:prstGeom>
        </p:spPr>
        <p:txBody>
          <a:bodyPr vert="horz" lIns="91440" tIns="45720" rIns="91440" bIns="45720" rtlCol="0"/>
          <a:lstStyle>
            <a:lvl1pPr algn="r">
              <a:defRPr sz="1200"/>
            </a:lvl1pPr>
          </a:lstStyle>
          <a:p>
            <a:fld id="{1AF83522-962B-453D-96E7-9226BA2CC9CB}" type="datetimeFigureOut">
              <a:rPr lang="en-US" smtClean="0"/>
              <a:t>3/5/2026</a:t>
            </a:fld>
            <a:endParaRPr lang="en-US" dirty="0"/>
          </a:p>
        </p:txBody>
      </p:sp>
      <p:sp>
        <p:nvSpPr>
          <p:cNvPr id="4" name="Footer Placeholder 3"/>
          <p:cNvSpPr>
            <a:spLocks noGrp="1"/>
          </p:cNvSpPr>
          <p:nvPr>
            <p:ph type="ftr" sz="quarter" idx="2"/>
          </p:nvPr>
        </p:nvSpPr>
        <p:spPr>
          <a:xfrm>
            <a:off x="0" y="9377316"/>
            <a:ext cx="2921582" cy="49534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18970" y="9377316"/>
            <a:ext cx="2921582" cy="495347"/>
          </a:xfrm>
          <a:prstGeom prst="rect">
            <a:avLst/>
          </a:prstGeom>
        </p:spPr>
        <p:txBody>
          <a:bodyPr vert="horz" lIns="91440" tIns="45720" rIns="91440" bIns="45720" rtlCol="0" anchor="b"/>
          <a:lstStyle>
            <a:lvl1pPr algn="r">
              <a:defRPr sz="1200"/>
            </a:lvl1pPr>
          </a:lstStyle>
          <a:p>
            <a:fld id="{D2D29B4E-956B-407C-8BEF-5EE2AC9BCD0E}" type="slidenum">
              <a:rPr lang="en-US" smtClean="0"/>
              <a:t>‹#›</a:t>
            </a:fld>
            <a:endParaRPr lang="en-US" dirty="0"/>
          </a:p>
        </p:txBody>
      </p:sp>
    </p:spTree>
    <p:extLst>
      <p:ext uri="{BB962C8B-B14F-4D97-AF65-F5344CB8AC3E}">
        <p14:creationId xmlns:p14="http://schemas.microsoft.com/office/powerpoint/2010/main" val="4136537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21582" cy="49534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18970" y="1"/>
            <a:ext cx="2921582" cy="495348"/>
          </a:xfrm>
          <a:prstGeom prst="rect">
            <a:avLst/>
          </a:prstGeom>
        </p:spPr>
        <p:txBody>
          <a:bodyPr vert="horz" lIns="91440" tIns="45720" rIns="91440" bIns="45720" rtlCol="0"/>
          <a:lstStyle>
            <a:lvl1pPr algn="r">
              <a:defRPr sz="1200"/>
            </a:lvl1pPr>
          </a:lstStyle>
          <a:p>
            <a:fld id="{851B9511-8566-4BBE-ACE2-265CCFA999E7}" type="datetimeFigureOut">
              <a:rPr lang="en-US" smtClean="0"/>
              <a:t>3/5/2026</a:t>
            </a:fld>
            <a:endParaRPr lang="en-US" dirty="0"/>
          </a:p>
        </p:txBody>
      </p:sp>
      <p:sp>
        <p:nvSpPr>
          <p:cNvPr id="4" name="Slide Image Placeholder 3"/>
          <p:cNvSpPr>
            <a:spLocks noGrp="1" noRot="1" noChangeAspect="1"/>
          </p:cNvSpPr>
          <p:nvPr>
            <p:ph type="sldImg" idx="2"/>
          </p:nvPr>
        </p:nvSpPr>
        <p:spPr>
          <a:xfrm>
            <a:off x="411163" y="1235075"/>
            <a:ext cx="5919787" cy="33305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4212" y="4751220"/>
            <a:ext cx="5393690" cy="388736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7316"/>
            <a:ext cx="2921582" cy="49534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18970" y="9377316"/>
            <a:ext cx="2921582" cy="495347"/>
          </a:xfrm>
          <a:prstGeom prst="rect">
            <a:avLst/>
          </a:prstGeom>
        </p:spPr>
        <p:txBody>
          <a:bodyPr vert="horz" lIns="91440" tIns="45720" rIns="91440" bIns="45720" rtlCol="0" anchor="b"/>
          <a:lstStyle>
            <a:lvl1pPr algn="r">
              <a:defRPr sz="1200"/>
            </a:lvl1pPr>
          </a:lstStyle>
          <a:p>
            <a:fld id="{9AEFE2BC-72D9-44E6-B028-8FB13D5D0B3F}" type="slidenum">
              <a:rPr lang="en-US" smtClean="0"/>
              <a:t>‹#›</a:t>
            </a:fld>
            <a:endParaRPr lang="en-US" dirty="0"/>
          </a:p>
        </p:txBody>
      </p:sp>
    </p:spTree>
    <p:extLst>
      <p:ext uri="{BB962C8B-B14F-4D97-AF65-F5344CB8AC3E}">
        <p14:creationId xmlns:p14="http://schemas.microsoft.com/office/powerpoint/2010/main" val="1708380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C08716D-2AEA-4B8B-B004-E5524181DA57}" type="datetime1">
              <a:rPr lang="en-US" smtClean="0"/>
              <a:t>3/5/2026</a:t>
            </a:fld>
            <a:endParaRPr lang="en-US" dirty="0"/>
          </a:p>
        </p:txBody>
      </p:sp>
      <p:sp>
        <p:nvSpPr>
          <p:cNvPr id="5" name="Footer Placeholder 4"/>
          <p:cNvSpPr>
            <a:spLocks noGrp="1"/>
          </p:cNvSpPr>
          <p:nvPr>
            <p:ph type="ftr" sz="quarter" idx="11"/>
          </p:nvPr>
        </p:nvSpPr>
        <p:spPr/>
        <p:txBody>
          <a:bodyPr/>
          <a:lstStyle/>
          <a:p>
            <a:r>
              <a:rPr lang="en-US" dirty="0"/>
              <a:t>Data analysis using SPSS</a:t>
            </a:r>
          </a:p>
        </p:txBody>
      </p:sp>
      <p:sp>
        <p:nvSpPr>
          <p:cNvPr id="6" name="Slide Number Placeholder 5"/>
          <p:cNvSpPr>
            <a:spLocks noGrp="1"/>
          </p:cNvSpPr>
          <p:nvPr>
            <p:ph type="sldNum" sz="quarter" idx="12"/>
          </p:nvPr>
        </p:nvSpPr>
        <p:spPr/>
        <p:txBody>
          <a:bodyPr/>
          <a:lstStyle/>
          <a:p>
            <a:fld id="{B9401B56-DF14-4180-846C-B3B858FBE2EF}"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66416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6B1254-F228-4C50-B4AE-CBD843B549F1}" type="datetime1">
              <a:rPr lang="en-US" smtClean="0"/>
              <a:t>3/5/2026</a:t>
            </a:fld>
            <a:endParaRPr lang="en-US" dirty="0"/>
          </a:p>
        </p:txBody>
      </p:sp>
      <p:sp>
        <p:nvSpPr>
          <p:cNvPr id="5" name="Footer Placeholder 4"/>
          <p:cNvSpPr>
            <a:spLocks noGrp="1"/>
          </p:cNvSpPr>
          <p:nvPr>
            <p:ph type="ftr" sz="quarter" idx="11"/>
          </p:nvPr>
        </p:nvSpPr>
        <p:spPr/>
        <p:txBody>
          <a:bodyPr/>
          <a:lstStyle/>
          <a:p>
            <a:r>
              <a:rPr lang="en-US" dirty="0"/>
              <a:t>Data analysis using SPSS</a:t>
            </a:r>
          </a:p>
        </p:txBody>
      </p:sp>
      <p:sp>
        <p:nvSpPr>
          <p:cNvPr id="6" name="Slide Number Placeholder 5"/>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249708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272F42-EEDF-44DE-A749-C0B41718FD5B}" type="datetime1">
              <a:rPr lang="en-US" smtClean="0"/>
              <a:t>3/5/2026</a:t>
            </a:fld>
            <a:endParaRPr lang="en-US" dirty="0"/>
          </a:p>
        </p:txBody>
      </p:sp>
      <p:sp>
        <p:nvSpPr>
          <p:cNvPr id="5" name="Footer Placeholder 4"/>
          <p:cNvSpPr>
            <a:spLocks noGrp="1"/>
          </p:cNvSpPr>
          <p:nvPr>
            <p:ph type="ftr" sz="quarter" idx="11"/>
          </p:nvPr>
        </p:nvSpPr>
        <p:spPr/>
        <p:txBody>
          <a:bodyPr/>
          <a:lstStyle/>
          <a:p>
            <a:r>
              <a:rPr lang="en-US" dirty="0"/>
              <a:t>Data analysis using SPSS</a:t>
            </a:r>
          </a:p>
        </p:txBody>
      </p:sp>
      <p:sp>
        <p:nvSpPr>
          <p:cNvPr id="6" name="Slide Number Placeholder 5"/>
          <p:cNvSpPr>
            <a:spLocks noGrp="1"/>
          </p:cNvSpPr>
          <p:nvPr>
            <p:ph type="sldNum" sz="quarter" idx="12"/>
          </p:nvPr>
        </p:nvSpPr>
        <p:spPr/>
        <p:txBody>
          <a:bodyPr/>
          <a:lstStyle/>
          <a:p>
            <a:fld id="{B9401B56-DF14-4180-846C-B3B858FBE2EF}"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6082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1DE3D4-3337-42E4-9B12-642C0D4C2C1E}" type="datetime1">
              <a:rPr lang="en-US" smtClean="0"/>
              <a:t>3/5/2026</a:t>
            </a:fld>
            <a:endParaRPr lang="en-US" dirty="0"/>
          </a:p>
        </p:txBody>
      </p:sp>
      <p:sp>
        <p:nvSpPr>
          <p:cNvPr id="5" name="Footer Placeholder 4"/>
          <p:cNvSpPr>
            <a:spLocks noGrp="1"/>
          </p:cNvSpPr>
          <p:nvPr>
            <p:ph type="ftr" sz="quarter" idx="11"/>
          </p:nvPr>
        </p:nvSpPr>
        <p:spPr/>
        <p:txBody>
          <a:bodyPr/>
          <a:lstStyle/>
          <a:p>
            <a:r>
              <a:rPr lang="en-US" dirty="0"/>
              <a:t>Data analysis using SPSS</a:t>
            </a:r>
          </a:p>
        </p:txBody>
      </p:sp>
      <p:sp>
        <p:nvSpPr>
          <p:cNvPr id="6" name="Slide Number Placeholder 5"/>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315678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0F7061-E850-4424-8E14-F18C21E762AD}" type="datetime1">
              <a:rPr lang="en-US" smtClean="0"/>
              <a:t>3/5/2026</a:t>
            </a:fld>
            <a:endParaRPr lang="en-US" dirty="0"/>
          </a:p>
        </p:txBody>
      </p:sp>
      <p:sp>
        <p:nvSpPr>
          <p:cNvPr id="5" name="Footer Placeholder 4"/>
          <p:cNvSpPr>
            <a:spLocks noGrp="1"/>
          </p:cNvSpPr>
          <p:nvPr>
            <p:ph type="ftr" sz="quarter" idx="11"/>
          </p:nvPr>
        </p:nvSpPr>
        <p:spPr/>
        <p:txBody>
          <a:bodyPr/>
          <a:lstStyle/>
          <a:p>
            <a:r>
              <a:rPr lang="en-US" dirty="0"/>
              <a:t>Data analysis using SPSS</a:t>
            </a:r>
          </a:p>
        </p:txBody>
      </p:sp>
      <p:sp>
        <p:nvSpPr>
          <p:cNvPr id="6" name="Slide Number Placeholder 5"/>
          <p:cNvSpPr>
            <a:spLocks noGrp="1"/>
          </p:cNvSpPr>
          <p:nvPr>
            <p:ph type="sldNum" sz="quarter" idx="12"/>
          </p:nvPr>
        </p:nvSpPr>
        <p:spPr/>
        <p:txBody>
          <a:bodyPr/>
          <a:lstStyle/>
          <a:p>
            <a:fld id="{B9401B56-DF14-4180-846C-B3B858FBE2EF}"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3098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EB8ECD-70CD-4EF9-AD78-57ADC276351C}" type="datetime1">
              <a:rPr lang="en-US" smtClean="0"/>
              <a:t>3/5/2026</a:t>
            </a:fld>
            <a:endParaRPr lang="en-US" dirty="0"/>
          </a:p>
        </p:txBody>
      </p:sp>
      <p:sp>
        <p:nvSpPr>
          <p:cNvPr id="6" name="Footer Placeholder 5"/>
          <p:cNvSpPr>
            <a:spLocks noGrp="1"/>
          </p:cNvSpPr>
          <p:nvPr>
            <p:ph type="ftr" sz="quarter" idx="11"/>
          </p:nvPr>
        </p:nvSpPr>
        <p:spPr/>
        <p:txBody>
          <a:bodyPr/>
          <a:lstStyle/>
          <a:p>
            <a:r>
              <a:rPr lang="en-US" dirty="0"/>
              <a:t>Data analysis using SPSS</a:t>
            </a:r>
          </a:p>
        </p:txBody>
      </p:sp>
      <p:sp>
        <p:nvSpPr>
          <p:cNvPr id="7" name="Slide Number Placeholder 6"/>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3683617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71E2C5-13C4-4EF3-B9D1-6616791C04C8}" type="datetime1">
              <a:rPr lang="en-US" smtClean="0"/>
              <a:t>3/5/2026</a:t>
            </a:fld>
            <a:endParaRPr lang="en-US" dirty="0"/>
          </a:p>
        </p:txBody>
      </p:sp>
      <p:sp>
        <p:nvSpPr>
          <p:cNvPr id="8" name="Footer Placeholder 7"/>
          <p:cNvSpPr>
            <a:spLocks noGrp="1"/>
          </p:cNvSpPr>
          <p:nvPr>
            <p:ph type="ftr" sz="quarter" idx="11"/>
          </p:nvPr>
        </p:nvSpPr>
        <p:spPr/>
        <p:txBody>
          <a:bodyPr/>
          <a:lstStyle/>
          <a:p>
            <a:r>
              <a:rPr lang="en-US" dirty="0"/>
              <a:t>Data analysis using SPSS</a:t>
            </a:r>
          </a:p>
        </p:txBody>
      </p:sp>
      <p:sp>
        <p:nvSpPr>
          <p:cNvPr id="9" name="Slide Number Placeholder 8"/>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1521848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2D0E8A-490C-4073-A8CA-54626A48B5C2}" type="datetime1">
              <a:rPr lang="en-US" smtClean="0"/>
              <a:t>3/5/2026</a:t>
            </a:fld>
            <a:endParaRPr lang="en-US" dirty="0"/>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4254990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E8ECE5-C111-45DB-A1A9-87A1ECE0A540}" type="datetime1">
              <a:rPr lang="en-US" smtClean="0"/>
              <a:t>3/5/2026</a:t>
            </a:fld>
            <a:endParaRPr lang="en-US" dirty="0"/>
          </a:p>
        </p:txBody>
      </p:sp>
      <p:sp>
        <p:nvSpPr>
          <p:cNvPr id="3" name="Footer Placeholder 2"/>
          <p:cNvSpPr>
            <a:spLocks noGrp="1"/>
          </p:cNvSpPr>
          <p:nvPr>
            <p:ph type="ftr" sz="quarter" idx="11"/>
          </p:nvPr>
        </p:nvSpPr>
        <p:spPr/>
        <p:txBody>
          <a:bodyPr/>
          <a:lstStyle/>
          <a:p>
            <a:r>
              <a:rPr lang="en-US" dirty="0"/>
              <a:t>Data analysis using SPSS</a:t>
            </a:r>
          </a:p>
        </p:txBody>
      </p:sp>
      <p:sp>
        <p:nvSpPr>
          <p:cNvPr id="4" name="Slide Number Placeholder 3"/>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1420010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23D9DA2-392D-4BF3-956D-840F45B26E90}" type="datetime1">
              <a:rPr lang="en-US" smtClean="0"/>
              <a:t>3/5/2026</a:t>
            </a:fld>
            <a:endParaRPr lang="en-US" dirty="0"/>
          </a:p>
        </p:txBody>
      </p:sp>
      <p:sp>
        <p:nvSpPr>
          <p:cNvPr id="6" name="Footer Placeholder 5"/>
          <p:cNvSpPr>
            <a:spLocks noGrp="1"/>
          </p:cNvSpPr>
          <p:nvPr>
            <p:ph type="ftr" sz="quarter" idx="11"/>
          </p:nvPr>
        </p:nvSpPr>
        <p:spPr/>
        <p:txBody>
          <a:bodyPr/>
          <a:lstStyle/>
          <a:p>
            <a:r>
              <a:rPr lang="en-US" dirty="0"/>
              <a:t>Data analysis using SPSS</a:t>
            </a:r>
          </a:p>
        </p:txBody>
      </p:sp>
      <p:sp>
        <p:nvSpPr>
          <p:cNvPr id="7" name="Slide Number Placeholder 6"/>
          <p:cNvSpPr>
            <a:spLocks noGrp="1"/>
          </p:cNvSpPr>
          <p:nvPr>
            <p:ph type="sldNum" sz="quarter" idx="12"/>
          </p:nvPr>
        </p:nvSpPr>
        <p:spPr/>
        <p:txBody>
          <a:bodyPr/>
          <a:lstStyle/>
          <a:p>
            <a:fld id="{B9401B56-DF14-4180-846C-B3B858FBE2EF}" type="slidenum">
              <a:rPr lang="en-US" smtClean="0"/>
              <a:t>‹#›</a:t>
            </a:fld>
            <a:endParaRPr lang="en-US" dirty="0"/>
          </a:p>
        </p:txBody>
      </p:sp>
    </p:spTree>
    <p:extLst>
      <p:ext uri="{BB962C8B-B14F-4D97-AF65-F5344CB8AC3E}">
        <p14:creationId xmlns:p14="http://schemas.microsoft.com/office/powerpoint/2010/main" val="413168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40103BA-F3BF-4743-BA86-A3A037BC17A1}" type="datetime1">
              <a:rPr lang="en-US" smtClean="0"/>
              <a:t>3/5/2026</a:t>
            </a:fld>
            <a:endParaRPr lang="en-US" dirty="0"/>
          </a:p>
        </p:txBody>
      </p:sp>
      <p:sp>
        <p:nvSpPr>
          <p:cNvPr id="6" name="Footer Placeholder 5"/>
          <p:cNvSpPr>
            <a:spLocks noGrp="1"/>
          </p:cNvSpPr>
          <p:nvPr>
            <p:ph type="ftr" sz="quarter" idx="11"/>
          </p:nvPr>
        </p:nvSpPr>
        <p:spPr/>
        <p:txBody>
          <a:bodyPr/>
          <a:lstStyle/>
          <a:p>
            <a:r>
              <a:rPr lang="en-US" dirty="0"/>
              <a:t>Data analysis using SPSS</a:t>
            </a:r>
          </a:p>
        </p:txBody>
      </p:sp>
      <p:sp>
        <p:nvSpPr>
          <p:cNvPr id="7" name="Slide Number Placeholder 6"/>
          <p:cNvSpPr>
            <a:spLocks noGrp="1"/>
          </p:cNvSpPr>
          <p:nvPr>
            <p:ph type="sldNum" sz="quarter" idx="12"/>
          </p:nvPr>
        </p:nvSpPr>
        <p:spPr/>
        <p:txBody>
          <a:bodyPr/>
          <a:lstStyle/>
          <a:p>
            <a:fld id="{B9401B56-DF14-4180-846C-B3B858FBE2EF}"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2653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2EB5E4A-FFBA-4A2B-B18F-F7DF3DABDD85}" type="datetime1">
              <a:rPr lang="en-US" smtClean="0"/>
              <a:t>3/5/2026</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dirty="0"/>
              <a:t>Data analysis using SPSS</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9401B56-DF14-4180-846C-B3B858FBE2EF}" type="slidenum">
              <a:rPr lang="en-US" smtClean="0"/>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5726289"/>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hf hdr="0" dt="0"/>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10"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3" Type="http://schemas.openxmlformats.org/officeDocument/2006/relationships/image" Target="../media/image81.png"/><Relationship Id="rId2" Type="http://schemas.openxmlformats.org/officeDocument/2006/relationships/image" Target="../media/image7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90.png"/><Relationship Id="rId7" Type="http://schemas.openxmlformats.org/officeDocument/2006/relationships/image" Target="../media/image80.png"/><Relationship Id="rId2" Type="http://schemas.openxmlformats.org/officeDocument/2006/relationships/chart" Target="../charts/chart4.xml"/><Relationship Id="rId1" Type="http://schemas.openxmlformats.org/officeDocument/2006/relationships/slideLayout" Target="../slideLayouts/slideLayout2.xml"/><Relationship Id="rId6" Type="http://schemas.openxmlformats.org/officeDocument/2006/relationships/image" Target="../media/image70.png"/><Relationship Id="rId5" Type="http://schemas.openxmlformats.org/officeDocument/2006/relationships/image" Target="../media/image60.png"/><Relationship Id="rId10" Type="http://schemas.openxmlformats.org/officeDocument/2006/relationships/image" Target="../media/image11.png"/><Relationship Id="rId9" Type="http://schemas.openxmlformats.org/officeDocument/2006/relationships/image" Target="../media/image100.png"/></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5"/>
          <p:cNvSpPr txBox="1"/>
          <p:nvPr/>
        </p:nvSpPr>
        <p:spPr>
          <a:xfrm>
            <a:off x="831273" y="368813"/>
            <a:ext cx="10358048" cy="1892826"/>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lvl="0" algn="ctr" defTabSz="914400" eaLnBrk="0" fontAlgn="base" hangingPunct="0">
              <a:lnSpc>
                <a:spcPct val="150000"/>
              </a:lnSpc>
              <a:spcBef>
                <a:spcPct val="0"/>
              </a:spcBef>
              <a:spcAft>
                <a:spcPct val="0"/>
              </a:spcAft>
            </a:pPr>
            <a:r>
              <a:rPr lang="en-US" sz="2600" dirty="0">
                <a:latin typeface="Cambria" panose="02040503050406030204" pitchFamily="18" charset="0"/>
                <a:ea typeface="Cambria" panose="02040503050406030204" pitchFamily="18" charset="0"/>
                <a:cs typeface="Times New Roman" pitchFamily="18" charset="0"/>
              </a:rPr>
              <a:t>University of Mohammed </a:t>
            </a:r>
            <a:r>
              <a:rPr lang="en-US" sz="2600" dirty="0" err="1">
                <a:latin typeface="Cambria" panose="02040503050406030204" pitchFamily="18" charset="0"/>
                <a:ea typeface="Cambria" panose="02040503050406030204" pitchFamily="18" charset="0"/>
                <a:cs typeface="Times New Roman" pitchFamily="18" charset="0"/>
              </a:rPr>
              <a:t>Essedik</a:t>
            </a:r>
            <a:r>
              <a:rPr lang="en-US" sz="2600" dirty="0">
                <a:latin typeface="Cambria" panose="02040503050406030204" pitchFamily="18" charset="0"/>
                <a:ea typeface="Cambria" panose="02040503050406030204" pitchFamily="18" charset="0"/>
                <a:cs typeface="Times New Roman" pitchFamily="18" charset="0"/>
              </a:rPr>
              <a:t> </a:t>
            </a:r>
            <a:r>
              <a:rPr lang="en-US" sz="2600" dirty="0" err="1">
                <a:latin typeface="Cambria" panose="02040503050406030204" pitchFamily="18" charset="0"/>
                <a:ea typeface="Cambria" panose="02040503050406030204" pitchFamily="18" charset="0"/>
                <a:cs typeface="Times New Roman" pitchFamily="18" charset="0"/>
              </a:rPr>
              <a:t>Benyehia</a:t>
            </a:r>
            <a:r>
              <a:rPr lang="en-US" sz="2600" dirty="0">
                <a:latin typeface="Cambria" panose="02040503050406030204" pitchFamily="18" charset="0"/>
                <a:ea typeface="Cambria" panose="02040503050406030204" pitchFamily="18" charset="0"/>
                <a:cs typeface="Times New Roman" pitchFamily="18" charset="0"/>
              </a:rPr>
              <a:t> </a:t>
            </a:r>
            <a:r>
              <a:rPr lang="en-US" sz="2600" dirty="0" err="1">
                <a:latin typeface="Cambria" panose="02040503050406030204" pitchFamily="18" charset="0"/>
                <a:ea typeface="Cambria" panose="02040503050406030204" pitchFamily="18" charset="0"/>
                <a:cs typeface="Times New Roman" pitchFamily="18" charset="0"/>
              </a:rPr>
              <a:t>Jijel</a:t>
            </a:r>
            <a:endParaRPr lang="en-US" sz="2600" dirty="0">
              <a:latin typeface="Cambria" panose="02040503050406030204" pitchFamily="18" charset="0"/>
              <a:ea typeface="Cambria" panose="02040503050406030204" pitchFamily="18" charset="0"/>
              <a:cs typeface="Arial" pitchFamily="34" charset="0"/>
            </a:endParaRPr>
          </a:p>
          <a:p>
            <a:pPr lvl="0" algn="ctr" defTabSz="914400" eaLnBrk="0" fontAlgn="base" hangingPunct="0">
              <a:lnSpc>
                <a:spcPct val="150000"/>
              </a:lnSpc>
              <a:spcBef>
                <a:spcPct val="0"/>
              </a:spcBef>
              <a:spcAft>
                <a:spcPct val="0"/>
              </a:spcAft>
            </a:pPr>
            <a:r>
              <a:rPr lang="en-US" sz="2600" dirty="0">
                <a:latin typeface="Cambria" panose="02040503050406030204" pitchFamily="18" charset="0"/>
                <a:ea typeface="Cambria" panose="02040503050406030204" pitchFamily="18" charset="0"/>
                <a:cs typeface="Times New Roman" pitchFamily="18" charset="0"/>
              </a:rPr>
              <a:t>Faculty of technology</a:t>
            </a:r>
          </a:p>
          <a:p>
            <a:pPr algn="ctr" defTabSz="914400" eaLnBrk="0" fontAlgn="base" hangingPunct="0">
              <a:lnSpc>
                <a:spcPct val="150000"/>
              </a:lnSpc>
              <a:spcBef>
                <a:spcPct val="0"/>
              </a:spcBef>
              <a:spcAft>
                <a:spcPct val="0"/>
              </a:spcAft>
            </a:pPr>
            <a:r>
              <a:rPr lang="en-US" sz="2600" dirty="0">
                <a:latin typeface="Cambria" panose="02040503050406030204" pitchFamily="18" charset="0"/>
                <a:ea typeface="Cambria" panose="02040503050406030204" pitchFamily="18" charset="0"/>
              </a:rPr>
              <a:t>Department of Architecture</a:t>
            </a:r>
            <a:endParaRPr lang="fr-FR" sz="2600" dirty="0">
              <a:latin typeface="Cambria" panose="02040503050406030204" pitchFamily="18" charset="0"/>
              <a:ea typeface="Cambria" panose="02040503050406030204" pitchFamily="18" charset="0"/>
            </a:endParaRPr>
          </a:p>
        </p:txBody>
      </p:sp>
      <p:sp>
        <p:nvSpPr>
          <p:cNvPr id="5" name="Rectangle 4"/>
          <p:cNvSpPr/>
          <p:nvPr/>
        </p:nvSpPr>
        <p:spPr>
          <a:xfrm>
            <a:off x="1236372" y="3555234"/>
            <a:ext cx="10106387" cy="830997"/>
          </a:xfrm>
          <a:prstGeom prst="rect">
            <a:avLst/>
          </a:prstGeom>
        </p:spPr>
        <p:txBody>
          <a:bodyPr wrap="square">
            <a:spAutoFit/>
          </a:bodyPr>
          <a:lstStyle/>
          <a:p>
            <a:pPr algn="ctr"/>
            <a:r>
              <a:rPr lang="en-US" sz="4800" b="1" dirty="0">
                <a:solidFill>
                  <a:srgbClr val="C00000"/>
                </a:solidFill>
              </a:rPr>
              <a:t>Numerical Data analysis</a:t>
            </a:r>
            <a:endParaRPr lang="en-US" sz="4800" b="1" dirty="0">
              <a:solidFill>
                <a:srgbClr val="C00000"/>
              </a:solidFill>
            </a:endParaRPr>
          </a:p>
        </p:txBody>
      </p:sp>
      <p:sp>
        <p:nvSpPr>
          <p:cNvPr id="7" name="TextBox 6"/>
          <p:cNvSpPr txBox="1"/>
          <p:nvPr/>
        </p:nvSpPr>
        <p:spPr>
          <a:xfrm>
            <a:off x="9320930" y="6270300"/>
            <a:ext cx="2697854" cy="400110"/>
          </a:xfrm>
          <a:prstGeom prst="rect">
            <a:avLst/>
          </a:prstGeom>
          <a:noFill/>
        </p:spPr>
        <p:txBody>
          <a:bodyPr wrap="none" rtlCol="0">
            <a:spAutoFit/>
          </a:bodyPr>
          <a:lstStyle/>
          <a:p>
            <a:r>
              <a:rPr lang="en-US" sz="2000" b="1" dirty="0" smtClean="0"/>
              <a:t>Dr</a:t>
            </a:r>
            <a:r>
              <a:rPr lang="en-US" sz="2000" dirty="0" smtClean="0"/>
              <a:t>.</a:t>
            </a:r>
            <a:r>
              <a:rPr lang="en-US" sz="2000" b="1" dirty="0" smtClean="0"/>
              <a:t> </a:t>
            </a:r>
            <a:r>
              <a:rPr lang="en-US" sz="2000" b="1" dirty="0" err="1"/>
              <a:t>Soltani</a:t>
            </a:r>
            <a:r>
              <a:rPr lang="en-US" sz="2000" b="1" dirty="0"/>
              <a:t> </a:t>
            </a:r>
            <a:r>
              <a:rPr lang="en-US" sz="2000" b="1" dirty="0" err="1"/>
              <a:t>Mohyiddine</a:t>
            </a:r>
            <a:endParaRPr lang="en-US" sz="2000" b="1"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12370" y="184912"/>
            <a:ext cx="1930390" cy="193039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4526" y="176308"/>
            <a:ext cx="1930390" cy="193039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974068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endParaRPr lang="fr-FR" dirty="0"/>
          </a:p>
        </p:txBody>
      </p:sp>
      <p:sp>
        <p:nvSpPr>
          <p:cNvPr id="4" name="Footer Placeholder 3"/>
          <p:cNvSpPr>
            <a:spLocks noGrp="1"/>
          </p:cNvSpPr>
          <p:nvPr>
            <p:ph type="ftr" sz="quarter" idx="11"/>
          </p:nvPr>
        </p:nvSpPr>
        <p:spPr/>
        <p:txBody>
          <a:bodyPr/>
          <a:lstStyle/>
          <a:p>
            <a:r>
              <a:rPr lang="en-US"/>
              <a:t>Data analysis using SPSS</a:t>
            </a:r>
            <a:endParaRPr lang="en-US" dirty="0"/>
          </a:p>
        </p:txBody>
      </p:sp>
      <p:sp>
        <p:nvSpPr>
          <p:cNvPr id="5" name="Slide Number Placeholder 4"/>
          <p:cNvSpPr>
            <a:spLocks noGrp="1"/>
          </p:cNvSpPr>
          <p:nvPr>
            <p:ph type="sldNum" sz="quarter" idx="12"/>
          </p:nvPr>
        </p:nvSpPr>
        <p:spPr/>
        <p:txBody>
          <a:bodyPr/>
          <a:lstStyle/>
          <a:p>
            <a:fld id="{B9401B56-DF14-4180-846C-B3B858FBE2EF}" type="slidenum">
              <a:rPr lang="en-US" smtClean="0"/>
              <a:t>10</a:t>
            </a:fld>
            <a:endParaRPr lang="en-US" dirty="0"/>
          </a:p>
        </p:txBody>
      </p:sp>
      <p:sp>
        <p:nvSpPr>
          <p:cNvPr id="8" name="TextBox 7"/>
          <p:cNvSpPr txBox="1"/>
          <p:nvPr/>
        </p:nvSpPr>
        <p:spPr>
          <a:xfrm>
            <a:off x="613954" y="2084832"/>
            <a:ext cx="3779433" cy="461665"/>
          </a:xfrm>
          <a:prstGeom prst="rect">
            <a:avLst/>
          </a:prstGeom>
          <a:noFill/>
        </p:spPr>
        <p:txBody>
          <a:bodyPr wrap="none" rtlCol="0">
            <a:spAutoFit/>
          </a:bodyPr>
          <a:lstStyle/>
          <a:p>
            <a:r>
              <a:rPr lang="en-US" sz="2400" b="1" dirty="0">
                <a:solidFill>
                  <a:schemeClr val="accent2"/>
                </a:solidFill>
              </a:rPr>
              <a:t>Correlation analysis in SPSS</a:t>
            </a:r>
            <a:endParaRPr lang="en-US" sz="2400" dirty="0">
              <a:solidFill>
                <a:schemeClr val="accent2"/>
              </a:solidFill>
            </a:endParaRPr>
          </a:p>
        </p:txBody>
      </p:sp>
      <p:sp>
        <p:nvSpPr>
          <p:cNvPr id="9" name="TextBox 8"/>
          <p:cNvSpPr txBox="1"/>
          <p:nvPr/>
        </p:nvSpPr>
        <p:spPr>
          <a:xfrm>
            <a:off x="382718" y="3449927"/>
            <a:ext cx="6044540" cy="1015663"/>
          </a:xfrm>
          <a:prstGeom prst="rect">
            <a:avLst/>
          </a:prstGeom>
          <a:noFill/>
        </p:spPr>
        <p:txBody>
          <a:bodyPr wrap="square" rtlCol="0">
            <a:spAutoFit/>
          </a:bodyPr>
          <a:lstStyle/>
          <a:p>
            <a:r>
              <a:rPr lang="en-US" sz="2000" dirty="0"/>
              <a:t>1- Move the variables from the left side to the right side</a:t>
            </a:r>
          </a:p>
          <a:p>
            <a:r>
              <a:rPr lang="en-US" sz="2000" dirty="0"/>
              <a:t>2- Select the kind of correlation coefficient  </a:t>
            </a:r>
          </a:p>
          <a:p>
            <a:r>
              <a:rPr lang="en-US" sz="2000" dirty="0"/>
              <a:t>3- Click Ok</a:t>
            </a:r>
          </a:p>
        </p:txBody>
      </p:sp>
      <p:pic>
        <p:nvPicPr>
          <p:cNvPr id="7" name="Picture 6"/>
          <p:cNvPicPr>
            <a:picLocks noChangeAspect="1"/>
          </p:cNvPicPr>
          <p:nvPr/>
        </p:nvPicPr>
        <p:blipFill>
          <a:blip r:embed="rId2"/>
          <a:stretch>
            <a:fillRect/>
          </a:stretch>
        </p:blipFill>
        <p:spPr>
          <a:xfrm>
            <a:off x="6427258" y="2106486"/>
            <a:ext cx="4410075" cy="3886200"/>
          </a:xfrm>
          <a:prstGeom prst="rect">
            <a:avLst/>
          </a:prstGeom>
        </p:spPr>
      </p:pic>
      <p:sp>
        <p:nvSpPr>
          <p:cNvPr id="14" name="TextBox 13"/>
          <p:cNvSpPr txBox="1"/>
          <p:nvPr/>
        </p:nvSpPr>
        <p:spPr>
          <a:xfrm>
            <a:off x="8048372" y="2927967"/>
            <a:ext cx="259773" cy="369332"/>
          </a:xfrm>
          <a:prstGeom prst="rect">
            <a:avLst/>
          </a:prstGeom>
          <a:noFill/>
        </p:spPr>
        <p:txBody>
          <a:bodyPr wrap="square" rtlCol="0">
            <a:spAutoFit/>
          </a:bodyPr>
          <a:lstStyle/>
          <a:p>
            <a:r>
              <a:rPr lang="fr-FR" b="1" dirty="0">
                <a:solidFill>
                  <a:srgbClr val="FF0000"/>
                </a:solidFill>
              </a:rPr>
              <a:t>1</a:t>
            </a:r>
          </a:p>
        </p:txBody>
      </p:sp>
      <p:sp>
        <p:nvSpPr>
          <p:cNvPr id="15" name="TextBox 14"/>
          <p:cNvSpPr txBox="1"/>
          <p:nvPr/>
        </p:nvSpPr>
        <p:spPr>
          <a:xfrm>
            <a:off x="6348880" y="4374785"/>
            <a:ext cx="259773" cy="369332"/>
          </a:xfrm>
          <a:prstGeom prst="rect">
            <a:avLst/>
          </a:prstGeom>
          <a:noFill/>
        </p:spPr>
        <p:txBody>
          <a:bodyPr wrap="square" rtlCol="0">
            <a:spAutoFit/>
          </a:bodyPr>
          <a:lstStyle/>
          <a:p>
            <a:r>
              <a:rPr lang="fr-FR" b="1" dirty="0">
                <a:solidFill>
                  <a:srgbClr val="FF0000"/>
                </a:solidFill>
              </a:rPr>
              <a:t>2</a:t>
            </a:r>
          </a:p>
        </p:txBody>
      </p:sp>
      <p:sp>
        <p:nvSpPr>
          <p:cNvPr id="19" name="TextBox 18"/>
          <p:cNvSpPr txBox="1"/>
          <p:nvPr/>
        </p:nvSpPr>
        <p:spPr>
          <a:xfrm>
            <a:off x="7024288" y="5546512"/>
            <a:ext cx="259773" cy="369332"/>
          </a:xfrm>
          <a:prstGeom prst="rect">
            <a:avLst/>
          </a:prstGeom>
          <a:noFill/>
        </p:spPr>
        <p:txBody>
          <a:bodyPr wrap="square" rtlCol="0">
            <a:spAutoFit/>
          </a:bodyPr>
          <a:lstStyle/>
          <a:p>
            <a:r>
              <a:rPr lang="fr-FR" b="1" dirty="0">
                <a:solidFill>
                  <a:srgbClr val="FF0000"/>
                </a:solidFill>
              </a:rPr>
              <a:t>3</a:t>
            </a:r>
          </a:p>
        </p:txBody>
      </p:sp>
      <p:cxnSp>
        <p:nvCxnSpPr>
          <p:cNvPr id="6" name="Curved Connector 5"/>
          <p:cNvCxnSpPr/>
          <p:nvPr/>
        </p:nvCxnSpPr>
        <p:spPr>
          <a:xfrm>
            <a:off x="7284061" y="2927967"/>
            <a:ext cx="1206796" cy="12700"/>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513157" y="2647493"/>
            <a:ext cx="3981026" cy="400110"/>
          </a:xfrm>
          <a:prstGeom prst="rect">
            <a:avLst/>
          </a:prstGeom>
        </p:spPr>
        <p:txBody>
          <a:bodyPr wrap="none">
            <a:spAutoFit/>
          </a:bodyPr>
          <a:lstStyle/>
          <a:p>
            <a:pPr algn="just"/>
            <a:r>
              <a:rPr lang="en-US" sz="2000" dirty="0"/>
              <a:t>The following window is appear then:</a:t>
            </a:r>
          </a:p>
        </p:txBody>
      </p:sp>
    </p:spTree>
    <p:extLst>
      <p:ext uri="{BB962C8B-B14F-4D97-AF65-F5344CB8AC3E}">
        <p14:creationId xmlns:p14="http://schemas.microsoft.com/office/powerpoint/2010/main" val="1458908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fade">
                                      <p:cBhvr>
                                        <p:cTn id="19" dur="500"/>
                                        <p:tgtEl>
                                          <p:spTgt spid="14"/>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9">
                                            <p:txEl>
                                              <p:pRg st="1" end="1"/>
                                            </p:txEl>
                                          </p:spTgt>
                                        </p:tgtEl>
                                        <p:attrNameLst>
                                          <p:attrName>style.visibility</p:attrName>
                                        </p:attrNameLst>
                                      </p:cBhvr>
                                      <p:to>
                                        <p:strVal val="visible"/>
                                      </p:to>
                                    </p:set>
                                    <p:animEffect transition="in" filter="fade">
                                      <p:cBhvr>
                                        <p:cTn id="24" dur="500"/>
                                        <p:tgtEl>
                                          <p:spTgt spid="9">
                                            <p:txEl>
                                              <p:pRg st="1" end="1"/>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xEl>
                                              <p:pRg st="2" end="2"/>
                                            </p:txEl>
                                          </p:spTgt>
                                        </p:tgtEl>
                                        <p:attrNameLst>
                                          <p:attrName>style.visibility</p:attrName>
                                        </p:attrNameLst>
                                      </p:cBhvr>
                                      <p:to>
                                        <p:strVal val="visible"/>
                                      </p:to>
                                    </p:set>
                                    <p:animEffect transition="in" filter="fade">
                                      <p:cBhvr>
                                        <p:cTn id="32" dur="500"/>
                                        <p:tgtEl>
                                          <p:spTgt spid="9">
                                            <p:txEl>
                                              <p:pRg st="2" end="2"/>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14" grpId="0"/>
      <p:bldP spid="15"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endParaRPr lang="fr-FR" dirty="0"/>
          </a:p>
        </p:txBody>
      </p:sp>
      <p:sp>
        <p:nvSpPr>
          <p:cNvPr id="4" name="Footer Placeholder 3"/>
          <p:cNvSpPr>
            <a:spLocks noGrp="1"/>
          </p:cNvSpPr>
          <p:nvPr>
            <p:ph type="ftr" sz="quarter" idx="11"/>
          </p:nvPr>
        </p:nvSpPr>
        <p:spPr/>
        <p:txBody>
          <a:bodyPr/>
          <a:lstStyle/>
          <a:p>
            <a:r>
              <a:rPr lang="en-US"/>
              <a:t>Data analysis using SPSS</a:t>
            </a:r>
            <a:endParaRPr lang="en-US" dirty="0"/>
          </a:p>
        </p:txBody>
      </p:sp>
      <p:sp>
        <p:nvSpPr>
          <p:cNvPr id="5" name="Slide Number Placeholder 4"/>
          <p:cNvSpPr>
            <a:spLocks noGrp="1"/>
          </p:cNvSpPr>
          <p:nvPr>
            <p:ph type="sldNum" sz="quarter" idx="12"/>
          </p:nvPr>
        </p:nvSpPr>
        <p:spPr/>
        <p:txBody>
          <a:bodyPr/>
          <a:lstStyle/>
          <a:p>
            <a:fld id="{B9401B56-DF14-4180-846C-B3B858FBE2EF}" type="slidenum">
              <a:rPr lang="en-US" smtClean="0"/>
              <a:t>11</a:t>
            </a:fld>
            <a:endParaRPr lang="en-US" dirty="0"/>
          </a:p>
        </p:txBody>
      </p:sp>
      <p:sp>
        <p:nvSpPr>
          <p:cNvPr id="8" name="TextBox 7"/>
          <p:cNvSpPr txBox="1"/>
          <p:nvPr/>
        </p:nvSpPr>
        <p:spPr>
          <a:xfrm>
            <a:off x="613954" y="2084832"/>
            <a:ext cx="3779433" cy="461665"/>
          </a:xfrm>
          <a:prstGeom prst="rect">
            <a:avLst/>
          </a:prstGeom>
          <a:noFill/>
        </p:spPr>
        <p:txBody>
          <a:bodyPr wrap="none" rtlCol="0">
            <a:spAutoFit/>
          </a:bodyPr>
          <a:lstStyle/>
          <a:p>
            <a:r>
              <a:rPr lang="en-US" sz="2400" b="1" dirty="0">
                <a:solidFill>
                  <a:schemeClr val="accent2"/>
                </a:solidFill>
              </a:rPr>
              <a:t>Correlation analysis in SPSS</a:t>
            </a:r>
            <a:endParaRPr lang="en-US" sz="2400" dirty="0">
              <a:solidFill>
                <a:schemeClr val="accent2"/>
              </a:solidFill>
            </a:endParaRPr>
          </a:p>
        </p:txBody>
      </p:sp>
      <p:sp>
        <p:nvSpPr>
          <p:cNvPr id="9" name="TextBox 8"/>
          <p:cNvSpPr txBox="1"/>
          <p:nvPr/>
        </p:nvSpPr>
        <p:spPr>
          <a:xfrm>
            <a:off x="522515" y="2927967"/>
            <a:ext cx="6044540" cy="1015663"/>
          </a:xfrm>
          <a:prstGeom prst="rect">
            <a:avLst/>
          </a:prstGeom>
          <a:noFill/>
        </p:spPr>
        <p:txBody>
          <a:bodyPr wrap="square" rtlCol="0">
            <a:spAutoFit/>
          </a:bodyPr>
          <a:lstStyle/>
          <a:p>
            <a:pPr algn="just"/>
            <a:r>
              <a:rPr lang="en-US" sz="2000" dirty="0"/>
              <a:t>The correlation coefficient is equal to 0,827 which means that there is high positive correlation between the two variable X and Y</a:t>
            </a:r>
          </a:p>
        </p:txBody>
      </p:sp>
      <p:pic>
        <p:nvPicPr>
          <p:cNvPr id="3" name="Picture 2"/>
          <p:cNvPicPr>
            <a:picLocks noChangeAspect="1"/>
          </p:cNvPicPr>
          <p:nvPr/>
        </p:nvPicPr>
        <p:blipFill>
          <a:blip r:embed="rId2"/>
          <a:stretch>
            <a:fillRect/>
          </a:stretch>
        </p:blipFill>
        <p:spPr>
          <a:xfrm>
            <a:off x="6715077" y="2841375"/>
            <a:ext cx="4029123" cy="2365792"/>
          </a:xfrm>
          <a:prstGeom prst="rect">
            <a:avLst/>
          </a:prstGeom>
        </p:spPr>
      </p:pic>
      <p:sp>
        <p:nvSpPr>
          <p:cNvPr id="16" name="TextBox 15"/>
          <p:cNvSpPr txBox="1"/>
          <p:nvPr/>
        </p:nvSpPr>
        <p:spPr>
          <a:xfrm>
            <a:off x="796553" y="5388582"/>
            <a:ext cx="6997108" cy="400110"/>
          </a:xfrm>
          <a:prstGeom prst="rect">
            <a:avLst/>
          </a:prstGeom>
          <a:noFill/>
        </p:spPr>
        <p:txBody>
          <a:bodyPr wrap="none" rtlCol="0">
            <a:spAutoFit/>
          </a:bodyPr>
          <a:lstStyle/>
          <a:p>
            <a:r>
              <a:rPr lang="en-US" sz="2000" dirty="0"/>
              <a:t>The correlation is significant because p-value (Sig) = 0.022 &lt; 0.05</a:t>
            </a:r>
          </a:p>
        </p:txBody>
      </p:sp>
    </p:spTree>
    <p:extLst>
      <p:ext uri="{BB962C8B-B14F-4D97-AF65-F5344CB8AC3E}">
        <p14:creationId xmlns:p14="http://schemas.microsoft.com/office/powerpoint/2010/main" val="1063948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12</a:t>
            </a:fld>
            <a:endParaRPr lang="en-US" dirty="0"/>
          </a:p>
        </p:txBody>
      </p:sp>
      <p:sp>
        <p:nvSpPr>
          <p:cNvPr id="6" name="TextBox 5"/>
          <p:cNvSpPr txBox="1"/>
          <p:nvPr/>
        </p:nvSpPr>
        <p:spPr>
          <a:xfrm>
            <a:off x="711200" y="2540000"/>
            <a:ext cx="5156200" cy="1938992"/>
          </a:xfrm>
          <a:prstGeom prst="rect">
            <a:avLst/>
          </a:prstGeom>
          <a:noFill/>
        </p:spPr>
        <p:txBody>
          <a:bodyPr wrap="square" rtlCol="0">
            <a:spAutoFit/>
          </a:bodyPr>
          <a:lstStyle/>
          <a:p>
            <a:pPr algn="just"/>
            <a:r>
              <a:rPr lang="en-US" sz="2400" dirty="0"/>
              <a:t>The regression </a:t>
            </a:r>
            <a:r>
              <a:rPr lang="en-US" sz="2400" b="1" dirty="0"/>
              <a:t>is mathematical technique </a:t>
            </a:r>
            <a:r>
              <a:rPr lang="en-US" sz="2400" dirty="0"/>
              <a:t>that is used to underline the </a:t>
            </a:r>
            <a:r>
              <a:rPr lang="en-US" sz="2400" b="1" dirty="0"/>
              <a:t>relationship between </a:t>
            </a:r>
            <a:r>
              <a:rPr lang="en-US" sz="2400" dirty="0"/>
              <a:t>one </a:t>
            </a:r>
            <a:r>
              <a:rPr lang="en-US" sz="2400" dirty="0">
                <a:solidFill>
                  <a:schemeClr val="accent2"/>
                </a:solidFill>
              </a:rPr>
              <a:t>dependent variable (Y)</a:t>
            </a:r>
            <a:r>
              <a:rPr lang="en-US" sz="2400" dirty="0"/>
              <a:t> and one or various </a:t>
            </a:r>
            <a:r>
              <a:rPr lang="en-US" sz="2400" dirty="0">
                <a:solidFill>
                  <a:srgbClr val="00B050"/>
                </a:solidFill>
              </a:rPr>
              <a:t>independent variables (X1, X2, …,</a:t>
            </a:r>
            <a:r>
              <a:rPr lang="en-US" sz="2400" dirty="0" err="1">
                <a:solidFill>
                  <a:srgbClr val="00B050"/>
                </a:solidFill>
              </a:rPr>
              <a:t>Xn</a:t>
            </a:r>
            <a:r>
              <a:rPr lang="en-US" sz="2400" dirty="0">
                <a:solidFill>
                  <a:srgbClr val="00B050"/>
                </a:solidFill>
              </a:rPr>
              <a:t>)</a:t>
            </a:r>
          </a:p>
        </p:txBody>
      </p:sp>
      <mc:AlternateContent xmlns:mc="http://schemas.openxmlformats.org/markup-compatibility/2006" xmlns:a14="http://schemas.microsoft.com/office/drawing/2010/main">
        <mc:Choice Requires="a14">
          <p:sp>
            <p:nvSpPr>
              <p:cNvPr id="8" name="TextBox 7"/>
              <p:cNvSpPr txBox="1"/>
              <p:nvPr/>
            </p:nvSpPr>
            <p:spPr>
              <a:xfrm>
                <a:off x="7411104" y="3247886"/>
                <a:ext cx="3515129"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0" i="1" smtClean="0">
                          <a:solidFill>
                            <a:schemeClr val="accent2"/>
                          </a:solidFill>
                          <a:latin typeface="Cambria Math" panose="02040503050406030204" pitchFamily="18" charset="0"/>
                        </a:rPr>
                        <m:t>𝑌</m:t>
                      </m:r>
                      <m:r>
                        <a:rPr lang="en-US" sz="2800" b="0" i="1" smtClean="0">
                          <a:latin typeface="Cambria Math" panose="02040503050406030204" pitchFamily="18" charset="0"/>
                        </a:rPr>
                        <m:t>=</m:t>
                      </m:r>
                      <m:r>
                        <a:rPr lang="en-US" sz="2800" b="0" i="1" smtClean="0">
                          <a:latin typeface="Cambria Math" panose="02040503050406030204" pitchFamily="18" charset="0"/>
                        </a:rPr>
                        <m:t>𝑓</m:t>
                      </m:r>
                      <m:r>
                        <a:rPr lang="en-US" sz="2800" b="0" i="1" smtClean="0">
                          <a:latin typeface="Cambria Math" panose="02040503050406030204" pitchFamily="18" charset="0"/>
                        </a:rPr>
                        <m:t>(</m:t>
                      </m:r>
                      <m:r>
                        <a:rPr lang="en-US" sz="2800" b="0" i="1" smtClean="0">
                          <a:solidFill>
                            <a:srgbClr val="00B050"/>
                          </a:solidFill>
                          <a:latin typeface="Cambria Math" panose="02040503050406030204" pitchFamily="18" charset="0"/>
                        </a:rPr>
                        <m:t>𝑋</m:t>
                      </m:r>
                      <m:r>
                        <a:rPr lang="en-US" sz="2800" b="0" i="1" smtClean="0">
                          <a:solidFill>
                            <a:srgbClr val="00B050"/>
                          </a:solidFill>
                          <a:latin typeface="Cambria Math" panose="02040503050406030204" pitchFamily="18" charset="0"/>
                        </a:rPr>
                        <m:t>1, </m:t>
                      </m:r>
                      <m:r>
                        <a:rPr lang="en-US" sz="2800" b="0" i="1" smtClean="0">
                          <a:solidFill>
                            <a:srgbClr val="00B050"/>
                          </a:solidFill>
                          <a:latin typeface="Cambria Math" panose="02040503050406030204" pitchFamily="18" charset="0"/>
                        </a:rPr>
                        <m:t>𝑋</m:t>
                      </m:r>
                      <m:r>
                        <a:rPr lang="en-US" sz="2800" b="0" i="1" smtClean="0">
                          <a:solidFill>
                            <a:srgbClr val="00B050"/>
                          </a:solidFill>
                          <a:latin typeface="Cambria Math" panose="02040503050406030204" pitchFamily="18" charset="0"/>
                        </a:rPr>
                        <m:t>2, …, </m:t>
                      </m:r>
                      <m:r>
                        <a:rPr lang="en-US" sz="2800" b="0" i="1" smtClean="0">
                          <a:solidFill>
                            <a:srgbClr val="00B050"/>
                          </a:solidFill>
                          <a:latin typeface="Cambria Math" panose="02040503050406030204" pitchFamily="18" charset="0"/>
                        </a:rPr>
                        <m:t>𝑋𝑛</m:t>
                      </m:r>
                      <m:r>
                        <a:rPr lang="en-US" sz="2800" b="0" i="1" smtClean="0">
                          <a:latin typeface="Cambria Math" panose="02040503050406030204" pitchFamily="18" charset="0"/>
                        </a:rPr>
                        <m:t>)</m:t>
                      </m:r>
                    </m:oMath>
                  </m:oMathPara>
                </a14:m>
                <a:endParaRPr lang="en-US" sz="2800" dirty="0"/>
              </a:p>
            </p:txBody>
          </p:sp>
        </mc:Choice>
        <mc:Fallback xmlns="">
          <p:sp>
            <p:nvSpPr>
              <p:cNvPr id="8" name="TextBox 7"/>
              <p:cNvSpPr txBox="1">
                <a:spLocks noRot="1" noChangeAspect="1" noMove="1" noResize="1" noEditPoints="1" noAdjustHandles="1" noChangeArrowheads="1" noChangeShapeType="1" noTextEdit="1"/>
              </p:cNvSpPr>
              <p:nvPr/>
            </p:nvSpPr>
            <p:spPr>
              <a:xfrm>
                <a:off x="7411104" y="3247886"/>
                <a:ext cx="3515129" cy="523220"/>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88541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13</a:t>
            </a:fld>
            <a:endParaRPr lang="en-US" dirty="0"/>
          </a:p>
        </p:txBody>
      </p:sp>
      <p:sp>
        <p:nvSpPr>
          <p:cNvPr id="6" name="TextBox 5"/>
          <p:cNvSpPr txBox="1"/>
          <p:nvPr/>
        </p:nvSpPr>
        <p:spPr>
          <a:xfrm>
            <a:off x="727964" y="2084832"/>
            <a:ext cx="5156200" cy="461665"/>
          </a:xfrm>
          <a:prstGeom prst="rect">
            <a:avLst/>
          </a:prstGeom>
          <a:noFill/>
        </p:spPr>
        <p:txBody>
          <a:bodyPr wrap="square" rtlCol="0">
            <a:spAutoFit/>
          </a:bodyPr>
          <a:lstStyle/>
          <a:p>
            <a:r>
              <a:rPr lang="en-US" sz="2400" b="1" dirty="0">
                <a:solidFill>
                  <a:schemeClr val="accent2"/>
                </a:solidFill>
              </a:rPr>
              <a:t>Types of regression analysis</a:t>
            </a:r>
          </a:p>
        </p:txBody>
      </p:sp>
      <mc:AlternateContent xmlns:mc="http://schemas.openxmlformats.org/markup-compatibility/2006" xmlns:a14="http://schemas.microsoft.com/office/drawing/2010/main">
        <mc:Choice Requires="a14">
          <p:graphicFrame>
            <p:nvGraphicFramePr>
              <p:cNvPr id="3" name="Diagram 2"/>
              <p:cNvGraphicFramePr/>
              <p:nvPr>
                <p:extLst>
                  <p:ext uri="{D42A27DB-BD31-4B8C-83A1-F6EECF244321}">
                    <p14:modId xmlns:p14="http://schemas.microsoft.com/office/powerpoint/2010/main" val="635017294"/>
                  </p:ext>
                </p:extLst>
              </p:nvPr>
            </p:nvGraphicFramePr>
            <p:xfrm>
              <a:off x="3594100" y="1752600"/>
              <a:ext cx="7023100" cy="47181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xmlns="">
          <p:graphicFrame>
            <p:nvGraphicFramePr>
              <p:cNvPr id="3" name="Diagram 2"/>
              <p:cNvGraphicFramePr/>
              <p:nvPr>
                <p:extLst>
                  <p:ext uri="{D42A27DB-BD31-4B8C-83A1-F6EECF244321}">
                    <p14:modId xmlns:p14="http://schemas.microsoft.com/office/powerpoint/2010/main" val="635017294"/>
                  </p:ext>
                </p:extLst>
              </p:nvPr>
            </p:nvGraphicFramePr>
            <p:xfrm>
              <a:off x="3594100" y="1752600"/>
              <a:ext cx="7023100" cy="47181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mc:Fallback>
      </mc:AlternateContent>
    </p:spTree>
    <p:extLst>
      <p:ext uri="{BB962C8B-B14F-4D97-AF65-F5344CB8AC3E}">
        <p14:creationId xmlns:p14="http://schemas.microsoft.com/office/powerpoint/2010/main" val="3154158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graphicEl>
                                              <a:dgm id="{B4BFF2F2-1E7F-432E-91D8-0D78586E24A8}"/>
                                            </p:graphicEl>
                                          </p:spTgt>
                                        </p:tgtEl>
                                        <p:attrNameLst>
                                          <p:attrName>style.visibility</p:attrName>
                                        </p:attrNameLst>
                                      </p:cBhvr>
                                      <p:to>
                                        <p:strVal val="visible"/>
                                      </p:to>
                                    </p:set>
                                    <p:animEffect transition="in" filter="fade">
                                      <p:cBhvr>
                                        <p:cTn id="7" dur="500"/>
                                        <p:tgtEl>
                                          <p:spTgt spid="3">
                                            <p:graphicEl>
                                              <a:dgm id="{B4BFF2F2-1E7F-432E-91D8-0D78586E24A8}"/>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graphicEl>
                                              <a:dgm id="{5677C6BB-9A13-4220-96E1-FCB5A52D235D}"/>
                                            </p:graphicEl>
                                          </p:spTgt>
                                        </p:tgtEl>
                                        <p:attrNameLst>
                                          <p:attrName>style.visibility</p:attrName>
                                        </p:attrNameLst>
                                      </p:cBhvr>
                                      <p:to>
                                        <p:strVal val="visible"/>
                                      </p:to>
                                    </p:set>
                                    <p:animEffect transition="in" filter="fade">
                                      <p:cBhvr>
                                        <p:cTn id="12" dur="500"/>
                                        <p:tgtEl>
                                          <p:spTgt spid="3">
                                            <p:graphicEl>
                                              <a:dgm id="{5677C6BB-9A13-4220-96E1-FCB5A52D235D}"/>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graphicEl>
                                              <a:dgm id="{4C5C1D4C-4252-4DD6-8104-5AF405EC937D}"/>
                                            </p:graphicEl>
                                          </p:spTgt>
                                        </p:tgtEl>
                                        <p:attrNameLst>
                                          <p:attrName>style.visibility</p:attrName>
                                        </p:attrNameLst>
                                      </p:cBhvr>
                                      <p:to>
                                        <p:strVal val="visible"/>
                                      </p:to>
                                    </p:set>
                                    <p:animEffect transition="in" filter="fade">
                                      <p:cBhvr>
                                        <p:cTn id="15" dur="500"/>
                                        <p:tgtEl>
                                          <p:spTgt spid="3">
                                            <p:graphicEl>
                                              <a:dgm id="{4C5C1D4C-4252-4DD6-8104-5AF405EC937D}"/>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graphicEl>
                                              <a:dgm id="{2F2A1EB2-AF18-4AF5-A093-902FBBB9C254}"/>
                                            </p:graphicEl>
                                          </p:spTgt>
                                        </p:tgtEl>
                                        <p:attrNameLst>
                                          <p:attrName>style.visibility</p:attrName>
                                        </p:attrNameLst>
                                      </p:cBhvr>
                                      <p:to>
                                        <p:strVal val="visible"/>
                                      </p:to>
                                    </p:set>
                                    <p:animEffect transition="in" filter="fade">
                                      <p:cBhvr>
                                        <p:cTn id="20" dur="500"/>
                                        <p:tgtEl>
                                          <p:spTgt spid="3">
                                            <p:graphicEl>
                                              <a:dgm id="{2F2A1EB2-AF18-4AF5-A093-902FBBB9C254}"/>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graphicEl>
                                              <a:dgm id="{611283BD-1E82-483F-9C63-76D7F3534EB4}"/>
                                            </p:graphicEl>
                                          </p:spTgt>
                                        </p:tgtEl>
                                        <p:attrNameLst>
                                          <p:attrName>style.visibility</p:attrName>
                                        </p:attrNameLst>
                                      </p:cBhvr>
                                      <p:to>
                                        <p:strVal val="visible"/>
                                      </p:to>
                                    </p:set>
                                    <p:animEffect transition="in" filter="fade">
                                      <p:cBhvr>
                                        <p:cTn id="23" dur="500"/>
                                        <p:tgtEl>
                                          <p:spTgt spid="3">
                                            <p:graphicEl>
                                              <a:dgm id="{611283BD-1E82-483F-9C63-76D7F3534EB4}"/>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graphicEl>
                                              <a:dgm id="{C04D29A2-3D69-446E-AA99-B75EB5F21F59}"/>
                                            </p:graphicEl>
                                          </p:spTgt>
                                        </p:tgtEl>
                                        <p:attrNameLst>
                                          <p:attrName>style.visibility</p:attrName>
                                        </p:attrNameLst>
                                      </p:cBhvr>
                                      <p:to>
                                        <p:strVal val="visible"/>
                                      </p:to>
                                    </p:set>
                                    <p:animEffect transition="in" filter="fade">
                                      <p:cBhvr>
                                        <p:cTn id="28" dur="500"/>
                                        <p:tgtEl>
                                          <p:spTgt spid="3">
                                            <p:graphicEl>
                                              <a:dgm id="{C04D29A2-3D69-446E-AA99-B75EB5F21F59}"/>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graphicEl>
                                              <a:dgm id="{5D8D2DAE-205D-43BC-B6DC-DE90F5DDEC2E}"/>
                                            </p:graphicEl>
                                          </p:spTgt>
                                        </p:tgtEl>
                                        <p:attrNameLst>
                                          <p:attrName>style.visibility</p:attrName>
                                        </p:attrNameLst>
                                      </p:cBhvr>
                                      <p:to>
                                        <p:strVal val="visible"/>
                                      </p:to>
                                    </p:set>
                                    <p:animEffect transition="in" filter="fade">
                                      <p:cBhvr>
                                        <p:cTn id="31" dur="500"/>
                                        <p:tgtEl>
                                          <p:spTgt spid="3">
                                            <p:graphicEl>
                                              <a:dgm id="{5D8D2DAE-205D-43BC-B6DC-DE90F5DDEC2E}"/>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graphicEl>
                                              <a:dgm id="{32008666-6B54-4141-BF02-1F0728B7A0CC}"/>
                                            </p:graphicEl>
                                          </p:spTgt>
                                        </p:tgtEl>
                                        <p:attrNameLst>
                                          <p:attrName>style.visibility</p:attrName>
                                        </p:attrNameLst>
                                      </p:cBhvr>
                                      <p:to>
                                        <p:strVal val="visible"/>
                                      </p:to>
                                    </p:set>
                                    <p:animEffect transition="in" filter="fade">
                                      <p:cBhvr>
                                        <p:cTn id="36" dur="500"/>
                                        <p:tgtEl>
                                          <p:spTgt spid="3">
                                            <p:graphicEl>
                                              <a:dgm id="{32008666-6B54-4141-BF02-1F0728B7A0CC}"/>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graphicEl>
                                              <a:dgm id="{5A2B2521-C498-477E-A262-9D5842F9B602}"/>
                                            </p:graphicEl>
                                          </p:spTgt>
                                        </p:tgtEl>
                                        <p:attrNameLst>
                                          <p:attrName>style.visibility</p:attrName>
                                        </p:attrNameLst>
                                      </p:cBhvr>
                                      <p:to>
                                        <p:strVal val="visible"/>
                                      </p:to>
                                    </p:set>
                                    <p:animEffect transition="in" filter="fade">
                                      <p:cBhvr>
                                        <p:cTn id="39" dur="500"/>
                                        <p:tgtEl>
                                          <p:spTgt spid="3">
                                            <p:graphicEl>
                                              <a:dgm id="{5A2B2521-C498-477E-A262-9D5842F9B602}"/>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3">
                                            <p:graphicEl>
                                              <a:dgm id="{71A51D32-D17F-4586-B2A4-538B35253F66}"/>
                                            </p:graphicEl>
                                          </p:spTgt>
                                        </p:tgtEl>
                                        <p:attrNameLst>
                                          <p:attrName>style.visibility</p:attrName>
                                        </p:attrNameLst>
                                      </p:cBhvr>
                                      <p:to>
                                        <p:strVal val="visible"/>
                                      </p:to>
                                    </p:set>
                                    <p:animEffect transition="in" filter="fade">
                                      <p:cBhvr>
                                        <p:cTn id="44" dur="500"/>
                                        <p:tgtEl>
                                          <p:spTgt spid="3">
                                            <p:graphicEl>
                                              <a:dgm id="{71A51D32-D17F-4586-B2A4-538B35253F66}"/>
                                            </p:graphicEl>
                                          </p:spTgt>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3">
                                            <p:graphicEl>
                                              <a:dgm id="{A9A770A9-DF54-43AA-B348-7C30CE3A0E8C}"/>
                                            </p:graphicEl>
                                          </p:spTgt>
                                        </p:tgtEl>
                                        <p:attrNameLst>
                                          <p:attrName>style.visibility</p:attrName>
                                        </p:attrNameLst>
                                      </p:cBhvr>
                                      <p:to>
                                        <p:strVal val="visible"/>
                                      </p:to>
                                    </p:set>
                                    <p:animEffect transition="in" filter="fade">
                                      <p:cBhvr>
                                        <p:cTn id="47" dur="500"/>
                                        <p:tgtEl>
                                          <p:spTgt spid="3">
                                            <p:graphicEl>
                                              <a:dgm id="{A9A770A9-DF54-43AA-B348-7C30CE3A0E8C}"/>
                                            </p:graphic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graphicEl>
                                              <a:dgm id="{C5DC096F-FCC0-4BD4-9F4B-43C02868008A}"/>
                                            </p:graphicEl>
                                          </p:spTgt>
                                        </p:tgtEl>
                                        <p:attrNameLst>
                                          <p:attrName>style.visibility</p:attrName>
                                        </p:attrNameLst>
                                      </p:cBhvr>
                                      <p:to>
                                        <p:strVal val="visible"/>
                                      </p:to>
                                    </p:set>
                                    <p:animEffect transition="in" filter="fade">
                                      <p:cBhvr>
                                        <p:cTn id="52" dur="500"/>
                                        <p:tgtEl>
                                          <p:spTgt spid="3">
                                            <p:graphicEl>
                                              <a:dgm id="{C5DC096F-FCC0-4BD4-9F4B-43C02868008A}"/>
                                            </p:graphicEl>
                                          </p:spTgt>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3">
                                            <p:graphicEl>
                                              <a:dgm id="{2785552D-7E09-423D-9278-4173C4DD9EC8}"/>
                                            </p:graphicEl>
                                          </p:spTgt>
                                        </p:tgtEl>
                                        <p:attrNameLst>
                                          <p:attrName>style.visibility</p:attrName>
                                        </p:attrNameLst>
                                      </p:cBhvr>
                                      <p:to>
                                        <p:strVal val="visible"/>
                                      </p:to>
                                    </p:set>
                                    <p:animEffect transition="in" filter="fade">
                                      <p:cBhvr>
                                        <p:cTn id="55" dur="500"/>
                                        <p:tgtEl>
                                          <p:spTgt spid="3">
                                            <p:graphicEl>
                                              <a:dgm id="{2785552D-7E09-423D-9278-4173C4DD9EC8}"/>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lvlOne"/>
        </p:bldSub>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14</a:t>
            </a:fld>
            <a:endParaRPr lang="en-US" dirty="0"/>
          </a:p>
        </p:txBody>
      </p:sp>
      <p:sp>
        <p:nvSpPr>
          <p:cNvPr id="6" name="TextBox 5"/>
          <p:cNvSpPr txBox="1"/>
          <p:nvPr/>
        </p:nvSpPr>
        <p:spPr>
          <a:xfrm>
            <a:off x="727964" y="2084832"/>
            <a:ext cx="4021836" cy="523220"/>
          </a:xfrm>
          <a:prstGeom prst="rect">
            <a:avLst/>
          </a:prstGeom>
          <a:noFill/>
        </p:spPr>
        <p:txBody>
          <a:bodyPr wrap="square" rtlCol="0">
            <a:spAutoFit/>
          </a:bodyPr>
          <a:lstStyle/>
          <a:p>
            <a:r>
              <a:rPr lang="en-US" sz="2800" b="1" dirty="0"/>
              <a:t>Simple linear regression</a:t>
            </a:r>
          </a:p>
        </p:txBody>
      </p:sp>
      <p:sp>
        <p:nvSpPr>
          <p:cNvPr id="7" name="TextBox 6"/>
          <p:cNvSpPr txBox="1"/>
          <p:nvPr/>
        </p:nvSpPr>
        <p:spPr>
          <a:xfrm>
            <a:off x="660401" y="3111500"/>
            <a:ext cx="3873500" cy="1938992"/>
          </a:xfrm>
          <a:prstGeom prst="rect">
            <a:avLst/>
          </a:prstGeom>
          <a:noFill/>
        </p:spPr>
        <p:txBody>
          <a:bodyPr wrap="square" rtlCol="0">
            <a:spAutoFit/>
          </a:bodyPr>
          <a:lstStyle/>
          <a:p>
            <a:pPr algn="just"/>
            <a:r>
              <a:rPr lang="en-US" sz="2000" dirty="0"/>
              <a:t>This kind of regression aims to investigate the </a:t>
            </a:r>
            <a:r>
              <a:rPr lang="en-US" sz="2000" b="1" dirty="0"/>
              <a:t>relationship</a:t>
            </a:r>
            <a:r>
              <a:rPr lang="en-US" sz="2000" dirty="0"/>
              <a:t> between </a:t>
            </a:r>
            <a:r>
              <a:rPr lang="en-US" sz="2000" b="1" dirty="0">
                <a:solidFill>
                  <a:schemeClr val="accent2"/>
                </a:solidFill>
              </a:rPr>
              <a:t>one dependent </a:t>
            </a:r>
            <a:r>
              <a:rPr lang="en-US" sz="2000" dirty="0"/>
              <a:t>(the response variable) variable and </a:t>
            </a:r>
            <a:r>
              <a:rPr lang="en-US" sz="2000" b="1" dirty="0">
                <a:solidFill>
                  <a:srgbClr val="00B050"/>
                </a:solidFill>
              </a:rPr>
              <a:t>one independent </a:t>
            </a:r>
            <a:r>
              <a:rPr lang="en-US" sz="2000" dirty="0"/>
              <a:t>variable (the predictor variable). </a:t>
            </a:r>
          </a:p>
        </p:txBody>
      </p:sp>
      <p:sp>
        <p:nvSpPr>
          <p:cNvPr id="8" name="TextBox 7"/>
          <p:cNvSpPr txBox="1"/>
          <p:nvPr/>
        </p:nvSpPr>
        <p:spPr>
          <a:xfrm>
            <a:off x="6642100" y="2455589"/>
            <a:ext cx="4102100" cy="707886"/>
          </a:xfrm>
          <a:prstGeom prst="rect">
            <a:avLst/>
          </a:prstGeom>
          <a:noFill/>
        </p:spPr>
        <p:txBody>
          <a:bodyPr wrap="square" rtlCol="0">
            <a:spAutoFit/>
          </a:bodyPr>
          <a:lstStyle/>
          <a:p>
            <a:r>
              <a:rPr lang="en-US" sz="2000" dirty="0"/>
              <a:t>The mathematical model of the Simple linear regression is given as follows</a:t>
            </a:r>
          </a:p>
        </p:txBody>
      </p:sp>
      <mc:AlternateContent xmlns:mc="http://schemas.openxmlformats.org/markup-compatibility/2006" xmlns:a14="http://schemas.microsoft.com/office/drawing/2010/main">
        <mc:Choice Requires="a14">
          <p:sp>
            <p:nvSpPr>
              <p:cNvPr id="9" name="Rectangle 8"/>
              <p:cNvSpPr/>
              <p:nvPr/>
            </p:nvSpPr>
            <p:spPr>
              <a:xfrm>
                <a:off x="7411068" y="3463693"/>
                <a:ext cx="2564163"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smtClean="0">
                          <a:solidFill>
                            <a:schemeClr val="accent2"/>
                          </a:solidFill>
                          <a:latin typeface="Cambria Math" panose="02040503050406030204" pitchFamily="18" charset="0"/>
                        </a:rPr>
                        <m:t>𝑌</m:t>
                      </m:r>
                      <m:r>
                        <a:rPr lang="en-US" sz="2400" i="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0">
                              <a:latin typeface="Cambria Math" panose="02040503050406030204" pitchFamily="18" charset="0"/>
                            </a:rPr>
                            <m:t>0</m:t>
                          </m:r>
                        </m:sub>
                      </m:sSub>
                      <m:r>
                        <a:rPr lang="en-US" sz="2400" i="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0">
                              <a:latin typeface="Cambria Math" panose="02040503050406030204" pitchFamily="18" charset="0"/>
                            </a:rPr>
                            <m:t>1</m:t>
                          </m:r>
                        </m:sub>
                      </m:sSub>
                      <m:r>
                        <a:rPr lang="en-US" sz="2400" i="1" smtClean="0">
                          <a:solidFill>
                            <a:srgbClr val="00B050"/>
                          </a:solidFill>
                          <a:latin typeface="Cambria Math" panose="02040503050406030204" pitchFamily="18" charset="0"/>
                        </a:rPr>
                        <m:t>𝑥</m:t>
                      </m:r>
                      <m:r>
                        <a:rPr lang="en-US" sz="2400" i="0">
                          <a:latin typeface="Cambria Math" panose="02040503050406030204" pitchFamily="18" charset="0"/>
                        </a:rPr>
                        <m:t>+</m:t>
                      </m:r>
                      <m:r>
                        <a:rPr lang="en-US" sz="2400" i="1">
                          <a:latin typeface="Cambria Math" panose="02040503050406030204" pitchFamily="18" charset="0"/>
                        </a:rPr>
                        <m:t>𝜀</m:t>
                      </m:r>
                    </m:oMath>
                  </m:oMathPara>
                </a14:m>
                <a:endParaRPr lang="en-US" sz="2400" dirty="0"/>
              </a:p>
            </p:txBody>
          </p:sp>
        </mc:Choice>
        <mc:Fallback xmlns="">
          <p:sp>
            <p:nvSpPr>
              <p:cNvPr id="9" name="Rectangle 8"/>
              <p:cNvSpPr>
                <a:spLocks noRot="1" noChangeAspect="1" noMove="1" noResize="1" noEditPoints="1" noAdjustHandles="1" noChangeArrowheads="1" noChangeShapeType="1" noTextEdit="1"/>
              </p:cNvSpPr>
              <p:nvPr/>
            </p:nvSpPr>
            <p:spPr>
              <a:xfrm>
                <a:off x="7411068" y="3463693"/>
                <a:ext cx="2564163" cy="461665"/>
              </a:xfrm>
              <a:prstGeom prst="rect">
                <a:avLst/>
              </a:prstGeom>
              <a:blipFill>
                <a:blip r:embed="rId2"/>
                <a:stretch>
                  <a:fillRect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6737550" y="4388772"/>
                <a:ext cx="4919360" cy="1323439"/>
              </a:xfrm>
              <a:prstGeom prst="rect">
                <a:avLst/>
              </a:prstGeom>
              <a:noFill/>
            </p:spPr>
            <p:txBody>
              <a:bodyPr wrap="none" rtlCol="0">
                <a:spAutoFit/>
              </a:bodyPr>
              <a:lstStyle/>
              <a:p>
                <a14:m>
                  <m:oMath xmlns:m="http://schemas.openxmlformats.org/officeDocument/2006/math">
                    <m:r>
                      <a:rPr lang="en-US" sz="2000" i="1">
                        <a:latin typeface="Cambria Math" panose="02040503050406030204" pitchFamily="18" charset="0"/>
                      </a:rPr>
                      <m:t>𝑦</m:t>
                    </m:r>
                  </m:oMath>
                </a14:m>
                <a:r>
                  <a:rPr lang="en-US" sz="2000" b="1" dirty="0"/>
                  <a:t> </a:t>
                </a:r>
                <a:r>
                  <a:rPr lang="en-US" sz="2000" dirty="0"/>
                  <a:t>presents the dependent variable </a:t>
                </a:r>
              </a:p>
              <a:p>
                <a14:m>
                  <m:oMath xmlns:m="http://schemas.openxmlformats.org/officeDocument/2006/math">
                    <m:r>
                      <a:rPr lang="en-US" sz="2000" i="1">
                        <a:latin typeface="Cambria Math" panose="02040503050406030204" pitchFamily="18" charset="0"/>
                      </a:rPr>
                      <m:t>𝑥</m:t>
                    </m:r>
                  </m:oMath>
                </a14:m>
                <a:r>
                  <a:rPr lang="en-US" sz="2000" dirty="0"/>
                  <a:t> represents the independent variable </a:t>
                </a:r>
              </a:p>
              <a:p>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𝛼</m:t>
                        </m:r>
                      </m:e>
                      <m:sub>
                        <m:r>
                          <a:rPr lang="en-US" sz="2000" i="1">
                            <a:latin typeface="Cambria Math" panose="02040503050406030204" pitchFamily="18" charset="0"/>
                          </a:rPr>
                          <m:t>0</m:t>
                        </m:r>
                      </m:sub>
                    </m:sSub>
                    <m:r>
                      <a:rPr lang="en-US" sz="2000" i="1">
                        <a:latin typeface="Cambria Math" panose="02040503050406030204" pitchFamily="18" charset="0"/>
                      </a:rPr>
                      <m:t>𝑎𝑛𝑑</m:t>
                    </m:r>
                    <m:r>
                      <a:rPr lang="en-US" sz="2000" i="1">
                        <a:latin typeface="Cambria Math" panose="02040503050406030204" pitchFamily="18" charset="0"/>
                      </a:rPr>
                      <m:t> </m:t>
                    </m:r>
                    <m:sSub>
                      <m:sSubPr>
                        <m:ctrlPr>
                          <a:rPr lang="en-US" sz="2000" i="1">
                            <a:latin typeface="Cambria Math" panose="02040503050406030204" pitchFamily="18" charset="0"/>
                          </a:rPr>
                        </m:ctrlPr>
                      </m:sSubPr>
                      <m:e>
                        <m:r>
                          <a:rPr lang="en-US" sz="2000" i="1">
                            <a:latin typeface="Cambria Math" panose="02040503050406030204" pitchFamily="18" charset="0"/>
                          </a:rPr>
                          <m:t>𝛼</m:t>
                        </m:r>
                      </m:e>
                      <m:sub>
                        <m:r>
                          <a:rPr lang="en-US" sz="2000" i="1">
                            <a:latin typeface="Cambria Math" panose="02040503050406030204" pitchFamily="18" charset="0"/>
                          </a:rPr>
                          <m:t>1</m:t>
                        </m:r>
                      </m:sub>
                    </m:sSub>
                  </m:oMath>
                </a14:m>
                <a:r>
                  <a:rPr lang="en-US" sz="2000" dirty="0"/>
                  <a:t>are the linear regression coefficients</a:t>
                </a:r>
              </a:p>
              <a:p>
                <a14:m>
                  <m:oMath xmlns:m="http://schemas.openxmlformats.org/officeDocument/2006/math">
                    <m:r>
                      <a:rPr lang="en-US" sz="2000" i="1">
                        <a:latin typeface="Cambria Math" panose="02040503050406030204" pitchFamily="18" charset="0"/>
                      </a:rPr>
                      <m:t>𝜀</m:t>
                    </m:r>
                  </m:oMath>
                </a14:m>
                <a:r>
                  <a:rPr lang="en-US" sz="2000" b="1" dirty="0"/>
                  <a:t> </a:t>
                </a:r>
                <a:r>
                  <a:rPr lang="en-US" sz="2000" dirty="0"/>
                  <a:t>is a random variable.</a:t>
                </a:r>
              </a:p>
            </p:txBody>
          </p:sp>
        </mc:Choice>
        <mc:Fallback xmlns="">
          <p:sp>
            <p:nvSpPr>
              <p:cNvPr id="10" name="TextBox 9"/>
              <p:cNvSpPr txBox="1">
                <a:spLocks noRot="1" noChangeAspect="1" noMove="1" noResize="1" noEditPoints="1" noAdjustHandles="1" noChangeArrowheads="1" noChangeShapeType="1" noTextEdit="1"/>
              </p:cNvSpPr>
              <p:nvPr/>
            </p:nvSpPr>
            <p:spPr>
              <a:xfrm>
                <a:off x="6737550" y="4388772"/>
                <a:ext cx="4919360" cy="1323439"/>
              </a:xfrm>
              <a:prstGeom prst="rect">
                <a:avLst/>
              </a:prstGeom>
              <a:blipFill>
                <a:blip r:embed="rId3"/>
                <a:stretch>
                  <a:fillRect t="-2765" r="-496" b="-7373"/>
                </a:stretch>
              </a:blipFill>
            </p:spPr>
            <p:txBody>
              <a:bodyPr/>
              <a:lstStyle/>
              <a:p>
                <a:r>
                  <a:rPr lang="en-US">
                    <a:noFill/>
                  </a:rPr>
                  <a:t> </a:t>
                </a:r>
              </a:p>
            </p:txBody>
          </p:sp>
        </mc:Fallback>
      </mc:AlternateContent>
    </p:spTree>
    <p:extLst>
      <p:ext uri="{BB962C8B-B14F-4D97-AF65-F5344CB8AC3E}">
        <p14:creationId xmlns:p14="http://schemas.microsoft.com/office/powerpoint/2010/main" val="1890045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15</a:t>
            </a:fld>
            <a:endParaRPr lang="en-US" dirty="0"/>
          </a:p>
        </p:txBody>
      </p:sp>
      <p:sp>
        <p:nvSpPr>
          <p:cNvPr id="6" name="TextBox 5"/>
          <p:cNvSpPr txBox="1"/>
          <p:nvPr/>
        </p:nvSpPr>
        <p:spPr>
          <a:xfrm>
            <a:off x="727964" y="2084832"/>
            <a:ext cx="4021836" cy="523220"/>
          </a:xfrm>
          <a:prstGeom prst="rect">
            <a:avLst/>
          </a:prstGeom>
          <a:noFill/>
        </p:spPr>
        <p:txBody>
          <a:bodyPr wrap="square" rtlCol="0">
            <a:spAutoFit/>
          </a:bodyPr>
          <a:lstStyle/>
          <a:p>
            <a:r>
              <a:rPr lang="en-US" sz="2800" b="1" dirty="0"/>
              <a:t>Simple linear regression</a:t>
            </a:r>
          </a:p>
        </p:txBody>
      </p:sp>
      <p:graphicFrame>
        <p:nvGraphicFramePr>
          <p:cNvPr id="11" name="Chart 10"/>
          <p:cNvGraphicFramePr/>
          <p:nvPr>
            <p:extLst>
              <p:ext uri="{D42A27DB-BD31-4B8C-83A1-F6EECF244321}">
                <p14:modId xmlns:p14="http://schemas.microsoft.com/office/powerpoint/2010/main" val="798299669"/>
              </p:ext>
            </p:extLst>
          </p:nvPr>
        </p:nvGraphicFramePr>
        <p:xfrm>
          <a:off x="224255" y="3037693"/>
          <a:ext cx="6005095" cy="3433011"/>
        </p:xfrm>
        <a:graphic>
          <a:graphicData uri="http://schemas.openxmlformats.org/drawingml/2006/chart">
            <c:chart xmlns:c="http://schemas.openxmlformats.org/drawingml/2006/chart" xmlns:r="http://schemas.openxmlformats.org/officeDocument/2006/relationships" r:id="rId2"/>
          </a:graphicData>
        </a:graphic>
      </p:graphicFrame>
      <mc:AlternateContent xmlns:mc="http://schemas.openxmlformats.org/markup-compatibility/2006" xmlns:a14="http://schemas.microsoft.com/office/drawing/2010/main">
        <mc:Choice Requires="a14">
          <p:sp>
            <p:nvSpPr>
              <p:cNvPr id="3" name="TextBox 2"/>
              <p:cNvSpPr txBox="1"/>
              <p:nvPr/>
            </p:nvSpPr>
            <p:spPr>
              <a:xfrm>
                <a:off x="5108597" y="2938505"/>
                <a:ext cx="1586460"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𝑌</m:t>
                      </m:r>
                      <m:r>
                        <a:rPr lang="en-US">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𝛼</m:t>
                          </m:r>
                        </m:e>
                        <m:sub>
                          <m:r>
                            <a:rPr lang="en-US">
                              <a:latin typeface="Cambria Math" panose="02040503050406030204" pitchFamily="18" charset="0"/>
                            </a:rPr>
                            <m:t>0</m:t>
                          </m:r>
                        </m:sub>
                      </m:sSub>
                      <m:r>
                        <a:rPr lang="en-US">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𝛼</m:t>
                          </m:r>
                        </m:e>
                        <m:sub>
                          <m:r>
                            <a:rPr lang="en-US">
                              <a:latin typeface="Cambria Math" panose="02040503050406030204" pitchFamily="18" charset="0"/>
                            </a:rPr>
                            <m:t>1</m:t>
                          </m:r>
                        </m:sub>
                      </m:sSub>
                      <m:r>
                        <a:rPr lang="en-US" i="1">
                          <a:latin typeface="Cambria Math" panose="02040503050406030204" pitchFamily="18" charset="0"/>
                        </a:rPr>
                        <m:t>𝑥</m:t>
                      </m:r>
                    </m:oMath>
                  </m:oMathPara>
                </a14:m>
                <a:endParaRPr lang="en-US" dirty="0"/>
              </a:p>
            </p:txBody>
          </p:sp>
        </mc:Choice>
        <mc:Fallback xmlns="">
          <p:sp>
            <p:nvSpPr>
              <p:cNvPr id="3" name="TextBox 2"/>
              <p:cNvSpPr txBox="1">
                <a:spLocks noRot="1" noChangeAspect="1" noMove="1" noResize="1" noEditPoints="1" noAdjustHandles="1" noChangeArrowheads="1" noChangeShapeType="1" noTextEdit="1"/>
              </p:cNvSpPr>
              <p:nvPr/>
            </p:nvSpPr>
            <p:spPr>
              <a:xfrm>
                <a:off x="5108597" y="2938505"/>
                <a:ext cx="1586460" cy="369332"/>
              </a:xfrm>
              <a:prstGeom prst="rect">
                <a:avLst/>
              </a:prstGeom>
              <a:blipFill>
                <a:blip r:embed="rId5"/>
                <a:stretch>
                  <a:fillRect/>
                </a:stretch>
              </a:blipFill>
            </p:spPr>
            <p:txBody>
              <a:bodyPr/>
              <a:lstStyle/>
              <a:p>
                <a:r>
                  <a:rPr lang="en-US">
                    <a:noFill/>
                  </a:rPr>
                  <a:t> </a:t>
                </a:r>
              </a:p>
            </p:txBody>
          </p:sp>
        </mc:Fallback>
      </mc:AlternateContent>
      <p:grpSp>
        <p:nvGrpSpPr>
          <p:cNvPr id="15" name="Group 14"/>
          <p:cNvGrpSpPr/>
          <p:nvPr/>
        </p:nvGrpSpPr>
        <p:grpSpPr>
          <a:xfrm>
            <a:off x="1800665" y="4989500"/>
            <a:ext cx="474745" cy="369332"/>
            <a:chOff x="1800665" y="4989500"/>
            <a:chExt cx="474745" cy="369332"/>
          </a:xfrm>
        </p:grpSpPr>
        <p:cxnSp>
          <p:nvCxnSpPr>
            <p:cNvPr id="13" name="Straight Arrow Connector 12"/>
            <p:cNvCxnSpPr/>
            <p:nvPr/>
          </p:nvCxnSpPr>
          <p:spPr>
            <a:xfrm>
              <a:off x="1800665" y="5064369"/>
              <a:ext cx="0" cy="294463"/>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TextBox 13"/>
                <p:cNvSpPr txBox="1"/>
                <p:nvPr/>
              </p:nvSpPr>
              <p:spPr>
                <a:xfrm>
                  <a:off x="1800665" y="4989500"/>
                  <a:ext cx="47474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𝜺</m:t>
                            </m:r>
                          </m:e>
                          <m:sub>
                            <m:r>
                              <a:rPr lang="en-US" b="1" i="1" smtClean="0">
                                <a:solidFill>
                                  <a:srgbClr val="FF0000"/>
                                </a:solidFill>
                                <a:latin typeface="Cambria Math" panose="02040503050406030204" pitchFamily="18" charset="0"/>
                              </a:rPr>
                              <m:t>𝟏</m:t>
                            </m:r>
                          </m:sub>
                        </m:sSub>
                      </m:oMath>
                    </m:oMathPara>
                  </a14:m>
                  <a:endParaRPr lang="en-US" b="1" dirty="0">
                    <a:solidFill>
                      <a:srgbClr val="FF0000"/>
                    </a:solidFill>
                  </a:endParaRPr>
                </a:p>
              </p:txBody>
            </p:sp>
          </mc:Choice>
          <mc:Fallback xmlns="">
            <p:sp>
              <p:nvSpPr>
                <p:cNvPr id="14" name="TextBox 13"/>
                <p:cNvSpPr txBox="1">
                  <a:spLocks noRot="1" noChangeAspect="1" noMove="1" noResize="1" noEditPoints="1" noAdjustHandles="1" noChangeArrowheads="1" noChangeShapeType="1" noTextEdit="1"/>
                </p:cNvSpPr>
                <p:nvPr/>
              </p:nvSpPr>
              <p:spPr>
                <a:xfrm>
                  <a:off x="1800665" y="4989500"/>
                  <a:ext cx="474745" cy="369332"/>
                </a:xfrm>
                <a:prstGeom prst="rect">
                  <a:avLst/>
                </a:prstGeom>
                <a:blipFill>
                  <a:blip r:embed="rId6"/>
                  <a:stretch>
                    <a:fillRect/>
                  </a:stretch>
                </a:blipFill>
              </p:spPr>
              <p:txBody>
                <a:bodyPr/>
                <a:lstStyle/>
                <a:p>
                  <a:r>
                    <a:rPr lang="en-US">
                      <a:noFill/>
                    </a:rPr>
                    <a:t> </a:t>
                  </a:r>
                </a:p>
              </p:txBody>
            </p:sp>
          </mc:Fallback>
        </mc:AlternateContent>
      </p:grpSp>
      <p:grpSp>
        <p:nvGrpSpPr>
          <p:cNvPr id="29" name="Group 28"/>
          <p:cNvGrpSpPr/>
          <p:nvPr/>
        </p:nvGrpSpPr>
        <p:grpSpPr>
          <a:xfrm>
            <a:off x="2985316" y="4214774"/>
            <a:ext cx="474745" cy="369332"/>
            <a:chOff x="2985316" y="4214774"/>
            <a:chExt cx="474745" cy="369332"/>
          </a:xfrm>
        </p:grpSpPr>
        <p:cxnSp>
          <p:nvCxnSpPr>
            <p:cNvPr id="17" name="Straight Arrow Connector 16"/>
            <p:cNvCxnSpPr/>
            <p:nvPr/>
          </p:nvCxnSpPr>
          <p:spPr>
            <a:xfrm>
              <a:off x="2989429" y="4317779"/>
              <a:ext cx="0" cy="22860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8" name="TextBox 17"/>
                <p:cNvSpPr txBox="1"/>
                <p:nvPr/>
              </p:nvSpPr>
              <p:spPr>
                <a:xfrm>
                  <a:off x="2985316" y="4214774"/>
                  <a:ext cx="47474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𝜺</m:t>
                            </m:r>
                          </m:e>
                          <m:sub>
                            <m:r>
                              <a:rPr lang="en-US" b="1" i="1" smtClean="0">
                                <a:solidFill>
                                  <a:srgbClr val="FF0000"/>
                                </a:solidFill>
                                <a:latin typeface="Cambria Math" panose="02040503050406030204" pitchFamily="18" charset="0"/>
                              </a:rPr>
                              <m:t>𝟐</m:t>
                            </m:r>
                          </m:sub>
                        </m:sSub>
                      </m:oMath>
                    </m:oMathPara>
                  </a14:m>
                  <a:endParaRPr lang="en-US" b="1" dirty="0">
                    <a:solidFill>
                      <a:srgbClr val="FF0000"/>
                    </a:solidFill>
                  </a:endParaRPr>
                </a:p>
              </p:txBody>
            </p:sp>
          </mc:Choice>
          <mc:Fallback xmlns="">
            <p:sp>
              <p:nvSpPr>
                <p:cNvPr id="18" name="TextBox 17"/>
                <p:cNvSpPr txBox="1">
                  <a:spLocks noRot="1" noChangeAspect="1" noMove="1" noResize="1" noEditPoints="1" noAdjustHandles="1" noChangeArrowheads="1" noChangeShapeType="1" noTextEdit="1"/>
                </p:cNvSpPr>
                <p:nvPr/>
              </p:nvSpPr>
              <p:spPr>
                <a:xfrm>
                  <a:off x="2985316" y="4214774"/>
                  <a:ext cx="474745" cy="369332"/>
                </a:xfrm>
                <a:prstGeom prst="rect">
                  <a:avLst/>
                </a:prstGeom>
                <a:blipFill>
                  <a:blip r:embed="rId7"/>
                  <a:stretch>
                    <a:fillRect/>
                  </a:stretch>
                </a:blipFill>
              </p:spPr>
              <p:txBody>
                <a:bodyPr/>
                <a:lstStyle/>
                <a:p>
                  <a:r>
                    <a:rPr lang="en-US">
                      <a:noFill/>
                    </a:rPr>
                    <a:t> </a:t>
                  </a:r>
                </a:p>
              </p:txBody>
            </p:sp>
          </mc:Fallback>
        </mc:AlternateContent>
      </p:grpSp>
      <p:grpSp>
        <p:nvGrpSpPr>
          <p:cNvPr id="22" name="Group 21"/>
          <p:cNvGrpSpPr/>
          <p:nvPr/>
        </p:nvGrpSpPr>
        <p:grpSpPr>
          <a:xfrm>
            <a:off x="4168142" y="3517124"/>
            <a:ext cx="474745" cy="532068"/>
            <a:chOff x="4168142" y="3517124"/>
            <a:chExt cx="474745" cy="532068"/>
          </a:xfrm>
        </p:grpSpPr>
        <p:cxnSp>
          <p:nvCxnSpPr>
            <p:cNvPr id="20" name="Straight Arrow Connector 19"/>
            <p:cNvCxnSpPr/>
            <p:nvPr/>
          </p:nvCxnSpPr>
          <p:spPr>
            <a:xfrm>
              <a:off x="4196281" y="3591992"/>
              <a:ext cx="0" cy="45720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1" name="TextBox 20"/>
                <p:cNvSpPr txBox="1"/>
                <p:nvPr/>
              </p:nvSpPr>
              <p:spPr>
                <a:xfrm>
                  <a:off x="4168142" y="3517124"/>
                  <a:ext cx="47474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𝜺</m:t>
                            </m:r>
                          </m:e>
                          <m:sub>
                            <m:r>
                              <a:rPr lang="en-US" b="1" i="1" smtClean="0">
                                <a:solidFill>
                                  <a:srgbClr val="FF0000"/>
                                </a:solidFill>
                                <a:latin typeface="Cambria Math" panose="02040503050406030204" pitchFamily="18" charset="0"/>
                              </a:rPr>
                              <m:t>𝟑</m:t>
                            </m:r>
                          </m:sub>
                        </m:sSub>
                      </m:oMath>
                    </m:oMathPara>
                  </a14:m>
                  <a:endParaRPr lang="en-US" b="1" dirty="0">
                    <a:solidFill>
                      <a:srgbClr val="FF0000"/>
                    </a:solidFill>
                  </a:endParaRPr>
                </a:p>
              </p:txBody>
            </p:sp>
          </mc:Choice>
          <mc:Fallback xmlns="">
            <p:sp>
              <p:nvSpPr>
                <p:cNvPr id="21" name="TextBox 20"/>
                <p:cNvSpPr txBox="1">
                  <a:spLocks noRot="1" noChangeAspect="1" noMove="1" noResize="1" noEditPoints="1" noAdjustHandles="1" noChangeArrowheads="1" noChangeShapeType="1" noTextEdit="1"/>
                </p:cNvSpPr>
                <p:nvPr/>
              </p:nvSpPr>
              <p:spPr>
                <a:xfrm>
                  <a:off x="4168142" y="3517124"/>
                  <a:ext cx="474745" cy="369332"/>
                </a:xfrm>
                <a:prstGeom prst="rect">
                  <a:avLst/>
                </a:prstGeom>
                <a:blipFill>
                  <a:blip r:embed="rId8"/>
                  <a:stretch>
                    <a:fillRect/>
                  </a:stretch>
                </a:blipFill>
              </p:spPr>
              <p:txBody>
                <a:bodyPr/>
                <a:lstStyle/>
                <a:p>
                  <a:r>
                    <a:rPr lang="en-US">
                      <a:noFill/>
                    </a:rPr>
                    <a:t> </a:t>
                  </a:r>
                </a:p>
              </p:txBody>
            </p:sp>
          </mc:Fallback>
        </mc:AlternateContent>
      </p:grpSp>
      <p:grpSp>
        <p:nvGrpSpPr>
          <p:cNvPr id="23" name="Group 22"/>
          <p:cNvGrpSpPr/>
          <p:nvPr/>
        </p:nvGrpSpPr>
        <p:grpSpPr>
          <a:xfrm>
            <a:off x="5341102" y="3404190"/>
            <a:ext cx="474745" cy="486348"/>
            <a:chOff x="4168142" y="3517124"/>
            <a:chExt cx="474745" cy="486348"/>
          </a:xfrm>
        </p:grpSpPr>
        <p:cxnSp>
          <p:nvCxnSpPr>
            <p:cNvPr id="24" name="Straight Arrow Connector 23"/>
            <p:cNvCxnSpPr/>
            <p:nvPr/>
          </p:nvCxnSpPr>
          <p:spPr>
            <a:xfrm>
              <a:off x="4196281" y="3591992"/>
              <a:ext cx="0" cy="41148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5" name="TextBox 24"/>
                <p:cNvSpPr txBox="1"/>
                <p:nvPr/>
              </p:nvSpPr>
              <p:spPr>
                <a:xfrm>
                  <a:off x="4168142" y="3517124"/>
                  <a:ext cx="474745"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smtClean="0">
                                <a:solidFill>
                                  <a:srgbClr val="FF0000"/>
                                </a:solidFill>
                                <a:latin typeface="Cambria Math" panose="02040503050406030204" pitchFamily="18" charset="0"/>
                              </a:rPr>
                            </m:ctrlPr>
                          </m:sSubPr>
                          <m:e>
                            <m:r>
                              <a:rPr lang="en-US" b="1" i="1">
                                <a:solidFill>
                                  <a:srgbClr val="FF0000"/>
                                </a:solidFill>
                                <a:latin typeface="Cambria Math" panose="02040503050406030204" pitchFamily="18" charset="0"/>
                              </a:rPr>
                              <m:t>𝜺</m:t>
                            </m:r>
                          </m:e>
                          <m:sub>
                            <m:r>
                              <a:rPr lang="en-US" b="1" i="1" smtClean="0">
                                <a:solidFill>
                                  <a:srgbClr val="FF0000"/>
                                </a:solidFill>
                                <a:latin typeface="Cambria Math" panose="02040503050406030204" pitchFamily="18" charset="0"/>
                              </a:rPr>
                              <m:t>𝟒</m:t>
                            </m:r>
                          </m:sub>
                        </m:sSub>
                      </m:oMath>
                    </m:oMathPara>
                  </a14:m>
                  <a:endParaRPr lang="en-US" b="1" dirty="0">
                    <a:solidFill>
                      <a:srgbClr val="FF0000"/>
                    </a:solidFill>
                  </a:endParaRPr>
                </a:p>
              </p:txBody>
            </p:sp>
          </mc:Choice>
          <mc:Fallback xmlns="">
            <p:sp>
              <p:nvSpPr>
                <p:cNvPr id="25" name="TextBox 24"/>
                <p:cNvSpPr txBox="1">
                  <a:spLocks noRot="1" noChangeAspect="1" noMove="1" noResize="1" noEditPoints="1" noAdjustHandles="1" noChangeArrowheads="1" noChangeShapeType="1" noTextEdit="1"/>
                </p:cNvSpPr>
                <p:nvPr/>
              </p:nvSpPr>
              <p:spPr>
                <a:xfrm>
                  <a:off x="4168142" y="3517124"/>
                  <a:ext cx="474745" cy="369332"/>
                </a:xfrm>
                <a:prstGeom prst="rect">
                  <a:avLst/>
                </a:prstGeom>
                <a:blipFill>
                  <a:blip r:embed="rId9"/>
                  <a:stretch>
                    <a:fillRect/>
                  </a:stretch>
                </a:blipFill>
              </p:spPr>
              <p:txBody>
                <a:bodyPr/>
                <a:lstStyle/>
                <a:p>
                  <a:r>
                    <a:rPr lang="en-US">
                      <a:noFill/>
                    </a:rPr>
                    <a:t> </a:t>
                  </a:r>
                </a:p>
              </p:txBody>
            </p:sp>
          </mc:Fallback>
        </mc:AlternateContent>
      </p:grpSp>
      <p:cxnSp>
        <p:nvCxnSpPr>
          <p:cNvPr id="27" name="Straight Connector 26"/>
          <p:cNvCxnSpPr/>
          <p:nvPr/>
        </p:nvCxnSpPr>
        <p:spPr>
          <a:xfrm flipH="1">
            <a:off x="224255" y="3327769"/>
            <a:ext cx="5483808" cy="2460704"/>
          </a:xfrm>
          <a:prstGeom prst="line">
            <a:avLst/>
          </a:prstGeom>
        </p:spPr>
        <p:style>
          <a:lnRef idx="1">
            <a:schemeClr val="accent2"/>
          </a:lnRef>
          <a:fillRef idx="0">
            <a:schemeClr val="accent2"/>
          </a:fillRef>
          <a:effectRef idx="0">
            <a:schemeClr val="accent2"/>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271489" y="5358832"/>
                <a:ext cx="511614"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US" b="1" i="1">
                              <a:latin typeface="Cambria Math" panose="02040503050406030204" pitchFamily="18" charset="0"/>
                            </a:rPr>
                          </m:ctrlPr>
                        </m:sSubPr>
                        <m:e>
                          <m:r>
                            <a:rPr lang="en-US" b="1" i="1">
                              <a:latin typeface="Cambria Math" panose="02040503050406030204" pitchFamily="18" charset="0"/>
                            </a:rPr>
                            <m:t>𝜶</m:t>
                          </m:r>
                        </m:e>
                        <m:sub>
                          <m:r>
                            <a:rPr lang="en-US" b="1" i="1">
                              <a:latin typeface="Cambria Math" panose="02040503050406030204" pitchFamily="18" charset="0"/>
                            </a:rPr>
                            <m:t>𝟎</m:t>
                          </m:r>
                        </m:sub>
                      </m:sSub>
                    </m:oMath>
                  </m:oMathPara>
                </a14:m>
                <a:endParaRPr lang="en-US" b="1" dirty="0"/>
              </a:p>
            </p:txBody>
          </p:sp>
        </mc:Choice>
        <mc:Fallback xmlns="">
          <p:sp>
            <p:nvSpPr>
              <p:cNvPr id="30" name="TextBox 29"/>
              <p:cNvSpPr txBox="1">
                <a:spLocks noRot="1" noChangeAspect="1" noMove="1" noResize="1" noEditPoints="1" noAdjustHandles="1" noChangeArrowheads="1" noChangeShapeType="1" noTextEdit="1"/>
              </p:cNvSpPr>
              <p:nvPr/>
            </p:nvSpPr>
            <p:spPr>
              <a:xfrm>
                <a:off x="271489" y="5358832"/>
                <a:ext cx="511614" cy="369332"/>
              </a:xfrm>
              <a:prstGeom prst="rect">
                <a:avLst/>
              </a:prstGeom>
              <a:blipFill>
                <a:blip r:embed="rId10"/>
                <a:stretch>
                  <a:fillRect/>
                </a:stretch>
              </a:blipFill>
            </p:spPr>
            <p:txBody>
              <a:bodyPr/>
              <a:lstStyle/>
              <a:p>
                <a:r>
                  <a:rPr lang="en-US">
                    <a:noFill/>
                  </a:rPr>
                  <a:t> </a:t>
                </a:r>
              </a:p>
            </p:txBody>
          </p:sp>
        </mc:Fallback>
      </mc:AlternateContent>
      <p:sp>
        <p:nvSpPr>
          <p:cNvPr id="26" name="TextBox 25">
            <a:extLst>
              <a:ext uri="{FF2B5EF4-FFF2-40B4-BE49-F238E27FC236}">
                <a16:creationId xmlns="" xmlns:a16="http://schemas.microsoft.com/office/drawing/2014/main" id="{DC913F05-6210-4B12-ADCA-44B331024E35}"/>
              </a:ext>
            </a:extLst>
          </p:cNvPr>
          <p:cNvSpPr txBox="1"/>
          <p:nvPr/>
        </p:nvSpPr>
        <p:spPr>
          <a:xfrm>
            <a:off x="6642100" y="2455589"/>
            <a:ext cx="4102100" cy="707886"/>
          </a:xfrm>
          <a:prstGeom prst="rect">
            <a:avLst/>
          </a:prstGeom>
          <a:noFill/>
        </p:spPr>
        <p:txBody>
          <a:bodyPr wrap="square" rtlCol="0">
            <a:spAutoFit/>
          </a:bodyPr>
          <a:lstStyle/>
          <a:p>
            <a:r>
              <a:rPr lang="en-US" sz="2000" dirty="0"/>
              <a:t>The mathematical model of the Simple linear regression is given as follows</a:t>
            </a:r>
          </a:p>
        </p:txBody>
      </p:sp>
      <mc:AlternateContent xmlns:mc="http://schemas.openxmlformats.org/markup-compatibility/2006" xmlns:a14="http://schemas.microsoft.com/office/drawing/2010/main">
        <mc:Choice Requires="a14">
          <p:sp>
            <p:nvSpPr>
              <p:cNvPr id="28" name="Rectangle 27">
                <a:extLst>
                  <a:ext uri="{FF2B5EF4-FFF2-40B4-BE49-F238E27FC236}">
                    <a16:creationId xmlns="" xmlns:a16="http://schemas.microsoft.com/office/drawing/2014/main" id="{0A7CA9D1-6DBF-473F-97DA-52BC8F20DCD7}"/>
                  </a:ext>
                </a:extLst>
              </p:cNvPr>
              <p:cNvSpPr/>
              <p:nvPr/>
            </p:nvSpPr>
            <p:spPr>
              <a:xfrm>
                <a:off x="7411068" y="3463693"/>
                <a:ext cx="2564163"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smtClean="0">
                          <a:solidFill>
                            <a:schemeClr val="accent2"/>
                          </a:solidFill>
                          <a:latin typeface="Cambria Math" panose="02040503050406030204" pitchFamily="18" charset="0"/>
                        </a:rPr>
                        <m:t>𝑌</m:t>
                      </m:r>
                      <m:r>
                        <a:rPr lang="en-US" sz="2400" i="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0">
                              <a:latin typeface="Cambria Math" panose="02040503050406030204" pitchFamily="18" charset="0"/>
                            </a:rPr>
                            <m:t>0</m:t>
                          </m:r>
                        </m:sub>
                      </m:sSub>
                      <m:r>
                        <a:rPr lang="en-US" sz="2400" i="0">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0">
                              <a:latin typeface="Cambria Math" panose="02040503050406030204" pitchFamily="18" charset="0"/>
                            </a:rPr>
                            <m:t>1</m:t>
                          </m:r>
                        </m:sub>
                      </m:sSub>
                      <m:r>
                        <a:rPr lang="en-US" sz="2400" i="1" smtClean="0">
                          <a:solidFill>
                            <a:srgbClr val="00B050"/>
                          </a:solidFill>
                          <a:latin typeface="Cambria Math" panose="02040503050406030204" pitchFamily="18" charset="0"/>
                        </a:rPr>
                        <m:t>𝑥</m:t>
                      </m:r>
                      <m:r>
                        <a:rPr lang="en-US" sz="2400" i="0">
                          <a:latin typeface="Cambria Math" panose="02040503050406030204" pitchFamily="18" charset="0"/>
                        </a:rPr>
                        <m:t>+</m:t>
                      </m:r>
                      <m:r>
                        <a:rPr lang="en-US" sz="2400" i="1">
                          <a:latin typeface="Cambria Math" panose="02040503050406030204" pitchFamily="18" charset="0"/>
                        </a:rPr>
                        <m:t>𝜀</m:t>
                      </m:r>
                    </m:oMath>
                  </m:oMathPara>
                </a14:m>
                <a:endParaRPr lang="en-US" sz="2400" dirty="0"/>
              </a:p>
            </p:txBody>
          </p:sp>
        </mc:Choice>
        <mc:Fallback xmlns="">
          <p:sp>
            <p:nvSpPr>
              <p:cNvPr id="28" name="Rectangle 27">
                <a:extLst>
                  <a:ext uri="{FF2B5EF4-FFF2-40B4-BE49-F238E27FC236}">
                    <a16:creationId xmlns:a16="http://schemas.microsoft.com/office/drawing/2014/main" id="{0A7CA9D1-6DBF-473F-97DA-52BC8F20DCD7}"/>
                  </a:ext>
                </a:extLst>
              </p:cNvPr>
              <p:cNvSpPr>
                <a:spLocks noRot="1" noChangeAspect="1" noMove="1" noResize="1" noEditPoints="1" noAdjustHandles="1" noChangeArrowheads="1" noChangeShapeType="1" noTextEdit="1"/>
              </p:cNvSpPr>
              <p:nvPr/>
            </p:nvSpPr>
            <p:spPr>
              <a:xfrm>
                <a:off x="7411068" y="3463693"/>
                <a:ext cx="2564163" cy="461665"/>
              </a:xfrm>
              <a:prstGeom prst="rect">
                <a:avLst/>
              </a:prstGeom>
              <a:blipFill>
                <a:blip r:embed="rId6"/>
                <a:stretch>
                  <a:fillRect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a:extLst>
                  <a:ext uri="{FF2B5EF4-FFF2-40B4-BE49-F238E27FC236}">
                    <a16:creationId xmlns="" xmlns:a16="http://schemas.microsoft.com/office/drawing/2014/main" id="{6BB212CA-BA24-4A83-B2DA-F5D6BAC49643}"/>
                  </a:ext>
                </a:extLst>
              </p:cNvPr>
              <p:cNvSpPr txBox="1"/>
              <p:nvPr/>
            </p:nvSpPr>
            <p:spPr>
              <a:xfrm>
                <a:off x="6737550" y="4388772"/>
                <a:ext cx="4919360" cy="1323439"/>
              </a:xfrm>
              <a:prstGeom prst="rect">
                <a:avLst/>
              </a:prstGeom>
              <a:noFill/>
            </p:spPr>
            <p:txBody>
              <a:bodyPr wrap="none" rtlCol="0">
                <a:spAutoFit/>
              </a:bodyPr>
              <a:lstStyle/>
              <a:p>
                <a14:m>
                  <m:oMath xmlns:m="http://schemas.openxmlformats.org/officeDocument/2006/math">
                    <m:r>
                      <a:rPr lang="en-US" sz="2000" i="1">
                        <a:latin typeface="Cambria Math" panose="02040503050406030204" pitchFamily="18" charset="0"/>
                      </a:rPr>
                      <m:t>𝑦</m:t>
                    </m:r>
                  </m:oMath>
                </a14:m>
                <a:r>
                  <a:rPr lang="en-US" sz="2000" b="1" dirty="0"/>
                  <a:t> </a:t>
                </a:r>
                <a:r>
                  <a:rPr lang="en-US" sz="2000" dirty="0"/>
                  <a:t>presents the dependent variable </a:t>
                </a:r>
              </a:p>
              <a:p>
                <a14:m>
                  <m:oMath xmlns:m="http://schemas.openxmlformats.org/officeDocument/2006/math">
                    <m:r>
                      <a:rPr lang="en-US" sz="2000" i="1">
                        <a:latin typeface="Cambria Math" panose="02040503050406030204" pitchFamily="18" charset="0"/>
                      </a:rPr>
                      <m:t>𝑥</m:t>
                    </m:r>
                  </m:oMath>
                </a14:m>
                <a:r>
                  <a:rPr lang="en-US" sz="2000" dirty="0"/>
                  <a:t> represents the independent variable </a:t>
                </a:r>
              </a:p>
              <a:p>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𝛼</m:t>
                        </m:r>
                      </m:e>
                      <m:sub>
                        <m:r>
                          <a:rPr lang="en-US" sz="2000" i="1">
                            <a:latin typeface="Cambria Math" panose="02040503050406030204" pitchFamily="18" charset="0"/>
                          </a:rPr>
                          <m:t>0</m:t>
                        </m:r>
                      </m:sub>
                    </m:sSub>
                    <m:r>
                      <a:rPr lang="en-US" sz="2000" i="1">
                        <a:latin typeface="Cambria Math" panose="02040503050406030204" pitchFamily="18" charset="0"/>
                      </a:rPr>
                      <m:t>𝑎𝑛𝑑</m:t>
                    </m:r>
                    <m:r>
                      <a:rPr lang="en-US" sz="2000" i="1">
                        <a:latin typeface="Cambria Math" panose="02040503050406030204" pitchFamily="18" charset="0"/>
                      </a:rPr>
                      <m:t> </m:t>
                    </m:r>
                    <m:sSub>
                      <m:sSubPr>
                        <m:ctrlPr>
                          <a:rPr lang="en-US" sz="2000" i="1">
                            <a:latin typeface="Cambria Math" panose="02040503050406030204" pitchFamily="18" charset="0"/>
                          </a:rPr>
                        </m:ctrlPr>
                      </m:sSubPr>
                      <m:e>
                        <m:r>
                          <a:rPr lang="en-US" sz="2000" i="1">
                            <a:latin typeface="Cambria Math" panose="02040503050406030204" pitchFamily="18" charset="0"/>
                          </a:rPr>
                          <m:t>𝛼</m:t>
                        </m:r>
                      </m:e>
                      <m:sub>
                        <m:r>
                          <a:rPr lang="en-US" sz="2000" i="1">
                            <a:latin typeface="Cambria Math" panose="02040503050406030204" pitchFamily="18" charset="0"/>
                          </a:rPr>
                          <m:t>1</m:t>
                        </m:r>
                      </m:sub>
                    </m:sSub>
                  </m:oMath>
                </a14:m>
                <a:r>
                  <a:rPr lang="en-US" sz="2000" dirty="0"/>
                  <a:t>are the linear regression coefficients</a:t>
                </a:r>
              </a:p>
              <a:p>
                <a14:m>
                  <m:oMath xmlns:m="http://schemas.openxmlformats.org/officeDocument/2006/math">
                    <m:r>
                      <a:rPr lang="en-US" sz="2000" i="1">
                        <a:latin typeface="Cambria Math" panose="02040503050406030204" pitchFamily="18" charset="0"/>
                      </a:rPr>
                      <m:t>𝜀</m:t>
                    </m:r>
                  </m:oMath>
                </a14:m>
                <a:r>
                  <a:rPr lang="en-US" sz="2000" b="1" dirty="0"/>
                  <a:t> </a:t>
                </a:r>
                <a:r>
                  <a:rPr lang="en-US" sz="2000" dirty="0"/>
                  <a:t>is a random variable.</a:t>
                </a:r>
              </a:p>
            </p:txBody>
          </p:sp>
        </mc:Choice>
        <mc:Fallback xmlns="">
          <p:sp>
            <p:nvSpPr>
              <p:cNvPr id="31" name="TextBox 30">
                <a:extLst>
                  <a:ext uri="{FF2B5EF4-FFF2-40B4-BE49-F238E27FC236}">
                    <a16:creationId xmlns:a16="http://schemas.microsoft.com/office/drawing/2014/main" id="{6BB212CA-BA24-4A83-B2DA-F5D6BAC49643}"/>
                  </a:ext>
                </a:extLst>
              </p:cNvPr>
              <p:cNvSpPr txBox="1">
                <a:spLocks noRot="1" noChangeAspect="1" noMove="1" noResize="1" noEditPoints="1" noAdjustHandles="1" noChangeArrowheads="1" noChangeShapeType="1" noTextEdit="1"/>
              </p:cNvSpPr>
              <p:nvPr/>
            </p:nvSpPr>
            <p:spPr>
              <a:xfrm>
                <a:off x="6737550" y="4388772"/>
                <a:ext cx="4919360" cy="1323439"/>
              </a:xfrm>
              <a:prstGeom prst="rect">
                <a:avLst/>
              </a:prstGeom>
              <a:blipFill>
                <a:blip r:embed="rId7"/>
                <a:stretch>
                  <a:fillRect t="-2765" r="-496" b="-7373"/>
                </a:stretch>
              </a:blipFill>
            </p:spPr>
            <p:txBody>
              <a:bodyPr/>
              <a:lstStyle/>
              <a:p>
                <a:r>
                  <a:rPr lang="en-US">
                    <a:noFill/>
                  </a:rPr>
                  <a:t> </a:t>
                </a:r>
              </a:p>
            </p:txBody>
          </p:sp>
        </mc:Fallback>
      </mc:AlternateContent>
    </p:spTree>
    <p:extLst>
      <p:ext uri="{BB962C8B-B14F-4D97-AF65-F5344CB8AC3E}">
        <p14:creationId xmlns:p14="http://schemas.microsoft.com/office/powerpoint/2010/main" val="3433625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500"/>
                                        <p:tgtEl>
                                          <p:spTgt spid="27"/>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0"/>
                                        </p:tgtEl>
                                        <p:attrNameLst>
                                          <p:attrName>style.visibility</p:attrName>
                                        </p:attrNameLst>
                                      </p:cBhvr>
                                      <p:to>
                                        <p:strVal val="visible"/>
                                      </p:to>
                                    </p:set>
                                    <p:anim calcmode="lin" valueType="num">
                                      <p:cBhvr>
                                        <p:cTn id="21" dur="500" fill="hold"/>
                                        <p:tgtEl>
                                          <p:spTgt spid="30"/>
                                        </p:tgtEl>
                                        <p:attrNameLst>
                                          <p:attrName>ppt_w</p:attrName>
                                        </p:attrNameLst>
                                      </p:cBhvr>
                                      <p:tavLst>
                                        <p:tav tm="0">
                                          <p:val>
                                            <p:fltVal val="0"/>
                                          </p:val>
                                        </p:tav>
                                        <p:tav tm="100000">
                                          <p:val>
                                            <p:strVal val="#ppt_w"/>
                                          </p:val>
                                        </p:tav>
                                      </p:tavLst>
                                    </p:anim>
                                    <p:anim calcmode="lin" valueType="num">
                                      <p:cBhvr>
                                        <p:cTn id="22" dur="500" fill="hold"/>
                                        <p:tgtEl>
                                          <p:spTgt spid="30"/>
                                        </p:tgtEl>
                                        <p:attrNameLst>
                                          <p:attrName>ppt_h</p:attrName>
                                        </p:attrNameLst>
                                      </p:cBhvr>
                                      <p:tavLst>
                                        <p:tav tm="0">
                                          <p:val>
                                            <p:fltVal val="0"/>
                                          </p:val>
                                        </p:tav>
                                        <p:tav tm="100000">
                                          <p:val>
                                            <p:strVal val="#ppt_h"/>
                                          </p:val>
                                        </p:tav>
                                      </p:tavLst>
                                    </p:anim>
                                    <p:animEffect transition="in" filter="fade">
                                      <p:cBhvr>
                                        <p:cTn id="23" dur="500"/>
                                        <p:tgtEl>
                                          <p:spTgt spid="3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500"/>
                                        <p:tgtEl>
                                          <p:spTgt spid="15"/>
                                        </p:tgtEl>
                                      </p:cBhvr>
                                    </p:animEffect>
                                  </p:childTnLst>
                                </p:cTn>
                              </p:par>
                              <p:par>
                                <p:cTn id="29" presetID="10" presetClass="entr" presetSubtype="0" fill="hold" nodeType="with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fade">
                                      <p:cBhvr>
                                        <p:cTn id="31" dur="500"/>
                                        <p:tgtEl>
                                          <p:spTgt spid="29"/>
                                        </p:tgtEl>
                                      </p:cBhvr>
                                    </p:animEffect>
                                  </p:childTnLst>
                                </p:cTn>
                              </p:par>
                              <p:par>
                                <p:cTn id="32" presetID="10" presetClass="entr" presetSubtype="0" fill="hold"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500"/>
                                        <p:tgtEl>
                                          <p:spTgt spid="22"/>
                                        </p:tgtEl>
                                      </p:cBhvr>
                                    </p:animEffect>
                                  </p:childTnLst>
                                </p:cTn>
                              </p:par>
                              <p:par>
                                <p:cTn id="35" presetID="10"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fade">
                                      <p:cBhvr>
                                        <p:cTn id="3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P spid="3" grpId="0"/>
      <p:bldP spid="3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16</a:t>
            </a:fld>
            <a:endParaRPr lang="en-US" dirty="0"/>
          </a:p>
        </p:txBody>
      </p:sp>
      <p:sp>
        <p:nvSpPr>
          <p:cNvPr id="6" name="TextBox 5"/>
          <p:cNvSpPr txBox="1"/>
          <p:nvPr/>
        </p:nvSpPr>
        <p:spPr>
          <a:xfrm>
            <a:off x="727964" y="2084832"/>
            <a:ext cx="4021836" cy="523220"/>
          </a:xfrm>
          <a:prstGeom prst="rect">
            <a:avLst/>
          </a:prstGeom>
          <a:noFill/>
        </p:spPr>
        <p:txBody>
          <a:bodyPr wrap="square" rtlCol="0">
            <a:spAutoFit/>
          </a:bodyPr>
          <a:lstStyle/>
          <a:p>
            <a:r>
              <a:rPr lang="en-US" sz="2800" b="1" dirty="0"/>
              <a:t>Simple linear regression</a:t>
            </a:r>
          </a:p>
        </p:txBody>
      </p:sp>
      <p:sp>
        <p:nvSpPr>
          <p:cNvPr id="7" name="TextBox 6"/>
          <p:cNvSpPr txBox="1"/>
          <p:nvPr/>
        </p:nvSpPr>
        <p:spPr>
          <a:xfrm>
            <a:off x="660401" y="3111500"/>
            <a:ext cx="3873500" cy="2246769"/>
          </a:xfrm>
          <a:prstGeom prst="rect">
            <a:avLst/>
          </a:prstGeom>
          <a:noFill/>
        </p:spPr>
        <p:txBody>
          <a:bodyPr wrap="square" rtlCol="0">
            <a:spAutoFit/>
          </a:bodyPr>
          <a:lstStyle/>
          <a:p>
            <a:pPr algn="just"/>
            <a:r>
              <a:rPr lang="en-US" sz="2000" dirty="0"/>
              <a:t>The regression coefficient are computed using the </a:t>
            </a:r>
            <a:r>
              <a:rPr lang="en-US" sz="2000" b="1" dirty="0"/>
              <a:t>least square method </a:t>
            </a:r>
            <a:r>
              <a:rPr lang="en-US" sz="2000" dirty="0"/>
              <a:t>in order to adjust the straight line that represents the relationship between two variables. This is done based on the following procedures:</a:t>
            </a:r>
          </a:p>
        </p:txBody>
      </p:sp>
      <mc:AlternateContent xmlns:mc="http://schemas.openxmlformats.org/markup-compatibility/2006" xmlns:a14="http://schemas.microsoft.com/office/drawing/2010/main">
        <mc:Choice Requires="a14">
          <p:sp>
            <p:nvSpPr>
              <p:cNvPr id="3" name="TextBox 2"/>
              <p:cNvSpPr txBox="1"/>
              <p:nvPr/>
            </p:nvSpPr>
            <p:spPr>
              <a:xfrm>
                <a:off x="5884164" y="1957049"/>
                <a:ext cx="5359400" cy="493000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1" i="1" smtClean="0">
                          <a:latin typeface="Cambria Math" panose="02040503050406030204" pitchFamily="18" charset="0"/>
                        </a:rPr>
                        <m:t>𝒚</m:t>
                      </m:r>
                      <m:r>
                        <a:rPr lang="en-US" sz="2800" b="1" i="1" smtClean="0">
                          <a:latin typeface="Cambria Math" panose="02040503050406030204" pitchFamily="18" charset="0"/>
                        </a:rPr>
                        <m:t>=</m:t>
                      </m:r>
                      <m:sSub>
                        <m:sSubPr>
                          <m:ctrlPr>
                            <a:rPr lang="en-US" sz="2800" i="1" smtClean="0">
                              <a:latin typeface="Cambria Math" panose="02040503050406030204" pitchFamily="18" charset="0"/>
                            </a:rPr>
                          </m:ctrlPr>
                        </m:sSubPr>
                        <m:e>
                          <m:r>
                            <a:rPr lang="en-US" sz="2800" b="0" i="1">
                              <a:latin typeface="Cambria Math" panose="02040503050406030204" pitchFamily="18" charset="0"/>
                            </a:rPr>
                            <m:t>𝛼</m:t>
                          </m:r>
                        </m:e>
                        <m:sub>
                          <m:r>
                            <a:rPr lang="en-US" sz="2800" b="0" i="1">
                              <a:latin typeface="Cambria Math" panose="02040503050406030204" pitchFamily="18" charset="0"/>
                            </a:rPr>
                            <m:t>0</m:t>
                          </m:r>
                        </m:sub>
                      </m:sSub>
                      <m:r>
                        <a:rPr lang="en-US" sz="2800" b="1" i="1">
                          <a:latin typeface="Cambria Math" panose="02040503050406030204" pitchFamily="18" charset="0"/>
                        </a:rPr>
                        <m:t>+</m:t>
                      </m:r>
                      <m:sSub>
                        <m:sSubPr>
                          <m:ctrlPr>
                            <a:rPr lang="en-US" sz="2800" i="1" smtClean="0">
                              <a:latin typeface="Cambria Math" panose="02040503050406030204" pitchFamily="18" charset="0"/>
                            </a:rPr>
                          </m:ctrlPr>
                        </m:sSubPr>
                        <m:e>
                          <m:r>
                            <a:rPr lang="en-US" sz="2800" b="0" i="1">
                              <a:latin typeface="Cambria Math" panose="02040503050406030204" pitchFamily="18" charset="0"/>
                            </a:rPr>
                            <m:t>𝛼</m:t>
                          </m:r>
                        </m:e>
                        <m:sub>
                          <m:r>
                            <a:rPr lang="en-US" sz="2800" b="0" i="1">
                              <a:latin typeface="Cambria Math" panose="02040503050406030204" pitchFamily="18" charset="0"/>
                            </a:rPr>
                            <m:t>1</m:t>
                          </m:r>
                        </m:sub>
                      </m:sSub>
                      <m:r>
                        <a:rPr lang="en-US" sz="2800" b="1" i="1">
                          <a:latin typeface="Cambria Math" panose="02040503050406030204" pitchFamily="18" charset="0"/>
                        </a:rPr>
                        <m:t>𝒙</m:t>
                      </m:r>
                    </m:oMath>
                  </m:oMathPara>
                </a14:m>
                <a:endParaRPr lang="en-US" sz="2800" b="1" dirty="0"/>
              </a:p>
              <a:p>
                <a:r>
                  <a:rPr lang="en-US" sz="2400" dirty="0"/>
                  <a:t>where </a:t>
                </a:r>
              </a:p>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i="1">
                              <a:latin typeface="Cambria Math" panose="02040503050406030204" pitchFamily="18" charset="0"/>
                            </a:rPr>
                            <m:t>𝛼</m:t>
                          </m:r>
                        </m:e>
                        <m:sub>
                          <m:r>
                            <a:rPr lang="en-US" sz="2400" i="1">
                              <a:latin typeface="Cambria Math" panose="02040503050406030204" pitchFamily="18" charset="0"/>
                            </a:rPr>
                            <m:t>0</m:t>
                          </m:r>
                        </m:sub>
                      </m:sSub>
                      <m:r>
                        <a:rPr lang="en-US" sz="2400" i="1">
                          <a:latin typeface="Cambria Math" panose="02040503050406030204" pitchFamily="18" charset="0"/>
                        </a:rPr>
                        <m:t>=</m:t>
                      </m:r>
                      <m:acc>
                        <m:accPr>
                          <m:chr m:val="̅"/>
                          <m:ctrlPr>
                            <a:rPr lang="en-US" sz="2400" i="1">
                              <a:latin typeface="Cambria Math" panose="02040503050406030204" pitchFamily="18" charset="0"/>
                            </a:rPr>
                          </m:ctrlPr>
                        </m:accPr>
                        <m:e>
                          <m:r>
                            <a:rPr lang="en-US" sz="2400" i="1">
                              <a:latin typeface="Cambria Math" panose="02040503050406030204" pitchFamily="18" charset="0"/>
                            </a:rPr>
                            <m:t>𝑦</m:t>
                          </m:r>
                        </m:e>
                      </m:acc>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1">
                              <a:latin typeface="Cambria Math" panose="02040503050406030204" pitchFamily="18" charset="0"/>
                            </a:rPr>
                            <m:t>1</m:t>
                          </m:r>
                        </m:sub>
                      </m:sSub>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𝑥</m:t>
                          </m:r>
                        </m:e>
                      </m:acc>
                    </m:oMath>
                  </m:oMathPara>
                </a14:m>
                <a:endParaRPr lang="en-US" sz="2400" dirty="0"/>
              </a:p>
              <a:p>
                <a:r>
                  <a:rPr lang="en-US" sz="2400" dirty="0"/>
                  <a:t>and </a:t>
                </a:r>
              </a:p>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i="1">
                              <a:latin typeface="Cambria Math" panose="02040503050406030204" pitchFamily="18" charset="0"/>
                            </a:rPr>
                            <m:t>𝛼</m:t>
                          </m:r>
                        </m:e>
                        <m:sub>
                          <m:r>
                            <a:rPr lang="en-US" sz="2400" i="1">
                              <a:latin typeface="Cambria Math" panose="02040503050406030204" pitchFamily="18" charset="0"/>
                            </a:rPr>
                            <m:t>1</m:t>
                          </m:r>
                        </m:sub>
                      </m:sSub>
                      <m:r>
                        <a:rPr lang="en-US" sz="2400" i="1">
                          <a:latin typeface="Cambria Math" panose="02040503050406030204" pitchFamily="18" charset="0"/>
                        </a:rPr>
                        <m:t>=</m:t>
                      </m:r>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𝑥𝑦</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𝑥𝑥</m:t>
                              </m:r>
                            </m:sub>
                          </m:sSub>
                        </m:den>
                      </m:f>
                    </m:oMath>
                  </m:oMathPara>
                </a14:m>
                <a:endParaRPr lang="en-US" sz="2400" dirty="0"/>
              </a:p>
              <a:p>
                <a:endParaRPr lang="en-US" sz="2400" dirty="0"/>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𝑥𝑦</m:t>
                          </m:r>
                        </m:sub>
                      </m:sSub>
                      <m:r>
                        <a:rPr lang="en-US" sz="2400" i="1">
                          <a:latin typeface="Cambria Math" panose="02040503050406030204" pitchFamily="18" charset="0"/>
                        </a:rPr>
                        <m:t>=</m:t>
                      </m:r>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e>
                      </m:nary>
                      <m:r>
                        <a:rPr lang="en-US" sz="2400" i="1">
                          <a:latin typeface="Cambria Math" panose="02040503050406030204" pitchFamily="18" charset="0"/>
                        </a:rPr>
                        <m:t>−</m:t>
                      </m:r>
                      <m:f>
                        <m:fPr>
                          <m:ctrlPr>
                            <a:rPr lang="en-US" sz="2400" i="1">
                              <a:latin typeface="Cambria Math" panose="02040503050406030204" pitchFamily="18" charset="0"/>
                            </a:rPr>
                          </m:ctrlPr>
                        </m:fPr>
                        <m:num>
                          <m:d>
                            <m:dPr>
                              <m:ctrlPr>
                                <a:rPr lang="en-US" sz="2400" i="1">
                                  <a:latin typeface="Cambria Math" panose="02040503050406030204" pitchFamily="18" charset="0"/>
                                </a:rPr>
                              </m:ctrlPr>
                            </m:dPr>
                            <m:e>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e>
                              </m:nary>
                            </m:e>
                          </m:d>
                          <m:d>
                            <m:dPr>
                              <m:ctrlPr>
                                <a:rPr lang="en-US" sz="2400" i="1">
                                  <a:latin typeface="Cambria Math" panose="02040503050406030204" pitchFamily="18" charset="0"/>
                                </a:rPr>
                              </m:ctrlPr>
                            </m:dPr>
                            <m:e>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e>
                              </m:nary>
                            </m:e>
                          </m:d>
                        </m:num>
                        <m:den>
                          <m:r>
                            <a:rPr lang="en-US" sz="2400" i="1">
                              <a:latin typeface="Cambria Math" panose="02040503050406030204" pitchFamily="18" charset="0"/>
                            </a:rPr>
                            <m:t>𝑛</m:t>
                          </m:r>
                        </m:den>
                      </m:f>
                      <m:r>
                        <a:rPr lang="en-US" sz="2400" i="1">
                          <a:latin typeface="Cambria Math" panose="02040503050406030204" pitchFamily="18" charset="0"/>
                        </a:rPr>
                        <m:t> </m:t>
                      </m:r>
                    </m:oMath>
                  </m:oMathPara>
                </a14:m>
                <a:endParaRPr lang="en-US" sz="2400" dirty="0"/>
              </a:p>
              <a:p>
                <a:endParaRPr lang="en-US" sz="2400" dirty="0"/>
              </a:p>
              <a:p>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𝑥𝑥</m:t>
                        </m:r>
                      </m:sub>
                    </m:sSub>
                    <m:r>
                      <a:rPr lang="en-US" sz="2400" i="1">
                        <a:latin typeface="Cambria Math" panose="02040503050406030204" pitchFamily="18" charset="0"/>
                      </a:rPr>
                      <m:t>=</m:t>
                    </m:r>
                  </m:oMath>
                </a14:m>
                <a:r>
                  <a:rPr lang="en-US" sz="2400" b="1" dirty="0"/>
                  <a:t> </a:t>
                </a:r>
                <a14:m>
                  <m:oMath xmlns:m="http://schemas.openxmlformats.org/officeDocument/2006/math">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Sup>
                          <m:sSubSupPr>
                            <m:ctrlPr>
                              <a:rPr lang="en-US" sz="2400" i="1" smtClean="0">
                                <a:latin typeface="Cambria Math" panose="02040503050406030204" pitchFamily="18" charset="0"/>
                              </a:rPr>
                            </m:ctrlPr>
                          </m:sSubSupPr>
                          <m:e>
                            <m:r>
                              <a:rPr lang="en-US" sz="2400" b="0" i="1" smtClean="0">
                                <a:latin typeface="Cambria Math" panose="02040503050406030204" pitchFamily="18" charset="0"/>
                              </a:rPr>
                              <m:t>𝑥</m:t>
                            </m:r>
                          </m:e>
                          <m:sub>
                            <m:r>
                              <a:rPr lang="en-US" sz="2400" b="0" i="1" smtClean="0">
                                <a:latin typeface="Cambria Math" panose="02040503050406030204" pitchFamily="18" charset="0"/>
                              </a:rPr>
                              <m:t>𝑖</m:t>
                            </m:r>
                          </m:sub>
                          <m:sup>
                            <m:r>
                              <a:rPr lang="en-US" sz="2400" b="0" i="1" smtClean="0">
                                <a:latin typeface="Cambria Math" panose="02040503050406030204" pitchFamily="18" charset="0"/>
                              </a:rPr>
                              <m:t>2</m:t>
                            </m:r>
                          </m:sup>
                        </m:sSubSup>
                      </m:e>
                    </m:nary>
                    <m:r>
                      <a:rPr lang="en-US" sz="2400" i="1">
                        <a:latin typeface="Cambria Math" panose="02040503050406030204" pitchFamily="18" charset="0"/>
                      </a:rPr>
                      <m:t>−</m:t>
                    </m:r>
                    <m:f>
                      <m:fPr>
                        <m:ctrlPr>
                          <a:rPr lang="en-US" sz="2400" i="1">
                            <a:latin typeface="Cambria Math" panose="02040503050406030204" pitchFamily="18" charset="0"/>
                          </a:rPr>
                        </m:ctrlPr>
                      </m:fPr>
                      <m:num>
                        <m:sSup>
                          <m:sSupPr>
                            <m:ctrlPr>
                              <a:rPr lang="en-US" sz="2400" i="1">
                                <a:latin typeface="Cambria Math" panose="02040503050406030204" pitchFamily="18" charset="0"/>
                              </a:rPr>
                            </m:ctrlPr>
                          </m:sSupPr>
                          <m:e>
                            <m:d>
                              <m:dPr>
                                <m:ctrlPr>
                                  <a:rPr lang="en-US" sz="2400" i="1">
                                    <a:latin typeface="Cambria Math" panose="02040503050406030204" pitchFamily="18" charset="0"/>
                                  </a:rPr>
                                </m:ctrlPr>
                              </m:dPr>
                              <m:e>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e>
                                </m:nary>
                              </m:e>
                            </m:d>
                          </m:e>
                          <m:sup>
                            <m:r>
                              <a:rPr lang="en-US" sz="2400" i="1">
                                <a:latin typeface="Cambria Math" panose="02040503050406030204" pitchFamily="18" charset="0"/>
                              </a:rPr>
                              <m:t>2</m:t>
                            </m:r>
                          </m:sup>
                        </m:sSup>
                      </m:num>
                      <m:den>
                        <m:r>
                          <a:rPr lang="en-US" sz="2400" i="1">
                            <a:latin typeface="Cambria Math" panose="02040503050406030204" pitchFamily="18" charset="0"/>
                          </a:rPr>
                          <m:t>𝑛</m:t>
                        </m:r>
                      </m:den>
                    </m:f>
                  </m:oMath>
                </a14:m>
                <a:endParaRPr lang="en-US" sz="2400" dirty="0"/>
              </a:p>
              <a:p>
                <a:endParaRPr lang="en-US" sz="2400" dirty="0"/>
              </a:p>
            </p:txBody>
          </p:sp>
        </mc:Choice>
        <mc:Fallback xmlns="">
          <p:sp>
            <p:nvSpPr>
              <p:cNvPr id="3" name="TextBox 2"/>
              <p:cNvSpPr txBox="1">
                <a:spLocks noRot="1" noChangeAspect="1" noMove="1" noResize="1" noEditPoints="1" noAdjustHandles="1" noChangeArrowheads="1" noChangeShapeType="1" noTextEdit="1"/>
              </p:cNvSpPr>
              <p:nvPr/>
            </p:nvSpPr>
            <p:spPr>
              <a:xfrm>
                <a:off x="5884164" y="1957049"/>
                <a:ext cx="5359400" cy="4930004"/>
              </a:xfrm>
              <a:prstGeom prst="rect">
                <a:avLst/>
              </a:prstGeom>
              <a:blipFill>
                <a:blip r:embed="rId2"/>
                <a:stretch>
                  <a:fillRect l="-1706"/>
                </a:stretch>
              </a:blipFill>
            </p:spPr>
            <p:txBody>
              <a:bodyPr/>
              <a:lstStyle/>
              <a:p>
                <a:r>
                  <a:rPr lang="en-US">
                    <a:noFill/>
                  </a:rPr>
                  <a:t> </a:t>
                </a:r>
              </a:p>
            </p:txBody>
          </p:sp>
        </mc:Fallback>
      </mc:AlternateContent>
      <p:sp>
        <p:nvSpPr>
          <p:cNvPr id="11" name="TextBox 10"/>
          <p:cNvSpPr txBox="1"/>
          <p:nvPr/>
        </p:nvSpPr>
        <p:spPr>
          <a:xfrm>
            <a:off x="7174028" y="1409953"/>
            <a:ext cx="2779672" cy="461665"/>
          </a:xfrm>
          <a:prstGeom prst="rect">
            <a:avLst/>
          </a:prstGeom>
          <a:noFill/>
        </p:spPr>
        <p:txBody>
          <a:bodyPr wrap="none" rtlCol="0">
            <a:spAutoFit/>
          </a:bodyPr>
          <a:lstStyle/>
          <a:p>
            <a:r>
              <a:rPr lang="en-US" sz="2400" b="1" dirty="0">
                <a:solidFill>
                  <a:schemeClr val="accent2"/>
                </a:solidFill>
              </a:rPr>
              <a:t>least square method</a:t>
            </a:r>
            <a:endParaRPr lang="en-US" sz="2400" dirty="0">
              <a:solidFill>
                <a:schemeClr val="accent2"/>
              </a:solidFill>
            </a:endParaRPr>
          </a:p>
        </p:txBody>
      </p:sp>
    </p:spTree>
    <p:extLst>
      <p:ext uri="{BB962C8B-B14F-4D97-AF65-F5344CB8AC3E}">
        <p14:creationId xmlns:p14="http://schemas.microsoft.com/office/powerpoint/2010/main" val="206347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build="p"/>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17</a:t>
            </a:fld>
            <a:endParaRPr lang="en-US" dirty="0"/>
          </a:p>
        </p:txBody>
      </p:sp>
      <p:sp>
        <p:nvSpPr>
          <p:cNvPr id="6" name="TextBox 5"/>
          <p:cNvSpPr txBox="1"/>
          <p:nvPr/>
        </p:nvSpPr>
        <p:spPr>
          <a:xfrm>
            <a:off x="727964" y="2084832"/>
            <a:ext cx="4021836" cy="523220"/>
          </a:xfrm>
          <a:prstGeom prst="rect">
            <a:avLst/>
          </a:prstGeom>
          <a:noFill/>
        </p:spPr>
        <p:txBody>
          <a:bodyPr wrap="square" rtlCol="0">
            <a:spAutoFit/>
          </a:bodyPr>
          <a:lstStyle/>
          <a:p>
            <a:r>
              <a:rPr lang="en-US" sz="2800" b="1" dirty="0"/>
              <a:t>Simple linear regression</a:t>
            </a:r>
          </a:p>
        </p:txBody>
      </p:sp>
      <p:sp>
        <p:nvSpPr>
          <p:cNvPr id="7" name="TextBox 6"/>
          <p:cNvSpPr txBox="1"/>
          <p:nvPr/>
        </p:nvSpPr>
        <p:spPr>
          <a:xfrm>
            <a:off x="660401" y="2811051"/>
            <a:ext cx="3873500" cy="738664"/>
          </a:xfrm>
          <a:prstGeom prst="rect">
            <a:avLst/>
          </a:prstGeom>
          <a:noFill/>
        </p:spPr>
        <p:txBody>
          <a:bodyPr wrap="square" rtlCol="0">
            <a:spAutoFit/>
          </a:bodyPr>
          <a:lstStyle/>
          <a:p>
            <a:r>
              <a:rPr lang="en-US" sz="2400" b="1" dirty="0"/>
              <a:t>Example</a:t>
            </a:r>
          </a:p>
          <a:p>
            <a:r>
              <a:rPr lang="en-US" dirty="0"/>
              <a:t>Given the underline variables</a:t>
            </a:r>
          </a:p>
        </p:txBody>
      </p:sp>
      <mc:AlternateContent xmlns:mc="http://schemas.openxmlformats.org/markup-compatibility/2006" xmlns:a14="http://schemas.microsoft.com/office/drawing/2010/main">
        <mc:Choice Requires="a14">
          <p:sp>
            <p:nvSpPr>
              <p:cNvPr id="3" name="TextBox 2"/>
              <p:cNvSpPr txBox="1"/>
              <p:nvPr/>
            </p:nvSpPr>
            <p:spPr>
              <a:xfrm>
                <a:off x="5884164" y="1957049"/>
                <a:ext cx="5359400" cy="493000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800" b="1" i="1" smtClean="0">
                          <a:latin typeface="Cambria Math" panose="02040503050406030204" pitchFamily="18" charset="0"/>
                        </a:rPr>
                        <m:t>𝒚</m:t>
                      </m:r>
                      <m:r>
                        <a:rPr lang="en-US" sz="2800" b="1" i="1" smtClean="0">
                          <a:latin typeface="Cambria Math" panose="02040503050406030204" pitchFamily="18" charset="0"/>
                        </a:rPr>
                        <m:t>=</m:t>
                      </m:r>
                      <m:sSub>
                        <m:sSubPr>
                          <m:ctrlPr>
                            <a:rPr lang="en-US" sz="2800" i="1" smtClean="0">
                              <a:latin typeface="Cambria Math" panose="02040503050406030204" pitchFamily="18" charset="0"/>
                            </a:rPr>
                          </m:ctrlPr>
                        </m:sSubPr>
                        <m:e>
                          <m:r>
                            <a:rPr lang="en-US" sz="2800" b="0" i="1">
                              <a:latin typeface="Cambria Math" panose="02040503050406030204" pitchFamily="18" charset="0"/>
                            </a:rPr>
                            <m:t>𝛼</m:t>
                          </m:r>
                        </m:e>
                        <m:sub>
                          <m:r>
                            <a:rPr lang="en-US" sz="2800" b="0" i="1">
                              <a:latin typeface="Cambria Math" panose="02040503050406030204" pitchFamily="18" charset="0"/>
                            </a:rPr>
                            <m:t>0</m:t>
                          </m:r>
                        </m:sub>
                      </m:sSub>
                      <m:r>
                        <a:rPr lang="en-US" sz="2800" b="1" i="1">
                          <a:latin typeface="Cambria Math" panose="02040503050406030204" pitchFamily="18" charset="0"/>
                        </a:rPr>
                        <m:t>+</m:t>
                      </m:r>
                      <m:sSub>
                        <m:sSubPr>
                          <m:ctrlPr>
                            <a:rPr lang="en-US" sz="2800" i="1">
                              <a:latin typeface="Cambria Math" panose="02040503050406030204" pitchFamily="18" charset="0"/>
                            </a:rPr>
                          </m:ctrlPr>
                        </m:sSubPr>
                        <m:e>
                          <m:r>
                            <a:rPr lang="en-US" sz="2800" b="0" i="1">
                              <a:latin typeface="Cambria Math" panose="02040503050406030204" pitchFamily="18" charset="0"/>
                            </a:rPr>
                            <m:t>𝛼</m:t>
                          </m:r>
                        </m:e>
                        <m:sub>
                          <m:r>
                            <a:rPr lang="en-US" sz="2800" b="0" i="1">
                              <a:latin typeface="Cambria Math" panose="02040503050406030204" pitchFamily="18" charset="0"/>
                            </a:rPr>
                            <m:t>1</m:t>
                          </m:r>
                        </m:sub>
                      </m:sSub>
                      <m:r>
                        <a:rPr lang="en-US" sz="2800" b="1" i="1">
                          <a:latin typeface="Cambria Math" panose="02040503050406030204" pitchFamily="18" charset="0"/>
                        </a:rPr>
                        <m:t>𝒙</m:t>
                      </m:r>
                    </m:oMath>
                  </m:oMathPara>
                </a14:m>
                <a:endParaRPr lang="en-US" sz="2800" b="1" dirty="0"/>
              </a:p>
              <a:p>
                <a:r>
                  <a:rPr lang="en-US" sz="2400" dirty="0"/>
                  <a:t>where </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1">
                              <a:latin typeface="Cambria Math" panose="02040503050406030204" pitchFamily="18" charset="0"/>
                            </a:rPr>
                            <m:t>0</m:t>
                          </m:r>
                        </m:sub>
                      </m:sSub>
                      <m:r>
                        <a:rPr lang="en-US" sz="2400" i="1">
                          <a:latin typeface="Cambria Math" panose="02040503050406030204" pitchFamily="18" charset="0"/>
                        </a:rPr>
                        <m:t>=</m:t>
                      </m:r>
                      <m:acc>
                        <m:accPr>
                          <m:chr m:val="̅"/>
                          <m:ctrlPr>
                            <a:rPr lang="en-US" sz="2400" i="1">
                              <a:latin typeface="Cambria Math" panose="02040503050406030204" pitchFamily="18" charset="0"/>
                            </a:rPr>
                          </m:ctrlPr>
                        </m:accPr>
                        <m:e>
                          <m:r>
                            <a:rPr lang="en-US" sz="2400" i="1">
                              <a:latin typeface="Cambria Math" panose="02040503050406030204" pitchFamily="18" charset="0"/>
                            </a:rPr>
                            <m:t>𝑦</m:t>
                          </m:r>
                        </m:e>
                      </m:acc>
                      <m:r>
                        <a:rPr lang="en-US" sz="2400" i="1">
                          <a:latin typeface="Cambria Math" panose="02040503050406030204" pitchFamily="18" charset="0"/>
                        </a:rPr>
                        <m:t>−</m:t>
                      </m:r>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1">
                              <a:latin typeface="Cambria Math" panose="02040503050406030204" pitchFamily="18" charset="0"/>
                            </a:rPr>
                            <m:t>1</m:t>
                          </m:r>
                        </m:sub>
                      </m:sSub>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𝑥</m:t>
                          </m:r>
                        </m:e>
                      </m:acc>
                    </m:oMath>
                  </m:oMathPara>
                </a14:m>
                <a:endParaRPr lang="en-US" sz="2400" dirty="0"/>
              </a:p>
              <a:p>
                <a:r>
                  <a:rPr lang="en-US" sz="2400" dirty="0"/>
                  <a:t>and </a:t>
                </a:r>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𝛼</m:t>
                          </m:r>
                        </m:e>
                        <m:sub>
                          <m:r>
                            <a:rPr lang="en-US" sz="2400" i="1">
                              <a:latin typeface="Cambria Math" panose="02040503050406030204" pitchFamily="18" charset="0"/>
                            </a:rPr>
                            <m:t>1</m:t>
                          </m:r>
                        </m:sub>
                      </m:sSub>
                      <m:r>
                        <a:rPr lang="en-US" sz="2400" i="1">
                          <a:latin typeface="Cambria Math" panose="02040503050406030204" pitchFamily="18" charset="0"/>
                        </a:rPr>
                        <m:t>=</m:t>
                      </m:r>
                      <m:f>
                        <m:fPr>
                          <m:ctrlPr>
                            <a:rPr lang="en-US" sz="2400" i="1">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𝑥𝑦</m:t>
                              </m:r>
                            </m:sub>
                          </m:sSub>
                        </m:num>
                        <m:den>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𝑥𝑥</m:t>
                              </m:r>
                            </m:sub>
                          </m:sSub>
                        </m:den>
                      </m:f>
                    </m:oMath>
                  </m:oMathPara>
                </a14:m>
                <a:endParaRPr lang="en-US" sz="2400" dirty="0"/>
              </a:p>
              <a:p>
                <a:endParaRPr lang="en-US" sz="2400" dirty="0"/>
              </a:p>
              <a:p>
                <a:pPr/>
                <a14:m>
                  <m:oMathPara xmlns:m="http://schemas.openxmlformats.org/officeDocument/2006/math">
                    <m:oMathParaPr>
                      <m:jc m:val="centerGroup"/>
                    </m:oMathParaPr>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𝑥𝑦</m:t>
                          </m:r>
                        </m:sub>
                      </m:sSub>
                      <m:r>
                        <a:rPr lang="en-US" sz="2400" i="1">
                          <a:latin typeface="Cambria Math" panose="02040503050406030204" pitchFamily="18" charset="0"/>
                        </a:rPr>
                        <m:t>=</m:t>
                      </m:r>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sSub>
                            <m:sSubPr>
                              <m:ctrlPr>
                                <a:rPr lang="en-US" sz="2400" i="1">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e>
                      </m:nary>
                      <m:r>
                        <a:rPr lang="en-US" sz="2400" i="1">
                          <a:latin typeface="Cambria Math" panose="02040503050406030204" pitchFamily="18" charset="0"/>
                        </a:rPr>
                        <m:t>−</m:t>
                      </m:r>
                      <m:f>
                        <m:fPr>
                          <m:ctrlPr>
                            <a:rPr lang="en-US" sz="2400" i="1">
                              <a:latin typeface="Cambria Math" panose="02040503050406030204" pitchFamily="18" charset="0"/>
                            </a:rPr>
                          </m:ctrlPr>
                        </m:fPr>
                        <m:num>
                          <m:d>
                            <m:dPr>
                              <m:ctrlPr>
                                <a:rPr lang="en-US" sz="2400" i="1">
                                  <a:latin typeface="Cambria Math" panose="02040503050406030204" pitchFamily="18" charset="0"/>
                                </a:rPr>
                              </m:ctrlPr>
                            </m:dPr>
                            <m:e>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e>
                              </m:nary>
                            </m:e>
                          </m:d>
                          <m:d>
                            <m:dPr>
                              <m:ctrlPr>
                                <a:rPr lang="en-US" sz="2400" i="1">
                                  <a:latin typeface="Cambria Math" panose="02040503050406030204" pitchFamily="18" charset="0"/>
                                </a:rPr>
                              </m:ctrlPr>
                            </m:dPr>
                            <m:e>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𝑦</m:t>
                                      </m:r>
                                    </m:e>
                                    <m:sub>
                                      <m:r>
                                        <a:rPr lang="en-US" sz="2400" i="1">
                                          <a:latin typeface="Cambria Math" panose="02040503050406030204" pitchFamily="18" charset="0"/>
                                        </a:rPr>
                                        <m:t>𝑖</m:t>
                                      </m:r>
                                    </m:sub>
                                  </m:sSub>
                                </m:e>
                              </m:nary>
                            </m:e>
                          </m:d>
                        </m:num>
                        <m:den>
                          <m:r>
                            <a:rPr lang="en-US" sz="2400" i="1">
                              <a:latin typeface="Cambria Math" panose="02040503050406030204" pitchFamily="18" charset="0"/>
                            </a:rPr>
                            <m:t>𝑛</m:t>
                          </m:r>
                        </m:den>
                      </m:f>
                      <m:r>
                        <a:rPr lang="en-US" sz="2400" i="1">
                          <a:latin typeface="Cambria Math" panose="02040503050406030204" pitchFamily="18" charset="0"/>
                        </a:rPr>
                        <m:t> </m:t>
                      </m:r>
                    </m:oMath>
                  </m:oMathPara>
                </a14:m>
                <a:endParaRPr lang="en-US" sz="2400" dirty="0"/>
              </a:p>
              <a:p>
                <a:endParaRPr lang="en-US" sz="2400" dirty="0"/>
              </a:p>
              <a:p>
                <a14:m>
                  <m:oMath xmlns:m="http://schemas.openxmlformats.org/officeDocument/2006/math">
                    <m:sSub>
                      <m:sSubPr>
                        <m:ctrlPr>
                          <a:rPr lang="en-US" sz="2400" i="1">
                            <a:latin typeface="Cambria Math" panose="02040503050406030204" pitchFamily="18" charset="0"/>
                          </a:rPr>
                        </m:ctrlPr>
                      </m:sSubPr>
                      <m:e>
                        <m:r>
                          <a:rPr lang="en-US" sz="2400" i="1">
                            <a:latin typeface="Cambria Math" panose="02040503050406030204" pitchFamily="18" charset="0"/>
                          </a:rPr>
                          <m:t>𝑆</m:t>
                        </m:r>
                      </m:e>
                      <m:sub>
                        <m:r>
                          <a:rPr lang="en-US" sz="2400" i="1">
                            <a:latin typeface="Cambria Math" panose="02040503050406030204" pitchFamily="18" charset="0"/>
                          </a:rPr>
                          <m:t>𝑥𝑥</m:t>
                        </m:r>
                      </m:sub>
                    </m:sSub>
                    <m:r>
                      <a:rPr lang="en-US" sz="2400" i="1">
                        <a:latin typeface="Cambria Math" panose="02040503050406030204" pitchFamily="18" charset="0"/>
                      </a:rPr>
                      <m:t>=</m:t>
                    </m:r>
                  </m:oMath>
                </a14:m>
                <a:r>
                  <a:rPr lang="en-US" sz="2400" b="1" dirty="0"/>
                  <a:t> </a:t>
                </a:r>
                <a14:m>
                  <m:oMath xmlns:m="http://schemas.openxmlformats.org/officeDocument/2006/math">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Sup>
                          <m:sSubSupPr>
                            <m:ctrlPr>
                              <a:rPr lang="en-US" sz="2400" i="1" smtClean="0">
                                <a:latin typeface="Cambria Math" panose="02040503050406030204" pitchFamily="18" charset="0"/>
                              </a:rPr>
                            </m:ctrlPr>
                          </m:sSubSupPr>
                          <m:e>
                            <m:r>
                              <a:rPr lang="en-US" sz="2400" b="0" i="1" smtClean="0">
                                <a:latin typeface="Cambria Math" panose="02040503050406030204" pitchFamily="18" charset="0"/>
                              </a:rPr>
                              <m:t>𝑥</m:t>
                            </m:r>
                          </m:e>
                          <m:sub>
                            <m:r>
                              <a:rPr lang="en-US" sz="2400" b="0" i="1" smtClean="0">
                                <a:latin typeface="Cambria Math" panose="02040503050406030204" pitchFamily="18" charset="0"/>
                              </a:rPr>
                              <m:t>𝑖</m:t>
                            </m:r>
                          </m:sub>
                          <m:sup>
                            <m:r>
                              <a:rPr lang="en-US" sz="2400" b="0" i="1" smtClean="0">
                                <a:latin typeface="Cambria Math" panose="02040503050406030204" pitchFamily="18" charset="0"/>
                              </a:rPr>
                              <m:t>2</m:t>
                            </m:r>
                          </m:sup>
                        </m:sSubSup>
                      </m:e>
                    </m:nary>
                    <m:r>
                      <a:rPr lang="en-US" sz="2400" i="1">
                        <a:latin typeface="Cambria Math" panose="02040503050406030204" pitchFamily="18" charset="0"/>
                      </a:rPr>
                      <m:t>−</m:t>
                    </m:r>
                    <m:f>
                      <m:fPr>
                        <m:ctrlPr>
                          <a:rPr lang="en-US" sz="2400" i="1">
                            <a:latin typeface="Cambria Math" panose="02040503050406030204" pitchFamily="18" charset="0"/>
                          </a:rPr>
                        </m:ctrlPr>
                      </m:fPr>
                      <m:num>
                        <m:sSup>
                          <m:sSupPr>
                            <m:ctrlPr>
                              <a:rPr lang="en-US" sz="2400" i="1">
                                <a:latin typeface="Cambria Math" panose="02040503050406030204" pitchFamily="18" charset="0"/>
                              </a:rPr>
                            </m:ctrlPr>
                          </m:sSupPr>
                          <m:e>
                            <m:d>
                              <m:dPr>
                                <m:ctrlPr>
                                  <a:rPr lang="en-US" sz="2400" i="1">
                                    <a:latin typeface="Cambria Math" panose="02040503050406030204" pitchFamily="18" charset="0"/>
                                  </a:rPr>
                                </m:ctrlPr>
                              </m:dPr>
                              <m:e>
                                <m:nary>
                                  <m:naryPr>
                                    <m:chr m:val="∑"/>
                                    <m:limLoc m:val="subSup"/>
                                    <m:ctrlPr>
                                      <a:rPr lang="en-US" sz="2400" i="1">
                                        <a:latin typeface="Cambria Math" panose="02040503050406030204" pitchFamily="18" charset="0"/>
                                      </a:rPr>
                                    </m:ctrlPr>
                                  </m:naryPr>
                                  <m:sub>
                                    <m:r>
                                      <a:rPr lang="en-US" sz="2400" i="1">
                                        <a:latin typeface="Cambria Math" panose="02040503050406030204" pitchFamily="18" charset="0"/>
                                      </a:rPr>
                                      <m:t>𝑖</m:t>
                                    </m:r>
                                    <m:r>
                                      <a:rPr lang="en-US" sz="2400" i="1">
                                        <a:latin typeface="Cambria Math" panose="02040503050406030204" pitchFamily="18" charset="0"/>
                                      </a:rPr>
                                      <m:t>=1</m:t>
                                    </m:r>
                                  </m:sub>
                                  <m:sup>
                                    <m:r>
                                      <a:rPr lang="en-US" sz="2400" i="1">
                                        <a:latin typeface="Cambria Math" panose="02040503050406030204" pitchFamily="18" charset="0"/>
                                      </a:rPr>
                                      <m:t>𝑛</m:t>
                                    </m:r>
                                  </m:sup>
                                  <m:e>
                                    <m:sSub>
                                      <m:sSubPr>
                                        <m:ctrlPr>
                                          <a:rPr lang="en-US" sz="2400" i="1">
                                            <a:latin typeface="Cambria Math" panose="02040503050406030204" pitchFamily="18" charset="0"/>
                                          </a:rPr>
                                        </m:ctrlPr>
                                      </m:sSubPr>
                                      <m:e>
                                        <m:r>
                                          <a:rPr lang="en-US" sz="2400" i="1">
                                            <a:latin typeface="Cambria Math" panose="02040503050406030204" pitchFamily="18" charset="0"/>
                                          </a:rPr>
                                          <m:t>𝑥</m:t>
                                        </m:r>
                                      </m:e>
                                      <m:sub>
                                        <m:r>
                                          <a:rPr lang="en-US" sz="2400" i="1">
                                            <a:latin typeface="Cambria Math" panose="02040503050406030204" pitchFamily="18" charset="0"/>
                                          </a:rPr>
                                          <m:t>𝑖</m:t>
                                        </m:r>
                                      </m:sub>
                                    </m:sSub>
                                  </m:e>
                                </m:nary>
                              </m:e>
                            </m:d>
                          </m:e>
                          <m:sup>
                            <m:r>
                              <a:rPr lang="en-US" sz="2400" i="1">
                                <a:latin typeface="Cambria Math" panose="02040503050406030204" pitchFamily="18" charset="0"/>
                              </a:rPr>
                              <m:t>2</m:t>
                            </m:r>
                          </m:sup>
                        </m:sSup>
                      </m:num>
                      <m:den>
                        <m:r>
                          <a:rPr lang="en-US" sz="2400" i="1">
                            <a:latin typeface="Cambria Math" panose="02040503050406030204" pitchFamily="18" charset="0"/>
                          </a:rPr>
                          <m:t>𝑛</m:t>
                        </m:r>
                      </m:den>
                    </m:f>
                  </m:oMath>
                </a14:m>
                <a:endParaRPr lang="en-US" sz="2400" dirty="0">
                  <a:solidFill>
                    <a:srgbClr val="FF0000"/>
                  </a:solidFill>
                </a:endParaRPr>
              </a:p>
              <a:p>
                <a:endParaRPr lang="en-US" sz="2400" dirty="0"/>
              </a:p>
            </p:txBody>
          </p:sp>
        </mc:Choice>
        <mc:Fallback xmlns="">
          <p:sp>
            <p:nvSpPr>
              <p:cNvPr id="3" name="TextBox 2"/>
              <p:cNvSpPr txBox="1">
                <a:spLocks noRot="1" noChangeAspect="1" noMove="1" noResize="1" noEditPoints="1" noAdjustHandles="1" noChangeArrowheads="1" noChangeShapeType="1" noTextEdit="1"/>
              </p:cNvSpPr>
              <p:nvPr/>
            </p:nvSpPr>
            <p:spPr>
              <a:xfrm>
                <a:off x="5884164" y="1957049"/>
                <a:ext cx="5359400" cy="4930004"/>
              </a:xfrm>
              <a:prstGeom prst="rect">
                <a:avLst/>
              </a:prstGeom>
              <a:blipFill>
                <a:blip r:embed="rId2"/>
                <a:stretch>
                  <a:fillRect l="-1706"/>
                </a:stretch>
              </a:blipFill>
            </p:spPr>
            <p:txBody>
              <a:bodyPr/>
              <a:lstStyle/>
              <a:p>
                <a:r>
                  <a:rPr lang="en-US">
                    <a:noFill/>
                  </a:rPr>
                  <a:t> </a:t>
                </a:r>
              </a:p>
            </p:txBody>
          </p:sp>
        </mc:Fallback>
      </mc:AlternateContent>
      <p:sp>
        <p:nvSpPr>
          <p:cNvPr id="11" name="TextBox 10"/>
          <p:cNvSpPr txBox="1"/>
          <p:nvPr/>
        </p:nvSpPr>
        <p:spPr>
          <a:xfrm>
            <a:off x="7174028" y="1409953"/>
            <a:ext cx="2779672" cy="461665"/>
          </a:xfrm>
          <a:prstGeom prst="rect">
            <a:avLst/>
          </a:prstGeom>
          <a:noFill/>
        </p:spPr>
        <p:txBody>
          <a:bodyPr wrap="none" rtlCol="0">
            <a:spAutoFit/>
          </a:bodyPr>
          <a:lstStyle/>
          <a:p>
            <a:r>
              <a:rPr lang="en-US" sz="2400" b="1" dirty="0">
                <a:solidFill>
                  <a:schemeClr val="accent2"/>
                </a:solidFill>
              </a:rPr>
              <a:t>least square method</a:t>
            </a:r>
            <a:endParaRPr lang="en-US" sz="2400" dirty="0">
              <a:solidFill>
                <a:schemeClr val="accent2"/>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30740603"/>
              </p:ext>
            </p:extLst>
          </p:nvPr>
        </p:nvGraphicFramePr>
        <p:xfrm>
          <a:off x="690903" y="3601967"/>
          <a:ext cx="2317932" cy="2966720"/>
        </p:xfrm>
        <a:graphic>
          <a:graphicData uri="http://schemas.openxmlformats.org/drawingml/2006/table">
            <a:tbl>
              <a:tblPr firstRow="1" bandRow="1">
                <a:tableStyleId>{5C22544A-7EE6-4342-B048-85BDC9FD1C3A}</a:tableStyleId>
              </a:tblPr>
              <a:tblGrid>
                <a:gridCol w="1158966">
                  <a:extLst>
                    <a:ext uri="{9D8B030D-6E8A-4147-A177-3AD203B41FA5}">
                      <a16:colId xmlns="" xmlns:a16="http://schemas.microsoft.com/office/drawing/2014/main" val="625570788"/>
                    </a:ext>
                  </a:extLst>
                </a:gridCol>
                <a:gridCol w="1158966">
                  <a:extLst>
                    <a:ext uri="{9D8B030D-6E8A-4147-A177-3AD203B41FA5}">
                      <a16:colId xmlns="" xmlns:a16="http://schemas.microsoft.com/office/drawing/2014/main" val="757657530"/>
                    </a:ext>
                  </a:extLst>
                </a:gridCol>
              </a:tblGrid>
              <a:tr h="370840">
                <a:tc>
                  <a:txBody>
                    <a:bodyPr/>
                    <a:lstStyle/>
                    <a:p>
                      <a:r>
                        <a:rPr lang="en-US" dirty="0"/>
                        <a:t>x</a:t>
                      </a:r>
                    </a:p>
                  </a:txBody>
                  <a:tcPr/>
                </a:tc>
                <a:tc>
                  <a:txBody>
                    <a:bodyPr/>
                    <a:lstStyle/>
                    <a:p>
                      <a:r>
                        <a:rPr lang="en-US" dirty="0"/>
                        <a:t>Y</a:t>
                      </a:r>
                    </a:p>
                  </a:txBody>
                  <a:tcPr/>
                </a:tc>
                <a:extLst>
                  <a:ext uri="{0D108BD9-81ED-4DB2-BD59-A6C34878D82A}">
                    <a16:rowId xmlns="" xmlns:a16="http://schemas.microsoft.com/office/drawing/2014/main" val="1599752315"/>
                  </a:ext>
                </a:extLst>
              </a:tr>
              <a:tr h="370840">
                <a:tc>
                  <a:txBody>
                    <a:bodyPr/>
                    <a:lstStyle/>
                    <a:p>
                      <a:pPr algn="l" rtl="0" fontAlgn="ctr"/>
                      <a:r>
                        <a:rPr lang="en-US" sz="1800" b="0" i="0" u="none" strike="noStrike">
                          <a:solidFill>
                            <a:srgbClr val="000000"/>
                          </a:solidFill>
                          <a:effectLst/>
                          <a:latin typeface="Tw Cen MT" panose="020B0602020104020603" pitchFamily="34" charset="0"/>
                        </a:rPr>
                        <a:t>1</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2.5</a:t>
                      </a:r>
                    </a:p>
                  </a:txBody>
                  <a:tcPr marL="9525" marR="9525" marT="9525" marB="0" anchor="ctr"/>
                </a:tc>
                <a:extLst>
                  <a:ext uri="{0D108BD9-81ED-4DB2-BD59-A6C34878D82A}">
                    <a16:rowId xmlns="" xmlns:a16="http://schemas.microsoft.com/office/drawing/2014/main" val="3625933450"/>
                  </a:ext>
                </a:extLst>
              </a:tr>
              <a:tr h="370840">
                <a:tc>
                  <a:txBody>
                    <a:bodyPr/>
                    <a:lstStyle/>
                    <a:p>
                      <a:pPr algn="l" rtl="0" fontAlgn="ctr"/>
                      <a:r>
                        <a:rPr lang="en-US" sz="1800" b="0" i="0" u="none" strike="noStrike">
                          <a:solidFill>
                            <a:srgbClr val="000000"/>
                          </a:solidFill>
                          <a:effectLst/>
                          <a:latin typeface="Tw Cen MT" panose="020B0602020104020603" pitchFamily="34" charset="0"/>
                        </a:rPr>
                        <a:t>2</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3.3</a:t>
                      </a:r>
                    </a:p>
                  </a:txBody>
                  <a:tcPr marL="9525" marR="9525" marT="9525" marB="0" anchor="ctr"/>
                </a:tc>
                <a:extLst>
                  <a:ext uri="{0D108BD9-81ED-4DB2-BD59-A6C34878D82A}">
                    <a16:rowId xmlns="" xmlns:a16="http://schemas.microsoft.com/office/drawing/2014/main" val="701736443"/>
                  </a:ext>
                </a:extLst>
              </a:tr>
              <a:tr h="370840">
                <a:tc>
                  <a:txBody>
                    <a:bodyPr/>
                    <a:lstStyle/>
                    <a:p>
                      <a:pPr algn="l" rtl="0" fontAlgn="ctr"/>
                      <a:r>
                        <a:rPr lang="en-US" sz="1800" b="0" i="0" u="none" strike="noStrike">
                          <a:solidFill>
                            <a:srgbClr val="000000"/>
                          </a:solidFill>
                          <a:effectLst/>
                          <a:latin typeface="Tw Cen MT" panose="020B0602020104020603" pitchFamily="34" charset="0"/>
                        </a:rPr>
                        <a:t>3</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5.2</a:t>
                      </a:r>
                    </a:p>
                  </a:txBody>
                  <a:tcPr marL="9525" marR="9525" marT="9525" marB="0" anchor="ctr"/>
                </a:tc>
                <a:extLst>
                  <a:ext uri="{0D108BD9-81ED-4DB2-BD59-A6C34878D82A}">
                    <a16:rowId xmlns="" xmlns:a16="http://schemas.microsoft.com/office/drawing/2014/main" val="342287453"/>
                  </a:ext>
                </a:extLst>
              </a:tr>
              <a:tr h="370840">
                <a:tc>
                  <a:txBody>
                    <a:bodyPr/>
                    <a:lstStyle/>
                    <a:p>
                      <a:pPr algn="l" rtl="0" fontAlgn="ctr"/>
                      <a:r>
                        <a:rPr lang="en-US" sz="1800" b="0" i="0" u="none" strike="noStrike">
                          <a:solidFill>
                            <a:srgbClr val="000000"/>
                          </a:solidFill>
                          <a:effectLst/>
                          <a:latin typeface="Tw Cen MT" panose="020B0602020104020603" pitchFamily="34" charset="0"/>
                        </a:rPr>
                        <a:t>4</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8.7</a:t>
                      </a:r>
                    </a:p>
                  </a:txBody>
                  <a:tcPr marL="9525" marR="9525" marT="9525" marB="0" anchor="ctr"/>
                </a:tc>
                <a:extLst>
                  <a:ext uri="{0D108BD9-81ED-4DB2-BD59-A6C34878D82A}">
                    <a16:rowId xmlns="" xmlns:a16="http://schemas.microsoft.com/office/drawing/2014/main" val="640752734"/>
                  </a:ext>
                </a:extLst>
              </a:tr>
              <a:tr h="370840">
                <a:tc>
                  <a:txBody>
                    <a:bodyPr/>
                    <a:lstStyle/>
                    <a:p>
                      <a:pPr algn="l" rtl="0" fontAlgn="ctr"/>
                      <a:r>
                        <a:rPr lang="en-US" sz="1800" b="0" i="0" u="none" strike="noStrike">
                          <a:solidFill>
                            <a:srgbClr val="000000"/>
                          </a:solidFill>
                          <a:effectLst/>
                          <a:latin typeface="Tw Cen MT" panose="020B0602020104020603" pitchFamily="34" charset="0"/>
                        </a:rPr>
                        <a:t>5</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12.2</a:t>
                      </a:r>
                    </a:p>
                  </a:txBody>
                  <a:tcPr marL="9525" marR="9525" marT="9525" marB="0" anchor="ctr"/>
                </a:tc>
                <a:extLst>
                  <a:ext uri="{0D108BD9-81ED-4DB2-BD59-A6C34878D82A}">
                    <a16:rowId xmlns="" xmlns:a16="http://schemas.microsoft.com/office/drawing/2014/main" val="82680905"/>
                  </a:ext>
                </a:extLst>
              </a:tr>
              <a:tr h="370840">
                <a:tc>
                  <a:txBody>
                    <a:bodyPr/>
                    <a:lstStyle/>
                    <a:p>
                      <a:pPr algn="l" rtl="0" fontAlgn="ctr"/>
                      <a:r>
                        <a:rPr lang="en-US" sz="1800" b="0" i="0" u="none" strike="noStrike">
                          <a:solidFill>
                            <a:srgbClr val="000000"/>
                          </a:solidFill>
                          <a:effectLst/>
                          <a:latin typeface="Tw Cen MT" panose="020B0602020104020603" pitchFamily="34" charset="0"/>
                        </a:rPr>
                        <a:t>6</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14.5</a:t>
                      </a:r>
                    </a:p>
                  </a:txBody>
                  <a:tcPr marL="9525" marR="9525" marT="9525" marB="0" anchor="ctr"/>
                </a:tc>
                <a:extLst>
                  <a:ext uri="{0D108BD9-81ED-4DB2-BD59-A6C34878D82A}">
                    <a16:rowId xmlns="" xmlns:a16="http://schemas.microsoft.com/office/drawing/2014/main" val="2468189903"/>
                  </a:ext>
                </a:extLst>
              </a:tr>
              <a:tr h="370840">
                <a:tc>
                  <a:txBody>
                    <a:bodyPr/>
                    <a:lstStyle/>
                    <a:p>
                      <a:pPr algn="l" rtl="0" fontAlgn="ctr"/>
                      <a:r>
                        <a:rPr lang="en-US" sz="1800" b="0" i="0" u="none" strike="noStrike">
                          <a:solidFill>
                            <a:srgbClr val="000000"/>
                          </a:solidFill>
                          <a:effectLst/>
                          <a:latin typeface="Tw Cen MT" panose="020B0602020104020603" pitchFamily="34" charset="0"/>
                        </a:rPr>
                        <a:t>7</a:t>
                      </a:r>
                    </a:p>
                  </a:txBody>
                  <a:tcPr marL="9525" marR="9525" marT="9525" marB="0" anchor="ctr"/>
                </a:tc>
                <a:tc>
                  <a:txBody>
                    <a:bodyPr/>
                    <a:lstStyle/>
                    <a:p>
                      <a:pPr algn="l" rtl="0" fontAlgn="ctr"/>
                      <a:r>
                        <a:rPr lang="en-US" sz="1800" b="0" i="0" u="none" strike="noStrike" dirty="0">
                          <a:solidFill>
                            <a:srgbClr val="000000"/>
                          </a:solidFill>
                          <a:effectLst/>
                          <a:latin typeface="Tw Cen MT" panose="020B0602020104020603" pitchFamily="34" charset="0"/>
                        </a:rPr>
                        <a:t>15</a:t>
                      </a:r>
                    </a:p>
                  </a:txBody>
                  <a:tcPr marL="9525" marR="9525" marT="9525" marB="0" anchor="ctr"/>
                </a:tc>
                <a:extLst>
                  <a:ext uri="{0D108BD9-81ED-4DB2-BD59-A6C34878D82A}">
                    <a16:rowId xmlns="" xmlns:a16="http://schemas.microsoft.com/office/drawing/2014/main" val="3637618437"/>
                  </a:ext>
                </a:extLst>
              </a:tr>
            </a:tbl>
          </a:graphicData>
        </a:graphic>
      </p:graphicFrame>
      <p:sp>
        <p:nvSpPr>
          <p:cNvPr id="9" name="TextBox 8"/>
          <p:cNvSpPr txBox="1"/>
          <p:nvPr/>
        </p:nvSpPr>
        <p:spPr>
          <a:xfrm>
            <a:off x="11421498" y="5847865"/>
            <a:ext cx="729687" cy="461665"/>
          </a:xfrm>
          <a:prstGeom prst="rect">
            <a:avLst/>
          </a:prstGeom>
          <a:noFill/>
        </p:spPr>
        <p:txBody>
          <a:bodyPr wrap="none" rtlCol="0">
            <a:spAutoFit/>
          </a:bodyPr>
          <a:lstStyle/>
          <a:p>
            <a:r>
              <a:rPr lang="en-US" sz="2400" b="1" dirty="0">
                <a:solidFill>
                  <a:srgbClr val="FF0000"/>
                </a:solidFill>
              </a:rPr>
              <a:t>=28</a:t>
            </a:r>
          </a:p>
        </p:txBody>
      </p:sp>
      <p:sp>
        <p:nvSpPr>
          <p:cNvPr id="12" name="TextBox 11"/>
          <p:cNvSpPr txBox="1"/>
          <p:nvPr/>
        </p:nvSpPr>
        <p:spPr>
          <a:xfrm>
            <a:off x="11243564" y="4818743"/>
            <a:ext cx="960519" cy="461665"/>
          </a:xfrm>
          <a:prstGeom prst="rect">
            <a:avLst/>
          </a:prstGeom>
          <a:noFill/>
        </p:spPr>
        <p:txBody>
          <a:bodyPr wrap="none" rtlCol="0">
            <a:spAutoFit/>
          </a:bodyPr>
          <a:lstStyle/>
          <a:p>
            <a:r>
              <a:rPr lang="en-US" sz="2400" b="1" dirty="0">
                <a:solidFill>
                  <a:srgbClr val="FF0000"/>
                </a:solidFill>
              </a:rPr>
              <a:t>=66.9</a:t>
            </a:r>
          </a:p>
        </p:txBody>
      </p:sp>
      <p:sp>
        <p:nvSpPr>
          <p:cNvPr id="13" name="TextBox 12"/>
          <p:cNvSpPr txBox="1"/>
          <p:nvPr/>
        </p:nvSpPr>
        <p:spPr>
          <a:xfrm>
            <a:off x="11190666" y="3671161"/>
            <a:ext cx="960519" cy="461665"/>
          </a:xfrm>
          <a:prstGeom prst="rect">
            <a:avLst/>
          </a:prstGeom>
          <a:noFill/>
        </p:spPr>
        <p:txBody>
          <a:bodyPr wrap="none" rtlCol="0">
            <a:spAutoFit/>
          </a:bodyPr>
          <a:lstStyle/>
          <a:p>
            <a:r>
              <a:rPr lang="en-US" sz="2400" b="1" dirty="0">
                <a:solidFill>
                  <a:srgbClr val="FF0000"/>
                </a:solidFill>
              </a:rPr>
              <a:t>=2.39</a:t>
            </a:r>
          </a:p>
        </p:txBody>
      </p:sp>
      <p:sp>
        <p:nvSpPr>
          <p:cNvPr id="14" name="TextBox 13"/>
          <p:cNvSpPr txBox="1"/>
          <p:nvPr/>
        </p:nvSpPr>
        <p:spPr>
          <a:xfrm>
            <a:off x="11190665" y="2754412"/>
            <a:ext cx="1056700" cy="461665"/>
          </a:xfrm>
          <a:prstGeom prst="rect">
            <a:avLst/>
          </a:prstGeom>
          <a:noFill/>
        </p:spPr>
        <p:txBody>
          <a:bodyPr wrap="none" rtlCol="0">
            <a:spAutoFit/>
          </a:bodyPr>
          <a:lstStyle/>
          <a:p>
            <a:r>
              <a:rPr lang="en-US" sz="2400" b="1" dirty="0">
                <a:solidFill>
                  <a:srgbClr val="FF0000"/>
                </a:solidFill>
              </a:rPr>
              <a:t>=-0.78</a:t>
            </a:r>
          </a:p>
        </p:txBody>
      </p:sp>
      <mc:AlternateContent xmlns:mc="http://schemas.openxmlformats.org/markup-compatibility/2006" xmlns:a14="http://schemas.microsoft.com/office/drawing/2010/main">
        <mc:Choice Requires="a14">
          <p:sp>
            <p:nvSpPr>
              <p:cNvPr id="10" name="TextBox 9"/>
              <p:cNvSpPr txBox="1"/>
              <p:nvPr/>
            </p:nvSpPr>
            <p:spPr>
              <a:xfrm>
                <a:off x="3225614" y="4864909"/>
                <a:ext cx="226696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00B050"/>
                          </a:solidFill>
                          <a:latin typeface="Cambria Math" panose="02040503050406030204" pitchFamily="18" charset="0"/>
                        </a:rPr>
                        <m:t>𝒚</m:t>
                      </m:r>
                      <m:r>
                        <a:rPr lang="en-US" b="1" i="1" smtClean="0">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𝟎</m:t>
                      </m:r>
                      <m:r>
                        <a:rPr lang="en-US" b="1" i="1" smtClean="0">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𝟕𝟖</m:t>
                      </m:r>
                      <m:r>
                        <a:rPr lang="en-US" b="1" i="1">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𝟐</m:t>
                      </m:r>
                      <m:r>
                        <a:rPr lang="en-US" b="1" i="1" smtClean="0">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𝟑𝟗</m:t>
                      </m:r>
                      <m:r>
                        <a:rPr lang="en-US" b="1" i="1">
                          <a:solidFill>
                            <a:srgbClr val="00B050"/>
                          </a:solidFill>
                          <a:latin typeface="Cambria Math" panose="02040503050406030204" pitchFamily="18" charset="0"/>
                        </a:rPr>
                        <m:t>𝒙</m:t>
                      </m:r>
                    </m:oMath>
                  </m:oMathPara>
                </a14:m>
                <a:endParaRPr lang="en-US" b="1" dirty="0">
                  <a:solidFill>
                    <a:srgbClr val="00B050"/>
                  </a:solidFill>
                </a:endParaRPr>
              </a:p>
            </p:txBody>
          </p:sp>
        </mc:Choice>
        <mc:Fallback xmlns="">
          <p:sp>
            <p:nvSpPr>
              <p:cNvPr id="10" name="TextBox 9"/>
              <p:cNvSpPr txBox="1">
                <a:spLocks noRot="1" noChangeAspect="1" noMove="1" noResize="1" noEditPoints="1" noAdjustHandles="1" noChangeArrowheads="1" noChangeShapeType="1" noTextEdit="1"/>
              </p:cNvSpPr>
              <p:nvPr/>
            </p:nvSpPr>
            <p:spPr>
              <a:xfrm>
                <a:off x="3225614" y="4864909"/>
                <a:ext cx="2266967" cy="369332"/>
              </a:xfrm>
              <a:prstGeom prst="rect">
                <a:avLst/>
              </a:prstGeom>
              <a:blipFill>
                <a:blip r:embed="rId3"/>
                <a:stretch>
                  <a:fillRect b="-6557"/>
                </a:stretch>
              </a:blipFill>
            </p:spPr>
            <p:txBody>
              <a:bodyPr/>
              <a:lstStyle/>
              <a:p>
                <a:r>
                  <a:rPr lang="en-US">
                    <a:noFill/>
                  </a:rPr>
                  <a:t> </a:t>
                </a:r>
              </a:p>
            </p:txBody>
          </p:sp>
        </mc:Fallback>
      </mc:AlternateContent>
    </p:spTree>
    <p:extLst>
      <p:ext uri="{BB962C8B-B14F-4D97-AF65-F5344CB8AC3E}">
        <p14:creationId xmlns:p14="http://schemas.microsoft.com/office/powerpoint/2010/main" val="2906792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2" grpId="0"/>
      <p:bldP spid="13" grpId="0"/>
      <p:bldP spid="14"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hart 14"/>
          <p:cNvGraphicFramePr>
            <a:graphicFrameLocks/>
          </p:cNvGraphicFramePr>
          <p:nvPr>
            <p:extLst>
              <p:ext uri="{D42A27DB-BD31-4B8C-83A1-F6EECF244321}">
                <p14:modId xmlns:p14="http://schemas.microsoft.com/office/powerpoint/2010/main" val="3024078071"/>
              </p:ext>
            </p:extLst>
          </p:nvPr>
        </p:nvGraphicFramePr>
        <p:xfrm>
          <a:off x="5844209" y="2292626"/>
          <a:ext cx="5738191" cy="3644348"/>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18</a:t>
            </a:fld>
            <a:endParaRPr lang="en-US" dirty="0"/>
          </a:p>
        </p:txBody>
      </p:sp>
      <p:sp>
        <p:nvSpPr>
          <p:cNvPr id="6" name="TextBox 5"/>
          <p:cNvSpPr txBox="1"/>
          <p:nvPr/>
        </p:nvSpPr>
        <p:spPr>
          <a:xfrm>
            <a:off x="727964" y="2084832"/>
            <a:ext cx="4021836" cy="523220"/>
          </a:xfrm>
          <a:prstGeom prst="rect">
            <a:avLst/>
          </a:prstGeom>
          <a:noFill/>
        </p:spPr>
        <p:txBody>
          <a:bodyPr wrap="square" rtlCol="0">
            <a:spAutoFit/>
          </a:bodyPr>
          <a:lstStyle/>
          <a:p>
            <a:r>
              <a:rPr lang="en-US" sz="2800" b="1" dirty="0"/>
              <a:t>Simple linear regression</a:t>
            </a:r>
          </a:p>
        </p:txBody>
      </p:sp>
      <p:sp>
        <p:nvSpPr>
          <p:cNvPr id="7" name="TextBox 6"/>
          <p:cNvSpPr txBox="1"/>
          <p:nvPr/>
        </p:nvSpPr>
        <p:spPr>
          <a:xfrm>
            <a:off x="660401" y="2811051"/>
            <a:ext cx="3873500" cy="738664"/>
          </a:xfrm>
          <a:prstGeom prst="rect">
            <a:avLst/>
          </a:prstGeom>
          <a:noFill/>
        </p:spPr>
        <p:txBody>
          <a:bodyPr wrap="square" rtlCol="0">
            <a:spAutoFit/>
          </a:bodyPr>
          <a:lstStyle/>
          <a:p>
            <a:r>
              <a:rPr lang="en-US" sz="2400" b="1" dirty="0"/>
              <a:t>Example</a:t>
            </a:r>
          </a:p>
          <a:p>
            <a:r>
              <a:rPr lang="en-US" dirty="0"/>
              <a:t>Given the underline variables</a:t>
            </a:r>
          </a:p>
        </p:txBody>
      </p:sp>
      <p:sp>
        <p:nvSpPr>
          <p:cNvPr id="11" name="TextBox 10"/>
          <p:cNvSpPr txBox="1"/>
          <p:nvPr/>
        </p:nvSpPr>
        <p:spPr>
          <a:xfrm>
            <a:off x="7174028" y="1409953"/>
            <a:ext cx="2779672" cy="461665"/>
          </a:xfrm>
          <a:prstGeom prst="rect">
            <a:avLst/>
          </a:prstGeom>
          <a:noFill/>
        </p:spPr>
        <p:txBody>
          <a:bodyPr wrap="none" rtlCol="0">
            <a:spAutoFit/>
          </a:bodyPr>
          <a:lstStyle/>
          <a:p>
            <a:r>
              <a:rPr lang="en-US" sz="2400" b="1" dirty="0">
                <a:solidFill>
                  <a:schemeClr val="accent2"/>
                </a:solidFill>
              </a:rPr>
              <a:t>least square method</a:t>
            </a:r>
            <a:endParaRPr lang="en-US" sz="2400" dirty="0">
              <a:solidFill>
                <a:schemeClr val="accent2"/>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30740603"/>
              </p:ext>
            </p:extLst>
          </p:nvPr>
        </p:nvGraphicFramePr>
        <p:xfrm>
          <a:off x="690903" y="3601967"/>
          <a:ext cx="2317932" cy="2966720"/>
        </p:xfrm>
        <a:graphic>
          <a:graphicData uri="http://schemas.openxmlformats.org/drawingml/2006/table">
            <a:tbl>
              <a:tblPr firstRow="1" bandRow="1">
                <a:tableStyleId>{5C22544A-7EE6-4342-B048-85BDC9FD1C3A}</a:tableStyleId>
              </a:tblPr>
              <a:tblGrid>
                <a:gridCol w="1158966">
                  <a:extLst>
                    <a:ext uri="{9D8B030D-6E8A-4147-A177-3AD203B41FA5}">
                      <a16:colId xmlns="" xmlns:a16="http://schemas.microsoft.com/office/drawing/2014/main" val="625570788"/>
                    </a:ext>
                  </a:extLst>
                </a:gridCol>
                <a:gridCol w="1158966">
                  <a:extLst>
                    <a:ext uri="{9D8B030D-6E8A-4147-A177-3AD203B41FA5}">
                      <a16:colId xmlns="" xmlns:a16="http://schemas.microsoft.com/office/drawing/2014/main" val="757657530"/>
                    </a:ext>
                  </a:extLst>
                </a:gridCol>
              </a:tblGrid>
              <a:tr h="370840">
                <a:tc>
                  <a:txBody>
                    <a:bodyPr/>
                    <a:lstStyle/>
                    <a:p>
                      <a:r>
                        <a:rPr lang="en-US" dirty="0"/>
                        <a:t>x</a:t>
                      </a:r>
                    </a:p>
                  </a:txBody>
                  <a:tcPr/>
                </a:tc>
                <a:tc>
                  <a:txBody>
                    <a:bodyPr/>
                    <a:lstStyle/>
                    <a:p>
                      <a:r>
                        <a:rPr lang="en-US" dirty="0"/>
                        <a:t>Y</a:t>
                      </a:r>
                    </a:p>
                  </a:txBody>
                  <a:tcPr/>
                </a:tc>
                <a:extLst>
                  <a:ext uri="{0D108BD9-81ED-4DB2-BD59-A6C34878D82A}">
                    <a16:rowId xmlns="" xmlns:a16="http://schemas.microsoft.com/office/drawing/2014/main" val="1599752315"/>
                  </a:ext>
                </a:extLst>
              </a:tr>
              <a:tr h="370840">
                <a:tc>
                  <a:txBody>
                    <a:bodyPr/>
                    <a:lstStyle/>
                    <a:p>
                      <a:pPr algn="l" rtl="0" fontAlgn="ctr"/>
                      <a:r>
                        <a:rPr lang="en-US" sz="1800" b="0" i="0" u="none" strike="noStrike">
                          <a:solidFill>
                            <a:srgbClr val="000000"/>
                          </a:solidFill>
                          <a:effectLst/>
                          <a:latin typeface="Tw Cen MT" panose="020B0602020104020603" pitchFamily="34" charset="0"/>
                        </a:rPr>
                        <a:t>1</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2.5</a:t>
                      </a:r>
                    </a:p>
                  </a:txBody>
                  <a:tcPr marL="9525" marR="9525" marT="9525" marB="0" anchor="ctr"/>
                </a:tc>
                <a:extLst>
                  <a:ext uri="{0D108BD9-81ED-4DB2-BD59-A6C34878D82A}">
                    <a16:rowId xmlns="" xmlns:a16="http://schemas.microsoft.com/office/drawing/2014/main" val="3625933450"/>
                  </a:ext>
                </a:extLst>
              </a:tr>
              <a:tr h="370840">
                <a:tc>
                  <a:txBody>
                    <a:bodyPr/>
                    <a:lstStyle/>
                    <a:p>
                      <a:pPr algn="l" rtl="0" fontAlgn="ctr"/>
                      <a:r>
                        <a:rPr lang="en-US" sz="1800" b="0" i="0" u="none" strike="noStrike">
                          <a:solidFill>
                            <a:srgbClr val="000000"/>
                          </a:solidFill>
                          <a:effectLst/>
                          <a:latin typeface="Tw Cen MT" panose="020B0602020104020603" pitchFamily="34" charset="0"/>
                        </a:rPr>
                        <a:t>2</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3.3</a:t>
                      </a:r>
                    </a:p>
                  </a:txBody>
                  <a:tcPr marL="9525" marR="9525" marT="9525" marB="0" anchor="ctr"/>
                </a:tc>
                <a:extLst>
                  <a:ext uri="{0D108BD9-81ED-4DB2-BD59-A6C34878D82A}">
                    <a16:rowId xmlns="" xmlns:a16="http://schemas.microsoft.com/office/drawing/2014/main" val="701736443"/>
                  </a:ext>
                </a:extLst>
              </a:tr>
              <a:tr h="370840">
                <a:tc>
                  <a:txBody>
                    <a:bodyPr/>
                    <a:lstStyle/>
                    <a:p>
                      <a:pPr algn="l" rtl="0" fontAlgn="ctr"/>
                      <a:r>
                        <a:rPr lang="en-US" sz="1800" b="0" i="0" u="none" strike="noStrike">
                          <a:solidFill>
                            <a:srgbClr val="000000"/>
                          </a:solidFill>
                          <a:effectLst/>
                          <a:latin typeface="Tw Cen MT" panose="020B0602020104020603" pitchFamily="34" charset="0"/>
                        </a:rPr>
                        <a:t>3</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5.2</a:t>
                      </a:r>
                    </a:p>
                  </a:txBody>
                  <a:tcPr marL="9525" marR="9525" marT="9525" marB="0" anchor="ctr"/>
                </a:tc>
                <a:extLst>
                  <a:ext uri="{0D108BD9-81ED-4DB2-BD59-A6C34878D82A}">
                    <a16:rowId xmlns="" xmlns:a16="http://schemas.microsoft.com/office/drawing/2014/main" val="342287453"/>
                  </a:ext>
                </a:extLst>
              </a:tr>
              <a:tr h="370840">
                <a:tc>
                  <a:txBody>
                    <a:bodyPr/>
                    <a:lstStyle/>
                    <a:p>
                      <a:pPr algn="l" rtl="0" fontAlgn="ctr"/>
                      <a:r>
                        <a:rPr lang="en-US" sz="1800" b="0" i="0" u="none" strike="noStrike">
                          <a:solidFill>
                            <a:srgbClr val="000000"/>
                          </a:solidFill>
                          <a:effectLst/>
                          <a:latin typeface="Tw Cen MT" panose="020B0602020104020603" pitchFamily="34" charset="0"/>
                        </a:rPr>
                        <a:t>4</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8.7</a:t>
                      </a:r>
                    </a:p>
                  </a:txBody>
                  <a:tcPr marL="9525" marR="9525" marT="9525" marB="0" anchor="ctr"/>
                </a:tc>
                <a:extLst>
                  <a:ext uri="{0D108BD9-81ED-4DB2-BD59-A6C34878D82A}">
                    <a16:rowId xmlns="" xmlns:a16="http://schemas.microsoft.com/office/drawing/2014/main" val="640752734"/>
                  </a:ext>
                </a:extLst>
              </a:tr>
              <a:tr h="370840">
                <a:tc>
                  <a:txBody>
                    <a:bodyPr/>
                    <a:lstStyle/>
                    <a:p>
                      <a:pPr algn="l" rtl="0" fontAlgn="ctr"/>
                      <a:r>
                        <a:rPr lang="en-US" sz="1800" b="0" i="0" u="none" strike="noStrike">
                          <a:solidFill>
                            <a:srgbClr val="000000"/>
                          </a:solidFill>
                          <a:effectLst/>
                          <a:latin typeface="Tw Cen MT" panose="020B0602020104020603" pitchFamily="34" charset="0"/>
                        </a:rPr>
                        <a:t>5</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12.2</a:t>
                      </a:r>
                    </a:p>
                  </a:txBody>
                  <a:tcPr marL="9525" marR="9525" marT="9525" marB="0" anchor="ctr"/>
                </a:tc>
                <a:extLst>
                  <a:ext uri="{0D108BD9-81ED-4DB2-BD59-A6C34878D82A}">
                    <a16:rowId xmlns="" xmlns:a16="http://schemas.microsoft.com/office/drawing/2014/main" val="82680905"/>
                  </a:ext>
                </a:extLst>
              </a:tr>
              <a:tr h="370840">
                <a:tc>
                  <a:txBody>
                    <a:bodyPr/>
                    <a:lstStyle/>
                    <a:p>
                      <a:pPr algn="l" rtl="0" fontAlgn="ctr"/>
                      <a:r>
                        <a:rPr lang="en-US" sz="1800" b="0" i="0" u="none" strike="noStrike">
                          <a:solidFill>
                            <a:srgbClr val="000000"/>
                          </a:solidFill>
                          <a:effectLst/>
                          <a:latin typeface="Tw Cen MT" panose="020B0602020104020603" pitchFamily="34" charset="0"/>
                        </a:rPr>
                        <a:t>6</a:t>
                      </a:r>
                    </a:p>
                  </a:txBody>
                  <a:tcPr marL="9525" marR="9525" marT="9525" marB="0" anchor="ctr"/>
                </a:tc>
                <a:tc>
                  <a:txBody>
                    <a:bodyPr/>
                    <a:lstStyle/>
                    <a:p>
                      <a:pPr algn="l" rtl="0" fontAlgn="ctr"/>
                      <a:r>
                        <a:rPr lang="en-US" sz="1800" b="0" i="0" u="none" strike="noStrike">
                          <a:solidFill>
                            <a:srgbClr val="000000"/>
                          </a:solidFill>
                          <a:effectLst/>
                          <a:latin typeface="Tw Cen MT" panose="020B0602020104020603" pitchFamily="34" charset="0"/>
                        </a:rPr>
                        <a:t>14.5</a:t>
                      </a:r>
                    </a:p>
                  </a:txBody>
                  <a:tcPr marL="9525" marR="9525" marT="9525" marB="0" anchor="ctr"/>
                </a:tc>
                <a:extLst>
                  <a:ext uri="{0D108BD9-81ED-4DB2-BD59-A6C34878D82A}">
                    <a16:rowId xmlns="" xmlns:a16="http://schemas.microsoft.com/office/drawing/2014/main" val="2468189903"/>
                  </a:ext>
                </a:extLst>
              </a:tr>
              <a:tr h="370840">
                <a:tc>
                  <a:txBody>
                    <a:bodyPr/>
                    <a:lstStyle/>
                    <a:p>
                      <a:pPr algn="l" rtl="0" fontAlgn="ctr"/>
                      <a:r>
                        <a:rPr lang="en-US" sz="1800" b="0" i="0" u="none" strike="noStrike">
                          <a:solidFill>
                            <a:srgbClr val="000000"/>
                          </a:solidFill>
                          <a:effectLst/>
                          <a:latin typeface="Tw Cen MT" panose="020B0602020104020603" pitchFamily="34" charset="0"/>
                        </a:rPr>
                        <a:t>7</a:t>
                      </a:r>
                    </a:p>
                  </a:txBody>
                  <a:tcPr marL="9525" marR="9525" marT="9525" marB="0" anchor="ctr"/>
                </a:tc>
                <a:tc>
                  <a:txBody>
                    <a:bodyPr/>
                    <a:lstStyle/>
                    <a:p>
                      <a:pPr algn="l" rtl="0" fontAlgn="ctr"/>
                      <a:r>
                        <a:rPr lang="en-US" sz="1800" b="0" i="0" u="none" strike="noStrike" dirty="0">
                          <a:solidFill>
                            <a:srgbClr val="000000"/>
                          </a:solidFill>
                          <a:effectLst/>
                          <a:latin typeface="Tw Cen MT" panose="020B0602020104020603" pitchFamily="34" charset="0"/>
                        </a:rPr>
                        <a:t>15</a:t>
                      </a:r>
                    </a:p>
                  </a:txBody>
                  <a:tcPr marL="9525" marR="9525" marT="9525" marB="0" anchor="ctr"/>
                </a:tc>
                <a:extLst>
                  <a:ext uri="{0D108BD9-81ED-4DB2-BD59-A6C34878D82A}">
                    <a16:rowId xmlns="" xmlns:a16="http://schemas.microsoft.com/office/drawing/2014/main" val="3637618437"/>
                  </a:ext>
                </a:extLst>
              </a:tr>
            </a:tbl>
          </a:graphicData>
        </a:graphic>
      </p:graphicFrame>
      <p:cxnSp>
        <p:nvCxnSpPr>
          <p:cNvPr id="9" name="Straight Connector 8"/>
          <p:cNvCxnSpPr/>
          <p:nvPr/>
        </p:nvCxnSpPr>
        <p:spPr>
          <a:xfrm>
            <a:off x="6139732" y="1871618"/>
            <a:ext cx="0" cy="4398553"/>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621912" y="5659975"/>
            <a:ext cx="524503" cy="276999"/>
          </a:xfrm>
          <a:prstGeom prst="rect">
            <a:avLst/>
          </a:prstGeom>
          <a:noFill/>
        </p:spPr>
        <p:txBody>
          <a:bodyPr wrap="none" rtlCol="0">
            <a:spAutoFit/>
          </a:bodyPr>
          <a:lstStyle/>
          <a:p>
            <a:r>
              <a:rPr lang="en-US" sz="1200" b="1" dirty="0">
                <a:solidFill>
                  <a:srgbClr val="FF0000"/>
                </a:solidFill>
              </a:rPr>
              <a:t>-0.78</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 xmlns:a16="http://schemas.microsoft.com/office/drawing/2014/main" id="{DCF49EE4-FB12-4F57-A5C8-1D7EA9B860B6}"/>
                  </a:ext>
                </a:extLst>
              </p:cNvPr>
              <p:cNvSpPr txBox="1"/>
              <p:nvPr/>
            </p:nvSpPr>
            <p:spPr>
              <a:xfrm>
                <a:off x="3225614" y="4864909"/>
                <a:ext cx="226696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b="1" i="1" smtClean="0">
                          <a:solidFill>
                            <a:srgbClr val="00B050"/>
                          </a:solidFill>
                          <a:latin typeface="Cambria Math" panose="02040503050406030204" pitchFamily="18" charset="0"/>
                        </a:rPr>
                        <m:t>𝒚</m:t>
                      </m:r>
                      <m:r>
                        <a:rPr lang="en-US" b="1" i="1" smtClean="0">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𝟎</m:t>
                      </m:r>
                      <m:r>
                        <a:rPr lang="en-US" b="1" i="1" smtClean="0">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𝟕𝟖</m:t>
                      </m:r>
                      <m:r>
                        <a:rPr lang="en-US" b="1" i="1">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𝟐</m:t>
                      </m:r>
                      <m:r>
                        <a:rPr lang="en-US" b="1" i="1" smtClean="0">
                          <a:solidFill>
                            <a:srgbClr val="00B050"/>
                          </a:solidFill>
                          <a:latin typeface="Cambria Math" panose="02040503050406030204" pitchFamily="18" charset="0"/>
                        </a:rPr>
                        <m:t>.</m:t>
                      </m:r>
                      <m:r>
                        <a:rPr lang="en-US" b="1" i="1" smtClean="0">
                          <a:solidFill>
                            <a:srgbClr val="00B050"/>
                          </a:solidFill>
                          <a:latin typeface="Cambria Math" panose="02040503050406030204" pitchFamily="18" charset="0"/>
                        </a:rPr>
                        <m:t>𝟑𝟗</m:t>
                      </m:r>
                      <m:r>
                        <a:rPr lang="en-US" b="1" i="1">
                          <a:solidFill>
                            <a:srgbClr val="00B050"/>
                          </a:solidFill>
                          <a:latin typeface="Cambria Math" panose="02040503050406030204" pitchFamily="18" charset="0"/>
                        </a:rPr>
                        <m:t>𝒙</m:t>
                      </m:r>
                    </m:oMath>
                  </m:oMathPara>
                </a14:m>
                <a:endParaRPr lang="en-US" b="1" dirty="0">
                  <a:solidFill>
                    <a:srgbClr val="00B050"/>
                  </a:solidFill>
                </a:endParaRPr>
              </a:p>
            </p:txBody>
          </p:sp>
        </mc:Choice>
        <mc:Fallback xmlns="">
          <p:sp>
            <p:nvSpPr>
              <p:cNvPr id="14" name="TextBox 13">
                <a:extLst>
                  <a:ext uri="{FF2B5EF4-FFF2-40B4-BE49-F238E27FC236}">
                    <a16:creationId xmlns:a16="http://schemas.microsoft.com/office/drawing/2014/main" id="{DCF49EE4-FB12-4F57-A5C8-1D7EA9B860B6}"/>
                  </a:ext>
                </a:extLst>
              </p:cNvPr>
              <p:cNvSpPr txBox="1">
                <a:spLocks noRot="1" noChangeAspect="1" noMove="1" noResize="1" noEditPoints="1" noAdjustHandles="1" noChangeArrowheads="1" noChangeShapeType="1" noTextEdit="1"/>
              </p:cNvSpPr>
              <p:nvPr/>
            </p:nvSpPr>
            <p:spPr>
              <a:xfrm>
                <a:off x="3225614" y="4864909"/>
                <a:ext cx="2266967" cy="369332"/>
              </a:xfrm>
              <a:prstGeom prst="rect">
                <a:avLst/>
              </a:prstGeom>
              <a:blipFill>
                <a:blip r:embed="rId3"/>
                <a:stretch>
                  <a:fillRect b="-6557"/>
                </a:stretch>
              </a:blipFill>
            </p:spPr>
            <p:txBody>
              <a:bodyPr/>
              <a:lstStyle/>
              <a:p>
                <a:r>
                  <a:rPr lang="en-US">
                    <a:noFill/>
                  </a:rPr>
                  <a:t> </a:t>
                </a:r>
              </a:p>
            </p:txBody>
          </p:sp>
        </mc:Fallback>
      </mc:AlternateContent>
    </p:spTree>
    <p:extLst>
      <p:ext uri="{BB962C8B-B14F-4D97-AF65-F5344CB8AC3E}">
        <p14:creationId xmlns:p14="http://schemas.microsoft.com/office/powerpoint/2010/main" val="824332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5" grpId="0">
        <p:bldAsOne/>
      </p:bldGraphic>
      <p:bldP spid="1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19</a:t>
            </a:fld>
            <a:endParaRPr lang="en-US" dirty="0"/>
          </a:p>
        </p:txBody>
      </p:sp>
      <p:sp>
        <p:nvSpPr>
          <p:cNvPr id="6" name="TextBox 5"/>
          <p:cNvSpPr txBox="1"/>
          <p:nvPr/>
        </p:nvSpPr>
        <p:spPr>
          <a:xfrm>
            <a:off x="727964" y="2084832"/>
            <a:ext cx="4021836" cy="523220"/>
          </a:xfrm>
          <a:prstGeom prst="rect">
            <a:avLst/>
          </a:prstGeom>
          <a:noFill/>
        </p:spPr>
        <p:txBody>
          <a:bodyPr wrap="square" rtlCol="0">
            <a:spAutoFit/>
          </a:bodyPr>
          <a:lstStyle/>
          <a:p>
            <a:r>
              <a:rPr lang="en-US" sz="2800" b="1" dirty="0"/>
              <a:t>Multiple linear regression</a:t>
            </a:r>
          </a:p>
        </p:txBody>
      </p:sp>
      <p:sp>
        <p:nvSpPr>
          <p:cNvPr id="3" name="TextBox 2"/>
          <p:cNvSpPr txBox="1"/>
          <p:nvPr/>
        </p:nvSpPr>
        <p:spPr>
          <a:xfrm>
            <a:off x="727965" y="2965269"/>
            <a:ext cx="4021836" cy="2246769"/>
          </a:xfrm>
          <a:prstGeom prst="rect">
            <a:avLst/>
          </a:prstGeom>
          <a:noFill/>
        </p:spPr>
        <p:txBody>
          <a:bodyPr wrap="square" rtlCol="0">
            <a:spAutoFit/>
          </a:bodyPr>
          <a:lstStyle/>
          <a:p>
            <a:pPr algn="just"/>
            <a:r>
              <a:rPr lang="en-US" sz="2000" dirty="0"/>
              <a:t>The multiple linear regression is an extension of the simple linear regression. The main difference between them is that the multiple linear regression deals with </a:t>
            </a:r>
            <a:r>
              <a:rPr lang="en-US" sz="2000" b="1" dirty="0">
                <a:solidFill>
                  <a:schemeClr val="accent2"/>
                </a:solidFill>
              </a:rPr>
              <a:t>one dependent </a:t>
            </a:r>
            <a:r>
              <a:rPr lang="en-US" sz="2000" dirty="0"/>
              <a:t>variable and </a:t>
            </a:r>
            <a:r>
              <a:rPr lang="en-US" sz="2000" b="1" dirty="0">
                <a:solidFill>
                  <a:srgbClr val="00B050"/>
                </a:solidFill>
              </a:rPr>
              <a:t>various independent</a:t>
            </a:r>
            <a:r>
              <a:rPr lang="en-US" sz="2000" dirty="0"/>
              <a:t> variable.</a:t>
            </a:r>
          </a:p>
        </p:txBody>
      </p:sp>
      <p:sp>
        <p:nvSpPr>
          <p:cNvPr id="9" name="TextBox 8"/>
          <p:cNvSpPr txBox="1"/>
          <p:nvPr/>
        </p:nvSpPr>
        <p:spPr>
          <a:xfrm>
            <a:off x="6509941" y="2264873"/>
            <a:ext cx="4234259" cy="646331"/>
          </a:xfrm>
          <a:prstGeom prst="rect">
            <a:avLst/>
          </a:prstGeom>
          <a:noFill/>
        </p:spPr>
        <p:txBody>
          <a:bodyPr wrap="square" rtlCol="0">
            <a:spAutoFit/>
          </a:bodyPr>
          <a:lstStyle/>
          <a:p>
            <a:pPr algn="just"/>
            <a:r>
              <a:rPr lang="en-US" dirty="0"/>
              <a:t>The mathematical model of The multiple linear regression is take the following form :</a:t>
            </a:r>
          </a:p>
        </p:txBody>
      </p:sp>
      <mc:AlternateContent xmlns:mc="http://schemas.openxmlformats.org/markup-compatibility/2006" xmlns:a14="http://schemas.microsoft.com/office/drawing/2010/main">
        <mc:Choice Requires="a14">
          <p:sp>
            <p:nvSpPr>
              <p:cNvPr id="12" name="Rectangle 11"/>
              <p:cNvSpPr/>
              <p:nvPr/>
            </p:nvSpPr>
            <p:spPr>
              <a:xfrm>
                <a:off x="6142193" y="3099215"/>
                <a:ext cx="5465920"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b="1" i="1" smtClean="0">
                          <a:solidFill>
                            <a:schemeClr val="accent2"/>
                          </a:solidFill>
                          <a:latin typeface="Cambria Math" panose="02040503050406030204" pitchFamily="18" charset="0"/>
                        </a:rPr>
                        <m:t>𝒚</m:t>
                      </m:r>
                      <m:r>
                        <a:rPr lang="en-US" sz="2400" b="0" i="0">
                          <a:latin typeface="Cambria Math" panose="02040503050406030204" pitchFamily="18" charset="0"/>
                        </a:rPr>
                        <m:t>=</m:t>
                      </m:r>
                      <m:sSub>
                        <m:sSubPr>
                          <m:ctrlPr>
                            <a:rPr lang="en-US" sz="2400" b="0" i="1">
                              <a:latin typeface="Cambria Math" panose="02040503050406030204" pitchFamily="18" charset="0"/>
                            </a:rPr>
                          </m:ctrlPr>
                        </m:sSubPr>
                        <m:e>
                          <m:r>
                            <a:rPr lang="en-US" sz="2400" b="1" i="1">
                              <a:latin typeface="Cambria Math" panose="02040503050406030204" pitchFamily="18" charset="0"/>
                            </a:rPr>
                            <m:t>𝜶</m:t>
                          </m:r>
                        </m:e>
                        <m:sub>
                          <m:r>
                            <a:rPr lang="en-US" sz="2400" b="0" i="0">
                              <a:latin typeface="Cambria Math" panose="02040503050406030204" pitchFamily="18" charset="0"/>
                            </a:rPr>
                            <m:t>0</m:t>
                          </m:r>
                        </m:sub>
                      </m:sSub>
                      <m:r>
                        <a:rPr lang="en-US" sz="2400" b="0" i="0">
                          <a:latin typeface="Cambria Math" panose="02040503050406030204" pitchFamily="18" charset="0"/>
                        </a:rPr>
                        <m:t>+</m:t>
                      </m:r>
                      <m:sSub>
                        <m:sSubPr>
                          <m:ctrlPr>
                            <a:rPr lang="en-US" sz="2400" b="0" i="1">
                              <a:latin typeface="Cambria Math" panose="02040503050406030204" pitchFamily="18" charset="0"/>
                            </a:rPr>
                          </m:ctrlPr>
                        </m:sSubPr>
                        <m:e>
                          <m:r>
                            <a:rPr lang="en-US" sz="2400" b="1" i="1">
                              <a:latin typeface="Cambria Math" panose="02040503050406030204" pitchFamily="18" charset="0"/>
                            </a:rPr>
                            <m:t>𝜶</m:t>
                          </m:r>
                        </m:e>
                        <m:sub>
                          <m:r>
                            <a:rPr lang="en-US" sz="2400" b="0" i="0">
                              <a:latin typeface="Cambria Math" panose="02040503050406030204" pitchFamily="18" charset="0"/>
                            </a:rPr>
                            <m:t>1</m:t>
                          </m:r>
                        </m:sub>
                      </m:sSub>
                      <m:sSub>
                        <m:sSubPr>
                          <m:ctrlPr>
                            <a:rPr lang="en-US" sz="2400" b="0" i="1" smtClean="0">
                              <a:solidFill>
                                <a:srgbClr val="00B050"/>
                              </a:solidFill>
                              <a:latin typeface="Cambria Math" panose="02040503050406030204" pitchFamily="18" charset="0"/>
                            </a:rPr>
                          </m:ctrlPr>
                        </m:sSubPr>
                        <m:e>
                          <m:r>
                            <a:rPr lang="en-US" sz="2400" b="1" i="1">
                              <a:solidFill>
                                <a:srgbClr val="00B050"/>
                              </a:solidFill>
                              <a:latin typeface="Cambria Math" panose="02040503050406030204" pitchFamily="18" charset="0"/>
                            </a:rPr>
                            <m:t>𝒙</m:t>
                          </m:r>
                        </m:e>
                        <m:sub>
                          <m:r>
                            <a:rPr lang="en-US" sz="2400" b="0" i="0">
                              <a:solidFill>
                                <a:srgbClr val="00B050"/>
                              </a:solidFill>
                              <a:latin typeface="Cambria Math" panose="02040503050406030204" pitchFamily="18" charset="0"/>
                            </a:rPr>
                            <m:t>1</m:t>
                          </m:r>
                        </m:sub>
                      </m:sSub>
                      <m:r>
                        <a:rPr lang="en-US" sz="2400" b="0" i="0">
                          <a:latin typeface="Cambria Math" panose="02040503050406030204" pitchFamily="18" charset="0"/>
                        </a:rPr>
                        <m:t>+</m:t>
                      </m:r>
                      <m:sSub>
                        <m:sSubPr>
                          <m:ctrlPr>
                            <a:rPr lang="en-US" sz="2400" b="0" i="1">
                              <a:latin typeface="Cambria Math" panose="02040503050406030204" pitchFamily="18" charset="0"/>
                            </a:rPr>
                          </m:ctrlPr>
                        </m:sSubPr>
                        <m:e>
                          <m:r>
                            <a:rPr lang="en-US" sz="2400" b="1" i="1">
                              <a:latin typeface="Cambria Math" panose="02040503050406030204" pitchFamily="18" charset="0"/>
                            </a:rPr>
                            <m:t>𝜶</m:t>
                          </m:r>
                        </m:e>
                        <m:sub>
                          <m:r>
                            <a:rPr lang="en-US" sz="2400" b="0" i="0">
                              <a:latin typeface="Cambria Math" panose="02040503050406030204" pitchFamily="18" charset="0"/>
                            </a:rPr>
                            <m:t>2</m:t>
                          </m:r>
                        </m:sub>
                      </m:sSub>
                      <m:sSub>
                        <m:sSubPr>
                          <m:ctrlPr>
                            <a:rPr lang="en-US" sz="2400" b="0" i="1" smtClean="0">
                              <a:solidFill>
                                <a:srgbClr val="00B050"/>
                              </a:solidFill>
                              <a:latin typeface="Cambria Math" panose="02040503050406030204" pitchFamily="18" charset="0"/>
                            </a:rPr>
                          </m:ctrlPr>
                        </m:sSubPr>
                        <m:e>
                          <m:r>
                            <a:rPr lang="en-US" sz="2400" b="1" i="1">
                              <a:solidFill>
                                <a:srgbClr val="00B050"/>
                              </a:solidFill>
                              <a:latin typeface="Cambria Math" panose="02040503050406030204" pitchFamily="18" charset="0"/>
                            </a:rPr>
                            <m:t>𝒙</m:t>
                          </m:r>
                        </m:e>
                        <m:sub>
                          <m:r>
                            <a:rPr lang="en-US" sz="2400" b="0" i="0">
                              <a:solidFill>
                                <a:srgbClr val="00B050"/>
                              </a:solidFill>
                              <a:latin typeface="Cambria Math" panose="02040503050406030204" pitchFamily="18" charset="0"/>
                            </a:rPr>
                            <m:t>2</m:t>
                          </m:r>
                        </m:sub>
                      </m:sSub>
                      <m:r>
                        <a:rPr lang="en-US" sz="2400" b="0" i="0">
                          <a:latin typeface="Cambria Math" panose="02040503050406030204" pitchFamily="18" charset="0"/>
                        </a:rPr>
                        <m:t>+…+</m:t>
                      </m:r>
                      <m:sSub>
                        <m:sSubPr>
                          <m:ctrlPr>
                            <a:rPr lang="en-US" sz="2400" b="0" i="1">
                              <a:latin typeface="Cambria Math" panose="02040503050406030204" pitchFamily="18" charset="0"/>
                            </a:rPr>
                          </m:ctrlPr>
                        </m:sSubPr>
                        <m:e>
                          <m:r>
                            <a:rPr lang="en-US" sz="2400" b="1" i="1">
                              <a:latin typeface="Cambria Math" panose="02040503050406030204" pitchFamily="18" charset="0"/>
                            </a:rPr>
                            <m:t>𝜶</m:t>
                          </m:r>
                        </m:e>
                        <m:sub>
                          <m:r>
                            <a:rPr lang="en-US" sz="2400" b="1" i="1">
                              <a:latin typeface="Cambria Math" panose="02040503050406030204" pitchFamily="18" charset="0"/>
                            </a:rPr>
                            <m:t>𝒏</m:t>
                          </m:r>
                        </m:sub>
                      </m:sSub>
                      <m:sSub>
                        <m:sSubPr>
                          <m:ctrlPr>
                            <a:rPr lang="en-US" sz="2400" b="0" i="1" smtClean="0">
                              <a:solidFill>
                                <a:srgbClr val="00B050"/>
                              </a:solidFill>
                              <a:latin typeface="Cambria Math" panose="02040503050406030204" pitchFamily="18" charset="0"/>
                            </a:rPr>
                          </m:ctrlPr>
                        </m:sSubPr>
                        <m:e>
                          <m:r>
                            <a:rPr lang="en-US" sz="2400" b="1" i="1">
                              <a:solidFill>
                                <a:srgbClr val="00B050"/>
                              </a:solidFill>
                              <a:latin typeface="Cambria Math" panose="02040503050406030204" pitchFamily="18" charset="0"/>
                            </a:rPr>
                            <m:t>𝒙</m:t>
                          </m:r>
                        </m:e>
                        <m:sub>
                          <m:r>
                            <a:rPr lang="en-US" sz="2400" b="1" i="1">
                              <a:solidFill>
                                <a:srgbClr val="00B050"/>
                              </a:solidFill>
                              <a:latin typeface="Cambria Math" panose="02040503050406030204" pitchFamily="18" charset="0"/>
                            </a:rPr>
                            <m:t>𝒏</m:t>
                          </m:r>
                        </m:sub>
                      </m:sSub>
                      <m:r>
                        <a:rPr lang="en-US" sz="2400" b="0" i="0">
                          <a:latin typeface="Cambria Math" panose="02040503050406030204" pitchFamily="18" charset="0"/>
                        </a:rPr>
                        <m:t>+</m:t>
                      </m:r>
                      <m:r>
                        <a:rPr lang="en-US" sz="2400" b="1" i="1">
                          <a:latin typeface="Cambria Math" panose="02040503050406030204" pitchFamily="18" charset="0"/>
                        </a:rPr>
                        <m:t>𝜺</m:t>
                      </m:r>
                    </m:oMath>
                  </m:oMathPara>
                </a14:m>
                <a:endParaRPr lang="en-US" sz="2400" dirty="0"/>
              </a:p>
            </p:txBody>
          </p:sp>
        </mc:Choice>
        <mc:Fallback xmlns="">
          <p:sp>
            <p:nvSpPr>
              <p:cNvPr id="12" name="Rectangle 11"/>
              <p:cNvSpPr>
                <a:spLocks noRot="1" noChangeAspect="1" noMove="1" noResize="1" noEditPoints="1" noAdjustHandles="1" noChangeArrowheads="1" noChangeShapeType="1" noTextEdit="1"/>
              </p:cNvSpPr>
              <p:nvPr/>
            </p:nvSpPr>
            <p:spPr>
              <a:xfrm>
                <a:off x="6142193" y="3099215"/>
                <a:ext cx="5465920" cy="461665"/>
              </a:xfrm>
              <a:prstGeom prst="rect">
                <a:avLst/>
              </a:prstGeom>
              <a:blipFill>
                <a:blip r:embed="rId2"/>
                <a:stretch>
                  <a:fillRect b="-1052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6283234" y="3884094"/>
                <a:ext cx="5656059" cy="1938992"/>
              </a:xfrm>
              <a:prstGeom prst="rect">
                <a:avLst/>
              </a:prstGeom>
              <a:noFill/>
            </p:spPr>
            <p:txBody>
              <a:bodyPr wrap="square" rtlCol="0">
                <a:spAutoFit/>
              </a:bodyPr>
              <a:lstStyle/>
              <a:p>
                <a:r>
                  <a:rPr lang="en-US" sz="2000" dirty="0"/>
                  <a:t>Where: </a:t>
                </a:r>
              </a:p>
              <a:p>
                <a14:m>
                  <m:oMath xmlns:m="http://schemas.openxmlformats.org/officeDocument/2006/math">
                    <m:r>
                      <a:rPr lang="en-US" sz="2000" b="1" i="1">
                        <a:latin typeface="Cambria Math" panose="02040503050406030204" pitchFamily="18" charset="0"/>
                      </a:rPr>
                      <m:t>𝒚</m:t>
                    </m:r>
                  </m:oMath>
                </a14:m>
                <a:r>
                  <a:rPr lang="en-US" sz="2000" dirty="0"/>
                  <a:t> is the dependent variable </a:t>
                </a:r>
              </a:p>
              <a:p>
                <a14:m>
                  <m:oMath xmlns:m="http://schemas.openxmlformats.org/officeDocument/2006/math">
                    <m:r>
                      <a:rPr lang="en-US" sz="2000" b="1" i="1">
                        <a:latin typeface="Cambria Math" panose="02040503050406030204" pitchFamily="18" charset="0"/>
                      </a:rPr>
                      <m:t>𝜶</m:t>
                    </m:r>
                    <m:r>
                      <a:rPr lang="en-US" sz="2000" b="1" i="1">
                        <a:latin typeface="Cambria Math" panose="02040503050406030204" pitchFamily="18" charset="0"/>
                      </a:rPr>
                      <m:t>, </m:t>
                    </m:r>
                    <m:sSub>
                      <m:sSubPr>
                        <m:ctrlPr>
                          <a:rPr lang="en-US" sz="2000" b="1" i="1">
                            <a:latin typeface="Cambria Math" panose="02040503050406030204" pitchFamily="18" charset="0"/>
                          </a:rPr>
                        </m:ctrlPr>
                      </m:sSubPr>
                      <m:e>
                        <m:r>
                          <a:rPr lang="en-US" sz="2000" b="1" i="1">
                            <a:latin typeface="Cambria Math" panose="02040503050406030204" pitchFamily="18" charset="0"/>
                          </a:rPr>
                          <m:t>𝜶</m:t>
                        </m:r>
                      </m:e>
                      <m:sub>
                        <m:r>
                          <a:rPr lang="en-US" sz="2000" b="1" i="1">
                            <a:latin typeface="Cambria Math" panose="02040503050406030204" pitchFamily="18" charset="0"/>
                          </a:rPr>
                          <m:t>𝟏</m:t>
                        </m:r>
                      </m:sub>
                    </m:sSub>
                    <m:r>
                      <a:rPr lang="en-US" sz="2000" b="1" i="1">
                        <a:latin typeface="Cambria Math" panose="02040503050406030204" pitchFamily="18" charset="0"/>
                      </a:rPr>
                      <m:t>, </m:t>
                    </m:r>
                    <m:sSub>
                      <m:sSubPr>
                        <m:ctrlPr>
                          <a:rPr lang="en-US" sz="2000" b="1" i="1">
                            <a:latin typeface="Cambria Math" panose="02040503050406030204" pitchFamily="18" charset="0"/>
                          </a:rPr>
                        </m:ctrlPr>
                      </m:sSubPr>
                      <m:e>
                        <m:r>
                          <a:rPr lang="en-US" sz="2000" b="1" i="1">
                            <a:latin typeface="Cambria Math" panose="02040503050406030204" pitchFamily="18" charset="0"/>
                          </a:rPr>
                          <m:t>𝜶</m:t>
                        </m:r>
                      </m:e>
                      <m:sub>
                        <m:r>
                          <a:rPr lang="en-US" sz="2000" b="1" i="1">
                            <a:latin typeface="Cambria Math" panose="02040503050406030204" pitchFamily="18" charset="0"/>
                          </a:rPr>
                          <m:t>𝟐</m:t>
                        </m:r>
                      </m:sub>
                    </m:sSub>
                    <m:r>
                      <a:rPr lang="en-US" sz="2000" b="1" i="1">
                        <a:latin typeface="Cambria Math" panose="02040503050406030204" pitchFamily="18" charset="0"/>
                      </a:rPr>
                      <m:t>, </m:t>
                    </m:r>
                    <m:sSub>
                      <m:sSubPr>
                        <m:ctrlPr>
                          <a:rPr lang="en-US" sz="2000" b="1" i="1">
                            <a:latin typeface="Cambria Math" panose="02040503050406030204" pitchFamily="18" charset="0"/>
                          </a:rPr>
                        </m:ctrlPr>
                      </m:sSubPr>
                      <m:e>
                        <m:r>
                          <a:rPr lang="en-US" sz="2000" b="1" i="1">
                            <a:latin typeface="Cambria Math" panose="02040503050406030204" pitchFamily="18" charset="0"/>
                          </a:rPr>
                          <m:t>𝜶</m:t>
                        </m:r>
                      </m:e>
                      <m:sub>
                        <m:r>
                          <a:rPr lang="en-US" sz="2000" b="1" i="1">
                            <a:latin typeface="Cambria Math" panose="02040503050406030204" pitchFamily="18" charset="0"/>
                          </a:rPr>
                          <m:t>𝒏</m:t>
                        </m:r>
                      </m:sub>
                    </m:sSub>
                  </m:oMath>
                </a14:m>
                <a:r>
                  <a:rPr lang="en-US" sz="2000" b="1" dirty="0"/>
                  <a:t> </a:t>
                </a:r>
                <a:r>
                  <a:rPr lang="en-US" sz="2000" dirty="0"/>
                  <a:t>are the linear regression coefficients.</a:t>
                </a:r>
              </a:p>
              <a:p>
                <a14:m>
                  <m:oMath xmlns:m="http://schemas.openxmlformats.org/officeDocument/2006/math">
                    <m:sSub>
                      <m:sSubPr>
                        <m:ctrlPr>
                          <a:rPr lang="en-US" sz="2000" b="1" i="1">
                            <a:latin typeface="Cambria Math" panose="02040503050406030204" pitchFamily="18" charset="0"/>
                          </a:rPr>
                        </m:ctrlPr>
                      </m:sSubPr>
                      <m:e>
                        <m:r>
                          <a:rPr lang="en-US" sz="2000" b="1" i="1">
                            <a:latin typeface="Cambria Math" panose="02040503050406030204" pitchFamily="18" charset="0"/>
                          </a:rPr>
                          <m:t>𝒙</m:t>
                        </m:r>
                      </m:e>
                      <m:sub>
                        <m:r>
                          <a:rPr lang="en-US" sz="2000" b="1" i="1">
                            <a:latin typeface="Cambria Math" panose="02040503050406030204" pitchFamily="18" charset="0"/>
                          </a:rPr>
                          <m:t>𝟏</m:t>
                        </m:r>
                      </m:sub>
                    </m:sSub>
                    <m:r>
                      <a:rPr lang="en-US" sz="2000" b="1" i="1">
                        <a:latin typeface="Cambria Math" panose="02040503050406030204" pitchFamily="18" charset="0"/>
                      </a:rPr>
                      <m:t>, </m:t>
                    </m:r>
                    <m:sSub>
                      <m:sSubPr>
                        <m:ctrlPr>
                          <a:rPr lang="en-US" sz="2000" b="1" i="1">
                            <a:latin typeface="Cambria Math" panose="02040503050406030204" pitchFamily="18" charset="0"/>
                          </a:rPr>
                        </m:ctrlPr>
                      </m:sSubPr>
                      <m:e>
                        <m:r>
                          <a:rPr lang="en-US" sz="2000" b="1" i="1">
                            <a:latin typeface="Cambria Math" panose="02040503050406030204" pitchFamily="18" charset="0"/>
                          </a:rPr>
                          <m:t>𝒙</m:t>
                        </m:r>
                      </m:e>
                      <m:sub>
                        <m:r>
                          <a:rPr lang="en-US" sz="2000" b="1" i="1">
                            <a:latin typeface="Cambria Math" panose="02040503050406030204" pitchFamily="18" charset="0"/>
                          </a:rPr>
                          <m:t>𝟐</m:t>
                        </m:r>
                      </m:sub>
                    </m:sSub>
                    <m:r>
                      <a:rPr lang="en-US" sz="2000" b="1" i="1">
                        <a:latin typeface="Cambria Math" panose="02040503050406030204" pitchFamily="18" charset="0"/>
                      </a:rPr>
                      <m:t>, </m:t>
                    </m:r>
                    <m:sSub>
                      <m:sSubPr>
                        <m:ctrlPr>
                          <a:rPr lang="en-US" sz="2000" b="1" i="1">
                            <a:latin typeface="Cambria Math" panose="02040503050406030204" pitchFamily="18" charset="0"/>
                          </a:rPr>
                        </m:ctrlPr>
                      </m:sSubPr>
                      <m:e>
                        <m:r>
                          <a:rPr lang="en-US" sz="2000" b="1" i="1">
                            <a:latin typeface="Cambria Math" panose="02040503050406030204" pitchFamily="18" charset="0"/>
                          </a:rPr>
                          <m:t>𝒙</m:t>
                        </m:r>
                      </m:e>
                      <m:sub>
                        <m:r>
                          <a:rPr lang="en-US" sz="2000" b="1" i="1">
                            <a:latin typeface="Cambria Math" panose="02040503050406030204" pitchFamily="18" charset="0"/>
                          </a:rPr>
                          <m:t>𝒏</m:t>
                        </m:r>
                      </m:sub>
                    </m:sSub>
                  </m:oMath>
                </a14:m>
                <a:r>
                  <a:rPr lang="en-US" sz="2000" b="1" dirty="0"/>
                  <a:t> </a:t>
                </a:r>
                <a:r>
                  <a:rPr lang="en-US" sz="2000" dirty="0"/>
                  <a:t>are the independent variables or the predictor variables </a:t>
                </a:r>
              </a:p>
              <a:p>
                <a14:m>
                  <m:oMath xmlns:m="http://schemas.openxmlformats.org/officeDocument/2006/math">
                    <m:r>
                      <a:rPr lang="en-US" sz="2000" b="1" i="1">
                        <a:latin typeface="Cambria Math" panose="02040503050406030204" pitchFamily="18" charset="0"/>
                      </a:rPr>
                      <m:t>𝜺</m:t>
                    </m:r>
                  </m:oMath>
                </a14:m>
                <a:r>
                  <a:rPr lang="en-US" sz="2000" dirty="0"/>
                  <a:t> presents the error variable</a:t>
                </a:r>
              </a:p>
            </p:txBody>
          </p:sp>
        </mc:Choice>
        <mc:Fallback xmlns="">
          <p:sp>
            <p:nvSpPr>
              <p:cNvPr id="13" name="TextBox 12"/>
              <p:cNvSpPr txBox="1">
                <a:spLocks noRot="1" noChangeAspect="1" noMove="1" noResize="1" noEditPoints="1" noAdjustHandles="1" noChangeArrowheads="1" noChangeShapeType="1" noTextEdit="1"/>
              </p:cNvSpPr>
              <p:nvPr/>
            </p:nvSpPr>
            <p:spPr>
              <a:xfrm>
                <a:off x="6283234" y="3884094"/>
                <a:ext cx="5656059" cy="1938992"/>
              </a:xfrm>
              <a:prstGeom prst="rect">
                <a:avLst/>
              </a:prstGeom>
              <a:blipFill>
                <a:blip r:embed="rId3"/>
                <a:stretch>
                  <a:fillRect l="-1185" t="-1572" b="-4717"/>
                </a:stretch>
              </a:blipFill>
            </p:spPr>
            <p:txBody>
              <a:bodyPr/>
              <a:lstStyle/>
              <a:p>
                <a:r>
                  <a:rPr lang="en-US">
                    <a:noFill/>
                  </a:rPr>
                  <a:t> </a:t>
                </a:r>
              </a:p>
            </p:txBody>
          </p:sp>
        </mc:Fallback>
      </mc:AlternateContent>
      <p:sp>
        <p:nvSpPr>
          <p:cNvPr id="14" name="TextBox 13"/>
          <p:cNvSpPr txBox="1"/>
          <p:nvPr/>
        </p:nvSpPr>
        <p:spPr>
          <a:xfrm>
            <a:off x="269018" y="5909583"/>
            <a:ext cx="11746349"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dirty="0"/>
              <a:t>In multiple regression analysis, the computing procedures of regression coefficients is difficult due to the complexity of the implicated calculations. In this case, it is necessary to utilize statistical software such as Minitab, Excel, and SPSS</a:t>
            </a:r>
          </a:p>
        </p:txBody>
      </p:sp>
    </p:spTree>
    <p:extLst>
      <p:ext uri="{BB962C8B-B14F-4D97-AF65-F5344CB8AC3E}">
        <p14:creationId xmlns:p14="http://schemas.microsoft.com/office/powerpoint/2010/main" val="254012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12" grpId="0"/>
      <p:bldP spid="13" grpId="0"/>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CDDF177C-F9B4-44BE-85E4-4BEBD8CFB5D5}" type="slidenum">
              <a:rPr lang="en-US" smtClean="0"/>
              <a:t>2</a:t>
            </a:fld>
            <a:endParaRPr lang="en-US"/>
          </a:p>
        </p:txBody>
      </p:sp>
      <p:sp>
        <p:nvSpPr>
          <p:cNvPr id="14" name="Rectangle 13">
            <a:extLst>
              <a:ext uri="{FF2B5EF4-FFF2-40B4-BE49-F238E27FC236}">
                <a16:creationId xmlns:a16="http://schemas.microsoft.com/office/drawing/2014/main" xmlns="" id="{A0541313-B551-4AE2-80B7-D4029C41CD6F}"/>
              </a:ext>
            </a:extLst>
          </p:cNvPr>
          <p:cNvSpPr/>
          <p:nvPr/>
        </p:nvSpPr>
        <p:spPr>
          <a:xfrm>
            <a:off x="638004" y="703784"/>
            <a:ext cx="10106387" cy="830997"/>
          </a:xfrm>
          <a:prstGeom prst="rect">
            <a:avLst/>
          </a:prstGeom>
        </p:spPr>
        <p:txBody>
          <a:bodyPr wrap="square">
            <a:spAutoFit/>
          </a:bodyPr>
          <a:lstStyle/>
          <a:p>
            <a:pPr algn="ctr"/>
            <a:r>
              <a:rPr lang="en-US" sz="4800" b="1" dirty="0" smtClean="0">
                <a:solidFill>
                  <a:srgbClr val="C00000"/>
                </a:solidFill>
              </a:rPr>
              <a:t>Numerical Data analysis</a:t>
            </a:r>
            <a:endParaRPr lang="en-US" sz="4800" b="1" dirty="0">
              <a:solidFill>
                <a:srgbClr val="C00000"/>
              </a:solidFill>
            </a:endParaRPr>
          </a:p>
        </p:txBody>
      </p:sp>
      <p:sp>
        <p:nvSpPr>
          <p:cNvPr id="9" name="TextBox 8"/>
          <p:cNvSpPr txBox="1"/>
          <p:nvPr/>
        </p:nvSpPr>
        <p:spPr>
          <a:xfrm>
            <a:off x="3762846" y="2267308"/>
            <a:ext cx="4501873" cy="1015663"/>
          </a:xfrm>
          <a:prstGeom prst="rect">
            <a:avLst/>
          </a:prstGeom>
          <a:noFill/>
        </p:spPr>
        <p:txBody>
          <a:bodyPr wrap="none" rtlCol="0">
            <a:spAutoFit/>
          </a:bodyPr>
          <a:lstStyle/>
          <a:p>
            <a:pPr algn="ctr"/>
            <a:r>
              <a:rPr lang="en-US" sz="2000" b="1" dirty="0" smtClean="0"/>
              <a:t>Dr</a:t>
            </a:r>
            <a:r>
              <a:rPr lang="en-US" sz="2000" dirty="0" smtClean="0"/>
              <a:t>.</a:t>
            </a:r>
            <a:r>
              <a:rPr lang="en-US" sz="2000" b="1" dirty="0" smtClean="0"/>
              <a:t> </a:t>
            </a:r>
            <a:r>
              <a:rPr lang="en-US" sz="2000" b="1" dirty="0" err="1"/>
              <a:t>Soltani</a:t>
            </a:r>
            <a:r>
              <a:rPr lang="en-US" sz="2000" b="1" dirty="0"/>
              <a:t> </a:t>
            </a:r>
            <a:r>
              <a:rPr lang="en-US" sz="2000" b="1" dirty="0" err="1" smtClean="0"/>
              <a:t>Mohyiddine</a:t>
            </a:r>
            <a:endParaRPr lang="en-US" sz="2000" b="1" dirty="0" smtClean="0"/>
          </a:p>
          <a:p>
            <a:pPr algn="ctr"/>
            <a:r>
              <a:rPr lang="en-US" sz="2000" dirty="0"/>
              <a:t>Program Level: Master’s Degree</a:t>
            </a:r>
            <a:endParaRPr lang="fr-FR" sz="2000" dirty="0"/>
          </a:p>
          <a:p>
            <a:pPr algn="ctr"/>
            <a:r>
              <a:rPr lang="en-US" sz="2000" dirty="0"/>
              <a:t>Specialty: Urban Technology </a:t>
            </a:r>
            <a:r>
              <a:rPr lang="en-US" sz="2000" dirty="0" smtClean="0"/>
              <a:t>Management</a:t>
            </a:r>
            <a:endParaRPr lang="fr-FR" sz="2000" dirty="0"/>
          </a:p>
        </p:txBody>
      </p:sp>
      <p:grpSp>
        <p:nvGrpSpPr>
          <p:cNvPr id="11" name="Group 10"/>
          <p:cNvGrpSpPr/>
          <p:nvPr/>
        </p:nvGrpSpPr>
        <p:grpSpPr>
          <a:xfrm>
            <a:off x="673768" y="3893182"/>
            <a:ext cx="10680031" cy="1538734"/>
            <a:chOff x="673768" y="3893182"/>
            <a:chExt cx="10680031" cy="1538734"/>
          </a:xfrm>
        </p:grpSpPr>
        <p:sp>
          <p:nvSpPr>
            <p:cNvPr id="12" name="Title 1"/>
            <p:cNvSpPr txBox="1">
              <a:spLocks/>
            </p:cNvSpPr>
            <p:nvPr/>
          </p:nvSpPr>
          <p:spPr>
            <a:xfrm>
              <a:off x="673768" y="3968876"/>
              <a:ext cx="10680031" cy="14630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400" b="1" dirty="0" smtClean="0"/>
                <a:t>Correlation and Regression using </a:t>
              </a:r>
              <a:r>
                <a:rPr lang="en-US" sz="5400" b="1" dirty="0"/>
                <a:t>SPSS</a:t>
              </a:r>
            </a:p>
          </p:txBody>
        </p:sp>
        <p:sp>
          <p:nvSpPr>
            <p:cNvPr id="15" name="Rectangle 14"/>
            <p:cNvSpPr/>
            <p:nvPr/>
          </p:nvSpPr>
          <p:spPr>
            <a:xfrm>
              <a:off x="2277831" y="3893182"/>
              <a:ext cx="1515928" cy="523220"/>
            </a:xfrm>
            <a:prstGeom prst="rect">
              <a:avLst/>
            </a:prstGeom>
          </p:spPr>
          <p:txBody>
            <a:bodyPr wrap="none">
              <a:spAutoFit/>
            </a:bodyPr>
            <a:lstStyle/>
            <a:p>
              <a:r>
                <a:rPr lang="en-US" sz="2800" b="1" dirty="0">
                  <a:solidFill>
                    <a:srgbClr val="C00000"/>
                  </a:solidFill>
                </a:rPr>
                <a:t>Lecture </a:t>
              </a:r>
              <a:r>
                <a:rPr lang="en-US" sz="2800" b="1" dirty="0" smtClean="0">
                  <a:solidFill>
                    <a:srgbClr val="C00000"/>
                  </a:solidFill>
                </a:rPr>
                <a:t>5</a:t>
              </a:r>
              <a:endParaRPr lang="en-US" sz="2800" dirty="0">
                <a:solidFill>
                  <a:srgbClr val="C00000"/>
                </a:solidFill>
              </a:endParaRPr>
            </a:p>
          </p:txBody>
        </p:sp>
      </p:grpSp>
    </p:spTree>
    <p:extLst>
      <p:ext uri="{BB962C8B-B14F-4D97-AF65-F5344CB8AC3E}">
        <p14:creationId xmlns:p14="http://schemas.microsoft.com/office/powerpoint/2010/main" val="783351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20</a:t>
            </a:fld>
            <a:endParaRPr lang="en-US" dirty="0"/>
          </a:p>
        </p:txBody>
      </p:sp>
      <p:sp>
        <p:nvSpPr>
          <p:cNvPr id="6" name="TextBox 5"/>
          <p:cNvSpPr txBox="1"/>
          <p:nvPr/>
        </p:nvSpPr>
        <p:spPr>
          <a:xfrm>
            <a:off x="727963" y="2084832"/>
            <a:ext cx="4353191" cy="523220"/>
          </a:xfrm>
          <a:prstGeom prst="rect">
            <a:avLst/>
          </a:prstGeom>
          <a:noFill/>
        </p:spPr>
        <p:txBody>
          <a:bodyPr wrap="square" rtlCol="0">
            <a:spAutoFit/>
          </a:bodyPr>
          <a:lstStyle/>
          <a:p>
            <a:r>
              <a:rPr lang="en-US" sz="2800" b="1" dirty="0">
                <a:solidFill>
                  <a:srgbClr val="0070C0"/>
                </a:solidFill>
              </a:rPr>
              <a:t>Regression analysis in SPSS</a:t>
            </a:r>
          </a:p>
        </p:txBody>
      </p:sp>
      <p:sp>
        <p:nvSpPr>
          <p:cNvPr id="11" name="TextBox 10"/>
          <p:cNvSpPr txBox="1"/>
          <p:nvPr/>
        </p:nvSpPr>
        <p:spPr>
          <a:xfrm>
            <a:off x="727963" y="3099215"/>
            <a:ext cx="4320417" cy="707886"/>
          </a:xfrm>
          <a:prstGeom prst="rect">
            <a:avLst/>
          </a:prstGeom>
          <a:noFill/>
        </p:spPr>
        <p:txBody>
          <a:bodyPr wrap="square" rtlCol="0">
            <a:spAutoFit/>
          </a:bodyPr>
          <a:lstStyle/>
          <a:p>
            <a:pPr algn="just"/>
            <a:r>
              <a:rPr lang="en-US" sz="2000" dirty="0"/>
              <a:t>The validation of regression in SPSS software is based on the following steps</a:t>
            </a:r>
          </a:p>
        </p:txBody>
      </p:sp>
      <p:sp>
        <p:nvSpPr>
          <p:cNvPr id="15" name="TextBox 14"/>
          <p:cNvSpPr txBox="1"/>
          <p:nvPr/>
        </p:nvSpPr>
        <p:spPr>
          <a:xfrm>
            <a:off x="727963" y="4268766"/>
            <a:ext cx="4206239" cy="400110"/>
          </a:xfrm>
          <a:prstGeom prst="rect">
            <a:avLst/>
          </a:prstGeom>
          <a:noFill/>
        </p:spPr>
        <p:txBody>
          <a:bodyPr wrap="square" rtlCol="0">
            <a:spAutoFit/>
          </a:bodyPr>
          <a:lstStyle/>
          <a:p>
            <a:r>
              <a:rPr lang="en-US" sz="2000" b="1" dirty="0"/>
              <a:t>Analyze &gt; Regression &gt; Linear…</a:t>
            </a:r>
          </a:p>
        </p:txBody>
      </p:sp>
      <p:pic>
        <p:nvPicPr>
          <p:cNvPr id="3" name="Picture 2"/>
          <p:cNvPicPr>
            <a:picLocks noChangeAspect="1"/>
          </p:cNvPicPr>
          <p:nvPr/>
        </p:nvPicPr>
        <p:blipFill>
          <a:blip r:embed="rId2"/>
          <a:stretch>
            <a:fillRect/>
          </a:stretch>
        </p:blipFill>
        <p:spPr>
          <a:xfrm>
            <a:off x="6088473" y="2335464"/>
            <a:ext cx="5722527" cy="3050899"/>
          </a:xfrm>
          <a:prstGeom prst="rect">
            <a:avLst/>
          </a:prstGeom>
        </p:spPr>
      </p:pic>
    </p:spTree>
    <p:extLst>
      <p:ext uri="{BB962C8B-B14F-4D97-AF65-F5344CB8AC3E}">
        <p14:creationId xmlns:p14="http://schemas.microsoft.com/office/powerpoint/2010/main" val="1083287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Effect transition="in" filter="fade">
                                      <p:cBhvr>
                                        <p:cTn id="15"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P spid="1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6519860" y="1899890"/>
            <a:ext cx="5010150" cy="4124325"/>
          </a:xfrm>
          <a:prstGeom prst="rect">
            <a:avLst/>
          </a:prstGeom>
        </p:spPr>
      </p:pic>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21</a:t>
            </a:fld>
            <a:endParaRPr lang="en-US" dirty="0"/>
          </a:p>
        </p:txBody>
      </p:sp>
      <p:sp>
        <p:nvSpPr>
          <p:cNvPr id="6" name="TextBox 5"/>
          <p:cNvSpPr txBox="1"/>
          <p:nvPr/>
        </p:nvSpPr>
        <p:spPr>
          <a:xfrm>
            <a:off x="727964" y="2084832"/>
            <a:ext cx="4373972" cy="523220"/>
          </a:xfrm>
          <a:prstGeom prst="rect">
            <a:avLst/>
          </a:prstGeom>
          <a:noFill/>
        </p:spPr>
        <p:txBody>
          <a:bodyPr wrap="square" rtlCol="0">
            <a:spAutoFit/>
          </a:bodyPr>
          <a:lstStyle/>
          <a:p>
            <a:r>
              <a:rPr lang="en-US" sz="2800" b="1" dirty="0">
                <a:solidFill>
                  <a:srgbClr val="0070C0"/>
                </a:solidFill>
              </a:rPr>
              <a:t>Regression analysis in SPSS</a:t>
            </a:r>
          </a:p>
        </p:txBody>
      </p:sp>
      <p:sp>
        <p:nvSpPr>
          <p:cNvPr id="7" name="TextBox 6"/>
          <p:cNvSpPr txBox="1"/>
          <p:nvPr/>
        </p:nvSpPr>
        <p:spPr>
          <a:xfrm>
            <a:off x="660400" y="3111500"/>
            <a:ext cx="5283200" cy="1631216"/>
          </a:xfrm>
          <a:prstGeom prst="rect">
            <a:avLst/>
          </a:prstGeom>
          <a:noFill/>
        </p:spPr>
        <p:txBody>
          <a:bodyPr wrap="square" rtlCol="0">
            <a:spAutoFit/>
          </a:bodyPr>
          <a:lstStyle/>
          <a:p>
            <a:pPr algn="just"/>
            <a:r>
              <a:rPr lang="en-US" sz="2000" dirty="0"/>
              <a:t>The following window is appear then:</a:t>
            </a:r>
          </a:p>
          <a:p>
            <a:pPr algn="just"/>
            <a:endParaRPr lang="en-US" sz="2000" dirty="0"/>
          </a:p>
          <a:p>
            <a:pPr algn="just"/>
            <a:r>
              <a:rPr lang="en-US" sz="2000" dirty="0"/>
              <a:t>1- Move the dependent and the independent variables in the right place</a:t>
            </a:r>
          </a:p>
          <a:p>
            <a:pPr algn="just"/>
            <a:r>
              <a:rPr lang="en-US" sz="2000" dirty="0"/>
              <a:t>2-    Click Ok</a:t>
            </a:r>
          </a:p>
        </p:txBody>
      </p:sp>
      <p:sp>
        <p:nvSpPr>
          <p:cNvPr id="13" name="TextBox 12"/>
          <p:cNvSpPr txBox="1"/>
          <p:nvPr/>
        </p:nvSpPr>
        <p:spPr>
          <a:xfrm flipH="1">
            <a:off x="8889854" y="2380760"/>
            <a:ext cx="270163" cy="369332"/>
          </a:xfrm>
          <a:prstGeom prst="rect">
            <a:avLst/>
          </a:prstGeom>
          <a:noFill/>
        </p:spPr>
        <p:txBody>
          <a:bodyPr wrap="square" rtlCol="0">
            <a:spAutoFit/>
          </a:bodyPr>
          <a:lstStyle/>
          <a:p>
            <a:r>
              <a:rPr lang="fr-FR" b="1" dirty="0">
                <a:solidFill>
                  <a:srgbClr val="FF0000"/>
                </a:solidFill>
              </a:rPr>
              <a:t>1</a:t>
            </a:r>
          </a:p>
        </p:txBody>
      </p:sp>
      <p:sp>
        <p:nvSpPr>
          <p:cNvPr id="14" name="TextBox 13"/>
          <p:cNvSpPr txBox="1"/>
          <p:nvPr/>
        </p:nvSpPr>
        <p:spPr>
          <a:xfrm flipH="1">
            <a:off x="8927849" y="3307315"/>
            <a:ext cx="270163" cy="369332"/>
          </a:xfrm>
          <a:prstGeom prst="rect">
            <a:avLst/>
          </a:prstGeom>
          <a:noFill/>
        </p:spPr>
        <p:txBody>
          <a:bodyPr wrap="square" rtlCol="0">
            <a:spAutoFit/>
          </a:bodyPr>
          <a:lstStyle/>
          <a:p>
            <a:r>
              <a:rPr lang="fr-FR" b="1" dirty="0">
                <a:solidFill>
                  <a:srgbClr val="FF0000"/>
                </a:solidFill>
              </a:rPr>
              <a:t>1</a:t>
            </a:r>
          </a:p>
        </p:txBody>
      </p:sp>
      <p:sp>
        <p:nvSpPr>
          <p:cNvPr id="15" name="TextBox 14"/>
          <p:cNvSpPr txBox="1"/>
          <p:nvPr/>
        </p:nvSpPr>
        <p:spPr>
          <a:xfrm flipH="1">
            <a:off x="7654028" y="5615694"/>
            <a:ext cx="270163" cy="369332"/>
          </a:xfrm>
          <a:prstGeom prst="rect">
            <a:avLst/>
          </a:prstGeom>
          <a:noFill/>
        </p:spPr>
        <p:txBody>
          <a:bodyPr wrap="square" rtlCol="0">
            <a:spAutoFit/>
          </a:bodyPr>
          <a:lstStyle/>
          <a:p>
            <a:r>
              <a:rPr lang="fr-FR" b="1" dirty="0">
                <a:solidFill>
                  <a:srgbClr val="FF0000"/>
                </a:solidFill>
              </a:rPr>
              <a:t>2</a:t>
            </a:r>
          </a:p>
        </p:txBody>
      </p:sp>
    </p:spTree>
    <p:extLst>
      <p:ext uri="{BB962C8B-B14F-4D97-AF65-F5344CB8AC3E}">
        <p14:creationId xmlns:p14="http://schemas.microsoft.com/office/powerpoint/2010/main" val="497591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fade">
                                      <p:cBhvr>
                                        <p:cTn id="15" dur="500"/>
                                        <p:tgtEl>
                                          <p:spTgt spid="7">
                                            <p:txEl>
                                              <p:pRg st="2" end="2"/>
                                            </p:txEl>
                                          </p:spTgt>
                                        </p:tgtEl>
                                      </p:cBhvr>
                                    </p:animEffec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500"/>
                                        <p:tgtEl>
                                          <p:spTgt spid="13"/>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fade">
                                      <p:cBhvr>
                                        <p:cTn id="27" dur="500"/>
                                        <p:tgtEl>
                                          <p:spTgt spid="7">
                                            <p:txEl>
                                              <p:pRg st="3" end="3"/>
                                            </p:txEl>
                                          </p:spTgt>
                                        </p:tgtEl>
                                      </p:cBhvr>
                                    </p:animEffect>
                                  </p:childTnLst>
                                </p:cTn>
                              </p:par>
                            </p:childTnLst>
                          </p:cTn>
                        </p:par>
                        <p:par>
                          <p:cTn id="28" fill="hold">
                            <p:stCondLst>
                              <p:cond delay="500"/>
                            </p:stCondLst>
                            <p:childTnLst>
                              <p:par>
                                <p:cTn id="29" presetID="10" presetClass="entr" presetSubtype="0" fill="hold" grpId="0" nodeType="after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fade">
                                      <p:cBhvr>
                                        <p:cTn id="3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13" grpId="0"/>
      <p:bldP spid="14" grpId="0"/>
      <p:bldP spid="1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Regression analysis </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22</a:t>
            </a:fld>
            <a:endParaRPr lang="en-US" dirty="0"/>
          </a:p>
        </p:txBody>
      </p:sp>
      <p:sp>
        <p:nvSpPr>
          <p:cNvPr id="6" name="TextBox 5"/>
          <p:cNvSpPr txBox="1"/>
          <p:nvPr/>
        </p:nvSpPr>
        <p:spPr>
          <a:xfrm>
            <a:off x="727963" y="2084832"/>
            <a:ext cx="4425927" cy="523220"/>
          </a:xfrm>
          <a:prstGeom prst="rect">
            <a:avLst/>
          </a:prstGeom>
          <a:noFill/>
        </p:spPr>
        <p:txBody>
          <a:bodyPr wrap="square" rtlCol="0">
            <a:spAutoFit/>
          </a:bodyPr>
          <a:lstStyle/>
          <a:p>
            <a:r>
              <a:rPr lang="en-US" sz="2800" b="1" dirty="0">
                <a:solidFill>
                  <a:srgbClr val="0070C0"/>
                </a:solidFill>
              </a:rPr>
              <a:t>Regression analysis in SPSS</a:t>
            </a:r>
          </a:p>
        </p:txBody>
      </p:sp>
      <p:sp>
        <p:nvSpPr>
          <p:cNvPr id="7" name="TextBox 6"/>
          <p:cNvSpPr txBox="1"/>
          <p:nvPr/>
        </p:nvSpPr>
        <p:spPr>
          <a:xfrm>
            <a:off x="727941" y="3142677"/>
            <a:ext cx="5906655" cy="3139321"/>
          </a:xfrm>
          <a:prstGeom prst="rect">
            <a:avLst/>
          </a:prstGeom>
          <a:noFill/>
        </p:spPr>
        <p:txBody>
          <a:bodyPr wrap="square" rtlCol="0">
            <a:spAutoFit/>
          </a:bodyPr>
          <a:lstStyle/>
          <a:p>
            <a:pPr algn="ctr"/>
            <a:r>
              <a:rPr lang="en-US" b="1" dirty="0"/>
              <a:t>1- Model summary </a:t>
            </a:r>
          </a:p>
          <a:p>
            <a:pPr algn="just"/>
            <a:r>
              <a:rPr lang="en-US" dirty="0"/>
              <a:t>- </a:t>
            </a:r>
            <a:r>
              <a:rPr lang="en-US" b="1" i="1" dirty="0"/>
              <a:t>R</a:t>
            </a:r>
            <a:r>
              <a:rPr lang="en-US" dirty="0"/>
              <a:t> indicate the correlation between the real value and the predicted value that obtained by the regression model</a:t>
            </a:r>
          </a:p>
          <a:p>
            <a:pPr algn="just"/>
            <a:r>
              <a:rPr lang="en-US" dirty="0"/>
              <a:t>- </a:t>
            </a:r>
            <a:r>
              <a:rPr lang="en-US" b="1" i="1" dirty="0"/>
              <a:t>R-square</a:t>
            </a:r>
            <a:r>
              <a:rPr lang="en-US" dirty="0"/>
              <a:t> Indicate the coefficient of variation in the dependent variable based on the variations of the independent variable</a:t>
            </a:r>
          </a:p>
          <a:p>
            <a:pPr algn="ctr"/>
            <a:r>
              <a:rPr lang="en-US" b="1" dirty="0"/>
              <a:t>2- ANOVA table</a:t>
            </a:r>
          </a:p>
          <a:p>
            <a:pPr algn="just"/>
            <a:r>
              <a:rPr lang="en-US" b="1" i="1" dirty="0"/>
              <a:t>Sig</a:t>
            </a:r>
            <a:r>
              <a:rPr lang="en-US" dirty="0"/>
              <a:t>  shows the significance of the model  </a:t>
            </a:r>
          </a:p>
          <a:p>
            <a:pPr algn="ctr"/>
            <a:r>
              <a:rPr lang="en-US" b="1" dirty="0"/>
              <a:t>3- Coefficients table </a:t>
            </a:r>
          </a:p>
          <a:p>
            <a:pPr algn="just"/>
            <a:r>
              <a:rPr lang="en-US" b="1" dirty="0"/>
              <a:t>Sig</a:t>
            </a:r>
            <a:r>
              <a:rPr lang="en-US" dirty="0"/>
              <a:t>  shows the significance of each regression coefficient in the model </a:t>
            </a:r>
          </a:p>
        </p:txBody>
      </p:sp>
      <p:sp>
        <p:nvSpPr>
          <p:cNvPr id="13" name="TextBox 12"/>
          <p:cNvSpPr txBox="1"/>
          <p:nvPr/>
        </p:nvSpPr>
        <p:spPr>
          <a:xfrm>
            <a:off x="727963" y="2704425"/>
            <a:ext cx="5475410" cy="369332"/>
          </a:xfrm>
          <a:prstGeom prst="rect">
            <a:avLst/>
          </a:prstGeom>
          <a:noFill/>
        </p:spPr>
        <p:txBody>
          <a:bodyPr wrap="square" rtlCol="0">
            <a:spAutoFit/>
          </a:bodyPr>
          <a:lstStyle/>
          <a:p>
            <a:r>
              <a:rPr lang="en-US" b="1" dirty="0"/>
              <a:t>The obtained results are interpreted as follows </a:t>
            </a:r>
          </a:p>
        </p:txBody>
      </p:sp>
      <p:sp>
        <p:nvSpPr>
          <p:cNvPr id="14" name="TextBox 13"/>
          <p:cNvSpPr txBox="1"/>
          <p:nvPr/>
        </p:nvSpPr>
        <p:spPr>
          <a:xfrm>
            <a:off x="727963" y="6080430"/>
            <a:ext cx="5662446" cy="369332"/>
          </a:xfrm>
          <a:prstGeom prst="rect">
            <a:avLst/>
          </a:prstGeom>
          <a:noFill/>
        </p:spPr>
        <p:txBody>
          <a:bodyPr wrap="square" rtlCol="0">
            <a:spAutoFit/>
          </a:bodyPr>
          <a:lstStyle/>
          <a:p>
            <a:r>
              <a:rPr lang="en-US" dirty="0"/>
              <a:t>The regression model is as follow </a:t>
            </a:r>
            <a:r>
              <a:rPr lang="en-US" b="1" dirty="0"/>
              <a:t>Y=56712.462 + 5.051X</a:t>
            </a:r>
          </a:p>
        </p:txBody>
      </p:sp>
      <p:sp>
        <p:nvSpPr>
          <p:cNvPr id="9" name="TextBox 8"/>
          <p:cNvSpPr txBox="1"/>
          <p:nvPr/>
        </p:nvSpPr>
        <p:spPr>
          <a:xfrm>
            <a:off x="6868391" y="2161776"/>
            <a:ext cx="197428" cy="369332"/>
          </a:xfrm>
          <a:prstGeom prst="rect">
            <a:avLst/>
          </a:prstGeom>
          <a:noFill/>
        </p:spPr>
        <p:txBody>
          <a:bodyPr wrap="square" rtlCol="0">
            <a:spAutoFit/>
          </a:bodyPr>
          <a:lstStyle/>
          <a:p>
            <a:r>
              <a:rPr lang="fr-FR" b="1" dirty="0">
                <a:solidFill>
                  <a:srgbClr val="FF0000"/>
                </a:solidFill>
              </a:rPr>
              <a:t>1</a:t>
            </a:r>
          </a:p>
        </p:txBody>
      </p:sp>
      <p:sp>
        <p:nvSpPr>
          <p:cNvPr id="15" name="TextBox 14"/>
          <p:cNvSpPr txBox="1"/>
          <p:nvPr/>
        </p:nvSpPr>
        <p:spPr>
          <a:xfrm>
            <a:off x="6868391" y="3464054"/>
            <a:ext cx="197428" cy="369332"/>
          </a:xfrm>
          <a:prstGeom prst="rect">
            <a:avLst/>
          </a:prstGeom>
          <a:noFill/>
        </p:spPr>
        <p:txBody>
          <a:bodyPr wrap="square" rtlCol="0">
            <a:spAutoFit/>
          </a:bodyPr>
          <a:lstStyle/>
          <a:p>
            <a:r>
              <a:rPr lang="fr-FR" b="1" dirty="0">
                <a:solidFill>
                  <a:srgbClr val="FF0000"/>
                </a:solidFill>
              </a:rPr>
              <a:t>2</a:t>
            </a:r>
          </a:p>
        </p:txBody>
      </p:sp>
      <p:sp>
        <p:nvSpPr>
          <p:cNvPr id="16" name="TextBox 15"/>
          <p:cNvSpPr txBox="1"/>
          <p:nvPr/>
        </p:nvSpPr>
        <p:spPr>
          <a:xfrm>
            <a:off x="6868391" y="5389885"/>
            <a:ext cx="197428" cy="369332"/>
          </a:xfrm>
          <a:prstGeom prst="rect">
            <a:avLst/>
          </a:prstGeom>
          <a:noFill/>
        </p:spPr>
        <p:txBody>
          <a:bodyPr wrap="square" rtlCol="0">
            <a:spAutoFit/>
          </a:bodyPr>
          <a:lstStyle/>
          <a:p>
            <a:r>
              <a:rPr lang="fr-FR" b="1" dirty="0">
                <a:solidFill>
                  <a:srgbClr val="FF0000"/>
                </a:solidFill>
              </a:rPr>
              <a:t>3</a:t>
            </a:r>
          </a:p>
        </p:txBody>
      </p:sp>
      <p:pic>
        <p:nvPicPr>
          <p:cNvPr id="3" name="Picture 2"/>
          <p:cNvPicPr>
            <a:picLocks noChangeAspect="1"/>
          </p:cNvPicPr>
          <p:nvPr/>
        </p:nvPicPr>
        <p:blipFill>
          <a:blip r:embed="rId2"/>
          <a:stretch>
            <a:fillRect/>
          </a:stretch>
        </p:blipFill>
        <p:spPr>
          <a:xfrm>
            <a:off x="7090829" y="1397112"/>
            <a:ext cx="5101171" cy="4836862"/>
          </a:xfrm>
          <a:prstGeom prst="rect">
            <a:avLst/>
          </a:prstGeom>
        </p:spPr>
      </p:pic>
    </p:spTree>
    <p:extLst>
      <p:ext uri="{BB962C8B-B14F-4D97-AF65-F5344CB8AC3E}">
        <p14:creationId xmlns:p14="http://schemas.microsoft.com/office/powerpoint/2010/main" val="2996822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5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animEffect transition="in" filter="fade">
                                      <p:cBhvr>
                                        <p:cTn id="19" dur="500"/>
                                        <p:tgtEl>
                                          <p:spTgt spid="7">
                                            <p:txEl>
                                              <p:pRg st="0" end="0"/>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fade">
                                      <p:cBhvr>
                                        <p:cTn id="27" dur="5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xEl>
                                              <p:pRg st="2" end="2"/>
                                            </p:txEl>
                                          </p:spTgt>
                                        </p:tgtEl>
                                        <p:attrNameLst>
                                          <p:attrName>style.visibility</p:attrName>
                                        </p:attrNameLst>
                                      </p:cBhvr>
                                      <p:to>
                                        <p:strVal val="visible"/>
                                      </p:to>
                                    </p:set>
                                    <p:animEffect transition="in" filter="fade">
                                      <p:cBhvr>
                                        <p:cTn id="32" dur="500"/>
                                        <p:tgtEl>
                                          <p:spTgt spid="7">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Effect transition="in" filter="fade">
                                      <p:cBhvr>
                                        <p:cTn id="37" dur="500"/>
                                        <p:tgtEl>
                                          <p:spTgt spid="7">
                                            <p:txEl>
                                              <p:pRg st="3" end="3"/>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fade">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7">
                                            <p:txEl>
                                              <p:pRg st="4" end="4"/>
                                            </p:txEl>
                                          </p:spTgt>
                                        </p:tgtEl>
                                        <p:attrNameLst>
                                          <p:attrName>style.visibility</p:attrName>
                                        </p:attrNameLst>
                                      </p:cBhvr>
                                      <p:to>
                                        <p:strVal val="visible"/>
                                      </p:to>
                                    </p:set>
                                    <p:animEffect transition="in" filter="fade">
                                      <p:cBhvr>
                                        <p:cTn id="45" dur="500"/>
                                        <p:tgtEl>
                                          <p:spTgt spid="7">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7">
                                            <p:txEl>
                                              <p:pRg st="5" end="5"/>
                                            </p:txEl>
                                          </p:spTgt>
                                        </p:tgtEl>
                                        <p:attrNameLst>
                                          <p:attrName>style.visibility</p:attrName>
                                        </p:attrNameLst>
                                      </p:cBhvr>
                                      <p:to>
                                        <p:strVal val="visible"/>
                                      </p:to>
                                    </p:set>
                                    <p:animEffect transition="in" filter="fade">
                                      <p:cBhvr>
                                        <p:cTn id="50" dur="500"/>
                                        <p:tgtEl>
                                          <p:spTgt spid="7">
                                            <p:txEl>
                                              <p:pRg st="5" end="5"/>
                                            </p:txEl>
                                          </p:spTgt>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fade">
                                      <p:cBhvr>
                                        <p:cTn id="53" dur="500"/>
                                        <p:tgtEl>
                                          <p:spTgt spid="16"/>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7">
                                            <p:txEl>
                                              <p:pRg st="6" end="6"/>
                                            </p:txEl>
                                          </p:spTgt>
                                        </p:tgtEl>
                                        <p:attrNameLst>
                                          <p:attrName>style.visibility</p:attrName>
                                        </p:attrNameLst>
                                      </p:cBhvr>
                                      <p:to>
                                        <p:strVal val="visible"/>
                                      </p:to>
                                    </p:set>
                                    <p:animEffect transition="in" filter="fade">
                                      <p:cBhvr>
                                        <p:cTn id="58" dur="500"/>
                                        <p:tgtEl>
                                          <p:spTgt spid="7">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fade">
                                      <p:cBhvr>
                                        <p:cTn id="6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13" grpId="0"/>
      <p:bldP spid="14" grpId="0"/>
      <p:bldP spid="9" grpId="0"/>
      <p:bldP spid="15"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228" y="1004315"/>
            <a:ext cx="9720072" cy="556747"/>
          </a:xfrm>
        </p:spPr>
        <p:txBody>
          <a:bodyPr>
            <a:noAutofit/>
          </a:bodyPr>
          <a:lstStyle/>
          <a:p>
            <a:r>
              <a:rPr lang="en-US" sz="3600" b="1" dirty="0">
                <a:solidFill>
                  <a:srgbClr val="FF0000"/>
                </a:solidFill>
              </a:rPr>
              <a:t>Review of Lecture 3</a:t>
            </a:r>
            <a:endParaRPr lang="en-US" sz="6000" dirty="0">
              <a:solidFill>
                <a:srgbClr val="FF0000"/>
              </a:solidFill>
            </a:endParaRP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3</a:t>
            </a:fld>
            <a:endParaRPr lang="en-US" dirty="0"/>
          </a:p>
        </p:txBody>
      </p:sp>
      <p:cxnSp>
        <p:nvCxnSpPr>
          <p:cNvPr id="56" name="Straight Connector 55"/>
          <p:cNvCxnSpPr/>
          <p:nvPr/>
        </p:nvCxnSpPr>
        <p:spPr>
          <a:xfrm>
            <a:off x="6212078" y="1881865"/>
            <a:ext cx="0" cy="4493410"/>
          </a:xfrm>
          <a:prstGeom prst="line">
            <a:avLst/>
          </a:prstGeom>
        </p:spPr>
        <p:style>
          <a:lnRef idx="3">
            <a:schemeClr val="dk1"/>
          </a:lnRef>
          <a:fillRef idx="0">
            <a:schemeClr val="dk1"/>
          </a:fillRef>
          <a:effectRef idx="2">
            <a:schemeClr val="dk1"/>
          </a:effectRef>
          <a:fontRef idx="minor">
            <a:schemeClr val="tx1"/>
          </a:fontRef>
        </p:style>
      </p:cxnSp>
      <p:sp>
        <p:nvSpPr>
          <p:cNvPr id="3" name="TextBox 2"/>
          <p:cNvSpPr txBox="1"/>
          <p:nvPr/>
        </p:nvSpPr>
        <p:spPr>
          <a:xfrm>
            <a:off x="444500" y="2489200"/>
            <a:ext cx="3830536" cy="461665"/>
          </a:xfrm>
          <a:prstGeom prst="rect">
            <a:avLst/>
          </a:prstGeom>
          <a:noFill/>
        </p:spPr>
        <p:txBody>
          <a:bodyPr wrap="none" rtlCol="0">
            <a:spAutoFit/>
          </a:bodyPr>
          <a:lstStyle/>
          <a:p>
            <a:r>
              <a:rPr lang="en-US" sz="2400" b="1" dirty="0"/>
              <a:t>Descriptive analysis - Tables</a:t>
            </a:r>
            <a:endParaRPr lang="en-US" sz="2400" dirty="0"/>
          </a:p>
        </p:txBody>
      </p:sp>
      <p:sp>
        <p:nvSpPr>
          <p:cNvPr id="7" name="Content Placeholder 2"/>
          <p:cNvSpPr>
            <a:spLocks noGrp="1"/>
          </p:cNvSpPr>
          <p:nvPr>
            <p:ph idx="1"/>
          </p:nvPr>
        </p:nvSpPr>
        <p:spPr>
          <a:xfrm>
            <a:off x="263875" y="3130800"/>
            <a:ext cx="3330225" cy="502103"/>
          </a:xfrm>
        </p:spPr>
        <p:txBody>
          <a:bodyPr>
            <a:noAutofit/>
          </a:bodyPr>
          <a:lstStyle/>
          <a:p>
            <a:r>
              <a:rPr lang="en-US" sz="2800" b="1" dirty="0">
                <a:solidFill>
                  <a:schemeClr val="accent2"/>
                </a:solidFill>
              </a:rPr>
              <a:t>1. Frequency table</a:t>
            </a:r>
            <a:endParaRPr lang="en-US" sz="2800" dirty="0">
              <a:solidFill>
                <a:schemeClr val="accent2"/>
              </a:solidFill>
            </a:endParaRPr>
          </a:p>
        </p:txBody>
      </p:sp>
      <p:sp>
        <p:nvSpPr>
          <p:cNvPr id="8" name="Content Placeholder 2"/>
          <p:cNvSpPr txBox="1">
            <a:spLocks/>
          </p:cNvSpPr>
          <p:nvPr/>
        </p:nvSpPr>
        <p:spPr>
          <a:xfrm>
            <a:off x="263875" y="3594929"/>
            <a:ext cx="2733325"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dirty="0">
                <a:solidFill>
                  <a:schemeClr val="accent2"/>
                </a:solidFill>
              </a:rPr>
              <a:t>2. Cross table </a:t>
            </a:r>
            <a:endParaRPr lang="en-US" sz="2800" dirty="0">
              <a:solidFill>
                <a:schemeClr val="accent2"/>
              </a:solidFill>
            </a:endParaRPr>
          </a:p>
        </p:txBody>
      </p:sp>
      <p:sp>
        <p:nvSpPr>
          <p:cNvPr id="9" name="Content Placeholder 2"/>
          <p:cNvSpPr txBox="1">
            <a:spLocks/>
          </p:cNvSpPr>
          <p:nvPr/>
        </p:nvSpPr>
        <p:spPr>
          <a:xfrm>
            <a:off x="263875" y="4043754"/>
            <a:ext cx="2923825"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dirty="0">
                <a:solidFill>
                  <a:schemeClr val="accent2"/>
                </a:solidFill>
              </a:rPr>
              <a:t>3. Custom table </a:t>
            </a:r>
            <a:endParaRPr lang="en-US" sz="2800" dirty="0">
              <a:solidFill>
                <a:schemeClr val="accent2"/>
              </a:solidFill>
            </a:endParaRPr>
          </a:p>
        </p:txBody>
      </p:sp>
      <p:sp>
        <p:nvSpPr>
          <p:cNvPr id="6" name="TextBox 5"/>
          <p:cNvSpPr txBox="1"/>
          <p:nvPr/>
        </p:nvSpPr>
        <p:spPr>
          <a:xfrm>
            <a:off x="444500" y="4953000"/>
            <a:ext cx="4317400" cy="461665"/>
          </a:xfrm>
          <a:prstGeom prst="rect">
            <a:avLst/>
          </a:prstGeom>
          <a:noFill/>
        </p:spPr>
        <p:txBody>
          <a:bodyPr wrap="none" rtlCol="0">
            <a:spAutoFit/>
          </a:bodyPr>
          <a:lstStyle/>
          <a:p>
            <a:r>
              <a:rPr lang="en-US" sz="2400" b="1" dirty="0"/>
              <a:t>Descriptive analysis - Numerical</a:t>
            </a:r>
            <a:endParaRPr lang="en-US" sz="2400" dirty="0"/>
          </a:p>
        </p:txBody>
      </p:sp>
      <p:sp>
        <p:nvSpPr>
          <p:cNvPr id="11" name="Content Placeholder 2"/>
          <p:cNvSpPr txBox="1">
            <a:spLocks/>
          </p:cNvSpPr>
          <p:nvPr/>
        </p:nvSpPr>
        <p:spPr>
          <a:xfrm>
            <a:off x="263875" y="5478423"/>
            <a:ext cx="6172200"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a:solidFill>
                  <a:schemeClr val="accent2"/>
                </a:solidFill>
              </a:rPr>
              <a:t>Frequencies: Mean, Mode, Median …</a:t>
            </a:r>
            <a:endParaRPr lang="en-US" sz="2800" dirty="0">
              <a:solidFill>
                <a:schemeClr val="accent2"/>
              </a:solidFill>
            </a:endParaRPr>
          </a:p>
        </p:txBody>
      </p:sp>
      <p:sp>
        <p:nvSpPr>
          <p:cNvPr id="10" name="TextBox 9"/>
          <p:cNvSpPr txBox="1"/>
          <p:nvPr/>
        </p:nvSpPr>
        <p:spPr>
          <a:xfrm>
            <a:off x="6667500" y="2463800"/>
            <a:ext cx="4144083" cy="461665"/>
          </a:xfrm>
          <a:prstGeom prst="rect">
            <a:avLst/>
          </a:prstGeom>
          <a:noFill/>
        </p:spPr>
        <p:txBody>
          <a:bodyPr wrap="none" rtlCol="0">
            <a:spAutoFit/>
          </a:bodyPr>
          <a:lstStyle/>
          <a:p>
            <a:r>
              <a:rPr lang="en-US" sz="2400" b="1" dirty="0"/>
              <a:t>Descriptive analysis - Graphics</a:t>
            </a:r>
            <a:endParaRPr lang="en-US" sz="2400" dirty="0"/>
          </a:p>
        </p:txBody>
      </p:sp>
      <p:sp>
        <p:nvSpPr>
          <p:cNvPr id="13" name="Content Placeholder 2"/>
          <p:cNvSpPr txBox="1">
            <a:spLocks/>
          </p:cNvSpPr>
          <p:nvPr/>
        </p:nvSpPr>
        <p:spPr>
          <a:xfrm>
            <a:off x="6618478" y="3017639"/>
            <a:ext cx="2733325"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a:solidFill>
                  <a:schemeClr val="accent2"/>
                </a:solidFill>
              </a:rPr>
              <a:t>Chart builder</a:t>
            </a:r>
            <a:endParaRPr lang="en-US" sz="2800" dirty="0">
              <a:solidFill>
                <a:schemeClr val="accent2"/>
              </a:solidFill>
            </a:endParaRPr>
          </a:p>
        </p:txBody>
      </p:sp>
      <p:sp>
        <p:nvSpPr>
          <p:cNvPr id="14" name="Content Placeholder 2"/>
          <p:cNvSpPr txBox="1">
            <a:spLocks/>
          </p:cNvSpPr>
          <p:nvPr/>
        </p:nvSpPr>
        <p:spPr>
          <a:xfrm>
            <a:off x="6456203" y="3580018"/>
            <a:ext cx="6172200"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a:solidFill>
                  <a:schemeClr val="accent2"/>
                </a:solidFill>
              </a:rPr>
              <a:t>1. Bar chart :</a:t>
            </a:r>
            <a:endParaRPr lang="en-US" sz="2800" dirty="0">
              <a:solidFill>
                <a:schemeClr val="accent2"/>
              </a:solidFill>
            </a:endParaRPr>
          </a:p>
        </p:txBody>
      </p:sp>
      <p:sp>
        <p:nvSpPr>
          <p:cNvPr id="15" name="Content Placeholder 2"/>
          <p:cNvSpPr txBox="1">
            <a:spLocks/>
          </p:cNvSpPr>
          <p:nvPr/>
        </p:nvSpPr>
        <p:spPr>
          <a:xfrm>
            <a:off x="6503639" y="4131962"/>
            <a:ext cx="6172200"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a:solidFill>
                  <a:schemeClr val="accent2"/>
                </a:solidFill>
              </a:rPr>
              <a:t>2. Pie chart :</a:t>
            </a:r>
            <a:endParaRPr lang="en-US" sz="2800" dirty="0">
              <a:solidFill>
                <a:schemeClr val="accent2"/>
              </a:solidFill>
            </a:endParaRPr>
          </a:p>
        </p:txBody>
      </p:sp>
      <p:sp>
        <p:nvSpPr>
          <p:cNvPr id="16" name="Content Placeholder 2"/>
          <p:cNvSpPr txBox="1">
            <a:spLocks/>
          </p:cNvSpPr>
          <p:nvPr/>
        </p:nvSpPr>
        <p:spPr>
          <a:xfrm>
            <a:off x="6511235" y="4687001"/>
            <a:ext cx="6172200"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a:solidFill>
                  <a:schemeClr val="accent2"/>
                </a:solidFill>
              </a:rPr>
              <a:t>3. Histogram:</a:t>
            </a:r>
            <a:endParaRPr lang="en-US" sz="2800" dirty="0">
              <a:solidFill>
                <a:schemeClr val="accent2"/>
              </a:solidFill>
            </a:endParaRPr>
          </a:p>
        </p:txBody>
      </p:sp>
      <p:sp>
        <p:nvSpPr>
          <p:cNvPr id="17" name="Content Placeholder 2"/>
          <p:cNvSpPr txBox="1">
            <a:spLocks/>
          </p:cNvSpPr>
          <p:nvPr/>
        </p:nvSpPr>
        <p:spPr>
          <a:xfrm>
            <a:off x="6503639" y="5193634"/>
            <a:ext cx="6172200" cy="502103"/>
          </a:xfrm>
          <a:prstGeom prst="rect">
            <a:avLst/>
          </a:prstGeom>
        </p:spPr>
        <p:txBody>
          <a:bodyPr vert="horz" lIns="45720" tIns="45720" rIns="4572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r>
              <a:rPr lang="en-US" sz="2800" b="1">
                <a:solidFill>
                  <a:schemeClr val="accent2"/>
                </a:solidFill>
              </a:rPr>
              <a:t>4. Box plot </a:t>
            </a:r>
            <a:endParaRPr lang="en-US" sz="2800" dirty="0">
              <a:solidFill>
                <a:schemeClr val="accent2"/>
              </a:solidFill>
            </a:endParaRPr>
          </a:p>
        </p:txBody>
      </p:sp>
    </p:spTree>
    <p:extLst>
      <p:ext uri="{BB962C8B-B14F-4D97-AF65-F5344CB8AC3E}">
        <p14:creationId xmlns:p14="http://schemas.microsoft.com/office/powerpoint/2010/main" val="3400235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4</a:t>
            </a:fld>
            <a:endParaRPr lang="en-US" dirty="0"/>
          </a:p>
        </p:txBody>
      </p:sp>
      <p:sp>
        <p:nvSpPr>
          <p:cNvPr id="6" name="TextBox 5"/>
          <p:cNvSpPr txBox="1"/>
          <p:nvPr/>
        </p:nvSpPr>
        <p:spPr>
          <a:xfrm>
            <a:off x="613954" y="2573383"/>
            <a:ext cx="4228978" cy="1323439"/>
          </a:xfrm>
          <a:prstGeom prst="rect">
            <a:avLst/>
          </a:prstGeom>
          <a:noFill/>
        </p:spPr>
        <p:txBody>
          <a:bodyPr wrap="square" rtlCol="0">
            <a:spAutoFit/>
          </a:bodyPr>
          <a:lstStyle/>
          <a:p>
            <a:pPr algn="just"/>
            <a:r>
              <a:rPr lang="en-US" sz="2000" dirty="0"/>
              <a:t>is a </a:t>
            </a:r>
            <a:r>
              <a:rPr lang="en-US" sz="2000" b="1" dirty="0"/>
              <a:t>statistical measure </a:t>
            </a:r>
            <a:r>
              <a:rPr lang="en-US" sz="2000" dirty="0"/>
              <a:t>for describing and quantifying the </a:t>
            </a:r>
            <a:r>
              <a:rPr lang="en-US" sz="2000" b="1" dirty="0"/>
              <a:t>relationship</a:t>
            </a:r>
            <a:r>
              <a:rPr lang="en-US" sz="2000" dirty="0"/>
              <a:t> or association between two quantitative variables. </a:t>
            </a:r>
          </a:p>
        </p:txBody>
      </p:sp>
      <p:sp>
        <p:nvSpPr>
          <p:cNvPr id="7" name="TextBox 6"/>
          <p:cNvSpPr txBox="1"/>
          <p:nvPr/>
        </p:nvSpPr>
        <p:spPr>
          <a:xfrm>
            <a:off x="613954" y="4527587"/>
            <a:ext cx="4228978" cy="707886"/>
          </a:xfrm>
          <a:prstGeom prst="rect">
            <a:avLst/>
          </a:prstGeom>
          <a:noFill/>
        </p:spPr>
        <p:txBody>
          <a:bodyPr wrap="square" rtlCol="0">
            <a:spAutoFit/>
          </a:bodyPr>
          <a:lstStyle/>
          <a:p>
            <a:r>
              <a:rPr lang="en-US" sz="2000" dirty="0"/>
              <a:t>Typically, this relationship can manifest in one of three main cases:</a:t>
            </a:r>
          </a:p>
        </p:txBody>
      </p:sp>
      <p:sp>
        <p:nvSpPr>
          <p:cNvPr id="8" name="Isosceles Triangle 7"/>
          <p:cNvSpPr/>
          <p:nvPr/>
        </p:nvSpPr>
        <p:spPr>
          <a:xfrm rot="5400000">
            <a:off x="4960754" y="4712445"/>
            <a:ext cx="587829" cy="458227"/>
          </a:xfrm>
          <a:prstGeom prst="triangl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 name="TextBox 8"/>
          <p:cNvSpPr txBox="1"/>
          <p:nvPr/>
        </p:nvSpPr>
        <p:spPr>
          <a:xfrm>
            <a:off x="5887840" y="3062594"/>
            <a:ext cx="5436326" cy="3170099"/>
          </a:xfrm>
          <a:prstGeom prst="rect">
            <a:avLst/>
          </a:prstGeom>
          <a:noFill/>
        </p:spPr>
        <p:txBody>
          <a:bodyPr wrap="square" rtlCol="0">
            <a:spAutoFit/>
          </a:bodyPr>
          <a:lstStyle/>
          <a:p>
            <a:pPr algn="just"/>
            <a:r>
              <a:rPr lang="en-US" sz="2000" b="1" dirty="0">
                <a:solidFill>
                  <a:srgbClr val="FF0000"/>
                </a:solidFill>
              </a:rPr>
              <a:t>Negative correlation </a:t>
            </a:r>
            <a:r>
              <a:rPr lang="en-US" sz="2000" dirty="0"/>
              <a:t>where an </a:t>
            </a:r>
            <a:r>
              <a:rPr lang="en-US" sz="2000" b="1" dirty="0"/>
              <a:t>increase</a:t>
            </a:r>
            <a:r>
              <a:rPr lang="en-US" sz="2000" dirty="0"/>
              <a:t> in the value of one variable is associated with a </a:t>
            </a:r>
            <a:r>
              <a:rPr lang="en-US" sz="2000" b="1" dirty="0"/>
              <a:t>decrease</a:t>
            </a:r>
            <a:r>
              <a:rPr lang="en-US" sz="2000" dirty="0"/>
              <a:t> in the value of the other variable</a:t>
            </a:r>
          </a:p>
          <a:p>
            <a:pPr algn="just"/>
            <a:endParaRPr lang="en-US" sz="2000" dirty="0"/>
          </a:p>
          <a:p>
            <a:pPr algn="just"/>
            <a:r>
              <a:rPr lang="en-US" sz="2000" b="1" dirty="0">
                <a:solidFill>
                  <a:srgbClr val="002060"/>
                </a:solidFill>
              </a:rPr>
              <a:t>No correlation</a:t>
            </a:r>
            <a:r>
              <a:rPr lang="en-US" sz="2000" b="1" dirty="0"/>
              <a:t> </a:t>
            </a:r>
            <a:r>
              <a:rPr lang="en-US" sz="2000" dirty="0"/>
              <a:t>changes in the value of one variable do not predict changes in the other.</a:t>
            </a:r>
          </a:p>
          <a:p>
            <a:pPr algn="just"/>
            <a:endParaRPr lang="en-US" sz="2000" dirty="0"/>
          </a:p>
          <a:p>
            <a:pPr algn="just"/>
            <a:r>
              <a:rPr lang="en-US" sz="2000" b="1" dirty="0">
                <a:solidFill>
                  <a:srgbClr val="00B050"/>
                </a:solidFill>
              </a:rPr>
              <a:t>Positive correlation </a:t>
            </a:r>
            <a:r>
              <a:rPr lang="en-US" sz="2000" dirty="0"/>
              <a:t>where an </a:t>
            </a:r>
            <a:r>
              <a:rPr lang="en-US" sz="2000" b="1" dirty="0"/>
              <a:t>increase</a:t>
            </a:r>
            <a:r>
              <a:rPr lang="en-US" sz="2000" dirty="0"/>
              <a:t> in the value of one variable is associated with an </a:t>
            </a:r>
            <a:r>
              <a:rPr lang="en-US" sz="2000" b="1" dirty="0"/>
              <a:t>increase</a:t>
            </a:r>
            <a:r>
              <a:rPr lang="en-US" sz="2000" dirty="0"/>
              <a:t> in the value of the other variable.</a:t>
            </a:r>
          </a:p>
        </p:txBody>
      </p:sp>
      <p:sp>
        <p:nvSpPr>
          <p:cNvPr id="10" name="TextBox 9"/>
          <p:cNvSpPr txBox="1"/>
          <p:nvPr/>
        </p:nvSpPr>
        <p:spPr>
          <a:xfrm>
            <a:off x="613954" y="2084832"/>
            <a:ext cx="1615379" cy="461665"/>
          </a:xfrm>
          <a:prstGeom prst="rect">
            <a:avLst/>
          </a:prstGeom>
          <a:noFill/>
        </p:spPr>
        <p:txBody>
          <a:bodyPr wrap="none" rtlCol="0">
            <a:spAutoFit/>
          </a:bodyPr>
          <a:lstStyle/>
          <a:p>
            <a:r>
              <a:rPr lang="en-US" sz="2400" b="1" dirty="0">
                <a:solidFill>
                  <a:schemeClr val="accent2"/>
                </a:solidFill>
              </a:rPr>
              <a:t>Correlation</a:t>
            </a:r>
            <a:endParaRPr lang="en-US" sz="2000" dirty="0">
              <a:solidFill>
                <a:schemeClr val="accent2"/>
              </a:solidFill>
            </a:endParaRPr>
          </a:p>
        </p:txBody>
      </p:sp>
    </p:spTree>
    <p:extLst>
      <p:ext uri="{BB962C8B-B14F-4D97-AF65-F5344CB8AC3E}">
        <p14:creationId xmlns:p14="http://schemas.microsoft.com/office/powerpoint/2010/main" val="3958072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childTnLst>
                          </p:cTn>
                        </p:par>
                        <p:par>
                          <p:cTn id="15" fill="hold">
                            <p:stCondLst>
                              <p:cond delay="500"/>
                            </p:stCondLst>
                            <p:childTnLst>
                              <p:par>
                                <p:cTn id="16" presetID="10" presetClass="entr" presetSubtype="0" fill="hold" grpId="0" nodeType="after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par>
                          <p:cTn id="24" fill="hold">
                            <p:stCondLst>
                              <p:cond delay="500"/>
                            </p:stCondLst>
                            <p:childTnLst>
                              <p:par>
                                <p:cTn id="25" presetID="10" presetClass="entr" presetSubtype="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xEl>
                                              <p:pRg st="0" end="0"/>
                                            </p:txEl>
                                          </p:spTgt>
                                        </p:tgtEl>
                                        <p:attrNameLst>
                                          <p:attrName>style.visibility</p:attrName>
                                        </p:attrNameLst>
                                      </p:cBhvr>
                                      <p:to>
                                        <p:strVal val="visible"/>
                                      </p:to>
                                    </p:set>
                                    <p:animEffect transition="in" filter="fade">
                                      <p:cBhvr>
                                        <p:cTn id="32" dur="500"/>
                                        <p:tgtEl>
                                          <p:spTgt spid="9">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xEl>
                                              <p:pRg st="2" end="2"/>
                                            </p:txEl>
                                          </p:spTgt>
                                        </p:tgtEl>
                                        <p:attrNameLst>
                                          <p:attrName>style.visibility</p:attrName>
                                        </p:attrNameLst>
                                      </p:cBhvr>
                                      <p:to>
                                        <p:strVal val="visible"/>
                                      </p:to>
                                    </p:set>
                                    <p:animEffect transition="in" filter="fade">
                                      <p:cBhvr>
                                        <p:cTn id="37" dur="500"/>
                                        <p:tgtEl>
                                          <p:spTgt spid="9">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xEl>
                                              <p:pRg st="4" end="4"/>
                                            </p:txEl>
                                          </p:spTgt>
                                        </p:tgtEl>
                                        <p:attrNameLst>
                                          <p:attrName>style.visibility</p:attrName>
                                        </p:attrNameLst>
                                      </p:cBhvr>
                                      <p:to>
                                        <p:strVal val="visible"/>
                                      </p:to>
                                    </p:set>
                                    <p:animEffect transition="in" filter="fade">
                                      <p:cBhvr>
                                        <p:cTn id="42"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animBg="1"/>
      <p:bldP spid="9" grpId="0" build="p"/>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5</a:t>
            </a:fld>
            <a:endParaRPr lang="en-US" dirty="0"/>
          </a:p>
        </p:txBody>
      </p:sp>
      <p:sp>
        <p:nvSpPr>
          <p:cNvPr id="3" name="TextBox 2"/>
          <p:cNvSpPr txBox="1"/>
          <p:nvPr/>
        </p:nvSpPr>
        <p:spPr>
          <a:xfrm>
            <a:off x="613954" y="2084832"/>
            <a:ext cx="1615379" cy="461665"/>
          </a:xfrm>
          <a:prstGeom prst="rect">
            <a:avLst/>
          </a:prstGeom>
          <a:noFill/>
        </p:spPr>
        <p:txBody>
          <a:bodyPr wrap="none" rtlCol="0">
            <a:spAutoFit/>
          </a:bodyPr>
          <a:lstStyle/>
          <a:p>
            <a:r>
              <a:rPr lang="en-US" sz="2400" b="1" dirty="0" smtClean="0">
                <a:solidFill>
                  <a:schemeClr val="accent2"/>
                </a:solidFill>
              </a:rPr>
              <a:t>Correlation</a:t>
            </a:r>
            <a:endParaRPr lang="en-US" sz="2400" b="1" dirty="0">
              <a:solidFill>
                <a:schemeClr val="accent2"/>
              </a:solidFill>
            </a:endParaRPr>
          </a:p>
        </p:txBody>
      </p:sp>
      <p:sp>
        <p:nvSpPr>
          <p:cNvPr id="10" name="TextBox 9"/>
          <p:cNvSpPr txBox="1"/>
          <p:nvPr/>
        </p:nvSpPr>
        <p:spPr>
          <a:xfrm>
            <a:off x="849086" y="2549176"/>
            <a:ext cx="10254342" cy="707886"/>
          </a:xfrm>
          <a:prstGeom prst="rect">
            <a:avLst/>
          </a:prstGeom>
          <a:noFill/>
        </p:spPr>
        <p:txBody>
          <a:bodyPr wrap="square" rtlCol="0">
            <a:spAutoFit/>
          </a:bodyPr>
          <a:lstStyle/>
          <a:p>
            <a:r>
              <a:rPr lang="en-US" sz="2000" dirty="0"/>
              <a:t>It is a statistical method used to quantify the association between two quantitative variables. Typically, this relationship can manifest in one of three main cases:</a:t>
            </a:r>
          </a:p>
        </p:txBody>
      </p:sp>
      <p:sp>
        <p:nvSpPr>
          <p:cNvPr id="11" name="TextBox 10"/>
          <p:cNvSpPr txBox="1"/>
          <p:nvPr/>
        </p:nvSpPr>
        <p:spPr>
          <a:xfrm>
            <a:off x="3461657" y="3257062"/>
            <a:ext cx="7641771" cy="1477328"/>
          </a:xfrm>
          <a:prstGeom prst="rect">
            <a:avLst/>
          </a:prstGeom>
          <a:noFill/>
        </p:spPr>
        <p:txBody>
          <a:bodyPr wrap="square" rtlCol="0">
            <a:spAutoFit/>
          </a:bodyPr>
          <a:lstStyle/>
          <a:p>
            <a:pPr marL="285750" lvl="0" indent="-285750">
              <a:lnSpc>
                <a:spcPct val="150000"/>
              </a:lnSpc>
              <a:buFont typeface="Arial" panose="020B0604020202020204" pitchFamily="34" charset="0"/>
              <a:buChar char="•"/>
            </a:pPr>
            <a:r>
              <a:rPr lang="en-US" sz="2000" dirty="0" smtClean="0"/>
              <a:t>Negative correlation, </a:t>
            </a:r>
            <a:endParaRPr lang="en-US" sz="2000" dirty="0"/>
          </a:p>
          <a:p>
            <a:pPr marL="285750" lvl="0" indent="-285750">
              <a:lnSpc>
                <a:spcPct val="150000"/>
              </a:lnSpc>
              <a:buFont typeface="Arial" panose="020B0604020202020204" pitchFamily="34" charset="0"/>
              <a:buChar char="•"/>
            </a:pPr>
            <a:r>
              <a:rPr lang="en-US" sz="2000" dirty="0" smtClean="0"/>
              <a:t>Positive correlation ; </a:t>
            </a:r>
            <a:endParaRPr lang="en-US" sz="2000" dirty="0"/>
          </a:p>
          <a:p>
            <a:pPr marL="285750" lvl="0" indent="-285750">
              <a:lnSpc>
                <a:spcPct val="150000"/>
              </a:lnSpc>
              <a:buFont typeface="Arial" panose="020B0604020202020204" pitchFamily="34" charset="0"/>
              <a:buChar char="•"/>
            </a:pPr>
            <a:r>
              <a:rPr lang="en-US" sz="2000" dirty="0" smtClean="0"/>
              <a:t>No correlation;</a:t>
            </a:r>
            <a:endParaRPr lang="en-US" sz="2000" dirty="0"/>
          </a:p>
        </p:txBody>
      </p:sp>
      <p:sp>
        <p:nvSpPr>
          <p:cNvPr id="9" name="TextBox 8"/>
          <p:cNvSpPr txBox="1"/>
          <p:nvPr/>
        </p:nvSpPr>
        <p:spPr>
          <a:xfrm>
            <a:off x="489858" y="4734390"/>
            <a:ext cx="10254342" cy="707886"/>
          </a:xfrm>
          <a:prstGeom prst="rect">
            <a:avLst/>
          </a:prstGeom>
          <a:noFill/>
        </p:spPr>
        <p:txBody>
          <a:bodyPr wrap="square" rtlCol="0">
            <a:spAutoFit/>
          </a:bodyPr>
          <a:lstStyle/>
          <a:p>
            <a:r>
              <a:rPr lang="en-US" sz="2000" dirty="0"/>
              <a:t>The mentioned cases can be stated based on a statistical measure called correlation coefficient which is generally denoted by the symbol </a:t>
            </a:r>
            <a:r>
              <a:rPr lang="en-US" sz="2000" i="1" dirty="0"/>
              <a:t>r</a:t>
            </a:r>
            <a:r>
              <a:rPr lang="en-US" sz="2000" dirty="0"/>
              <a:t> and varied between 1 and -1: </a:t>
            </a:r>
            <a:endParaRPr lang="fr-FR" sz="2000" dirty="0"/>
          </a:p>
        </p:txBody>
      </p:sp>
      <p:pic>
        <p:nvPicPr>
          <p:cNvPr id="7" name="Picture 6"/>
          <p:cNvPicPr>
            <a:picLocks noChangeAspect="1"/>
          </p:cNvPicPr>
          <p:nvPr/>
        </p:nvPicPr>
        <p:blipFill>
          <a:blip r:embed="rId2"/>
          <a:stretch>
            <a:fillRect/>
          </a:stretch>
        </p:blipFill>
        <p:spPr>
          <a:xfrm>
            <a:off x="2113965" y="5532627"/>
            <a:ext cx="7540398" cy="847725"/>
          </a:xfrm>
          <a:prstGeom prst="rect">
            <a:avLst/>
          </a:prstGeom>
        </p:spPr>
      </p:pic>
    </p:spTree>
    <p:extLst>
      <p:ext uri="{BB962C8B-B14F-4D97-AF65-F5344CB8AC3E}">
        <p14:creationId xmlns:p14="http://schemas.microsoft.com/office/powerpoint/2010/main" val="3237963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animEffect transition="in" filter="fade">
                                      <p:cBhvr>
                                        <p:cTn id="17" dur="500"/>
                                        <p:tgtEl>
                                          <p:spTgt spid="11">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xEl>
                                              <p:pRg st="1" end="1"/>
                                            </p:txEl>
                                          </p:spTgt>
                                        </p:tgtEl>
                                        <p:attrNameLst>
                                          <p:attrName>style.visibility</p:attrName>
                                        </p:attrNameLst>
                                      </p:cBhvr>
                                      <p:to>
                                        <p:strVal val="visible"/>
                                      </p:to>
                                    </p:set>
                                    <p:animEffect transition="in" filter="fade">
                                      <p:cBhvr>
                                        <p:cTn id="22" dur="500"/>
                                        <p:tgtEl>
                                          <p:spTgt spid="11">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xEl>
                                              <p:pRg st="2" end="2"/>
                                            </p:txEl>
                                          </p:spTgt>
                                        </p:tgtEl>
                                        <p:attrNameLst>
                                          <p:attrName>style.visibility</p:attrName>
                                        </p:attrNameLst>
                                      </p:cBhvr>
                                      <p:to>
                                        <p:strVal val="visible"/>
                                      </p:to>
                                    </p:set>
                                    <p:animEffect transition="in" filter="fade">
                                      <p:cBhvr>
                                        <p:cTn id="27" dur="500"/>
                                        <p:tgtEl>
                                          <p:spTgt spid="11">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P spid="11" grpId="0" build="p"/>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6</a:t>
            </a:fld>
            <a:endParaRPr lang="en-US" dirty="0"/>
          </a:p>
        </p:txBody>
      </p:sp>
      <p:sp>
        <p:nvSpPr>
          <p:cNvPr id="6" name="TextBox 5"/>
          <p:cNvSpPr txBox="1"/>
          <p:nvPr/>
        </p:nvSpPr>
        <p:spPr>
          <a:xfrm>
            <a:off x="750993" y="2469609"/>
            <a:ext cx="11060007" cy="1631216"/>
          </a:xfrm>
          <a:prstGeom prst="rect">
            <a:avLst/>
          </a:prstGeom>
          <a:noFill/>
        </p:spPr>
        <p:txBody>
          <a:bodyPr wrap="square" rtlCol="0">
            <a:spAutoFit/>
          </a:bodyPr>
          <a:lstStyle/>
          <a:p>
            <a:r>
              <a:rPr lang="en-US" sz="2000" dirty="0"/>
              <a:t>It is a parametric statistical measure used </a:t>
            </a:r>
            <a:r>
              <a:rPr lang="en-US" sz="2000" dirty="0" smtClean="0"/>
              <a:t>quantify </a:t>
            </a:r>
            <a:r>
              <a:rPr lang="en-US" sz="2000" dirty="0"/>
              <a:t>the relationship degree between two quantitative variables. This type of correlation is employed </a:t>
            </a:r>
            <a:r>
              <a:rPr lang="en-US" sz="2000" dirty="0" smtClean="0"/>
              <a:t>the </a:t>
            </a:r>
            <a:r>
              <a:rPr lang="en-US" sz="2000" dirty="0"/>
              <a:t>following assumptions:  </a:t>
            </a:r>
            <a:endParaRPr lang="fr-FR" sz="2000" dirty="0"/>
          </a:p>
          <a:p>
            <a:pPr marL="342900" lvl="0" indent="-342900">
              <a:buFont typeface="Wingdings" panose="05000000000000000000" pitchFamily="2" charset="2"/>
              <a:buChar char="Ø"/>
            </a:pPr>
            <a:r>
              <a:rPr lang="en-US" sz="2000" dirty="0"/>
              <a:t>The variables are assumed to be independent, </a:t>
            </a:r>
            <a:endParaRPr lang="fr-FR" sz="2000" dirty="0"/>
          </a:p>
          <a:p>
            <a:pPr marL="342900" lvl="0" indent="-342900">
              <a:buFont typeface="Wingdings" panose="05000000000000000000" pitchFamily="2" charset="2"/>
              <a:buChar char="Ø"/>
            </a:pPr>
            <a:r>
              <a:rPr lang="en-US" sz="2000" dirty="0"/>
              <a:t>The variables have been randomly selected from the populations; </a:t>
            </a:r>
            <a:endParaRPr lang="fr-FR" sz="2000" dirty="0"/>
          </a:p>
          <a:p>
            <a:pPr marL="342900" lvl="0" indent="-342900">
              <a:buFont typeface="Wingdings" panose="05000000000000000000" pitchFamily="2" charset="2"/>
              <a:buChar char="Ø"/>
            </a:pPr>
            <a:r>
              <a:rPr lang="en-US" sz="2000" dirty="0"/>
              <a:t>The two variables follow the normal distribution</a:t>
            </a:r>
            <a:r>
              <a:rPr lang="en-US" sz="2000" dirty="0" smtClean="0"/>
              <a:t>;</a:t>
            </a:r>
          </a:p>
        </p:txBody>
      </p:sp>
      <mc:AlternateContent xmlns:mc="http://schemas.openxmlformats.org/markup-compatibility/2006" xmlns:a14="http://schemas.microsoft.com/office/drawing/2010/main">
        <mc:Choice Requires="a14">
          <p:sp>
            <p:nvSpPr>
              <p:cNvPr id="7" name="Rectangle 6"/>
              <p:cNvSpPr/>
              <p:nvPr/>
            </p:nvSpPr>
            <p:spPr>
              <a:xfrm>
                <a:off x="4343400" y="4495852"/>
                <a:ext cx="3354765" cy="83907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i="1">
                          <a:latin typeface="Cambria Math" panose="02040503050406030204" pitchFamily="18" charset="0"/>
                        </a:rPr>
                        <m:t>𝑟</m:t>
                      </m:r>
                      <m:r>
                        <a:rPr lang="en-US" sz="2000" i="0">
                          <a:latin typeface="Cambria Math" panose="02040503050406030204" pitchFamily="18" charset="0"/>
                        </a:rPr>
                        <m:t>=</m:t>
                      </m:r>
                      <m:f>
                        <m:fPr>
                          <m:ctrlPr>
                            <a:rPr lang="en-US" sz="2000" i="1">
                              <a:latin typeface="Cambria Math" panose="02040503050406030204" pitchFamily="18" charset="0"/>
                            </a:rPr>
                          </m:ctrlPr>
                        </m:fPr>
                        <m:num>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sSub>
                                    <m:sSubPr>
                                      <m:ctrlPr>
                                        <a:rPr lang="en-US" sz="2000" i="1">
                                          <a:latin typeface="Cambria Math" panose="02040503050406030204" pitchFamily="18" charset="0"/>
                                        </a:rPr>
                                      </m:ctrlPr>
                                    </m:sSubPr>
                                    <m:e>
                                      <m:r>
                                        <a:rPr lang="en-US" sz="2000" i="1">
                                          <a:latin typeface="Cambria Math" panose="02040503050406030204" pitchFamily="18" charset="0"/>
                                        </a:rPr>
                                        <m:t>𝑋</m:t>
                                      </m:r>
                                    </m:e>
                                    <m:sub>
                                      <m:r>
                                        <a:rPr lang="en-US" sz="2000" i="1">
                                          <a:latin typeface="Cambria Math" panose="02040503050406030204" pitchFamily="18" charset="0"/>
                                        </a:rPr>
                                        <m:t>𝑖</m:t>
                                      </m:r>
                                    </m:sub>
                                  </m:sSub>
                                  <m:r>
                                    <a:rPr lang="en-US" sz="2000" i="0">
                                      <a:latin typeface="Cambria Math" panose="02040503050406030204" pitchFamily="18" charset="0"/>
                                    </a:rPr>
                                    <m:t>−</m:t>
                                  </m:r>
                                  <m:acc>
                                    <m:accPr>
                                      <m:chr m:val="̅"/>
                                      <m:ctrlPr>
                                        <a:rPr lang="en-US" sz="2000" i="1">
                                          <a:latin typeface="Cambria Math" panose="02040503050406030204" pitchFamily="18" charset="0"/>
                                        </a:rPr>
                                      </m:ctrlPr>
                                    </m:accPr>
                                    <m:e>
                                      <m:r>
                                        <a:rPr lang="en-US" sz="2000" i="1">
                                          <a:latin typeface="Cambria Math" panose="02040503050406030204" pitchFamily="18" charset="0"/>
                                        </a:rPr>
                                        <m:t>𝑋</m:t>
                                      </m:r>
                                    </m:e>
                                  </m:acc>
                                </m:e>
                              </m:d>
                            </m:e>
                            <m:sup>
                              <m:r>
                                <a:rPr lang="en-US" sz="2000" i="0">
                                  <a:latin typeface="Cambria Math" panose="02040503050406030204" pitchFamily="18" charset="0"/>
                                </a:rPr>
                                <m:t>2</m:t>
                              </m:r>
                            </m:sup>
                          </m:sSup>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sSub>
                                    <m:sSubPr>
                                      <m:ctrlPr>
                                        <a:rPr lang="en-US" sz="2000" i="1">
                                          <a:latin typeface="Cambria Math" panose="02040503050406030204" pitchFamily="18" charset="0"/>
                                        </a:rPr>
                                      </m:ctrlPr>
                                    </m:sSubPr>
                                    <m:e>
                                      <m:r>
                                        <a:rPr lang="en-US" sz="2000" i="1">
                                          <a:latin typeface="Cambria Math" panose="02040503050406030204" pitchFamily="18" charset="0"/>
                                        </a:rPr>
                                        <m:t>𝑌</m:t>
                                      </m:r>
                                    </m:e>
                                    <m:sub>
                                      <m:r>
                                        <a:rPr lang="en-US" sz="2000" i="1">
                                          <a:latin typeface="Cambria Math" panose="02040503050406030204" pitchFamily="18" charset="0"/>
                                        </a:rPr>
                                        <m:t>𝑖</m:t>
                                      </m:r>
                                    </m:sub>
                                  </m:sSub>
                                  <m:r>
                                    <a:rPr lang="en-US" sz="2000" i="0">
                                      <a:latin typeface="Cambria Math" panose="02040503050406030204" pitchFamily="18" charset="0"/>
                                    </a:rPr>
                                    <m:t>−</m:t>
                                  </m:r>
                                  <m:acc>
                                    <m:accPr>
                                      <m:chr m:val="̅"/>
                                      <m:ctrlPr>
                                        <a:rPr lang="en-US" sz="2000" i="1">
                                          <a:latin typeface="Cambria Math" panose="02040503050406030204" pitchFamily="18" charset="0"/>
                                        </a:rPr>
                                      </m:ctrlPr>
                                    </m:accPr>
                                    <m:e>
                                      <m:r>
                                        <a:rPr lang="en-US" sz="2000" i="1">
                                          <a:latin typeface="Cambria Math" panose="02040503050406030204" pitchFamily="18" charset="0"/>
                                        </a:rPr>
                                        <m:t>𝑌</m:t>
                                      </m:r>
                                    </m:e>
                                  </m:acc>
                                </m:e>
                              </m:d>
                            </m:e>
                            <m:sup>
                              <m:r>
                                <a:rPr lang="en-US" sz="2000" i="0">
                                  <a:latin typeface="Cambria Math" panose="02040503050406030204" pitchFamily="18" charset="0"/>
                                </a:rPr>
                                <m:t>2</m:t>
                              </m:r>
                            </m:sup>
                          </m:sSup>
                        </m:num>
                        <m:den>
                          <m:rad>
                            <m:radPr>
                              <m:degHide m:val="on"/>
                              <m:ctrlPr>
                                <a:rPr lang="en-US" sz="2000" i="1">
                                  <a:latin typeface="Cambria Math" panose="02040503050406030204" pitchFamily="18" charset="0"/>
                                </a:rPr>
                              </m:ctrlPr>
                            </m:radPr>
                            <m:deg/>
                            <m:e>
                              <m:nary>
                                <m:naryPr>
                                  <m:chr m:val="∑"/>
                                  <m:subHide m:val="on"/>
                                  <m:supHide m:val="on"/>
                                  <m:ctrlPr>
                                    <a:rPr lang="en-US" sz="2000" i="1">
                                      <a:latin typeface="Cambria Math" panose="02040503050406030204" pitchFamily="18" charset="0"/>
                                    </a:rPr>
                                  </m:ctrlPr>
                                </m:naryPr>
                                <m:sub/>
                                <m:sup/>
                                <m:e>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sSub>
                                            <m:sSubPr>
                                              <m:ctrlPr>
                                                <a:rPr lang="en-US" sz="2000" i="1">
                                                  <a:latin typeface="Cambria Math" panose="02040503050406030204" pitchFamily="18" charset="0"/>
                                                </a:rPr>
                                              </m:ctrlPr>
                                            </m:sSubPr>
                                            <m:e>
                                              <m:r>
                                                <a:rPr lang="en-US" sz="2000" i="1">
                                                  <a:latin typeface="Cambria Math" panose="02040503050406030204" pitchFamily="18" charset="0"/>
                                                </a:rPr>
                                                <m:t>𝑋</m:t>
                                              </m:r>
                                            </m:e>
                                            <m:sub>
                                              <m:r>
                                                <a:rPr lang="en-US" sz="2000" i="1">
                                                  <a:latin typeface="Cambria Math" panose="02040503050406030204" pitchFamily="18" charset="0"/>
                                                </a:rPr>
                                                <m:t>𝑖</m:t>
                                              </m:r>
                                            </m:sub>
                                          </m:sSub>
                                          <m:r>
                                            <a:rPr lang="en-US" sz="2000" i="0">
                                              <a:latin typeface="Cambria Math" panose="02040503050406030204" pitchFamily="18" charset="0"/>
                                            </a:rPr>
                                            <m:t>−</m:t>
                                          </m:r>
                                          <m:acc>
                                            <m:accPr>
                                              <m:chr m:val="̅"/>
                                              <m:ctrlPr>
                                                <a:rPr lang="en-US" sz="2000" i="1">
                                                  <a:latin typeface="Cambria Math" panose="02040503050406030204" pitchFamily="18" charset="0"/>
                                                </a:rPr>
                                              </m:ctrlPr>
                                            </m:accPr>
                                            <m:e>
                                              <m:r>
                                                <a:rPr lang="en-US" sz="2000" i="1">
                                                  <a:latin typeface="Cambria Math" panose="02040503050406030204" pitchFamily="18" charset="0"/>
                                                </a:rPr>
                                                <m:t>𝑋</m:t>
                                              </m:r>
                                            </m:e>
                                          </m:acc>
                                        </m:e>
                                      </m:d>
                                    </m:e>
                                    <m:sup>
                                      <m:r>
                                        <a:rPr lang="en-US" sz="2000" i="0">
                                          <a:latin typeface="Cambria Math" panose="02040503050406030204" pitchFamily="18" charset="0"/>
                                        </a:rPr>
                                        <m:t>2</m:t>
                                      </m:r>
                                    </m:sup>
                                  </m:sSup>
                                  <m:nary>
                                    <m:naryPr>
                                      <m:chr m:val="∑"/>
                                      <m:subHide m:val="on"/>
                                      <m:supHide m:val="on"/>
                                      <m:ctrlPr>
                                        <a:rPr lang="en-US" sz="2000" i="1">
                                          <a:latin typeface="Cambria Math" panose="02040503050406030204" pitchFamily="18" charset="0"/>
                                        </a:rPr>
                                      </m:ctrlPr>
                                    </m:naryPr>
                                    <m:sub/>
                                    <m:sup/>
                                    <m:e>
                                      <m:sSup>
                                        <m:sSupPr>
                                          <m:ctrlPr>
                                            <a:rPr lang="en-US" sz="2000" i="1">
                                              <a:latin typeface="Cambria Math" panose="02040503050406030204" pitchFamily="18" charset="0"/>
                                            </a:rPr>
                                          </m:ctrlPr>
                                        </m:sSupPr>
                                        <m:e>
                                          <m:d>
                                            <m:dPr>
                                              <m:ctrlPr>
                                                <a:rPr lang="en-US" sz="2000" i="1">
                                                  <a:latin typeface="Cambria Math" panose="02040503050406030204" pitchFamily="18" charset="0"/>
                                                </a:rPr>
                                              </m:ctrlPr>
                                            </m:dPr>
                                            <m:e>
                                              <m:sSub>
                                                <m:sSubPr>
                                                  <m:ctrlPr>
                                                    <a:rPr lang="en-US" sz="2000" i="1">
                                                      <a:latin typeface="Cambria Math" panose="02040503050406030204" pitchFamily="18" charset="0"/>
                                                    </a:rPr>
                                                  </m:ctrlPr>
                                                </m:sSubPr>
                                                <m:e>
                                                  <m:r>
                                                    <a:rPr lang="en-US" sz="2000" i="1">
                                                      <a:latin typeface="Cambria Math" panose="02040503050406030204" pitchFamily="18" charset="0"/>
                                                    </a:rPr>
                                                    <m:t>𝑌</m:t>
                                                  </m:r>
                                                </m:e>
                                                <m:sub>
                                                  <m:r>
                                                    <a:rPr lang="en-US" sz="2000" i="1">
                                                      <a:latin typeface="Cambria Math" panose="02040503050406030204" pitchFamily="18" charset="0"/>
                                                    </a:rPr>
                                                    <m:t>𝑖</m:t>
                                                  </m:r>
                                                </m:sub>
                                              </m:sSub>
                                              <m:r>
                                                <a:rPr lang="en-US" sz="2000" i="0">
                                                  <a:latin typeface="Cambria Math" panose="02040503050406030204" pitchFamily="18" charset="0"/>
                                                </a:rPr>
                                                <m:t>−</m:t>
                                              </m:r>
                                              <m:acc>
                                                <m:accPr>
                                                  <m:chr m:val="̅"/>
                                                  <m:ctrlPr>
                                                    <a:rPr lang="en-US" sz="2000" i="1">
                                                      <a:latin typeface="Cambria Math" panose="02040503050406030204" pitchFamily="18" charset="0"/>
                                                    </a:rPr>
                                                  </m:ctrlPr>
                                                </m:accPr>
                                                <m:e>
                                                  <m:r>
                                                    <a:rPr lang="en-US" sz="2000" i="1">
                                                      <a:latin typeface="Cambria Math" panose="02040503050406030204" pitchFamily="18" charset="0"/>
                                                    </a:rPr>
                                                    <m:t>𝑌</m:t>
                                                  </m:r>
                                                </m:e>
                                              </m:acc>
                                            </m:e>
                                          </m:d>
                                        </m:e>
                                        <m:sup>
                                          <m:r>
                                            <a:rPr lang="en-US" sz="2000" i="0">
                                              <a:latin typeface="Cambria Math" panose="02040503050406030204" pitchFamily="18" charset="0"/>
                                            </a:rPr>
                                            <m:t>2</m:t>
                                          </m:r>
                                        </m:sup>
                                      </m:sSup>
                                    </m:e>
                                  </m:nary>
                                </m:e>
                              </m:nary>
                            </m:e>
                          </m:rad>
                        </m:den>
                      </m:f>
                    </m:oMath>
                  </m:oMathPara>
                </a14:m>
                <a:endParaRPr lang="en-US" sz="2000" dirty="0"/>
              </a:p>
            </p:txBody>
          </p:sp>
        </mc:Choice>
        <mc:Fallback xmlns="">
          <p:sp>
            <p:nvSpPr>
              <p:cNvPr id="7" name="Rectangle 6"/>
              <p:cNvSpPr>
                <a:spLocks noRot="1" noChangeAspect="1" noMove="1" noResize="1" noEditPoints="1" noAdjustHandles="1" noChangeArrowheads="1" noChangeShapeType="1" noTextEdit="1"/>
              </p:cNvSpPr>
              <p:nvPr/>
            </p:nvSpPr>
            <p:spPr>
              <a:xfrm>
                <a:off x="4343400" y="4495852"/>
                <a:ext cx="3354765" cy="839076"/>
              </a:xfrm>
              <a:prstGeom prst="rect">
                <a:avLst/>
              </a:prstGeom>
              <a:blipFill rotWithShape="0">
                <a:blip r:embed="rId2"/>
                <a:stretch>
                  <a:fillRect/>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750993" y="5147265"/>
                <a:ext cx="6089552" cy="1323439"/>
              </a:xfrm>
              <a:prstGeom prst="rect">
                <a:avLst/>
              </a:prstGeom>
              <a:noFill/>
            </p:spPr>
            <p:txBody>
              <a:bodyPr wrap="none" rtlCol="0">
                <a:spAutoFit/>
              </a:bodyPr>
              <a:lstStyle/>
              <a:p>
                <a:r>
                  <a:rPr lang="en-US" sz="2000" b="1" dirty="0"/>
                  <a:t>where</a:t>
                </a:r>
                <a:r>
                  <a:rPr lang="en-US" sz="2000" dirty="0"/>
                  <a:t> </a:t>
                </a:r>
              </a:p>
              <a:p>
                <a14:m>
                  <m:oMath xmlns:m="http://schemas.openxmlformats.org/officeDocument/2006/math">
                    <m:r>
                      <a:rPr lang="en-US" sz="2000" i="1">
                        <a:latin typeface="Cambria Math" panose="02040503050406030204" pitchFamily="18" charset="0"/>
                      </a:rPr>
                      <m:t>𝑟</m:t>
                    </m:r>
                  </m:oMath>
                </a14:m>
                <a:r>
                  <a:rPr lang="en-US" sz="2000" dirty="0"/>
                  <a:t> presents the correlation coefficient </a:t>
                </a:r>
                <a:br>
                  <a:rPr lang="en-US" sz="2000" dirty="0"/>
                </a:b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𝑋</m:t>
                        </m:r>
                      </m:e>
                      <m:sub>
                        <m:r>
                          <a:rPr lang="en-US" sz="2000" i="1">
                            <a:latin typeface="Cambria Math" panose="02040503050406030204" pitchFamily="18" charset="0"/>
                          </a:rPr>
                          <m:t>𝑖</m:t>
                        </m:r>
                      </m:sub>
                    </m:sSub>
                    <m:sSub>
                      <m:sSubPr>
                        <m:ctrlPr>
                          <a:rPr lang="en-US" sz="2000" i="1">
                            <a:latin typeface="Cambria Math" panose="02040503050406030204" pitchFamily="18" charset="0"/>
                          </a:rPr>
                        </m:ctrlPr>
                      </m:sSubPr>
                      <m:e>
                        <m:r>
                          <a:rPr lang="en-US" sz="2000" i="1">
                            <a:latin typeface="Cambria Math" panose="02040503050406030204" pitchFamily="18" charset="0"/>
                          </a:rPr>
                          <m:t> </m:t>
                        </m:r>
                        <m:r>
                          <a:rPr lang="en-US" sz="2000" i="1">
                            <a:latin typeface="Cambria Math" panose="02040503050406030204" pitchFamily="18" charset="0"/>
                          </a:rPr>
                          <m:t>𝑎𝑛𝑑</m:t>
                        </m:r>
                        <m:r>
                          <a:rPr lang="en-US" sz="2000" i="1">
                            <a:latin typeface="Cambria Math" panose="02040503050406030204" pitchFamily="18" charset="0"/>
                          </a:rPr>
                          <m:t> </m:t>
                        </m:r>
                        <m:r>
                          <a:rPr lang="en-US" sz="2000" i="1">
                            <a:latin typeface="Cambria Math" panose="02040503050406030204" pitchFamily="18" charset="0"/>
                          </a:rPr>
                          <m:t>𝑌</m:t>
                        </m:r>
                      </m:e>
                      <m:sub>
                        <m:r>
                          <a:rPr lang="en-US" sz="2000" i="1">
                            <a:latin typeface="Cambria Math" panose="02040503050406030204" pitchFamily="18" charset="0"/>
                          </a:rPr>
                          <m:t>𝑖</m:t>
                        </m:r>
                      </m:sub>
                    </m:sSub>
                  </m:oMath>
                </a14:m>
                <a:r>
                  <a:rPr lang="en-US" sz="2000" dirty="0"/>
                  <a:t> are the data points of the correlated variables </a:t>
                </a:r>
              </a:p>
              <a:p>
                <a14:m>
                  <m:oMath xmlns:m="http://schemas.openxmlformats.org/officeDocument/2006/math">
                    <m:acc>
                      <m:accPr>
                        <m:chr m:val="̅"/>
                        <m:ctrlPr>
                          <a:rPr lang="en-US" sz="2000" i="1">
                            <a:latin typeface="Cambria Math" panose="02040503050406030204" pitchFamily="18" charset="0"/>
                          </a:rPr>
                        </m:ctrlPr>
                      </m:accPr>
                      <m:e>
                        <m:r>
                          <a:rPr lang="en-US" sz="2000" i="1">
                            <a:latin typeface="Cambria Math" panose="02040503050406030204" pitchFamily="18" charset="0"/>
                          </a:rPr>
                          <m:t>𝑋</m:t>
                        </m:r>
                      </m:e>
                    </m:acc>
                  </m:oMath>
                </a14:m>
                <a:r>
                  <a:rPr lang="en-US" sz="2000" dirty="0"/>
                  <a:t> and </a:t>
                </a:r>
                <a14:m>
                  <m:oMath xmlns:m="http://schemas.openxmlformats.org/officeDocument/2006/math">
                    <m:acc>
                      <m:accPr>
                        <m:chr m:val="̅"/>
                        <m:ctrlPr>
                          <a:rPr lang="en-US" sz="2000" i="1">
                            <a:latin typeface="Cambria Math" panose="02040503050406030204" pitchFamily="18" charset="0"/>
                          </a:rPr>
                        </m:ctrlPr>
                      </m:accPr>
                      <m:e>
                        <m:r>
                          <a:rPr lang="en-US" sz="2000" i="1">
                            <a:latin typeface="Cambria Math" panose="02040503050406030204" pitchFamily="18" charset="0"/>
                          </a:rPr>
                          <m:t>𝑌</m:t>
                        </m:r>
                      </m:e>
                    </m:acc>
                  </m:oMath>
                </a14:m>
                <a:r>
                  <a:rPr lang="en-US" sz="2000" dirty="0"/>
                  <a:t> are the mean of X and Y </a:t>
                </a:r>
                <a:r>
                  <a:rPr lang="en-US" sz="2000" dirty="0" smtClean="0"/>
                  <a:t>respectively</a:t>
                </a:r>
                <a:endParaRPr lang="en-US" sz="2000" dirty="0"/>
              </a:p>
            </p:txBody>
          </p:sp>
        </mc:Choice>
        <mc:Fallback xmlns="">
          <p:sp>
            <p:nvSpPr>
              <p:cNvPr id="8" name="TextBox 7"/>
              <p:cNvSpPr txBox="1">
                <a:spLocks noRot="1" noChangeAspect="1" noMove="1" noResize="1" noEditPoints="1" noAdjustHandles="1" noChangeArrowheads="1" noChangeShapeType="1" noTextEdit="1"/>
              </p:cNvSpPr>
              <p:nvPr/>
            </p:nvSpPr>
            <p:spPr>
              <a:xfrm>
                <a:off x="750993" y="5147265"/>
                <a:ext cx="6089552" cy="1323439"/>
              </a:xfrm>
              <a:prstGeom prst="rect">
                <a:avLst/>
              </a:prstGeom>
              <a:blipFill rotWithShape="0">
                <a:blip r:embed="rId3"/>
                <a:stretch>
                  <a:fillRect l="-1001" t="-2304" r="-100" b="-7834"/>
                </a:stretch>
              </a:blipFill>
            </p:spPr>
            <p:txBody>
              <a:bodyPr/>
              <a:lstStyle/>
              <a:p>
                <a:r>
                  <a:rPr lang="fr-FR">
                    <a:noFill/>
                  </a:rPr>
                  <a:t> </a:t>
                </a:r>
              </a:p>
            </p:txBody>
          </p:sp>
        </mc:Fallback>
      </mc:AlternateContent>
      <p:sp>
        <p:nvSpPr>
          <p:cNvPr id="21" name="TextBox 20"/>
          <p:cNvSpPr txBox="1"/>
          <p:nvPr/>
        </p:nvSpPr>
        <p:spPr>
          <a:xfrm>
            <a:off x="665163" y="2156642"/>
            <a:ext cx="4367799" cy="461665"/>
          </a:xfrm>
          <a:prstGeom prst="rect">
            <a:avLst/>
          </a:prstGeom>
          <a:noFill/>
        </p:spPr>
        <p:txBody>
          <a:bodyPr wrap="none" rtlCol="0">
            <a:spAutoFit/>
          </a:bodyPr>
          <a:lstStyle/>
          <a:p>
            <a:r>
              <a:rPr lang="en-US" sz="2400" b="1" dirty="0">
                <a:solidFill>
                  <a:schemeClr val="accent2"/>
                </a:solidFill>
              </a:rPr>
              <a:t>Pearson's Correlation Coefficient</a:t>
            </a:r>
            <a:endParaRPr lang="en-US" sz="2400" dirty="0">
              <a:solidFill>
                <a:schemeClr val="accent2"/>
              </a:solidFill>
            </a:endParaRPr>
          </a:p>
        </p:txBody>
      </p:sp>
      <p:sp>
        <p:nvSpPr>
          <p:cNvPr id="18" name="TextBox 17"/>
          <p:cNvSpPr txBox="1"/>
          <p:nvPr/>
        </p:nvSpPr>
        <p:spPr>
          <a:xfrm>
            <a:off x="665163" y="4067506"/>
            <a:ext cx="9562618" cy="461665"/>
          </a:xfrm>
          <a:prstGeom prst="rect">
            <a:avLst/>
          </a:prstGeom>
          <a:noFill/>
        </p:spPr>
        <p:txBody>
          <a:bodyPr wrap="none" rtlCol="0">
            <a:spAutoFit/>
          </a:bodyPr>
          <a:lstStyle/>
          <a:p>
            <a:r>
              <a:rPr lang="en-US" sz="2400" dirty="0" smtClean="0"/>
              <a:t>The Pearson’s correlation </a:t>
            </a:r>
            <a:r>
              <a:rPr lang="en-US" sz="2400" dirty="0"/>
              <a:t>coefficient is computed using the following equation </a:t>
            </a:r>
            <a:endParaRPr lang="fr-FR" sz="2400" dirty="0"/>
          </a:p>
        </p:txBody>
      </p:sp>
    </p:spTree>
    <p:extLst>
      <p:ext uri="{BB962C8B-B14F-4D97-AF65-F5344CB8AC3E}">
        <p14:creationId xmlns:p14="http://schemas.microsoft.com/office/powerpoint/2010/main" val="3032654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xEl>
                                              <p:pRg st="1" end="1"/>
                                            </p:txEl>
                                          </p:spTgt>
                                        </p:tgtEl>
                                        <p:attrNameLst>
                                          <p:attrName>style.visibility</p:attrName>
                                        </p:attrNameLst>
                                      </p:cBhvr>
                                      <p:to>
                                        <p:strVal val="visible"/>
                                      </p:to>
                                    </p:set>
                                    <p:animEffect transition="in" filter="fade">
                                      <p:cBhvr>
                                        <p:cTn id="22" dur="500"/>
                                        <p:tgtEl>
                                          <p:spTgt spid="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Effect transition="in" filter="fade">
                                      <p:cBhvr>
                                        <p:cTn id="2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7</a:t>
            </a:fld>
            <a:endParaRPr lang="en-US" dirty="0"/>
          </a:p>
        </p:txBody>
      </p:sp>
      <p:sp>
        <p:nvSpPr>
          <p:cNvPr id="6" name="TextBox 5"/>
          <p:cNvSpPr txBox="1"/>
          <p:nvPr/>
        </p:nvSpPr>
        <p:spPr>
          <a:xfrm>
            <a:off x="683888" y="2561279"/>
            <a:ext cx="11127112" cy="1323439"/>
          </a:xfrm>
          <a:prstGeom prst="rect">
            <a:avLst/>
          </a:prstGeom>
          <a:noFill/>
        </p:spPr>
        <p:txBody>
          <a:bodyPr wrap="square" rtlCol="0">
            <a:spAutoFit/>
          </a:bodyPr>
          <a:lstStyle/>
          <a:p>
            <a:r>
              <a:rPr lang="en-US" sz="2000" dirty="0"/>
              <a:t>It is non-parametric correlation test used to investigate the association between two variables. This kind of correlation is used when the following assumption are satisfied: </a:t>
            </a:r>
            <a:endParaRPr lang="fr-FR" sz="2000" dirty="0"/>
          </a:p>
          <a:p>
            <a:pPr marL="342900" lvl="0" indent="-342900">
              <a:buFont typeface="Wingdings" panose="05000000000000000000" pitchFamily="2" charset="2"/>
              <a:buChar char="Ø"/>
            </a:pPr>
            <a:r>
              <a:rPr lang="en-US" sz="2000" dirty="0"/>
              <a:t>The investigated Variables are non-Normally distributed.</a:t>
            </a:r>
            <a:endParaRPr lang="fr-FR" sz="2000" dirty="0"/>
          </a:p>
          <a:p>
            <a:pPr marL="342900" lvl="0" indent="-342900">
              <a:buFont typeface="Wingdings" panose="05000000000000000000" pitchFamily="2" charset="2"/>
              <a:buChar char="Ø"/>
            </a:pPr>
            <a:r>
              <a:rPr lang="en-US" sz="2000" dirty="0"/>
              <a:t>The investigated variables are discrete or ranked in some manner</a:t>
            </a:r>
            <a:endParaRPr lang="fr-FR" sz="2000" dirty="0"/>
          </a:p>
        </p:txBody>
      </p:sp>
      <mc:AlternateContent xmlns:mc="http://schemas.openxmlformats.org/markup-compatibility/2006" xmlns:a14="http://schemas.microsoft.com/office/drawing/2010/main">
        <mc:Choice Requires="a14">
          <p:sp>
            <p:nvSpPr>
              <p:cNvPr id="7" name="Rectangle 6"/>
              <p:cNvSpPr/>
              <p:nvPr/>
            </p:nvSpPr>
            <p:spPr>
              <a:xfrm>
                <a:off x="3717441" y="4493237"/>
                <a:ext cx="2716064" cy="79996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i="1">
                          <a:latin typeface="Cambria Math" panose="02040503050406030204" pitchFamily="18" charset="0"/>
                        </a:rPr>
                        <m:t>𝑟</m:t>
                      </m:r>
                      <m:r>
                        <a:rPr lang="en-US" sz="2000" i="0">
                          <a:latin typeface="Cambria Math" panose="02040503050406030204" pitchFamily="18" charset="0"/>
                        </a:rPr>
                        <m:t>=</m:t>
                      </m:r>
                      <m:r>
                        <a:rPr lang="en-US" sz="2000" i="1">
                          <a:latin typeface="Cambria Math" panose="02040503050406030204" pitchFamily="18" charset="0"/>
                        </a:rPr>
                        <m:t>𝜌</m:t>
                      </m:r>
                      <m:r>
                        <a:rPr lang="en-US" sz="2000" i="1">
                          <a:latin typeface="Cambria Math" panose="02040503050406030204" pitchFamily="18" charset="0"/>
                        </a:rPr>
                        <m:t>=1−</m:t>
                      </m:r>
                      <m:f>
                        <m:fPr>
                          <m:ctrlPr>
                            <a:rPr lang="fr-FR" sz="2000" i="1">
                              <a:latin typeface="Cambria Math" panose="02040503050406030204" pitchFamily="18" charset="0"/>
                            </a:rPr>
                          </m:ctrlPr>
                        </m:fPr>
                        <m:num>
                          <m:r>
                            <a:rPr lang="en-US" sz="2000" i="1">
                              <a:latin typeface="Cambria Math" panose="02040503050406030204" pitchFamily="18" charset="0"/>
                            </a:rPr>
                            <m:t>6</m:t>
                          </m:r>
                          <m:nary>
                            <m:naryPr>
                              <m:chr m:val="∑"/>
                              <m:limLoc m:val="subSup"/>
                              <m:ctrlPr>
                                <a:rPr lang="fr-FR" sz="2000" i="1">
                                  <a:latin typeface="Cambria Math" panose="02040503050406030204" pitchFamily="18" charset="0"/>
                                </a:rPr>
                              </m:ctrlPr>
                            </m:naryPr>
                            <m:sub>
                              <m:r>
                                <a:rPr lang="en-US" sz="2000" i="1">
                                  <a:latin typeface="Cambria Math" panose="02040503050406030204" pitchFamily="18" charset="0"/>
                                </a:rPr>
                                <m:t>𝑖</m:t>
                              </m:r>
                              <m:r>
                                <a:rPr lang="en-US" sz="2000" i="1">
                                  <a:latin typeface="Cambria Math" panose="02040503050406030204" pitchFamily="18" charset="0"/>
                                </a:rPr>
                                <m:t>=1</m:t>
                              </m:r>
                            </m:sub>
                            <m:sup>
                              <m:r>
                                <a:rPr lang="en-US" sz="2000" i="1">
                                  <a:latin typeface="Cambria Math" panose="02040503050406030204" pitchFamily="18" charset="0"/>
                                </a:rPr>
                                <m:t>𝑛</m:t>
                              </m:r>
                            </m:sup>
                            <m:e>
                              <m:sSubSup>
                                <m:sSubSupPr>
                                  <m:ctrlPr>
                                    <a:rPr lang="fr-FR" sz="2000" i="1">
                                      <a:latin typeface="Cambria Math" panose="02040503050406030204" pitchFamily="18" charset="0"/>
                                    </a:rPr>
                                  </m:ctrlPr>
                                </m:sSubSupPr>
                                <m:e>
                                  <m:r>
                                    <a:rPr lang="en-US" sz="2000" i="1">
                                      <a:latin typeface="Cambria Math" panose="02040503050406030204" pitchFamily="18" charset="0"/>
                                    </a:rPr>
                                    <m:t>𝑑</m:t>
                                  </m:r>
                                </m:e>
                                <m:sub>
                                  <m:r>
                                    <a:rPr lang="en-US" sz="2000" i="1">
                                      <a:latin typeface="Cambria Math" panose="02040503050406030204" pitchFamily="18" charset="0"/>
                                    </a:rPr>
                                    <m:t>𝑖</m:t>
                                  </m:r>
                                </m:sub>
                                <m:sup>
                                  <m:r>
                                    <a:rPr lang="en-US" sz="2000" i="1">
                                      <a:latin typeface="Cambria Math" panose="02040503050406030204" pitchFamily="18" charset="0"/>
                                    </a:rPr>
                                    <m:t>2</m:t>
                                  </m:r>
                                </m:sup>
                              </m:sSubSup>
                            </m:e>
                          </m:nary>
                        </m:num>
                        <m:den>
                          <m:r>
                            <a:rPr lang="en-US" sz="2000" i="1">
                              <a:latin typeface="Cambria Math" panose="02040503050406030204" pitchFamily="18" charset="0"/>
                            </a:rPr>
                            <m:t>𝑛</m:t>
                          </m:r>
                          <m:r>
                            <a:rPr lang="en-US" sz="2000" i="1">
                              <a:latin typeface="Cambria Math" panose="02040503050406030204" pitchFamily="18" charset="0"/>
                            </a:rPr>
                            <m:t>(</m:t>
                          </m:r>
                          <m:sSup>
                            <m:sSupPr>
                              <m:ctrlPr>
                                <a:rPr lang="fr-FR" sz="2000" i="1">
                                  <a:latin typeface="Cambria Math" panose="02040503050406030204" pitchFamily="18" charset="0"/>
                                </a:rPr>
                              </m:ctrlPr>
                            </m:sSupPr>
                            <m:e>
                              <m:r>
                                <a:rPr lang="en-US" sz="2000" i="1">
                                  <a:latin typeface="Cambria Math" panose="02040503050406030204" pitchFamily="18" charset="0"/>
                                </a:rPr>
                                <m:t>𝑛</m:t>
                              </m:r>
                            </m:e>
                            <m:sup>
                              <m:r>
                                <a:rPr lang="en-US" sz="2000" i="1">
                                  <a:latin typeface="Cambria Math" panose="02040503050406030204" pitchFamily="18" charset="0"/>
                                </a:rPr>
                                <m:t>2</m:t>
                              </m:r>
                            </m:sup>
                          </m:sSup>
                          <m:r>
                            <a:rPr lang="en-US" sz="2000" i="1">
                              <a:latin typeface="Cambria Math" panose="02040503050406030204" pitchFamily="18" charset="0"/>
                            </a:rPr>
                            <m:t>−1)</m:t>
                          </m:r>
                        </m:den>
                      </m:f>
                    </m:oMath>
                  </m:oMathPara>
                </a14:m>
                <a:endParaRPr lang="fr-FR" sz="2000" dirty="0"/>
              </a:p>
            </p:txBody>
          </p:sp>
        </mc:Choice>
        <mc:Fallback xmlns="">
          <p:sp>
            <p:nvSpPr>
              <p:cNvPr id="7" name="Rectangle 6"/>
              <p:cNvSpPr>
                <a:spLocks noRot="1" noChangeAspect="1" noMove="1" noResize="1" noEditPoints="1" noAdjustHandles="1" noChangeArrowheads="1" noChangeShapeType="1" noTextEdit="1"/>
              </p:cNvSpPr>
              <p:nvPr/>
            </p:nvSpPr>
            <p:spPr>
              <a:xfrm>
                <a:off x="3717441" y="4493237"/>
                <a:ext cx="2716064" cy="799963"/>
              </a:xfrm>
              <a:prstGeom prst="rect">
                <a:avLst/>
              </a:prstGeom>
              <a:blipFill rotWithShape="0">
                <a:blip r:embed="rId2"/>
                <a:stretch>
                  <a:fillRect/>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683888" y="5125117"/>
                <a:ext cx="6269601" cy="1323439"/>
              </a:xfrm>
              <a:prstGeom prst="rect">
                <a:avLst/>
              </a:prstGeom>
              <a:noFill/>
            </p:spPr>
            <p:txBody>
              <a:bodyPr wrap="none" rtlCol="0">
                <a:spAutoFit/>
              </a:bodyPr>
              <a:lstStyle/>
              <a:p>
                <a:r>
                  <a:rPr lang="en-US" sz="2000" b="1" dirty="0"/>
                  <a:t>where</a:t>
                </a:r>
                <a:r>
                  <a:rPr lang="en-US" sz="2000" dirty="0"/>
                  <a:t> </a:t>
                </a:r>
              </a:p>
              <a:p>
                <a14:m>
                  <m:oMath xmlns:m="http://schemas.openxmlformats.org/officeDocument/2006/math">
                    <m:r>
                      <a:rPr lang="en-US" sz="2000" i="1">
                        <a:latin typeface="Cambria Math" panose="02040503050406030204" pitchFamily="18" charset="0"/>
                      </a:rPr>
                      <m:t>𝜌</m:t>
                    </m:r>
                  </m:oMath>
                </a14:m>
                <a:r>
                  <a:rPr lang="en-US" sz="2000" dirty="0"/>
                  <a:t> = the spearman correlation coefficient </a:t>
                </a:r>
                <a:endParaRPr lang="fr-FR" sz="2000" dirty="0"/>
              </a:p>
              <a:p>
                <a14:m>
                  <m:oMath xmlns:m="http://schemas.openxmlformats.org/officeDocument/2006/math">
                    <m:r>
                      <a:rPr lang="en-US" sz="2000" i="1">
                        <a:latin typeface="Cambria Math" panose="02040503050406030204" pitchFamily="18" charset="0"/>
                      </a:rPr>
                      <m:t>𝑑</m:t>
                    </m:r>
                  </m:oMath>
                </a14:m>
                <a:r>
                  <a:rPr lang="en-US" sz="2000" dirty="0"/>
                  <a:t>= the difference between the ranks of each pair of values</a:t>
                </a:r>
                <a:endParaRPr lang="fr-FR" sz="2000" dirty="0"/>
              </a:p>
              <a:p>
                <a14:m>
                  <m:oMath xmlns:m="http://schemas.openxmlformats.org/officeDocument/2006/math">
                    <m:r>
                      <a:rPr lang="en-US" sz="2000" i="1">
                        <a:latin typeface="Cambria Math" panose="02040503050406030204" pitchFamily="18" charset="0"/>
                      </a:rPr>
                      <m:t>𝑛</m:t>
                    </m:r>
                  </m:oMath>
                </a14:m>
                <a:r>
                  <a:rPr lang="en-US" sz="2000" dirty="0"/>
                  <a:t>= the number of data points </a:t>
                </a:r>
                <a:endParaRPr lang="fr-FR" sz="2000" dirty="0"/>
              </a:p>
            </p:txBody>
          </p:sp>
        </mc:Choice>
        <mc:Fallback xmlns="">
          <p:sp>
            <p:nvSpPr>
              <p:cNvPr id="8" name="TextBox 7"/>
              <p:cNvSpPr txBox="1">
                <a:spLocks noRot="1" noChangeAspect="1" noMove="1" noResize="1" noEditPoints="1" noAdjustHandles="1" noChangeArrowheads="1" noChangeShapeType="1" noTextEdit="1"/>
              </p:cNvSpPr>
              <p:nvPr/>
            </p:nvSpPr>
            <p:spPr>
              <a:xfrm>
                <a:off x="683888" y="5125117"/>
                <a:ext cx="6269601" cy="1323439"/>
              </a:xfrm>
              <a:prstGeom prst="rect">
                <a:avLst/>
              </a:prstGeom>
              <a:blipFill rotWithShape="0">
                <a:blip r:embed="rId3"/>
                <a:stretch>
                  <a:fillRect l="-972" t="-2765" b="-7373"/>
                </a:stretch>
              </a:blipFill>
            </p:spPr>
            <p:txBody>
              <a:bodyPr/>
              <a:lstStyle/>
              <a:p>
                <a:r>
                  <a:rPr lang="fr-FR">
                    <a:noFill/>
                  </a:rPr>
                  <a:t> </a:t>
                </a:r>
              </a:p>
            </p:txBody>
          </p:sp>
        </mc:Fallback>
      </mc:AlternateContent>
      <p:sp>
        <p:nvSpPr>
          <p:cNvPr id="21" name="TextBox 20"/>
          <p:cNvSpPr txBox="1"/>
          <p:nvPr/>
        </p:nvSpPr>
        <p:spPr>
          <a:xfrm>
            <a:off x="665163" y="2156642"/>
            <a:ext cx="4410310" cy="461665"/>
          </a:xfrm>
          <a:prstGeom prst="rect">
            <a:avLst/>
          </a:prstGeom>
          <a:noFill/>
        </p:spPr>
        <p:txBody>
          <a:bodyPr wrap="none" rtlCol="0">
            <a:spAutoFit/>
          </a:bodyPr>
          <a:lstStyle/>
          <a:p>
            <a:r>
              <a:rPr lang="en-US" sz="2400" b="1" dirty="0">
                <a:solidFill>
                  <a:srgbClr val="0070C0"/>
                </a:solidFill>
              </a:rPr>
              <a:t>Spearman correlation coefficient </a:t>
            </a:r>
            <a:endParaRPr lang="fr-FR" sz="2400" b="1" dirty="0">
              <a:solidFill>
                <a:srgbClr val="0070C0"/>
              </a:solidFill>
            </a:endParaRPr>
          </a:p>
        </p:txBody>
      </p:sp>
      <p:sp>
        <p:nvSpPr>
          <p:cNvPr id="18" name="TextBox 17"/>
          <p:cNvSpPr txBox="1"/>
          <p:nvPr/>
        </p:nvSpPr>
        <p:spPr>
          <a:xfrm>
            <a:off x="725719" y="3948494"/>
            <a:ext cx="10111614" cy="461665"/>
          </a:xfrm>
          <a:prstGeom prst="rect">
            <a:avLst/>
          </a:prstGeom>
          <a:noFill/>
        </p:spPr>
        <p:txBody>
          <a:bodyPr wrap="none" rtlCol="0">
            <a:spAutoFit/>
          </a:bodyPr>
          <a:lstStyle/>
          <a:p>
            <a:r>
              <a:rPr lang="en-US" sz="2400" dirty="0"/>
              <a:t>The Spearman correlation coefficient is computed by using the following equation</a:t>
            </a:r>
            <a:endParaRPr lang="fr-FR" sz="2400" b="1" dirty="0"/>
          </a:p>
        </p:txBody>
      </p:sp>
    </p:spTree>
    <p:extLst>
      <p:ext uri="{BB962C8B-B14F-4D97-AF65-F5344CB8AC3E}">
        <p14:creationId xmlns:p14="http://schemas.microsoft.com/office/powerpoint/2010/main" val="1348984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p>
        </p:txBody>
      </p:sp>
      <p:sp>
        <p:nvSpPr>
          <p:cNvPr id="4" name="Footer Placeholder 3"/>
          <p:cNvSpPr>
            <a:spLocks noGrp="1"/>
          </p:cNvSpPr>
          <p:nvPr>
            <p:ph type="ftr" sz="quarter" idx="11"/>
          </p:nvPr>
        </p:nvSpPr>
        <p:spPr/>
        <p:txBody>
          <a:bodyPr/>
          <a:lstStyle/>
          <a:p>
            <a:r>
              <a:rPr lang="en-US" dirty="0"/>
              <a:t>Data analysis using SPSS</a:t>
            </a:r>
          </a:p>
        </p:txBody>
      </p:sp>
      <p:sp>
        <p:nvSpPr>
          <p:cNvPr id="5" name="Slide Number Placeholder 4"/>
          <p:cNvSpPr>
            <a:spLocks noGrp="1"/>
          </p:cNvSpPr>
          <p:nvPr>
            <p:ph type="sldNum" sz="quarter" idx="12"/>
          </p:nvPr>
        </p:nvSpPr>
        <p:spPr/>
        <p:txBody>
          <a:bodyPr/>
          <a:lstStyle/>
          <a:p>
            <a:fld id="{B9401B56-DF14-4180-846C-B3B858FBE2EF}" type="slidenum">
              <a:rPr lang="en-US" smtClean="0"/>
              <a:t>8</a:t>
            </a:fld>
            <a:endParaRPr lang="en-US" dirty="0"/>
          </a:p>
        </p:txBody>
      </p:sp>
      <p:sp>
        <p:nvSpPr>
          <p:cNvPr id="3" name="TextBox 2"/>
          <p:cNvSpPr txBox="1"/>
          <p:nvPr/>
        </p:nvSpPr>
        <p:spPr>
          <a:xfrm>
            <a:off x="613954" y="2084832"/>
            <a:ext cx="4490012" cy="461665"/>
          </a:xfrm>
          <a:prstGeom prst="rect">
            <a:avLst/>
          </a:prstGeom>
          <a:noFill/>
        </p:spPr>
        <p:txBody>
          <a:bodyPr wrap="none" rtlCol="0">
            <a:spAutoFit/>
          </a:bodyPr>
          <a:lstStyle/>
          <a:p>
            <a:r>
              <a:rPr lang="en-US" sz="2400" b="1" dirty="0">
                <a:solidFill>
                  <a:schemeClr val="accent2"/>
                </a:solidFill>
              </a:rPr>
              <a:t>Graphical analysis of correlation </a:t>
            </a:r>
            <a:endParaRPr lang="en-US" sz="2400" dirty="0">
              <a:solidFill>
                <a:schemeClr val="accent2"/>
              </a:solidFill>
            </a:endParaRPr>
          </a:p>
        </p:txBody>
      </p:sp>
      <p:sp>
        <p:nvSpPr>
          <p:cNvPr id="9" name="TextBox 8"/>
          <p:cNvSpPr txBox="1"/>
          <p:nvPr/>
        </p:nvSpPr>
        <p:spPr>
          <a:xfrm>
            <a:off x="522515" y="2860766"/>
            <a:ext cx="4206239" cy="1938992"/>
          </a:xfrm>
          <a:prstGeom prst="rect">
            <a:avLst/>
          </a:prstGeom>
          <a:noFill/>
        </p:spPr>
        <p:txBody>
          <a:bodyPr wrap="square" rtlCol="0">
            <a:spAutoFit/>
          </a:bodyPr>
          <a:lstStyle/>
          <a:p>
            <a:pPr algn="just"/>
            <a:r>
              <a:rPr lang="en-US" sz="2000" b="1" dirty="0"/>
              <a:t>A scatter plot </a:t>
            </a:r>
            <a:r>
              <a:rPr lang="en-US" sz="2000" dirty="0"/>
              <a:t>is an excellent way to visualize the correlation between two variables. </a:t>
            </a:r>
          </a:p>
          <a:p>
            <a:pPr algn="just"/>
            <a:endParaRPr lang="en-US" sz="2000" dirty="0"/>
          </a:p>
          <a:p>
            <a:pPr algn="just"/>
            <a:r>
              <a:rPr lang="en-US" sz="2000" dirty="0"/>
              <a:t>These figures illustrate various scenarios of correlation between variables</a:t>
            </a:r>
          </a:p>
        </p:txBody>
      </p:sp>
      <p:graphicFrame>
        <p:nvGraphicFramePr>
          <p:cNvPr id="18" name="Chart 17"/>
          <p:cNvGraphicFramePr/>
          <p:nvPr>
            <p:extLst>
              <p:ext uri="{D42A27DB-BD31-4B8C-83A1-F6EECF244321}">
                <p14:modId xmlns:p14="http://schemas.microsoft.com/office/powerpoint/2010/main" val="2624761574"/>
              </p:ext>
            </p:extLst>
          </p:nvPr>
        </p:nvGraphicFramePr>
        <p:xfrm>
          <a:off x="9155757" y="1451933"/>
          <a:ext cx="2168407" cy="15608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1" name="Chart 20"/>
          <p:cNvGraphicFramePr/>
          <p:nvPr>
            <p:extLst>
              <p:ext uri="{D42A27DB-BD31-4B8C-83A1-F6EECF244321}">
                <p14:modId xmlns:p14="http://schemas.microsoft.com/office/powerpoint/2010/main" val="3561504822"/>
              </p:ext>
            </p:extLst>
          </p:nvPr>
        </p:nvGraphicFramePr>
        <p:xfrm>
          <a:off x="9155758" y="3028560"/>
          <a:ext cx="2168407" cy="15608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Chart 22"/>
          <p:cNvGraphicFramePr/>
          <p:nvPr>
            <p:extLst>
              <p:ext uri="{D42A27DB-BD31-4B8C-83A1-F6EECF244321}">
                <p14:modId xmlns:p14="http://schemas.microsoft.com/office/powerpoint/2010/main" val="1934928069"/>
              </p:ext>
            </p:extLst>
          </p:nvPr>
        </p:nvGraphicFramePr>
        <p:xfrm>
          <a:off x="9155759" y="4589372"/>
          <a:ext cx="2168407" cy="1560812"/>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p:cNvSpPr txBox="1"/>
          <p:nvPr/>
        </p:nvSpPr>
        <p:spPr>
          <a:xfrm>
            <a:off x="6672772" y="1994790"/>
            <a:ext cx="2008242" cy="369332"/>
          </a:xfrm>
          <a:prstGeom prst="rect">
            <a:avLst/>
          </a:prstGeom>
          <a:noFill/>
        </p:spPr>
        <p:txBody>
          <a:bodyPr wrap="none" rtlCol="0">
            <a:spAutoFit/>
          </a:bodyPr>
          <a:lstStyle/>
          <a:p>
            <a:r>
              <a:rPr lang="en-US" b="1" dirty="0">
                <a:solidFill>
                  <a:srgbClr val="00B050"/>
                </a:solidFill>
              </a:rPr>
              <a:t>Positive correlation</a:t>
            </a:r>
          </a:p>
        </p:txBody>
      </p:sp>
      <p:sp>
        <p:nvSpPr>
          <p:cNvPr id="24" name="TextBox 23"/>
          <p:cNvSpPr txBox="1"/>
          <p:nvPr/>
        </p:nvSpPr>
        <p:spPr>
          <a:xfrm>
            <a:off x="6672772" y="3494406"/>
            <a:ext cx="2143536" cy="369332"/>
          </a:xfrm>
          <a:prstGeom prst="rect">
            <a:avLst/>
          </a:prstGeom>
          <a:noFill/>
        </p:spPr>
        <p:txBody>
          <a:bodyPr wrap="none" rtlCol="0">
            <a:spAutoFit/>
          </a:bodyPr>
          <a:lstStyle/>
          <a:p>
            <a:r>
              <a:rPr lang="en-US" b="1" dirty="0">
                <a:solidFill>
                  <a:srgbClr val="00B050"/>
                </a:solidFill>
              </a:rPr>
              <a:t>Negative correlation</a:t>
            </a:r>
          </a:p>
        </p:txBody>
      </p:sp>
      <p:sp>
        <p:nvSpPr>
          <p:cNvPr id="25" name="TextBox 24"/>
          <p:cNvSpPr txBox="1"/>
          <p:nvPr/>
        </p:nvSpPr>
        <p:spPr>
          <a:xfrm>
            <a:off x="6900366" y="5185112"/>
            <a:ext cx="1553054" cy="369332"/>
          </a:xfrm>
          <a:prstGeom prst="rect">
            <a:avLst/>
          </a:prstGeom>
          <a:noFill/>
        </p:spPr>
        <p:txBody>
          <a:bodyPr wrap="none" rtlCol="0">
            <a:spAutoFit/>
          </a:bodyPr>
          <a:lstStyle/>
          <a:p>
            <a:r>
              <a:rPr lang="en-US" b="1" dirty="0">
                <a:solidFill>
                  <a:srgbClr val="00B050"/>
                </a:solidFill>
              </a:rPr>
              <a:t>No correlation</a:t>
            </a:r>
          </a:p>
        </p:txBody>
      </p:sp>
    </p:spTree>
    <p:extLst>
      <p:ext uri="{BB962C8B-B14F-4D97-AF65-F5344CB8AC3E}">
        <p14:creationId xmlns:p14="http://schemas.microsoft.com/office/powerpoint/2010/main" val="4250374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500"/>
                                        <p:tgtEl>
                                          <p:spTgt spid="2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fade">
                                      <p:cBhvr>
                                        <p:cTn id="28" dur="500"/>
                                        <p:tgtEl>
                                          <p:spTgt spid="24"/>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500"/>
                                        <p:tgtEl>
                                          <p:spTgt spid="23"/>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fade">
                                      <p:cBhvr>
                                        <p:cTn id="3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Graphic spid="18" grpId="0">
        <p:bldAsOne/>
      </p:bldGraphic>
      <p:bldGraphic spid="21" grpId="0">
        <p:bldAsOne/>
      </p:bldGraphic>
      <p:bldGraphic spid="23" grpId="0">
        <p:bldAsOne/>
      </p:bldGraphic>
      <p:bldP spid="10" grpId="0"/>
      <p:bldP spid="24" grpId="0"/>
      <p:bldP spid="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 Correlation</a:t>
            </a:r>
            <a:endParaRPr lang="fr-FR" dirty="0"/>
          </a:p>
        </p:txBody>
      </p:sp>
      <p:sp>
        <p:nvSpPr>
          <p:cNvPr id="4" name="Footer Placeholder 3"/>
          <p:cNvSpPr>
            <a:spLocks noGrp="1"/>
          </p:cNvSpPr>
          <p:nvPr>
            <p:ph type="ftr" sz="quarter" idx="11"/>
          </p:nvPr>
        </p:nvSpPr>
        <p:spPr/>
        <p:txBody>
          <a:bodyPr/>
          <a:lstStyle/>
          <a:p>
            <a:r>
              <a:rPr lang="en-US"/>
              <a:t>Data analysis using SPSS</a:t>
            </a:r>
            <a:endParaRPr lang="en-US" dirty="0"/>
          </a:p>
        </p:txBody>
      </p:sp>
      <p:sp>
        <p:nvSpPr>
          <p:cNvPr id="5" name="Slide Number Placeholder 4"/>
          <p:cNvSpPr>
            <a:spLocks noGrp="1"/>
          </p:cNvSpPr>
          <p:nvPr>
            <p:ph type="sldNum" sz="quarter" idx="12"/>
          </p:nvPr>
        </p:nvSpPr>
        <p:spPr/>
        <p:txBody>
          <a:bodyPr/>
          <a:lstStyle/>
          <a:p>
            <a:fld id="{B9401B56-DF14-4180-846C-B3B858FBE2EF}" type="slidenum">
              <a:rPr lang="en-US" smtClean="0"/>
              <a:t>9</a:t>
            </a:fld>
            <a:endParaRPr lang="en-US" dirty="0"/>
          </a:p>
        </p:txBody>
      </p:sp>
      <p:sp>
        <p:nvSpPr>
          <p:cNvPr id="8" name="TextBox 7"/>
          <p:cNvSpPr txBox="1"/>
          <p:nvPr/>
        </p:nvSpPr>
        <p:spPr>
          <a:xfrm>
            <a:off x="613954" y="2084832"/>
            <a:ext cx="3779433" cy="461665"/>
          </a:xfrm>
          <a:prstGeom prst="rect">
            <a:avLst/>
          </a:prstGeom>
          <a:noFill/>
        </p:spPr>
        <p:txBody>
          <a:bodyPr wrap="none" rtlCol="0">
            <a:spAutoFit/>
          </a:bodyPr>
          <a:lstStyle/>
          <a:p>
            <a:r>
              <a:rPr lang="en-US" sz="2400" b="1" dirty="0">
                <a:solidFill>
                  <a:schemeClr val="accent2"/>
                </a:solidFill>
              </a:rPr>
              <a:t>Correlation analysis in SPSS</a:t>
            </a:r>
            <a:endParaRPr lang="en-US" sz="2400" dirty="0">
              <a:solidFill>
                <a:schemeClr val="accent2"/>
              </a:solidFill>
            </a:endParaRPr>
          </a:p>
        </p:txBody>
      </p:sp>
      <p:sp>
        <p:nvSpPr>
          <p:cNvPr id="9" name="TextBox 8"/>
          <p:cNvSpPr txBox="1"/>
          <p:nvPr/>
        </p:nvSpPr>
        <p:spPr>
          <a:xfrm>
            <a:off x="568767" y="2775892"/>
            <a:ext cx="4320417" cy="707886"/>
          </a:xfrm>
          <a:prstGeom prst="rect">
            <a:avLst/>
          </a:prstGeom>
          <a:noFill/>
        </p:spPr>
        <p:txBody>
          <a:bodyPr wrap="square" rtlCol="0">
            <a:spAutoFit/>
          </a:bodyPr>
          <a:lstStyle/>
          <a:p>
            <a:pPr algn="just"/>
            <a:r>
              <a:rPr lang="en-US" sz="2000" dirty="0"/>
              <a:t>The validation of correlation in SPSS software is based on the following steps</a:t>
            </a:r>
          </a:p>
        </p:txBody>
      </p:sp>
      <p:sp>
        <p:nvSpPr>
          <p:cNvPr id="10" name="TextBox 9"/>
          <p:cNvSpPr txBox="1"/>
          <p:nvPr/>
        </p:nvSpPr>
        <p:spPr>
          <a:xfrm>
            <a:off x="568767" y="3513118"/>
            <a:ext cx="4206239" cy="400110"/>
          </a:xfrm>
          <a:prstGeom prst="rect">
            <a:avLst/>
          </a:prstGeom>
          <a:noFill/>
        </p:spPr>
        <p:txBody>
          <a:bodyPr wrap="square" rtlCol="0">
            <a:spAutoFit/>
          </a:bodyPr>
          <a:lstStyle/>
          <a:p>
            <a:r>
              <a:rPr lang="en-US" sz="2000" b="1" dirty="0"/>
              <a:t>Analyze &gt; Correlate &gt;  Bivariate… </a:t>
            </a:r>
          </a:p>
        </p:txBody>
      </p:sp>
      <p:pic>
        <p:nvPicPr>
          <p:cNvPr id="6" name="Picture 5"/>
          <p:cNvPicPr>
            <a:picLocks noChangeAspect="1"/>
          </p:cNvPicPr>
          <p:nvPr/>
        </p:nvPicPr>
        <p:blipFill>
          <a:blip r:embed="rId2"/>
          <a:stretch>
            <a:fillRect/>
          </a:stretch>
        </p:blipFill>
        <p:spPr>
          <a:xfrm>
            <a:off x="5253106" y="2084832"/>
            <a:ext cx="6208067" cy="3948545"/>
          </a:xfrm>
          <a:prstGeom prst="rect">
            <a:avLst/>
          </a:prstGeom>
        </p:spPr>
      </p:pic>
    </p:spTree>
    <p:extLst>
      <p:ext uri="{BB962C8B-B14F-4D97-AF65-F5344CB8AC3E}">
        <p14:creationId xmlns:p14="http://schemas.microsoft.com/office/powerpoint/2010/main" val="30778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0">
                                            <p:txEl>
                                              <p:pRg st="0" end="0"/>
                                            </p:txEl>
                                          </p:spTgt>
                                        </p:tgtEl>
                                        <p:attrNameLst>
                                          <p:attrName>style.visibility</p:attrName>
                                        </p:attrNameLst>
                                      </p:cBhvr>
                                      <p:to>
                                        <p:strVal val="visible"/>
                                      </p:to>
                                    </p:set>
                                    <p:animEffect transition="in" filter="fade">
                                      <p:cBhvr>
                                        <p:cTn id="16"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36933</TotalTime>
  <Words>1285</Words>
  <Application>Microsoft Office PowerPoint</Application>
  <PresentationFormat>Widescreen</PresentationFormat>
  <Paragraphs>278</Paragraphs>
  <Slides>22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22</vt:i4>
      </vt:variant>
    </vt:vector>
  </HeadingPairs>
  <TitlesOfParts>
    <vt:vector size="32" baseType="lpstr">
      <vt:lpstr>Arial</vt:lpstr>
      <vt:lpstr>Calibri</vt:lpstr>
      <vt:lpstr>Cambria</vt:lpstr>
      <vt:lpstr>Cambria Math</vt:lpstr>
      <vt:lpstr>Times New Roman</vt:lpstr>
      <vt:lpstr>Tw Cen MT</vt:lpstr>
      <vt:lpstr>Tw Cen MT Condensed</vt:lpstr>
      <vt:lpstr>Wingdings</vt:lpstr>
      <vt:lpstr>Wingdings 3</vt:lpstr>
      <vt:lpstr>Integral</vt:lpstr>
      <vt:lpstr>PowerPoint Presentation</vt:lpstr>
      <vt:lpstr>PowerPoint Presentation</vt:lpstr>
      <vt:lpstr>Review of Lecture 3</vt:lpstr>
      <vt:lpstr>1. Correlation</vt:lpstr>
      <vt:lpstr>1. Correlation</vt:lpstr>
      <vt:lpstr>1. Correlation</vt:lpstr>
      <vt:lpstr>1. Correlation</vt:lpstr>
      <vt:lpstr>1. Correlation</vt:lpstr>
      <vt:lpstr>1. Correlation</vt:lpstr>
      <vt:lpstr>1. Correlation</vt:lpstr>
      <vt:lpstr>1. Correlation</vt:lpstr>
      <vt:lpstr>2. Regression analysis </vt:lpstr>
      <vt:lpstr>2. Regression analysis </vt:lpstr>
      <vt:lpstr>2. Regression analysis </vt:lpstr>
      <vt:lpstr>2. Regression analysis </vt:lpstr>
      <vt:lpstr>2. Regression analysis </vt:lpstr>
      <vt:lpstr>2. Regression analysis </vt:lpstr>
      <vt:lpstr>2. Regression analysis </vt:lpstr>
      <vt:lpstr>2. Regression analysis </vt:lpstr>
      <vt:lpstr>2. Regression analysis </vt:lpstr>
      <vt:lpstr>2. Regression analysis </vt:lpstr>
      <vt:lpstr>2. Regression analysis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analysis using SPSS:</dc:title>
  <dc:creator>MED</dc:creator>
  <cp:lastModifiedBy>Microsoft account</cp:lastModifiedBy>
  <cp:revision>280</cp:revision>
  <cp:lastPrinted>2024-02-12T06:32:18Z</cp:lastPrinted>
  <dcterms:created xsi:type="dcterms:W3CDTF">2024-02-03T11:28:35Z</dcterms:created>
  <dcterms:modified xsi:type="dcterms:W3CDTF">2026-03-05T16:23:21Z</dcterms:modified>
</cp:coreProperties>
</file>