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5892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101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584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94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312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774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28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4978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693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6168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378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762BF-49A2-4AC0-8E53-F215BAC15C36}" type="datetimeFigureOut">
              <a:rPr lang="fr-FR" smtClean="0"/>
              <a:t>03/05/2026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E1373-9B36-4592-A6EB-92BEE59A0D0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78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7086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/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Note: </a:t>
                </a:r>
                <a:r>
                  <a:rPr lang="fr-FR" sz="2400" dirty="0" smtClean="0"/>
                  <a:t>on exige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fr-FR" sz="2400" dirty="0"/>
                  <a:t> sinon on effectue des regroupements de classes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Pour tester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/>
                  <a:t>, on calcule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brk m:alnAt="23"/>
                                </m:rP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𝑂</m:t>
                                              </m:r>
                                            </m:e>
                                            <m:sub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𝑇</m:t>
                                              </m:r>
                                            </m:e>
                                            <m:sub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</a:t>
                </a:r>
                <a:r>
                  <a:rPr lang="fr-FR" sz="2400" dirty="0"/>
                  <a:t>compare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sz="2400" dirty="0"/>
                  <a:t> à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,(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)(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/>
                  <a:t>Si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,(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)(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sz="2400" dirty="0"/>
                  <a:t>, on accepte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/>
                  <a:t> sinon on la </a:t>
                </a:r>
                <a:r>
                  <a:rPr lang="fr-FR" sz="2400" dirty="0" smtClean="0"/>
                  <a:t>rejette</a:t>
                </a:r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128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50761"/>
                <a:ext cx="10515600" cy="5726202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Exemple: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dispose de trois échantillons notés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fr-FR" sz="2400" dirty="0" smtClean="0"/>
                  <a:t> constitués de boules de quatre couleurs, bleu(B),vert(V),rouge ( R) et noir (N) comme suit:</a:t>
                </a:r>
              </a:p>
              <a:p>
                <a:pPr marL="0" indent="0" algn="just">
                  <a:buNone/>
                </a:pPr>
                <a:endParaRPr lang="fr-FR" sz="2400" dirty="0"/>
              </a:p>
              <a:p>
                <a:pPr marL="0" indent="0" algn="just">
                  <a:buNone/>
                </a:pPr>
                <a:endParaRPr lang="fr-FR" sz="2400" dirty="0" smtClean="0"/>
              </a:p>
              <a:p>
                <a:pPr marL="0" indent="0" algn="just">
                  <a:buNone/>
                </a:pPr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Peut-on, au risque 5%, considérer que ces trois échantillons ont été tirés au sort dans la même urne?</a:t>
                </a:r>
              </a:p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Solution</a:t>
                </a:r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50761"/>
                <a:ext cx="10515600" cy="5726202"/>
              </a:xfrm>
              <a:blipFill rotWithShape="0">
                <a:blip r:embed="rId2"/>
                <a:stretch>
                  <a:fillRect l="-928" t="-1491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2084831"/>
              <a:ext cx="8128000" cy="1483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V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R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38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52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2084831"/>
              <a:ext cx="8128000" cy="148336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V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R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104839" r="-401124" b="-21935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16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38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208197" r="-401124" b="-1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24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26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50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308197" r="-401124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48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52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5265915"/>
              <a:ext cx="81280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Couleur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V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R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fr-FR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0.35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5265915"/>
              <a:ext cx="8128000" cy="7416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1625600"/>
                    <a:gridCol w="1625600"/>
                    <a:gridCol w="1625600"/>
                    <a:gridCol w="1625600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Couleur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B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V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R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N</a:t>
                          </a:r>
                          <a:endParaRPr lang="fr-FR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4"/>
                          <a:stretch>
                            <a:fillRect l="-375" t="-109836" r="-401124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0.15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0.20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0.30</a:t>
                          </a:r>
                          <a:endParaRPr lang="fr-FR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dirty="0" smtClean="0"/>
                            <a:t>0.35</a:t>
                          </a:r>
                          <a:endParaRPr lang="fr-FR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410216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16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15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den>
                          </m:f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+…+</m:t>
                          </m:r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52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56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56</m:t>
                              </m:r>
                            </m:den>
                          </m:f>
                        </m:e>
                      </m:d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94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94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%,(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59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accepte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 smtClean="0"/>
                  <a:t>: les trois échantillons étudiées proviennent de la </a:t>
                </a:r>
                <a:r>
                  <a:rPr lang="fr-FR" sz="2400" dirty="0" smtClean="0"/>
                  <a:t>même </a:t>
                </a:r>
                <a:r>
                  <a:rPr lang="fr-FR" sz="2400" dirty="0" smtClean="0"/>
                  <a:t>urne </a:t>
                </a:r>
                <a:endParaRPr lang="fr-FR" sz="2400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82580"/>
                <a:ext cx="10515600" cy="5494383"/>
              </a:xfrm>
              <a:blipFill rotWithShape="0"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951489"/>
              <a:ext cx="8128000" cy="1828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V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R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N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16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15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20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26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30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38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35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24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21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28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26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42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50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49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fr-FR" sz="2400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24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40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32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48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48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52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56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951489"/>
              <a:ext cx="8128000" cy="18288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  <a:gridCol w="812800"/>
                  </a:tblGrid>
                  <a:tr h="457200"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B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V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R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N</a:t>
                          </a:r>
                          <a:endParaRPr lang="fr-FR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109211" r="-401124" b="-22631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16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15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20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26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30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38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35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212000" r="-401124" b="-1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24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21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28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26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42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50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49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  <a:tr h="45720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75" t="-312000" r="-401124" b="-29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20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24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40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32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48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48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/>
                            <a:t>52</a:t>
                          </a:r>
                          <a:endParaRPr lang="fr-FR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400" dirty="0" smtClean="0">
                              <a:solidFill>
                                <a:srgbClr val="FF0000"/>
                              </a:solidFill>
                            </a:rPr>
                            <a:t>56</a:t>
                          </a:r>
                          <a:endParaRPr lang="fr-FR" sz="24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77166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15155"/>
                <a:ext cx="10515600" cy="5661808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FF0000"/>
                    </a:solidFill>
                  </a:rPr>
                  <a:t>3.3.Test d’indépendance</a:t>
                </a:r>
              </a:p>
              <a:p>
                <a:pPr marL="0" indent="0" algn="just">
                  <a:buNone/>
                </a:pPr>
                <a:r>
                  <a:rPr lang="fr-FR" sz="2400" dirty="0">
                    <a:solidFill>
                      <a:srgbClr val="00B050"/>
                    </a:solidFill>
                  </a:rPr>
                  <a:t>P</a:t>
                </a:r>
                <a:r>
                  <a:rPr lang="fr-FR" sz="2400" dirty="0" smtClean="0">
                    <a:solidFill>
                      <a:srgbClr val="00B050"/>
                    </a:solidFill>
                  </a:rPr>
                  <a:t>osition du problème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Dans une population P, chaque individu possède deux caractères qualitatifs A et B dont les modalités respectives sont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fr-FR" sz="2400" dirty="0" smtClean="0"/>
                  <a:t> 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fr-FR" sz="2400" dirty="0" smtClean="0"/>
                  <a:t> représente le nombre d’individus ayant la modalité i de A et la modalité j de B. l’effectif total est donc </a:t>
                </a:r>
                <a14:m>
                  <m:oMath xmlns:m="http://schemas.openxmlformats.org/officeDocument/2006/math">
                    <m:r>
                      <a:rPr lang="fr-FR" sz="2400" i="1">
                        <a:latin typeface="Cambria Math" panose="02040503050406030204" pitchFamily="18" charset="0"/>
                      </a:rPr>
                      <m:t>𝑁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  <m:e>
                        <m:nary>
                          <m:naryPr>
                            <m:chr m:val="∑"/>
                            <m:ctrlPr>
                              <a:rPr lang="fr-FR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fr-FR" sz="2400" i="1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brk m:alnAt="23"/>
                              </m:rPr>
                              <a:rPr lang="fr-FR" sz="2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fr-FR" sz="24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fr-F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fr-FR" sz="2400" i="1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15155"/>
                <a:ext cx="10515600" cy="5661808"/>
              </a:xfrm>
              <a:blipFill rotWithShape="0">
                <a:blip r:embed="rId2"/>
                <a:stretch>
                  <a:fillRect l="-928" t="-1509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7" name="Tableau 6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650182" y="4029535"/>
              <a:ext cx="8128001" cy="28025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𝒋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𝒍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dirty="0" smtClean="0"/>
                            <a:t>N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7" name="Tableau 6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650182" y="4029535"/>
              <a:ext cx="8128001" cy="28025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</a:tblGrid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7692" r="-504211" b="-6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7692" r="-301571" b="-6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7692" r="-102632" b="-6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24" t="-107692" r="-601047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107692" r="-504211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107692" r="-301571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107692" r="-102632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476" t="-107692" r="-2094" b="-53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42506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24" t="-285714" r="-601047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285714" r="-504211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285714" r="-301571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285714" r="-102632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476" t="-285714" r="-2094" b="-304286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24" t="-515385" r="-601047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515385" r="-504211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515385" r="-301571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515385" r="-102632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476" t="-515385" r="-2094" b="-127692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615385" r="-50421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615385" r="-30157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615385" r="-102632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dirty="0" smtClean="0"/>
                            <a:t>N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864922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18186"/>
                <a:ext cx="10515600" cy="555877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L’hypothèse  à tester est 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:      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𝑙𝑒𝑠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𝑑𝑒𝑢𝑥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𝑣𝑎𝑟𝑖𝑎𝑏𝑙𝑒𝑠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𝑒𝑡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𝑠𝑜𝑛𝑡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𝑖𝑛𝑑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𝑝𝑒𝑛𝑑𝑎𝑛𝑡𝑒𝑠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𝑙𝑒𝑠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𝑑𝑒𝑢𝑥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𝑣𝑎𝑟𝑖𝑎𝑏𝑙𝑒𝑠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𝑒𝑡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𝑛𝑒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𝑠𝑜𝑛𝑡𝑝𝑎𝑠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𝑖𝑛𝑑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𝑝𝑒𝑛𝑑𝑎𝑛𝑡𝑒𝑠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fr-FR" sz="2400" dirty="0" smtClean="0"/>
              </a:p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Effectifs théoriques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sub>
                          </m:sSub>
                        </m:num>
                        <m:den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fr-FR" sz="2400" dirty="0" smtClean="0"/>
              </a:p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Pour tester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>
                    <a:solidFill>
                      <a:srgbClr val="00B050"/>
                    </a:solidFill>
                  </a:rPr>
                  <a:t>, on calcule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</m:sup>
                        <m:e>
                          <m:nary>
                            <m:naryPr>
                              <m:chr m:val="∑"/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brk m:alnAt="23"/>
                                </m:rPr>
                                <a:rPr lang="fr-FR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</m:t>
                              </m:r>
                            </m:sup>
                            <m:e>
                              <m:f>
                                <m:f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𝑂</m:t>
                                              </m:r>
                                            </m:e>
                                            <m:sub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fr-FR" sz="2400" i="1"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𝑇</m:t>
                                              </m:r>
                                            </m:e>
                                            <m:sub>
                                              <m:r>
                                                <a:rPr lang="fr-FR" sz="2400" i="1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  <m:sup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b>
                                    <m:sSubPr>
                                      <m:ctrlP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fr-FR" sz="2400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nary>
                        </m:e>
                      </m:nary>
                    </m:oMath>
                  </m:oMathPara>
                </a14:m>
                <a:endParaRPr lang="fr-FR" sz="2400" dirty="0"/>
              </a:p>
              <a:p>
                <a:pPr marL="0" indent="0" algn="just">
                  <a:buNone/>
                </a:pPr>
                <a:r>
                  <a:rPr lang="fr-FR" sz="2400" dirty="0"/>
                  <a:t>On compare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sz="2400" dirty="0"/>
                  <a:t> à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,(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)(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fr-FR" sz="2400" dirty="0"/>
              </a:p>
              <a:p>
                <a:pPr marL="0" indent="0" algn="just">
                  <a:buNone/>
                </a:pPr>
                <a:r>
                  <a:rPr lang="fr-FR" sz="2400" dirty="0"/>
                  <a:t>Si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,(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)(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sz="2400" dirty="0"/>
                  <a:t>, on accepte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/>
                  <a:t> sinon on la rejette</a:t>
                </a:r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18186"/>
                <a:ext cx="10515600" cy="5558777"/>
              </a:xfrm>
              <a:blipFill rotWithShape="0">
                <a:blip r:embed="rId2"/>
                <a:stretch>
                  <a:fillRect l="-928" t="-153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05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Exemple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Une urne contient 200 boules possèdent chacune deux caractères qualitatifs: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La couleur: bleu, rouge ou verte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Le numéro: pair ou impair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lnSpc>
                <a:spcPct val="150000"/>
              </a:lnSpc>
              <a:buNone/>
            </a:pPr>
            <a:r>
              <a:rPr lang="fr-FR" sz="2400" dirty="0" smtClean="0"/>
              <a:t>Peut-on, au </a:t>
            </a:r>
            <a:r>
              <a:rPr lang="fr-FR" sz="2400" dirty="0"/>
              <a:t>s</a:t>
            </a:r>
            <a:r>
              <a:rPr lang="fr-FR" sz="2400" dirty="0" smtClean="0"/>
              <a:t>euil 5%, considérer que, dans cet urne, la couleur et la parité sont indépendantes?</a:t>
            </a:r>
          </a:p>
          <a:p>
            <a:pPr marL="0" indent="0">
              <a:lnSpc>
                <a:spcPct val="150000"/>
              </a:lnSpc>
              <a:buNone/>
            </a:pPr>
            <a:endParaRPr lang="fr-FR" sz="2400" dirty="0" smtClean="0"/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2044876" y="3282561"/>
          <a:ext cx="8128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B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R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V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Sommes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P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19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25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36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80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I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21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35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64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120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Sommes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40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60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100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200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90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759854"/>
                <a:ext cx="10515600" cy="5417109"/>
              </a:xfrm>
            </p:spPr>
            <p:txBody>
              <a:bodyPr>
                <a:normAutofit/>
              </a:bodyPr>
              <a:lstStyle/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Solution</a:t>
                </a:r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>
                  <a:lnSpc>
                    <a:spcPct val="150000"/>
                  </a:lnSpc>
                  <a:buNone/>
                </a:pPr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0" smtClean="0">
                          <a:latin typeface="Cambria Math" panose="02040503050406030204" pitchFamily="18" charset="0"/>
                        </a:rPr>
                        <m:t>67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%,(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fr-FR" sz="24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99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>
                  <a:lnSpc>
                    <a:spcPct val="150000"/>
                  </a:lnSpc>
                  <a:buNone/>
                </a:pPr>
                <a:r>
                  <a:rPr lang="fr-FR" sz="2400" dirty="0" smtClean="0"/>
                  <a:t>On accepte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 smtClean="0"/>
                  <a:t>, on considère que dans l’urne proposée les deux caractères couleur et parité sont indépendant au seuil 5%</a:t>
                </a:r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59854"/>
                <a:ext cx="10515600" cy="5417109"/>
              </a:xfrm>
              <a:blipFill rotWithShape="0">
                <a:blip r:embed="rId2"/>
                <a:stretch>
                  <a:fillRect l="-928" r="-174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44876" y="1646944"/>
              <a:ext cx="8128000" cy="18528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605310"/>
                    <a:gridCol w="1931831"/>
                    <a:gridCol w="734096"/>
                    <a:gridCol w="643943"/>
                    <a:gridCol w="721217"/>
                    <a:gridCol w="759854"/>
                    <a:gridCol w="1106149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B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R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V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Sommes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P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19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fr-FR" sz="200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fr-FR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80</m:t>
                                    </m:r>
                                    <m:r>
                                      <a:rPr lang="fr-FR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×</m:t>
                                    </m:r>
                                    <m:r>
                                      <a:rPr lang="fr-FR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40</m:t>
                                    </m:r>
                                  </m:num>
                                  <m:den>
                                    <m:r>
                                      <a:rPr lang="fr-FR" sz="2000" b="0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200</m:t>
                                    </m:r>
                                  </m:den>
                                </m:f>
                                <m:r>
                                  <a:rPr lang="fr-FR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fr-FR" sz="20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16</m:t>
                                </m:r>
                              </m:oMath>
                            </m:oMathPara>
                          </a14:m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24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36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40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80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I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24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35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36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60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120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Sommes</a:t>
                          </a:r>
                          <a:endParaRPr lang="fr-FR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40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60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100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200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44876" y="1646944"/>
              <a:ext cx="8128000" cy="185280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5600"/>
                    <a:gridCol w="605310"/>
                    <a:gridCol w="1931831"/>
                    <a:gridCol w="734096"/>
                    <a:gridCol w="643943"/>
                    <a:gridCol w="721217"/>
                    <a:gridCol w="759854"/>
                    <a:gridCol w="1106149"/>
                  </a:tblGrid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B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R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V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Sommes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664083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P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19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15773" t="-63636" r="-206625" b="-13363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24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36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40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80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I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24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35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36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>
                              <a:solidFill>
                                <a:srgbClr val="FF0000"/>
                              </a:solidFill>
                            </a:rPr>
                            <a:t>60</a:t>
                          </a:r>
                          <a:endParaRPr lang="fr-FR" sz="2000" dirty="0">
                            <a:solidFill>
                              <a:srgbClr val="FF0000"/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120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Sommes</a:t>
                          </a:r>
                          <a:endParaRPr lang="fr-FR" sz="2000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40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60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100</a:t>
                          </a:r>
                          <a:endParaRPr lang="fr-FR" sz="20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200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209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53038" y="1122363"/>
            <a:ext cx="10058400" cy="151780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4800" b="1" dirty="0" smtClean="0"/>
              <a:t>Partie II: Bio-Statistique II</a:t>
            </a:r>
            <a:br>
              <a:rPr lang="fr-FR" sz="4800" b="1" dirty="0" smtClean="0"/>
            </a:br>
            <a:r>
              <a:rPr lang="fr-FR" sz="4800" b="1" dirty="0" smtClean="0"/>
              <a:t>Probabilités et Statistique </a:t>
            </a:r>
            <a:r>
              <a:rPr lang="fr-FR" sz="4800" b="1" dirty="0" err="1"/>
              <a:t>I</a:t>
            </a:r>
            <a:r>
              <a:rPr lang="fr-FR" sz="4800" b="1" dirty="0" err="1" smtClean="0"/>
              <a:t>nférentielle</a:t>
            </a:r>
            <a:endParaRPr lang="fr-FR" sz="48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53038" y="2640169"/>
            <a:ext cx="10058400" cy="3606085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endParaRPr lang="fr-FR" sz="4800" b="1" dirty="0" smtClean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Chapitre </a:t>
            </a:r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8:TestS </a:t>
            </a:r>
            <a:r>
              <a:rPr lang="fr-FR" sz="4800" b="1" dirty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statistiques </a:t>
            </a:r>
            <a:r>
              <a:rPr lang="fr-FR" sz="4800" b="1" dirty="0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non paramétriques </a:t>
            </a:r>
            <a:endParaRPr lang="fr-FR" sz="4800" b="1" dirty="0" smtClean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r>
              <a:rPr lang="fr-FR" sz="4800" b="1" smtClean="0">
                <a:solidFill>
                  <a:srgbClr val="FF0000"/>
                </a:solidFill>
                <a:latin typeface="Algerian" panose="04020705040A02060702" pitchFamily="82" charset="0"/>
                <a:ea typeface="+mj-ea"/>
                <a:cs typeface="+mj-cs"/>
              </a:rPr>
              <a:t>-Tests de Khi deux- </a:t>
            </a:r>
            <a:endParaRPr lang="fr-FR" sz="4800" b="1" dirty="0">
              <a:solidFill>
                <a:srgbClr val="FF0000"/>
              </a:solidFill>
              <a:latin typeface="Algerian" panose="04020705040A02060702" pitchFamily="82" charset="0"/>
              <a:ea typeface="+mj-ea"/>
              <a:cs typeface="+mj-cs"/>
            </a:endParaRPr>
          </a:p>
          <a:p>
            <a:pPr algn="l"/>
            <a:endParaRPr lang="fr-FR" sz="4800" b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  <a:p>
            <a:pPr algn="r"/>
            <a:r>
              <a:rPr lang="fr-FR" sz="32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Chargé du Module: Dr </a:t>
            </a:r>
            <a:r>
              <a:rPr lang="fr-FR" sz="3200" b="1" dirty="0" err="1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Cheraitia</a:t>
            </a:r>
            <a:r>
              <a:rPr lang="fr-FR" sz="3200" b="1" dirty="0" smtClean="0">
                <a:solidFill>
                  <a:schemeClr val="bg2">
                    <a:lumMod val="10000"/>
                  </a:schemeClr>
                </a:solidFill>
                <a:latin typeface="+mj-lt"/>
                <a:ea typeface="+mj-ea"/>
                <a:cs typeface="+mj-cs"/>
              </a:rPr>
              <a:t> Hassen  </a:t>
            </a:r>
            <a:endParaRPr lang="fr-FR" sz="3200" b="1" dirty="0">
              <a:solidFill>
                <a:schemeClr val="bg2">
                  <a:lumMod val="1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049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2400" b="1" dirty="0" smtClean="0"/>
              <a:t>1. Contraintes </a:t>
            </a:r>
            <a:r>
              <a:rPr lang="fr-FR" sz="2400" b="1" dirty="0"/>
              <a:t>des tests paramétriques</a:t>
            </a:r>
            <a:endParaRPr lang="fr-F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/>
              <a:t>Normalité </a:t>
            </a:r>
            <a:r>
              <a:rPr lang="fr-FR" sz="2400" dirty="0"/>
              <a:t>des distributions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/>
              <a:t>Homogénéité </a:t>
            </a:r>
            <a:r>
              <a:rPr lang="fr-FR" sz="2400" dirty="0"/>
              <a:t>des variances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/>
              <a:t>Peu </a:t>
            </a:r>
            <a:r>
              <a:rPr lang="fr-FR" sz="2400" dirty="0"/>
              <a:t>applicable aux effectifs réduits – approximativement. n &lt; 30</a:t>
            </a:r>
          </a:p>
          <a:p>
            <a:pPr marL="0" indent="0" algn="just">
              <a:buNone/>
            </a:pPr>
            <a:r>
              <a:rPr lang="fr-FR" sz="2400" b="1" i="1" dirty="0"/>
              <a:t>Que fait lorsque les conditions de validité de ces tests ne sont pas vérifiées ?</a:t>
            </a:r>
            <a:endParaRPr lang="fr-FR" sz="2400" dirty="0"/>
          </a:p>
          <a:p>
            <a:pPr marL="0" indent="0" algn="just">
              <a:buNone/>
            </a:pPr>
            <a:r>
              <a:rPr lang="fr-FR" sz="2400" b="1" dirty="0" smtClean="0"/>
              <a:t>2. Caractéristiques </a:t>
            </a:r>
            <a:r>
              <a:rPr lang="fr-FR" sz="2400" b="1" dirty="0"/>
              <a:t>principales des tests non-paramétriques</a:t>
            </a:r>
            <a:endParaRPr lang="fr-FR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/>
              <a:t>Pas </a:t>
            </a:r>
            <a:r>
              <a:rPr lang="fr-FR" sz="2400" dirty="0"/>
              <a:t>de contrainte sur la population dont est extrait l’échantillon (pas d’hypothèses sur la distribution des observations</a:t>
            </a:r>
            <a:r>
              <a:rPr lang="fr-FR" sz="24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 smtClean="0"/>
              <a:t>Seuls tests traitant des données qualitatives exprimées soit en variables nominales ou ordinales.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2400" dirty="0"/>
              <a:t>D</a:t>
            </a:r>
            <a:r>
              <a:rPr lang="fr-FR" sz="2400" dirty="0" smtClean="0"/>
              <a:t>ans </a:t>
            </a:r>
            <a:r>
              <a:rPr lang="fr-FR" sz="2400" dirty="0"/>
              <a:t>la plupart du temps, tests basée sur la notion du rang.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666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489397"/>
            <a:ext cx="10515600" cy="5687566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400" b="1" dirty="0" smtClean="0"/>
              <a:t>3.Test de Khi-deux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FF0000"/>
                </a:solidFill>
              </a:rPr>
              <a:t>3.1.Test de conformité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>
                <a:solidFill>
                  <a:srgbClr val="00B050"/>
                </a:solidFill>
              </a:rPr>
              <a:t>Position de problème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/>
              <a:t>On connaît une distribution observée (résultat d’une expérience)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2400" dirty="0" smtClean="0"/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2400" dirty="0" smtClean="0"/>
              <a:t>On veut comparer cette distribution à une loi connue (binomiale, Poisson, Gauss, etc…) qui donnerait les effectifs théoriques suivants:</a:t>
            </a:r>
          </a:p>
          <a:p>
            <a:pPr marL="0" indent="0">
              <a:buNone/>
            </a:pPr>
            <a:endParaRPr lang="fr-FR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3218167"/>
              <a:ext cx="8128001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33183"/>
                    <a:gridCol w="1197735"/>
                    <a:gridCol w="953037"/>
                    <a:gridCol w="953037"/>
                    <a:gridCol w="708338"/>
                    <a:gridCol w="708338"/>
                    <a:gridCol w="87433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Valeurs de caractère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Effectifs observés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𝑶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𝑶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𝑶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𝑶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au 3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32000" y="3218167"/>
              <a:ext cx="8128001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33183"/>
                    <a:gridCol w="1197735"/>
                    <a:gridCol w="953037"/>
                    <a:gridCol w="953037"/>
                    <a:gridCol w="708338"/>
                    <a:gridCol w="708338"/>
                    <a:gridCol w="874333"/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Valeurs de caractère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9592" t="-7576" r="-353571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411465" t="-7576" r="-341401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26724" t="-7576" r="-227586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33566" t="-7576" r="-2797" b="-125758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Effectifs observés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229592" t="-109231" r="-35357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411465" t="-109231" r="-34140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26724" t="-109231" r="-227586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833566" t="-109231" r="-2797" b="-2769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55610" y="5199363"/>
              <a:ext cx="8128001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33183"/>
                    <a:gridCol w="1197735"/>
                    <a:gridCol w="953037"/>
                    <a:gridCol w="953037"/>
                    <a:gridCol w="708338"/>
                    <a:gridCol w="708338"/>
                    <a:gridCol w="874333"/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Valeurs de caractère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Effectifs Théoriques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055610" y="5199363"/>
              <a:ext cx="8128001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733183"/>
                    <a:gridCol w="1197735"/>
                    <a:gridCol w="953037"/>
                    <a:gridCol w="953037"/>
                    <a:gridCol w="708338"/>
                    <a:gridCol w="708338"/>
                    <a:gridCol w="874333"/>
                  </a:tblGrid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Valeurs de caractère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29592" t="-7576" r="-353571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1465" t="-7576" r="-341401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26724" t="-7576" r="-227586" b="-12575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33566" t="-7576" r="-2797" b="-125758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Effectifs Théoriques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229592" t="-109231" r="-35357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11465" t="-109231" r="-34140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26724" t="-109231" r="-227586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833566" t="-109231" r="-2797" b="-2769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8440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Hypothèses du test: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     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𝑙𝑒𝑠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𝑜𝑏𝑠𝑒𝑟𝑣𝑎𝑡𝑖𝑜𝑛𝑠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𝑠𝑢𝑖𝑣𝑒𝑛𝑡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𝑙𝑎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𝑙𝑜𝑖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𝑜𝑟𝑖𝑞𝑢𝑒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𝑙𝑒𝑠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𝑜𝑏𝑠𝑒𝑟𝑣𝑎𝑡𝑖𝑜𝑛𝑠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𝑛𝑒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𝑠𝑢𝑖𝑣𝑒𝑛𝑡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  <m:t>𝑝𝑎𝑠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𝑙𝑎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𝑙𝑜𝑖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𝑜𝑟𝑖𝑞𝑢𝑒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Conditions d’application</a:t>
                </a:r>
              </a:p>
              <a:p>
                <a:pPr marL="0" indent="0">
                  <a:buNone/>
                </a:pPr>
                <a:r>
                  <a:rPr lang="fr-FR" sz="2400" dirty="0" smtClean="0"/>
                  <a:t>Les classes doivent avoir un effectif d’au moins 5</a:t>
                </a:r>
              </a:p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Démarche du test </a:t>
                </a:r>
              </a:p>
              <a:p>
                <a:pPr marL="0" indent="0">
                  <a:buNone/>
                </a:pPr>
                <a:r>
                  <a:rPr lang="fr-FR" sz="2400" dirty="0" smtClean="0"/>
                  <a:t>On calcule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fr-FR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brk m:alnAt="23"/>
                            </m:rP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fr-F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𝑂</m:t>
                                          </m:r>
                                        </m:e>
                                        <m:sub>
                                          <m: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fr-FR" sz="24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fr-FR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>
                                <m:sSubPr>
                                  <m:ctrlP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fr-FR" sz="24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den>
                          </m:f>
                        </m:e>
                      </m:nary>
                    </m:oMath>
                  </m:oMathPara>
                </a14:m>
                <a:endParaRPr lang="fr-FR" sz="2400" dirty="0" smtClean="0"/>
              </a:p>
              <a:p>
                <a:pPr marL="0" indent="0">
                  <a:buNone/>
                </a:pPr>
                <a:r>
                  <a:rPr lang="fr-FR" sz="2400" dirty="0" smtClean="0"/>
                  <a:t>Pour tester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 smtClean="0"/>
                  <a:t>,  on compare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sz="2400" dirty="0" smtClean="0"/>
                  <a:t> à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fr-FR" sz="2400" dirty="0" smtClean="0"/>
              </a:p>
              <a:p>
                <a:pPr marL="0" indent="0">
                  <a:buNone/>
                </a:pPr>
                <a:r>
                  <a:rPr lang="fr-FR" sz="2400" dirty="0"/>
                  <a:t>Si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fr-FR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  <m:sSubSup>
                      <m:sSubSup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fr-FR" sz="2400" dirty="0"/>
                  <a:t>, on accepte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/>
                  <a:t> sinon on la rejette</a:t>
                </a:r>
              </a:p>
              <a:p>
                <a:pPr marL="0" indent="0">
                  <a:buNone/>
                </a:pPr>
                <a:endParaRPr lang="fr-FR" sz="2400" dirty="0" smtClean="0"/>
              </a:p>
              <a:p>
                <a:pPr marL="0" indent="0">
                  <a:buNone/>
                </a:pPr>
                <a:endParaRPr lang="fr-FR" sz="2400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3792"/>
                <a:ext cx="10515600" cy="5623171"/>
              </a:xfrm>
              <a:blipFill rotWithShape="0">
                <a:blip r:embed="rId2"/>
                <a:stretch>
                  <a:fillRect l="-928" t="-151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181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618186" y="579548"/>
                <a:ext cx="10735614" cy="5795493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Exemple: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En lançant un dé successivement 60 fois , un joueur obtient les résultats suivants: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 smtClean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endParaRPr lang="fr-FR" sz="2400" dirty="0"/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Doit-on-considère, au seuil de risque 5%, que le dès est truqué?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Corrigé: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:r>
                  <a:rPr lang="fr-FR" sz="2400" dirty="0" smtClean="0"/>
                  <a:t>La loi théorique conduit évidement à la probabilité 1/6 pour chaque face du dé donc un effectif théorique 10 pour chaque face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 smtClean="0"/>
                  <a:t>: le dé est normal </a:t>
                </a:r>
              </a:p>
              <a:p>
                <a:pPr marL="0" indent="0" algn="just">
                  <a:lnSpc>
                    <a:spcPct val="150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fr-FR" sz="2400" dirty="0" smtClean="0"/>
                  <a:t>: le dé est truqué</a:t>
                </a:r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8186" y="579548"/>
                <a:ext cx="10735614" cy="5795493"/>
              </a:xfrm>
              <a:blipFill rotWithShape="0">
                <a:blip r:embed="rId2"/>
                <a:stretch>
                  <a:fillRect l="-738" r="-6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2044879" y="1814369"/>
          <a:ext cx="8128001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/>
                <a:gridCol w="1161143"/>
                <a:gridCol w="1161143"/>
                <a:gridCol w="1161143"/>
                <a:gridCol w="1161143"/>
                <a:gridCol w="1161143"/>
                <a:gridCol w="116114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Face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Effectifs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940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Espace réservé du contenu 4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37882"/>
                <a:ext cx="10515600" cy="5739081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r-FR" sz="2400" dirty="0" smtClean="0"/>
                  <a:t>Le tableau suivant résume les calculs à effectuer</a:t>
                </a:r>
              </a:p>
              <a:p>
                <a:pPr marL="0" indent="0">
                  <a:buNone/>
                </a:pPr>
                <a:endParaRPr lang="fr-FR" sz="2400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7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Sup>
                        <m:sSubSupPr>
                          <m:ctrlPr>
                            <a:rPr lang="fr-FR" sz="240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fr-FR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5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%,(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6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r-F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sub>
                        <m:sup>
                          <m:r>
                            <a:rPr lang="fr-F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11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fr-FR" sz="2400" b="0" i="1" smtClean="0">
                          <a:latin typeface="Cambria Math" panose="02040503050406030204" pitchFamily="18" charset="0"/>
                        </a:rPr>
                        <m:t>07</m:t>
                      </m:r>
                    </m:oMath>
                  </m:oMathPara>
                </a14:m>
                <a:endParaRPr lang="fr-FR" sz="2400" dirty="0" smtClean="0"/>
              </a:p>
              <a:p>
                <a:pPr marL="0" indent="0">
                  <a:buNone/>
                </a:pPr>
                <a:r>
                  <a:rPr lang="fr-FR" sz="2400" dirty="0" smtClean="0"/>
                  <a:t>On accepte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fr-FR" sz="2400" dirty="0" smtClean="0"/>
                  <a:t> et on conclut que le dé est normal</a:t>
                </a:r>
                <a:endParaRPr lang="fr-FR" sz="2400" dirty="0"/>
              </a:p>
            </p:txBody>
          </p:sp>
        </mc:Choice>
        <mc:Fallback>
          <p:sp>
            <p:nvSpPr>
              <p:cNvPr id="5" name="Espace réservé du contenu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37882"/>
                <a:ext cx="10515600" cy="5739081"/>
              </a:xfrm>
              <a:blipFill rotWithShape="0">
                <a:blip r:embed="rId2"/>
                <a:stretch>
                  <a:fillRect l="-928" t="-148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6" name="Espace réservé du contenu 3"/>
              <p:cNvGraphicFramePr>
                <a:graphicFrameLocks/>
              </p:cNvGraphicFramePr>
              <p:nvPr>
                <p:extLst/>
              </p:nvPr>
            </p:nvGraphicFramePr>
            <p:xfrm>
              <a:off x="838200" y="1107653"/>
              <a:ext cx="10515603" cy="35358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2229"/>
                    <a:gridCol w="1502229"/>
                    <a:gridCol w="1502229"/>
                    <a:gridCol w="1502229"/>
                    <a:gridCol w="1502229"/>
                    <a:gridCol w="1502229"/>
                    <a:gridCol w="1502229"/>
                  </a:tblGrid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𝑶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Probabilités</a:t>
                          </a:r>
                          <a:r>
                            <a:rPr lang="fr-FR" sz="2000" baseline="0" dirty="0" smtClean="0"/>
                            <a:t> théoriques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𝑶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  <m:r>
                                  <a:rPr lang="fr-FR" sz="2000" b="1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𝑻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fr-FR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fr-FR" sz="20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𝑶</m:t>
                                            </m:r>
                                          </m:e>
                                          <m:sub>
                                            <m:r>
                                              <a:rPr lang="fr-FR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  <m:r>
                                          <a:rPr lang="fr-FR" sz="2000" b="1" i="0" smtClean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fr-FR" sz="20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fr-FR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𝑻</m:t>
                                            </m:r>
                                          </m:e>
                                          <m:sub>
                                            <m:r>
                                              <a:rPr lang="fr-FR" sz="2000" b="1" i="1" smtClean="0">
                                                <a:latin typeface="Cambria Math" panose="02040503050406030204" pitchFamily="18" charset="0"/>
                                              </a:rPr>
                                              <m:t>𝒊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fr-FR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d>
                                          <m:dPr>
                                            <m:ctrlPr>
                                              <a:rPr lang="fr-FR" sz="2000" i="1" smtClean="0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fr-FR" sz="20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fr-FR" sz="2000" b="1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𝑶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fr-FR" sz="2000" b="1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𝒊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fr-FR" sz="2000" b="1" i="0" smtClean="0">
                                                <a:latin typeface="Cambria Math" panose="02040503050406030204" pitchFamily="18" charset="0"/>
                                              </a:rPr>
                                              <m:t>−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fr-FR" sz="20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fr-FR" sz="2000" b="1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𝑻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fr-FR" sz="2000" b="1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𝒊</m:t>
                                                </m:r>
                                              </m:sub>
                                            </m:sSub>
                                          </m:e>
                                        </m:d>
                                      </m:e>
                                      <m:sup>
                                        <m:r>
                                          <a:rPr lang="fr-FR" sz="2000" b="1" i="1" smtClean="0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fr-FR" sz="20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fr-FR" sz="2000" b="1" i="1" smtClean="0">
                                            <a:latin typeface="Cambria Math" panose="02040503050406030204" pitchFamily="18" charset="0"/>
                                          </a:rPr>
                                          <m:t>𝑻</m:t>
                                        </m:r>
                                      </m:e>
                                      <m:sub>
                                        <m:r>
                                          <a:rPr lang="fr-FR" sz="2000" b="1" i="1" smtClean="0">
                                            <a:latin typeface="Cambria Math" panose="02040503050406030204" pitchFamily="18" charset="0"/>
                                          </a:rPr>
                                          <m:t>𝒊</m:t>
                                        </m:r>
                                      </m:sub>
                                    </m:sSub>
                                  </m:den>
                                </m:f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1/6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2.5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7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-3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3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7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-3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-4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7.6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6" name="Espace réservé du contenu 3"/>
              <p:cNvGraphicFramePr>
                <a:graphicFrameLocks/>
              </p:cNvGraphicFramePr>
              <p:nvPr>
                <p:extLst/>
              </p:nvPr>
            </p:nvGraphicFramePr>
            <p:xfrm>
              <a:off x="838200" y="1107653"/>
              <a:ext cx="10515603" cy="35358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2229"/>
                    <a:gridCol w="1502229"/>
                    <a:gridCol w="1502229"/>
                    <a:gridCol w="1502229"/>
                    <a:gridCol w="1502229"/>
                    <a:gridCol w="1502229"/>
                    <a:gridCol w="1502229"/>
                  </a:tblGrid>
                  <a:tr h="762127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405" t="-4000" r="-600405" b="-3792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0813" t="-4000" r="-502846" b="-3792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Probabilités</a:t>
                          </a:r>
                          <a:r>
                            <a:rPr lang="fr-FR" sz="2000" baseline="0" dirty="0" smtClean="0"/>
                            <a:t> théoriques 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1220" t="-4000" r="-302439" b="-3792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99595" t="-4000" r="-201215" b="-3792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1626" t="-4000" r="-102033" b="-3792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190" t="-4000" r="-1619" b="-379200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1/6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2.5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2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7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-3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3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7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-3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5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-4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2000" dirty="0" smtClean="0"/>
                            <a:t>1/6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4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1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60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0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7.6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39270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605307"/>
                <a:ext cx="10515600" cy="5571656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FF0000"/>
                    </a:solidFill>
                  </a:rPr>
                  <a:t>3.2.Test d’ homogénéité</a:t>
                </a:r>
              </a:p>
              <a:p>
                <a:pPr marL="0" indent="0" algn="just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Position </a:t>
                </a:r>
                <a:r>
                  <a:rPr lang="fr-FR" sz="2400" dirty="0">
                    <a:solidFill>
                      <a:srgbClr val="00B050"/>
                    </a:solidFill>
                  </a:rPr>
                  <a:t>de problème </a:t>
                </a:r>
                <a:endParaRPr lang="fr-FR" sz="2400" dirty="0" smtClean="0">
                  <a:solidFill>
                    <a:srgbClr val="00B050"/>
                  </a:solidFill>
                </a:endParaRPr>
              </a:p>
              <a:p>
                <a:pPr marL="0" indent="0" algn="just">
                  <a:buNone/>
                </a:pPr>
                <a:r>
                  <a:rPr lang="fr-FR" sz="2400" dirty="0" smtClean="0"/>
                  <a:t>Dans la population P, un caractère peut prendre k valeurs (répartis en k classes), notées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fr-FR" sz="2400" b="0" dirty="0" smtClean="0"/>
              </a:p>
              <a:p>
                <a:pPr marL="0" indent="0" algn="just">
                  <a:buNone/>
                </a:pPr>
                <a:r>
                  <a:rPr lang="fr-FR" sz="2400" dirty="0" smtClean="0"/>
                  <a:t>On dispose des échantillons notés: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r-FR" sz="2400" i="1">
                        <a:latin typeface="Cambria Math" panose="02040503050406030204" pitchFamily="18" charset="0"/>
                      </a:rPr>
                      <m:t>,…</m:t>
                    </m:r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fr-FR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b>
                    </m:sSub>
                  </m:oMath>
                </a14:m>
                <a:r>
                  <a:rPr lang="fr-FR" sz="2400" dirty="0" smtClean="0"/>
                  <a:t>susceptible de provenir d’une population P.</a:t>
                </a:r>
              </a:p>
              <a:p>
                <a:pPr marL="0" indent="0" algn="just">
                  <a:buNone/>
                </a:pPr>
                <a:r>
                  <a:rPr lang="fr-FR" sz="2400" dirty="0" smtClean="0"/>
                  <a:t>On note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fr-FR" sz="2400" dirty="0" smtClean="0"/>
                  <a:t> l’effectif observé de la valeur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 smtClean="0"/>
                  <a:t>dans l’échantillon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r-F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fr-FR" sz="2400" dirty="0" smtClean="0"/>
              </a:p>
              <a:p>
                <a:pPr marL="0" indent="0" algn="just">
                  <a:buNone/>
                </a:pPr>
                <a:r>
                  <a:rPr lang="fr-FR" sz="2400" dirty="0" smtClean="0"/>
                  <a:t>L’effectif total des échantillons est </a:t>
                </a:r>
                <a14:m>
                  <m:oMath xmlns:m="http://schemas.openxmlformats.org/officeDocument/2006/math"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𝑁</m:t>
                    </m:r>
                    <m:r>
                      <a:rPr lang="fr-FR" sz="2400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fr-FR" sz="24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fr-FR" sz="24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brk m:alnAt="23"/>
                          </m:rPr>
                          <a:rPr lang="fr-F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fr-FR" sz="2400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sup>
                      <m:e>
                        <m:nary>
                          <m:naryPr>
                            <m:chr m:val="∑"/>
                            <m:ctrl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brk m:alnAt="23"/>
                              </m:rP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fr-FR" sz="24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  <m:e>
                            <m:sSub>
                              <m:sSubPr>
                                <m:ctrlP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𝑂</m:t>
                                </m:r>
                              </m:e>
                              <m:sub>
                                <m:r>
                                  <a:rPr lang="fr-FR" sz="2400" b="0" i="1" smtClean="0">
                                    <a:latin typeface="Cambria Math" panose="02040503050406030204" pitchFamily="18" charset="0"/>
                                  </a:rPr>
                                  <m:t>𝑖𝑗</m:t>
                                </m:r>
                              </m:sub>
                            </m:sSub>
                          </m:e>
                        </m:nary>
                      </m:e>
                    </m:nary>
                  </m:oMath>
                </a14:m>
                <a:endParaRPr lang="fr-FR" dirty="0" smtClean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r>
                  <a:rPr lang="fr-FR" dirty="0" smtClean="0"/>
                  <a:t> </a:t>
                </a:r>
              </a:p>
              <a:p>
                <a:pPr marL="0" indent="0">
                  <a:buNone/>
                </a:pPr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605307"/>
                <a:ext cx="10515600" cy="5571656"/>
              </a:xfrm>
              <a:blipFill rotWithShape="0">
                <a:blip r:embed="rId2"/>
                <a:stretch>
                  <a:fillRect l="-928" t="-1532" r="-87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650182" y="4029535"/>
              <a:ext cx="8128001" cy="28025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</a:tblGrid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𝒊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𝑪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𝒌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𝒋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  <m:sub>
                                    <m:r>
                                      <a:rPr lang="fr-FR" sz="2000" b="1" i="1" smtClean="0">
                                        <a:latin typeface="Cambria Math" panose="02040503050406030204" pitchFamily="18" charset="0"/>
                                      </a:rPr>
                                      <m:t>𝒍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fr-FR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𝑂</m:t>
                                    </m:r>
                                  </m:e>
                                  <m:sub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  <m:r>
                                      <a:rPr lang="fr-FR" sz="2000" b="0" i="1" smtClean="0">
                                        <a:latin typeface="Cambria Math" panose="02040503050406030204" pitchFamily="18" charset="0"/>
                                      </a:rPr>
                                      <m:t>.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dirty="0" smtClean="0"/>
                            <a:t>N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au 4"/>
              <p:cNvGraphicFramePr>
                <a:graphicFrameLocks noGrp="1"/>
              </p:cNvGraphicFramePr>
              <p:nvPr>
                <p:extLst/>
              </p:nvPr>
            </p:nvGraphicFramePr>
            <p:xfrm>
              <a:off x="2650182" y="4029535"/>
              <a:ext cx="8128001" cy="280250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  <a:gridCol w="1161143"/>
                  </a:tblGrid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7692" r="-504211" b="-6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7692" r="-301571" b="-6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…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7692" r="-102632" b="-6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24" t="-107692" r="-601047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107692" r="-504211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107692" r="-301571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107692" r="-102632" b="-5353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476" t="-107692" r="-2094" b="-535385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425069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24" t="-285714" r="-601047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285714" r="-504211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285714" r="-301571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285714" r="-102632" b="-30428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476" t="-285714" r="-2094" b="-304286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24" t="-515385" r="-601047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515385" r="-504211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515385" r="-301571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515385" r="-102632" b="-1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99476" t="-515385" r="-2094" b="-127692"/>
                          </a:stretch>
                        </a:blipFill>
                      </a:tcPr>
                    </a:tc>
                  </a:tr>
                  <a:tr h="396240">
                    <a:tc>
                      <a:txBody>
                        <a:bodyPr/>
                        <a:lstStyle/>
                        <a:p>
                          <a:r>
                            <a:rPr lang="fr-FR" sz="2000" dirty="0" smtClean="0"/>
                            <a:t>total</a:t>
                          </a:r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01053" t="-615385" r="-50421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300000" t="-615385" r="-301571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00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502632" t="-615385" r="-102632" b="-2769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2000" dirty="0" smtClean="0"/>
                            <a:t>N</a:t>
                          </a:r>
                          <a:endParaRPr lang="fr-FR" sz="2000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6429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ce réservé du contenu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425003"/>
                <a:ext cx="10515600" cy="575196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Hypothèses du test</a:t>
                </a:r>
              </a:p>
              <a:p>
                <a:pPr marL="0" indent="0">
                  <a:buNone/>
                </a:pPr>
                <a:r>
                  <a:rPr lang="fr-FR" sz="2400" dirty="0" smtClean="0">
                    <a:solidFill>
                      <a:srgbClr val="00B050"/>
                    </a:solidFill>
                  </a:rPr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fr-FR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fr-FR" sz="24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:      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𝑙𝑒𝑠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≠é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𝑎𝑛𝑡𝑖𝑙𝑙𝑜𝑛𝑠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𝑒𝑥𝑡𝑟𝑎𝑖𝑡𝑠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𝑙𝑎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𝑚𝑒𝑚𝑒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𝑝𝑜𝑝𝑢𝑙𝑎𝑡𝑖𝑜𝑛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b>
                                  <m:r>
                                    <a:rPr lang="fr-FR" sz="2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𝑙𝑒𝑠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</a:rPr>
                                <m:t> ≠é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𝑎𝑛𝑡𝑖𝑙𝑙𝑜𝑛𝑠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𝑠𝑜𝑛𝑡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𝑝𝑎𝑠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𝑒𝑥𝑡𝑟𝑎𝑖𝑡𝑠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𝑙𝑎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𝑚𝑒𝑚𝑒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fr-FR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𝑝𝑜𝑝𝑢𝑙𝑎𝑡𝑖𝑜𝑛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fr-FR" sz="2400" dirty="0"/>
              </a:p>
              <a:p>
                <a:pPr marL="0" indent="0">
                  <a:buNone/>
                </a:pPr>
                <a:endParaRPr lang="fr-FR" sz="2400" dirty="0" smtClean="0"/>
              </a:p>
              <a:p>
                <a:pPr marL="0" indent="0" algn="just">
                  <a:buNone/>
                </a:pPr>
                <a:r>
                  <a:rPr lang="fr-FR" dirty="0" smtClean="0">
                    <a:solidFill>
                      <a:srgbClr val="00B050"/>
                    </a:solidFill>
                  </a:rPr>
                  <a:t>Effectifs </a:t>
                </a:r>
                <a:r>
                  <a:rPr lang="fr-FR" dirty="0">
                    <a:solidFill>
                      <a:srgbClr val="00B050"/>
                    </a:solidFill>
                  </a:rPr>
                  <a:t>théoriques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  <m:sub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fr-FR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fr-F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fr-FR" i="1">
                                  <a:latin typeface="Cambria Math" panose="02040503050406030204" pitchFamily="18" charset="0"/>
                                </a:rPr>
                                <m:t>.</m:t>
                              </m:r>
                            </m:sub>
                          </m:sSub>
                        </m:num>
                        <m:den>
                          <m:r>
                            <a:rPr lang="fr-FR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fr-FR" dirty="0" smtClean="0"/>
              </a:p>
              <a:p>
                <a:pPr marL="0" indent="0">
                  <a:buNone/>
                </a:pPr>
                <a:endParaRPr lang="fr-FR" dirty="0"/>
              </a:p>
            </p:txBody>
          </p:sp>
        </mc:Choice>
        <mc:Fallback>
          <p:sp>
            <p:nvSpPr>
              <p:cNvPr id="3" name="Espace réservé du conten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25003"/>
                <a:ext cx="10515600" cy="5751960"/>
              </a:xfrm>
              <a:blipFill rotWithShape="0">
                <a:blip r:embed="rId2"/>
                <a:stretch>
                  <a:fillRect l="-1217" t="-148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099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461</Words>
  <Application>Microsoft Office PowerPoint</Application>
  <PresentationFormat>Grand écran</PresentationFormat>
  <Paragraphs>352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Algerian</vt:lpstr>
      <vt:lpstr>Arial</vt:lpstr>
      <vt:lpstr>Calibri</vt:lpstr>
      <vt:lpstr>Calibri Light</vt:lpstr>
      <vt:lpstr>Cambria Math</vt:lpstr>
      <vt:lpstr>Wingdings</vt:lpstr>
      <vt:lpstr>Thème Office</vt:lpstr>
      <vt:lpstr>Présentation PowerPoint</vt:lpstr>
      <vt:lpstr>Partie II: Bio-Statistique II Probabilités et Statistique Inférentielle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1</cp:revision>
  <dcterms:created xsi:type="dcterms:W3CDTF">2026-05-02T21:44:42Z</dcterms:created>
  <dcterms:modified xsi:type="dcterms:W3CDTF">2026-05-02T21:45:13Z</dcterms:modified>
</cp:coreProperties>
</file>