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6" r:id="rId6"/>
    <p:sldId id="273" r:id="rId7"/>
    <p:sldId id="274" r:id="rId8"/>
    <p:sldId id="275" r:id="rId9"/>
    <p:sldId id="280" r:id="rId10"/>
    <p:sldId id="281" r:id="rId11"/>
    <p:sldId id="282" r:id="rId12"/>
    <p:sldId id="283" r:id="rId13"/>
    <p:sldId id="284" r:id="rId14"/>
    <p:sldId id="285" r:id="rId15"/>
    <p:sldId id="286" r:id="rId16"/>
    <p:sldId id="287" r:id="rId17"/>
    <p:sldId id="288" r:id="rId18"/>
    <p:sldId id="289" r:id="rId19"/>
    <p:sldId id="290" r:id="rId20"/>
    <p:sldId id="276" r:id="rId21"/>
    <p:sldId id="277" r:id="rId22"/>
    <p:sldId id="278" r:id="rId23"/>
    <p:sldId id="279" r:id="rId24"/>
    <p:sldId id="291" r:id="rId25"/>
    <p:sldId id="29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84110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79422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48629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4772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32282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3809FF-F2D0-4259-A341-374896D0763B}" type="datetimeFigureOut">
              <a:rPr lang="fr-FR" smtClean="0"/>
              <a:t>15/05/2026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234871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3809FF-F2D0-4259-A341-374896D0763B}" type="datetimeFigureOut">
              <a:rPr lang="fr-FR" smtClean="0"/>
              <a:t>15/05/2026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45424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03809FF-F2D0-4259-A341-374896D0763B}" type="datetimeFigureOut">
              <a:rPr lang="fr-FR" smtClean="0"/>
              <a:t>15/05/2026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2872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3809FF-F2D0-4259-A341-374896D0763B}" type="datetimeFigureOut">
              <a:rPr lang="fr-FR" smtClean="0"/>
              <a:t>15/05/2026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74967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03809FF-F2D0-4259-A341-374896D0763B}" type="datetimeFigureOut">
              <a:rPr lang="fr-FR" smtClean="0"/>
              <a:t>15/05/2026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40398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03809FF-F2D0-4259-A341-374896D0763B}" type="datetimeFigureOut">
              <a:rPr lang="fr-FR" smtClean="0"/>
              <a:t>15/05/2026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E576B-210C-4DC5-994E-65161F675F42}" type="slidenum">
              <a:rPr lang="fr-FR" smtClean="0"/>
              <a:t>‹N°›</a:t>
            </a:fld>
            <a:endParaRPr lang="fr-FR"/>
          </a:p>
        </p:txBody>
      </p:sp>
    </p:spTree>
    <p:extLst>
      <p:ext uri="{BB962C8B-B14F-4D97-AF65-F5344CB8AC3E}">
        <p14:creationId xmlns:p14="http://schemas.microsoft.com/office/powerpoint/2010/main" val="117371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809FF-F2D0-4259-A341-374896D0763B}" type="datetimeFigureOut">
              <a:rPr lang="fr-FR" smtClean="0"/>
              <a:t>15/05/2026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576B-210C-4DC5-994E-65161F675F42}" type="slidenum">
              <a:rPr lang="fr-FR" smtClean="0"/>
              <a:t>‹N°›</a:t>
            </a:fld>
            <a:endParaRPr lang="fr-FR"/>
          </a:p>
        </p:txBody>
      </p:sp>
    </p:spTree>
    <p:extLst>
      <p:ext uri="{BB962C8B-B14F-4D97-AF65-F5344CB8AC3E}">
        <p14:creationId xmlns:p14="http://schemas.microsoft.com/office/powerpoint/2010/main" val="165825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3170099"/>
          </a:xfrm>
          <a:prstGeom prst="rect">
            <a:avLst/>
          </a:prstGeom>
          <a:noFill/>
        </p:spPr>
        <p:txBody>
          <a:bodyPr wrap="square" rtlCol="0">
            <a:spAutoFit/>
          </a:bodyPr>
          <a:lstStyle/>
          <a:p>
            <a:r>
              <a:rPr lang="fr-FR" sz="2000" b="1" dirty="0" smtClean="0">
                <a:latin typeface="Times New Roman" panose="02020603050405020304" pitchFamily="18" charset="0"/>
                <a:cs typeface="Times New Roman" panose="02020603050405020304" pitchFamily="18" charset="0"/>
              </a:rPr>
              <a:t>Introduction :</a:t>
            </a:r>
          </a:p>
          <a:p>
            <a:r>
              <a:rPr lang="fr-FR" sz="2000" dirty="0" smtClean="0">
                <a:latin typeface="Times New Roman" panose="02020603050405020304" pitchFamily="18" charset="0"/>
                <a:cs typeface="Times New Roman" panose="02020603050405020304" pitchFamily="18" charset="0"/>
              </a:rPr>
              <a:t>La microbiologie de l’environnement des plantes est un domaine de la science qui étudié la communauté de micro-organismes qui vivent en relation avec les plantes, avec la partie aérienne ou la phyllosphère et avec la partie racinaire ou la rhizosphère. La plupart des plantes accueillent diverses communautés microbiennes (figure 1). Certains sont bénéfiques pour la plante et ont un effet positif sur sa croissance et son développement incluent les symbiotes (</a:t>
            </a:r>
            <a:r>
              <a:rPr lang="fr-FR" sz="2000" dirty="0" err="1" smtClean="0">
                <a:latin typeface="Times New Roman" panose="02020603050405020304" pitchFamily="18" charset="0"/>
                <a:cs typeface="Times New Roman" panose="02020603050405020304" pitchFamily="18" charset="0"/>
              </a:rPr>
              <a:t>rhizobia</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actinobactéries</a:t>
            </a:r>
            <a:r>
              <a:rPr lang="fr-FR" sz="2000" dirty="0" smtClean="0">
                <a:latin typeface="Times New Roman" panose="02020603050405020304" pitchFamily="18" charset="0"/>
                <a:cs typeface="Times New Roman" panose="02020603050405020304" pitchFamily="18" charset="0"/>
              </a:rPr>
              <a:t> et champignons </a:t>
            </a:r>
            <a:r>
              <a:rPr lang="fr-FR" sz="2000" dirty="0" err="1" smtClean="0">
                <a:latin typeface="Times New Roman" panose="02020603050405020304" pitchFamily="18" charset="0"/>
                <a:cs typeface="Times New Roman" panose="02020603050405020304" pitchFamily="18" charset="0"/>
              </a:rPr>
              <a:t>mycorhiziens</a:t>
            </a:r>
            <a:r>
              <a:rPr lang="fr-FR" sz="2000" dirty="0" smtClean="0">
                <a:latin typeface="Times New Roman" panose="02020603050405020304" pitchFamily="18" charset="0"/>
                <a:cs typeface="Times New Roman" panose="02020603050405020304" pitchFamily="18" charset="0"/>
              </a:rPr>
              <a:t>) et les saprophytes libres qui augmentent la disponibilité des nutriments et la synthèse des substances de croissance des plantes et/ou suppriment les pathogènes. Par</a:t>
            </a:r>
          </a:p>
          <a:p>
            <a:r>
              <a:rPr lang="fr-FR" sz="2000" dirty="0" smtClean="0">
                <a:latin typeface="Times New Roman" panose="02020603050405020304" pitchFamily="18" charset="0"/>
                <a:cs typeface="Times New Roman" panose="02020603050405020304" pitchFamily="18" charset="0"/>
              </a:rPr>
              <a:t>ailleurs, d'autres microorganismes qui soit n’interagissent pas avec les plantes (interaction neutre sans effets) soit fonctionnent comme des agents </a:t>
            </a:r>
            <a:r>
              <a:rPr lang="fr-FR" sz="2000" dirty="0" err="1" smtClean="0">
                <a:latin typeface="Times New Roman" panose="02020603050405020304" pitchFamily="18" charset="0"/>
                <a:cs typeface="Times New Roman" panose="02020603050405020304" pitchFamily="18" charset="0"/>
              </a:rPr>
              <a:t>phytopathogènes</a:t>
            </a:r>
            <a:r>
              <a:rPr lang="fr-FR" sz="2000" dirty="0" smtClean="0">
                <a:latin typeface="Times New Roman" panose="02020603050405020304" pitchFamily="18" charset="0"/>
                <a:cs typeface="Times New Roman" panose="02020603050405020304" pitchFamily="18" charset="0"/>
              </a:rPr>
              <a:t>. </a:t>
            </a: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5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82625" y="370662"/>
            <a:ext cx="4089013" cy="3086216"/>
          </a:xfrm>
          <a:prstGeom prst="rect">
            <a:avLst/>
          </a:prstGeom>
        </p:spPr>
      </p:pic>
      <p:sp>
        <p:nvSpPr>
          <p:cNvPr id="5" name="Rectangle 4"/>
          <p:cNvSpPr/>
          <p:nvPr/>
        </p:nvSpPr>
        <p:spPr>
          <a:xfrm>
            <a:off x="4932556" y="533467"/>
            <a:ext cx="6096000" cy="923330"/>
          </a:xfrm>
          <a:prstGeom prst="rect">
            <a:avLst/>
          </a:prstGeom>
        </p:spPr>
        <p:txBody>
          <a:bodyPr>
            <a:spAutoFit/>
          </a:bodyPr>
          <a:lstStyle/>
          <a:p>
            <a:r>
              <a:rPr lang="fr-FR" dirty="0" err="1"/>
              <a:t>Kosakonia</a:t>
            </a:r>
            <a:r>
              <a:rPr lang="fr-FR" dirty="0"/>
              <a:t>  </a:t>
            </a:r>
            <a:r>
              <a:rPr lang="fr-FR" dirty="0" err="1" smtClean="0"/>
              <a:t>pseudosacchari</a:t>
            </a:r>
            <a:r>
              <a:rPr lang="fr-FR" dirty="0"/>
              <a:t>, </a:t>
            </a:r>
            <a:r>
              <a:rPr lang="fr-FR" dirty="0" smtClean="0"/>
              <a:t>un </a:t>
            </a:r>
            <a:r>
              <a:rPr lang="fr-FR" dirty="0"/>
              <a:t>fixateur d’azote </a:t>
            </a:r>
          </a:p>
          <a:p>
            <a:r>
              <a:rPr lang="fr-FR" dirty="0"/>
              <a:t>associatif, colonise les </a:t>
            </a:r>
            <a:r>
              <a:rPr lang="fr-FR" dirty="0" smtClean="0"/>
              <a:t>racines </a:t>
            </a:r>
            <a:r>
              <a:rPr lang="fr-FR" dirty="0"/>
              <a:t>du tabac, sans </a:t>
            </a:r>
            <a:r>
              <a:rPr lang="fr-FR" dirty="0" smtClean="0"/>
              <a:t>entrer </a:t>
            </a:r>
            <a:r>
              <a:rPr lang="fr-FR" dirty="0"/>
              <a:t>en symbiose.</a:t>
            </a:r>
          </a:p>
        </p:txBody>
      </p:sp>
      <p:sp>
        <p:nvSpPr>
          <p:cNvPr id="6" name="Rectangle 5"/>
          <p:cNvSpPr/>
          <p:nvPr/>
        </p:nvSpPr>
        <p:spPr>
          <a:xfrm>
            <a:off x="0" y="3813707"/>
            <a:ext cx="11809375" cy="1569660"/>
          </a:xfrm>
          <a:prstGeom prst="rect">
            <a:avLst/>
          </a:prstGeom>
        </p:spPr>
        <p:txBody>
          <a:bodyPr wrap="square">
            <a:spAutoFit/>
          </a:bodyPr>
          <a:lstStyle/>
          <a:p>
            <a:r>
              <a:rPr lang="fr-FR" sz="2400" dirty="0" err="1"/>
              <a:t>Azospirillum</a:t>
            </a:r>
            <a:r>
              <a:rPr lang="fr-FR" sz="2400" dirty="0"/>
              <a:t>: parmi les bactéries fixatrices d’azote </a:t>
            </a:r>
            <a:r>
              <a:rPr lang="fr-FR" sz="2400" dirty="0" smtClean="0"/>
              <a:t> associatives</a:t>
            </a:r>
            <a:r>
              <a:rPr lang="fr-FR" sz="2400" dirty="0"/>
              <a:t>, </a:t>
            </a:r>
            <a:r>
              <a:rPr lang="fr-FR" sz="2400" dirty="0" err="1"/>
              <a:t>Azospirillum</a:t>
            </a:r>
            <a:r>
              <a:rPr lang="fr-FR" sz="2400" dirty="0"/>
              <a:t> a été l’une des premières à </a:t>
            </a:r>
            <a:r>
              <a:rPr lang="fr-FR" sz="2400" dirty="0" smtClean="0"/>
              <a:t>être </a:t>
            </a:r>
            <a:r>
              <a:rPr lang="fr-FR" sz="2400" dirty="0"/>
              <a:t>découvertes et est aujourd’hui l’une des mieux </a:t>
            </a:r>
            <a:r>
              <a:rPr lang="fr-FR" sz="2400" dirty="0" smtClean="0"/>
              <a:t>caractérisées</a:t>
            </a:r>
            <a:r>
              <a:rPr lang="fr-FR" sz="2400" dirty="0"/>
              <a:t>. La capacité d’</a:t>
            </a:r>
            <a:r>
              <a:rPr lang="fr-FR" sz="2400" dirty="0" err="1"/>
              <a:t>Azospirillum</a:t>
            </a:r>
            <a:r>
              <a:rPr lang="fr-FR" sz="2400" dirty="0"/>
              <a:t> à favoriser </a:t>
            </a:r>
            <a:r>
              <a:rPr lang="fr-FR" sz="2400" dirty="0" smtClean="0"/>
              <a:t>la </a:t>
            </a:r>
            <a:r>
              <a:rPr lang="fr-FR" sz="2400" dirty="0"/>
              <a:t>croissance végétale est imputée à divers </a:t>
            </a:r>
            <a:r>
              <a:rPr lang="fr-FR" sz="2400" dirty="0" smtClean="0"/>
              <a:t>mécanismes</a:t>
            </a:r>
            <a:r>
              <a:rPr lang="fr-FR" sz="2400" dirty="0"/>
              <a:t>, dont la résistance aux maladies et la </a:t>
            </a:r>
            <a:r>
              <a:rPr lang="fr-FR" sz="2400" dirty="0" smtClean="0"/>
              <a:t>tolérance </a:t>
            </a:r>
            <a:r>
              <a:rPr lang="fr-FR" sz="2400" dirty="0"/>
              <a:t>à la sécheresse, mais plus spécifiquement à </a:t>
            </a:r>
            <a:r>
              <a:rPr lang="fr-FR" sz="2400" dirty="0" smtClean="0"/>
              <a:t>la </a:t>
            </a:r>
            <a:r>
              <a:rPr lang="fr-FR" sz="2400" dirty="0"/>
              <a:t>FBA[9]. </a:t>
            </a:r>
          </a:p>
        </p:txBody>
      </p:sp>
    </p:spTree>
    <p:extLst>
      <p:ext uri="{BB962C8B-B14F-4D97-AF65-F5344CB8AC3E}">
        <p14:creationId xmlns:p14="http://schemas.microsoft.com/office/powerpoint/2010/main" val="243436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4502" y="198630"/>
            <a:ext cx="3748786" cy="2578023"/>
          </a:xfrm>
          <a:prstGeom prst="rect">
            <a:avLst/>
          </a:prstGeom>
        </p:spPr>
      </p:pic>
      <p:sp>
        <p:nvSpPr>
          <p:cNvPr id="5" name="Rectangle 4"/>
          <p:cNvSpPr/>
          <p:nvPr/>
        </p:nvSpPr>
        <p:spPr>
          <a:xfrm>
            <a:off x="170984" y="3146415"/>
            <a:ext cx="12021015" cy="2308324"/>
          </a:xfrm>
          <a:prstGeom prst="rect">
            <a:avLst/>
          </a:prstGeom>
        </p:spPr>
        <p:txBody>
          <a:bodyPr wrap="square">
            <a:spAutoFit/>
          </a:bodyPr>
          <a:lstStyle/>
          <a:p>
            <a:r>
              <a:rPr lang="fr-FR" sz="2400" b="1" dirty="0" err="1"/>
              <a:t>Rhizobia</a:t>
            </a:r>
            <a:r>
              <a:rPr lang="fr-FR" sz="2400" b="1" dirty="0"/>
              <a:t>: </a:t>
            </a:r>
            <a:r>
              <a:rPr lang="fr-FR" sz="2400" dirty="0"/>
              <a:t>ce sont des bactéries fixatrices d’azote </a:t>
            </a:r>
            <a:r>
              <a:rPr lang="fr-FR" sz="2400" dirty="0" smtClean="0"/>
              <a:t>symbiotiques</a:t>
            </a:r>
            <a:r>
              <a:rPr lang="fr-FR" sz="2400" dirty="0"/>
              <a:t>, qui sont responsables de la </a:t>
            </a:r>
            <a:r>
              <a:rPr lang="fr-FR" sz="2400" dirty="0" smtClean="0"/>
              <a:t>formation </a:t>
            </a:r>
            <a:r>
              <a:rPr lang="fr-FR" sz="2400" dirty="0"/>
              <a:t>de nodules sur les légumineuses avec lesquelles </a:t>
            </a:r>
            <a:r>
              <a:rPr lang="fr-FR" sz="2400" dirty="0" smtClean="0"/>
              <a:t>elles </a:t>
            </a:r>
            <a:r>
              <a:rPr lang="fr-FR" sz="2400" dirty="0"/>
              <a:t>entrent en </a:t>
            </a:r>
            <a:r>
              <a:rPr lang="fr-FR" sz="2400" dirty="0" smtClean="0"/>
              <a:t>symbiose. Ce </a:t>
            </a:r>
            <a:r>
              <a:rPr lang="fr-FR" sz="2400" dirty="0"/>
              <a:t>type </a:t>
            </a:r>
            <a:r>
              <a:rPr lang="fr-FR" sz="2400" dirty="0" smtClean="0"/>
              <a:t>de </a:t>
            </a:r>
            <a:r>
              <a:rPr lang="fr-FR" sz="2400" dirty="0"/>
              <a:t>symbiose contribue pour une part importante à </a:t>
            </a:r>
            <a:r>
              <a:rPr lang="fr-FR" sz="2400" dirty="0" smtClean="0"/>
              <a:t>la </a:t>
            </a:r>
            <a:r>
              <a:rPr lang="fr-FR" sz="2400" dirty="0"/>
              <a:t>teneur en azote de la biosphère[10]. Cette </a:t>
            </a:r>
            <a:r>
              <a:rPr lang="fr-FR" sz="2400" dirty="0" smtClean="0"/>
              <a:t>interaction </a:t>
            </a:r>
            <a:r>
              <a:rPr lang="fr-FR" sz="2400" dirty="0"/>
              <a:t>est particulièrement intéressante, sachant que </a:t>
            </a:r>
          </a:p>
          <a:p>
            <a:r>
              <a:rPr lang="fr-FR" sz="2400" dirty="0"/>
              <a:t>les légumineuses constituent l’une des cultures et </a:t>
            </a:r>
            <a:r>
              <a:rPr lang="fr-FR" sz="2400" dirty="0" smtClean="0"/>
              <a:t>des </a:t>
            </a:r>
            <a:r>
              <a:rPr lang="fr-FR" sz="2400" dirty="0"/>
              <a:t>plantes fourragères les plus importantes au </a:t>
            </a:r>
            <a:r>
              <a:rPr lang="fr-FR" sz="2400" dirty="0" smtClean="0"/>
              <a:t>monde</a:t>
            </a:r>
            <a:r>
              <a:rPr lang="fr-FR" sz="2400" dirty="0"/>
              <a:t>.</a:t>
            </a:r>
          </a:p>
        </p:txBody>
      </p:sp>
    </p:spTree>
    <p:extLst>
      <p:ext uri="{BB962C8B-B14F-4D97-AF65-F5344CB8AC3E}">
        <p14:creationId xmlns:p14="http://schemas.microsoft.com/office/powerpoint/2010/main" val="303692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7437" y="186202"/>
            <a:ext cx="3285197" cy="1943681"/>
          </a:xfrm>
          <a:prstGeom prst="rect">
            <a:avLst/>
          </a:prstGeom>
        </p:spPr>
      </p:pic>
      <p:sp>
        <p:nvSpPr>
          <p:cNvPr id="5" name="Rectangle 4"/>
          <p:cNvSpPr/>
          <p:nvPr/>
        </p:nvSpPr>
        <p:spPr>
          <a:xfrm>
            <a:off x="227437" y="2951704"/>
            <a:ext cx="11552663" cy="2246769"/>
          </a:xfrm>
          <a:prstGeom prst="rect">
            <a:avLst/>
          </a:prstGeom>
        </p:spPr>
        <p:txBody>
          <a:bodyPr wrap="square">
            <a:spAutoFit/>
          </a:bodyPr>
          <a:lstStyle/>
          <a:p>
            <a:r>
              <a:rPr lang="fr-FR" sz="2000" b="1" dirty="0"/>
              <a:t>Autres fixateurs d’azote: </a:t>
            </a:r>
            <a:r>
              <a:rPr lang="fr-FR" sz="2000" dirty="0" err="1"/>
              <a:t>Frankia</a:t>
            </a:r>
            <a:r>
              <a:rPr lang="fr-FR" sz="2000" dirty="0"/>
              <a:t> est bien connue </a:t>
            </a:r>
            <a:r>
              <a:rPr lang="fr-FR" sz="2000" dirty="0" smtClean="0"/>
              <a:t>pour </a:t>
            </a:r>
            <a:r>
              <a:rPr lang="fr-FR" sz="2000" dirty="0"/>
              <a:t>son aptitude à former une symbiose avec </a:t>
            </a:r>
            <a:r>
              <a:rPr lang="fr-FR" sz="2000" dirty="0" smtClean="0"/>
              <a:t>certaines </a:t>
            </a:r>
            <a:r>
              <a:rPr lang="fr-FR" sz="2000" dirty="0"/>
              <a:t>plantes hôtes en fixant l’azote au niveau </a:t>
            </a:r>
            <a:r>
              <a:rPr lang="fr-FR" sz="2000" dirty="0" smtClean="0"/>
              <a:t>de </a:t>
            </a:r>
            <a:r>
              <a:rPr lang="fr-FR" sz="2000" dirty="0"/>
              <a:t>leurs racines[11]. </a:t>
            </a:r>
            <a:r>
              <a:rPr lang="fr-FR" sz="2000" dirty="0" err="1"/>
              <a:t>Azolla</a:t>
            </a:r>
            <a:r>
              <a:rPr lang="fr-FR" sz="2000" dirty="0"/>
              <a:t>, communément appelée </a:t>
            </a:r>
            <a:r>
              <a:rPr lang="fr-FR" sz="2000" dirty="0" smtClean="0"/>
              <a:t>fougère </a:t>
            </a:r>
            <a:r>
              <a:rPr lang="fr-FR" sz="2000" dirty="0"/>
              <a:t>moustique, fausse fougère, mousse des </a:t>
            </a:r>
            <a:r>
              <a:rPr lang="fr-FR" sz="2000" dirty="0" smtClean="0"/>
              <a:t>fées </a:t>
            </a:r>
            <a:r>
              <a:rPr lang="fr-FR" sz="2000" dirty="0"/>
              <a:t>ou fougère aquatique, est une petite fougère </a:t>
            </a:r>
            <a:r>
              <a:rPr lang="fr-FR" sz="2000" dirty="0" smtClean="0"/>
              <a:t>aquatique </a:t>
            </a:r>
            <a:r>
              <a:rPr lang="fr-FR" sz="2000" dirty="0"/>
              <a:t>flottante[12]. Les biofertilisants contenant </a:t>
            </a:r>
            <a:r>
              <a:rPr lang="fr-FR" sz="2000" dirty="0" err="1" smtClean="0"/>
              <a:t>Azolla</a:t>
            </a:r>
            <a:r>
              <a:rPr lang="fr-FR" sz="2000" dirty="0" smtClean="0"/>
              <a:t> </a:t>
            </a:r>
            <a:r>
              <a:rPr lang="fr-FR" sz="2000" dirty="0"/>
              <a:t>entraînent une hausse considérable de la </a:t>
            </a:r>
            <a:r>
              <a:rPr lang="fr-FR" sz="2000" dirty="0" smtClean="0"/>
              <a:t>teneur </a:t>
            </a:r>
            <a:r>
              <a:rPr lang="fr-FR" sz="2000" dirty="0"/>
              <a:t>en azote des sols de rizière notamment. Les </a:t>
            </a:r>
            <a:r>
              <a:rPr lang="fr-FR" sz="2000" dirty="0" smtClean="0"/>
              <a:t>cyanobactéries </a:t>
            </a:r>
            <a:r>
              <a:rPr lang="fr-FR" sz="2000" dirty="0"/>
              <a:t>peuvent vivre sous une forme libre </a:t>
            </a:r>
            <a:r>
              <a:rPr lang="fr-FR" sz="2000" dirty="0" smtClean="0"/>
              <a:t>ou </a:t>
            </a:r>
            <a:r>
              <a:rPr lang="fr-FR" sz="2000" dirty="0"/>
              <a:t>en symbiose avec les lichens, les fougères et les </a:t>
            </a:r>
            <a:r>
              <a:rPr lang="fr-FR" sz="2000" dirty="0" smtClean="0"/>
              <a:t>cycadées</a:t>
            </a:r>
            <a:r>
              <a:rPr lang="fr-FR" sz="2000" dirty="0"/>
              <a:t>. Leur part dans la FBA totale est élevée, </a:t>
            </a:r>
            <a:r>
              <a:rPr lang="fr-FR" sz="2000" dirty="0" smtClean="0"/>
              <a:t>mais </a:t>
            </a:r>
            <a:r>
              <a:rPr lang="fr-FR" sz="2000" dirty="0"/>
              <a:t>elles ne peuvent fixer l’azote atmosphérique </a:t>
            </a:r>
            <a:r>
              <a:rPr lang="fr-FR" sz="2000" dirty="0" smtClean="0"/>
              <a:t>que </a:t>
            </a:r>
            <a:r>
              <a:rPr lang="fr-FR" sz="2000" dirty="0"/>
              <a:t>dans des conditions de faible teneur en </a:t>
            </a:r>
            <a:r>
              <a:rPr lang="fr-FR" sz="2000" dirty="0" smtClean="0"/>
              <a:t>azote.</a:t>
            </a:r>
            <a:endParaRPr lang="fr-FR" sz="2000" dirty="0"/>
          </a:p>
        </p:txBody>
      </p:sp>
    </p:spTree>
    <p:extLst>
      <p:ext uri="{BB962C8B-B14F-4D97-AF65-F5344CB8AC3E}">
        <p14:creationId xmlns:p14="http://schemas.microsoft.com/office/powerpoint/2010/main" val="91878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44062" y="297366"/>
            <a:ext cx="3993762" cy="2144751"/>
          </a:xfrm>
          <a:prstGeom prst="rect">
            <a:avLst/>
          </a:prstGeom>
        </p:spPr>
      </p:pic>
      <p:sp>
        <p:nvSpPr>
          <p:cNvPr id="5" name="Rectangle 4"/>
          <p:cNvSpPr/>
          <p:nvPr/>
        </p:nvSpPr>
        <p:spPr>
          <a:xfrm>
            <a:off x="0" y="2684067"/>
            <a:ext cx="11764536" cy="3477875"/>
          </a:xfrm>
          <a:prstGeom prst="rect">
            <a:avLst/>
          </a:prstGeom>
        </p:spPr>
        <p:txBody>
          <a:bodyPr wrap="square">
            <a:spAutoFit/>
          </a:bodyPr>
          <a:lstStyle/>
          <a:p>
            <a:r>
              <a:rPr lang="fr-FR" sz="2000" b="1" dirty="0" err="1"/>
              <a:t>Solubilisateurs</a:t>
            </a:r>
            <a:r>
              <a:rPr lang="fr-FR" sz="2000" b="1" dirty="0"/>
              <a:t> de </a:t>
            </a:r>
            <a:r>
              <a:rPr lang="fr-FR" sz="2000" b="1" dirty="0" smtClean="0"/>
              <a:t>phosphore: </a:t>
            </a:r>
            <a:r>
              <a:rPr lang="fr-FR" sz="2000" dirty="0" smtClean="0"/>
              <a:t>Le </a:t>
            </a:r>
            <a:r>
              <a:rPr lang="fr-FR" sz="2000" dirty="0"/>
              <a:t>phosphore (P) est un macronutriment majeur du </a:t>
            </a:r>
            <a:r>
              <a:rPr lang="fr-FR" sz="2000" dirty="0" smtClean="0"/>
              <a:t>sol </a:t>
            </a:r>
            <a:r>
              <a:rPr lang="fr-FR" sz="2000" dirty="0"/>
              <a:t>qui est nécessaire à la croissance et au </a:t>
            </a:r>
            <a:r>
              <a:rPr lang="fr-FR" sz="2000" dirty="0" smtClean="0"/>
              <a:t>développement </a:t>
            </a:r>
            <a:r>
              <a:rPr lang="fr-FR" sz="2000" dirty="0"/>
              <a:t>des végétaux. Il est impliqué dans diverses </a:t>
            </a:r>
            <a:r>
              <a:rPr lang="fr-FR" sz="2000" dirty="0" smtClean="0"/>
              <a:t>fonctions </a:t>
            </a:r>
            <a:r>
              <a:rPr lang="fr-FR" sz="2000" dirty="0"/>
              <a:t>biologiques fondamentales, mais sa </a:t>
            </a:r>
            <a:r>
              <a:rPr lang="fr-FR" sz="2000" dirty="0" smtClean="0"/>
              <a:t>disponibilité </a:t>
            </a:r>
            <a:r>
              <a:rPr lang="fr-FR" sz="2000" dirty="0"/>
              <a:t>est limitée. Par conséquent, les engrais </a:t>
            </a:r>
            <a:r>
              <a:rPr lang="fr-FR" sz="2000" dirty="0" smtClean="0"/>
              <a:t>phosphatés </a:t>
            </a:r>
            <a:r>
              <a:rPr lang="fr-FR" sz="2000" dirty="0"/>
              <a:t>sont les produits agrochimiques les </a:t>
            </a:r>
            <a:r>
              <a:rPr lang="fr-FR" sz="2000" dirty="0" smtClean="0"/>
              <a:t>plus </a:t>
            </a:r>
            <a:r>
              <a:rPr lang="fr-FR" sz="2000" dirty="0"/>
              <a:t>utilisés après les engrais azotés [14]. </a:t>
            </a:r>
          </a:p>
          <a:p>
            <a:r>
              <a:rPr lang="fr-FR" sz="2000" dirty="0"/>
              <a:t>Dans le sol, la solubilisation du phosphore est </a:t>
            </a:r>
            <a:r>
              <a:rPr lang="fr-FR" sz="2000" dirty="0" smtClean="0"/>
              <a:t>principalement </a:t>
            </a:r>
            <a:r>
              <a:rPr lang="fr-FR" sz="2000" dirty="0"/>
              <a:t>assurée par les bactéries </a:t>
            </a:r>
            <a:r>
              <a:rPr lang="fr-FR" sz="2000" dirty="0" err="1" smtClean="0"/>
              <a:t>solubilisatrices</a:t>
            </a:r>
            <a:r>
              <a:rPr lang="fr-FR" sz="2000" dirty="0" smtClean="0"/>
              <a:t> </a:t>
            </a:r>
            <a:r>
              <a:rPr lang="fr-FR" sz="2000" dirty="0"/>
              <a:t>de phosphore (BSP) et, dans une moindre </a:t>
            </a:r>
            <a:r>
              <a:rPr lang="fr-FR" sz="2000" dirty="0" smtClean="0"/>
              <a:t>mesure</a:t>
            </a:r>
            <a:r>
              <a:rPr lang="fr-FR" sz="2000" dirty="0"/>
              <a:t>, par des champignons </a:t>
            </a:r>
            <a:r>
              <a:rPr lang="fr-FR" sz="2000" dirty="0" err="1"/>
              <a:t>solubilisateurs</a:t>
            </a:r>
            <a:r>
              <a:rPr lang="fr-FR" sz="2000" dirty="0"/>
              <a:t> de </a:t>
            </a:r>
            <a:r>
              <a:rPr lang="fr-FR" sz="2000" dirty="0" smtClean="0"/>
              <a:t>phosphore </a:t>
            </a:r>
            <a:r>
              <a:rPr lang="fr-FR" sz="2000" dirty="0"/>
              <a:t>(CSP)[15]. On estime que 20 à 25 % des </a:t>
            </a:r>
            <a:r>
              <a:rPr lang="fr-FR" sz="2000" dirty="0" smtClean="0"/>
              <a:t>besoins </a:t>
            </a:r>
            <a:r>
              <a:rPr lang="fr-FR" sz="2000" dirty="0"/>
              <a:t>en phosphore des plantes sont satisfaits par </a:t>
            </a:r>
            <a:r>
              <a:rPr lang="fr-FR" sz="2000" dirty="0" smtClean="0"/>
              <a:t>des </a:t>
            </a:r>
            <a:r>
              <a:rPr lang="fr-FR" sz="2000" dirty="0"/>
              <a:t>bactéries et des champignons. Les bactéries du </a:t>
            </a:r>
            <a:r>
              <a:rPr lang="fr-FR" sz="2000" dirty="0" smtClean="0"/>
              <a:t>sol </a:t>
            </a:r>
            <a:r>
              <a:rPr lang="fr-FR" sz="2000" dirty="0"/>
              <a:t>Pseudomonas </a:t>
            </a:r>
            <a:r>
              <a:rPr lang="fr-FR" sz="2000" dirty="0" err="1"/>
              <a:t>putida</a:t>
            </a:r>
            <a:r>
              <a:rPr lang="fr-FR" sz="2000" dirty="0"/>
              <a:t> et Bacillus </a:t>
            </a:r>
            <a:r>
              <a:rPr lang="fr-FR" sz="2000" dirty="0" err="1"/>
              <a:t>megaterium</a:t>
            </a:r>
            <a:r>
              <a:rPr lang="fr-FR" sz="2000" dirty="0"/>
              <a:t> ont </a:t>
            </a:r>
            <a:r>
              <a:rPr lang="fr-FR" sz="2000" dirty="0" smtClean="0"/>
              <a:t>été </a:t>
            </a:r>
            <a:r>
              <a:rPr lang="fr-FR" sz="2000" dirty="0"/>
              <a:t>particulièrement bien étudiées. Les types de </a:t>
            </a:r>
            <a:r>
              <a:rPr lang="fr-FR" sz="2000" dirty="0" smtClean="0"/>
              <a:t>champignons </a:t>
            </a:r>
            <a:r>
              <a:rPr lang="fr-FR" sz="2000" dirty="0"/>
              <a:t>les plus connus sont Aspergillus, </a:t>
            </a:r>
            <a:r>
              <a:rPr lang="fr-FR" sz="2000" dirty="0" smtClean="0"/>
              <a:t>Penicillium </a:t>
            </a:r>
            <a:r>
              <a:rPr lang="fr-FR" sz="2000" dirty="0"/>
              <a:t>et </a:t>
            </a:r>
            <a:r>
              <a:rPr lang="fr-FR" sz="2000" dirty="0" err="1"/>
              <a:t>Trichoderma</a:t>
            </a:r>
            <a:r>
              <a:rPr lang="fr-FR" sz="2000" dirty="0"/>
              <a:t>. Certains actinomycètes sont </a:t>
            </a:r>
            <a:r>
              <a:rPr lang="fr-FR" sz="2000" dirty="0" smtClean="0"/>
              <a:t>également </a:t>
            </a:r>
            <a:r>
              <a:rPr lang="fr-FR" sz="2000" dirty="0"/>
              <a:t>connus pour leur activité de </a:t>
            </a:r>
            <a:r>
              <a:rPr lang="fr-FR" sz="2000" dirty="0" smtClean="0"/>
              <a:t>solubilisation </a:t>
            </a:r>
            <a:r>
              <a:rPr lang="fr-FR" sz="2000" dirty="0"/>
              <a:t>du phosphore et sont de plus en plus prisés du </a:t>
            </a:r>
            <a:r>
              <a:rPr lang="fr-FR" sz="2000" dirty="0" smtClean="0"/>
              <a:t>fait </a:t>
            </a:r>
            <a:r>
              <a:rPr lang="fr-FR" sz="2000" dirty="0"/>
              <a:t>de leur capacité à survivre dans des </a:t>
            </a:r>
            <a:r>
              <a:rPr lang="fr-FR" sz="2000" dirty="0" smtClean="0"/>
              <a:t>environnements </a:t>
            </a:r>
            <a:r>
              <a:rPr lang="fr-FR" sz="2000" dirty="0"/>
              <a:t>extrêmes[16].</a:t>
            </a:r>
          </a:p>
        </p:txBody>
      </p:sp>
    </p:spTree>
    <p:extLst>
      <p:ext uri="{BB962C8B-B14F-4D97-AF65-F5344CB8AC3E}">
        <p14:creationId xmlns:p14="http://schemas.microsoft.com/office/powerpoint/2010/main" val="9381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24920" y="229760"/>
            <a:ext cx="3199587" cy="2602649"/>
          </a:xfrm>
          <a:prstGeom prst="rect">
            <a:avLst/>
          </a:prstGeom>
        </p:spPr>
      </p:pic>
      <p:sp>
        <p:nvSpPr>
          <p:cNvPr id="5" name="Rectangle 4"/>
          <p:cNvSpPr/>
          <p:nvPr/>
        </p:nvSpPr>
        <p:spPr>
          <a:xfrm>
            <a:off x="271347" y="2832409"/>
            <a:ext cx="6096000" cy="369332"/>
          </a:xfrm>
          <a:prstGeom prst="rect">
            <a:avLst/>
          </a:prstGeom>
        </p:spPr>
        <p:txBody>
          <a:bodyPr>
            <a:spAutoFit/>
          </a:bodyPr>
          <a:lstStyle/>
          <a:p>
            <a:r>
              <a:rPr lang="fr-FR" dirty="0"/>
              <a:t>Spores de différents types </a:t>
            </a:r>
            <a:r>
              <a:rPr lang="fr-FR" dirty="0" smtClean="0"/>
              <a:t>de </a:t>
            </a:r>
            <a:r>
              <a:rPr lang="fr-FR" dirty="0"/>
              <a:t>CMA extraits d’un sol </a:t>
            </a:r>
            <a:r>
              <a:rPr lang="fr-FR" dirty="0" smtClean="0"/>
              <a:t>cultivé</a:t>
            </a:r>
            <a:endParaRPr lang="fr-FR" dirty="0"/>
          </a:p>
        </p:txBody>
      </p:sp>
      <p:pic>
        <p:nvPicPr>
          <p:cNvPr id="6" name="Image 5"/>
          <p:cNvPicPr>
            <a:picLocks noChangeAspect="1"/>
          </p:cNvPicPr>
          <p:nvPr/>
        </p:nvPicPr>
        <p:blipFill>
          <a:blip r:embed="rId3"/>
          <a:stretch>
            <a:fillRect/>
          </a:stretch>
        </p:blipFill>
        <p:spPr>
          <a:xfrm>
            <a:off x="875254" y="3739608"/>
            <a:ext cx="2849253" cy="2404714"/>
          </a:xfrm>
          <a:prstGeom prst="rect">
            <a:avLst/>
          </a:prstGeom>
        </p:spPr>
      </p:pic>
      <p:sp>
        <p:nvSpPr>
          <p:cNvPr id="7" name="Rectangle 6"/>
          <p:cNvSpPr/>
          <p:nvPr/>
        </p:nvSpPr>
        <p:spPr>
          <a:xfrm>
            <a:off x="3828586" y="4700460"/>
            <a:ext cx="6096000" cy="369332"/>
          </a:xfrm>
          <a:prstGeom prst="rect">
            <a:avLst/>
          </a:prstGeom>
        </p:spPr>
        <p:txBody>
          <a:bodyPr>
            <a:spAutoFit/>
          </a:bodyPr>
          <a:lstStyle/>
          <a:p>
            <a:r>
              <a:rPr lang="fr-FR" dirty="0"/>
              <a:t>CMA colonisant des </a:t>
            </a:r>
            <a:r>
              <a:rPr lang="fr-FR" dirty="0" smtClean="0"/>
              <a:t>racines </a:t>
            </a:r>
            <a:r>
              <a:rPr lang="fr-FR" dirty="0"/>
              <a:t>de sorgho.</a:t>
            </a:r>
          </a:p>
        </p:txBody>
      </p:sp>
    </p:spTree>
    <p:extLst>
      <p:ext uri="{BB962C8B-B14F-4D97-AF65-F5344CB8AC3E}">
        <p14:creationId xmlns:p14="http://schemas.microsoft.com/office/powerpoint/2010/main" val="33312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21783" y="284008"/>
            <a:ext cx="3146967" cy="2548402"/>
          </a:xfrm>
          <a:prstGeom prst="rect">
            <a:avLst/>
          </a:prstGeom>
        </p:spPr>
      </p:pic>
      <p:sp>
        <p:nvSpPr>
          <p:cNvPr id="5" name="Rectangle 4"/>
          <p:cNvSpPr/>
          <p:nvPr/>
        </p:nvSpPr>
        <p:spPr>
          <a:xfrm>
            <a:off x="3862040" y="819545"/>
            <a:ext cx="6096000" cy="646331"/>
          </a:xfrm>
          <a:prstGeom prst="rect">
            <a:avLst/>
          </a:prstGeom>
        </p:spPr>
        <p:txBody>
          <a:bodyPr>
            <a:spAutoFit/>
          </a:bodyPr>
          <a:lstStyle/>
          <a:p>
            <a:r>
              <a:rPr lang="fr-FR" dirty="0"/>
              <a:t>CMA colonisant des racines </a:t>
            </a:r>
            <a:r>
              <a:rPr lang="fr-FR" dirty="0" smtClean="0"/>
              <a:t>de </a:t>
            </a:r>
            <a:r>
              <a:rPr lang="fr-FR" dirty="0"/>
              <a:t>maïs avec des hyphes, </a:t>
            </a:r>
          </a:p>
          <a:p>
            <a:r>
              <a:rPr lang="fr-FR" dirty="0"/>
              <a:t>des arbuscules et des </a:t>
            </a:r>
            <a:r>
              <a:rPr lang="fr-FR" dirty="0" smtClean="0"/>
              <a:t>vésicules</a:t>
            </a:r>
            <a:r>
              <a:rPr lang="fr-FR" dirty="0"/>
              <a:t>.</a:t>
            </a:r>
          </a:p>
        </p:txBody>
      </p:sp>
      <p:sp>
        <p:nvSpPr>
          <p:cNvPr id="6" name="Rectangle 5"/>
          <p:cNvSpPr/>
          <p:nvPr/>
        </p:nvSpPr>
        <p:spPr>
          <a:xfrm>
            <a:off x="89210" y="3199928"/>
            <a:ext cx="12102790" cy="2862322"/>
          </a:xfrm>
          <a:prstGeom prst="rect">
            <a:avLst/>
          </a:prstGeom>
        </p:spPr>
        <p:txBody>
          <a:bodyPr wrap="square">
            <a:spAutoFit/>
          </a:bodyPr>
          <a:lstStyle/>
          <a:p>
            <a:r>
              <a:rPr lang="fr-FR" sz="2000" b="1" dirty="0" err="1"/>
              <a:t>Solubilisateurs</a:t>
            </a:r>
            <a:r>
              <a:rPr lang="fr-FR" sz="2000" b="1" dirty="0"/>
              <a:t> de potassium et de </a:t>
            </a:r>
            <a:r>
              <a:rPr lang="fr-FR" sz="2000" b="1" dirty="0" smtClean="0"/>
              <a:t>zinc: </a:t>
            </a:r>
            <a:r>
              <a:rPr lang="fr-FR" sz="2000" dirty="0" smtClean="0"/>
              <a:t>Le </a:t>
            </a:r>
            <a:r>
              <a:rPr lang="fr-FR" sz="2000" dirty="0"/>
              <a:t>potassium (K) est également un macronutriment </a:t>
            </a:r>
            <a:r>
              <a:rPr lang="fr-FR" sz="2000" dirty="0" smtClean="0"/>
              <a:t>important </a:t>
            </a:r>
            <a:r>
              <a:rPr lang="fr-FR" sz="2000" dirty="0"/>
              <a:t>pour le développement des plantes. Le </a:t>
            </a:r>
            <a:r>
              <a:rPr lang="fr-FR" sz="2000" dirty="0" smtClean="0"/>
              <a:t>potassium </a:t>
            </a:r>
            <a:r>
              <a:rPr lang="fr-FR" sz="2000" dirty="0"/>
              <a:t>est naturellement présent en grande </a:t>
            </a:r>
            <a:r>
              <a:rPr lang="fr-FR" sz="2000" dirty="0" smtClean="0"/>
              <a:t>quantité </a:t>
            </a:r>
            <a:r>
              <a:rPr lang="fr-FR" sz="2000" dirty="0"/>
              <a:t>dans le sol, dont seuls 1 à 2 % sont sous </a:t>
            </a:r>
            <a:r>
              <a:rPr lang="fr-FR" sz="2000" dirty="0" smtClean="0"/>
              <a:t>une </a:t>
            </a:r>
            <a:r>
              <a:rPr lang="fr-FR" sz="2000" dirty="0"/>
              <a:t>forme assimilable par les végétaux[17]. Les </a:t>
            </a:r>
            <a:r>
              <a:rPr lang="fr-FR" sz="2000" dirty="0" smtClean="0"/>
              <a:t>bactéries</a:t>
            </a:r>
            <a:r>
              <a:rPr lang="fr-FR" sz="2000" dirty="0"/>
              <a:t>, les champignons et les actinomycètes </a:t>
            </a:r>
            <a:r>
              <a:rPr lang="fr-FR" sz="2000" dirty="0" smtClean="0"/>
              <a:t>peuvent </a:t>
            </a:r>
            <a:r>
              <a:rPr lang="fr-FR" sz="2000" dirty="0"/>
              <a:t>dissoudre le potassium dans le sol par le </a:t>
            </a:r>
            <a:r>
              <a:rPr lang="fr-FR" sz="2000" dirty="0" smtClean="0"/>
              <a:t>biais </a:t>
            </a:r>
            <a:r>
              <a:rPr lang="fr-FR" sz="2000" dirty="0"/>
              <a:t>de diverses réactions chimiques[16,18]. Bacillus </a:t>
            </a:r>
            <a:r>
              <a:rPr lang="fr-FR" sz="2000" dirty="0" err="1" smtClean="0"/>
              <a:t>licheniformis</a:t>
            </a:r>
            <a:r>
              <a:rPr lang="fr-FR" sz="2000" dirty="0"/>
              <a:t>, Pseudomonas </a:t>
            </a:r>
            <a:r>
              <a:rPr lang="fr-FR" sz="2000" dirty="0" err="1"/>
              <a:t>azotoformans</a:t>
            </a:r>
            <a:r>
              <a:rPr lang="fr-FR" sz="2000" dirty="0"/>
              <a:t> et </a:t>
            </a:r>
            <a:r>
              <a:rPr lang="fr-FR" sz="2000" dirty="0" err="1" smtClean="0"/>
              <a:t>Enterobacter</a:t>
            </a:r>
            <a:r>
              <a:rPr lang="fr-FR" sz="2000" dirty="0" smtClean="0"/>
              <a:t> </a:t>
            </a:r>
            <a:r>
              <a:rPr lang="fr-FR" sz="2000" dirty="0" err="1"/>
              <a:t>hormoechei</a:t>
            </a:r>
            <a:r>
              <a:rPr lang="fr-FR" sz="2000" dirty="0"/>
              <a:t> figurent parmi les </a:t>
            </a:r>
            <a:r>
              <a:rPr lang="fr-FR" sz="2000" dirty="0" err="1" smtClean="0"/>
              <a:t>solubilisateurs</a:t>
            </a:r>
            <a:r>
              <a:rPr lang="fr-FR" sz="2000" dirty="0" smtClean="0"/>
              <a:t> </a:t>
            </a:r>
            <a:r>
              <a:rPr lang="fr-FR" sz="2000" dirty="0"/>
              <a:t>de potassium les plus efficaces, comme le </a:t>
            </a:r>
            <a:r>
              <a:rPr lang="fr-FR" sz="2000" dirty="0" smtClean="0"/>
              <a:t>montrent </a:t>
            </a:r>
            <a:r>
              <a:rPr lang="fr-FR" sz="2000" dirty="0"/>
              <a:t>les expérimentations menées sur le riz et </a:t>
            </a:r>
            <a:r>
              <a:rPr lang="fr-FR" sz="2000" dirty="0" smtClean="0"/>
              <a:t>le </a:t>
            </a:r>
            <a:r>
              <a:rPr lang="fr-FR" sz="2000" dirty="0"/>
              <a:t>concombre[19,20,21]. </a:t>
            </a:r>
            <a:r>
              <a:rPr lang="fr-FR" sz="2000" dirty="0" smtClean="0"/>
              <a:t>Le </a:t>
            </a:r>
            <a:r>
              <a:rPr lang="fr-FR" sz="2000" dirty="0"/>
              <a:t>zinc (Zn) peut être dissous par diverses </a:t>
            </a:r>
            <a:r>
              <a:rPr lang="fr-FR" sz="2000" dirty="0" smtClean="0"/>
              <a:t>espèces </a:t>
            </a:r>
            <a:r>
              <a:rPr lang="fr-FR" sz="2000" dirty="0"/>
              <a:t>microbiennes telles que Bacillus </a:t>
            </a:r>
            <a:r>
              <a:rPr lang="fr-FR" sz="2000" dirty="0" err="1"/>
              <a:t>subtilis</a:t>
            </a:r>
            <a:r>
              <a:rPr lang="fr-FR" sz="2000" dirty="0"/>
              <a:t>, </a:t>
            </a:r>
            <a:r>
              <a:rPr lang="fr-FR" sz="2000" dirty="0" err="1" smtClean="0"/>
              <a:t>Thiobacillus</a:t>
            </a:r>
            <a:r>
              <a:rPr lang="fr-FR" sz="2000" dirty="0" smtClean="0"/>
              <a:t> </a:t>
            </a:r>
            <a:r>
              <a:rPr lang="fr-FR" sz="2000" dirty="0" err="1"/>
              <a:t>thioxidans</a:t>
            </a:r>
            <a:r>
              <a:rPr lang="fr-FR" sz="2000" dirty="0"/>
              <a:t> et Saccharomyces </a:t>
            </a:r>
            <a:r>
              <a:rPr lang="fr-FR" sz="2000" dirty="0" err="1"/>
              <a:t>sp</a:t>
            </a:r>
            <a:r>
              <a:rPr lang="fr-FR" sz="2000" dirty="0"/>
              <a:t>.[22]. Ces </a:t>
            </a:r>
            <a:r>
              <a:rPr lang="fr-FR" sz="2000" dirty="0" smtClean="0"/>
              <a:t>micro-organismes </a:t>
            </a:r>
            <a:r>
              <a:rPr lang="fr-FR" sz="2000" dirty="0"/>
              <a:t>peuvent être utilisés comme </a:t>
            </a:r>
            <a:r>
              <a:rPr lang="fr-FR" sz="2000" dirty="0" smtClean="0"/>
              <a:t>biofertilisants </a:t>
            </a:r>
            <a:r>
              <a:rPr lang="fr-FR" sz="2000" dirty="0"/>
              <a:t>afin d’augmenter la disponibilité du zinc </a:t>
            </a:r>
            <a:r>
              <a:rPr lang="fr-FR" sz="2000" dirty="0" smtClean="0"/>
              <a:t>sous </a:t>
            </a:r>
            <a:r>
              <a:rPr lang="fr-FR" sz="2000" dirty="0"/>
              <a:t>une forme assimilable par les plantes.</a:t>
            </a:r>
          </a:p>
        </p:txBody>
      </p:sp>
    </p:spTree>
    <p:extLst>
      <p:ext uri="{BB962C8B-B14F-4D97-AF65-F5344CB8AC3E}">
        <p14:creationId xmlns:p14="http://schemas.microsoft.com/office/powerpoint/2010/main" val="280689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308324"/>
          </a:xfrm>
          <a:prstGeom prst="rect">
            <a:avLst/>
          </a:prstGeom>
        </p:spPr>
        <p:txBody>
          <a:bodyPr wrap="square">
            <a:spAutoFit/>
          </a:bodyPr>
          <a:lstStyle/>
          <a:p>
            <a:r>
              <a:rPr lang="fr-FR" b="1" dirty="0"/>
              <a:t>Champignons </a:t>
            </a:r>
            <a:r>
              <a:rPr lang="fr-FR" b="1" dirty="0" err="1"/>
              <a:t>mycorhiziens</a:t>
            </a:r>
            <a:r>
              <a:rPr lang="fr-FR" b="1" dirty="0"/>
              <a:t> </a:t>
            </a:r>
            <a:r>
              <a:rPr lang="fr-FR" b="1" dirty="0" err="1" smtClean="0"/>
              <a:t>arbusculaires</a:t>
            </a:r>
            <a:r>
              <a:rPr lang="fr-FR" b="1" dirty="0" smtClean="0"/>
              <a:t>: </a:t>
            </a:r>
            <a:r>
              <a:rPr lang="fr-FR" dirty="0" smtClean="0"/>
              <a:t>Ces </a:t>
            </a:r>
            <a:r>
              <a:rPr lang="fr-FR" dirty="0"/>
              <a:t>champignons </a:t>
            </a:r>
            <a:r>
              <a:rPr lang="fr-FR" dirty="0" err="1"/>
              <a:t>mycorhiziens</a:t>
            </a:r>
            <a:r>
              <a:rPr lang="fr-FR" dirty="0"/>
              <a:t> </a:t>
            </a:r>
            <a:r>
              <a:rPr lang="fr-FR" dirty="0" err="1"/>
              <a:t>arbusculaires</a:t>
            </a:r>
            <a:r>
              <a:rPr lang="fr-FR" dirty="0"/>
              <a:t> </a:t>
            </a:r>
            <a:r>
              <a:rPr lang="fr-FR" dirty="0" smtClean="0"/>
              <a:t>(</a:t>
            </a:r>
            <a:r>
              <a:rPr lang="fr-FR" dirty="0"/>
              <a:t>CMA) sont des symbiotes appartenant au groupe </a:t>
            </a:r>
            <a:r>
              <a:rPr lang="fr-FR" dirty="0" smtClean="0"/>
              <a:t>des </a:t>
            </a:r>
            <a:r>
              <a:rPr lang="fr-FR" dirty="0" err="1"/>
              <a:t>gloméromycètes</a:t>
            </a:r>
            <a:r>
              <a:rPr lang="fr-FR" dirty="0"/>
              <a:t>. Ils forment des associations </a:t>
            </a:r>
            <a:r>
              <a:rPr lang="fr-FR" dirty="0" smtClean="0"/>
              <a:t>symbiotiques </a:t>
            </a:r>
            <a:r>
              <a:rPr lang="fr-FR" dirty="0"/>
              <a:t>avec les racines de plus de 80 % de </a:t>
            </a:r>
            <a:r>
              <a:rPr lang="fr-FR" dirty="0" smtClean="0"/>
              <a:t>toutes </a:t>
            </a:r>
            <a:r>
              <a:rPr lang="fr-FR" dirty="0"/>
              <a:t>les plantes terrestres, y compris la plupart </a:t>
            </a:r>
            <a:r>
              <a:rPr lang="fr-FR" dirty="0" smtClean="0"/>
              <a:t>des </a:t>
            </a:r>
            <a:r>
              <a:rPr lang="fr-FR" dirty="0"/>
              <a:t>cultures agricoles[23]. </a:t>
            </a:r>
            <a:r>
              <a:rPr lang="fr-FR" dirty="0" smtClean="0"/>
              <a:t>Les </a:t>
            </a:r>
            <a:r>
              <a:rPr lang="fr-FR" dirty="0"/>
              <a:t>champignons jouent un rôle fondamental </a:t>
            </a:r>
            <a:r>
              <a:rPr lang="fr-FR" dirty="0" smtClean="0"/>
              <a:t>dans </a:t>
            </a:r>
            <a:r>
              <a:rPr lang="fr-FR" dirty="0"/>
              <a:t>l’accès des végétaux aux nutriments minéraux du sol. Il a été démontré qu’ils augmentaient </a:t>
            </a:r>
            <a:r>
              <a:rPr lang="fr-FR" dirty="0" smtClean="0"/>
              <a:t>l’absorption </a:t>
            </a:r>
            <a:r>
              <a:rPr lang="fr-FR" dirty="0"/>
              <a:t>par la plante du phosphore et du zinc </a:t>
            </a:r>
          </a:p>
          <a:p>
            <a:r>
              <a:rPr lang="fr-FR" dirty="0"/>
              <a:t>en particulier, mais également de l’azote, du </a:t>
            </a:r>
            <a:r>
              <a:rPr lang="fr-FR" dirty="0" smtClean="0"/>
              <a:t>potassium</a:t>
            </a:r>
            <a:r>
              <a:rPr lang="fr-FR" dirty="0"/>
              <a:t>, du magnésium, du calcium et du soufre[24,25]. </a:t>
            </a:r>
            <a:r>
              <a:rPr lang="fr-FR" dirty="0" smtClean="0"/>
              <a:t>En </a:t>
            </a:r>
            <a:r>
              <a:rPr lang="fr-FR" dirty="0"/>
              <a:t>outre, les CMA apportent d’autres bénéfices aux </a:t>
            </a:r>
            <a:r>
              <a:rPr lang="fr-FR" dirty="0" smtClean="0"/>
              <a:t>plantes</a:t>
            </a:r>
            <a:r>
              <a:rPr lang="fr-FR" dirty="0"/>
              <a:t>: ils améliorent par exemple la tolérance à la </a:t>
            </a:r>
            <a:r>
              <a:rPr lang="fr-FR" dirty="0" smtClean="0"/>
              <a:t>sécheresse </a:t>
            </a:r>
            <a:r>
              <a:rPr lang="fr-FR" dirty="0"/>
              <a:t>et au sel, ainsi que la résistance aux </a:t>
            </a:r>
            <a:r>
              <a:rPr lang="fr-FR" dirty="0" smtClean="0"/>
              <a:t>maladies[24</a:t>
            </a:r>
            <a:r>
              <a:rPr lang="fr-FR" dirty="0"/>
              <a:t>]. Rien d’étonnant donc à l’intérêt croissant </a:t>
            </a:r>
            <a:r>
              <a:rPr lang="fr-FR" dirty="0" smtClean="0"/>
              <a:t>que </a:t>
            </a:r>
            <a:r>
              <a:rPr lang="fr-FR" dirty="0"/>
              <a:t>suscite leur utilisation comme biofertilisants </a:t>
            </a:r>
            <a:r>
              <a:rPr lang="fr-FR" dirty="0" smtClean="0"/>
              <a:t>dans </a:t>
            </a:r>
            <a:r>
              <a:rPr lang="fr-FR" dirty="0"/>
              <a:t>l’agriculture, l’horticulture, la reforestation et </a:t>
            </a:r>
            <a:r>
              <a:rPr lang="fr-FR" dirty="0" smtClean="0"/>
              <a:t>la </a:t>
            </a:r>
            <a:r>
              <a:rPr lang="fr-FR" dirty="0"/>
              <a:t>restauration des terres désertiques ces dernières </a:t>
            </a:r>
            <a:r>
              <a:rPr lang="fr-FR" dirty="0" smtClean="0"/>
              <a:t>années[25].</a:t>
            </a:r>
            <a:endParaRPr lang="fr-FR" dirty="0"/>
          </a:p>
        </p:txBody>
      </p:sp>
    </p:spTree>
    <p:extLst>
      <p:ext uri="{BB962C8B-B14F-4D97-AF65-F5344CB8AC3E}">
        <p14:creationId xmlns:p14="http://schemas.microsoft.com/office/powerpoint/2010/main" val="54399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549"/>
            <a:ext cx="12058185" cy="6001643"/>
          </a:xfrm>
          <a:prstGeom prst="rect">
            <a:avLst/>
          </a:prstGeom>
        </p:spPr>
        <p:txBody>
          <a:bodyPr wrap="square">
            <a:spAutoFit/>
          </a:bodyPr>
          <a:lstStyle/>
          <a:p>
            <a:r>
              <a:rPr lang="fr-FR" sz="2400" b="1" dirty="0" smtClean="0"/>
              <a:t>Consortia microbiens</a:t>
            </a:r>
          </a:p>
          <a:p>
            <a:r>
              <a:rPr lang="fr-FR" sz="2400" dirty="0" smtClean="0"/>
              <a:t>Les associations de souches microbiennes telles que les </a:t>
            </a:r>
            <a:r>
              <a:rPr lang="fr-FR" sz="2400" dirty="0" err="1" smtClean="0"/>
              <a:t>rhizobactéries</a:t>
            </a:r>
            <a:r>
              <a:rPr lang="fr-FR" sz="2400" dirty="0" smtClean="0"/>
              <a:t> avec des champignons, appelées consortia microbiens, représentent une approche très prometteuse dans le cadre du développement de biofertilisants pour une agriculture durable[30]. En raison de leurs propriétés complémentaires, les consortia microbiens sont potentiellement multi</a:t>
            </a:r>
          </a:p>
          <a:p>
            <a:r>
              <a:rPr lang="fr-FR" sz="2400" dirty="0" smtClean="0"/>
              <a:t>fonctionnels</a:t>
            </a:r>
            <a:r>
              <a:rPr lang="fr-FR" sz="2400" dirty="0"/>
              <a:t>. On estime également que les produits </a:t>
            </a:r>
            <a:r>
              <a:rPr lang="fr-FR" sz="2400" dirty="0" smtClean="0"/>
              <a:t>contenant </a:t>
            </a:r>
            <a:r>
              <a:rPr lang="fr-FR" sz="2400" dirty="0"/>
              <a:t>des consortia microbiens pourraient </a:t>
            </a:r>
            <a:r>
              <a:rPr lang="fr-FR" sz="2400" dirty="0" smtClean="0"/>
              <a:t>mieux </a:t>
            </a:r>
            <a:r>
              <a:rPr lang="fr-FR" sz="2400" dirty="0"/>
              <a:t>survivre dans des environnements </a:t>
            </a:r>
            <a:r>
              <a:rPr lang="fr-FR" sz="2400" dirty="0" smtClean="0"/>
              <a:t>différents </a:t>
            </a:r>
            <a:r>
              <a:rPr lang="fr-FR" sz="2400" dirty="0"/>
              <a:t>que les produits contenant une seule souche. </a:t>
            </a:r>
            <a:r>
              <a:rPr lang="fr-FR" sz="2400" dirty="0" smtClean="0"/>
              <a:t>Cet </a:t>
            </a:r>
            <a:r>
              <a:rPr lang="fr-FR" sz="2400" dirty="0"/>
              <a:t>effet est dû au fait que les micro-organismes se </a:t>
            </a:r>
            <a:r>
              <a:rPr lang="fr-FR" sz="2400" dirty="0" smtClean="0"/>
              <a:t>stimulent </a:t>
            </a:r>
            <a:r>
              <a:rPr lang="fr-FR" sz="2400" dirty="0"/>
              <a:t>mutuellement par la communication et </a:t>
            </a:r>
            <a:r>
              <a:rPr lang="fr-FR" sz="2400" dirty="0" smtClean="0"/>
              <a:t>la </a:t>
            </a:r>
            <a:r>
              <a:rPr lang="fr-FR" sz="2400" dirty="0"/>
              <a:t>différenciation[31]. Des études ont montré qu’ils </a:t>
            </a:r>
            <a:r>
              <a:rPr lang="fr-FR" sz="2400" dirty="0" smtClean="0"/>
              <a:t>améliorent </a:t>
            </a:r>
            <a:r>
              <a:rPr lang="fr-FR" sz="2400" dirty="0"/>
              <a:t>efficacement la croissance et la </a:t>
            </a:r>
            <a:r>
              <a:rPr lang="fr-FR" sz="2400" dirty="0" smtClean="0"/>
              <a:t>performance </a:t>
            </a:r>
            <a:r>
              <a:rPr lang="fr-FR" sz="2400" dirty="0"/>
              <a:t>des plantes soumises aux stress abiotiques </a:t>
            </a:r>
            <a:r>
              <a:rPr lang="fr-FR" sz="2400" dirty="0" smtClean="0"/>
              <a:t>(</a:t>
            </a:r>
            <a:r>
              <a:rPr lang="fr-FR" sz="2400" dirty="0"/>
              <a:t>température extrême, pH, salinité, sécheresse, </a:t>
            </a:r>
            <a:r>
              <a:rPr lang="fr-FR" sz="2400" dirty="0" smtClean="0"/>
              <a:t>métaux </a:t>
            </a:r>
            <a:r>
              <a:rPr lang="fr-FR" sz="2400" dirty="0"/>
              <a:t>lourds et pollution par </a:t>
            </a:r>
            <a:r>
              <a:rPr lang="fr-FR" sz="2400" dirty="0" smtClean="0"/>
              <a:t>des pesticides</a:t>
            </a:r>
            <a:r>
              <a:rPr lang="fr-FR" sz="2400" dirty="0"/>
              <a:t>)[30,32]. Les </a:t>
            </a:r>
            <a:r>
              <a:rPr lang="fr-FR" sz="2400" dirty="0" smtClean="0"/>
              <a:t>produits </a:t>
            </a:r>
            <a:r>
              <a:rPr lang="fr-FR" sz="2400" dirty="0"/>
              <a:t>connus dans cette catégorie sont les </a:t>
            </a:r>
            <a:r>
              <a:rPr lang="fr-FR" sz="2400" dirty="0" smtClean="0"/>
              <a:t>micro-organismes </a:t>
            </a:r>
            <a:r>
              <a:rPr lang="fr-FR" sz="2400" dirty="0"/>
              <a:t>efficaces (ME) qui jouissent d’une </a:t>
            </a:r>
            <a:r>
              <a:rPr lang="fr-FR" sz="2400" dirty="0" smtClean="0"/>
              <a:t>large </a:t>
            </a:r>
            <a:r>
              <a:rPr lang="fr-FR" sz="2400" dirty="0"/>
              <a:t>part de marché. Cependant, plusieurs études </a:t>
            </a:r>
            <a:r>
              <a:rPr lang="fr-FR" sz="2400" dirty="0" smtClean="0"/>
              <a:t>ont </a:t>
            </a:r>
            <a:r>
              <a:rPr lang="fr-FR" sz="2400" dirty="0"/>
              <a:t>montré que les effets observés des EM ne sont </a:t>
            </a:r>
            <a:r>
              <a:rPr lang="fr-FR" sz="2400" dirty="0" smtClean="0"/>
              <a:t>pas </a:t>
            </a:r>
            <a:r>
              <a:rPr lang="fr-FR" sz="2400" dirty="0"/>
              <a:t>dus aux micro-organismes vivants eux-mêmes. </a:t>
            </a:r>
            <a:r>
              <a:rPr lang="fr-FR" sz="2400" dirty="0" smtClean="0"/>
              <a:t>Ce </a:t>
            </a:r>
            <a:r>
              <a:rPr lang="fr-FR" sz="2400" dirty="0"/>
              <a:t>sont en réalité les nutriments dans le substrat </a:t>
            </a:r>
            <a:r>
              <a:rPr lang="fr-FR" sz="2400" dirty="0" smtClean="0"/>
              <a:t>contenant </a:t>
            </a:r>
            <a:r>
              <a:rPr lang="fr-FR" sz="2400" dirty="0"/>
              <a:t>les micro-organismes qui favorisent la </a:t>
            </a:r>
            <a:r>
              <a:rPr lang="fr-FR" sz="2400" dirty="0" smtClean="0"/>
              <a:t>croissance </a:t>
            </a:r>
            <a:r>
              <a:rPr lang="fr-FR" sz="2400" dirty="0"/>
              <a:t>des </a:t>
            </a:r>
            <a:r>
              <a:rPr lang="fr-FR" sz="2400" dirty="0" smtClean="0"/>
              <a:t>plantes.</a:t>
            </a:r>
            <a:endParaRPr lang="fr-FR" sz="2400" dirty="0"/>
          </a:p>
        </p:txBody>
      </p:sp>
    </p:spTree>
    <p:extLst>
      <p:ext uri="{BB962C8B-B14F-4D97-AF65-F5344CB8AC3E}">
        <p14:creationId xmlns:p14="http://schemas.microsoft.com/office/powerpoint/2010/main" val="5098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40307"/>
          </a:xfrm>
          <a:prstGeom prst="rect">
            <a:avLst/>
          </a:prstGeom>
        </p:spPr>
        <p:txBody>
          <a:bodyPr wrap="square">
            <a:spAutoFit/>
          </a:bodyPr>
          <a:lstStyle/>
          <a:p>
            <a:r>
              <a:rPr lang="fr-FR" sz="2400" b="1" dirty="0"/>
              <a:t>Domaines d’application</a:t>
            </a:r>
          </a:p>
          <a:p>
            <a:r>
              <a:rPr lang="fr-FR" sz="2400" b="1" dirty="0"/>
              <a:t>Utilisation en </a:t>
            </a:r>
            <a:r>
              <a:rPr lang="fr-FR" sz="2400" b="1" dirty="0" smtClean="0"/>
              <a:t>horticulture: </a:t>
            </a:r>
            <a:r>
              <a:rPr lang="fr-FR" sz="2400" dirty="0" smtClean="0"/>
              <a:t>Les </a:t>
            </a:r>
            <a:r>
              <a:rPr lang="fr-FR" sz="2400" dirty="0"/>
              <a:t>biofertilisants sont fréquemment utilisés en </a:t>
            </a:r>
            <a:r>
              <a:rPr lang="fr-FR" sz="2400" dirty="0" smtClean="0"/>
              <a:t>horticulture </a:t>
            </a:r>
            <a:r>
              <a:rPr lang="fr-FR" sz="2400" dirty="0"/>
              <a:t>pour les raisons suivantes[36,37,38]: </a:t>
            </a:r>
          </a:p>
          <a:p>
            <a:r>
              <a:rPr lang="fr-FR" sz="2400" dirty="0"/>
              <a:t>• production de cultures de qualité supérieure et </a:t>
            </a:r>
            <a:r>
              <a:rPr lang="fr-FR" sz="2400" dirty="0" smtClean="0"/>
              <a:t>à </a:t>
            </a:r>
            <a:r>
              <a:rPr lang="fr-FR" sz="2400" dirty="0"/>
              <a:t>haut rendement,</a:t>
            </a:r>
          </a:p>
          <a:p>
            <a:r>
              <a:rPr lang="fr-FR" sz="2400" dirty="0"/>
              <a:t>• utilisation de substrats de croissance exempts </a:t>
            </a:r>
            <a:r>
              <a:rPr lang="fr-FR" sz="2400" dirty="0" smtClean="0"/>
              <a:t>de </a:t>
            </a:r>
            <a:r>
              <a:rPr lang="fr-FR" sz="2400" dirty="0"/>
              <a:t>micro-organismes appropriés,</a:t>
            </a:r>
          </a:p>
          <a:p>
            <a:r>
              <a:rPr lang="fr-FR" sz="2400" dirty="0"/>
              <a:t>• conditions environnementales contrôlables (par </a:t>
            </a:r>
            <a:r>
              <a:rPr lang="fr-FR" sz="2400" dirty="0" smtClean="0"/>
              <a:t>opposition </a:t>
            </a:r>
            <a:r>
              <a:rPr lang="fr-FR" sz="2400" dirty="0"/>
              <a:t>à la culture en plein champ),</a:t>
            </a:r>
          </a:p>
          <a:p>
            <a:r>
              <a:rPr lang="fr-FR" sz="2400" dirty="0"/>
              <a:t>• possibilité d’application simplifiée grâce à </a:t>
            </a:r>
            <a:r>
              <a:rPr lang="fr-FR" sz="2400" dirty="0" smtClean="0"/>
              <a:t>l’irrigation[36</a:t>
            </a:r>
            <a:r>
              <a:rPr lang="fr-FR" sz="2400" dirty="0"/>
              <a:t>],</a:t>
            </a:r>
          </a:p>
          <a:p>
            <a:r>
              <a:rPr lang="fr-FR" sz="2400" dirty="0"/>
              <a:t>• cultures hautement spécialisées et application </a:t>
            </a:r>
            <a:r>
              <a:rPr lang="fr-FR" sz="2400" dirty="0" smtClean="0"/>
              <a:t>de </a:t>
            </a:r>
            <a:r>
              <a:rPr lang="fr-FR" sz="2400" dirty="0"/>
              <a:t>méthodes horticoles intensives, qui </a:t>
            </a:r>
            <a:r>
              <a:rPr lang="fr-FR" sz="2400" dirty="0" smtClean="0"/>
              <a:t>entraînent </a:t>
            </a:r>
            <a:r>
              <a:rPr lang="fr-FR" sz="2400" dirty="0"/>
              <a:t>une perte de fertilité des sols</a:t>
            </a:r>
            <a:r>
              <a:rPr lang="fr-FR" sz="2400" dirty="0" smtClean="0"/>
              <a:t>.</a:t>
            </a:r>
          </a:p>
          <a:p>
            <a:r>
              <a:rPr lang="fr-FR" sz="2400" b="1" dirty="0"/>
              <a:t>Utilisation pour la restauration</a:t>
            </a:r>
          </a:p>
          <a:p>
            <a:r>
              <a:rPr lang="fr-FR" sz="2400" dirty="0"/>
              <a:t>Un autre domaine qui bénéficie dans une large </a:t>
            </a:r>
            <a:r>
              <a:rPr lang="fr-FR" sz="2400" dirty="0" smtClean="0"/>
              <a:t>mesure </a:t>
            </a:r>
            <a:r>
              <a:rPr lang="fr-FR" sz="2400" dirty="0"/>
              <a:t>de l’utilisation des biofertilisants, en particulier </a:t>
            </a:r>
            <a:r>
              <a:rPr lang="fr-FR" sz="2400" dirty="0" smtClean="0"/>
              <a:t>des </a:t>
            </a:r>
            <a:r>
              <a:rPr lang="fr-FR" sz="2400" dirty="0"/>
              <a:t>CMA, est la restauration des écosystèmes[53]. Les </a:t>
            </a:r>
            <a:r>
              <a:rPr lang="fr-FR" sz="2400" dirty="0" smtClean="0"/>
              <a:t>activités </a:t>
            </a:r>
            <a:r>
              <a:rPr lang="fr-FR" sz="2400" dirty="0"/>
              <a:t>humaines comme la coupe rase, </a:t>
            </a:r>
            <a:r>
              <a:rPr lang="fr-FR" sz="2400" dirty="0" smtClean="0"/>
              <a:t>l`agriculture </a:t>
            </a:r>
            <a:r>
              <a:rPr lang="fr-FR" sz="2400" dirty="0"/>
              <a:t>intensive et l’exploitation minière, mais aussi </a:t>
            </a:r>
            <a:r>
              <a:rPr lang="fr-FR" sz="2400" dirty="0" smtClean="0"/>
              <a:t>les </a:t>
            </a:r>
            <a:r>
              <a:rPr lang="fr-FR" sz="2400" dirty="0"/>
              <a:t>facteurs naturels tels que les incendies ou les </a:t>
            </a:r>
            <a:r>
              <a:rPr lang="fr-FR" sz="2400" dirty="0" smtClean="0"/>
              <a:t>processus </a:t>
            </a:r>
            <a:r>
              <a:rPr lang="fr-FR" sz="2400" dirty="0"/>
              <a:t>géomorphologiques, affectent la </a:t>
            </a:r>
            <a:r>
              <a:rPr lang="fr-FR" sz="2400" dirty="0" smtClean="0"/>
              <a:t>stabilité </a:t>
            </a:r>
            <a:r>
              <a:rPr lang="fr-FR" sz="2400" dirty="0"/>
              <a:t>des écosystèmes naturels. Cela peut conduire à </a:t>
            </a:r>
            <a:r>
              <a:rPr lang="fr-FR" sz="2400" dirty="0" smtClean="0"/>
              <a:t>une </a:t>
            </a:r>
            <a:r>
              <a:rPr lang="fr-FR" sz="2400" dirty="0"/>
              <a:t>détérioration de la fertilité du sol et limiter </a:t>
            </a:r>
            <a:r>
              <a:rPr lang="fr-FR" sz="2400" dirty="0" smtClean="0"/>
              <a:t>fortement </a:t>
            </a:r>
            <a:r>
              <a:rPr lang="fr-FR" sz="2400" dirty="0"/>
              <a:t>le développement naturel de la végétation. </a:t>
            </a:r>
            <a:r>
              <a:rPr lang="fr-FR" sz="2400" dirty="0" smtClean="0"/>
              <a:t>Plusieurs </a:t>
            </a:r>
            <a:r>
              <a:rPr lang="fr-FR" sz="2400" dirty="0"/>
              <a:t>études ont démontré l’utilisation réussie </a:t>
            </a:r>
          </a:p>
          <a:p>
            <a:r>
              <a:rPr lang="fr-FR" sz="2400" dirty="0"/>
              <a:t>des CMA pour la restauration de la couverture </a:t>
            </a:r>
            <a:r>
              <a:rPr lang="fr-FR" sz="2400" dirty="0" smtClean="0"/>
              <a:t>végétale </a:t>
            </a:r>
            <a:r>
              <a:rPr lang="fr-FR" sz="2400" dirty="0"/>
              <a:t>des sols désertifiés dans la région </a:t>
            </a:r>
            <a:r>
              <a:rPr lang="fr-FR" sz="2400" dirty="0" smtClean="0"/>
              <a:t>méditerranéenne[54</a:t>
            </a:r>
            <a:r>
              <a:rPr lang="fr-FR" sz="2400" dirty="0"/>
              <a:t>] et pour la restauration des sols dégradés </a:t>
            </a:r>
            <a:r>
              <a:rPr lang="fr-FR" sz="2400" dirty="0" smtClean="0"/>
              <a:t>par </a:t>
            </a:r>
            <a:r>
              <a:rPr lang="fr-FR" sz="2400" dirty="0"/>
              <a:t>l’exploitation </a:t>
            </a:r>
            <a:r>
              <a:rPr lang="fr-FR" sz="2400" dirty="0" smtClean="0"/>
              <a:t>minière.</a:t>
            </a:r>
            <a:endParaRPr lang="fr-FR" sz="2400" dirty="0"/>
          </a:p>
        </p:txBody>
      </p:sp>
    </p:spTree>
    <p:extLst>
      <p:ext uri="{BB962C8B-B14F-4D97-AF65-F5344CB8AC3E}">
        <p14:creationId xmlns:p14="http://schemas.microsoft.com/office/powerpoint/2010/main" val="271963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4777" y="1370322"/>
            <a:ext cx="8951525" cy="4149532"/>
          </a:xfrm>
          <a:prstGeom prst="rect">
            <a:avLst/>
          </a:prstGeom>
        </p:spPr>
      </p:pic>
      <p:sp>
        <p:nvSpPr>
          <p:cNvPr id="5" name="Rectangle 4"/>
          <p:cNvSpPr/>
          <p:nvPr/>
        </p:nvSpPr>
        <p:spPr>
          <a:xfrm>
            <a:off x="214777" y="552205"/>
            <a:ext cx="6096000" cy="646331"/>
          </a:xfrm>
          <a:prstGeom prst="rect">
            <a:avLst/>
          </a:prstGeom>
        </p:spPr>
        <p:txBody>
          <a:bodyPr>
            <a:spAutoFit/>
          </a:bodyPr>
          <a:lstStyle/>
          <a:p>
            <a:r>
              <a:rPr lang="fr-FR" dirty="0"/>
              <a:t>Tableau 1: Avantages et inconvénients des </a:t>
            </a:r>
            <a:r>
              <a:rPr lang="fr-FR" dirty="0" smtClean="0"/>
              <a:t>différentes formulations </a:t>
            </a:r>
            <a:r>
              <a:rPr lang="fr-FR" dirty="0"/>
              <a:t>de biofertilisants</a:t>
            </a:r>
          </a:p>
        </p:txBody>
      </p:sp>
    </p:spTree>
    <p:extLst>
      <p:ext uri="{BB962C8B-B14F-4D97-AF65-F5344CB8AC3E}">
        <p14:creationId xmlns:p14="http://schemas.microsoft.com/office/powerpoint/2010/main" val="297239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3170099"/>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Pendant l'imbibition des graines, plusieurs composés tels que les glucides, les acides gras, les acides organiques et les acides aminés sont libérés dans le sol environnant (Nelson, 2004 ; </a:t>
            </a:r>
            <a:r>
              <a:rPr lang="fr-FR" sz="2000" dirty="0" err="1" smtClean="0">
                <a:latin typeface="Times New Roman" panose="02020603050405020304" pitchFamily="18" charset="0"/>
                <a:cs typeface="Times New Roman" panose="02020603050405020304" pitchFamily="18" charset="0"/>
              </a:rPr>
              <a:t>Schiltz</a:t>
            </a:r>
            <a:r>
              <a:rPr lang="fr-FR" sz="2000" dirty="0" smtClean="0">
                <a:latin typeface="Times New Roman" panose="02020603050405020304" pitchFamily="18" charset="0"/>
                <a:cs typeface="Times New Roman" panose="02020603050405020304" pitchFamily="18" charset="0"/>
              </a:rPr>
              <a:t> et al., 2015). La nature et la quantité de ces exsudats sont non seulement liées aux espèces végétales mais également à des facteurs abiotiques tels que le type de sol et la température (Nelson, 2004; </a:t>
            </a:r>
            <a:r>
              <a:rPr lang="fr-FR" sz="2000" dirty="0" err="1" smtClean="0">
                <a:latin typeface="Times New Roman" panose="02020603050405020304" pitchFamily="18" charset="0"/>
                <a:cs typeface="Times New Roman" panose="02020603050405020304" pitchFamily="18" charset="0"/>
              </a:rPr>
              <a:t>Schiltz</a:t>
            </a:r>
            <a:r>
              <a:rPr lang="fr-FR" sz="2000" dirty="0" smtClean="0">
                <a:latin typeface="Times New Roman" panose="02020603050405020304" pitchFamily="18" charset="0"/>
                <a:cs typeface="Times New Roman" panose="02020603050405020304" pitchFamily="18" charset="0"/>
              </a:rPr>
              <a:t> et al., 2015). La libération de ces composés organiques dans le sol crée une zone densément peuplée de micro-organismes. Pour se protéger contre la myriade de micro-organismes à proximité, les graines libèrent des composés antimicrobiens au cours du processus de germination tels que des flavonoïdes et des peptides modulant la croissance microbienne (Terras et al., 1995 ; </a:t>
            </a:r>
            <a:r>
              <a:rPr lang="fr-FR" sz="2000" dirty="0" err="1" smtClean="0">
                <a:latin typeface="Times New Roman" panose="02020603050405020304" pitchFamily="18" charset="0"/>
                <a:cs typeface="Times New Roman" panose="02020603050405020304" pitchFamily="18" charset="0"/>
              </a:rPr>
              <a:t>Scarafoni</a:t>
            </a:r>
            <a:r>
              <a:rPr lang="fr-FR" sz="2000" dirty="0" smtClean="0">
                <a:latin typeface="Times New Roman" panose="02020603050405020304" pitchFamily="18" charset="0"/>
                <a:cs typeface="Times New Roman" panose="02020603050405020304" pitchFamily="18" charset="0"/>
              </a:rPr>
              <a:t> et al., 2013). L’attachement aux graines représente un autre trait crucial pour la colonisation de la </a:t>
            </a:r>
            <a:r>
              <a:rPr lang="fr-FR" sz="2000" dirty="0" err="1" smtClean="0">
                <a:latin typeface="Times New Roman" panose="02020603050405020304" pitchFamily="18" charset="0"/>
                <a:cs typeface="Times New Roman" panose="02020603050405020304" pitchFamily="18" charset="0"/>
              </a:rPr>
              <a:t>spermosphère</a:t>
            </a:r>
            <a:r>
              <a:rPr lang="fr-FR" sz="2000" dirty="0" smtClean="0">
                <a:latin typeface="Times New Roman" panose="02020603050405020304" pitchFamily="18" charset="0"/>
                <a:cs typeface="Times New Roman" panose="02020603050405020304" pitchFamily="18" charset="0"/>
              </a:rPr>
              <a:t> par les bactéries commensales et pathogènes. La fixation peut être médiée par la formation du biofilm . Les micro-organismes associés aux graines représentent les premières populations à coloniser les semis et finalement les racines.</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50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40307"/>
          </a:xfrm>
          <a:prstGeom prst="rect">
            <a:avLst/>
          </a:prstGeom>
        </p:spPr>
        <p:txBody>
          <a:bodyPr wrap="square">
            <a:spAutoFit/>
          </a:bodyPr>
          <a:lstStyle/>
          <a:p>
            <a:r>
              <a:rPr lang="fr-FR" sz="2400" b="1" dirty="0" smtClean="0">
                <a:latin typeface="Times New Roman" panose="02020603050405020304" pitchFamily="18" charset="0"/>
                <a:cs typeface="Times New Roman" panose="02020603050405020304" pitchFamily="18" charset="0"/>
              </a:rPr>
              <a:t>Mycorhize</a:t>
            </a:r>
          </a:p>
          <a:p>
            <a:r>
              <a:rPr lang="fr-FR" sz="2400" dirty="0" smtClean="0">
                <a:latin typeface="Times New Roman" panose="02020603050405020304" pitchFamily="18" charset="0"/>
                <a:cs typeface="Times New Roman" panose="02020603050405020304" pitchFamily="18" charset="0"/>
              </a:rPr>
              <a:t>Le </a:t>
            </a:r>
            <a:r>
              <a:rPr lang="fr-FR" sz="2400" dirty="0">
                <a:latin typeface="Times New Roman" panose="02020603050405020304" pitchFamily="18" charset="0"/>
                <a:cs typeface="Times New Roman" panose="02020603050405020304" pitchFamily="18" charset="0"/>
              </a:rPr>
              <a:t>terme mycorhize, « </a:t>
            </a:r>
            <a:r>
              <a:rPr lang="fr-FR" sz="2400" dirty="0" err="1">
                <a:latin typeface="Times New Roman" panose="02020603050405020304" pitchFamily="18" charset="0"/>
                <a:cs typeface="Times New Roman" panose="02020603050405020304" pitchFamily="18" charset="0"/>
              </a:rPr>
              <a:t>mukes</a:t>
            </a:r>
            <a:r>
              <a:rPr lang="fr-FR" sz="2400" dirty="0">
                <a:latin typeface="Times New Roman" panose="02020603050405020304" pitchFamily="18" charset="0"/>
                <a:cs typeface="Times New Roman" panose="02020603050405020304" pitchFamily="18" charset="0"/>
              </a:rPr>
              <a:t> » : champignon et « </a:t>
            </a:r>
            <a:r>
              <a:rPr lang="fr-FR" sz="2400" dirty="0" err="1">
                <a:latin typeface="Times New Roman" panose="02020603050405020304" pitchFamily="18" charset="0"/>
                <a:cs typeface="Times New Roman" panose="02020603050405020304" pitchFamily="18" charset="0"/>
              </a:rPr>
              <a:t>rhiza</a:t>
            </a:r>
            <a:r>
              <a:rPr lang="fr-FR" sz="2400" dirty="0">
                <a:latin typeface="Times New Roman" panose="02020603050405020304" pitchFamily="18" charset="0"/>
                <a:cs typeface="Times New Roman" panose="02020603050405020304" pitchFamily="18" charset="0"/>
              </a:rPr>
              <a:t> » : racine, désigne l’interaction entre </a:t>
            </a:r>
          </a:p>
          <a:p>
            <a:r>
              <a:rPr lang="fr-FR" sz="2400" dirty="0">
                <a:latin typeface="Times New Roman" panose="02020603050405020304" pitchFamily="18" charset="0"/>
                <a:cs typeface="Times New Roman" panose="02020603050405020304" pitchFamily="18" charset="0"/>
              </a:rPr>
              <a:t>les racines d’une plante et un champignon du sol. Ce type de symbiose se retrouve dans les </a:t>
            </a:r>
          </a:p>
          <a:p>
            <a:r>
              <a:rPr lang="fr-FR" sz="2400" dirty="0">
                <a:latin typeface="Times New Roman" panose="02020603050405020304" pitchFamily="18" charset="0"/>
                <a:cs typeface="Times New Roman" panose="02020603050405020304" pitchFamily="18" charset="0"/>
              </a:rPr>
              <a:t>environnements naturels impliquant un échange </a:t>
            </a:r>
            <a:r>
              <a:rPr lang="fr-FR" sz="2400" dirty="0" err="1">
                <a:latin typeface="Times New Roman" panose="02020603050405020304" pitchFamily="18" charset="0"/>
                <a:cs typeface="Times New Roman" panose="02020603050405020304" pitchFamily="18" charset="0"/>
              </a:rPr>
              <a:t>bi-directionnel</a:t>
            </a:r>
            <a:r>
              <a:rPr lang="fr-FR" sz="2400" dirty="0">
                <a:latin typeface="Times New Roman" panose="02020603050405020304" pitchFamily="18" charset="0"/>
                <a:cs typeface="Times New Roman" panose="02020603050405020304" pitchFamily="18" charset="0"/>
              </a:rPr>
              <a:t> des ressources entre les deux </a:t>
            </a:r>
          </a:p>
          <a:p>
            <a:r>
              <a:rPr lang="fr-FR" sz="2400" dirty="0">
                <a:latin typeface="Times New Roman" panose="02020603050405020304" pitchFamily="18" charset="0"/>
                <a:cs typeface="Times New Roman" panose="02020603050405020304" pitchFamily="18" charset="0"/>
              </a:rPr>
              <a:t>partenaires. C’est une des associations biologiques les plus communes et largement étudiées </a:t>
            </a:r>
          </a:p>
          <a:p>
            <a:r>
              <a:rPr lang="fr-FR" sz="2400" dirty="0">
                <a:latin typeface="Times New Roman" panose="02020603050405020304" pitchFamily="18" charset="0"/>
                <a:cs typeface="Times New Roman" panose="02020603050405020304" pitchFamily="18" charset="0"/>
              </a:rPr>
              <a:t>entre des plantes et des microorganismes. Il a été suggéré que 80 % des espèces de plantes </a:t>
            </a:r>
          </a:p>
          <a:p>
            <a:r>
              <a:rPr lang="fr-FR" sz="2400" dirty="0">
                <a:latin typeface="Times New Roman" panose="02020603050405020304" pitchFamily="18" charset="0"/>
                <a:cs typeface="Times New Roman" panose="02020603050405020304" pitchFamily="18" charset="0"/>
              </a:rPr>
              <a:t>terrestres, 90 % des espèces de plantes vasculaires et plus de 90 % de l’ensemble des familles </a:t>
            </a:r>
          </a:p>
          <a:p>
            <a:r>
              <a:rPr lang="fr-FR" sz="2400" dirty="0">
                <a:latin typeface="Times New Roman" panose="02020603050405020304" pitchFamily="18" charset="0"/>
                <a:cs typeface="Times New Roman" panose="02020603050405020304" pitchFamily="18" charset="0"/>
              </a:rPr>
              <a:t>de plantes soient </a:t>
            </a:r>
            <a:r>
              <a:rPr lang="fr-FR" sz="2400" dirty="0" err="1">
                <a:latin typeface="Times New Roman" panose="02020603050405020304" pitchFamily="18" charset="0"/>
                <a:cs typeface="Times New Roman" panose="02020603050405020304" pitchFamily="18" charset="0"/>
              </a:rPr>
              <a:t>mycorhizées</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Ils </a:t>
            </a:r>
            <a:r>
              <a:rPr lang="fr-FR" sz="2400" dirty="0">
                <a:latin typeface="Times New Roman" panose="02020603050405020304" pitchFamily="18" charset="0"/>
                <a:cs typeface="Times New Roman" panose="02020603050405020304" pitchFamily="18" charset="0"/>
              </a:rPr>
              <a:t>existent différents types de mycorhizes, en fonction de la morphologie de l’interaction, </a:t>
            </a:r>
            <a:r>
              <a:rPr lang="fr-FR" sz="2400" dirty="0" smtClean="0">
                <a:latin typeface="Times New Roman" panose="02020603050405020304" pitchFamily="18" charset="0"/>
                <a:cs typeface="Times New Roman" panose="02020603050405020304" pitchFamily="18" charset="0"/>
              </a:rPr>
              <a:t>caractérisés </a:t>
            </a:r>
            <a:r>
              <a:rPr lang="fr-FR" sz="2400" dirty="0">
                <a:latin typeface="Times New Roman" panose="02020603050405020304" pitchFamily="18" charset="0"/>
                <a:cs typeface="Times New Roman" panose="02020603050405020304" pitchFamily="18" charset="0"/>
              </a:rPr>
              <a:t>par une interaction superficielle (</a:t>
            </a:r>
            <a:r>
              <a:rPr lang="fr-FR" sz="2400" dirty="0" err="1">
                <a:latin typeface="Times New Roman" panose="02020603050405020304" pitchFamily="18" charset="0"/>
                <a:cs typeface="Times New Roman" panose="02020603050405020304" pitchFamily="18" charset="0"/>
              </a:rPr>
              <a:t>ectomycorhize</a:t>
            </a:r>
            <a:r>
              <a:rPr lang="fr-FR" sz="2400" dirty="0">
                <a:latin typeface="Times New Roman" panose="02020603050405020304" pitchFamily="18" charset="0"/>
                <a:cs typeface="Times New Roman" panose="02020603050405020304" pitchFamily="18" charset="0"/>
              </a:rPr>
              <a:t>) ou interne (</a:t>
            </a:r>
            <a:r>
              <a:rPr lang="fr-FR" sz="2400" dirty="0" err="1">
                <a:latin typeface="Times New Roman" panose="02020603050405020304" pitchFamily="18" charset="0"/>
                <a:cs typeface="Times New Roman" panose="02020603050405020304" pitchFamily="18" charset="0"/>
              </a:rPr>
              <a:t>endomycorhize</a:t>
            </a:r>
            <a:r>
              <a:rPr lang="fr-FR" sz="2400" dirty="0">
                <a:latin typeface="Times New Roman" panose="02020603050405020304" pitchFamily="18" charset="0"/>
                <a:cs typeface="Times New Roman" panose="02020603050405020304" pitchFamily="18" charset="0"/>
              </a:rPr>
              <a:t>) et </a:t>
            </a:r>
            <a:r>
              <a:rPr lang="fr-FR" sz="2400" dirty="0" smtClean="0">
                <a:latin typeface="Times New Roman" panose="02020603050405020304" pitchFamily="18" charset="0"/>
                <a:cs typeface="Times New Roman" panose="02020603050405020304" pitchFamily="18" charset="0"/>
              </a:rPr>
              <a:t>par </a:t>
            </a:r>
            <a:r>
              <a:rPr lang="fr-FR" sz="2400" dirty="0">
                <a:latin typeface="Times New Roman" panose="02020603050405020304" pitchFamily="18" charset="0"/>
                <a:cs typeface="Times New Roman" panose="02020603050405020304" pitchFamily="18" charset="0"/>
              </a:rPr>
              <a:t>les deux (</a:t>
            </a:r>
            <a:r>
              <a:rPr lang="fr-FR" sz="2400" dirty="0" err="1">
                <a:latin typeface="Times New Roman" panose="02020603050405020304" pitchFamily="18" charset="0"/>
                <a:cs typeface="Times New Roman" panose="02020603050405020304" pitchFamily="18" charset="0"/>
              </a:rPr>
              <a:t>ectendomycorhize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Les </a:t>
            </a:r>
            <a:r>
              <a:rPr lang="fr-FR" sz="2400" b="1" dirty="0" err="1">
                <a:latin typeface="Times New Roman" panose="02020603050405020304" pitchFamily="18" charset="0"/>
                <a:cs typeface="Times New Roman" panose="02020603050405020304" pitchFamily="18" charset="0"/>
              </a:rPr>
              <a:t>endomycorhizes</a:t>
            </a:r>
            <a:r>
              <a:rPr lang="fr-FR" sz="2400" b="1" dirty="0">
                <a:latin typeface="Times New Roman" panose="02020603050405020304" pitchFamily="18" charset="0"/>
                <a:cs typeface="Times New Roman" panose="02020603050405020304" pitchFamily="18" charset="0"/>
              </a:rPr>
              <a:t> : </a:t>
            </a:r>
          </a:p>
          <a:p>
            <a:r>
              <a:rPr lang="fr-FR" sz="2400" dirty="0">
                <a:latin typeface="Times New Roman" panose="02020603050405020304" pitchFamily="18" charset="0"/>
                <a:cs typeface="Times New Roman" panose="02020603050405020304" pitchFamily="18" charset="0"/>
              </a:rPr>
              <a:t>Caractérisées par la présence de structures fongiques à l’intérieur de certaines cellules de la </a:t>
            </a:r>
          </a:p>
          <a:p>
            <a:r>
              <a:rPr lang="fr-FR" sz="2400" dirty="0">
                <a:latin typeface="Times New Roman" panose="02020603050405020304" pitchFamily="18" charset="0"/>
                <a:cs typeface="Times New Roman" panose="02020603050405020304" pitchFamily="18" charset="0"/>
              </a:rPr>
              <a:t>plante hôte. En fonction de la morphologie de l’appareil fongique intracellulaire, on </a:t>
            </a:r>
          </a:p>
          <a:p>
            <a:r>
              <a:rPr lang="fr-FR" sz="2400" dirty="0">
                <a:latin typeface="Times New Roman" panose="02020603050405020304" pitchFamily="18" charset="0"/>
                <a:cs typeface="Times New Roman" panose="02020603050405020304" pitchFamily="18" charset="0"/>
              </a:rPr>
              <a:t>différencie plusieurs types d’</a:t>
            </a:r>
            <a:r>
              <a:rPr lang="fr-FR" sz="2400" dirty="0" err="1">
                <a:latin typeface="Times New Roman" panose="02020603050405020304" pitchFamily="18" charset="0"/>
                <a:cs typeface="Times New Roman" panose="02020603050405020304" pitchFamily="18" charset="0"/>
              </a:rPr>
              <a:t>endomycorhizes</a:t>
            </a:r>
            <a:r>
              <a:rPr lang="fr-FR" sz="2400" dirty="0">
                <a:latin typeface="Times New Roman" panose="02020603050405020304" pitchFamily="18" charset="0"/>
                <a:cs typeface="Times New Roman" panose="02020603050405020304" pitchFamily="18" charset="0"/>
              </a:rPr>
              <a:t>.   </a:t>
            </a:r>
          </a:p>
          <a:p>
            <a:r>
              <a:rPr lang="fr-FR" sz="2400" dirty="0" smtClean="0">
                <a:latin typeface="Times New Roman" panose="02020603050405020304" pitchFamily="18" charset="0"/>
                <a:cs typeface="Times New Roman" panose="02020603050405020304" pitchFamily="18" charset="0"/>
              </a:rPr>
              <a:t>.</a:t>
            </a:r>
            <a:r>
              <a:rPr lang="fr-FR" sz="2400" b="1" dirty="0" smtClean="0">
                <a:latin typeface="Times New Roman" panose="02020603050405020304" pitchFamily="18" charset="0"/>
                <a:cs typeface="Times New Roman" panose="02020603050405020304" pitchFamily="18" charset="0"/>
              </a:rPr>
              <a:t>Les </a:t>
            </a:r>
            <a:r>
              <a:rPr lang="fr-FR" sz="2400" b="1" dirty="0" err="1">
                <a:latin typeface="Times New Roman" panose="02020603050405020304" pitchFamily="18" charset="0"/>
                <a:cs typeface="Times New Roman" panose="02020603050405020304" pitchFamily="18" charset="0"/>
              </a:rPr>
              <a:t>endomycorhizes</a:t>
            </a:r>
            <a:r>
              <a:rPr lang="fr-FR" sz="2400" b="1" dirty="0">
                <a:latin typeface="Times New Roman" panose="02020603050405020304" pitchFamily="18" charset="0"/>
                <a:cs typeface="Times New Roman" panose="02020603050405020304" pitchFamily="18" charset="0"/>
              </a:rPr>
              <a:t> à arbuscules: </a:t>
            </a:r>
          </a:p>
          <a:p>
            <a:r>
              <a:rPr lang="fr-FR" sz="2400" dirty="0">
                <a:latin typeface="Times New Roman" panose="02020603050405020304" pitchFamily="18" charset="0"/>
                <a:cs typeface="Times New Roman" panose="02020603050405020304" pitchFamily="18" charset="0"/>
              </a:rPr>
              <a:t>La symbiose </a:t>
            </a:r>
            <a:r>
              <a:rPr lang="fr-FR" sz="2400" dirty="0" err="1">
                <a:latin typeface="Times New Roman" panose="02020603050405020304" pitchFamily="18" charset="0"/>
                <a:cs typeface="Times New Roman" panose="02020603050405020304" pitchFamily="18" charset="0"/>
              </a:rPr>
              <a:t>mycorhizienne</a:t>
            </a:r>
            <a:r>
              <a:rPr lang="fr-FR" sz="2400" dirty="0">
                <a:latin typeface="Times New Roman" panose="02020603050405020304" pitchFamily="18" charset="0"/>
                <a:cs typeface="Times New Roman" panose="02020603050405020304" pitchFamily="18" charset="0"/>
              </a:rPr>
              <a:t> à arbuscules a été observée pour la quasi-totalité des plantes </a:t>
            </a:r>
          </a:p>
          <a:p>
            <a:r>
              <a:rPr lang="fr-FR" sz="2400" dirty="0">
                <a:latin typeface="Times New Roman" panose="02020603050405020304" pitchFamily="18" charset="0"/>
                <a:cs typeface="Times New Roman" panose="02020603050405020304" pitchFamily="18" charset="0"/>
              </a:rPr>
              <a:t>chez lesquelles elle a été recherchée. Ainsi des plantes appartenant aux angiospermes, aux </a:t>
            </a:r>
          </a:p>
          <a:p>
            <a:r>
              <a:rPr lang="fr-FR" sz="2400" dirty="0">
                <a:latin typeface="Times New Roman" panose="02020603050405020304" pitchFamily="18" charset="0"/>
                <a:cs typeface="Times New Roman" panose="02020603050405020304" pitchFamily="18" charset="0"/>
              </a:rPr>
              <a:t>ptéridophytes, certaines gymnospermes, </a:t>
            </a:r>
          </a:p>
        </p:txBody>
      </p:sp>
    </p:spTree>
    <p:extLst>
      <p:ext uri="{BB962C8B-B14F-4D97-AF65-F5344CB8AC3E}">
        <p14:creationId xmlns:p14="http://schemas.microsoft.com/office/powerpoint/2010/main" val="309215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605"/>
            <a:ext cx="12192000" cy="1938992"/>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et même les gamétophytes de certaines plantes </a:t>
            </a:r>
            <a:r>
              <a:rPr lang="fr-FR" sz="2000" dirty="0" smtClean="0">
                <a:latin typeface="Times New Roman" panose="02020603050405020304" pitchFamily="18" charset="0"/>
                <a:cs typeface="Times New Roman" panose="02020603050405020304" pitchFamily="18" charset="0"/>
              </a:rPr>
              <a:t>inférieures </a:t>
            </a:r>
            <a:r>
              <a:rPr lang="fr-FR" sz="2000" dirty="0">
                <a:latin typeface="Times New Roman" panose="02020603050405020304" pitchFamily="18" charset="0"/>
                <a:cs typeface="Times New Roman" panose="02020603050405020304" pitchFamily="18" charset="0"/>
              </a:rPr>
              <a:t>(lycopodes et mousses) sont capables de </a:t>
            </a:r>
            <a:r>
              <a:rPr lang="fr-FR" sz="2000" dirty="0" err="1">
                <a:latin typeface="Times New Roman" panose="02020603050405020304" pitchFamily="18" charset="0"/>
                <a:cs typeface="Times New Roman" panose="02020603050405020304" pitchFamily="18" charset="0"/>
              </a:rPr>
              <a:t>mycorhizer</a:t>
            </a:r>
            <a:r>
              <a:rPr lang="fr-FR" sz="2000" dirty="0">
                <a:latin typeface="Times New Roman" panose="02020603050405020304" pitchFamily="18" charset="0"/>
                <a:cs typeface="Times New Roman" panose="02020603050405020304" pitchFamily="18" charset="0"/>
              </a:rPr>
              <a:t>. Les champignons des </a:t>
            </a:r>
            <a:r>
              <a:rPr lang="fr-FR" sz="2000" dirty="0" err="1" smtClean="0">
                <a:latin typeface="Times New Roman" panose="02020603050405020304" pitchFamily="18" charset="0"/>
                <a:cs typeface="Times New Roman" panose="02020603050405020304" pitchFamily="18" charset="0"/>
              </a:rPr>
              <a:t>endomycorhizes</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MA sont des symbiotes obligatoires et appartiennent à la famille des </a:t>
            </a:r>
          </a:p>
          <a:p>
            <a:r>
              <a:rPr lang="fr-FR" sz="2000" dirty="0">
                <a:latin typeface="Times New Roman" panose="02020603050405020304" pitchFamily="18" charset="0"/>
                <a:cs typeface="Times New Roman" panose="02020603050405020304" pitchFamily="18" charset="0"/>
              </a:rPr>
              <a:t>Zygomycètes, ordre des </a:t>
            </a:r>
            <a:r>
              <a:rPr lang="fr-FR" sz="2000" dirty="0" err="1">
                <a:latin typeface="Times New Roman" panose="02020603050405020304" pitchFamily="18" charset="0"/>
                <a:cs typeface="Times New Roman" panose="02020603050405020304" pitchFamily="18" charset="0"/>
              </a:rPr>
              <a:t>Glomales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Glomeromycota</a:t>
            </a:r>
            <a:r>
              <a:rPr lang="fr-FR" sz="2000" dirty="0">
                <a:latin typeface="Times New Roman" panose="02020603050405020304" pitchFamily="18" charset="0"/>
                <a:cs typeface="Times New Roman" panose="02020603050405020304" pitchFamily="18" charset="0"/>
              </a:rPr>
              <a:t>), genres : Glomus, </a:t>
            </a:r>
            <a:r>
              <a:rPr lang="fr-FR" sz="2000" dirty="0" err="1">
                <a:latin typeface="Times New Roman" panose="02020603050405020304" pitchFamily="18" charset="0"/>
                <a:cs typeface="Times New Roman" panose="02020603050405020304" pitchFamily="18" charset="0"/>
              </a:rPr>
              <a:t>Acaulospora</a:t>
            </a:r>
            <a:r>
              <a:rPr lang="fr-FR" sz="2000" dirty="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Scutellospora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Gigaspora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Paraglomus</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Archaeospora</a:t>
            </a:r>
            <a:r>
              <a:rPr lang="fr-FR" sz="2000" dirty="0">
                <a:latin typeface="Times New Roman" panose="02020603050405020304" pitchFamily="18" charset="0"/>
                <a:cs typeface="Times New Roman" panose="02020603050405020304" pitchFamily="18" charset="0"/>
              </a:rPr>
              <a:t>. </a:t>
            </a:r>
          </a:p>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490056" y="1628092"/>
            <a:ext cx="5212532" cy="4828450"/>
          </a:xfrm>
          <a:prstGeom prst="rect">
            <a:avLst/>
          </a:prstGeom>
        </p:spPr>
      </p:pic>
      <p:pic>
        <p:nvPicPr>
          <p:cNvPr id="3" name="Image 2"/>
          <p:cNvPicPr>
            <a:picLocks noChangeAspect="1"/>
          </p:cNvPicPr>
          <p:nvPr/>
        </p:nvPicPr>
        <p:blipFill>
          <a:blip r:embed="rId3"/>
          <a:stretch>
            <a:fillRect/>
          </a:stretch>
        </p:blipFill>
        <p:spPr>
          <a:xfrm>
            <a:off x="5702588" y="3183002"/>
            <a:ext cx="6145301" cy="768163"/>
          </a:xfrm>
          <a:prstGeom prst="rect">
            <a:avLst/>
          </a:prstGeom>
        </p:spPr>
      </p:pic>
    </p:spTree>
    <p:extLst>
      <p:ext uri="{BB962C8B-B14F-4D97-AF65-F5344CB8AC3E}">
        <p14:creationId xmlns:p14="http://schemas.microsoft.com/office/powerpoint/2010/main" val="400104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3139321"/>
          </a:xfrm>
          <a:prstGeom prst="rect">
            <a:avLst/>
          </a:prstGeom>
          <a:noFill/>
        </p:spPr>
        <p:txBody>
          <a:bodyPr wrap="square" rtlCol="0">
            <a:spAutoFit/>
          </a:bodyPr>
          <a:lstStyle/>
          <a:p>
            <a:r>
              <a:rPr lang="fr-FR" sz="2000" b="1" dirty="0">
                <a:cs typeface="+mj-cs"/>
              </a:rPr>
              <a:t>Organismes vivants du </a:t>
            </a:r>
            <a:r>
              <a:rPr lang="fr-FR" sz="2000" b="1" dirty="0" smtClean="0">
                <a:cs typeface="+mj-cs"/>
              </a:rPr>
              <a:t>sol</a:t>
            </a:r>
            <a:endParaRPr lang="ar-DZ" sz="2000" b="1" dirty="0" smtClean="0">
              <a:cs typeface="+mj-cs"/>
            </a:endParaRPr>
          </a:p>
          <a:p>
            <a:r>
              <a:rPr lang="fr-FR" sz="2000" dirty="0">
                <a:cs typeface="+mj-cs"/>
              </a:rPr>
              <a:t>On considère qu’un quart de la biodiversité mondiale réside dans les sols mais elle est </a:t>
            </a:r>
            <a:r>
              <a:rPr lang="fr-FR" sz="2000" dirty="0" smtClean="0">
                <a:cs typeface="+mj-cs"/>
              </a:rPr>
              <a:t>encore </a:t>
            </a:r>
            <a:r>
              <a:rPr lang="fr-FR" sz="2000" dirty="0">
                <a:cs typeface="+mj-cs"/>
              </a:rPr>
              <a:t>insuffisamment connue. </a:t>
            </a:r>
          </a:p>
          <a:p>
            <a:r>
              <a:rPr lang="fr-FR" sz="2000" dirty="0">
                <a:cs typeface="+mj-cs"/>
              </a:rPr>
              <a:t>A l'œil nu, on voit des vers de terre, des mille-pattes, des scarabées et des fourmis. Avec un </a:t>
            </a:r>
            <a:r>
              <a:rPr lang="fr-FR" sz="2000" dirty="0" smtClean="0">
                <a:cs typeface="+mj-cs"/>
              </a:rPr>
              <a:t>microscope </a:t>
            </a:r>
            <a:r>
              <a:rPr lang="fr-FR" sz="2000" dirty="0">
                <a:cs typeface="+mj-cs"/>
              </a:rPr>
              <a:t>on peut observer des collemboles, des nématodes, des champignons et des </a:t>
            </a:r>
            <a:r>
              <a:rPr lang="fr-FR" sz="2000" dirty="0" smtClean="0">
                <a:cs typeface="+mj-cs"/>
              </a:rPr>
              <a:t>bactéries.</a:t>
            </a:r>
            <a:endParaRPr lang="ar-DZ" sz="2000" dirty="0" smtClean="0">
              <a:cs typeface="+mj-cs"/>
            </a:endParaRPr>
          </a:p>
          <a:p>
            <a:r>
              <a:rPr lang="fr-FR" sz="2000" dirty="0">
                <a:cs typeface="+mj-cs"/>
              </a:rPr>
              <a:t>On peut classer la faune du sol par sa taille (figure 3). On distingue ainsi : - la mégafaune (&gt; 8 cm) qui comprend des petits vertébrés tels que les taupes et de </a:t>
            </a:r>
            <a:r>
              <a:rPr lang="fr-FR" sz="2000" dirty="0" smtClean="0">
                <a:cs typeface="+mj-cs"/>
              </a:rPr>
              <a:t>nombreux rongeurs ( </a:t>
            </a:r>
            <a:r>
              <a:rPr lang="fr-FR" sz="2000" dirty="0">
                <a:cs typeface="+mj-cs"/>
              </a:rPr>
              <a:t>hamster, etc.) ;  - la macrofaune (de 0,4 à 8 cm) qui est représentée par des arthropodes, des mollusques et </a:t>
            </a:r>
            <a:r>
              <a:rPr lang="fr-FR" sz="2000" dirty="0" smtClean="0">
                <a:cs typeface="+mj-cs"/>
              </a:rPr>
              <a:t>des </a:t>
            </a:r>
            <a:r>
              <a:rPr lang="fr-FR" sz="2000" dirty="0">
                <a:cs typeface="+mj-cs"/>
              </a:rPr>
              <a:t>annélides ou vers de terre ; - la microfaune (&lt; 0,4 mm) qui comprend des collemboles, des acariens et des nématodes. </a:t>
            </a:r>
            <a:endParaRPr lang="ar-DZ" sz="2000" dirty="0" smtClean="0">
              <a:cs typeface="+mj-cs"/>
            </a:endParaRPr>
          </a:p>
          <a:p>
            <a:endParaRPr lang="fr-FR" dirty="0"/>
          </a:p>
        </p:txBody>
      </p:sp>
      <p:pic>
        <p:nvPicPr>
          <p:cNvPr id="5" name="Image 4"/>
          <p:cNvPicPr>
            <a:picLocks noChangeAspect="1"/>
          </p:cNvPicPr>
          <p:nvPr/>
        </p:nvPicPr>
        <p:blipFill>
          <a:blip r:embed="rId2"/>
          <a:stretch>
            <a:fillRect/>
          </a:stretch>
        </p:blipFill>
        <p:spPr>
          <a:xfrm>
            <a:off x="306774" y="3278986"/>
            <a:ext cx="5400675" cy="2445658"/>
          </a:xfrm>
          <a:prstGeom prst="rect">
            <a:avLst/>
          </a:prstGeom>
        </p:spPr>
      </p:pic>
      <p:sp>
        <p:nvSpPr>
          <p:cNvPr id="6" name="Rectangle 5"/>
          <p:cNvSpPr/>
          <p:nvPr/>
        </p:nvSpPr>
        <p:spPr>
          <a:xfrm>
            <a:off x="639336" y="5724644"/>
            <a:ext cx="6096000" cy="646331"/>
          </a:xfrm>
          <a:prstGeom prst="rect">
            <a:avLst/>
          </a:prstGeom>
        </p:spPr>
        <p:txBody>
          <a:bodyPr>
            <a:spAutoFit/>
          </a:bodyPr>
          <a:lstStyle/>
          <a:p>
            <a:r>
              <a:rPr lang="fr-FR" dirty="0" smtClean="0"/>
              <a:t>Figure 3: vue </a:t>
            </a:r>
            <a:r>
              <a:rPr lang="fr-FR" dirty="0"/>
              <a:t>de quelques espèces de </a:t>
            </a:r>
            <a:r>
              <a:rPr lang="fr-FR" dirty="0" err="1"/>
              <a:t>pédofaune</a:t>
            </a:r>
            <a:r>
              <a:rPr lang="fr-FR" dirty="0"/>
              <a:t> </a:t>
            </a:r>
          </a:p>
          <a:p>
            <a:r>
              <a:rPr lang="fr-FR" dirty="0"/>
              <a:t>Source : http//ecosociosysteme.fr//pedoflore.html </a:t>
            </a:r>
          </a:p>
        </p:txBody>
      </p:sp>
    </p:spTree>
    <p:extLst>
      <p:ext uri="{BB962C8B-B14F-4D97-AF65-F5344CB8AC3E}">
        <p14:creationId xmlns:p14="http://schemas.microsoft.com/office/powerpoint/2010/main" val="397687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6247864"/>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Apports de la microbiologie pour une agriculture durable </a:t>
            </a:r>
          </a:p>
          <a:p>
            <a:r>
              <a:rPr lang="fr-FR" sz="2000" dirty="0">
                <a:latin typeface="Times New Roman" panose="02020603050405020304" pitchFamily="18" charset="0"/>
                <a:cs typeface="Times New Roman" panose="02020603050405020304" pitchFamily="18" charset="0"/>
              </a:rPr>
              <a:t>Les agricultures alternatives s'appuient sur la bonne santé des sols et en font un facteur clé </a:t>
            </a:r>
            <a:r>
              <a:rPr lang="fr-FR" sz="2000" dirty="0" smtClean="0">
                <a:latin typeface="Times New Roman" panose="02020603050405020304" pitchFamily="18" charset="0"/>
                <a:cs typeface="Times New Roman" panose="02020603050405020304" pitchFamily="18" charset="0"/>
              </a:rPr>
              <a:t>du </a:t>
            </a:r>
            <a:r>
              <a:rPr lang="fr-FR" sz="2000" dirty="0">
                <a:latin typeface="Times New Roman" panose="02020603050405020304" pitchFamily="18" charset="0"/>
                <a:cs typeface="Times New Roman" panose="02020603050405020304" pitchFamily="18" charset="0"/>
              </a:rPr>
              <a:t>système de production. A ce titre, elles doivent ou devront vérifier le fonctionnement du sol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ajuster leurs pratiques pour en maintenir l'équilibre. Dans ce sens, des études sur la </a:t>
            </a:r>
            <a:r>
              <a:rPr lang="fr-FR" sz="2000" dirty="0" smtClean="0">
                <a:latin typeface="Times New Roman" panose="02020603050405020304" pitchFamily="18" charset="0"/>
                <a:cs typeface="Times New Roman" panose="02020603050405020304" pitchFamily="18" charset="0"/>
              </a:rPr>
              <a:t>microflore </a:t>
            </a:r>
            <a:r>
              <a:rPr lang="fr-FR" sz="2000" dirty="0">
                <a:latin typeface="Times New Roman" panose="02020603050405020304" pitchFamily="18" charset="0"/>
                <a:cs typeface="Times New Roman" panose="02020603050405020304" pitchFamily="18" charset="0"/>
              </a:rPr>
              <a:t>du sol auront pour but de mieux renseigner l'agriculteur sur son activité biologique </a:t>
            </a:r>
            <a:r>
              <a:rPr lang="fr-FR" sz="2000" dirty="0" smtClean="0">
                <a:latin typeface="Times New Roman" panose="02020603050405020304" pitchFamily="18" charset="0"/>
                <a:cs typeface="Times New Roman" panose="02020603050405020304" pitchFamily="18" charset="0"/>
              </a:rPr>
              <a:t>de </a:t>
            </a:r>
            <a:r>
              <a:rPr lang="fr-FR" sz="2000" dirty="0">
                <a:latin typeface="Times New Roman" panose="02020603050405020304" pitchFamily="18" charset="0"/>
                <a:cs typeface="Times New Roman" panose="02020603050405020304" pitchFamily="18" charset="0"/>
              </a:rPr>
              <a:t>façon à ce qu'il puisse intégrer cette composante dans sa prise de décision. Les objectifs </a:t>
            </a:r>
          </a:p>
          <a:p>
            <a:r>
              <a:rPr lang="fr-FR" sz="2000" dirty="0">
                <a:latin typeface="Times New Roman" panose="02020603050405020304" pitchFamily="18" charset="0"/>
                <a:cs typeface="Times New Roman" panose="02020603050405020304" pitchFamily="18" charset="0"/>
              </a:rPr>
              <a:t>de recherche qui présentent un intérêt direct pour l'agriculteur sont les suivants : </a:t>
            </a:r>
            <a:endParaRPr lang="ar-DZ" sz="2000" dirty="0" smtClean="0">
              <a:latin typeface="Times New Roman" panose="02020603050405020304" pitchFamily="18" charset="0"/>
              <a:cs typeface="Times New Roman" panose="02020603050405020304" pitchFamily="18" charset="0"/>
            </a:endParaRPr>
          </a:p>
          <a:p>
            <a:pPr marL="342900" indent="-342900">
              <a:buFontTx/>
              <a:buChar char="-"/>
            </a:pPr>
            <a:r>
              <a:rPr lang="fr-FR" sz="2000" dirty="0" smtClean="0">
                <a:latin typeface="Times New Roman" panose="02020603050405020304" pitchFamily="18" charset="0"/>
                <a:cs typeface="Times New Roman" panose="02020603050405020304" pitchFamily="18" charset="0"/>
              </a:rPr>
              <a:t>identifier </a:t>
            </a:r>
            <a:r>
              <a:rPr lang="fr-FR" sz="2000" dirty="0">
                <a:latin typeface="Times New Roman" panose="02020603050405020304" pitchFamily="18" charset="0"/>
                <a:cs typeface="Times New Roman" panose="02020603050405020304" pitchFamily="18" charset="0"/>
              </a:rPr>
              <a:t>les </a:t>
            </a:r>
            <a:r>
              <a:rPr lang="fr-FR" sz="2000" dirty="0" smtClean="0">
                <a:latin typeface="Times New Roman" panose="02020603050405020304" pitchFamily="18" charset="0"/>
                <a:cs typeface="Times New Roman" panose="02020603050405020304" pitchFamily="18" charset="0"/>
              </a:rPr>
              <a:t>propriétés microbiologiques </a:t>
            </a:r>
            <a:r>
              <a:rPr lang="fr-FR" sz="2000" dirty="0">
                <a:latin typeface="Times New Roman" panose="02020603050405020304" pitchFamily="18" charset="0"/>
                <a:cs typeface="Times New Roman" panose="02020603050405020304" pitchFamily="18" charset="0"/>
              </a:rPr>
              <a:t>inhérentes au sol afin de pouvoir gérer son </a:t>
            </a:r>
            <a:r>
              <a:rPr lang="fr-FR" sz="2000" dirty="0" smtClean="0">
                <a:latin typeface="Times New Roman" panose="02020603050405020304" pitchFamily="18" charset="0"/>
                <a:cs typeface="Times New Roman" panose="02020603050405020304" pitchFamily="18" charset="0"/>
              </a:rPr>
              <a:t>potentiel</a:t>
            </a:r>
            <a:r>
              <a:rPr lang="fr-FR" sz="2000" dirty="0">
                <a:latin typeface="Times New Roman" panose="02020603050405020304" pitchFamily="18" charset="0"/>
                <a:cs typeface="Times New Roman" panose="02020603050405020304" pitchFamily="18" charset="0"/>
              </a:rPr>
              <a:t>. Certains sols sont naturellement plus fertiles avec une forte activité microbienne </a:t>
            </a:r>
            <a:r>
              <a:rPr lang="fr-FR" sz="2000" dirty="0" smtClean="0">
                <a:latin typeface="Times New Roman" panose="02020603050405020304" pitchFamily="18" charset="0"/>
                <a:cs typeface="Times New Roman" panose="02020603050405020304" pitchFamily="18" charset="0"/>
              </a:rPr>
              <a:t>de </a:t>
            </a:r>
            <a:r>
              <a:rPr lang="fr-FR" sz="2000" dirty="0">
                <a:latin typeface="Times New Roman" panose="02020603050405020304" pitchFamily="18" charset="0"/>
                <a:cs typeface="Times New Roman" panose="02020603050405020304" pitchFamily="18" charset="0"/>
              </a:rPr>
              <a:t>minéralisation (sous condition d'apports conséquents de matières organiques). Ces sols </a:t>
            </a:r>
            <a:r>
              <a:rPr lang="fr-FR" sz="2000" dirty="0" smtClean="0">
                <a:latin typeface="Times New Roman" panose="02020603050405020304" pitchFamily="18" charset="0"/>
                <a:cs typeface="Times New Roman" panose="02020603050405020304" pitchFamily="18" charset="0"/>
              </a:rPr>
              <a:t>conviendront </a:t>
            </a:r>
            <a:r>
              <a:rPr lang="fr-FR" sz="2000" dirty="0">
                <a:latin typeface="Times New Roman" panose="02020603050405020304" pitchFamily="18" charset="0"/>
                <a:cs typeface="Times New Roman" panose="02020603050405020304" pitchFamily="18" charset="0"/>
              </a:rPr>
              <a:t>à des cultures exigeantes en nutriments comme le maraîchage alors que des </a:t>
            </a:r>
            <a:r>
              <a:rPr lang="fr-FR" sz="2000" dirty="0" smtClean="0">
                <a:latin typeface="Times New Roman" panose="02020603050405020304" pitchFamily="18" charset="0"/>
                <a:cs typeface="Times New Roman" panose="02020603050405020304" pitchFamily="18" charset="0"/>
              </a:rPr>
              <a:t>sols </a:t>
            </a:r>
            <a:r>
              <a:rPr lang="fr-FR" sz="2000" dirty="0">
                <a:latin typeface="Times New Roman" panose="02020603050405020304" pitchFamily="18" charset="0"/>
                <a:cs typeface="Times New Roman" panose="02020603050405020304" pitchFamily="18" charset="0"/>
              </a:rPr>
              <a:t>avec une faible activité microbienne conviendront mieux à des cultures peu </a:t>
            </a:r>
            <a:r>
              <a:rPr lang="fr-FR" sz="2000" dirty="0" smtClean="0">
                <a:latin typeface="Times New Roman" panose="02020603050405020304" pitchFamily="18" charset="0"/>
                <a:cs typeface="Times New Roman" panose="02020603050405020304" pitchFamily="18" charset="0"/>
              </a:rPr>
              <a:t>exigeantes </a:t>
            </a:r>
            <a:r>
              <a:rPr lang="fr-FR" sz="2000" dirty="0">
                <a:latin typeface="Times New Roman" panose="02020603050405020304" pitchFamily="18" charset="0"/>
                <a:cs typeface="Times New Roman" panose="02020603050405020304" pitchFamily="18" charset="0"/>
              </a:rPr>
              <a:t>; </a:t>
            </a:r>
            <a:endParaRPr lang="ar-DZ" sz="2000" dirty="0" smtClean="0">
              <a:latin typeface="Times New Roman" panose="02020603050405020304" pitchFamily="18" charset="0"/>
              <a:cs typeface="Times New Roman" panose="02020603050405020304" pitchFamily="18" charset="0"/>
            </a:endParaRPr>
          </a:p>
          <a:p>
            <a:pPr marL="342900" indent="-342900">
              <a:buFontTx/>
              <a:buChar char="-"/>
            </a:pPr>
            <a:r>
              <a:rPr lang="fr-FR" sz="2000" dirty="0" smtClean="0">
                <a:latin typeface="Times New Roman" panose="02020603050405020304" pitchFamily="18" charset="0"/>
                <a:cs typeface="Times New Roman" panose="02020603050405020304" pitchFamily="18" charset="0"/>
              </a:rPr>
              <a:t>proposer </a:t>
            </a:r>
            <a:r>
              <a:rPr lang="fr-FR" sz="2000" dirty="0">
                <a:latin typeface="Times New Roman" panose="02020603050405020304" pitchFamily="18" charset="0"/>
                <a:cs typeface="Times New Roman" panose="02020603050405020304" pitchFamily="18" charset="0"/>
              </a:rPr>
              <a:t>comme alternative des microorganismes bénéfiques au sol pouvant agir comme </a:t>
            </a:r>
          </a:p>
          <a:p>
            <a:r>
              <a:rPr lang="fr-FR" sz="2000" dirty="0">
                <a:latin typeface="Times New Roman" panose="02020603050405020304" pitchFamily="18" charset="0"/>
                <a:cs typeface="Times New Roman" panose="02020603050405020304" pitchFamily="18" charset="0"/>
              </a:rPr>
              <a:t>biofertilisants et biostimulants, notamment les bactéries promotrices de la croissance des </a:t>
            </a:r>
          </a:p>
          <a:p>
            <a:r>
              <a:rPr lang="fr-FR" sz="2000" dirty="0">
                <a:latin typeface="Times New Roman" panose="02020603050405020304" pitchFamily="18" charset="0"/>
                <a:cs typeface="Times New Roman" panose="02020603050405020304" pitchFamily="18" charset="0"/>
              </a:rPr>
              <a:t>plantes plus connues sous le sigle PGPR (Plant </a:t>
            </a:r>
            <a:r>
              <a:rPr lang="fr-FR" sz="2000" dirty="0" err="1">
                <a:latin typeface="Times New Roman" panose="02020603050405020304" pitchFamily="18" charset="0"/>
                <a:cs typeface="Times New Roman" panose="02020603050405020304" pitchFamily="18" charset="0"/>
              </a:rPr>
              <a:t>Growth</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Promoting</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Rhizobactéria</a:t>
            </a:r>
            <a:r>
              <a:rPr lang="fr-FR" sz="2000" dirty="0">
                <a:latin typeface="Times New Roman" panose="02020603050405020304" pitchFamily="18" charset="0"/>
                <a:cs typeface="Times New Roman" panose="02020603050405020304" pitchFamily="18" charset="0"/>
              </a:rPr>
              <a:t>), des </a:t>
            </a:r>
          </a:p>
          <a:p>
            <a:r>
              <a:rPr lang="fr-FR" sz="2000" dirty="0">
                <a:latin typeface="Times New Roman" panose="02020603050405020304" pitchFamily="18" charset="0"/>
                <a:cs typeface="Times New Roman" panose="02020603050405020304" pitchFamily="18" charset="0"/>
              </a:rPr>
              <a:t>microorganismes bio-protecteurs des cultures (Bacillus </a:t>
            </a:r>
            <a:r>
              <a:rPr lang="fr-FR" sz="2000" dirty="0" err="1">
                <a:latin typeface="Times New Roman" panose="02020603050405020304" pitchFamily="18" charset="0"/>
                <a:cs typeface="Times New Roman" panose="02020603050405020304" pitchFamily="18" charset="0"/>
              </a:rPr>
              <a:t>thurengensis</a:t>
            </a:r>
            <a:r>
              <a:rPr lang="fr-FR" sz="2000" dirty="0">
                <a:latin typeface="Times New Roman" panose="02020603050405020304" pitchFamily="18" charset="0"/>
                <a:cs typeface="Times New Roman" panose="02020603050405020304" pitchFamily="18" charset="0"/>
              </a:rPr>
              <a:t>), des </a:t>
            </a:r>
          </a:p>
          <a:p>
            <a:r>
              <a:rPr lang="fr-FR" sz="2000" dirty="0">
                <a:latin typeface="Times New Roman" panose="02020603050405020304" pitchFamily="18" charset="0"/>
                <a:cs typeface="Times New Roman" panose="02020603050405020304" pitchFamily="18" charset="0"/>
              </a:rPr>
              <a:t>microorganismes dégradant ou stabilisant des pesticides ou autres molécules indésirables, </a:t>
            </a:r>
          </a:p>
          <a:p>
            <a:r>
              <a:rPr lang="fr-FR" sz="2000" dirty="0">
                <a:latin typeface="Times New Roman" panose="02020603050405020304" pitchFamily="18" charset="0"/>
                <a:cs typeface="Times New Roman" panose="02020603050405020304" pitchFamily="18" charset="0"/>
              </a:rPr>
              <a:t>des microorganismes moins producteurs ou consommateurs de gaz à effet de serre ; </a:t>
            </a:r>
            <a:endParaRPr lang="ar-DZ"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aider au recyclage et à la transformation de déchets de l'agriculture à travers notamment le </a:t>
            </a:r>
          </a:p>
          <a:p>
            <a:r>
              <a:rPr lang="fr-FR" sz="2000" dirty="0">
                <a:latin typeface="Times New Roman" panose="02020603050405020304" pitchFamily="18" charset="0"/>
                <a:cs typeface="Times New Roman" panose="02020603050405020304" pitchFamily="18" charset="0"/>
              </a:rPr>
              <a:t>compostage pour renforcer la fertilité des sols ; - tester l'écotoxicité de matières apportées au sol ainsi que l'absence de bactéries </a:t>
            </a:r>
            <a:r>
              <a:rPr lang="fr-FR" sz="2000" dirty="0" smtClean="0">
                <a:latin typeface="Times New Roman" panose="02020603050405020304" pitchFamily="18" charset="0"/>
                <a:cs typeface="Times New Roman" panose="02020603050405020304" pitchFamily="18" charset="0"/>
              </a:rPr>
              <a:t>pathogènes </a:t>
            </a:r>
            <a:r>
              <a:rPr lang="fr-FR" sz="2000" dirty="0">
                <a:latin typeface="Times New Roman" panose="02020603050405020304" pitchFamily="18" charset="0"/>
                <a:cs typeface="Times New Roman" panose="02020603050405020304" pitchFamily="18" charset="0"/>
              </a:rPr>
              <a:t>ou nuisibles (risque pour la santé humaine et pour la santé des plantes).</a:t>
            </a:r>
          </a:p>
        </p:txBody>
      </p:sp>
    </p:spTree>
    <p:extLst>
      <p:ext uri="{BB962C8B-B14F-4D97-AF65-F5344CB8AC3E}">
        <p14:creationId xmlns:p14="http://schemas.microsoft.com/office/powerpoint/2010/main" val="386723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078" y="0"/>
            <a:ext cx="12087922" cy="6370975"/>
          </a:xfrm>
          <a:prstGeom prst="rect">
            <a:avLst/>
          </a:prstGeom>
        </p:spPr>
        <p:txBody>
          <a:bodyPr wrap="square">
            <a:spAutoFit/>
          </a:bodyPr>
          <a:lstStyle/>
          <a:p>
            <a:r>
              <a:rPr lang="fr-FR" sz="2400" b="1" dirty="0" err="1"/>
              <a:t>Bioremédiation</a:t>
            </a:r>
            <a:r>
              <a:rPr lang="fr-FR" sz="2400" b="1" dirty="0"/>
              <a:t>, </a:t>
            </a:r>
            <a:r>
              <a:rPr lang="fr-FR" sz="2400" b="1" dirty="0" err="1" smtClean="0"/>
              <a:t>phytoremédiation</a:t>
            </a:r>
            <a:r>
              <a:rPr lang="fr-FR" dirty="0"/>
              <a:t>:</a:t>
            </a:r>
          </a:p>
          <a:p>
            <a:r>
              <a:rPr lang="fr-FR" sz="2400" dirty="0"/>
              <a:t>La </a:t>
            </a:r>
            <a:r>
              <a:rPr lang="fr-FR" sz="2400" dirty="0" err="1"/>
              <a:t>phytoremédiation</a:t>
            </a:r>
            <a:r>
              <a:rPr lang="fr-FR" sz="2400" dirty="0"/>
              <a:t>, du grec ancien </a:t>
            </a:r>
            <a:r>
              <a:rPr lang="fr-FR" sz="2400" dirty="0" err="1"/>
              <a:t>φυτόν</a:t>
            </a:r>
            <a:r>
              <a:rPr lang="fr-FR" sz="2400" dirty="0"/>
              <a:t> (</a:t>
            </a:r>
            <a:r>
              <a:rPr lang="fr-FR" sz="2400" dirty="0" err="1"/>
              <a:t>phytos</a:t>
            </a:r>
            <a:r>
              <a:rPr lang="fr-FR" sz="2400" dirty="0"/>
              <a:t>), « végétal », désigne les technologies de dépollution qui utilisent des plantes vasculaires : celles qui ont des racines et des vaisseaux pour conduire la sève. Mais comme il n’y a pas que les plantes vasculaires dans le règne végétal – il y a aussi les algues et les champignons – nous parlerons plutôt de </a:t>
            </a:r>
            <a:r>
              <a:rPr lang="fr-FR" sz="2400" dirty="0" err="1"/>
              <a:t>bioremédiation</a:t>
            </a:r>
            <a:r>
              <a:rPr lang="fr-FR" sz="2400" dirty="0"/>
              <a:t>, du grec ancien β</a:t>
            </a:r>
            <a:r>
              <a:rPr lang="fr-FR" sz="2400" dirty="0" err="1"/>
              <a:t>ίος</a:t>
            </a:r>
            <a:r>
              <a:rPr lang="fr-FR" sz="2400" dirty="0"/>
              <a:t> (bios), la « vie », pour désigner les techniques de dépollution par des écosystèmes. Selon la technologie employée et la destination du polluant, on parlera de bio-épuration, de bio-stabilisation, de bio-extraction, de bio-filtration, etc</a:t>
            </a:r>
            <a:r>
              <a:rPr lang="fr-FR" sz="2400" dirty="0" smtClean="0"/>
              <a:t>.</a:t>
            </a:r>
          </a:p>
          <a:p>
            <a:r>
              <a:rPr lang="fr-FR" sz="2400" b="1" dirty="0"/>
              <a:t>La </a:t>
            </a:r>
            <a:r>
              <a:rPr lang="fr-FR" sz="2400" b="1" dirty="0" err="1"/>
              <a:t>biorémédiation</a:t>
            </a:r>
            <a:r>
              <a:rPr lang="fr-FR" sz="2400" b="1" dirty="0"/>
              <a:t> en théorie</a:t>
            </a:r>
          </a:p>
          <a:p>
            <a:r>
              <a:rPr lang="fr-FR" sz="2400" dirty="0"/>
              <a:t>Dans la nature, les plantes poussent en échangeant des composés nutritifs avec les micro-organismes du sol. Par exemple, des bactéries présentes dans la terre dégradent certains composés en minéraux, absorbables par les racines, et en échange se nourrissent des substances qui s’écoulent le long des racines. Ces exsudats racinaires sont constitués de déchets (cellules mortes, </a:t>
            </a:r>
            <a:r>
              <a:rPr lang="fr-FR" sz="2400" dirty="0" err="1" smtClean="0"/>
              <a:t>etc</a:t>
            </a:r>
            <a:r>
              <a:rPr lang="fr-FR" sz="2400" dirty="0" smtClean="0"/>
              <a:t>), </a:t>
            </a:r>
            <a:r>
              <a:rPr lang="fr-FR" sz="2400" dirty="0"/>
              <a:t>et de composés qui permettent de modifier l’environnement direct autour des racines, afin qu’elles se développent dans les meilleures conditions </a:t>
            </a:r>
            <a:r>
              <a:rPr lang="fr-FR" sz="2400" dirty="0" smtClean="0"/>
              <a:t>(une </a:t>
            </a:r>
            <a:r>
              <a:rPr lang="fr-FR" sz="2400" dirty="0"/>
              <a:t>plante vasculaire, si elle se sent mal, sécrète un petit mucus autour de ses racines).</a:t>
            </a:r>
          </a:p>
          <a:p>
            <a:endParaRPr lang="fr-FR" sz="2400" dirty="0"/>
          </a:p>
        </p:txBody>
      </p:sp>
    </p:spTree>
    <p:extLst>
      <p:ext uri="{BB962C8B-B14F-4D97-AF65-F5344CB8AC3E}">
        <p14:creationId xmlns:p14="http://schemas.microsoft.com/office/powerpoint/2010/main" val="392347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539978"/>
          </a:xfrm>
          <a:prstGeom prst="rect">
            <a:avLst/>
          </a:prstGeom>
        </p:spPr>
        <p:txBody>
          <a:bodyPr wrap="square">
            <a:spAutoFit/>
          </a:bodyPr>
          <a:lstStyle/>
          <a:p>
            <a:r>
              <a:rPr lang="fr-FR" sz="2400" dirty="0"/>
              <a:t>Et si par malheur des composés toxiques s’accumulent dans l’environnement, les bactéries et les plantes vont s’employer à les gérer. Bien souvent, les bactéries savent dégrader les polluants organiques, tandis que les plantes, elles, peuvent accumuler parfois dans leurs cellules les polluants, en les stockant à part pour ne pas qu’ils interagissent avec le reste de leur métabolisme. Le système complet inclut les bactéries, les champignons, les plantes</a:t>
            </a:r>
            <a:r>
              <a:rPr lang="fr-FR" sz="2400" dirty="0" smtClean="0"/>
              <a:t>.</a:t>
            </a:r>
          </a:p>
          <a:p>
            <a:r>
              <a:rPr lang="fr-FR" sz="2400" b="1" dirty="0"/>
              <a:t>La </a:t>
            </a:r>
            <a:r>
              <a:rPr lang="fr-FR" sz="2400" b="1" dirty="0" err="1"/>
              <a:t>bioremédiation</a:t>
            </a:r>
            <a:r>
              <a:rPr lang="fr-FR" sz="2400" b="1" dirty="0"/>
              <a:t> en pratique</a:t>
            </a:r>
          </a:p>
          <a:p>
            <a:r>
              <a:rPr lang="fr-FR" sz="2400" dirty="0"/>
              <a:t>C</a:t>
            </a:r>
            <a:r>
              <a:rPr lang="fr-FR" sz="2400" dirty="0" smtClean="0"/>
              <a:t>ette </a:t>
            </a:r>
            <a:r>
              <a:rPr lang="fr-FR" sz="2400" dirty="0"/>
              <a:t>technique ne peut permettre de « dépolluer » un sol que s’il est faiblement contaminé, uniquement en surface (ou du moins jusqu’où peuvent plonger les racines), et nécessite beaucoup de temps. Citons par exemple les cultures d’alysson des murs (une plante de la famille du colza) en Albanie dans des champs contaminés au </a:t>
            </a:r>
            <a:r>
              <a:rPr lang="fr-FR" sz="2400" dirty="0" smtClean="0"/>
              <a:t>nickel. </a:t>
            </a:r>
            <a:r>
              <a:rPr lang="fr-FR" sz="2400" dirty="0"/>
              <a:t>L’alysson est capable de stocker ce métal toxique dans son corps : elle l’absorbe et le range dans un petit compartiment spécial de ses cellules. Cette accumulation peut constituer jusqu’à 2 % de son poids, ce qui représente une énorme part de son propre organisme sacrifié pour conserver hors de portée du reste du métabolisme le composé toxique.</a:t>
            </a:r>
          </a:p>
          <a:p>
            <a:endParaRPr lang="fr-FR" dirty="0"/>
          </a:p>
        </p:txBody>
      </p:sp>
    </p:spTree>
    <p:extLst>
      <p:ext uri="{BB962C8B-B14F-4D97-AF65-F5344CB8AC3E}">
        <p14:creationId xmlns:p14="http://schemas.microsoft.com/office/powerpoint/2010/main" val="35639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4093428"/>
          </a:xfrm>
          <a:prstGeom prst="rect">
            <a:avLst/>
          </a:prstGeom>
          <a:noFill/>
        </p:spPr>
        <p:txBody>
          <a:bodyPr wrap="square" rtlCol="0">
            <a:spAutoFit/>
          </a:bodyPr>
          <a:lstStyle/>
          <a:p>
            <a:r>
              <a:rPr lang="fr-FR" sz="2000" b="1" dirty="0" smtClean="0"/>
              <a:t>-Des bactéries </a:t>
            </a:r>
            <a:r>
              <a:rPr lang="fr-FR" sz="2000" b="1" dirty="0" err="1" smtClean="0"/>
              <a:t>endophytes</a:t>
            </a:r>
            <a:r>
              <a:rPr lang="fr-FR" sz="2000" b="1" dirty="0" smtClean="0"/>
              <a:t> associatives qui se logent dans les espaces intercellulaires.</a:t>
            </a:r>
          </a:p>
          <a:p>
            <a:r>
              <a:rPr lang="fr-FR" sz="2000" b="1" dirty="0" smtClean="0"/>
              <a:t>-Des bactéries </a:t>
            </a:r>
            <a:r>
              <a:rPr lang="fr-FR" sz="2000" b="1" dirty="0" err="1" smtClean="0"/>
              <a:t>endophytes</a:t>
            </a:r>
            <a:r>
              <a:rPr lang="fr-FR" sz="2000" b="1" dirty="0" smtClean="0"/>
              <a:t> symbiotiques caractérisées par leur localisation à l’intérieur</a:t>
            </a:r>
          </a:p>
          <a:p>
            <a:r>
              <a:rPr lang="fr-FR" sz="2000" dirty="0" smtClean="0"/>
              <a:t>d’une structure spécifique dite nodosité. Ce système est communément qualifié de symbiose fixatrice d’azote. Il est illustré par des associations symbiotiques et spécifiques établies entre les couples de bactéries type </a:t>
            </a:r>
            <a:r>
              <a:rPr lang="fr-FR" sz="2000" dirty="0" err="1" smtClean="0"/>
              <a:t>rhizobia</a:t>
            </a:r>
            <a:r>
              <a:rPr lang="fr-FR" sz="2000" dirty="0" smtClean="0"/>
              <a:t> et des plantes légumineuses et des actinomycètes du genre </a:t>
            </a:r>
            <a:r>
              <a:rPr lang="fr-FR" sz="2000" dirty="0" err="1" smtClean="0"/>
              <a:t>Frankia</a:t>
            </a:r>
            <a:r>
              <a:rPr lang="fr-FR" sz="2000" dirty="0" smtClean="0"/>
              <a:t> avec des plantes actinorhiziennes telle Casuarina.</a:t>
            </a:r>
          </a:p>
          <a:p>
            <a:r>
              <a:rPr lang="fr-FR" sz="2000" b="1" dirty="0" smtClean="0"/>
              <a:t>Symbiose Rhizobium-</a:t>
            </a:r>
            <a:r>
              <a:rPr lang="fr-FR" sz="2000" b="1" dirty="0" err="1" smtClean="0"/>
              <a:t>Fabaceae</a:t>
            </a:r>
            <a:endParaRPr lang="fr-FR" sz="2000" b="1" dirty="0" smtClean="0"/>
          </a:p>
          <a:p>
            <a:r>
              <a:rPr lang="fr-FR" sz="2000" dirty="0" smtClean="0"/>
              <a:t>Les </a:t>
            </a:r>
            <a:r>
              <a:rPr lang="fr-FR" sz="2000" dirty="0" err="1" smtClean="0"/>
              <a:t>rhizobia</a:t>
            </a:r>
            <a:r>
              <a:rPr lang="fr-FR" sz="2000" dirty="0" smtClean="0"/>
              <a:t> sont des bactéries en forme de bâtonnets à l’état libre, non sporulant, généralement mobiles grâce à la présence d’un ou plusieurs flagelles. </a:t>
            </a:r>
          </a:p>
          <a:p>
            <a:r>
              <a:rPr lang="fr-FR" sz="2000" dirty="0" smtClean="0"/>
              <a:t>La symbiose Légumineuse-Rhizobium est une interaction hautement adaptée et régulée, il ne s’agit pas d’une interaction obligatoire ou permanente. En effet, les deux partenaires peuvent vivre indépendamment et de manière autonome et chaque nouvelle génération de plante doit être infectée par de nouvelles bactéries. Au cours de cette interaction un nouvel organe, le nodule, est formé sur les racines ou plus rarement sur les tiges. C’est au sein de cet organe protecteur que l’azote atmosphérique est fixé par les bactéries (fig. 5)</a:t>
            </a:r>
            <a:endParaRPr lang="fr-FR" sz="2000" dirty="0"/>
          </a:p>
        </p:txBody>
      </p:sp>
      <p:pic>
        <p:nvPicPr>
          <p:cNvPr id="5" name="Image 4"/>
          <p:cNvPicPr>
            <a:picLocks noChangeAspect="1"/>
          </p:cNvPicPr>
          <p:nvPr/>
        </p:nvPicPr>
        <p:blipFill>
          <a:blip r:embed="rId2"/>
          <a:stretch>
            <a:fillRect/>
          </a:stretch>
        </p:blipFill>
        <p:spPr>
          <a:xfrm>
            <a:off x="470093" y="4352228"/>
            <a:ext cx="3133725" cy="2324100"/>
          </a:xfrm>
          <a:prstGeom prst="rect">
            <a:avLst/>
          </a:prstGeom>
        </p:spPr>
      </p:pic>
      <p:sp>
        <p:nvSpPr>
          <p:cNvPr id="6" name="ZoneTexte 5"/>
          <p:cNvSpPr txBox="1"/>
          <p:nvPr/>
        </p:nvSpPr>
        <p:spPr>
          <a:xfrm>
            <a:off x="4204010" y="4783873"/>
            <a:ext cx="4627756" cy="646331"/>
          </a:xfrm>
          <a:prstGeom prst="rect">
            <a:avLst/>
          </a:prstGeom>
          <a:noFill/>
        </p:spPr>
        <p:txBody>
          <a:bodyPr wrap="square" rtlCol="0">
            <a:spAutoFit/>
          </a:bodyPr>
          <a:lstStyle/>
          <a:p>
            <a:r>
              <a:rPr lang="fr-FR" smtClean="0"/>
              <a:t>Figure 5 : des nodules dans l’interaction</a:t>
            </a:r>
          </a:p>
          <a:p>
            <a:r>
              <a:rPr lang="fr-FR" smtClean="0"/>
              <a:t>Rhizobia-légumineuse.</a:t>
            </a:r>
            <a:endParaRPr lang="fr-FR" dirty="0"/>
          </a:p>
        </p:txBody>
      </p:sp>
    </p:spTree>
    <p:extLst>
      <p:ext uri="{BB962C8B-B14F-4D97-AF65-F5344CB8AC3E}">
        <p14:creationId xmlns:p14="http://schemas.microsoft.com/office/powerpoint/2010/main" val="197529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r>
              <a:rPr lang="fr-FR" sz="2000" b="1" dirty="0">
                <a:latin typeface="Times New Roman" panose="02020603050405020304" pitchFamily="18" charset="0"/>
                <a:cs typeface="Times New Roman" panose="02020603050405020304" pitchFamily="18" charset="0"/>
              </a:rPr>
              <a:t>Bactéries promotrices de croissance (PGPR</a:t>
            </a:r>
            <a:r>
              <a:rPr lang="fr-FR" sz="2000" dirty="0">
                <a:latin typeface="Times New Roman" panose="02020603050405020304" pitchFamily="18" charset="0"/>
                <a:cs typeface="Times New Roman" panose="02020603050405020304" pitchFamily="18" charset="0"/>
              </a:rPr>
              <a:t>) </a:t>
            </a:r>
          </a:p>
          <a:p>
            <a:r>
              <a:rPr lang="fr-FR" sz="2000"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Définition :  </a:t>
            </a:r>
          </a:p>
          <a:p>
            <a:r>
              <a:rPr lang="fr-FR" sz="2000" dirty="0">
                <a:latin typeface="Times New Roman" panose="02020603050405020304" pitchFamily="18" charset="0"/>
                <a:cs typeface="Times New Roman" panose="02020603050405020304" pitchFamily="18" charset="0"/>
              </a:rPr>
              <a:t>Les PGPR ou «Plant </a:t>
            </a:r>
            <a:r>
              <a:rPr lang="fr-FR" sz="2000" dirty="0" err="1">
                <a:latin typeface="Times New Roman" panose="02020603050405020304" pitchFamily="18" charset="0"/>
                <a:cs typeface="Times New Roman" panose="02020603050405020304" pitchFamily="18" charset="0"/>
              </a:rPr>
              <a:t>Growth-Promoting</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Rhizobacteria</a:t>
            </a:r>
            <a:r>
              <a:rPr lang="fr-FR" sz="2000" dirty="0">
                <a:latin typeface="Times New Roman" panose="02020603050405020304" pitchFamily="18" charset="0"/>
                <a:cs typeface="Times New Roman" panose="02020603050405020304" pitchFamily="18" charset="0"/>
              </a:rPr>
              <a:t> » sont des bactéries qui se </a:t>
            </a:r>
            <a:r>
              <a:rPr lang="fr-FR" sz="2000" dirty="0" smtClean="0">
                <a:latin typeface="Times New Roman" panose="02020603050405020304" pitchFamily="18" charset="0"/>
                <a:cs typeface="Times New Roman" panose="02020603050405020304" pitchFamily="18" charset="0"/>
              </a:rPr>
              <a:t> développent </a:t>
            </a:r>
            <a:r>
              <a:rPr lang="fr-FR" sz="2000" dirty="0">
                <a:latin typeface="Times New Roman" panose="02020603050405020304" pitchFamily="18" charset="0"/>
                <a:cs typeface="Times New Roman" panose="02020603050405020304" pitchFamily="18" charset="0"/>
              </a:rPr>
              <a:t>dans la rhizosphère, et qui ont un effet positif sur la plante, pour cet effet on les </a:t>
            </a:r>
            <a:r>
              <a:rPr lang="fr-FR" sz="2000" dirty="0" smtClean="0">
                <a:latin typeface="Times New Roman" panose="02020603050405020304" pitchFamily="18" charset="0"/>
                <a:cs typeface="Times New Roman" panose="02020603050405020304" pitchFamily="18" charset="0"/>
              </a:rPr>
              <a:t> considère </a:t>
            </a:r>
            <a:r>
              <a:rPr lang="fr-FR" sz="2000" dirty="0">
                <a:latin typeface="Times New Roman" panose="02020603050405020304" pitchFamily="18" charset="0"/>
                <a:cs typeface="Times New Roman" panose="02020603050405020304" pitchFamily="18" charset="0"/>
              </a:rPr>
              <a:t>comme </a:t>
            </a:r>
            <a:r>
              <a:rPr lang="fr-FR" sz="2000" dirty="0" err="1">
                <a:latin typeface="Times New Roman" panose="02020603050405020304" pitchFamily="18" charset="0"/>
                <a:cs typeface="Times New Roman" panose="02020603050405020304" pitchFamily="18" charset="0"/>
              </a:rPr>
              <a:t>rhizobactéries</a:t>
            </a:r>
            <a:r>
              <a:rPr lang="fr-FR" sz="2000" dirty="0">
                <a:latin typeface="Times New Roman" panose="02020603050405020304" pitchFamily="18" charset="0"/>
                <a:cs typeface="Times New Roman" panose="02020603050405020304" pitchFamily="18" charset="0"/>
              </a:rPr>
              <a:t> promotrice de la croissance végétale. </a:t>
            </a:r>
            <a:r>
              <a:rPr lang="fr-FR" sz="2000" dirty="0" smtClean="0">
                <a:latin typeface="Times New Roman" panose="02020603050405020304" pitchFamily="18" charset="0"/>
                <a:cs typeface="Times New Roman" panose="02020603050405020304" pitchFamily="18" charset="0"/>
              </a:rPr>
              <a:t> Les </a:t>
            </a:r>
            <a:r>
              <a:rPr lang="fr-FR" sz="2000" dirty="0">
                <a:latin typeface="Times New Roman" panose="02020603050405020304" pitchFamily="18" charset="0"/>
                <a:cs typeface="Times New Roman" panose="02020603050405020304" pitchFamily="18" charset="0"/>
              </a:rPr>
              <a:t>bactéries PGPR peuvent avoir un impact positif sur la croissance des plantes de manière </a:t>
            </a:r>
            <a:r>
              <a:rPr lang="fr-FR" sz="2000" dirty="0" smtClean="0">
                <a:latin typeface="Times New Roman" panose="02020603050405020304" pitchFamily="18" charset="0"/>
                <a:cs typeface="Times New Roman" panose="02020603050405020304" pitchFamily="18" charset="0"/>
              </a:rPr>
              <a:t> directe </a:t>
            </a:r>
            <a:r>
              <a:rPr lang="fr-FR" sz="2000" dirty="0">
                <a:latin typeface="Times New Roman" panose="02020603050405020304" pitchFamily="18" charset="0"/>
                <a:cs typeface="Times New Roman" panose="02020603050405020304" pitchFamily="18" charset="0"/>
              </a:rPr>
              <a:t>ou </a:t>
            </a:r>
            <a:r>
              <a:rPr lang="fr-FR" sz="2000" dirty="0" smtClean="0">
                <a:latin typeface="Times New Roman" panose="02020603050405020304" pitchFamily="18" charset="0"/>
                <a:cs typeface="Times New Roman" panose="02020603050405020304" pitchFamily="18" charset="0"/>
              </a:rPr>
              <a:t>indirecte (Figure ).</a:t>
            </a:r>
          </a:p>
          <a:p>
            <a:r>
              <a:rPr lang="fr-FR" sz="2000" b="1" dirty="0">
                <a:latin typeface="Times New Roman" panose="02020603050405020304" pitchFamily="18" charset="0"/>
                <a:cs typeface="Times New Roman" panose="02020603050405020304" pitchFamily="18" charset="0"/>
              </a:rPr>
              <a:t>La promotion directe : </a:t>
            </a:r>
            <a:r>
              <a:rPr lang="fr-FR" sz="2000" dirty="0">
                <a:latin typeface="Times New Roman" panose="02020603050405020304" pitchFamily="18" charset="0"/>
                <a:cs typeface="Times New Roman" panose="02020603050405020304" pitchFamily="18" charset="0"/>
              </a:rPr>
              <a:t>Ce mécanisme comprend la stimulation bactérienne des </a:t>
            </a:r>
            <a:r>
              <a:rPr lang="fr-FR" sz="2000" dirty="0" smtClean="0">
                <a:latin typeface="Times New Roman" panose="02020603050405020304" pitchFamily="18" charset="0"/>
                <a:cs typeface="Times New Roman" panose="02020603050405020304" pitchFamily="18" charset="0"/>
              </a:rPr>
              <a:t> phytohormones </a:t>
            </a:r>
            <a:r>
              <a:rPr lang="fr-FR" sz="2000" dirty="0">
                <a:latin typeface="Times New Roman" panose="02020603050405020304" pitchFamily="18" charset="0"/>
                <a:cs typeface="Times New Roman" panose="02020603050405020304" pitchFamily="18" charset="0"/>
              </a:rPr>
              <a:t>(auxine ou </a:t>
            </a:r>
            <a:r>
              <a:rPr lang="fr-FR" sz="2000" dirty="0" err="1">
                <a:latin typeface="Times New Roman" panose="02020603050405020304" pitchFamily="18" charset="0"/>
                <a:cs typeface="Times New Roman" panose="02020603050405020304" pitchFamily="18" charset="0"/>
              </a:rPr>
              <a:t>cytokinine</a:t>
            </a:r>
            <a:r>
              <a:rPr lang="fr-FR" sz="2000" dirty="0">
                <a:latin typeface="Times New Roman" panose="02020603050405020304" pitchFamily="18" charset="0"/>
                <a:cs typeface="Times New Roman" panose="02020603050405020304" pitchFamily="18" charset="0"/>
              </a:rPr>
              <a:t>), l’augmentation de la qualité de nutriments </a:t>
            </a:r>
            <a:r>
              <a:rPr lang="fr-FR" sz="2000" dirty="0" smtClean="0">
                <a:latin typeface="Times New Roman" panose="02020603050405020304" pitchFamily="18" charset="0"/>
                <a:cs typeface="Times New Roman" panose="02020603050405020304" pitchFamily="18" charset="0"/>
              </a:rPr>
              <a:t> disponibles </a:t>
            </a:r>
            <a:r>
              <a:rPr lang="fr-FR" sz="2000" dirty="0">
                <a:latin typeface="Times New Roman" panose="02020603050405020304" pitchFamily="18" charset="0"/>
                <a:cs typeface="Times New Roman" panose="02020603050405020304" pitchFamily="18" charset="0"/>
              </a:rPr>
              <a:t>(fixation libre de l’azote, solubilisation du phosphate, etc.) et une </a:t>
            </a:r>
            <a:r>
              <a:rPr lang="fr-FR" sz="2000" dirty="0" smtClean="0">
                <a:latin typeface="Times New Roman" panose="02020603050405020304" pitchFamily="18" charset="0"/>
                <a:cs typeface="Times New Roman" panose="02020603050405020304" pitchFamily="18" charset="0"/>
              </a:rPr>
              <a:t> augmentation </a:t>
            </a:r>
            <a:r>
              <a:rPr lang="fr-FR" sz="2000" dirty="0">
                <a:latin typeface="Times New Roman" panose="02020603050405020304" pitchFamily="18" charset="0"/>
                <a:cs typeface="Times New Roman" panose="02020603050405020304" pitchFamily="18" charset="0"/>
              </a:rPr>
              <a:t>de la </a:t>
            </a:r>
            <a:r>
              <a:rPr lang="fr-FR" sz="2000" dirty="0" err="1">
                <a:latin typeface="Times New Roman" panose="02020603050405020304" pitchFamily="18" charset="0"/>
                <a:cs typeface="Times New Roman" panose="02020603050405020304" pitchFamily="18" charset="0"/>
              </a:rPr>
              <a:t>microstructuration</a:t>
            </a:r>
            <a:r>
              <a:rPr lang="fr-FR" sz="2000" dirty="0">
                <a:latin typeface="Times New Roman" panose="02020603050405020304" pitchFamily="18" charset="0"/>
                <a:cs typeface="Times New Roman" panose="02020603050405020304" pitchFamily="18" charset="0"/>
              </a:rPr>
              <a:t> du sol </a:t>
            </a:r>
            <a:r>
              <a:rPr lang="fr-FR" sz="2000" dirty="0" err="1">
                <a:latin typeface="Times New Roman" panose="02020603050405020304" pitchFamily="18" charset="0"/>
                <a:cs typeface="Times New Roman" panose="02020603050405020304" pitchFamily="18" charset="0"/>
              </a:rPr>
              <a:t>rhizosphérique</a:t>
            </a:r>
            <a:r>
              <a:rPr lang="fr-FR" sz="2000" dirty="0">
                <a:latin typeface="Times New Roman" panose="02020603050405020304" pitchFamily="18" charset="0"/>
                <a:cs typeface="Times New Roman" panose="02020603050405020304" pitchFamily="18" charset="0"/>
              </a:rPr>
              <a:t> qui retient alors mieux </a:t>
            </a:r>
          </a:p>
          <a:p>
            <a:r>
              <a:rPr lang="fr-FR" sz="2000" dirty="0">
                <a:latin typeface="Times New Roman" panose="02020603050405020304" pitchFamily="18" charset="0"/>
                <a:cs typeface="Times New Roman" panose="02020603050405020304" pitchFamily="18" charset="0"/>
              </a:rPr>
              <a:t>l’eau</a:t>
            </a:r>
            <a:r>
              <a:rPr lang="fr-FR" sz="2000" dirty="0" smtClean="0">
                <a:latin typeface="Times New Roman" panose="02020603050405020304" pitchFamily="18" charset="0"/>
                <a:cs typeface="Times New Roman" panose="02020603050405020304" pitchFamily="18" charset="0"/>
              </a:rPr>
              <a:t>.</a:t>
            </a:r>
          </a:p>
          <a:p>
            <a:r>
              <a:rPr lang="fr-FR" sz="2000" b="1" dirty="0">
                <a:latin typeface="Times New Roman" panose="02020603050405020304" pitchFamily="18" charset="0"/>
                <a:cs typeface="Times New Roman" panose="02020603050405020304" pitchFamily="18" charset="0"/>
              </a:rPr>
              <a:t>La promotion indirecte : </a:t>
            </a:r>
            <a:r>
              <a:rPr lang="fr-FR" sz="2000" dirty="0">
                <a:latin typeface="Times New Roman" panose="02020603050405020304" pitchFamily="18" charset="0"/>
                <a:cs typeface="Times New Roman" panose="02020603050405020304" pitchFamily="18" charset="0"/>
              </a:rPr>
              <a:t>Ce mécanisme repose sur la capacité des PGPR à réduire les effets </a:t>
            </a:r>
            <a:r>
              <a:rPr lang="fr-FR" sz="2000" dirty="0" smtClean="0">
                <a:latin typeface="Times New Roman" panose="02020603050405020304" pitchFamily="18" charset="0"/>
                <a:cs typeface="Times New Roman" panose="02020603050405020304" pitchFamily="18" charset="0"/>
              </a:rPr>
              <a:t> nocifs </a:t>
            </a:r>
            <a:r>
              <a:rPr lang="fr-FR" sz="2000" dirty="0">
                <a:latin typeface="Times New Roman" panose="02020603050405020304" pitchFamily="18" charset="0"/>
                <a:cs typeface="Times New Roman" panose="02020603050405020304" pitchFamily="18" charset="0"/>
              </a:rPr>
              <a:t>pour la plante. L’effet </a:t>
            </a:r>
            <a:r>
              <a:rPr lang="fr-FR" sz="2000" dirty="0" err="1">
                <a:latin typeface="Times New Roman" panose="02020603050405020304" pitchFamily="18" charset="0"/>
                <a:cs typeface="Times New Roman" panose="02020603050405020304" pitchFamily="18" charset="0"/>
              </a:rPr>
              <a:t>phytobénéfiques</a:t>
            </a:r>
            <a:r>
              <a:rPr lang="fr-FR" sz="2000" dirty="0">
                <a:latin typeface="Times New Roman" panose="02020603050405020304" pitchFamily="18" charset="0"/>
                <a:cs typeface="Times New Roman" panose="02020603050405020304" pitchFamily="18" charset="0"/>
              </a:rPr>
              <a:t> indirect des bactéries PGPR résulte </a:t>
            </a:r>
            <a:r>
              <a:rPr lang="fr-FR" sz="2000" dirty="0" smtClean="0">
                <a:latin typeface="Times New Roman" panose="02020603050405020304" pitchFamily="18" charset="0"/>
                <a:cs typeface="Times New Roman" panose="02020603050405020304" pitchFamily="18" charset="0"/>
              </a:rPr>
              <a:t> d’interactions </a:t>
            </a:r>
            <a:r>
              <a:rPr lang="fr-FR" sz="2000" dirty="0">
                <a:latin typeface="Times New Roman" panose="02020603050405020304" pitchFamily="18" charset="0"/>
                <a:cs typeface="Times New Roman" panose="02020603050405020304" pitchFamily="18" charset="0"/>
              </a:rPr>
              <a:t>entre PGPR et des pathogènes et/ou parasites de la plante, à l’occasion </a:t>
            </a:r>
            <a:r>
              <a:rPr lang="fr-FR" sz="2000" dirty="0" smtClean="0">
                <a:latin typeface="Times New Roman" panose="02020603050405020304" pitchFamily="18" charset="0"/>
                <a:cs typeface="Times New Roman" panose="02020603050405020304" pitchFamily="18" charset="0"/>
              </a:rPr>
              <a:t> desquelles </a:t>
            </a:r>
            <a:r>
              <a:rPr lang="fr-FR" sz="2000" dirty="0">
                <a:latin typeface="Times New Roman" panose="02020603050405020304" pitchFamily="18" charset="0"/>
                <a:cs typeface="Times New Roman" panose="02020603050405020304" pitchFamily="18" charset="0"/>
              </a:rPr>
              <a:t>les effets négatifs de ces derniers sont diminués. Ces interactions </a:t>
            </a:r>
          </a:p>
          <a:p>
            <a:r>
              <a:rPr lang="fr-FR" sz="2000" dirty="0">
                <a:latin typeface="Times New Roman" panose="02020603050405020304" pitchFamily="18" charset="0"/>
                <a:cs typeface="Times New Roman" panose="02020603050405020304" pitchFamily="18" charset="0"/>
              </a:rPr>
              <a:t>correspondent souvent à la compétition ou de l’antagonisme.</a:t>
            </a:r>
          </a:p>
        </p:txBody>
      </p:sp>
    </p:spTree>
    <p:extLst>
      <p:ext uri="{BB962C8B-B14F-4D97-AF65-F5344CB8AC3E}">
        <p14:creationId xmlns:p14="http://schemas.microsoft.com/office/powerpoint/2010/main" val="274574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5632311"/>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Mécanismes utilisés par les PGPR pour promouvoir la croissance des plantes </a:t>
            </a:r>
            <a:endParaRPr lang="fr-FR" sz="2000" b="1" dirty="0" smtClean="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La promotion directe </a:t>
            </a:r>
          </a:p>
          <a:p>
            <a:r>
              <a:rPr lang="fr-FR" sz="2000" b="1"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La fixation d’azote (N2)  </a:t>
            </a:r>
          </a:p>
          <a:p>
            <a:r>
              <a:rPr lang="fr-FR" sz="2000" dirty="0">
                <a:latin typeface="Times New Roman" panose="02020603050405020304" pitchFamily="18" charset="0"/>
                <a:cs typeface="Times New Roman" panose="02020603050405020304" pitchFamily="18" charset="0"/>
              </a:rPr>
              <a:t>De nombreux genres de bactérie (</a:t>
            </a:r>
            <a:r>
              <a:rPr lang="fr-FR" sz="2000" dirty="0" err="1">
                <a:latin typeface="Times New Roman" panose="02020603050405020304" pitchFamily="18" charset="0"/>
                <a:cs typeface="Times New Roman" panose="02020603050405020304" pitchFamily="18" charset="0"/>
              </a:rPr>
              <a:t>diazotrophes</a:t>
            </a:r>
            <a:r>
              <a:rPr lang="fr-FR" sz="2000" dirty="0">
                <a:latin typeface="Times New Roman" panose="02020603050405020304" pitchFamily="18" charset="0"/>
                <a:cs typeface="Times New Roman" panose="02020603050405020304" pitchFamily="18" charset="0"/>
              </a:rPr>
              <a:t>) peuvent réduire l’azote moléculaire en </a:t>
            </a:r>
            <a:r>
              <a:rPr lang="fr-FR" sz="2000" dirty="0" smtClean="0">
                <a:latin typeface="Times New Roman" panose="02020603050405020304" pitchFamily="18" charset="0"/>
                <a:cs typeface="Times New Roman" panose="02020603050405020304" pitchFamily="18" charset="0"/>
              </a:rPr>
              <a:t>ammoniac </a:t>
            </a:r>
            <a:r>
              <a:rPr lang="fr-FR" sz="2000" dirty="0">
                <a:latin typeface="Times New Roman" panose="02020603050405020304" pitchFamily="18" charset="0"/>
                <a:cs typeface="Times New Roman" panose="02020603050405020304" pitchFamily="18" charset="0"/>
              </a:rPr>
              <a:t>grâce à leur enzyme spécifique appelé la nitrogénase</a:t>
            </a:r>
            <a:r>
              <a:rPr lang="fr-FR" sz="2000" dirty="0" smtClean="0">
                <a:latin typeface="Times New Roman" panose="02020603050405020304" pitchFamily="18" charset="0"/>
                <a:cs typeface="Times New Roman" panose="02020603050405020304" pitchFamily="18" charset="0"/>
              </a:rPr>
              <a:t>.</a:t>
            </a:r>
          </a:p>
          <a:p>
            <a:r>
              <a:rPr lang="fr-FR" sz="2000" b="1" dirty="0">
                <a:latin typeface="Times New Roman" panose="02020603050405020304" pitchFamily="18" charset="0"/>
                <a:cs typeface="Times New Roman" panose="02020603050405020304" pitchFamily="18" charset="0"/>
              </a:rPr>
              <a:t>Production des </a:t>
            </a:r>
            <a:r>
              <a:rPr lang="fr-FR" sz="2000" b="1" dirty="0" err="1">
                <a:latin typeface="Times New Roman" panose="02020603050405020304" pitchFamily="18" charset="0"/>
                <a:cs typeface="Times New Roman" panose="02020603050405020304" pitchFamily="18" charset="0"/>
              </a:rPr>
              <a:t>sidérophores</a:t>
            </a:r>
            <a:r>
              <a:rPr lang="fr-FR" sz="2000" b="1" dirty="0">
                <a:latin typeface="Times New Roman" panose="02020603050405020304" pitchFamily="18" charset="0"/>
                <a:cs typeface="Times New Roman" panose="02020603050405020304" pitchFamily="18" charset="0"/>
              </a:rPr>
              <a:t>  </a:t>
            </a:r>
          </a:p>
          <a:p>
            <a:r>
              <a:rPr lang="fr-FR" sz="2000" dirty="0">
                <a:latin typeface="Times New Roman" panose="02020603050405020304" pitchFamily="18" charset="0"/>
                <a:cs typeface="Times New Roman" panose="02020603050405020304" pitchFamily="18" charset="0"/>
              </a:rPr>
              <a:t>Les </a:t>
            </a:r>
            <a:r>
              <a:rPr lang="fr-FR" sz="2000" dirty="0" err="1">
                <a:latin typeface="Times New Roman" panose="02020603050405020304" pitchFamily="18" charset="0"/>
                <a:cs typeface="Times New Roman" panose="02020603050405020304" pitchFamily="18" charset="0"/>
              </a:rPr>
              <a:t>sidérophores</a:t>
            </a:r>
            <a:r>
              <a:rPr lang="fr-FR" sz="2000" dirty="0">
                <a:latin typeface="Times New Roman" panose="02020603050405020304" pitchFamily="18" charset="0"/>
                <a:cs typeface="Times New Roman" panose="02020603050405020304" pitchFamily="18" charset="0"/>
              </a:rPr>
              <a:t> sont synthétisés et sécrétés pour la solubilisation d’ions ferriques par des </a:t>
            </a:r>
            <a:r>
              <a:rPr lang="fr-FR" sz="2000" dirty="0" smtClean="0">
                <a:latin typeface="Times New Roman" panose="02020603050405020304" pitchFamily="18" charset="0"/>
                <a:cs typeface="Times New Roman" panose="02020603050405020304" pitchFamily="18" charset="0"/>
              </a:rPr>
              <a:t>microorganismes </a:t>
            </a:r>
            <a:r>
              <a:rPr lang="fr-FR" sz="2000" dirty="0">
                <a:latin typeface="Times New Roman" panose="02020603050405020304" pitchFamily="18" charset="0"/>
                <a:cs typeface="Times New Roman" panose="02020603050405020304" pitchFamily="18" charset="0"/>
              </a:rPr>
              <a:t>aérobies, tels que les bactéries, certains champignons mais aussi organismes </a:t>
            </a:r>
            <a:r>
              <a:rPr lang="fr-FR" sz="2000" dirty="0" smtClean="0">
                <a:latin typeface="Times New Roman" panose="02020603050405020304" pitchFamily="18" charset="0"/>
                <a:cs typeface="Times New Roman" panose="02020603050405020304" pitchFamily="18" charset="0"/>
              </a:rPr>
              <a:t>supérieurs </a:t>
            </a:r>
            <a:r>
              <a:rPr lang="fr-FR" sz="2000" dirty="0">
                <a:latin typeface="Times New Roman" panose="02020603050405020304" pitchFamily="18" charset="0"/>
                <a:cs typeface="Times New Roman" panose="02020603050405020304" pitchFamily="18" charset="0"/>
              </a:rPr>
              <a:t>(certaines plantes monocotylédones) en réponse à des conditions de carence en fer. </a:t>
            </a:r>
            <a:r>
              <a:rPr lang="fr-FR" sz="2000" dirty="0" smtClean="0">
                <a:latin typeface="Times New Roman" panose="02020603050405020304" pitchFamily="18" charset="0"/>
                <a:cs typeface="Times New Roman" panose="02020603050405020304" pitchFamily="18" charset="0"/>
              </a:rPr>
              <a:t>Après </a:t>
            </a:r>
            <a:r>
              <a:rPr lang="fr-FR" sz="2000" dirty="0">
                <a:latin typeface="Times New Roman" panose="02020603050405020304" pitchFamily="18" charset="0"/>
                <a:cs typeface="Times New Roman" panose="02020603050405020304" pitchFamily="18" charset="0"/>
              </a:rPr>
              <a:t>sécrétion par la bactérie, les </a:t>
            </a:r>
            <a:r>
              <a:rPr lang="fr-FR" sz="2000" dirty="0" err="1">
                <a:latin typeface="Times New Roman" panose="02020603050405020304" pitchFamily="18" charset="0"/>
                <a:cs typeface="Times New Roman" panose="02020603050405020304" pitchFamily="18" charset="0"/>
              </a:rPr>
              <a:t>sidérophores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chélatent</a:t>
            </a:r>
            <a:r>
              <a:rPr lang="fr-FR" sz="2000" dirty="0">
                <a:latin typeface="Times New Roman" panose="02020603050405020304" pitchFamily="18" charset="0"/>
                <a:cs typeface="Times New Roman" panose="02020603050405020304" pitchFamily="18" charset="0"/>
              </a:rPr>
              <a:t> avec une haute affinité le fer dans </a:t>
            </a:r>
            <a:r>
              <a:rPr lang="fr-FR" sz="2000" dirty="0" smtClean="0">
                <a:latin typeface="Times New Roman" panose="02020603050405020304" pitchFamily="18" charset="0"/>
                <a:cs typeface="Times New Roman" panose="02020603050405020304" pitchFamily="18" charset="0"/>
              </a:rPr>
              <a:t>l’environnement </a:t>
            </a:r>
            <a:r>
              <a:rPr lang="fr-FR" sz="2000" dirty="0">
                <a:latin typeface="Times New Roman" panose="02020603050405020304" pitchFamily="18" charset="0"/>
                <a:cs typeface="Times New Roman" panose="02020603050405020304" pitchFamily="18" charset="0"/>
              </a:rPr>
              <a:t>extracellulaire, et le transportent via des voies d’assimilation spécifiques. </a:t>
            </a:r>
            <a:endParaRPr lang="fr-FR" sz="2000" dirty="0" smtClean="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Solubilisation du phosphate  </a:t>
            </a:r>
          </a:p>
          <a:p>
            <a:r>
              <a:rPr lang="fr-FR" sz="2000" dirty="0">
                <a:latin typeface="Times New Roman" panose="02020603050405020304" pitchFamily="18" charset="0"/>
                <a:cs typeface="Times New Roman" panose="02020603050405020304" pitchFamily="18" charset="0"/>
              </a:rPr>
              <a:t>Les plantes sont incapables d'utiliser le phosphate car 95 à 99% de phosphate présents sous la </a:t>
            </a:r>
            <a:r>
              <a:rPr lang="fr-FR" sz="2000" dirty="0" smtClean="0">
                <a:latin typeface="Times New Roman" panose="02020603050405020304" pitchFamily="18" charset="0"/>
                <a:cs typeface="Times New Roman" panose="02020603050405020304" pitchFamily="18" charset="0"/>
              </a:rPr>
              <a:t>forme </a:t>
            </a:r>
            <a:r>
              <a:rPr lang="fr-FR" sz="2000" dirty="0">
                <a:latin typeface="Times New Roman" panose="02020603050405020304" pitchFamily="18" charset="0"/>
                <a:cs typeface="Times New Roman" panose="02020603050405020304" pitchFamily="18" charset="0"/>
              </a:rPr>
              <a:t>insoluble, immobilisée et précipitée. Les plantes absorbent le phosphate uniquement </a:t>
            </a:r>
            <a:r>
              <a:rPr lang="fr-FR" sz="2000" dirty="0" smtClean="0">
                <a:latin typeface="Times New Roman" panose="02020603050405020304" pitchFamily="18" charset="0"/>
                <a:cs typeface="Times New Roman" panose="02020603050405020304" pitchFamily="18" charset="0"/>
              </a:rPr>
              <a:t>sous </a:t>
            </a:r>
            <a:r>
              <a:rPr lang="fr-FR" sz="2000" dirty="0">
                <a:latin typeface="Times New Roman" panose="02020603050405020304" pitchFamily="18" charset="0"/>
                <a:cs typeface="Times New Roman" panose="02020603050405020304" pitchFamily="18" charset="0"/>
              </a:rPr>
              <a:t>deux formes solubles : les ions monobasique (H2PO4) et basique (</a:t>
            </a:r>
            <a:r>
              <a:rPr lang="fr-FR" sz="2000" dirty="0" smtClean="0">
                <a:latin typeface="Times New Roman" panose="02020603050405020304" pitchFamily="18" charset="0"/>
                <a:cs typeface="Times New Roman" panose="02020603050405020304" pitchFamily="18" charset="0"/>
              </a:rPr>
              <a:t>HPO42</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solubilisation microbienne du phosphate joue un rôle important dans la conversion du P </a:t>
            </a:r>
            <a:r>
              <a:rPr lang="fr-FR" sz="2000" dirty="0" smtClean="0">
                <a:latin typeface="Times New Roman" panose="02020603050405020304" pitchFamily="18" charset="0"/>
                <a:cs typeface="Times New Roman" panose="02020603050405020304" pitchFamily="18" charset="0"/>
              </a:rPr>
              <a:t>insoluble </a:t>
            </a:r>
            <a:r>
              <a:rPr lang="fr-FR" sz="2000" dirty="0">
                <a:latin typeface="Times New Roman" panose="02020603050405020304" pitchFamily="18" charset="0"/>
                <a:cs typeface="Times New Roman" panose="02020603050405020304" pitchFamily="18" charset="0"/>
              </a:rPr>
              <a:t>en P soluble. En effet, il a été démontré que certains microorganismes du sol sont </a:t>
            </a:r>
          </a:p>
          <a:p>
            <a:r>
              <a:rPr lang="fr-FR" sz="2000" dirty="0">
                <a:latin typeface="Times New Roman" panose="02020603050405020304" pitchFamily="18" charset="0"/>
                <a:cs typeface="Times New Roman" panose="02020603050405020304" pitchFamily="18" charset="0"/>
              </a:rPr>
              <a:t>impliqués dans la solubilisation des phosphates insolubles par la </a:t>
            </a:r>
            <a:r>
              <a:rPr lang="fr-FR" sz="2000" dirty="0" err="1">
                <a:latin typeface="Times New Roman" panose="02020603050405020304" pitchFamily="18" charset="0"/>
                <a:cs typeface="Times New Roman" panose="02020603050405020304" pitchFamily="18" charset="0"/>
              </a:rPr>
              <a:t>pruduction</a:t>
            </a:r>
            <a:r>
              <a:rPr lang="fr-FR" sz="2000" dirty="0">
                <a:latin typeface="Times New Roman" panose="02020603050405020304" pitchFamily="18" charset="0"/>
                <a:cs typeface="Times New Roman" panose="02020603050405020304" pitchFamily="18" charset="0"/>
              </a:rPr>
              <a:t> d’une enzyme de </a:t>
            </a:r>
            <a:r>
              <a:rPr lang="fr-FR" sz="2000" dirty="0" smtClean="0">
                <a:latin typeface="Times New Roman" panose="02020603050405020304" pitchFamily="18" charset="0"/>
                <a:cs typeface="Times New Roman" panose="02020603050405020304" pitchFamily="18" charset="0"/>
              </a:rPr>
              <a:t>type </a:t>
            </a:r>
            <a:r>
              <a:rPr lang="fr-FR" sz="2000" dirty="0" err="1">
                <a:latin typeface="Times New Roman" panose="02020603050405020304" pitchFamily="18" charset="0"/>
                <a:cs typeface="Times New Roman" panose="02020603050405020304" pitchFamily="18" charset="0"/>
              </a:rPr>
              <a:t>phytase</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Ces </a:t>
            </a:r>
            <a:r>
              <a:rPr lang="fr-FR" sz="2000" dirty="0">
                <a:latin typeface="Times New Roman" panose="02020603050405020304" pitchFamily="18" charset="0"/>
                <a:cs typeface="Times New Roman" panose="02020603050405020304" pitchFamily="18" charset="0"/>
              </a:rPr>
              <a:t>microorganismes bénéficient directement du P bio disponible nécessaire pour leur </a:t>
            </a:r>
            <a:r>
              <a:rPr lang="fr-FR" sz="2000" dirty="0" smtClean="0">
                <a:latin typeface="Times New Roman" panose="02020603050405020304" pitchFamily="18" charset="0"/>
                <a:cs typeface="Times New Roman" panose="02020603050405020304" pitchFamily="18" charset="0"/>
              </a:rPr>
              <a:t>croissance</a:t>
            </a:r>
            <a:r>
              <a:rPr lang="fr-FR" sz="2000" dirty="0">
                <a:latin typeface="Times New Roman" panose="02020603050405020304" pitchFamily="18" charset="0"/>
                <a:cs typeface="Times New Roman" panose="02020603050405020304" pitchFamily="18" charset="0"/>
              </a:rPr>
              <a:t>. De même d’autres organismes sont en mesure de profiter du P solubilisé, tels que </a:t>
            </a: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champignons et les plantes supérieures. </a:t>
            </a:r>
          </a:p>
        </p:txBody>
      </p:sp>
    </p:spTree>
    <p:extLst>
      <p:ext uri="{BB962C8B-B14F-4D97-AF65-F5344CB8AC3E}">
        <p14:creationId xmlns:p14="http://schemas.microsoft.com/office/powerpoint/2010/main" val="250410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4093428"/>
          </a:xfrm>
          <a:prstGeom prst="rect">
            <a:avLst/>
          </a:prstGeom>
          <a:noFill/>
        </p:spPr>
        <p:txBody>
          <a:bodyPr wrap="square" rtlCol="0">
            <a:spAutoFit/>
          </a:bodyPr>
          <a:lstStyle/>
          <a:p>
            <a:r>
              <a:rPr lang="fr-FR" dirty="0"/>
              <a:t> </a:t>
            </a:r>
            <a:r>
              <a:rPr lang="fr-FR" sz="2000" b="1" dirty="0">
                <a:latin typeface="Times New Roman" panose="02020603050405020304" pitchFamily="18" charset="0"/>
                <a:cs typeface="Times New Roman" panose="02020603050405020304" pitchFamily="18" charset="0"/>
              </a:rPr>
              <a:t>Les microorganismes biofertilisants </a:t>
            </a:r>
          </a:p>
          <a:p>
            <a:r>
              <a:rPr lang="fr-FR" sz="2000" dirty="0">
                <a:latin typeface="Times New Roman" panose="02020603050405020304" pitchFamily="18" charset="0"/>
                <a:cs typeface="Times New Roman" panose="02020603050405020304" pitchFamily="18" charset="0"/>
              </a:rPr>
              <a:t>La demande pour les microorganismes </a:t>
            </a:r>
            <a:r>
              <a:rPr lang="fr-FR" sz="2000" dirty="0" err="1">
                <a:latin typeface="Times New Roman" panose="02020603050405020304" pitchFamily="18" charset="0"/>
                <a:cs typeface="Times New Roman" panose="02020603050405020304" pitchFamily="18" charset="0"/>
              </a:rPr>
              <a:t>biofertlisants</a:t>
            </a:r>
            <a:r>
              <a:rPr lang="fr-FR" sz="2000" dirty="0">
                <a:latin typeface="Times New Roman" panose="02020603050405020304" pitchFamily="18" charset="0"/>
                <a:cs typeface="Times New Roman" panose="02020603050405020304" pitchFamily="18" charset="0"/>
              </a:rPr>
              <a:t> est en pleine expansion et un certain nombre de </a:t>
            </a:r>
            <a:r>
              <a:rPr lang="fr-FR" sz="2000" dirty="0" smtClean="0">
                <a:latin typeface="Times New Roman" panose="02020603050405020304" pitchFamily="18" charset="0"/>
                <a:cs typeface="Times New Roman" panose="02020603050405020304" pitchFamily="18" charset="0"/>
              </a:rPr>
              <a:t>sociétés </a:t>
            </a:r>
            <a:r>
              <a:rPr lang="fr-FR" sz="2000" dirty="0">
                <a:latin typeface="Times New Roman" panose="02020603050405020304" pitchFamily="18" charset="0"/>
                <a:cs typeface="Times New Roman" panose="02020603050405020304" pitchFamily="18" charset="0"/>
              </a:rPr>
              <a:t>privées commercialisent des </a:t>
            </a:r>
            <a:r>
              <a:rPr lang="fr-FR" sz="2000" dirty="0" err="1">
                <a:latin typeface="Times New Roman" panose="02020603050405020304" pitchFamily="18" charset="0"/>
                <a:cs typeface="Times New Roman" panose="02020603050405020304" pitchFamily="18" charset="0"/>
              </a:rPr>
              <a:t>inoculums</a:t>
            </a:r>
            <a:r>
              <a:rPr lang="fr-FR" sz="2000" dirty="0">
                <a:latin typeface="Times New Roman" panose="02020603050405020304" pitchFamily="18" charset="0"/>
                <a:cs typeface="Times New Roman" panose="02020603050405020304" pitchFamily="18" charset="0"/>
              </a:rPr>
              <a:t> bactériens, fongiques ou des plants pré-inoculés pour </a:t>
            </a:r>
            <a:r>
              <a:rPr lang="fr-FR" sz="2000" dirty="0" smtClean="0">
                <a:latin typeface="Times New Roman" panose="02020603050405020304" pitchFamily="18" charset="0"/>
                <a:cs typeface="Times New Roman" panose="02020603050405020304" pitchFamily="18" charset="0"/>
              </a:rPr>
              <a:t>différentes </a:t>
            </a:r>
            <a:r>
              <a:rPr lang="fr-FR" sz="2000" dirty="0">
                <a:latin typeface="Times New Roman" panose="02020603050405020304" pitchFamily="18" charset="0"/>
                <a:cs typeface="Times New Roman" panose="02020603050405020304" pitchFamily="18" charset="0"/>
              </a:rPr>
              <a:t>cultures. Toutefois, avant d’en arriver au statut d’inoculum, plusieurs étapes doivent d’abord </a:t>
            </a:r>
            <a:r>
              <a:rPr lang="fr-FR" sz="2000" dirty="0" smtClean="0">
                <a:latin typeface="Times New Roman" panose="02020603050405020304" pitchFamily="18" charset="0"/>
                <a:cs typeface="Times New Roman" panose="02020603050405020304" pitchFamily="18" charset="0"/>
              </a:rPr>
              <a:t>être </a:t>
            </a:r>
            <a:r>
              <a:rPr lang="fr-FR" sz="2000" dirty="0">
                <a:latin typeface="Times New Roman" panose="02020603050405020304" pitchFamily="18" charset="0"/>
                <a:cs typeface="Times New Roman" panose="02020603050405020304" pitchFamily="18" charset="0"/>
              </a:rPr>
              <a:t>validées :  - Evaluer le potentiel symbiotique : même en se limitant aux légumineuses le potentiel </a:t>
            </a:r>
            <a:r>
              <a:rPr lang="fr-FR" sz="2000" dirty="0" smtClean="0">
                <a:latin typeface="Times New Roman" panose="02020603050405020304" pitchFamily="18" charset="0"/>
                <a:cs typeface="Times New Roman" panose="02020603050405020304" pitchFamily="18" charset="0"/>
              </a:rPr>
              <a:t>symbiotique </a:t>
            </a:r>
            <a:r>
              <a:rPr lang="fr-FR" sz="2000" dirty="0">
                <a:latin typeface="Times New Roman" panose="02020603050405020304" pitchFamily="18" charset="0"/>
                <a:cs typeface="Times New Roman" panose="02020603050405020304" pitchFamily="18" charset="0"/>
              </a:rPr>
              <a:t>(l’identité des bactéries ou champignons compatibles) des 19000 espèces est loin </a:t>
            </a:r>
            <a:r>
              <a:rPr lang="fr-FR" sz="2000" dirty="0" smtClean="0">
                <a:latin typeface="Times New Roman" panose="02020603050405020304" pitchFamily="18" charset="0"/>
                <a:cs typeface="Times New Roman" panose="02020603050405020304" pitchFamily="18" charset="0"/>
              </a:rPr>
              <a:t>d’être </a:t>
            </a:r>
            <a:r>
              <a:rPr lang="fr-FR" sz="2000" dirty="0">
                <a:latin typeface="Times New Roman" panose="02020603050405020304" pitchFamily="18" charset="0"/>
                <a:cs typeface="Times New Roman" panose="02020603050405020304" pitchFamily="18" charset="0"/>
              </a:rPr>
              <a:t>totalement établi y compris en zone tempérée et encore moins si on prend en compte les </a:t>
            </a:r>
            <a:r>
              <a:rPr lang="fr-FR" sz="2000" dirty="0" smtClean="0">
                <a:latin typeface="Times New Roman" panose="02020603050405020304" pitchFamily="18" charset="0"/>
                <a:cs typeface="Times New Roman" panose="02020603050405020304" pitchFamily="18" charset="0"/>
              </a:rPr>
              <a:t>aires </a:t>
            </a:r>
            <a:r>
              <a:rPr lang="fr-FR" sz="2000" dirty="0">
                <a:latin typeface="Times New Roman" panose="02020603050405020304" pitchFamily="18" charset="0"/>
                <a:cs typeface="Times New Roman" panose="02020603050405020304" pitchFamily="18" charset="0"/>
              </a:rPr>
              <a:t>d’origine des espèces ou  leurs  étapes successives de domestication : il est donc </a:t>
            </a:r>
          </a:p>
          <a:p>
            <a:r>
              <a:rPr lang="fr-FR" sz="2000" dirty="0">
                <a:latin typeface="Times New Roman" panose="02020603050405020304" pitchFamily="18" charset="0"/>
                <a:cs typeface="Times New Roman" panose="02020603050405020304" pitchFamily="18" charset="0"/>
              </a:rPr>
              <a:t>nécessaire d’explorer ce potentiel génétique et les approches de métagénomique ciblée sont </a:t>
            </a: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cela un outil précieux. Dans la même logique, il faut réfléchir le choix des agro- ou </a:t>
            </a:r>
            <a:r>
              <a:rPr lang="fr-FR" sz="2000" dirty="0" smtClean="0">
                <a:latin typeface="Times New Roman" panose="02020603050405020304" pitchFamily="18" charset="0"/>
                <a:cs typeface="Times New Roman" panose="02020603050405020304" pitchFamily="18" charset="0"/>
              </a:rPr>
              <a:t>écosystèmes </a:t>
            </a:r>
            <a:r>
              <a:rPr lang="fr-FR" sz="2000" dirty="0">
                <a:latin typeface="Times New Roman" panose="02020603050405020304" pitchFamily="18" charset="0"/>
                <a:cs typeface="Times New Roman" panose="02020603050405020304" pitchFamily="18" charset="0"/>
              </a:rPr>
              <a:t>dans lesquels seront faits les échantillonnages, récolter le matériel biologique ou </a:t>
            </a: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sols – en accord avec les propriétaires fonciers et en partenariat avec les instituts nationaux </a:t>
            </a:r>
            <a:r>
              <a:rPr lang="fr-FR" sz="2000" dirty="0" smtClean="0">
                <a:latin typeface="Times New Roman" panose="02020603050405020304" pitchFamily="18" charset="0"/>
                <a:cs typeface="Times New Roman" panose="02020603050405020304" pitchFamily="18" charset="0"/>
              </a:rPr>
              <a:t>s’il </a:t>
            </a:r>
            <a:r>
              <a:rPr lang="fr-FR" sz="2000" dirty="0">
                <a:latin typeface="Times New Roman" panose="02020603050405020304" pitchFamily="18" charset="0"/>
                <a:cs typeface="Times New Roman" panose="02020603050405020304" pitchFamily="18" charset="0"/>
              </a:rPr>
              <a:t>l’on est en pays étranger -, les ramener en laboratoire en respectant les règlements </a:t>
            </a:r>
            <a:r>
              <a:rPr lang="fr-FR" sz="2000" dirty="0" smtClean="0">
                <a:latin typeface="Times New Roman" panose="02020603050405020304" pitchFamily="18" charset="0"/>
                <a:cs typeface="Times New Roman" panose="02020603050405020304" pitchFamily="18" charset="0"/>
              </a:rPr>
              <a:t>phytosanitaires - </a:t>
            </a:r>
            <a:r>
              <a:rPr lang="fr-FR" sz="2000" dirty="0">
                <a:latin typeface="Times New Roman" panose="02020603050405020304" pitchFamily="18" charset="0"/>
                <a:cs typeface="Times New Roman" panose="02020603050405020304" pitchFamily="18" charset="0"/>
              </a:rPr>
              <a:t>Isoler/purifier les souches (éventuellement après piégeage sur plante homologue, si possible) </a:t>
            </a:r>
            <a:r>
              <a:rPr lang="fr-FR" sz="2000" dirty="0" smtClean="0">
                <a:latin typeface="Times New Roman" panose="02020603050405020304" pitchFamily="18" charset="0"/>
                <a:cs typeface="Times New Roman" panose="02020603050405020304" pitchFamily="18" charset="0"/>
              </a:rPr>
              <a:t>en </a:t>
            </a:r>
            <a:r>
              <a:rPr lang="fr-FR" sz="2000" dirty="0">
                <a:latin typeface="Times New Roman" panose="02020603050405020304" pitchFamily="18" charset="0"/>
                <a:cs typeface="Times New Roman" panose="02020603050405020304" pitchFamily="18" charset="0"/>
              </a:rPr>
              <a:t>fonction de leur </a:t>
            </a:r>
            <a:r>
              <a:rPr lang="fr-FR" sz="2000" dirty="0" err="1">
                <a:latin typeface="Times New Roman" panose="02020603050405020304" pitchFamily="18" charset="0"/>
                <a:cs typeface="Times New Roman" panose="02020603050405020304" pitchFamily="18" charset="0"/>
              </a:rPr>
              <a:t>cultivabilité</a:t>
            </a:r>
            <a:r>
              <a:rPr lang="fr-F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013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4401205"/>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Caractériser les souches : </a:t>
            </a:r>
            <a:r>
              <a:rPr lang="fr-FR" sz="2000" dirty="0">
                <a:latin typeface="Times New Roman" panose="02020603050405020304" pitchFamily="18" charset="0"/>
                <a:cs typeface="Times New Roman" panose="02020603050405020304" pitchFamily="18" charset="0"/>
              </a:rPr>
              <a:t>vérifier qu’elles respectent le postulat de Koch, c’est-à-dire qu’elles </a:t>
            </a:r>
            <a:r>
              <a:rPr lang="fr-FR" sz="2000" dirty="0" smtClean="0">
                <a:latin typeface="Times New Roman" panose="02020603050405020304" pitchFamily="18" charset="0"/>
                <a:cs typeface="Times New Roman" panose="02020603050405020304" pitchFamily="18" charset="0"/>
              </a:rPr>
              <a:t>reproduisent </a:t>
            </a:r>
            <a:r>
              <a:rPr lang="fr-FR" sz="2000" dirty="0">
                <a:latin typeface="Times New Roman" panose="02020603050405020304" pitchFamily="18" charset="0"/>
                <a:cs typeface="Times New Roman" panose="02020603050405020304" pitchFamily="18" charset="0"/>
              </a:rPr>
              <a:t>les symptômes originels (nodulation, </a:t>
            </a:r>
            <a:r>
              <a:rPr lang="fr-FR" sz="2000" dirty="0" err="1">
                <a:latin typeface="Times New Roman" panose="02020603050405020304" pitchFamily="18" charset="0"/>
                <a:cs typeface="Times New Roman" panose="02020603050405020304" pitchFamily="18" charset="0"/>
              </a:rPr>
              <a:t>mycorhization</a:t>
            </a:r>
            <a:r>
              <a:rPr lang="fr-FR" sz="2000" dirty="0">
                <a:latin typeface="Times New Roman" panose="02020603050405020304" pitchFamily="18" charset="0"/>
                <a:cs typeface="Times New Roman" panose="02020603050405020304" pitchFamily="18" charset="0"/>
              </a:rPr>
              <a:t>, promotion de croissance) sur </a:t>
            </a:r>
            <a:r>
              <a:rPr lang="fr-FR" sz="2000" dirty="0" smtClean="0">
                <a:latin typeface="Times New Roman" panose="02020603050405020304" pitchFamily="18" charset="0"/>
                <a:cs typeface="Times New Roman" panose="02020603050405020304" pitchFamily="18" charset="0"/>
              </a:rPr>
              <a:t>plante homologue, caractériser/identifier</a:t>
            </a:r>
            <a:r>
              <a:rPr lang="fr-FR" sz="2000" dirty="0">
                <a:latin typeface="Times New Roman" panose="02020603050405020304" pitchFamily="18" charset="0"/>
                <a:cs typeface="Times New Roman" panose="02020603050405020304" pitchFamily="18" charset="0"/>
              </a:rPr>
              <a:t>, sélectionner sur les critères d’</a:t>
            </a:r>
            <a:r>
              <a:rPr lang="fr-FR" sz="2000" dirty="0" err="1">
                <a:latin typeface="Times New Roman" panose="02020603050405020304" pitchFamily="18" charset="0"/>
                <a:cs typeface="Times New Roman" panose="02020603050405020304" pitchFamily="18" charset="0"/>
              </a:rPr>
              <a:t>infectivité</a:t>
            </a:r>
            <a:r>
              <a:rPr lang="fr-FR" sz="2000" dirty="0">
                <a:latin typeface="Times New Roman" panose="02020603050405020304" pitchFamily="18" charset="0"/>
                <a:cs typeface="Times New Roman" panose="02020603050405020304" pitchFamily="18" charset="0"/>
              </a:rPr>
              <a:t>, d’efficience, </a:t>
            </a:r>
            <a:r>
              <a:rPr lang="fr-FR" sz="2000" dirty="0" smtClean="0">
                <a:latin typeface="Times New Roman" panose="02020603050405020304" pitchFamily="18" charset="0"/>
                <a:cs typeface="Times New Roman" panose="02020603050405020304" pitchFamily="18" charset="0"/>
              </a:rPr>
              <a:t>de </a:t>
            </a:r>
            <a:r>
              <a:rPr lang="fr-FR" sz="2000" dirty="0">
                <a:latin typeface="Times New Roman" panose="02020603050405020304" pitchFamily="18" charset="0"/>
                <a:cs typeface="Times New Roman" panose="02020603050405020304" pitchFamily="18" charset="0"/>
              </a:rPr>
              <a:t>compétitivité à différentes échelles allant du laboratoire au champ. Il faudra ensuite produire </a:t>
            </a:r>
            <a:r>
              <a:rPr lang="fr-FR" sz="2000" dirty="0" smtClean="0">
                <a:latin typeface="Times New Roman" panose="02020603050405020304" pitchFamily="18" charset="0"/>
                <a:cs typeface="Times New Roman" panose="02020603050405020304" pitchFamily="18" charset="0"/>
              </a:rPr>
              <a:t>en </a:t>
            </a:r>
            <a:r>
              <a:rPr lang="fr-FR" sz="2000" dirty="0">
                <a:latin typeface="Times New Roman" panose="02020603050405020304" pitchFamily="18" charset="0"/>
                <a:cs typeface="Times New Roman" panose="02020603050405020304" pitchFamily="18" charset="0"/>
              </a:rPr>
              <a:t>grand volume, et conditionner </a:t>
            </a: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essai en dimension réelle, au champ, </a:t>
            </a:r>
            <a:r>
              <a:rPr lang="fr-FR" sz="2000" dirty="0" smtClean="0">
                <a:latin typeface="Times New Roman" panose="02020603050405020304" pitchFamily="18" charset="0"/>
                <a:cs typeface="Times New Roman" panose="02020603050405020304" pitchFamily="18" charset="0"/>
              </a:rPr>
              <a:t>idéalement </a:t>
            </a:r>
            <a:r>
              <a:rPr lang="fr-FR" sz="2000" dirty="0">
                <a:latin typeface="Times New Roman" panose="02020603050405020304" pitchFamily="18" charset="0"/>
                <a:cs typeface="Times New Roman" panose="02020603050405020304" pitchFamily="18" charset="0"/>
              </a:rPr>
              <a:t>en faisant un suivi moléculaire pour vérifier la rémanence de l’inoculum. Les </a:t>
            </a:r>
            <a:r>
              <a:rPr lang="fr-FR" sz="2000" dirty="0" smtClean="0">
                <a:latin typeface="Times New Roman" panose="02020603050405020304" pitchFamily="18" charset="0"/>
                <a:cs typeface="Times New Roman" panose="02020603050405020304" pitchFamily="18" charset="0"/>
              </a:rPr>
              <a:t>souches </a:t>
            </a:r>
            <a:r>
              <a:rPr lang="fr-FR" sz="2000" dirty="0">
                <a:latin typeface="Times New Roman" panose="02020603050405020304" pitchFamily="18" charset="0"/>
                <a:cs typeface="Times New Roman" panose="02020603050405020304" pitchFamily="18" charset="0"/>
              </a:rPr>
              <a:t>inoculées peuvent, au cours du temps, se maintenir, disparaître totalement ou après </a:t>
            </a:r>
            <a:r>
              <a:rPr lang="fr-FR" sz="2000" dirty="0" smtClean="0">
                <a:latin typeface="Times New Roman" panose="02020603050405020304" pitchFamily="18" charset="0"/>
                <a:cs typeface="Times New Roman" panose="02020603050405020304" pitchFamily="18" charset="0"/>
              </a:rPr>
              <a:t>avoir </a:t>
            </a:r>
            <a:r>
              <a:rPr lang="fr-FR" sz="2000" dirty="0">
                <a:latin typeface="Times New Roman" panose="02020603050405020304" pitchFamily="18" charset="0"/>
                <a:cs typeface="Times New Roman" panose="02020603050405020304" pitchFamily="18" charset="0"/>
              </a:rPr>
              <a:t>transféré une partie de leur ADN à des souches locales. C’est ce qui a pu être observé </a:t>
            </a:r>
            <a:r>
              <a:rPr lang="fr-FR" sz="2000" dirty="0" smtClean="0">
                <a:latin typeface="Times New Roman" panose="02020603050405020304" pitchFamily="18" charset="0"/>
                <a:cs typeface="Times New Roman" panose="02020603050405020304" pitchFamily="18" charset="0"/>
              </a:rPr>
              <a:t>avec </a:t>
            </a:r>
            <a:r>
              <a:rPr lang="fr-FR" sz="2000" dirty="0">
                <a:latin typeface="Times New Roman" panose="02020603050405020304" pitchFamily="18" charset="0"/>
                <a:cs typeface="Times New Roman" panose="02020603050405020304" pitchFamily="18" charset="0"/>
              </a:rPr>
              <a:t>des </a:t>
            </a:r>
            <a:r>
              <a:rPr lang="fr-FR" sz="2000" dirty="0" err="1">
                <a:latin typeface="Times New Roman" panose="02020603050405020304" pitchFamily="18" charset="0"/>
                <a:cs typeface="Times New Roman" panose="02020603050405020304" pitchFamily="18" charset="0"/>
              </a:rPr>
              <a:t>inoculums</a:t>
            </a:r>
            <a:r>
              <a:rPr lang="fr-FR" sz="2000" dirty="0">
                <a:latin typeface="Times New Roman" panose="02020603050405020304" pitchFamily="18" charset="0"/>
                <a:cs typeface="Times New Roman" panose="02020603050405020304" pitchFamily="18" charset="0"/>
              </a:rPr>
              <a:t> de </a:t>
            </a:r>
            <a:r>
              <a:rPr lang="fr-FR" sz="2000" dirty="0" err="1">
                <a:latin typeface="Times New Roman" panose="02020603050405020304" pitchFamily="18" charset="0"/>
                <a:cs typeface="Times New Roman" panose="02020603050405020304" pitchFamily="18" charset="0"/>
              </a:rPr>
              <a:t>Bradyrhizobium</a:t>
            </a:r>
            <a:r>
              <a:rPr lang="fr-FR" sz="2000" dirty="0">
                <a:latin typeface="Times New Roman" panose="02020603050405020304" pitchFamily="18" charset="0"/>
                <a:cs typeface="Times New Roman" panose="02020603050405020304" pitchFamily="18" charset="0"/>
              </a:rPr>
              <a:t> utilisés sur une légumineuse ligneuse tropicale, Acacia </a:t>
            </a:r>
            <a:r>
              <a:rPr lang="fr-FR" sz="2000" dirty="0" err="1" smtClean="0">
                <a:latin typeface="Times New Roman" panose="02020603050405020304" pitchFamily="18" charset="0"/>
                <a:cs typeface="Times New Roman" panose="02020603050405020304" pitchFamily="18" charset="0"/>
              </a:rPr>
              <a:t>mangium</a:t>
            </a:r>
            <a:r>
              <a:rPr lang="fr-FR" sz="2000" dirty="0">
                <a:latin typeface="Times New Roman" panose="02020603050405020304" pitchFamily="18" charset="0"/>
                <a:cs typeface="Times New Roman" panose="02020603050405020304" pitchFamily="18" charset="0"/>
              </a:rPr>
              <a:t>, dans différents pays de la zone intertropicale : Malaisie, Sénégal, Brésil (</a:t>
            </a:r>
            <a:r>
              <a:rPr lang="fr-FR" sz="2000" dirty="0" err="1">
                <a:latin typeface="Times New Roman" panose="02020603050405020304" pitchFamily="18" charset="0"/>
                <a:cs typeface="Times New Roman" panose="02020603050405020304" pitchFamily="18" charset="0"/>
              </a:rPr>
              <a:t>Perrineau</a:t>
            </a:r>
            <a:r>
              <a:rPr lang="fr-FR" sz="2000" dirty="0">
                <a:latin typeface="Times New Roman" panose="02020603050405020304" pitchFamily="18" charset="0"/>
                <a:cs typeface="Times New Roman" panose="02020603050405020304" pitchFamily="18" charset="0"/>
              </a:rPr>
              <a:t> et </a:t>
            </a:r>
            <a:r>
              <a:rPr lang="fr-FR" sz="2000" dirty="0" smtClean="0">
                <a:latin typeface="Times New Roman" panose="02020603050405020304" pitchFamily="18" charset="0"/>
                <a:cs typeface="Times New Roman" panose="02020603050405020304" pitchFamily="18" charset="0"/>
              </a:rPr>
              <a:t>al</a:t>
            </a:r>
            <a:r>
              <a:rPr lang="fr-FR" sz="2000" dirty="0">
                <a:latin typeface="Times New Roman" panose="02020603050405020304" pitchFamily="18" charset="0"/>
                <a:cs typeface="Times New Roman" panose="02020603050405020304" pitchFamily="18" charset="0"/>
              </a:rPr>
              <a:t>., 2011 ; </a:t>
            </a:r>
            <a:r>
              <a:rPr lang="fr-FR" sz="2000" dirty="0" err="1">
                <a:latin typeface="Times New Roman" panose="02020603050405020304" pitchFamily="18" charset="0"/>
                <a:cs typeface="Times New Roman" panose="02020603050405020304" pitchFamily="18" charset="0"/>
              </a:rPr>
              <a:t>Perrineau</a:t>
            </a:r>
            <a:r>
              <a:rPr lang="fr-FR" sz="2000" dirty="0">
                <a:latin typeface="Times New Roman" panose="02020603050405020304" pitchFamily="18" charset="0"/>
                <a:cs typeface="Times New Roman" panose="02020603050405020304" pitchFamily="18" charset="0"/>
              </a:rPr>
              <a:t> et al., 2014 ) - Valoriser : Il faudra en fonction de ces résultats monter un dossier d’autorisation de mise sur le </a:t>
            </a:r>
            <a:r>
              <a:rPr lang="fr-FR" sz="2000" dirty="0" smtClean="0">
                <a:latin typeface="Times New Roman" panose="02020603050405020304" pitchFamily="18" charset="0"/>
                <a:cs typeface="Times New Roman" panose="02020603050405020304" pitchFamily="18" charset="0"/>
              </a:rPr>
              <a:t>marché </a:t>
            </a:r>
            <a:r>
              <a:rPr lang="fr-FR" sz="2000" dirty="0">
                <a:latin typeface="Times New Roman" panose="02020603050405020304" pitchFamily="18" charset="0"/>
                <a:cs typeface="Times New Roman" panose="02020603050405020304" pitchFamily="18" charset="0"/>
              </a:rPr>
              <a:t>et distribuer et commercialiser en tenant compte des législations </a:t>
            </a:r>
            <a:r>
              <a:rPr lang="fr-FR" sz="2000" dirty="0" smtClean="0">
                <a:latin typeface="Times New Roman" panose="02020603050405020304" pitchFamily="18" charset="0"/>
                <a:cs typeface="Times New Roman" panose="02020603050405020304" pitchFamily="18" charset="0"/>
              </a:rPr>
              <a:t>locales, </a:t>
            </a:r>
            <a:r>
              <a:rPr lang="fr-FR" sz="2000" dirty="0">
                <a:latin typeface="Times New Roman" panose="02020603050405020304" pitchFamily="18" charset="0"/>
                <a:cs typeface="Times New Roman" panose="02020603050405020304" pitchFamily="18" charset="0"/>
              </a:rPr>
              <a:t>si la souche est </a:t>
            </a:r>
            <a:r>
              <a:rPr lang="fr-FR" sz="2000" dirty="0" smtClean="0">
                <a:latin typeface="Times New Roman" panose="02020603050405020304" pitchFamily="18" charset="0"/>
                <a:cs typeface="Times New Roman" panose="02020603050405020304" pitchFamily="18" charset="0"/>
              </a:rPr>
              <a:t>d’origine </a:t>
            </a:r>
            <a:r>
              <a:rPr lang="fr-FR" sz="2000" dirty="0">
                <a:latin typeface="Times New Roman" panose="02020603050405020304" pitchFamily="18" charset="0"/>
                <a:cs typeface="Times New Roman" panose="02020603050405020304" pitchFamily="18" charset="0"/>
              </a:rPr>
              <a:t>étrangère. - Conditionner les souches (technologie de l’inoculum) : En fonction de la plante considérée </a:t>
            </a:r>
            <a:r>
              <a:rPr lang="fr-FR" sz="2000" dirty="0" smtClean="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taille, cycle annuel ou </a:t>
            </a:r>
            <a:r>
              <a:rPr lang="fr-FR" sz="2000" dirty="0" smtClean="0">
                <a:latin typeface="Times New Roman" panose="02020603050405020304" pitchFamily="18" charset="0"/>
                <a:cs typeface="Times New Roman" panose="02020603050405020304" pitchFamily="18" charset="0"/>
              </a:rPr>
              <a:t>pérenne), </a:t>
            </a:r>
            <a:r>
              <a:rPr lang="fr-FR" sz="2000" dirty="0">
                <a:latin typeface="Times New Roman" panose="02020603050405020304" pitchFamily="18" charset="0"/>
                <a:cs typeface="Times New Roman" panose="02020603050405020304" pitchFamily="18" charset="0"/>
              </a:rPr>
              <a:t>du mode d’application </a:t>
            </a:r>
            <a:r>
              <a:rPr lang="fr-FR" sz="2000" dirty="0" smtClean="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pépinière, semis direct, grande culture, niveau de mécanisation,...) c’est un objet de recherche </a:t>
            </a:r>
            <a:r>
              <a:rPr lang="fr-FR" sz="2000" dirty="0" smtClean="0">
                <a:latin typeface="Times New Roman" panose="02020603050405020304" pitchFamily="18" charset="0"/>
                <a:cs typeface="Times New Roman" panose="02020603050405020304" pitchFamily="18" charset="0"/>
              </a:rPr>
              <a:t>complexe</a:t>
            </a:r>
            <a:r>
              <a:rPr lang="fr-FR" sz="2000" dirty="0">
                <a:latin typeface="Times New Roman" panose="02020603050405020304" pitchFamily="18" charset="0"/>
                <a:cs typeface="Times New Roman" panose="02020603050405020304" pitchFamily="18" charset="0"/>
              </a:rPr>
              <a:t>, devant assurer survie de la graine et du ou éventuellement des  microorganismes, </a:t>
            </a:r>
            <a:r>
              <a:rPr lang="fr-FR" sz="2000" dirty="0" smtClean="0">
                <a:latin typeface="Times New Roman" panose="02020603050405020304" pitchFamily="18" charset="0"/>
                <a:cs typeface="Times New Roman" panose="02020603050405020304" pitchFamily="18" charset="0"/>
              </a:rPr>
              <a:t>tout </a:t>
            </a:r>
            <a:r>
              <a:rPr lang="fr-FR" sz="2000" dirty="0">
                <a:latin typeface="Times New Roman" panose="02020603050405020304" pitchFamily="18" charset="0"/>
                <a:cs typeface="Times New Roman" panose="02020603050405020304" pitchFamily="18" charset="0"/>
              </a:rPr>
              <a:t>en restant compatible avec le mode d’application (</a:t>
            </a:r>
            <a:r>
              <a:rPr lang="fr-FR" sz="2000" dirty="0" err="1">
                <a:latin typeface="Times New Roman" panose="02020603050405020304" pitchFamily="18" charset="0"/>
                <a:cs typeface="Times New Roman" panose="02020603050405020304" pitchFamily="18" charset="0"/>
              </a:rPr>
              <a:t>Bashan</a:t>
            </a:r>
            <a:r>
              <a:rPr lang="fr-FR" sz="2000" dirty="0">
                <a:latin typeface="Times New Roman" panose="02020603050405020304" pitchFamily="18" charset="0"/>
                <a:cs typeface="Times New Roman" panose="02020603050405020304" pitchFamily="18" charset="0"/>
              </a:rPr>
              <a:t> et al., 2014). </a:t>
            </a:r>
          </a:p>
        </p:txBody>
      </p:sp>
    </p:spTree>
    <p:extLst>
      <p:ext uri="{BB962C8B-B14F-4D97-AF65-F5344CB8AC3E}">
        <p14:creationId xmlns:p14="http://schemas.microsoft.com/office/powerpoint/2010/main" val="94576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2308324"/>
          </a:xfrm>
          <a:prstGeom prst="rect">
            <a:avLst/>
          </a:prstGeom>
          <a:noFill/>
        </p:spPr>
        <p:txBody>
          <a:bodyPr wrap="square" rtlCol="0">
            <a:spAutoFit/>
          </a:bodyPr>
          <a:lstStyle/>
          <a:p>
            <a:r>
              <a:rPr lang="fr-FR" sz="2400" dirty="0"/>
              <a:t>Ce </a:t>
            </a:r>
            <a:r>
              <a:rPr lang="fr-FR" sz="2400" dirty="0" smtClean="0"/>
              <a:t>conditionnement </a:t>
            </a:r>
            <a:r>
              <a:rPr lang="fr-FR" sz="2400" dirty="0"/>
              <a:t>devra assurer une distribution homogène au champ et une proximité avec les </a:t>
            </a:r>
            <a:r>
              <a:rPr lang="fr-FR" sz="2400" dirty="0" smtClean="0"/>
              <a:t>systèmes </a:t>
            </a:r>
            <a:r>
              <a:rPr lang="fr-FR" sz="2400" dirty="0"/>
              <a:t>racinaires. Les formes d’apport peuvent être multiples : poudre, granulés, liquide, </a:t>
            </a:r>
          </a:p>
          <a:p>
            <a:r>
              <a:rPr lang="fr-FR" sz="2400" dirty="0"/>
              <a:t>supports divers à mélanger aux graines, au substrat de pépinière, ou encore enrobage de </a:t>
            </a:r>
          </a:p>
          <a:p>
            <a:r>
              <a:rPr lang="fr-FR" sz="2400" dirty="0"/>
              <a:t>graines par différents polymères, incluant le ou les microorganismes. A noter que dans certains </a:t>
            </a:r>
          </a:p>
          <a:p>
            <a:r>
              <a:rPr lang="fr-FR" sz="2400" dirty="0"/>
              <a:t>cas c’est le microorganisme qui est la cible et non la plante (cas des plants pré-inoculés avec </a:t>
            </a:r>
          </a:p>
          <a:p>
            <a:r>
              <a:rPr lang="fr-FR" sz="2400" dirty="0"/>
              <a:t>des champignons </a:t>
            </a:r>
            <a:r>
              <a:rPr lang="fr-FR" sz="2400" dirty="0" err="1"/>
              <a:t>ectomycorhiziens</a:t>
            </a:r>
            <a:r>
              <a:rPr lang="fr-FR" sz="2400" dirty="0"/>
              <a:t> comestibles : plants truffiers, par exemple). </a:t>
            </a:r>
          </a:p>
        </p:txBody>
      </p:sp>
    </p:spTree>
    <p:extLst>
      <p:ext uri="{BB962C8B-B14F-4D97-AF65-F5344CB8AC3E}">
        <p14:creationId xmlns:p14="http://schemas.microsoft.com/office/powerpoint/2010/main" val="24018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632311"/>
          </a:xfrm>
          <a:prstGeom prst="rect">
            <a:avLst/>
          </a:prstGeom>
        </p:spPr>
        <p:txBody>
          <a:bodyPr wrap="square">
            <a:spAutoFit/>
          </a:bodyPr>
          <a:lstStyle/>
          <a:p>
            <a:r>
              <a:rPr lang="fr-FR" sz="2400" b="1" dirty="0"/>
              <a:t>Fixateurs d’azote</a:t>
            </a:r>
          </a:p>
          <a:p>
            <a:r>
              <a:rPr lang="fr-FR" sz="2400" dirty="0"/>
              <a:t>Certaines souches bactériennes et algues sont </a:t>
            </a:r>
            <a:r>
              <a:rPr lang="fr-FR" sz="2400" dirty="0" smtClean="0"/>
              <a:t>capables </a:t>
            </a:r>
            <a:r>
              <a:rPr lang="fr-FR" sz="2400" dirty="0"/>
              <a:t>de </a:t>
            </a:r>
            <a:r>
              <a:rPr lang="fr-FR" sz="2400" dirty="0" smtClean="0"/>
              <a:t>fixer l’azote </a:t>
            </a:r>
            <a:r>
              <a:rPr lang="fr-FR" sz="2400" dirty="0"/>
              <a:t>atmosphérique (N) et de le </a:t>
            </a:r>
            <a:r>
              <a:rPr lang="fr-FR" sz="2400" dirty="0" smtClean="0"/>
              <a:t>restituer </a:t>
            </a:r>
            <a:r>
              <a:rPr lang="fr-FR" sz="2400" dirty="0"/>
              <a:t>sous des formes assimilables par les plantes, </a:t>
            </a:r>
            <a:r>
              <a:rPr lang="fr-FR" sz="2400" dirty="0" smtClean="0"/>
              <a:t>telles </a:t>
            </a:r>
            <a:r>
              <a:rPr lang="fr-FR" sz="2400" dirty="0"/>
              <a:t>que l’ammoniac et le nitrate. Ce processus est </a:t>
            </a:r>
            <a:r>
              <a:rPr lang="fr-FR" sz="2400" dirty="0" smtClean="0"/>
              <a:t>appelé </a:t>
            </a:r>
            <a:r>
              <a:rPr lang="fr-FR" sz="2400" dirty="0"/>
              <a:t>fixation biologique de l’azote (FBA)[5</a:t>
            </a:r>
            <a:r>
              <a:rPr lang="fr-FR" sz="2400" dirty="0" smtClean="0"/>
              <a:t>].</a:t>
            </a:r>
          </a:p>
          <a:p>
            <a:r>
              <a:rPr lang="fr-FR" sz="2400" dirty="0"/>
              <a:t>Ce mécanisme permet l’utilisation de certains </a:t>
            </a:r>
            <a:r>
              <a:rPr lang="fr-FR" sz="2400" dirty="0" smtClean="0"/>
              <a:t>micro-organismes </a:t>
            </a:r>
            <a:r>
              <a:rPr lang="fr-FR" sz="2400" dirty="0"/>
              <a:t>comme biofertilisants pour </a:t>
            </a:r>
            <a:r>
              <a:rPr lang="fr-FR" sz="2400" dirty="0" smtClean="0"/>
              <a:t>remplacer </a:t>
            </a:r>
            <a:r>
              <a:rPr lang="fr-FR" sz="2400" dirty="0"/>
              <a:t>les engrais azotés minéraux. Cela pourrait </a:t>
            </a:r>
            <a:r>
              <a:rPr lang="fr-FR" sz="2400" dirty="0" smtClean="0"/>
              <a:t>aider </a:t>
            </a:r>
            <a:r>
              <a:rPr lang="fr-FR" sz="2400" dirty="0"/>
              <a:t>à préserver les réserves d’azote dans le sol de </a:t>
            </a:r>
            <a:r>
              <a:rPr lang="fr-FR" sz="2400" dirty="0" smtClean="0"/>
              <a:t>manière </a:t>
            </a:r>
            <a:r>
              <a:rPr lang="fr-FR" sz="2400" dirty="0"/>
              <a:t>naturelle[6]. Les fixateurs d’azote peuvent </a:t>
            </a:r>
            <a:r>
              <a:rPr lang="fr-FR" sz="2400" dirty="0" smtClean="0"/>
              <a:t>être </a:t>
            </a:r>
            <a:r>
              <a:rPr lang="fr-FR" sz="2400" dirty="0"/>
              <a:t>divisés en trois groupes: bactéries libres et </a:t>
            </a:r>
            <a:r>
              <a:rPr lang="fr-FR" sz="2400" dirty="0" smtClean="0"/>
              <a:t>associatives </a:t>
            </a:r>
            <a:r>
              <a:rPr lang="fr-FR" sz="2400" dirty="0"/>
              <a:t>telles qu’Azobacter et </a:t>
            </a:r>
            <a:r>
              <a:rPr lang="fr-FR" sz="2400" dirty="0" err="1"/>
              <a:t>Azospirillium</a:t>
            </a:r>
            <a:r>
              <a:rPr lang="fr-FR" sz="2400" dirty="0"/>
              <a:t> et les </a:t>
            </a:r>
            <a:r>
              <a:rPr lang="fr-FR" sz="2400" dirty="0" smtClean="0"/>
              <a:t>bactéries </a:t>
            </a:r>
            <a:r>
              <a:rPr lang="fr-FR" sz="2400" dirty="0"/>
              <a:t>symbiotiques telles que Rhizobium, </a:t>
            </a:r>
            <a:r>
              <a:rPr lang="fr-FR" sz="2400" dirty="0" err="1"/>
              <a:t>Frankia</a:t>
            </a:r>
            <a:r>
              <a:rPr lang="fr-FR" sz="2400" dirty="0"/>
              <a:t> </a:t>
            </a:r>
            <a:r>
              <a:rPr lang="fr-FR" sz="2400" dirty="0" smtClean="0"/>
              <a:t>et </a:t>
            </a:r>
            <a:r>
              <a:rPr lang="fr-FR" sz="2400" dirty="0" err="1"/>
              <a:t>Azolla</a:t>
            </a:r>
            <a:r>
              <a:rPr lang="fr-FR" sz="2400" dirty="0"/>
              <a:t>. Dans les zones (</a:t>
            </a:r>
            <a:r>
              <a:rPr lang="fr-FR" sz="2400" dirty="0" err="1"/>
              <a:t>sub</a:t>
            </a:r>
            <a:r>
              <a:rPr lang="fr-FR" sz="2400" dirty="0"/>
              <a:t>-)tropicales, les </a:t>
            </a:r>
            <a:r>
              <a:rPr lang="fr-FR" sz="2400" dirty="0" smtClean="0"/>
              <a:t>fixateurs </a:t>
            </a:r>
            <a:r>
              <a:rPr lang="fr-FR" sz="2400" dirty="0"/>
              <a:t>d’azote non symbiotiques contribuent à </a:t>
            </a:r>
            <a:r>
              <a:rPr lang="fr-FR" sz="2400" dirty="0" smtClean="0"/>
              <a:t>l’absorption </a:t>
            </a:r>
            <a:r>
              <a:rPr lang="fr-FR" sz="2400" dirty="0"/>
              <a:t>de l’azote par les plantes. Le phénomène </a:t>
            </a:r>
            <a:r>
              <a:rPr lang="fr-FR" sz="2400" dirty="0" smtClean="0"/>
              <a:t>existe </a:t>
            </a:r>
            <a:r>
              <a:rPr lang="fr-FR" sz="2400" dirty="0"/>
              <a:t>aussi, mais dans une moindre mesure, sous </a:t>
            </a:r>
            <a:r>
              <a:rPr lang="fr-FR" sz="2400" dirty="0" smtClean="0"/>
              <a:t>les </a:t>
            </a:r>
            <a:r>
              <a:rPr lang="fr-FR" sz="2400" dirty="0"/>
              <a:t>climats tempérés</a:t>
            </a:r>
            <a:r>
              <a:rPr lang="fr-FR" sz="2400" dirty="0" smtClean="0"/>
              <a:t>.</a:t>
            </a:r>
          </a:p>
          <a:p>
            <a:r>
              <a:rPr lang="fr-FR" sz="2400" b="1" dirty="0"/>
              <a:t>Azotobacter:</a:t>
            </a:r>
            <a:r>
              <a:rPr lang="fr-FR" sz="2400" dirty="0"/>
              <a:t> ce sont des bactéries fixatrices </a:t>
            </a:r>
            <a:r>
              <a:rPr lang="fr-FR" sz="2400" dirty="0" smtClean="0"/>
              <a:t>d’azote </a:t>
            </a:r>
            <a:r>
              <a:rPr lang="fr-FR" sz="2400" dirty="0"/>
              <a:t>libres et associatives. Outre la FBA, les </a:t>
            </a:r>
            <a:r>
              <a:rPr lang="fr-FR" sz="2400" dirty="0" smtClean="0"/>
              <a:t>souches </a:t>
            </a:r>
            <a:r>
              <a:rPr lang="fr-FR" sz="2400" dirty="0"/>
              <a:t>d’Azotobacter offrent de nombreux autres </a:t>
            </a:r>
            <a:r>
              <a:rPr lang="fr-FR" sz="2400" dirty="0" smtClean="0"/>
              <a:t>effets </a:t>
            </a:r>
            <a:r>
              <a:rPr lang="fr-FR" sz="2400" dirty="0"/>
              <a:t>bénéfiques qui stimulent la croissance et </a:t>
            </a:r>
            <a:r>
              <a:rPr lang="fr-FR" sz="2400" dirty="0" smtClean="0"/>
              <a:t>améliorent </a:t>
            </a:r>
            <a:r>
              <a:rPr lang="fr-FR" sz="2400" dirty="0"/>
              <a:t>l’absorption des nutriments par les plantes. </a:t>
            </a:r>
          </a:p>
          <a:p>
            <a:r>
              <a:rPr lang="fr-FR" sz="2400" dirty="0"/>
              <a:t>Résultat: une croissance accrue, un rendement </a:t>
            </a:r>
            <a:r>
              <a:rPr lang="fr-FR" sz="2400" dirty="0" smtClean="0"/>
              <a:t>supérieur </a:t>
            </a:r>
            <a:r>
              <a:rPr lang="fr-FR" sz="2400" dirty="0"/>
              <a:t>et une meilleure qualité de la récolte</a:t>
            </a:r>
          </a:p>
        </p:txBody>
      </p:sp>
    </p:spTree>
    <p:extLst>
      <p:ext uri="{BB962C8B-B14F-4D97-AF65-F5344CB8AC3E}">
        <p14:creationId xmlns:p14="http://schemas.microsoft.com/office/powerpoint/2010/main" val="11104766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3784</Words>
  <Application>Microsoft Office PowerPoint</Application>
  <PresentationFormat>Grand écran</PresentationFormat>
  <Paragraphs>114</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YOGA</dc:creator>
  <cp:lastModifiedBy>YOGA</cp:lastModifiedBy>
  <cp:revision>85</cp:revision>
  <dcterms:created xsi:type="dcterms:W3CDTF">2026-01-12T18:57:10Z</dcterms:created>
  <dcterms:modified xsi:type="dcterms:W3CDTF">2026-05-15T13:36:44Z</dcterms:modified>
</cp:coreProperties>
</file>