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9"/>
  </p:notesMasterIdLst>
  <p:sldIdLst>
    <p:sldId id="307" r:id="rId2"/>
    <p:sldId id="263" r:id="rId3"/>
    <p:sldId id="306" r:id="rId4"/>
    <p:sldId id="257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8" r:id="rId18"/>
    <p:sldId id="280" r:id="rId19"/>
    <p:sldId id="282" r:id="rId20"/>
    <p:sldId id="284" r:id="rId21"/>
    <p:sldId id="285" r:id="rId22"/>
    <p:sldId id="286" r:id="rId23"/>
    <p:sldId id="308" r:id="rId24"/>
    <p:sldId id="309" r:id="rId25"/>
    <p:sldId id="288" r:id="rId26"/>
    <p:sldId id="310" r:id="rId27"/>
    <p:sldId id="290" r:id="rId28"/>
    <p:sldId id="291" r:id="rId29"/>
    <p:sldId id="292" r:id="rId30"/>
    <p:sldId id="294" r:id="rId31"/>
    <p:sldId id="295" r:id="rId32"/>
    <p:sldId id="296" r:id="rId33"/>
    <p:sldId id="298" r:id="rId34"/>
    <p:sldId id="301" r:id="rId35"/>
    <p:sldId id="302" r:id="rId36"/>
    <p:sldId id="304" r:id="rId37"/>
    <p:sldId id="305" r:id="rId3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71" autoAdjust="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EFB358-D67E-4652-8F2F-32CBD790C24F}" type="doc">
      <dgm:prSet loTypeId="urn:microsoft.com/office/officeart/2005/8/layout/vList2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094EE5B4-BABB-486D-98F8-67DFB9525FCF}">
      <dgm:prSet phldrT="[Texte]" custT="1"/>
      <dgm:spPr/>
      <dgm:t>
        <a:bodyPr/>
        <a:lstStyle/>
        <a:p>
          <a:r>
            <a:rPr lang="fr-FR" sz="2800" b="1" dirty="0" smtClean="0"/>
            <a:t>IV.1. Facteurs liés aux propriétés physicochimiques des médicaments </a:t>
          </a:r>
          <a:endParaRPr lang="fr-FR" sz="2800" b="1" dirty="0"/>
        </a:p>
      </dgm:t>
    </dgm:pt>
    <dgm:pt modelId="{6CB0E2C5-D1AA-4A76-9CFC-0885C3D54571}" type="parTrans" cxnId="{330DA8E7-6990-49A7-8491-A4EF6D6B5CDF}">
      <dgm:prSet/>
      <dgm:spPr/>
      <dgm:t>
        <a:bodyPr/>
        <a:lstStyle/>
        <a:p>
          <a:endParaRPr lang="fr-FR"/>
        </a:p>
      </dgm:t>
    </dgm:pt>
    <dgm:pt modelId="{43AE4CA1-23C7-46EB-B506-B28B2E94A0FF}" type="sibTrans" cxnId="{330DA8E7-6990-49A7-8491-A4EF6D6B5CDF}">
      <dgm:prSet/>
      <dgm:spPr/>
      <dgm:t>
        <a:bodyPr/>
        <a:lstStyle/>
        <a:p>
          <a:endParaRPr lang="fr-FR"/>
        </a:p>
      </dgm:t>
    </dgm:pt>
    <dgm:pt modelId="{CA45888E-93BD-40D9-86D3-D58B5C6BDD68}">
      <dgm:prSet phldrT="[Texte]" custT="1"/>
      <dgm:spPr/>
      <dgm:t>
        <a:bodyPr/>
        <a:lstStyle/>
        <a:p>
          <a:r>
            <a:rPr lang="fr-FR" sz="2800" b="1" dirty="0" smtClean="0"/>
            <a:t>IV.2. Facteurs  liés aux propriétés de la membrane</a:t>
          </a:r>
          <a:endParaRPr lang="fr-FR" sz="2800" b="1" dirty="0"/>
        </a:p>
      </dgm:t>
    </dgm:pt>
    <dgm:pt modelId="{A5178500-A1F0-4DF9-9B72-35634D968C7A}" type="parTrans" cxnId="{51FD9AF0-F484-400D-9761-DFA64214C988}">
      <dgm:prSet/>
      <dgm:spPr/>
      <dgm:t>
        <a:bodyPr/>
        <a:lstStyle/>
        <a:p>
          <a:endParaRPr lang="fr-FR"/>
        </a:p>
      </dgm:t>
    </dgm:pt>
    <dgm:pt modelId="{99588B81-B6D3-4B66-964D-DBFB39A810C1}" type="sibTrans" cxnId="{51FD9AF0-F484-400D-9761-DFA64214C988}">
      <dgm:prSet/>
      <dgm:spPr/>
      <dgm:t>
        <a:bodyPr/>
        <a:lstStyle/>
        <a:p>
          <a:endParaRPr lang="fr-FR"/>
        </a:p>
      </dgm:t>
    </dgm:pt>
    <dgm:pt modelId="{0BBBCF4A-452C-4CEC-8D18-B932E1621CA3}">
      <dgm:prSet phldrT="[Texte]" custT="1"/>
      <dgm:spPr/>
      <dgm:t>
        <a:bodyPr/>
        <a:lstStyle/>
        <a:p>
          <a:endParaRPr lang="fr-FR" sz="2000" b="1" dirty="0"/>
        </a:p>
      </dgm:t>
    </dgm:pt>
    <dgm:pt modelId="{FEE00A5C-7E78-4C58-B4B0-F0EDF153C27E}" type="parTrans" cxnId="{E508EF93-476D-4803-8981-E1D2B02D9298}">
      <dgm:prSet/>
      <dgm:spPr/>
      <dgm:t>
        <a:bodyPr/>
        <a:lstStyle/>
        <a:p>
          <a:endParaRPr lang="fr-FR"/>
        </a:p>
      </dgm:t>
    </dgm:pt>
    <dgm:pt modelId="{086B5C8C-E6E4-4DF6-A3EB-7E79ECD22DAD}" type="sibTrans" cxnId="{E508EF93-476D-4803-8981-E1D2B02D9298}">
      <dgm:prSet/>
      <dgm:spPr/>
      <dgm:t>
        <a:bodyPr/>
        <a:lstStyle/>
        <a:p>
          <a:endParaRPr lang="fr-FR"/>
        </a:p>
      </dgm:t>
    </dgm:pt>
    <dgm:pt modelId="{3E64D090-58F3-4FFB-83C8-6A4E37F60C7F}">
      <dgm:prSet phldrT="[Texte]" custT="1"/>
      <dgm:spPr/>
      <dgm:t>
        <a:bodyPr/>
        <a:lstStyle/>
        <a:p>
          <a:endParaRPr lang="fr-FR" sz="2800" b="1" dirty="0"/>
        </a:p>
      </dgm:t>
    </dgm:pt>
    <dgm:pt modelId="{B7EABC0B-D7E0-41EE-A0CF-84750F4DDC31}" type="parTrans" cxnId="{DDE1EFD4-08B5-46D2-8B14-EBE0C7EB8CBB}">
      <dgm:prSet/>
      <dgm:spPr/>
      <dgm:t>
        <a:bodyPr/>
        <a:lstStyle/>
        <a:p>
          <a:endParaRPr lang="fr-FR"/>
        </a:p>
      </dgm:t>
    </dgm:pt>
    <dgm:pt modelId="{51185E6D-80F3-4BF4-BFD4-8287C2AC5D76}" type="sibTrans" cxnId="{DDE1EFD4-08B5-46D2-8B14-EBE0C7EB8CBB}">
      <dgm:prSet/>
      <dgm:spPr/>
      <dgm:t>
        <a:bodyPr/>
        <a:lstStyle/>
        <a:p>
          <a:endParaRPr lang="fr-FR"/>
        </a:p>
      </dgm:t>
    </dgm:pt>
    <dgm:pt modelId="{62276620-D4D4-492A-AD5A-F61256F7108C}" type="pres">
      <dgm:prSet presAssocID="{8EEFB358-D67E-4652-8F2F-32CBD790C2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661944F-EF1A-4C6F-9510-91AE94C0DC38}" type="pres">
      <dgm:prSet presAssocID="{094EE5B4-BABB-486D-98F8-67DFB9525FCF}" presName="parentText" presStyleLbl="node1" presStyleIdx="0" presStyleCnt="2" custLinFactNeighborX="4735" custLinFactNeighborY="419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FCC235A-40F8-43AF-A299-72C53637E799}" type="pres">
      <dgm:prSet presAssocID="{094EE5B4-BABB-486D-98F8-67DFB9525FC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8008A9-6D28-4DCF-97AF-51F5D0D3A3C1}" type="pres">
      <dgm:prSet presAssocID="{CA45888E-93BD-40D9-86D3-D58B5C6BDD6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4D2910-BC8F-48F6-8821-E3882E72B6EC}" type="pres">
      <dgm:prSet presAssocID="{CA45888E-93BD-40D9-86D3-D58B5C6BDD6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F993739-D7B2-4CBF-81B2-23301F31C4C2}" type="presOf" srcId="{3E64D090-58F3-4FFB-83C8-6A4E37F60C7F}" destId="{CD4D2910-BC8F-48F6-8821-E3882E72B6EC}" srcOrd="0" destOrd="0" presId="urn:microsoft.com/office/officeart/2005/8/layout/vList2"/>
    <dgm:cxn modelId="{2B8F1C05-AD53-4C60-8D0F-7B1E1824E925}" type="presOf" srcId="{CA45888E-93BD-40D9-86D3-D58B5C6BDD68}" destId="{998008A9-6D28-4DCF-97AF-51F5D0D3A3C1}" srcOrd="0" destOrd="0" presId="urn:microsoft.com/office/officeart/2005/8/layout/vList2"/>
    <dgm:cxn modelId="{330DA8E7-6990-49A7-8491-A4EF6D6B5CDF}" srcId="{8EEFB358-D67E-4652-8F2F-32CBD790C24F}" destId="{094EE5B4-BABB-486D-98F8-67DFB9525FCF}" srcOrd="0" destOrd="0" parTransId="{6CB0E2C5-D1AA-4A76-9CFC-0885C3D54571}" sibTransId="{43AE4CA1-23C7-46EB-B506-B28B2E94A0FF}"/>
    <dgm:cxn modelId="{6A4FD63D-14F4-4839-9590-55068DE675E0}" type="presOf" srcId="{094EE5B4-BABB-486D-98F8-67DFB9525FCF}" destId="{D661944F-EF1A-4C6F-9510-91AE94C0DC38}" srcOrd="0" destOrd="0" presId="urn:microsoft.com/office/officeart/2005/8/layout/vList2"/>
    <dgm:cxn modelId="{DDE1EFD4-08B5-46D2-8B14-EBE0C7EB8CBB}" srcId="{CA45888E-93BD-40D9-86D3-D58B5C6BDD68}" destId="{3E64D090-58F3-4FFB-83C8-6A4E37F60C7F}" srcOrd="0" destOrd="0" parTransId="{B7EABC0B-D7E0-41EE-A0CF-84750F4DDC31}" sibTransId="{51185E6D-80F3-4BF4-BFD4-8287C2AC5D76}"/>
    <dgm:cxn modelId="{27EB307D-FB0E-4C19-8092-3E2347F0FD5D}" type="presOf" srcId="{0BBBCF4A-452C-4CEC-8D18-B932E1621CA3}" destId="{9FCC235A-40F8-43AF-A299-72C53637E799}" srcOrd="0" destOrd="0" presId="urn:microsoft.com/office/officeart/2005/8/layout/vList2"/>
    <dgm:cxn modelId="{51FD9AF0-F484-400D-9761-DFA64214C988}" srcId="{8EEFB358-D67E-4652-8F2F-32CBD790C24F}" destId="{CA45888E-93BD-40D9-86D3-D58B5C6BDD68}" srcOrd="1" destOrd="0" parTransId="{A5178500-A1F0-4DF9-9B72-35634D968C7A}" sibTransId="{99588B81-B6D3-4B66-964D-DBFB39A810C1}"/>
    <dgm:cxn modelId="{E508EF93-476D-4803-8981-E1D2B02D9298}" srcId="{094EE5B4-BABB-486D-98F8-67DFB9525FCF}" destId="{0BBBCF4A-452C-4CEC-8D18-B932E1621CA3}" srcOrd="0" destOrd="0" parTransId="{FEE00A5C-7E78-4C58-B4B0-F0EDF153C27E}" sibTransId="{086B5C8C-E6E4-4DF6-A3EB-7E79ECD22DAD}"/>
    <dgm:cxn modelId="{379B079C-9FA1-4735-9C2F-0B0CDB312B64}" type="presOf" srcId="{8EEFB358-D67E-4652-8F2F-32CBD790C24F}" destId="{62276620-D4D4-492A-AD5A-F61256F7108C}" srcOrd="0" destOrd="0" presId="urn:microsoft.com/office/officeart/2005/8/layout/vList2"/>
    <dgm:cxn modelId="{94445169-06FE-4D17-9EDA-61FEC5D573A5}" type="presParOf" srcId="{62276620-D4D4-492A-AD5A-F61256F7108C}" destId="{D661944F-EF1A-4C6F-9510-91AE94C0DC38}" srcOrd="0" destOrd="0" presId="urn:microsoft.com/office/officeart/2005/8/layout/vList2"/>
    <dgm:cxn modelId="{2544B2E5-2B2B-4824-AB5A-2470A08796C4}" type="presParOf" srcId="{62276620-D4D4-492A-AD5A-F61256F7108C}" destId="{9FCC235A-40F8-43AF-A299-72C53637E799}" srcOrd="1" destOrd="0" presId="urn:microsoft.com/office/officeart/2005/8/layout/vList2"/>
    <dgm:cxn modelId="{C801AF86-E860-4A10-A0B9-98F92210B1FF}" type="presParOf" srcId="{62276620-D4D4-492A-AD5A-F61256F7108C}" destId="{998008A9-6D28-4DCF-97AF-51F5D0D3A3C1}" srcOrd="2" destOrd="0" presId="urn:microsoft.com/office/officeart/2005/8/layout/vList2"/>
    <dgm:cxn modelId="{A5842070-8A7C-49B3-A621-A3E6A52436A5}" type="presParOf" srcId="{62276620-D4D4-492A-AD5A-F61256F7108C}" destId="{CD4D2910-BC8F-48F6-8821-E3882E72B6E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EA1336-14FD-4734-9538-5256A3D06006}" type="doc">
      <dgm:prSet loTypeId="urn:microsoft.com/office/officeart/2005/8/layout/default#2" loCatId="list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52A96E45-5B6F-414D-B80B-867B7D086FEC}">
      <dgm:prSet phldrT="[Texte]" custT="1"/>
      <dgm:spPr/>
      <dgm:t>
        <a:bodyPr/>
        <a:lstStyle/>
        <a:p>
          <a:r>
            <a:rPr lang="fr-FR" sz="4000" dirty="0" smtClean="0"/>
            <a:t>Caractère de Solubilité </a:t>
          </a:r>
          <a:endParaRPr lang="fr-FR" sz="5400" dirty="0"/>
        </a:p>
      </dgm:t>
    </dgm:pt>
    <dgm:pt modelId="{16DEE3C8-B28A-48A4-9661-61052F048164}" type="parTrans" cxnId="{13F05804-BFA4-4709-B5A6-0C176E0BF69A}">
      <dgm:prSet/>
      <dgm:spPr/>
      <dgm:t>
        <a:bodyPr/>
        <a:lstStyle/>
        <a:p>
          <a:endParaRPr lang="fr-FR"/>
        </a:p>
      </dgm:t>
    </dgm:pt>
    <dgm:pt modelId="{59CD4D5E-9AAC-4767-BFCF-BBC4032935B4}" type="sibTrans" cxnId="{13F05804-BFA4-4709-B5A6-0C176E0BF69A}">
      <dgm:prSet/>
      <dgm:spPr/>
      <dgm:t>
        <a:bodyPr/>
        <a:lstStyle/>
        <a:p>
          <a:endParaRPr lang="fr-FR"/>
        </a:p>
      </dgm:t>
    </dgm:pt>
    <dgm:pt modelId="{74941119-1BCF-470F-A5E5-0F7D678414FC}">
      <dgm:prSet phldrT="[Texte]" custT="1"/>
      <dgm:spPr/>
      <dgm:t>
        <a:bodyPr/>
        <a:lstStyle/>
        <a:p>
          <a:r>
            <a:rPr lang="fr-FR" sz="4400" dirty="0" smtClean="0"/>
            <a:t>Taille de la molécule </a:t>
          </a:r>
          <a:endParaRPr lang="fr-FR" sz="4400" dirty="0"/>
        </a:p>
      </dgm:t>
    </dgm:pt>
    <dgm:pt modelId="{B6950E75-9F07-4E07-9326-F470D155A9CD}" type="parTrans" cxnId="{B371568E-DBF2-4222-880F-00028596EF9A}">
      <dgm:prSet/>
      <dgm:spPr/>
      <dgm:t>
        <a:bodyPr/>
        <a:lstStyle/>
        <a:p>
          <a:endParaRPr lang="fr-FR"/>
        </a:p>
      </dgm:t>
    </dgm:pt>
    <dgm:pt modelId="{C7F83BA3-7143-4B4D-A6C5-1905CF006493}" type="sibTrans" cxnId="{B371568E-DBF2-4222-880F-00028596EF9A}">
      <dgm:prSet/>
      <dgm:spPr/>
      <dgm:t>
        <a:bodyPr/>
        <a:lstStyle/>
        <a:p>
          <a:endParaRPr lang="fr-FR"/>
        </a:p>
      </dgm:t>
    </dgm:pt>
    <dgm:pt modelId="{C774DC47-7253-47D9-9856-AEF86B1FD5E4}">
      <dgm:prSet phldrT="[Texte]"/>
      <dgm:spPr/>
      <dgm:t>
        <a:bodyPr/>
        <a:lstStyle/>
        <a:p>
          <a:r>
            <a:rPr lang="fr-FR" dirty="0" smtClean="0"/>
            <a:t>État d’ionisation </a:t>
          </a:r>
          <a:endParaRPr lang="fr-FR" dirty="0"/>
        </a:p>
      </dgm:t>
    </dgm:pt>
    <dgm:pt modelId="{B21E4A45-0B74-4A14-A82B-77F49626E720}" type="parTrans" cxnId="{A2B8D8F9-AEB6-4EDE-950E-4BBEF5806EAD}">
      <dgm:prSet/>
      <dgm:spPr/>
      <dgm:t>
        <a:bodyPr/>
        <a:lstStyle/>
        <a:p>
          <a:endParaRPr lang="fr-FR"/>
        </a:p>
      </dgm:t>
    </dgm:pt>
    <dgm:pt modelId="{4A3606DC-5FDA-4526-BBD7-36BF9BBD8D61}" type="sibTrans" cxnId="{A2B8D8F9-AEB6-4EDE-950E-4BBEF5806EAD}">
      <dgm:prSet/>
      <dgm:spPr/>
      <dgm:t>
        <a:bodyPr/>
        <a:lstStyle/>
        <a:p>
          <a:endParaRPr lang="fr-FR"/>
        </a:p>
      </dgm:t>
    </dgm:pt>
    <dgm:pt modelId="{34333252-44E8-4B22-9C90-EE47EAD2FDE0}" type="pres">
      <dgm:prSet presAssocID="{04EA1336-14FD-4734-9538-5256A3D060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5B76146-E8F0-4C1F-A35C-D96D97D845C6}" type="pres">
      <dgm:prSet presAssocID="{52A96E45-5B6F-414D-B80B-867B7D086FE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5CF2BA-7F84-47FD-AC98-F2D16393ECAB}" type="pres">
      <dgm:prSet presAssocID="{59CD4D5E-9AAC-4767-BFCF-BBC4032935B4}" presName="sibTrans" presStyleCnt="0"/>
      <dgm:spPr/>
      <dgm:t>
        <a:bodyPr/>
        <a:lstStyle/>
        <a:p>
          <a:endParaRPr lang="fr-FR"/>
        </a:p>
      </dgm:t>
    </dgm:pt>
    <dgm:pt modelId="{B5F22AEE-7028-48C9-B975-5E5C97B9E790}" type="pres">
      <dgm:prSet presAssocID="{74941119-1BCF-470F-A5E5-0F7D678414F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C724D4-CF01-4E68-BBAB-94CD7AE9F25A}" type="pres">
      <dgm:prSet presAssocID="{C7F83BA3-7143-4B4D-A6C5-1905CF006493}" presName="sibTrans" presStyleCnt="0"/>
      <dgm:spPr/>
      <dgm:t>
        <a:bodyPr/>
        <a:lstStyle/>
        <a:p>
          <a:endParaRPr lang="fr-FR"/>
        </a:p>
      </dgm:t>
    </dgm:pt>
    <dgm:pt modelId="{B7758E3E-D8CF-4915-B709-DE4267F16A6E}" type="pres">
      <dgm:prSet presAssocID="{C774DC47-7253-47D9-9856-AEF86B1FD5E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3F05804-BFA4-4709-B5A6-0C176E0BF69A}" srcId="{04EA1336-14FD-4734-9538-5256A3D06006}" destId="{52A96E45-5B6F-414D-B80B-867B7D086FEC}" srcOrd="0" destOrd="0" parTransId="{16DEE3C8-B28A-48A4-9661-61052F048164}" sibTransId="{59CD4D5E-9AAC-4767-BFCF-BBC4032935B4}"/>
    <dgm:cxn modelId="{B371568E-DBF2-4222-880F-00028596EF9A}" srcId="{04EA1336-14FD-4734-9538-5256A3D06006}" destId="{74941119-1BCF-470F-A5E5-0F7D678414FC}" srcOrd="1" destOrd="0" parTransId="{B6950E75-9F07-4E07-9326-F470D155A9CD}" sibTransId="{C7F83BA3-7143-4B4D-A6C5-1905CF006493}"/>
    <dgm:cxn modelId="{22D5AA43-00FA-43EC-81D3-B2CC1414AAAD}" type="presOf" srcId="{52A96E45-5B6F-414D-B80B-867B7D086FEC}" destId="{25B76146-E8F0-4C1F-A35C-D96D97D845C6}" srcOrd="0" destOrd="0" presId="urn:microsoft.com/office/officeart/2005/8/layout/default#2"/>
    <dgm:cxn modelId="{A2B8D8F9-AEB6-4EDE-950E-4BBEF5806EAD}" srcId="{04EA1336-14FD-4734-9538-5256A3D06006}" destId="{C774DC47-7253-47D9-9856-AEF86B1FD5E4}" srcOrd="2" destOrd="0" parTransId="{B21E4A45-0B74-4A14-A82B-77F49626E720}" sibTransId="{4A3606DC-5FDA-4526-BBD7-36BF9BBD8D61}"/>
    <dgm:cxn modelId="{78012C0F-57F1-468A-A37A-57D64641488D}" type="presOf" srcId="{04EA1336-14FD-4734-9538-5256A3D06006}" destId="{34333252-44E8-4B22-9C90-EE47EAD2FDE0}" srcOrd="0" destOrd="0" presId="urn:microsoft.com/office/officeart/2005/8/layout/default#2"/>
    <dgm:cxn modelId="{275FEF11-1341-4F5A-BF70-4661B79BD6A0}" type="presOf" srcId="{C774DC47-7253-47D9-9856-AEF86B1FD5E4}" destId="{B7758E3E-D8CF-4915-B709-DE4267F16A6E}" srcOrd="0" destOrd="0" presId="urn:microsoft.com/office/officeart/2005/8/layout/default#2"/>
    <dgm:cxn modelId="{D90E0E92-E1C8-436A-B66E-9D6682D7591D}" type="presOf" srcId="{74941119-1BCF-470F-A5E5-0F7D678414FC}" destId="{B5F22AEE-7028-48C9-B975-5E5C97B9E790}" srcOrd="0" destOrd="0" presId="urn:microsoft.com/office/officeart/2005/8/layout/default#2"/>
    <dgm:cxn modelId="{1EAC545A-80C2-49BE-8CE4-9FC19F6FE8C2}" type="presParOf" srcId="{34333252-44E8-4B22-9C90-EE47EAD2FDE0}" destId="{25B76146-E8F0-4C1F-A35C-D96D97D845C6}" srcOrd="0" destOrd="0" presId="urn:microsoft.com/office/officeart/2005/8/layout/default#2"/>
    <dgm:cxn modelId="{9ECC2B4A-8DA7-4B30-B5DA-958DBD9F2E48}" type="presParOf" srcId="{34333252-44E8-4B22-9C90-EE47EAD2FDE0}" destId="{DD5CF2BA-7F84-47FD-AC98-F2D16393ECAB}" srcOrd="1" destOrd="0" presId="urn:microsoft.com/office/officeart/2005/8/layout/default#2"/>
    <dgm:cxn modelId="{5477C9C2-5A99-43A7-9B6F-EA18891A04F0}" type="presParOf" srcId="{34333252-44E8-4B22-9C90-EE47EAD2FDE0}" destId="{B5F22AEE-7028-48C9-B975-5E5C97B9E790}" srcOrd="2" destOrd="0" presId="urn:microsoft.com/office/officeart/2005/8/layout/default#2"/>
    <dgm:cxn modelId="{E1C73740-FD55-4E95-B18E-A811DA5102DF}" type="presParOf" srcId="{34333252-44E8-4B22-9C90-EE47EAD2FDE0}" destId="{17C724D4-CF01-4E68-BBAB-94CD7AE9F25A}" srcOrd="3" destOrd="0" presId="urn:microsoft.com/office/officeart/2005/8/layout/default#2"/>
    <dgm:cxn modelId="{0892749F-8F01-41B1-9D28-7FB3EEB86163}" type="presParOf" srcId="{34333252-44E8-4B22-9C90-EE47EAD2FDE0}" destId="{B7758E3E-D8CF-4915-B709-DE4267F16A6E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24BA6C-D675-4007-BACA-75ADD199E833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25ABA5FD-02BE-4B09-A754-3CFA83640C45}">
      <dgm:prSet phldrT="[Texte]" custT="1"/>
      <dgm:spPr/>
      <dgm:t>
        <a:bodyPr/>
        <a:lstStyle/>
        <a:p>
          <a:r>
            <a:rPr lang="fr-FR" sz="3200" dirty="0" smtClean="0"/>
            <a:t>1. Surface de contact</a:t>
          </a:r>
          <a:endParaRPr lang="fr-FR" sz="3200" dirty="0"/>
        </a:p>
      </dgm:t>
    </dgm:pt>
    <dgm:pt modelId="{FD7EBFF7-BAC0-4371-8D67-971B71E91D82}" type="parTrans" cxnId="{5BCA3E9D-8151-4263-963E-031CBE2978DC}">
      <dgm:prSet/>
      <dgm:spPr/>
      <dgm:t>
        <a:bodyPr/>
        <a:lstStyle/>
        <a:p>
          <a:endParaRPr lang="fr-FR"/>
        </a:p>
      </dgm:t>
    </dgm:pt>
    <dgm:pt modelId="{0CBC41A5-C71E-4C1B-B5B0-4407D97E5DD1}" type="sibTrans" cxnId="{5BCA3E9D-8151-4263-963E-031CBE2978DC}">
      <dgm:prSet/>
      <dgm:spPr/>
      <dgm:t>
        <a:bodyPr/>
        <a:lstStyle/>
        <a:p>
          <a:endParaRPr lang="fr-FR"/>
        </a:p>
      </dgm:t>
    </dgm:pt>
    <dgm:pt modelId="{764FB360-568B-4D41-BDCE-092095A904CC}">
      <dgm:prSet phldrT="[Texte]" custT="1"/>
      <dgm:spPr/>
      <dgm:t>
        <a:bodyPr/>
        <a:lstStyle/>
        <a:p>
          <a:r>
            <a:rPr lang="fr-FR" sz="3200" dirty="0" smtClean="0"/>
            <a:t>2. Épaisseur de la membrane </a:t>
          </a:r>
          <a:endParaRPr lang="fr-FR" sz="3200" dirty="0"/>
        </a:p>
      </dgm:t>
    </dgm:pt>
    <dgm:pt modelId="{9C8CC3D1-7F02-44F8-983B-4A5CDB5C3FCB}" type="parTrans" cxnId="{625E1957-8895-47F6-BE6C-EB947012D8CB}">
      <dgm:prSet/>
      <dgm:spPr/>
      <dgm:t>
        <a:bodyPr/>
        <a:lstStyle/>
        <a:p>
          <a:endParaRPr lang="fr-FR"/>
        </a:p>
      </dgm:t>
    </dgm:pt>
    <dgm:pt modelId="{8DD84A65-A7C7-405E-99AF-34937853F6B8}" type="sibTrans" cxnId="{625E1957-8895-47F6-BE6C-EB947012D8CB}">
      <dgm:prSet/>
      <dgm:spPr/>
      <dgm:t>
        <a:bodyPr/>
        <a:lstStyle/>
        <a:p>
          <a:endParaRPr lang="fr-FR"/>
        </a:p>
      </dgm:t>
    </dgm:pt>
    <dgm:pt modelId="{877CA788-C4BE-4031-8C09-8D744679A362}">
      <dgm:prSet phldrT="[Texte]" custT="1"/>
      <dgm:spPr/>
      <dgm:t>
        <a:bodyPr/>
        <a:lstStyle/>
        <a:p>
          <a:r>
            <a:rPr lang="fr-FR" sz="2000" dirty="0" smtClean="0"/>
            <a:t>Augmentation de la surface de contact membranaire augmente l’absorption. Exemple : muqueuse intestinale, muqueuse alvéolaire. </a:t>
          </a:r>
          <a:endParaRPr lang="fr-FR" sz="2000" dirty="0"/>
        </a:p>
      </dgm:t>
    </dgm:pt>
    <dgm:pt modelId="{B7FAB0FB-C43C-4C7D-8084-CB1D0244F0D4}" type="parTrans" cxnId="{7EA23B82-37FC-4A81-BFDE-0368977B1A1F}">
      <dgm:prSet/>
      <dgm:spPr/>
      <dgm:t>
        <a:bodyPr/>
        <a:lstStyle/>
        <a:p>
          <a:endParaRPr lang="fr-FR"/>
        </a:p>
      </dgm:t>
    </dgm:pt>
    <dgm:pt modelId="{9ED607DC-9BD4-4E3B-BA48-651B58B5D02A}" type="sibTrans" cxnId="{7EA23B82-37FC-4A81-BFDE-0368977B1A1F}">
      <dgm:prSet/>
      <dgm:spPr/>
      <dgm:t>
        <a:bodyPr/>
        <a:lstStyle/>
        <a:p>
          <a:endParaRPr lang="fr-FR"/>
        </a:p>
      </dgm:t>
    </dgm:pt>
    <dgm:pt modelId="{3363DDC5-4979-4F2F-AAF4-B3EE26B2ABDC}">
      <dgm:prSet phldrT="[Texte]" custT="1"/>
      <dgm:spPr/>
      <dgm:t>
        <a:bodyPr/>
        <a:lstStyle/>
        <a:p>
          <a:r>
            <a:rPr lang="fr-FR" sz="2400" dirty="0" smtClean="0"/>
            <a:t>Une diminution de l’épaisseur , entraine une augmentation de l’absorption.</a:t>
          </a:r>
          <a:endParaRPr lang="fr-FR" sz="2400" dirty="0"/>
        </a:p>
      </dgm:t>
    </dgm:pt>
    <dgm:pt modelId="{896B814E-968F-41D8-84DF-6BB3E29B971B}" type="parTrans" cxnId="{D8F3EF39-E13D-4C3A-A179-AF9DEF2C7ED1}">
      <dgm:prSet/>
      <dgm:spPr/>
      <dgm:t>
        <a:bodyPr/>
        <a:lstStyle/>
        <a:p>
          <a:endParaRPr lang="fr-FR"/>
        </a:p>
      </dgm:t>
    </dgm:pt>
    <dgm:pt modelId="{1E2C94C9-5FFD-40A7-8C9D-BEBC016DA58D}" type="sibTrans" cxnId="{D8F3EF39-E13D-4C3A-A179-AF9DEF2C7ED1}">
      <dgm:prSet/>
      <dgm:spPr/>
      <dgm:t>
        <a:bodyPr/>
        <a:lstStyle/>
        <a:p>
          <a:endParaRPr lang="fr-FR"/>
        </a:p>
      </dgm:t>
    </dgm:pt>
    <dgm:pt modelId="{D6B5F225-47E1-48C7-B53D-B24CA15E8D21}" type="pres">
      <dgm:prSet presAssocID="{CF24BA6C-D675-4007-BACA-75ADD199E8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FE268A6-4841-449A-86E8-6D178D46C309}" type="pres">
      <dgm:prSet presAssocID="{25ABA5FD-02BE-4B09-A754-3CFA83640C45}" presName="parentLin" presStyleCnt="0"/>
      <dgm:spPr/>
      <dgm:t>
        <a:bodyPr/>
        <a:lstStyle/>
        <a:p>
          <a:endParaRPr lang="fr-FR"/>
        </a:p>
      </dgm:t>
    </dgm:pt>
    <dgm:pt modelId="{CF25B7DE-A86A-497D-A19C-87420375DE03}" type="pres">
      <dgm:prSet presAssocID="{25ABA5FD-02BE-4B09-A754-3CFA83640C4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ABF2948-9194-4B96-AF4C-BDCE53F3DF13}" type="pres">
      <dgm:prSet presAssocID="{25ABA5FD-02BE-4B09-A754-3CFA83640C4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6CA2E3-9F3C-4792-AFF9-0AA472D17632}" type="pres">
      <dgm:prSet presAssocID="{25ABA5FD-02BE-4B09-A754-3CFA83640C45}" presName="negativeSpace" presStyleCnt="0"/>
      <dgm:spPr/>
      <dgm:t>
        <a:bodyPr/>
        <a:lstStyle/>
        <a:p>
          <a:endParaRPr lang="fr-FR"/>
        </a:p>
      </dgm:t>
    </dgm:pt>
    <dgm:pt modelId="{0BE3066B-B758-44A3-BC94-19D5DB9F209E}" type="pres">
      <dgm:prSet presAssocID="{25ABA5FD-02BE-4B09-A754-3CFA83640C4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E4B635-CBBA-423C-9705-ED056DED5F32}" type="pres">
      <dgm:prSet presAssocID="{0CBC41A5-C71E-4C1B-B5B0-4407D97E5DD1}" presName="spaceBetweenRectangles" presStyleCnt="0"/>
      <dgm:spPr/>
      <dgm:t>
        <a:bodyPr/>
        <a:lstStyle/>
        <a:p>
          <a:endParaRPr lang="fr-FR"/>
        </a:p>
      </dgm:t>
    </dgm:pt>
    <dgm:pt modelId="{B2B8EFEE-A118-4ADF-9F01-182AD3FE205E}" type="pres">
      <dgm:prSet presAssocID="{764FB360-568B-4D41-BDCE-092095A904CC}" presName="parentLin" presStyleCnt="0"/>
      <dgm:spPr/>
      <dgm:t>
        <a:bodyPr/>
        <a:lstStyle/>
        <a:p>
          <a:endParaRPr lang="fr-FR"/>
        </a:p>
      </dgm:t>
    </dgm:pt>
    <dgm:pt modelId="{97AEE38B-68F7-4074-AD82-C8978E0152BD}" type="pres">
      <dgm:prSet presAssocID="{764FB360-568B-4D41-BDCE-092095A904CC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A22C2283-5407-432E-9860-6DA3040F8AF1}" type="pres">
      <dgm:prSet presAssocID="{764FB360-568B-4D41-BDCE-092095A904C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BFA69F-647D-46DE-A7F2-5E6663BDFCDB}" type="pres">
      <dgm:prSet presAssocID="{764FB360-568B-4D41-BDCE-092095A904CC}" presName="negativeSpace" presStyleCnt="0"/>
      <dgm:spPr/>
      <dgm:t>
        <a:bodyPr/>
        <a:lstStyle/>
        <a:p>
          <a:endParaRPr lang="fr-FR"/>
        </a:p>
      </dgm:t>
    </dgm:pt>
    <dgm:pt modelId="{E0BECF63-9F8B-41D4-BC30-1ED74DBEAD84}" type="pres">
      <dgm:prSet presAssocID="{764FB360-568B-4D41-BDCE-092095A904C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A668068-080F-485B-B61C-4064BA18471A}" type="presOf" srcId="{25ABA5FD-02BE-4B09-A754-3CFA83640C45}" destId="{2ABF2948-9194-4B96-AF4C-BDCE53F3DF13}" srcOrd="1" destOrd="0" presId="urn:microsoft.com/office/officeart/2005/8/layout/list1"/>
    <dgm:cxn modelId="{625E1957-8895-47F6-BE6C-EB947012D8CB}" srcId="{CF24BA6C-D675-4007-BACA-75ADD199E833}" destId="{764FB360-568B-4D41-BDCE-092095A904CC}" srcOrd="1" destOrd="0" parTransId="{9C8CC3D1-7F02-44F8-983B-4A5CDB5C3FCB}" sibTransId="{8DD84A65-A7C7-405E-99AF-34937853F6B8}"/>
    <dgm:cxn modelId="{39F3772A-6289-4783-B033-48A7FD72A866}" type="presOf" srcId="{3363DDC5-4979-4F2F-AAF4-B3EE26B2ABDC}" destId="{E0BECF63-9F8B-41D4-BC30-1ED74DBEAD84}" srcOrd="0" destOrd="0" presId="urn:microsoft.com/office/officeart/2005/8/layout/list1"/>
    <dgm:cxn modelId="{6604BF5A-31DE-4C34-925A-6FE466F46078}" type="presOf" srcId="{25ABA5FD-02BE-4B09-A754-3CFA83640C45}" destId="{CF25B7DE-A86A-497D-A19C-87420375DE03}" srcOrd="0" destOrd="0" presId="urn:microsoft.com/office/officeart/2005/8/layout/list1"/>
    <dgm:cxn modelId="{D8F3EF39-E13D-4C3A-A179-AF9DEF2C7ED1}" srcId="{764FB360-568B-4D41-BDCE-092095A904CC}" destId="{3363DDC5-4979-4F2F-AAF4-B3EE26B2ABDC}" srcOrd="0" destOrd="0" parTransId="{896B814E-968F-41D8-84DF-6BB3E29B971B}" sibTransId="{1E2C94C9-5FFD-40A7-8C9D-BEBC016DA58D}"/>
    <dgm:cxn modelId="{5BCA3E9D-8151-4263-963E-031CBE2978DC}" srcId="{CF24BA6C-D675-4007-BACA-75ADD199E833}" destId="{25ABA5FD-02BE-4B09-A754-3CFA83640C45}" srcOrd="0" destOrd="0" parTransId="{FD7EBFF7-BAC0-4371-8D67-971B71E91D82}" sibTransId="{0CBC41A5-C71E-4C1B-B5B0-4407D97E5DD1}"/>
    <dgm:cxn modelId="{CF4F8709-2538-416F-BCAF-9F03A7431B8B}" type="presOf" srcId="{CF24BA6C-D675-4007-BACA-75ADD199E833}" destId="{D6B5F225-47E1-48C7-B53D-B24CA15E8D21}" srcOrd="0" destOrd="0" presId="urn:microsoft.com/office/officeart/2005/8/layout/list1"/>
    <dgm:cxn modelId="{A9EB66B4-4D7B-47FA-AC4F-C99D56D3E682}" type="presOf" srcId="{877CA788-C4BE-4031-8C09-8D744679A362}" destId="{0BE3066B-B758-44A3-BC94-19D5DB9F209E}" srcOrd="0" destOrd="0" presId="urn:microsoft.com/office/officeart/2005/8/layout/list1"/>
    <dgm:cxn modelId="{DC2B875A-5602-4FA3-9856-AF79F0E976CF}" type="presOf" srcId="{764FB360-568B-4D41-BDCE-092095A904CC}" destId="{A22C2283-5407-432E-9860-6DA3040F8AF1}" srcOrd="1" destOrd="0" presId="urn:microsoft.com/office/officeart/2005/8/layout/list1"/>
    <dgm:cxn modelId="{7EA23B82-37FC-4A81-BFDE-0368977B1A1F}" srcId="{25ABA5FD-02BE-4B09-A754-3CFA83640C45}" destId="{877CA788-C4BE-4031-8C09-8D744679A362}" srcOrd="0" destOrd="0" parTransId="{B7FAB0FB-C43C-4C7D-8084-CB1D0244F0D4}" sibTransId="{9ED607DC-9BD4-4E3B-BA48-651B58B5D02A}"/>
    <dgm:cxn modelId="{63D0FFD3-1DD6-4E1A-BBB4-D06AA26154A7}" type="presOf" srcId="{764FB360-568B-4D41-BDCE-092095A904CC}" destId="{97AEE38B-68F7-4074-AD82-C8978E0152BD}" srcOrd="0" destOrd="0" presId="urn:microsoft.com/office/officeart/2005/8/layout/list1"/>
    <dgm:cxn modelId="{F8FE95B1-93AF-4E05-BF3F-83B82895A949}" type="presParOf" srcId="{D6B5F225-47E1-48C7-B53D-B24CA15E8D21}" destId="{1FE268A6-4841-449A-86E8-6D178D46C309}" srcOrd="0" destOrd="0" presId="urn:microsoft.com/office/officeart/2005/8/layout/list1"/>
    <dgm:cxn modelId="{125E9777-F436-4859-BC37-CA1DAC9ECABF}" type="presParOf" srcId="{1FE268A6-4841-449A-86E8-6D178D46C309}" destId="{CF25B7DE-A86A-497D-A19C-87420375DE03}" srcOrd="0" destOrd="0" presId="urn:microsoft.com/office/officeart/2005/8/layout/list1"/>
    <dgm:cxn modelId="{14839A91-9E25-43B0-A31C-31B5A4E276E9}" type="presParOf" srcId="{1FE268A6-4841-449A-86E8-6D178D46C309}" destId="{2ABF2948-9194-4B96-AF4C-BDCE53F3DF13}" srcOrd="1" destOrd="0" presId="urn:microsoft.com/office/officeart/2005/8/layout/list1"/>
    <dgm:cxn modelId="{8883ABBA-5FA2-4CA1-A426-FB32FFA5F4CD}" type="presParOf" srcId="{D6B5F225-47E1-48C7-B53D-B24CA15E8D21}" destId="{BE6CA2E3-9F3C-4792-AFF9-0AA472D17632}" srcOrd="1" destOrd="0" presId="urn:microsoft.com/office/officeart/2005/8/layout/list1"/>
    <dgm:cxn modelId="{0D3818A4-BD2D-43BE-9F68-E4A03B849718}" type="presParOf" srcId="{D6B5F225-47E1-48C7-B53D-B24CA15E8D21}" destId="{0BE3066B-B758-44A3-BC94-19D5DB9F209E}" srcOrd="2" destOrd="0" presId="urn:microsoft.com/office/officeart/2005/8/layout/list1"/>
    <dgm:cxn modelId="{2C2FEC0F-B4D5-4A1F-AB2A-FD034C200B10}" type="presParOf" srcId="{D6B5F225-47E1-48C7-B53D-B24CA15E8D21}" destId="{4BE4B635-CBBA-423C-9705-ED056DED5F32}" srcOrd="3" destOrd="0" presId="urn:microsoft.com/office/officeart/2005/8/layout/list1"/>
    <dgm:cxn modelId="{A856A269-E714-4C9D-BE3B-D1DE172D6318}" type="presParOf" srcId="{D6B5F225-47E1-48C7-B53D-B24CA15E8D21}" destId="{B2B8EFEE-A118-4ADF-9F01-182AD3FE205E}" srcOrd="4" destOrd="0" presId="urn:microsoft.com/office/officeart/2005/8/layout/list1"/>
    <dgm:cxn modelId="{C1FA862F-FD7F-408B-9E04-DD505487B920}" type="presParOf" srcId="{B2B8EFEE-A118-4ADF-9F01-182AD3FE205E}" destId="{97AEE38B-68F7-4074-AD82-C8978E0152BD}" srcOrd="0" destOrd="0" presId="urn:microsoft.com/office/officeart/2005/8/layout/list1"/>
    <dgm:cxn modelId="{D3F243EF-D700-40F0-8412-E74A0DA7D86A}" type="presParOf" srcId="{B2B8EFEE-A118-4ADF-9F01-182AD3FE205E}" destId="{A22C2283-5407-432E-9860-6DA3040F8AF1}" srcOrd="1" destOrd="0" presId="urn:microsoft.com/office/officeart/2005/8/layout/list1"/>
    <dgm:cxn modelId="{30C8E573-4ACA-45E9-B006-6158C8FA55BB}" type="presParOf" srcId="{D6B5F225-47E1-48C7-B53D-B24CA15E8D21}" destId="{75BFA69F-647D-46DE-A7F2-5E6663BDFCDB}" srcOrd="5" destOrd="0" presId="urn:microsoft.com/office/officeart/2005/8/layout/list1"/>
    <dgm:cxn modelId="{8DA5406E-E683-45D1-AF39-7FCF7CF6ADEE}" type="presParOf" srcId="{D6B5F225-47E1-48C7-B53D-B24CA15E8D21}" destId="{E0BECF63-9F8B-41D4-BC30-1ED74DBEAD8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C36AA4-E47F-46B7-A908-6A462A80B528}" type="doc">
      <dgm:prSet loTypeId="urn:microsoft.com/office/officeart/2005/8/layout/bProcess3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fr-FR"/>
        </a:p>
      </dgm:t>
    </dgm:pt>
    <dgm:pt modelId="{A373861E-B574-428F-A67F-C8820CA6200D}">
      <dgm:prSet phldrT="[Texte]" custT="1"/>
      <dgm:spPr/>
      <dgm:t>
        <a:bodyPr/>
        <a:lstStyle/>
        <a:p>
          <a:r>
            <a:rPr lang="fr-FR" sz="1600" dirty="0" smtClean="0"/>
            <a:t> </a:t>
          </a:r>
          <a:r>
            <a:rPr lang="fr-FR" sz="1800" dirty="0" smtClean="0"/>
            <a:t>Ingestion du médicament / voie orale</a:t>
          </a:r>
          <a:endParaRPr lang="fr-FR" sz="1800" dirty="0"/>
        </a:p>
      </dgm:t>
    </dgm:pt>
    <dgm:pt modelId="{0B8DA296-9973-445A-BEF1-84D95C58BD37}" type="parTrans" cxnId="{B61F0E22-EF30-449E-8843-3D30A8A007E9}">
      <dgm:prSet/>
      <dgm:spPr/>
      <dgm:t>
        <a:bodyPr/>
        <a:lstStyle/>
        <a:p>
          <a:endParaRPr lang="fr-FR"/>
        </a:p>
      </dgm:t>
    </dgm:pt>
    <dgm:pt modelId="{B70C615E-ACDE-463D-84DB-40A6A25E3DF4}" type="sibTrans" cxnId="{B61F0E22-EF30-449E-8843-3D30A8A007E9}">
      <dgm:prSet/>
      <dgm:spPr/>
      <dgm:t>
        <a:bodyPr/>
        <a:lstStyle/>
        <a:p>
          <a:endParaRPr lang="fr-FR"/>
        </a:p>
      </dgm:t>
    </dgm:pt>
    <dgm:pt modelId="{09864C92-C6A6-4E27-841B-DC6FAC62F1AE}">
      <dgm:prSet phldrT="[Texte]" custT="1"/>
      <dgm:spPr/>
      <dgm:t>
        <a:bodyPr/>
        <a:lstStyle/>
        <a:p>
          <a:r>
            <a:rPr lang="fr-FR" sz="1800" dirty="0" smtClean="0"/>
            <a:t>Dégradation stomacale</a:t>
          </a:r>
          <a:endParaRPr lang="fr-FR" sz="1800" dirty="0"/>
        </a:p>
      </dgm:t>
    </dgm:pt>
    <dgm:pt modelId="{0B7A1F5F-03BF-408D-99AA-ED1B84F95316}" type="parTrans" cxnId="{308A0930-CBEC-4D61-A31D-5FD833B132FD}">
      <dgm:prSet/>
      <dgm:spPr/>
      <dgm:t>
        <a:bodyPr/>
        <a:lstStyle/>
        <a:p>
          <a:endParaRPr lang="fr-FR"/>
        </a:p>
      </dgm:t>
    </dgm:pt>
    <dgm:pt modelId="{399D6AA8-B31F-4BBE-9E57-382B7074700F}" type="sibTrans" cxnId="{308A0930-CBEC-4D61-A31D-5FD833B132FD}">
      <dgm:prSet/>
      <dgm:spPr/>
      <dgm:t>
        <a:bodyPr/>
        <a:lstStyle/>
        <a:p>
          <a:endParaRPr lang="fr-FR"/>
        </a:p>
      </dgm:t>
    </dgm:pt>
    <dgm:pt modelId="{24F61333-5187-408B-8B68-7C4E434C44C7}">
      <dgm:prSet phldrT="[Texte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fr-FR" sz="1800" dirty="0" smtClean="0"/>
            <a:t>1. Dissolution du </a:t>
          </a:r>
          <a:r>
            <a:rPr lang="fr-FR" sz="1800" dirty="0" err="1" smtClean="0"/>
            <a:t>Mdt</a:t>
          </a:r>
          <a:endParaRPr lang="fr-FR" sz="1800" dirty="0"/>
        </a:p>
      </dgm:t>
    </dgm:pt>
    <dgm:pt modelId="{F2B945AC-BA12-4454-80BC-D6292973606A}" type="parTrans" cxnId="{1F752BDD-430E-4A2F-98B3-81F645BCDCB7}">
      <dgm:prSet/>
      <dgm:spPr/>
      <dgm:t>
        <a:bodyPr/>
        <a:lstStyle/>
        <a:p>
          <a:endParaRPr lang="fr-FR"/>
        </a:p>
      </dgm:t>
    </dgm:pt>
    <dgm:pt modelId="{7EE95020-FEF1-4DB9-8C1C-DC5B7073FCF7}" type="sibTrans" cxnId="{1F752BDD-430E-4A2F-98B3-81F645BCDCB7}">
      <dgm:prSet/>
      <dgm:spPr/>
      <dgm:t>
        <a:bodyPr/>
        <a:lstStyle/>
        <a:p>
          <a:endParaRPr lang="fr-FR"/>
        </a:p>
      </dgm:t>
    </dgm:pt>
    <dgm:pt modelId="{A51E0B39-5D18-461F-B1C0-B2ED0DC37669}">
      <dgm:prSet phldrT="[Texte]" custT="1"/>
      <dgm:spPr/>
      <dgm:t>
        <a:bodyPr/>
        <a:lstStyle/>
        <a:p>
          <a:r>
            <a:rPr lang="fr-FR" sz="1800" dirty="0" smtClean="0"/>
            <a:t>Résorption stomacale partielle </a:t>
          </a:r>
        </a:p>
      </dgm:t>
    </dgm:pt>
    <dgm:pt modelId="{D209791B-9820-468C-8A75-F8A24DDA9A49}" type="parTrans" cxnId="{0CE1B101-113D-4AD2-9E25-FF502E5AFF40}">
      <dgm:prSet/>
      <dgm:spPr/>
      <dgm:t>
        <a:bodyPr/>
        <a:lstStyle/>
        <a:p>
          <a:endParaRPr lang="fr-FR"/>
        </a:p>
      </dgm:t>
    </dgm:pt>
    <dgm:pt modelId="{3E87DE71-F5C7-4D55-B736-A96F9CC50A97}" type="sibTrans" cxnId="{0CE1B101-113D-4AD2-9E25-FF502E5AFF40}">
      <dgm:prSet/>
      <dgm:spPr/>
      <dgm:t>
        <a:bodyPr/>
        <a:lstStyle/>
        <a:p>
          <a:endParaRPr lang="fr-FR"/>
        </a:p>
      </dgm:t>
    </dgm:pt>
    <dgm:pt modelId="{9283A869-4956-43AC-A402-B152E6592E11}">
      <dgm:prSet phldrT="[Texte]" custT="1"/>
      <dgm:spPr/>
      <dgm:t>
        <a:bodyPr/>
        <a:lstStyle/>
        <a:p>
          <a:r>
            <a:rPr lang="fr-FR" sz="1800" dirty="0" smtClean="0"/>
            <a:t>Passage duodénale </a:t>
          </a:r>
          <a:endParaRPr lang="fr-FR" sz="1800" dirty="0"/>
        </a:p>
      </dgm:t>
    </dgm:pt>
    <dgm:pt modelId="{85C4815A-D1CC-4084-B09C-3CED89AD903F}" type="parTrans" cxnId="{B6124BF6-E894-4824-858B-CDF3E19F5AD8}">
      <dgm:prSet/>
      <dgm:spPr/>
      <dgm:t>
        <a:bodyPr/>
        <a:lstStyle/>
        <a:p>
          <a:endParaRPr lang="fr-FR"/>
        </a:p>
      </dgm:t>
    </dgm:pt>
    <dgm:pt modelId="{E37C1BE6-9DEF-4F1E-A897-345863B23A98}" type="sibTrans" cxnId="{B6124BF6-E894-4824-858B-CDF3E19F5AD8}">
      <dgm:prSet/>
      <dgm:spPr/>
      <dgm:t>
        <a:bodyPr/>
        <a:lstStyle/>
        <a:p>
          <a:endParaRPr lang="fr-FR"/>
        </a:p>
      </dgm:t>
    </dgm:pt>
    <dgm:pt modelId="{57C58112-9268-42FF-9AB8-1FEEFCCE7CFF}">
      <dgm:prSet phldrT="[Texte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fr-FR" sz="1800" dirty="0" smtClean="0"/>
            <a:t>2. Vidange gastrique </a:t>
          </a:r>
          <a:endParaRPr lang="fr-FR" sz="1800" dirty="0"/>
        </a:p>
      </dgm:t>
    </dgm:pt>
    <dgm:pt modelId="{9784EB72-6D66-44ED-9F52-EDD2CB7BD3AB}" type="parTrans" cxnId="{96E2B998-3F26-4125-AA4A-547400B98184}">
      <dgm:prSet/>
      <dgm:spPr/>
      <dgm:t>
        <a:bodyPr/>
        <a:lstStyle/>
        <a:p>
          <a:endParaRPr lang="fr-FR"/>
        </a:p>
      </dgm:t>
    </dgm:pt>
    <dgm:pt modelId="{C3AB5E8E-2FE5-4CA2-BFB5-85AF4EBDDCC1}" type="sibTrans" cxnId="{96E2B998-3F26-4125-AA4A-547400B98184}">
      <dgm:prSet/>
      <dgm:spPr/>
      <dgm:t>
        <a:bodyPr/>
        <a:lstStyle/>
        <a:p>
          <a:endParaRPr lang="fr-FR"/>
        </a:p>
      </dgm:t>
    </dgm:pt>
    <dgm:pt modelId="{86972222-65D4-458D-B576-E70F186EF528}">
      <dgm:prSet phldrT="[Texte]" custT="1"/>
      <dgm:spPr>
        <a:solidFill>
          <a:schemeClr val="bg1"/>
        </a:solidFill>
      </dgm:spPr>
      <dgm:t>
        <a:bodyPr/>
        <a:lstStyle/>
        <a:p>
          <a:r>
            <a:rPr lang="fr-FR" sz="1800" dirty="0" smtClean="0"/>
            <a:t> Absorption intestinale</a:t>
          </a:r>
          <a:endParaRPr lang="fr-FR" sz="1800" dirty="0"/>
        </a:p>
      </dgm:t>
    </dgm:pt>
    <dgm:pt modelId="{01D7D439-AD2C-4786-96DE-0EE9DC4E287B}" type="parTrans" cxnId="{D91F7B75-26B2-4860-84D5-C879312BE1A3}">
      <dgm:prSet/>
      <dgm:spPr/>
      <dgm:t>
        <a:bodyPr/>
        <a:lstStyle/>
        <a:p>
          <a:endParaRPr lang="fr-FR"/>
        </a:p>
      </dgm:t>
    </dgm:pt>
    <dgm:pt modelId="{A69FE3AA-4E68-49B5-88D1-1074BC68DFAD}" type="sibTrans" cxnId="{D91F7B75-26B2-4860-84D5-C879312BE1A3}">
      <dgm:prSet/>
      <dgm:spPr/>
      <dgm:t>
        <a:bodyPr/>
        <a:lstStyle/>
        <a:p>
          <a:endParaRPr lang="fr-FR"/>
        </a:p>
      </dgm:t>
    </dgm:pt>
    <dgm:pt modelId="{FBC726CF-E133-4155-AB46-396D160C3FF0}">
      <dgm:prSet phldrT="[Texte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600" dirty="0" smtClean="0"/>
            <a:t>3.Passage dans le sang  ( débit sanguin splanchnique )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dirty="0"/>
        </a:p>
      </dgm:t>
    </dgm:pt>
    <dgm:pt modelId="{58856542-1FCF-423E-95AF-E4EE0702A29D}" type="parTrans" cxnId="{5783B7A0-C615-4958-96BC-AC1B015EDF00}">
      <dgm:prSet/>
      <dgm:spPr/>
      <dgm:t>
        <a:bodyPr/>
        <a:lstStyle/>
        <a:p>
          <a:endParaRPr lang="fr-FR"/>
        </a:p>
      </dgm:t>
    </dgm:pt>
    <dgm:pt modelId="{118ECDDE-C8C9-48B5-878F-58655BF82E2D}" type="sibTrans" cxnId="{5783B7A0-C615-4958-96BC-AC1B015EDF00}">
      <dgm:prSet/>
      <dgm:spPr/>
      <dgm:t>
        <a:bodyPr/>
        <a:lstStyle/>
        <a:p>
          <a:endParaRPr lang="fr-FR"/>
        </a:p>
      </dgm:t>
    </dgm:pt>
    <dgm:pt modelId="{F8A9B2B0-81D0-4C51-AE79-5BBF5F93E0AD}" type="pres">
      <dgm:prSet presAssocID="{6AC36AA4-E47F-46B7-A908-6A462A80B52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D8528E1-CEAA-41E2-B7C1-55313D4E82DF}" type="pres">
      <dgm:prSet presAssocID="{A373861E-B574-428F-A67F-C8820CA6200D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AF0543-33F7-43B6-BAB7-616B027676F9}" type="pres">
      <dgm:prSet presAssocID="{B70C615E-ACDE-463D-84DB-40A6A25E3DF4}" presName="sibTrans" presStyleLbl="sibTrans1D1" presStyleIdx="0" presStyleCnt="7"/>
      <dgm:spPr/>
      <dgm:t>
        <a:bodyPr/>
        <a:lstStyle/>
        <a:p>
          <a:endParaRPr lang="fr-FR"/>
        </a:p>
      </dgm:t>
    </dgm:pt>
    <dgm:pt modelId="{1568AFFE-CA74-4263-B19C-E427170D023B}" type="pres">
      <dgm:prSet presAssocID="{B70C615E-ACDE-463D-84DB-40A6A25E3DF4}" presName="connectorText" presStyleLbl="sibTrans1D1" presStyleIdx="0" presStyleCnt="7"/>
      <dgm:spPr/>
      <dgm:t>
        <a:bodyPr/>
        <a:lstStyle/>
        <a:p>
          <a:endParaRPr lang="fr-FR"/>
        </a:p>
      </dgm:t>
    </dgm:pt>
    <dgm:pt modelId="{D486D3D1-5BF0-4E51-942E-B3A7C96D5D4A}" type="pres">
      <dgm:prSet presAssocID="{09864C92-C6A6-4E27-841B-DC6FAC62F1AE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BFEEF7-D8B5-43B7-9E60-41F93D3AF4AD}" type="pres">
      <dgm:prSet presAssocID="{399D6AA8-B31F-4BBE-9E57-382B7074700F}" presName="sibTrans" presStyleLbl="sibTrans1D1" presStyleIdx="1" presStyleCnt="7"/>
      <dgm:spPr/>
      <dgm:t>
        <a:bodyPr/>
        <a:lstStyle/>
        <a:p>
          <a:endParaRPr lang="fr-FR"/>
        </a:p>
      </dgm:t>
    </dgm:pt>
    <dgm:pt modelId="{E0BAB88B-6131-403B-8E93-DFA20466DDEC}" type="pres">
      <dgm:prSet presAssocID="{399D6AA8-B31F-4BBE-9E57-382B7074700F}" presName="connectorText" presStyleLbl="sibTrans1D1" presStyleIdx="1" presStyleCnt="7"/>
      <dgm:spPr/>
      <dgm:t>
        <a:bodyPr/>
        <a:lstStyle/>
        <a:p>
          <a:endParaRPr lang="fr-FR"/>
        </a:p>
      </dgm:t>
    </dgm:pt>
    <dgm:pt modelId="{EFFBF052-289B-4BB0-8320-D2B390E97E36}" type="pres">
      <dgm:prSet presAssocID="{24F61333-5187-408B-8B68-7C4E434C44C7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2EAF184-17AE-4B43-828E-3D69E4BA8129}" type="pres">
      <dgm:prSet presAssocID="{7EE95020-FEF1-4DB9-8C1C-DC5B7073FCF7}" presName="sibTrans" presStyleLbl="sibTrans1D1" presStyleIdx="2" presStyleCnt="7"/>
      <dgm:spPr/>
      <dgm:t>
        <a:bodyPr/>
        <a:lstStyle/>
        <a:p>
          <a:endParaRPr lang="fr-FR"/>
        </a:p>
      </dgm:t>
    </dgm:pt>
    <dgm:pt modelId="{F5AD7EF1-CB76-451D-A516-2627FA78ADE7}" type="pres">
      <dgm:prSet presAssocID="{7EE95020-FEF1-4DB9-8C1C-DC5B7073FCF7}" presName="connectorText" presStyleLbl="sibTrans1D1" presStyleIdx="2" presStyleCnt="7"/>
      <dgm:spPr/>
      <dgm:t>
        <a:bodyPr/>
        <a:lstStyle/>
        <a:p>
          <a:endParaRPr lang="fr-FR"/>
        </a:p>
      </dgm:t>
    </dgm:pt>
    <dgm:pt modelId="{1CE26C2C-84E0-4277-8A9D-1C63154DDC81}" type="pres">
      <dgm:prSet presAssocID="{A51E0B39-5D18-461F-B1C0-B2ED0DC3766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2FA563-894B-4212-AA74-9949459C080F}" type="pres">
      <dgm:prSet presAssocID="{3E87DE71-F5C7-4D55-B736-A96F9CC50A97}" presName="sibTrans" presStyleLbl="sibTrans1D1" presStyleIdx="3" presStyleCnt="7"/>
      <dgm:spPr/>
      <dgm:t>
        <a:bodyPr/>
        <a:lstStyle/>
        <a:p>
          <a:endParaRPr lang="fr-FR"/>
        </a:p>
      </dgm:t>
    </dgm:pt>
    <dgm:pt modelId="{EFF38154-0171-480A-8327-5B77C2F8820D}" type="pres">
      <dgm:prSet presAssocID="{3E87DE71-F5C7-4D55-B736-A96F9CC50A97}" presName="connectorText" presStyleLbl="sibTrans1D1" presStyleIdx="3" presStyleCnt="7"/>
      <dgm:spPr/>
      <dgm:t>
        <a:bodyPr/>
        <a:lstStyle/>
        <a:p>
          <a:endParaRPr lang="fr-FR"/>
        </a:p>
      </dgm:t>
    </dgm:pt>
    <dgm:pt modelId="{639439E5-2E2D-4DFA-8532-FE3690145461}" type="pres">
      <dgm:prSet presAssocID="{57C58112-9268-42FF-9AB8-1FEEFCCE7CF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EE6788-40DB-4042-84BB-4ADBC96E9ACD}" type="pres">
      <dgm:prSet presAssocID="{C3AB5E8E-2FE5-4CA2-BFB5-85AF4EBDDCC1}" presName="sibTrans" presStyleLbl="sibTrans1D1" presStyleIdx="4" presStyleCnt="7"/>
      <dgm:spPr/>
      <dgm:t>
        <a:bodyPr/>
        <a:lstStyle/>
        <a:p>
          <a:endParaRPr lang="fr-FR"/>
        </a:p>
      </dgm:t>
    </dgm:pt>
    <dgm:pt modelId="{31AD3DF8-7FC0-4D4B-8979-D3340577730D}" type="pres">
      <dgm:prSet presAssocID="{C3AB5E8E-2FE5-4CA2-BFB5-85AF4EBDDCC1}" presName="connectorText" presStyleLbl="sibTrans1D1" presStyleIdx="4" presStyleCnt="7"/>
      <dgm:spPr/>
      <dgm:t>
        <a:bodyPr/>
        <a:lstStyle/>
        <a:p>
          <a:endParaRPr lang="fr-FR"/>
        </a:p>
      </dgm:t>
    </dgm:pt>
    <dgm:pt modelId="{DBDE9131-3639-450F-B456-B123C48FD47C}" type="pres">
      <dgm:prSet presAssocID="{9283A869-4956-43AC-A402-B152E6592E11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650AE9-3F65-4FEC-8CAA-2481E156C18F}" type="pres">
      <dgm:prSet presAssocID="{E37C1BE6-9DEF-4F1E-A897-345863B23A98}" presName="sibTrans" presStyleLbl="sibTrans1D1" presStyleIdx="5" presStyleCnt="7"/>
      <dgm:spPr/>
      <dgm:t>
        <a:bodyPr/>
        <a:lstStyle/>
        <a:p>
          <a:endParaRPr lang="fr-FR"/>
        </a:p>
      </dgm:t>
    </dgm:pt>
    <dgm:pt modelId="{F0BDBC4F-1AB6-47B0-A598-56AAB12F4B23}" type="pres">
      <dgm:prSet presAssocID="{E37C1BE6-9DEF-4F1E-A897-345863B23A98}" presName="connectorText" presStyleLbl="sibTrans1D1" presStyleIdx="5" presStyleCnt="7"/>
      <dgm:spPr/>
      <dgm:t>
        <a:bodyPr/>
        <a:lstStyle/>
        <a:p>
          <a:endParaRPr lang="fr-FR"/>
        </a:p>
      </dgm:t>
    </dgm:pt>
    <dgm:pt modelId="{B59C992D-2A71-45E0-A32A-73A535AAF020}" type="pres">
      <dgm:prSet presAssocID="{86972222-65D4-458D-B576-E70F186EF52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315960-D938-4074-B731-E335F0C298CF}" type="pres">
      <dgm:prSet presAssocID="{A69FE3AA-4E68-49B5-88D1-1074BC68DFAD}" presName="sibTrans" presStyleLbl="sibTrans1D1" presStyleIdx="6" presStyleCnt="7"/>
      <dgm:spPr/>
      <dgm:t>
        <a:bodyPr/>
        <a:lstStyle/>
        <a:p>
          <a:endParaRPr lang="fr-FR"/>
        </a:p>
      </dgm:t>
    </dgm:pt>
    <dgm:pt modelId="{189051EC-87A1-4BF3-9580-C59D431071B6}" type="pres">
      <dgm:prSet presAssocID="{A69FE3AA-4E68-49B5-88D1-1074BC68DFAD}" presName="connectorText" presStyleLbl="sibTrans1D1" presStyleIdx="6" presStyleCnt="7"/>
      <dgm:spPr/>
      <dgm:t>
        <a:bodyPr/>
        <a:lstStyle/>
        <a:p>
          <a:endParaRPr lang="fr-FR"/>
        </a:p>
      </dgm:t>
    </dgm:pt>
    <dgm:pt modelId="{C1BE6F9F-9DB2-46E7-BACF-4A0757BB9A6F}" type="pres">
      <dgm:prSet presAssocID="{FBC726CF-E133-4155-AB46-396D160C3FF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A0D0037-51C2-407C-AB80-4128A8BC6691}" type="presOf" srcId="{B70C615E-ACDE-463D-84DB-40A6A25E3DF4}" destId="{BEAF0543-33F7-43B6-BAB7-616B027676F9}" srcOrd="0" destOrd="0" presId="urn:microsoft.com/office/officeart/2005/8/layout/bProcess3"/>
    <dgm:cxn modelId="{70021FC3-4D19-4FB6-B151-86BA83FECFF6}" type="presOf" srcId="{A69FE3AA-4E68-49B5-88D1-1074BC68DFAD}" destId="{3F315960-D938-4074-B731-E335F0C298CF}" srcOrd="0" destOrd="0" presId="urn:microsoft.com/office/officeart/2005/8/layout/bProcess3"/>
    <dgm:cxn modelId="{FE97FEAA-B012-40BF-B1E9-6CECA51760EB}" type="presOf" srcId="{A69FE3AA-4E68-49B5-88D1-1074BC68DFAD}" destId="{189051EC-87A1-4BF3-9580-C59D431071B6}" srcOrd="1" destOrd="0" presId="urn:microsoft.com/office/officeart/2005/8/layout/bProcess3"/>
    <dgm:cxn modelId="{FD7B9356-CD92-4B9D-A563-8E8F5AF39214}" type="presOf" srcId="{A373861E-B574-428F-A67F-C8820CA6200D}" destId="{FD8528E1-CEAA-41E2-B7C1-55313D4E82DF}" srcOrd="0" destOrd="0" presId="urn:microsoft.com/office/officeart/2005/8/layout/bProcess3"/>
    <dgm:cxn modelId="{308A0930-CBEC-4D61-A31D-5FD833B132FD}" srcId="{6AC36AA4-E47F-46B7-A908-6A462A80B528}" destId="{09864C92-C6A6-4E27-841B-DC6FAC62F1AE}" srcOrd="1" destOrd="0" parTransId="{0B7A1F5F-03BF-408D-99AA-ED1B84F95316}" sibTransId="{399D6AA8-B31F-4BBE-9E57-382B7074700F}"/>
    <dgm:cxn modelId="{450DC6A9-B794-46DB-9E43-5697234CCAA9}" type="presOf" srcId="{A51E0B39-5D18-461F-B1C0-B2ED0DC37669}" destId="{1CE26C2C-84E0-4277-8A9D-1C63154DDC81}" srcOrd="0" destOrd="0" presId="urn:microsoft.com/office/officeart/2005/8/layout/bProcess3"/>
    <dgm:cxn modelId="{6D3B236A-D466-49DA-8773-AD83715BEAD4}" type="presOf" srcId="{09864C92-C6A6-4E27-841B-DC6FAC62F1AE}" destId="{D486D3D1-5BF0-4E51-942E-B3A7C96D5D4A}" srcOrd="0" destOrd="0" presId="urn:microsoft.com/office/officeart/2005/8/layout/bProcess3"/>
    <dgm:cxn modelId="{953BA5DB-DB24-4CA5-A796-A17912D67D0B}" type="presOf" srcId="{E37C1BE6-9DEF-4F1E-A897-345863B23A98}" destId="{F0BDBC4F-1AB6-47B0-A598-56AAB12F4B23}" srcOrd="1" destOrd="0" presId="urn:microsoft.com/office/officeart/2005/8/layout/bProcess3"/>
    <dgm:cxn modelId="{53A15F07-0AB3-4A3F-AF79-A914A6EC86B4}" type="presOf" srcId="{86972222-65D4-458D-B576-E70F186EF528}" destId="{B59C992D-2A71-45E0-A32A-73A535AAF020}" srcOrd="0" destOrd="0" presId="urn:microsoft.com/office/officeart/2005/8/layout/bProcess3"/>
    <dgm:cxn modelId="{D23F330A-D5A5-482B-ADE7-498D0F27A8CA}" type="presOf" srcId="{3E87DE71-F5C7-4D55-B736-A96F9CC50A97}" destId="{FA2FA563-894B-4212-AA74-9949459C080F}" srcOrd="0" destOrd="0" presId="urn:microsoft.com/office/officeart/2005/8/layout/bProcess3"/>
    <dgm:cxn modelId="{96E2B998-3F26-4125-AA4A-547400B98184}" srcId="{6AC36AA4-E47F-46B7-A908-6A462A80B528}" destId="{57C58112-9268-42FF-9AB8-1FEEFCCE7CFF}" srcOrd="4" destOrd="0" parTransId="{9784EB72-6D66-44ED-9F52-EDD2CB7BD3AB}" sibTransId="{C3AB5E8E-2FE5-4CA2-BFB5-85AF4EBDDCC1}"/>
    <dgm:cxn modelId="{B6124BF6-E894-4824-858B-CDF3E19F5AD8}" srcId="{6AC36AA4-E47F-46B7-A908-6A462A80B528}" destId="{9283A869-4956-43AC-A402-B152E6592E11}" srcOrd="5" destOrd="0" parTransId="{85C4815A-D1CC-4084-B09C-3CED89AD903F}" sibTransId="{E37C1BE6-9DEF-4F1E-A897-345863B23A98}"/>
    <dgm:cxn modelId="{465E62CC-94C3-4A2B-90D9-45127F9082EF}" type="presOf" srcId="{B70C615E-ACDE-463D-84DB-40A6A25E3DF4}" destId="{1568AFFE-CA74-4263-B19C-E427170D023B}" srcOrd="1" destOrd="0" presId="urn:microsoft.com/office/officeart/2005/8/layout/bProcess3"/>
    <dgm:cxn modelId="{1F752BDD-430E-4A2F-98B3-81F645BCDCB7}" srcId="{6AC36AA4-E47F-46B7-A908-6A462A80B528}" destId="{24F61333-5187-408B-8B68-7C4E434C44C7}" srcOrd="2" destOrd="0" parTransId="{F2B945AC-BA12-4454-80BC-D6292973606A}" sibTransId="{7EE95020-FEF1-4DB9-8C1C-DC5B7073FCF7}"/>
    <dgm:cxn modelId="{FE7D800B-E4D9-4F51-B48E-CBCA35E0BF2A}" type="presOf" srcId="{FBC726CF-E133-4155-AB46-396D160C3FF0}" destId="{C1BE6F9F-9DB2-46E7-BACF-4A0757BB9A6F}" srcOrd="0" destOrd="0" presId="urn:microsoft.com/office/officeart/2005/8/layout/bProcess3"/>
    <dgm:cxn modelId="{EB2A9C59-8C2B-40E4-A6B2-B5419E4C0317}" type="presOf" srcId="{C3AB5E8E-2FE5-4CA2-BFB5-85AF4EBDDCC1}" destId="{31AD3DF8-7FC0-4D4B-8979-D3340577730D}" srcOrd="1" destOrd="0" presId="urn:microsoft.com/office/officeart/2005/8/layout/bProcess3"/>
    <dgm:cxn modelId="{76EEFCAD-83E0-41D4-9516-7B03FB8E10A2}" type="presOf" srcId="{3E87DE71-F5C7-4D55-B736-A96F9CC50A97}" destId="{EFF38154-0171-480A-8327-5B77C2F8820D}" srcOrd="1" destOrd="0" presId="urn:microsoft.com/office/officeart/2005/8/layout/bProcess3"/>
    <dgm:cxn modelId="{0CE1B101-113D-4AD2-9E25-FF502E5AFF40}" srcId="{6AC36AA4-E47F-46B7-A908-6A462A80B528}" destId="{A51E0B39-5D18-461F-B1C0-B2ED0DC37669}" srcOrd="3" destOrd="0" parTransId="{D209791B-9820-468C-8A75-F8A24DDA9A49}" sibTransId="{3E87DE71-F5C7-4D55-B736-A96F9CC50A97}"/>
    <dgm:cxn modelId="{589769C4-CF8F-47F0-B8B7-38EB6297CF29}" type="presOf" srcId="{9283A869-4956-43AC-A402-B152E6592E11}" destId="{DBDE9131-3639-450F-B456-B123C48FD47C}" srcOrd="0" destOrd="0" presId="urn:microsoft.com/office/officeart/2005/8/layout/bProcess3"/>
    <dgm:cxn modelId="{854F0AB7-94EF-467A-BA8C-75411E78E599}" type="presOf" srcId="{57C58112-9268-42FF-9AB8-1FEEFCCE7CFF}" destId="{639439E5-2E2D-4DFA-8532-FE3690145461}" srcOrd="0" destOrd="0" presId="urn:microsoft.com/office/officeart/2005/8/layout/bProcess3"/>
    <dgm:cxn modelId="{CBC96C89-38A6-46B0-921E-F8C744C10753}" type="presOf" srcId="{7EE95020-FEF1-4DB9-8C1C-DC5B7073FCF7}" destId="{F5AD7EF1-CB76-451D-A516-2627FA78ADE7}" srcOrd="1" destOrd="0" presId="urn:microsoft.com/office/officeart/2005/8/layout/bProcess3"/>
    <dgm:cxn modelId="{5783B7A0-C615-4958-96BC-AC1B015EDF00}" srcId="{6AC36AA4-E47F-46B7-A908-6A462A80B528}" destId="{FBC726CF-E133-4155-AB46-396D160C3FF0}" srcOrd="7" destOrd="0" parTransId="{58856542-1FCF-423E-95AF-E4EE0702A29D}" sibTransId="{118ECDDE-C8C9-48B5-878F-58655BF82E2D}"/>
    <dgm:cxn modelId="{B264E98C-3EC9-420B-9F80-11FEC50D7618}" type="presOf" srcId="{6AC36AA4-E47F-46B7-A908-6A462A80B528}" destId="{F8A9B2B0-81D0-4C51-AE79-5BBF5F93E0AD}" srcOrd="0" destOrd="0" presId="urn:microsoft.com/office/officeart/2005/8/layout/bProcess3"/>
    <dgm:cxn modelId="{D91F7B75-26B2-4860-84D5-C879312BE1A3}" srcId="{6AC36AA4-E47F-46B7-A908-6A462A80B528}" destId="{86972222-65D4-458D-B576-E70F186EF528}" srcOrd="6" destOrd="0" parTransId="{01D7D439-AD2C-4786-96DE-0EE9DC4E287B}" sibTransId="{A69FE3AA-4E68-49B5-88D1-1074BC68DFAD}"/>
    <dgm:cxn modelId="{6019A20F-AF49-40F1-91AF-A9015D6C747A}" type="presOf" srcId="{399D6AA8-B31F-4BBE-9E57-382B7074700F}" destId="{E0BAB88B-6131-403B-8E93-DFA20466DDEC}" srcOrd="1" destOrd="0" presId="urn:microsoft.com/office/officeart/2005/8/layout/bProcess3"/>
    <dgm:cxn modelId="{24AD6EF9-9BFC-4760-A0C9-7B77600EA991}" type="presOf" srcId="{24F61333-5187-408B-8B68-7C4E434C44C7}" destId="{EFFBF052-289B-4BB0-8320-D2B390E97E36}" srcOrd="0" destOrd="0" presId="urn:microsoft.com/office/officeart/2005/8/layout/bProcess3"/>
    <dgm:cxn modelId="{D6CD8EAD-C241-44FE-92D4-2639578E1F96}" type="presOf" srcId="{7EE95020-FEF1-4DB9-8C1C-DC5B7073FCF7}" destId="{02EAF184-17AE-4B43-828E-3D69E4BA8129}" srcOrd="0" destOrd="0" presId="urn:microsoft.com/office/officeart/2005/8/layout/bProcess3"/>
    <dgm:cxn modelId="{B61F0E22-EF30-449E-8843-3D30A8A007E9}" srcId="{6AC36AA4-E47F-46B7-A908-6A462A80B528}" destId="{A373861E-B574-428F-A67F-C8820CA6200D}" srcOrd="0" destOrd="0" parTransId="{0B8DA296-9973-445A-BEF1-84D95C58BD37}" sibTransId="{B70C615E-ACDE-463D-84DB-40A6A25E3DF4}"/>
    <dgm:cxn modelId="{FDA77444-26AE-4DE8-904A-3582EC7813E4}" type="presOf" srcId="{C3AB5E8E-2FE5-4CA2-BFB5-85AF4EBDDCC1}" destId="{F0EE6788-40DB-4042-84BB-4ADBC96E9ACD}" srcOrd="0" destOrd="0" presId="urn:microsoft.com/office/officeart/2005/8/layout/bProcess3"/>
    <dgm:cxn modelId="{06A532C6-3E16-42B8-A7A6-EF20982E34AC}" type="presOf" srcId="{E37C1BE6-9DEF-4F1E-A897-345863B23A98}" destId="{9A650AE9-3F65-4FEC-8CAA-2481E156C18F}" srcOrd="0" destOrd="0" presId="urn:microsoft.com/office/officeart/2005/8/layout/bProcess3"/>
    <dgm:cxn modelId="{CCEA6820-6FC2-4F7B-ADE2-9A6747AB4FE9}" type="presOf" srcId="{399D6AA8-B31F-4BBE-9E57-382B7074700F}" destId="{E0BFEEF7-D8B5-43B7-9E60-41F93D3AF4AD}" srcOrd="0" destOrd="0" presId="urn:microsoft.com/office/officeart/2005/8/layout/bProcess3"/>
    <dgm:cxn modelId="{BA1228EE-2D81-41CC-BC4D-7954E83A6964}" type="presParOf" srcId="{F8A9B2B0-81D0-4C51-AE79-5BBF5F93E0AD}" destId="{FD8528E1-CEAA-41E2-B7C1-55313D4E82DF}" srcOrd="0" destOrd="0" presId="urn:microsoft.com/office/officeart/2005/8/layout/bProcess3"/>
    <dgm:cxn modelId="{4E46C52C-BC0B-4842-AB24-0AB5D2F6E8F2}" type="presParOf" srcId="{F8A9B2B0-81D0-4C51-AE79-5BBF5F93E0AD}" destId="{BEAF0543-33F7-43B6-BAB7-616B027676F9}" srcOrd="1" destOrd="0" presId="urn:microsoft.com/office/officeart/2005/8/layout/bProcess3"/>
    <dgm:cxn modelId="{30C99A94-B161-4CC0-A03A-89AB0D58393E}" type="presParOf" srcId="{BEAF0543-33F7-43B6-BAB7-616B027676F9}" destId="{1568AFFE-CA74-4263-B19C-E427170D023B}" srcOrd="0" destOrd="0" presId="urn:microsoft.com/office/officeart/2005/8/layout/bProcess3"/>
    <dgm:cxn modelId="{A376C6CA-FF96-4C51-B140-C6FF901554B0}" type="presParOf" srcId="{F8A9B2B0-81D0-4C51-AE79-5BBF5F93E0AD}" destId="{D486D3D1-5BF0-4E51-942E-B3A7C96D5D4A}" srcOrd="2" destOrd="0" presId="urn:microsoft.com/office/officeart/2005/8/layout/bProcess3"/>
    <dgm:cxn modelId="{3EA663F6-6665-4489-9441-18A935B90A43}" type="presParOf" srcId="{F8A9B2B0-81D0-4C51-AE79-5BBF5F93E0AD}" destId="{E0BFEEF7-D8B5-43B7-9E60-41F93D3AF4AD}" srcOrd="3" destOrd="0" presId="urn:microsoft.com/office/officeart/2005/8/layout/bProcess3"/>
    <dgm:cxn modelId="{B448B4E0-CFB2-4946-9888-2C726A88C9C5}" type="presParOf" srcId="{E0BFEEF7-D8B5-43B7-9E60-41F93D3AF4AD}" destId="{E0BAB88B-6131-403B-8E93-DFA20466DDEC}" srcOrd="0" destOrd="0" presId="urn:microsoft.com/office/officeart/2005/8/layout/bProcess3"/>
    <dgm:cxn modelId="{50CCD2FD-6556-4058-9A5A-52DD8544FEC7}" type="presParOf" srcId="{F8A9B2B0-81D0-4C51-AE79-5BBF5F93E0AD}" destId="{EFFBF052-289B-4BB0-8320-D2B390E97E36}" srcOrd="4" destOrd="0" presId="urn:microsoft.com/office/officeart/2005/8/layout/bProcess3"/>
    <dgm:cxn modelId="{A150EA73-FB81-4214-A2FF-0208BAFAF02B}" type="presParOf" srcId="{F8A9B2B0-81D0-4C51-AE79-5BBF5F93E0AD}" destId="{02EAF184-17AE-4B43-828E-3D69E4BA8129}" srcOrd="5" destOrd="0" presId="urn:microsoft.com/office/officeart/2005/8/layout/bProcess3"/>
    <dgm:cxn modelId="{9053CD92-5BFE-4B29-A55B-0BDA56083707}" type="presParOf" srcId="{02EAF184-17AE-4B43-828E-3D69E4BA8129}" destId="{F5AD7EF1-CB76-451D-A516-2627FA78ADE7}" srcOrd="0" destOrd="0" presId="urn:microsoft.com/office/officeart/2005/8/layout/bProcess3"/>
    <dgm:cxn modelId="{F7BA1A31-D287-4DAD-919A-8297A9DBB932}" type="presParOf" srcId="{F8A9B2B0-81D0-4C51-AE79-5BBF5F93E0AD}" destId="{1CE26C2C-84E0-4277-8A9D-1C63154DDC81}" srcOrd="6" destOrd="0" presId="urn:microsoft.com/office/officeart/2005/8/layout/bProcess3"/>
    <dgm:cxn modelId="{5A4CAC64-720F-4B8E-ACAA-B67C55D27F62}" type="presParOf" srcId="{F8A9B2B0-81D0-4C51-AE79-5BBF5F93E0AD}" destId="{FA2FA563-894B-4212-AA74-9949459C080F}" srcOrd="7" destOrd="0" presId="urn:microsoft.com/office/officeart/2005/8/layout/bProcess3"/>
    <dgm:cxn modelId="{C43BF5E1-C703-4484-8263-1DAC8168D423}" type="presParOf" srcId="{FA2FA563-894B-4212-AA74-9949459C080F}" destId="{EFF38154-0171-480A-8327-5B77C2F8820D}" srcOrd="0" destOrd="0" presId="urn:microsoft.com/office/officeart/2005/8/layout/bProcess3"/>
    <dgm:cxn modelId="{1AFD9BCE-2FB3-4739-AF10-A10177A13CC2}" type="presParOf" srcId="{F8A9B2B0-81D0-4C51-AE79-5BBF5F93E0AD}" destId="{639439E5-2E2D-4DFA-8532-FE3690145461}" srcOrd="8" destOrd="0" presId="urn:microsoft.com/office/officeart/2005/8/layout/bProcess3"/>
    <dgm:cxn modelId="{52D798CF-AFA1-4168-B7E1-DE6229D8B672}" type="presParOf" srcId="{F8A9B2B0-81D0-4C51-AE79-5BBF5F93E0AD}" destId="{F0EE6788-40DB-4042-84BB-4ADBC96E9ACD}" srcOrd="9" destOrd="0" presId="urn:microsoft.com/office/officeart/2005/8/layout/bProcess3"/>
    <dgm:cxn modelId="{2C6CA614-3E53-4E87-BD6E-F75548A20E08}" type="presParOf" srcId="{F0EE6788-40DB-4042-84BB-4ADBC96E9ACD}" destId="{31AD3DF8-7FC0-4D4B-8979-D3340577730D}" srcOrd="0" destOrd="0" presId="urn:microsoft.com/office/officeart/2005/8/layout/bProcess3"/>
    <dgm:cxn modelId="{1877DE98-083A-48E7-A362-B4920F19A174}" type="presParOf" srcId="{F8A9B2B0-81D0-4C51-AE79-5BBF5F93E0AD}" destId="{DBDE9131-3639-450F-B456-B123C48FD47C}" srcOrd="10" destOrd="0" presId="urn:microsoft.com/office/officeart/2005/8/layout/bProcess3"/>
    <dgm:cxn modelId="{933E77B1-1B76-442C-941B-2C397090EDBD}" type="presParOf" srcId="{F8A9B2B0-81D0-4C51-AE79-5BBF5F93E0AD}" destId="{9A650AE9-3F65-4FEC-8CAA-2481E156C18F}" srcOrd="11" destOrd="0" presId="urn:microsoft.com/office/officeart/2005/8/layout/bProcess3"/>
    <dgm:cxn modelId="{09B45FAE-415D-4170-BB49-F527C1C727BF}" type="presParOf" srcId="{9A650AE9-3F65-4FEC-8CAA-2481E156C18F}" destId="{F0BDBC4F-1AB6-47B0-A598-56AAB12F4B23}" srcOrd="0" destOrd="0" presId="urn:microsoft.com/office/officeart/2005/8/layout/bProcess3"/>
    <dgm:cxn modelId="{31A679B1-0D51-4CC0-8DEF-EA93D0ACEEB5}" type="presParOf" srcId="{F8A9B2B0-81D0-4C51-AE79-5BBF5F93E0AD}" destId="{B59C992D-2A71-45E0-A32A-73A535AAF020}" srcOrd="12" destOrd="0" presId="urn:microsoft.com/office/officeart/2005/8/layout/bProcess3"/>
    <dgm:cxn modelId="{3904E289-60B7-4D3A-B5A1-377382C97212}" type="presParOf" srcId="{F8A9B2B0-81D0-4C51-AE79-5BBF5F93E0AD}" destId="{3F315960-D938-4074-B731-E335F0C298CF}" srcOrd="13" destOrd="0" presId="urn:microsoft.com/office/officeart/2005/8/layout/bProcess3"/>
    <dgm:cxn modelId="{9C1BD0D2-4B1E-4B5B-8D87-9315E337FE57}" type="presParOf" srcId="{3F315960-D938-4074-B731-E335F0C298CF}" destId="{189051EC-87A1-4BF3-9580-C59D431071B6}" srcOrd="0" destOrd="0" presId="urn:microsoft.com/office/officeart/2005/8/layout/bProcess3"/>
    <dgm:cxn modelId="{D3228AA3-A80D-490C-90BB-E0DEEA3B3964}" type="presParOf" srcId="{F8A9B2B0-81D0-4C51-AE79-5BBF5F93E0AD}" destId="{C1BE6F9F-9DB2-46E7-BACF-4A0757BB9A6F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717678-B98E-4E1F-ACA5-A0E2EFA16C56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72D2E35F-1185-4163-9F64-6C4C5A8CD307}">
      <dgm:prSet phldrT="[Texte]"/>
      <dgm:spPr/>
      <dgm:t>
        <a:bodyPr/>
        <a:lstStyle/>
        <a:p>
          <a:r>
            <a:rPr lang="fr-FR" dirty="0" smtClean="0"/>
            <a:t>Elle dépend de </a:t>
          </a:r>
          <a:endParaRPr lang="fr-FR" dirty="0"/>
        </a:p>
      </dgm:t>
    </dgm:pt>
    <dgm:pt modelId="{30CE90C0-7531-4CD9-9B34-588F3E2FD3CB}" type="parTrans" cxnId="{63F12C6B-6C66-40E6-98DF-237B714A2F48}">
      <dgm:prSet/>
      <dgm:spPr/>
      <dgm:t>
        <a:bodyPr/>
        <a:lstStyle/>
        <a:p>
          <a:endParaRPr lang="fr-FR"/>
        </a:p>
      </dgm:t>
    </dgm:pt>
    <dgm:pt modelId="{790E3AB9-E3F3-4D48-940D-C0452EF61E59}" type="sibTrans" cxnId="{63F12C6B-6C66-40E6-98DF-237B714A2F48}">
      <dgm:prSet/>
      <dgm:spPr/>
      <dgm:t>
        <a:bodyPr/>
        <a:lstStyle/>
        <a:p>
          <a:endParaRPr lang="fr-FR"/>
        </a:p>
      </dgm:t>
    </dgm:pt>
    <dgm:pt modelId="{0299BF32-77B2-4D92-9719-FDDB96D918F9}">
      <dgm:prSet phldrT="[Texte]"/>
      <dgm:spPr/>
      <dgm:t>
        <a:bodyPr/>
        <a:lstStyle/>
        <a:p>
          <a:r>
            <a:rPr lang="fr-FR" dirty="0" smtClean="0"/>
            <a:t>Hormones  : gastrine accélère la VG</a:t>
          </a:r>
          <a:endParaRPr lang="fr-FR" dirty="0"/>
        </a:p>
      </dgm:t>
    </dgm:pt>
    <dgm:pt modelId="{9B12583A-17BC-4341-912D-FBD11A81ECF1}" type="parTrans" cxnId="{1AF276E6-C613-4BA4-893E-8295FF60FE6B}">
      <dgm:prSet/>
      <dgm:spPr/>
      <dgm:t>
        <a:bodyPr/>
        <a:lstStyle/>
        <a:p>
          <a:endParaRPr lang="fr-FR"/>
        </a:p>
      </dgm:t>
    </dgm:pt>
    <dgm:pt modelId="{6F20FEBE-F91B-48BB-A58D-D3A8830C581B}" type="sibTrans" cxnId="{1AF276E6-C613-4BA4-893E-8295FF60FE6B}">
      <dgm:prSet/>
      <dgm:spPr/>
      <dgm:t>
        <a:bodyPr/>
        <a:lstStyle/>
        <a:p>
          <a:endParaRPr lang="fr-FR"/>
        </a:p>
      </dgm:t>
    </dgm:pt>
    <dgm:pt modelId="{C2B782F5-74B9-417D-9293-BE0A950B9628}">
      <dgm:prSet phldrT="[Texte]"/>
      <dgm:spPr/>
      <dgm:t>
        <a:bodyPr/>
        <a:lstStyle/>
        <a:p>
          <a:r>
            <a:rPr lang="fr-FR" dirty="0" smtClean="0"/>
            <a:t>Système nerveux autonome </a:t>
          </a:r>
          <a:endParaRPr lang="fr-FR" dirty="0"/>
        </a:p>
      </dgm:t>
    </dgm:pt>
    <dgm:pt modelId="{84ED06A0-84EE-4E88-B7E0-11215B652C71}" type="parTrans" cxnId="{5B2CA2DD-61A9-4685-92D8-6D2BFEE614FE}">
      <dgm:prSet/>
      <dgm:spPr/>
      <dgm:t>
        <a:bodyPr/>
        <a:lstStyle/>
        <a:p>
          <a:endParaRPr lang="fr-FR"/>
        </a:p>
      </dgm:t>
    </dgm:pt>
    <dgm:pt modelId="{C883137E-B55F-442F-930C-541E6F0C0CB6}" type="sibTrans" cxnId="{5B2CA2DD-61A9-4685-92D8-6D2BFEE614FE}">
      <dgm:prSet/>
      <dgm:spPr/>
      <dgm:t>
        <a:bodyPr/>
        <a:lstStyle/>
        <a:p>
          <a:endParaRPr lang="fr-FR"/>
        </a:p>
      </dgm:t>
    </dgm:pt>
    <dgm:pt modelId="{37D94D83-F606-4880-8B97-22C93C09BEC9}">
      <dgm:prSet phldrT="[Texte]"/>
      <dgm:spPr/>
      <dgm:t>
        <a:bodyPr/>
        <a:lstStyle/>
        <a:p>
          <a:r>
            <a:rPr lang="fr-FR" dirty="0" smtClean="0"/>
            <a:t>Elle est influencée par : </a:t>
          </a:r>
          <a:endParaRPr lang="fr-FR" dirty="0"/>
        </a:p>
      </dgm:t>
    </dgm:pt>
    <dgm:pt modelId="{661C5716-D3D9-4990-8AAA-FFA07B65E05C}" type="parTrans" cxnId="{E5357404-F525-4F7E-8CC8-A14E0EB1ECA7}">
      <dgm:prSet/>
      <dgm:spPr/>
      <dgm:t>
        <a:bodyPr/>
        <a:lstStyle/>
        <a:p>
          <a:endParaRPr lang="fr-FR"/>
        </a:p>
      </dgm:t>
    </dgm:pt>
    <dgm:pt modelId="{5211F219-124D-44D8-A144-C06BA10D3852}" type="sibTrans" cxnId="{E5357404-F525-4F7E-8CC8-A14E0EB1ECA7}">
      <dgm:prSet/>
      <dgm:spPr/>
      <dgm:t>
        <a:bodyPr/>
        <a:lstStyle/>
        <a:p>
          <a:endParaRPr lang="fr-FR"/>
        </a:p>
      </dgm:t>
    </dgm:pt>
    <dgm:pt modelId="{E1846C0B-110B-47D9-B460-DBFE424902F2}">
      <dgm:prSet phldrT="[Texte]"/>
      <dgm:spPr/>
      <dgm:t>
        <a:bodyPr/>
        <a:lstStyle/>
        <a:p>
          <a:r>
            <a:rPr lang="fr-FR" dirty="0" smtClean="0"/>
            <a:t>Alimentation : </a:t>
          </a:r>
          <a:r>
            <a:rPr lang="fr-FR" dirty="0" smtClean="0">
              <a:latin typeface="Calibri"/>
              <a:cs typeface="Calibri"/>
            </a:rPr>
            <a:t>↘ </a:t>
          </a:r>
          <a:r>
            <a:rPr lang="fr-FR" dirty="0" smtClean="0"/>
            <a:t>VG</a:t>
          </a:r>
          <a:endParaRPr lang="fr-FR" dirty="0"/>
        </a:p>
      </dgm:t>
    </dgm:pt>
    <dgm:pt modelId="{EA56120E-C1D4-4C34-94AC-063E225D4819}" type="parTrans" cxnId="{ACC9539F-8E51-4927-AAFD-1C7A6E5BF0C5}">
      <dgm:prSet/>
      <dgm:spPr/>
      <dgm:t>
        <a:bodyPr/>
        <a:lstStyle/>
        <a:p>
          <a:endParaRPr lang="fr-FR"/>
        </a:p>
      </dgm:t>
    </dgm:pt>
    <dgm:pt modelId="{844E1372-6F13-4122-BDA2-4EDA4356C5E5}" type="sibTrans" cxnId="{ACC9539F-8E51-4927-AAFD-1C7A6E5BF0C5}">
      <dgm:prSet/>
      <dgm:spPr/>
      <dgm:t>
        <a:bodyPr/>
        <a:lstStyle/>
        <a:p>
          <a:endParaRPr lang="fr-FR"/>
        </a:p>
      </dgm:t>
    </dgm:pt>
    <dgm:pt modelId="{2683EC83-46F7-425D-88F1-0F7957A9F104}">
      <dgm:prSet phldrT="[Texte]"/>
      <dgm:spPr/>
      <dgm:t>
        <a:bodyPr/>
        <a:lstStyle/>
        <a:p>
          <a:r>
            <a:rPr lang="fr-FR" dirty="0" smtClean="0"/>
            <a:t>Douleur, émotion: </a:t>
          </a:r>
          <a:r>
            <a:rPr lang="fr-FR" dirty="0" smtClean="0">
              <a:latin typeface="Calibri"/>
              <a:cs typeface="Calibri"/>
            </a:rPr>
            <a:t>↘</a:t>
          </a:r>
          <a:r>
            <a:rPr lang="fr-FR" dirty="0" smtClean="0"/>
            <a:t>VG</a:t>
          </a:r>
          <a:endParaRPr lang="fr-FR" dirty="0"/>
        </a:p>
      </dgm:t>
    </dgm:pt>
    <dgm:pt modelId="{6D923972-647F-4584-83D4-A1078097BD8C}" type="parTrans" cxnId="{C6A8B24D-E988-430C-B911-C0C3022450A5}">
      <dgm:prSet/>
      <dgm:spPr/>
      <dgm:t>
        <a:bodyPr/>
        <a:lstStyle/>
        <a:p>
          <a:endParaRPr lang="fr-FR"/>
        </a:p>
      </dgm:t>
    </dgm:pt>
    <dgm:pt modelId="{92A4CFBA-A9A7-4E17-A466-BE5B182FCE50}" type="sibTrans" cxnId="{C6A8B24D-E988-430C-B911-C0C3022450A5}">
      <dgm:prSet/>
      <dgm:spPr/>
      <dgm:t>
        <a:bodyPr/>
        <a:lstStyle/>
        <a:p>
          <a:endParaRPr lang="fr-FR"/>
        </a:p>
      </dgm:t>
    </dgm:pt>
    <dgm:pt modelId="{4A22A143-6A30-4B2B-B9AB-4F6F5C9C5571}">
      <dgm:prSet phldrT="[Texte]"/>
      <dgm:spPr/>
      <dgm:t>
        <a:bodyPr/>
        <a:lstStyle/>
        <a:p>
          <a:r>
            <a:rPr lang="fr-FR" dirty="0" smtClean="0"/>
            <a:t>Exercice physique :  </a:t>
          </a:r>
          <a:r>
            <a:rPr lang="fr-FR" dirty="0" smtClean="0">
              <a:latin typeface="Calibri"/>
              <a:cs typeface="Calibri"/>
            </a:rPr>
            <a:t>↗ </a:t>
          </a:r>
          <a:r>
            <a:rPr lang="fr-FR" dirty="0" smtClean="0"/>
            <a:t>VG</a:t>
          </a:r>
          <a:endParaRPr lang="fr-FR" dirty="0"/>
        </a:p>
      </dgm:t>
    </dgm:pt>
    <dgm:pt modelId="{5B56E682-B23A-44CC-BEC4-F38BE1FB4FAF}" type="parTrans" cxnId="{C34016BC-E469-45B0-B6D4-F78510711C64}">
      <dgm:prSet/>
      <dgm:spPr/>
      <dgm:t>
        <a:bodyPr/>
        <a:lstStyle/>
        <a:p>
          <a:endParaRPr lang="fr-FR"/>
        </a:p>
      </dgm:t>
    </dgm:pt>
    <dgm:pt modelId="{BB5E45BA-8BE1-4EB3-BE87-40A77E4BB54E}" type="sibTrans" cxnId="{C34016BC-E469-45B0-B6D4-F78510711C64}">
      <dgm:prSet/>
      <dgm:spPr/>
      <dgm:t>
        <a:bodyPr/>
        <a:lstStyle/>
        <a:p>
          <a:endParaRPr lang="fr-FR"/>
        </a:p>
      </dgm:t>
    </dgm:pt>
    <dgm:pt modelId="{9F2A5BF3-81D6-4946-9BDA-94E66F8AEF6A}">
      <dgm:prSet phldrT="[Texte]"/>
      <dgm:spPr/>
      <dgm:t>
        <a:bodyPr/>
        <a:lstStyle/>
        <a:p>
          <a:r>
            <a:rPr lang="fr-FR" dirty="0" smtClean="0"/>
            <a:t>Médicaments : </a:t>
          </a:r>
          <a:endParaRPr lang="fr-FR" dirty="0"/>
        </a:p>
      </dgm:t>
    </dgm:pt>
    <dgm:pt modelId="{2E38AC03-F4E7-406F-A026-A8254DCB3382}" type="parTrans" cxnId="{2FAC8923-BD16-4683-B9EC-C00A550CD401}">
      <dgm:prSet/>
      <dgm:spPr/>
      <dgm:t>
        <a:bodyPr/>
        <a:lstStyle/>
        <a:p>
          <a:endParaRPr lang="fr-FR"/>
        </a:p>
      </dgm:t>
    </dgm:pt>
    <dgm:pt modelId="{897FFBA6-46B5-4C56-A013-A195E5F8D6EB}" type="sibTrans" cxnId="{2FAC8923-BD16-4683-B9EC-C00A550CD401}">
      <dgm:prSet/>
      <dgm:spPr/>
      <dgm:t>
        <a:bodyPr/>
        <a:lstStyle/>
        <a:p>
          <a:endParaRPr lang="fr-FR"/>
        </a:p>
      </dgm:t>
    </dgm:pt>
    <dgm:pt modelId="{81D506FE-D4E2-4A28-8A18-7F79799BB325}">
      <dgm:prSet phldrT="[Texte]"/>
      <dgm:spPr/>
      <dgm:t>
        <a:bodyPr/>
        <a:lstStyle/>
        <a:p>
          <a:r>
            <a:rPr lang="fr-FR" dirty="0" smtClean="0"/>
            <a:t>Atropine , amphétamines, morphine :  ralentissent </a:t>
          </a:r>
          <a:r>
            <a:rPr lang="fr-FR" dirty="0" smtClean="0">
              <a:latin typeface="Calibri"/>
              <a:cs typeface="Calibri"/>
            </a:rPr>
            <a:t> VG.</a:t>
          </a:r>
          <a:endParaRPr lang="fr-FR" dirty="0"/>
        </a:p>
      </dgm:t>
    </dgm:pt>
    <dgm:pt modelId="{D10BC3E0-2E29-4825-821B-88278C84F3E4}" type="parTrans" cxnId="{2593655E-BDD9-4765-8C66-901F028CA9F8}">
      <dgm:prSet/>
      <dgm:spPr/>
      <dgm:t>
        <a:bodyPr/>
        <a:lstStyle/>
        <a:p>
          <a:endParaRPr lang="fr-FR"/>
        </a:p>
      </dgm:t>
    </dgm:pt>
    <dgm:pt modelId="{64478C4A-6148-4CD1-BF2C-CF6F6E548B39}" type="sibTrans" cxnId="{2593655E-BDD9-4765-8C66-901F028CA9F8}">
      <dgm:prSet/>
      <dgm:spPr/>
      <dgm:t>
        <a:bodyPr/>
        <a:lstStyle/>
        <a:p>
          <a:endParaRPr lang="fr-FR"/>
        </a:p>
      </dgm:t>
    </dgm:pt>
    <dgm:pt modelId="{AC973539-7B55-4B82-AE0E-480B3E444D11}">
      <dgm:prSet phldrT="[Texte]"/>
      <dgm:spPr/>
      <dgm:t>
        <a:bodyPr/>
        <a:lstStyle/>
        <a:p>
          <a:endParaRPr lang="fr-FR" dirty="0"/>
        </a:p>
      </dgm:t>
    </dgm:pt>
    <dgm:pt modelId="{3D2894FA-8AAA-44BB-A915-70B24860693D}" type="parTrans" cxnId="{BC8C8400-9661-4CDB-8873-6004C82681DA}">
      <dgm:prSet/>
      <dgm:spPr/>
      <dgm:t>
        <a:bodyPr/>
        <a:lstStyle/>
        <a:p>
          <a:endParaRPr lang="fr-FR"/>
        </a:p>
      </dgm:t>
    </dgm:pt>
    <dgm:pt modelId="{3BD71894-4659-4179-9C09-B1BDCD31F71F}" type="sibTrans" cxnId="{BC8C8400-9661-4CDB-8873-6004C82681DA}">
      <dgm:prSet/>
      <dgm:spPr/>
      <dgm:t>
        <a:bodyPr/>
        <a:lstStyle/>
        <a:p>
          <a:endParaRPr lang="fr-FR"/>
        </a:p>
      </dgm:t>
    </dgm:pt>
    <dgm:pt modelId="{8DFC4DBF-E0F9-499B-B05B-213F3985C876}">
      <dgm:prSet phldrT="[Texte]"/>
      <dgm:spPr/>
      <dgm:t>
        <a:bodyPr/>
        <a:lstStyle/>
        <a:p>
          <a:r>
            <a:rPr lang="fr-FR" dirty="0" err="1" smtClean="0"/>
            <a:t>Métoclopramide</a:t>
          </a:r>
          <a:r>
            <a:rPr lang="fr-FR" dirty="0" smtClean="0"/>
            <a:t>:  accélère VG</a:t>
          </a:r>
          <a:endParaRPr lang="fr-FR" dirty="0"/>
        </a:p>
      </dgm:t>
    </dgm:pt>
    <dgm:pt modelId="{3F797BD7-1777-4997-BC8E-E616207826B6}" type="parTrans" cxnId="{B3C974D8-7D93-4E9D-9FD8-0C7D95D3FCD0}">
      <dgm:prSet/>
      <dgm:spPr/>
      <dgm:t>
        <a:bodyPr/>
        <a:lstStyle/>
        <a:p>
          <a:endParaRPr lang="fr-FR"/>
        </a:p>
      </dgm:t>
    </dgm:pt>
    <dgm:pt modelId="{6AF68391-D7A0-431E-897B-A588D4764D82}" type="sibTrans" cxnId="{B3C974D8-7D93-4E9D-9FD8-0C7D95D3FCD0}">
      <dgm:prSet/>
      <dgm:spPr/>
      <dgm:t>
        <a:bodyPr/>
        <a:lstStyle/>
        <a:p>
          <a:endParaRPr lang="fr-FR"/>
        </a:p>
      </dgm:t>
    </dgm:pt>
    <dgm:pt modelId="{51820D3A-EFD0-4C54-B26B-498C6DBD53C5}" type="pres">
      <dgm:prSet presAssocID="{02717678-B98E-4E1F-ACA5-A0E2EFA16C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0C10678-E99C-4AB2-B9A6-480ECA2699BF}" type="pres">
      <dgm:prSet presAssocID="{72D2E35F-1185-4163-9F64-6C4C5A8CD307}" presName="composite" presStyleCnt="0"/>
      <dgm:spPr/>
      <dgm:t>
        <a:bodyPr/>
        <a:lstStyle/>
        <a:p>
          <a:endParaRPr lang="fr-FR"/>
        </a:p>
      </dgm:t>
    </dgm:pt>
    <dgm:pt modelId="{F7024FAE-23E9-4F0E-B5DF-FBF9F00F2E98}" type="pres">
      <dgm:prSet presAssocID="{72D2E35F-1185-4163-9F64-6C4C5A8CD30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80A619-4BE5-4D08-A1EC-60F07D24B34C}" type="pres">
      <dgm:prSet presAssocID="{72D2E35F-1185-4163-9F64-6C4C5A8CD30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BB6156-EBE9-4CD3-B463-40B971846DCA}" type="pres">
      <dgm:prSet presAssocID="{790E3AB9-E3F3-4D48-940D-C0452EF61E59}" presName="space" presStyleCnt="0"/>
      <dgm:spPr/>
      <dgm:t>
        <a:bodyPr/>
        <a:lstStyle/>
        <a:p>
          <a:endParaRPr lang="fr-FR"/>
        </a:p>
      </dgm:t>
    </dgm:pt>
    <dgm:pt modelId="{3701358B-5C6A-448B-B171-D9AE159B131D}" type="pres">
      <dgm:prSet presAssocID="{37D94D83-F606-4880-8B97-22C93C09BEC9}" presName="composite" presStyleCnt="0"/>
      <dgm:spPr/>
      <dgm:t>
        <a:bodyPr/>
        <a:lstStyle/>
        <a:p>
          <a:endParaRPr lang="fr-FR"/>
        </a:p>
      </dgm:t>
    </dgm:pt>
    <dgm:pt modelId="{5ECCFE44-BDA1-47DB-865F-B3068E746006}" type="pres">
      <dgm:prSet presAssocID="{37D94D83-F606-4880-8B97-22C93C09BEC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FE518E-21BB-41A5-B570-CC547A2589CD}" type="pres">
      <dgm:prSet presAssocID="{37D94D83-F606-4880-8B97-22C93C09BEC9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C974D8-7D93-4E9D-9FD8-0C7D95D3FCD0}" srcId="{37D94D83-F606-4880-8B97-22C93C09BEC9}" destId="{8DFC4DBF-E0F9-499B-B05B-213F3985C876}" srcOrd="5" destOrd="0" parTransId="{3F797BD7-1777-4997-BC8E-E616207826B6}" sibTransId="{6AF68391-D7A0-431E-897B-A588D4764D82}"/>
    <dgm:cxn modelId="{E5357404-F525-4F7E-8CC8-A14E0EB1ECA7}" srcId="{02717678-B98E-4E1F-ACA5-A0E2EFA16C56}" destId="{37D94D83-F606-4880-8B97-22C93C09BEC9}" srcOrd="1" destOrd="0" parTransId="{661C5716-D3D9-4990-8AAA-FFA07B65E05C}" sibTransId="{5211F219-124D-44D8-A144-C06BA10D3852}"/>
    <dgm:cxn modelId="{C34016BC-E469-45B0-B6D4-F78510711C64}" srcId="{37D94D83-F606-4880-8B97-22C93C09BEC9}" destId="{4A22A143-6A30-4B2B-B9AB-4F6F5C9C5571}" srcOrd="2" destOrd="0" parTransId="{5B56E682-B23A-44CC-BEC4-F38BE1FB4FAF}" sibTransId="{BB5E45BA-8BE1-4EB3-BE87-40A77E4BB54E}"/>
    <dgm:cxn modelId="{75E9F6F1-9C46-4A38-945A-E0016ADD446E}" type="presOf" srcId="{AC973539-7B55-4B82-AE0E-480B3E444D11}" destId="{22FE518E-21BB-41A5-B570-CC547A2589CD}" srcOrd="0" destOrd="6" presId="urn:microsoft.com/office/officeart/2005/8/layout/hList1"/>
    <dgm:cxn modelId="{51A857F1-2A34-4D24-A916-3F6F7F636296}" type="presOf" srcId="{C2B782F5-74B9-417D-9293-BE0A950B9628}" destId="{C680A619-4BE5-4D08-A1EC-60F07D24B34C}" srcOrd="0" destOrd="1" presId="urn:microsoft.com/office/officeart/2005/8/layout/hList1"/>
    <dgm:cxn modelId="{FAFFD0F0-7C0E-4B4D-9C6E-7BA97EBA9A0B}" type="presOf" srcId="{8DFC4DBF-E0F9-499B-B05B-213F3985C876}" destId="{22FE518E-21BB-41A5-B570-CC547A2589CD}" srcOrd="0" destOrd="5" presId="urn:microsoft.com/office/officeart/2005/8/layout/hList1"/>
    <dgm:cxn modelId="{8D2E0EFB-DE0A-4C55-8E6F-2E4828F4FBF6}" type="presOf" srcId="{02717678-B98E-4E1F-ACA5-A0E2EFA16C56}" destId="{51820D3A-EFD0-4C54-B26B-498C6DBD53C5}" srcOrd="0" destOrd="0" presId="urn:microsoft.com/office/officeart/2005/8/layout/hList1"/>
    <dgm:cxn modelId="{165BDB84-077B-481F-850B-533602FDC5B2}" type="presOf" srcId="{2683EC83-46F7-425D-88F1-0F7957A9F104}" destId="{22FE518E-21BB-41A5-B570-CC547A2589CD}" srcOrd="0" destOrd="1" presId="urn:microsoft.com/office/officeart/2005/8/layout/hList1"/>
    <dgm:cxn modelId="{2593655E-BDD9-4765-8C66-901F028CA9F8}" srcId="{37D94D83-F606-4880-8B97-22C93C09BEC9}" destId="{81D506FE-D4E2-4A28-8A18-7F79799BB325}" srcOrd="4" destOrd="0" parTransId="{D10BC3E0-2E29-4825-821B-88278C84F3E4}" sibTransId="{64478C4A-6148-4CD1-BF2C-CF6F6E548B39}"/>
    <dgm:cxn modelId="{C6A8B24D-E988-430C-B911-C0C3022450A5}" srcId="{37D94D83-F606-4880-8B97-22C93C09BEC9}" destId="{2683EC83-46F7-425D-88F1-0F7957A9F104}" srcOrd="1" destOrd="0" parTransId="{6D923972-647F-4584-83D4-A1078097BD8C}" sibTransId="{92A4CFBA-A9A7-4E17-A466-BE5B182FCE50}"/>
    <dgm:cxn modelId="{09FB8DB6-DBAD-4A75-86EA-DEF6ACA01D91}" type="presOf" srcId="{0299BF32-77B2-4D92-9719-FDDB96D918F9}" destId="{C680A619-4BE5-4D08-A1EC-60F07D24B34C}" srcOrd="0" destOrd="0" presId="urn:microsoft.com/office/officeart/2005/8/layout/hList1"/>
    <dgm:cxn modelId="{89DE1E9B-CDD2-480C-9DBC-64C0B476E855}" type="presOf" srcId="{4A22A143-6A30-4B2B-B9AB-4F6F5C9C5571}" destId="{22FE518E-21BB-41A5-B570-CC547A2589CD}" srcOrd="0" destOrd="2" presId="urn:microsoft.com/office/officeart/2005/8/layout/hList1"/>
    <dgm:cxn modelId="{99C04203-8B95-44D1-B798-1CC192433AE7}" type="presOf" srcId="{72D2E35F-1185-4163-9F64-6C4C5A8CD307}" destId="{F7024FAE-23E9-4F0E-B5DF-FBF9F00F2E98}" srcOrd="0" destOrd="0" presId="urn:microsoft.com/office/officeart/2005/8/layout/hList1"/>
    <dgm:cxn modelId="{63F12C6B-6C66-40E6-98DF-237B714A2F48}" srcId="{02717678-B98E-4E1F-ACA5-A0E2EFA16C56}" destId="{72D2E35F-1185-4163-9F64-6C4C5A8CD307}" srcOrd="0" destOrd="0" parTransId="{30CE90C0-7531-4CD9-9B34-588F3E2FD3CB}" sibTransId="{790E3AB9-E3F3-4D48-940D-C0452EF61E59}"/>
    <dgm:cxn modelId="{ACC9539F-8E51-4927-AAFD-1C7A6E5BF0C5}" srcId="{37D94D83-F606-4880-8B97-22C93C09BEC9}" destId="{E1846C0B-110B-47D9-B460-DBFE424902F2}" srcOrd="0" destOrd="0" parTransId="{EA56120E-C1D4-4C34-94AC-063E225D4819}" sibTransId="{844E1372-6F13-4122-BDA2-4EDA4356C5E5}"/>
    <dgm:cxn modelId="{1AF276E6-C613-4BA4-893E-8295FF60FE6B}" srcId="{72D2E35F-1185-4163-9F64-6C4C5A8CD307}" destId="{0299BF32-77B2-4D92-9719-FDDB96D918F9}" srcOrd="0" destOrd="0" parTransId="{9B12583A-17BC-4341-912D-FBD11A81ECF1}" sibTransId="{6F20FEBE-F91B-48BB-A58D-D3A8830C581B}"/>
    <dgm:cxn modelId="{9209D7FD-8179-45D3-9651-FAE41008F6F2}" type="presOf" srcId="{E1846C0B-110B-47D9-B460-DBFE424902F2}" destId="{22FE518E-21BB-41A5-B570-CC547A2589CD}" srcOrd="0" destOrd="0" presId="urn:microsoft.com/office/officeart/2005/8/layout/hList1"/>
    <dgm:cxn modelId="{9DC527BB-02E5-4736-B259-0CB430D0B301}" type="presOf" srcId="{37D94D83-F606-4880-8B97-22C93C09BEC9}" destId="{5ECCFE44-BDA1-47DB-865F-B3068E746006}" srcOrd="0" destOrd="0" presId="urn:microsoft.com/office/officeart/2005/8/layout/hList1"/>
    <dgm:cxn modelId="{2FAC8923-BD16-4683-B9EC-C00A550CD401}" srcId="{37D94D83-F606-4880-8B97-22C93C09BEC9}" destId="{9F2A5BF3-81D6-4946-9BDA-94E66F8AEF6A}" srcOrd="3" destOrd="0" parTransId="{2E38AC03-F4E7-406F-A026-A8254DCB3382}" sibTransId="{897FFBA6-46B5-4C56-A013-A195E5F8D6EB}"/>
    <dgm:cxn modelId="{5B2CA2DD-61A9-4685-92D8-6D2BFEE614FE}" srcId="{72D2E35F-1185-4163-9F64-6C4C5A8CD307}" destId="{C2B782F5-74B9-417D-9293-BE0A950B9628}" srcOrd="1" destOrd="0" parTransId="{84ED06A0-84EE-4E88-B7E0-11215B652C71}" sibTransId="{C883137E-B55F-442F-930C-541E6F0C0CB6}"/>
    <dgm:cxn modelId="{67D2D38B-5ECB-43DD-9B82-4E322CBAE6DE}" type="presOf" srcId="{9F2A5BF3-81D6-4946-9BDA-94E66F8AEF6A}" destId="{22FE518E-21BB-41A5-B570-CC547A2589CD}" srcOrd="0" destOrd="3" presId="urn:microsoft.com/office/officeart/2005/8/layout/hList1"/>
    <dgm:cxn modelId="{81EA1380-654E-4EBF-9356-94EB5FE08955}" type="presOf" srcId="{81D506FE-D4E2-4A28-8A18-7F79799BB325}" destId="{22FE518E-21BB-41A5-B570-CC547A2589CD}" srcOrd="0" destOrd="4" presId="urn:microsoft.com/office/officeart/2005/8/layout/hList1"/>
    <dgm:cxn modelId="{BC8C8400-9661-4CDB-8873-6004C82681DA}" srcId="{37D94D83-F606-4880-8B97-22C93C09BEC9}" destId="{AC973539-7B55-4B82-AE0E-480B3E444D11}" srcOrd="6" destOrd="0" parTransId="{3D2894FA-8AAA-44BB-A915-70B24860693D}" sibTransId="{3BD71894-4659-4179-9C09-B1BDCD31F71F}"/>
    <dgm:cxn modelId="{AD13E8F8-B1D0-4018-8E80-BE637E719A17}" type="presParOf" srcId="{51820D3A-EFD0-4C54-B26B-498C6DBD53C5}" destId="{00C10678-E99C-4AB2-B9A6-480ECA2699BF}" srcOrd="0" destOrd="0" presId="urn:microsoft.com/office/officeart/2005/8/layout/hList1"/>
    <dgm:cxn modelId="{045E54B6-AE02-4832-9348-7CC00B4169F8}" type="presParOf" srcId="{00C10678-E99C-4AB2-B9A6-480ECA2699BF}" destId="{F7024FAE-23E9-4F0E-B5DF-FBF9F00F2E98}" srcOrd="0" destOrd="0" presId="urn:microsoft.com/office/officeart/2005/8/layout/hList1"/>
    <dgm:cxn modelId="{5F02948E-3765-4DA4-B790-55C282CDF83D}" type="presParOf" srcId="{00C10678-E99C-4AB2-B9A6-480ECA2699BF}" destId="{C680A619-4BE5-4D08-A1EC-60F07D24B34C}" srcOrd="1" destOrd="0" presId="urn:microsoft.com/office/officeart/2005/8/layout/hList1"/>
    <dgm:cxn modelId="{FCDFE7FF-ACAF-4919-8AC1-EBBAB56538BF}" type="presParOf" srcId="{51820D3A-EFD0-4C54-B26B-498C6DBD53C5}" destId="{E1BB6156-EBE9-4CD3-B463-40B971846DCA}" srcOrd="1" destOrd="0" presId="urn:microsoft.com/office/officeart/2005/8/layout/hList1"/>
    <dgm:cxn modelId="{DA77C0A7-0225-43C2-A7B8-5B3631257FEC}" type="presParOf" srcId="{51820D3A-EFD0-4C54-B26B-498C6DBD53C5}" destId="{3701358B-5C6A-448B-B171-D9AE159B131D}" srcOrd="2" destOrd="0" presId="urn:microsoft.com/office/officeart/2005/8/layout/hList1"/>
    <dgm:cxn modelId="{E4CC26B4-9D0E-4D45-8A99-9291263D1AF1}" type="presParOf" srcId="{3701358B-5C6A-448B-B171-D9AE159B131D}" destId="{5ECCFE44-BDA1-47DB-865F-B3068E746006}" srcOrd="0" destOrd="0" presId="urn:microsoft.com/office/officeart/2005/8/layout/hList1"/>
    <dgm:cxn modelId="{3498F96D-6CC5-447A-8A85-BAAF9CDBC748}" type="presParOf" srcId="{3701358B-5C6A-448B-B171-D9AE159B131D}" destId="{22FE518E-21BB-41A5-B570-CC547A2589C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61944F-EF1A-4C6F-9510-91AE94C0DC38}">
      <dsp:nvSpPr>
        <dsp:cNvPr id="0" name=""/>
        <dsp:cNvSpPr/>
      </dsp:nvSpPr>
      <dsp:spPr>
        <a:xfrm>
          <a:off x="0" y="62416"/>
          <a:ext cx="7848872" cy="11793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/>
            <a:t>IV.1. Facteurs liés aux propriétés physicochimiques des médicaments </a:t>
          </a:r>
          <a:endParaRPr lang="fr-FR" sz="2800" b="1" kern="1200" dirty="0"/>
        </a:p>
      </dsp:txBody>
      <dsp:txXfrm>
        <a:off x="57572" y="119988"/>
        <a:ext cx="7733728" cy="1064216"/>
      </dsp:txXfrm>
    </dsp:sp>
    <dsp:sp modelId="{9FCC235A-40F8-43AF-A299-72C53637E799}">
      <dsp:nvSpPr>
        <dsp:cNvPr id="0" name=""/>
        <dsp:cNvSpPr/>
      </dsp:nvSpPr>
      <dsp:spPr>
        <a:xfrm>
          <a:off x="0" y="1197990"/>
          <a:ext cx="7848872" cy="10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fr-FR" sz="2000" b="1" kern="1200" dirty="0"/>
        </a:p>
      </dsp:txBody>
      <dsp:txXfrm>
        <a:off x="0" y="1197990"/>
        <a:ext cx="7848872" cy="1043280"/>
      </dsp:txXfrm>
    </dsp:sp>
    <dsp:sp modelId="{998008A9-6D28-4DCF-97AF-51F5D0D3A3C1}">
      <dsp:nvSpPr>
        <dsp:cNvPr id="0" name=""/>
        <dsp:cNvSpPr/>
      </dsp:nvSpPr>
      <dsp:spPr>
        <a:xfrm>
          <a:off x="0" y="2241270"/>
          <a:ext cx="7848872" cy="11793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/>
            <a:t>IV.2. Facteurs  liés aux propriétés de la membrane</a:t>
          </a:r>
          <a:endParaRPr lang="fr-FR" sz="2800" b="1" kern="1200" dirty="0"/>
        </a:p>
      </dsp:txBody>
      <dsp:txXfrm>
        <a:off x="57572" y="2298842"/>
        <a:ext cx="7733728" cy="1064216"/>
      </dsp:txXfrm>
    </dsp:sp>
    <dsp:sp modelId="{CD4D2910-BC8F-48F6-8821-E3882E72B6EC}">
      <dsp:nvSpPr>
        <dsp:cNvPr id="0" name=""/>
        <dsp:cNvSpPr/>
      </dsp:nvSpPr>
      <dsp:spPr>
        <a:xfrm>
          <a:off x="0" y="3420630"/>
          <a:ext cx="7848872" cy="10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fr-FR" sz="2800" b="1" kern="1200" dirty="0"/>
        </a:p>
      </dsp:txBody>
      <dsp:txXfrm>
        <a:off x="0" y="3420630"/>
        <a:ext cx="7848872" cy="1043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76146-E8F0-4C1F-A35C-D96D97D845C6}">
      <dsp:nvSpPr>
        <dsp:cNvPr id="0" name=""/>
        <dsp:cNvSpPr/>
      </dsp:nvSpPr>
      <dsp:spPr>
        <a:xfrm>
          <a:off x="976880" y="2470"/>
          <a:ext cx="2846410" cy="170784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000" kern="1200" dirty="0" smtClean="0"/>
            <a:t>Caractère de Solubilité </a:t>
          </a:r>
          <a:endParaRPr lang="fr-FR" sz="5400" kern="1200" dirty="0"/>
        </a:p>
      </dsp:txBody>
      <dsp:txXfrm>
        <a:off x="976880" y="2470"/>
        <a:ext cx="2846410" cy="1707846"/>
      </dsp:txXfrm>
    </dsp:sp>
    <dsp:sp modelId="{B5F22AEE-7028-48C9-B975-5E5C97B9E790}">
      <dsp:nvSpPr>
        <dsp:cNvPr id="0" name=""/>
        <dsp:cNvSpPr/>
      </dsp:nvSpPr>
      <dsp:spPr>
        <a:xfrm>
          <a:off x="4107932" y="2470"/>
          <a:ext cx="2846410" cy="170784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400" kern="1200" dirty="0" smtClean="0"/>
            <a:t>Taille de la molécule </a:t>
          </a:r>
          <a:endParaRPr lang="fr-FR" sz="4400" kern="1200" dirty="0"/>
        </a:p>
      </dsp:txBody>
      <dsp:txXfrm>
        <a:off x="4107932" y="2470"/>
        <a:ext cx="2846410" cy="1707846"/>
      </dsp:txXfrm>
    </dsp:sp>
    <dsp:sp modelId="{B7758E3E-D8CF-4915-B709-DE4267F16A6E}">
      <dsp:nvSpPr>
        <dsp:cNvPr id="0" name=""/>
        <dsp:cNvSpPr/>
      </dsp:nvSpPr>
      <dsp:spPr>
        <a:xfrm>
          <a:off x="2542406" y="1994958"/>
          <a:ext cx="2846410" cy="170784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100" kern="1200" dirty="0" smtClean="0"/>
            <a:t>État d’ionisation </a:t>
          </a:r>
          <a:endParaRPr lang="fr-FR" sz="4100" kern="1200" dirty="0"/>
        </a:p>
      </dsp:txBody>
      <dsp:txXfrm>
        <a:off x="2542406" y="1994958"/>
        <a:ext cx="2846410" cy="17078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3066B-B758-44A3-BC94-19D5DB9F209E}">
      <dsp:nvSpPr>
        <dsp:cNvPr id="0" name=""/>
        <dsp:cNvSpPr/>
      </dsp:nvSpPr>
      <dsp:spPr>
        <a:xfrm>
          <a:off x="0" y="645117"/>
          <a:ext cx="8784976" cy="158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812" tIns="874776" rIns="68181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Augmentation de la surface de contact membranaire augmente l’absorption. Exemple : muqueuse intestinale, muqueuse alvéolaire. </a:t>
          </a:r>
          <a:endParaRPr lang="fr-FR" sz="2000" kern="1200" dirty="0"/>
        </a:p>
      </dsp:txBody>
      <dsp:txXfrm>
        <a:off x="0" y="645117"/>
        <a:ext cx="8784976" cy="1587600"/>
      </dsp:txXfrm>
    </dsp:sp>
    <dsp:sp modelId="{2ABF2948-9194-4B96-AF4C-BDCE53F3DF13}">
      <dsp:nvSpPr>
        <dsp:cNvPr id="0" name=""/>
        <dsp:cNvSpPr/>
      </dsp:nvSpPr>
      <dsp:spPr>
        <a:xfrm>
          <a:off x="439248" y="25197"/>
          <a:ext cx="6149483" cy="1239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1. Surface de contact</a:t>
          </a:r>
          <a:endParaRPr lang="fr-FR" sz="3200" kern="1200" dirty="0"/>
        </a:p>
      </dsp:txBody>
      <dsp:txXfrm>
        <a:off x="499772" y="85721"/>
        <a:ext cx="6028435" cy="1118792"/>
      </dsp:txXfrm>
    </dsp:sp>
    <dsp:sp modelId="{E0BECF63-9F8B-41D4-BC30-1ED74DBEAD84}">
      <dsp:nvSpPr>
        <dsp:cNvPr id="0" name=""/>
        <dsp:cNvSpPr/>
      </dsp:nvSpPr>
      <dsp:spPr>
        <a:xfrm>
          <a:off x="0" y="3079438"/>
          <a:ext cx="8784976" cy="17199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812" tIns="874776" rIns="68181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400" kern="1200" dirty="0" smtClean="0"/>
            <a:t>Une diminution de l’épaisseur , entraine une augmentation de l’absorption.</a:t>
          </a:r>
          <a:endParaRPr lang="fr-FR" sz="2400" kern="1200" dirty="0"/>
        </a:p>
      </dsp:txBody>
      <dsp:txXfrm>
        <a:off x="0" y="3079438"/>
        <a:ext cx="8784976" cy="1719900"/>
      </dsp:txXfrm>
    </dsp:sp>
    <dsp:sp modelId="{A22C2283-5407-432E-9860-6DA3040F8AF1}">
      <dsp:nvSpPr>
        <dsp:cNvPr id="0" name=""/>
        <dsp:cNvSpPr/>
      </dsp:nvSpPr>
      <dsp:spPr>
        <a:xfrm>
          <a:off x="439248" y="2459518"/>
          <a:ext cx="6149483" cy="1239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2. Épaisseur de la membrane </a:t>
          </a:r>
          <a:endParaRPr lang="fr-FR" sz="3200" kern="1200" dirty="0"/>
        </a:p>
      </dsp:txBody>
      <dsp:txXfrm>
        <a:off x="499772" y="2520042"/>
        <a:ext cx="6028435" cy="11187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F0543-33F7-43B6-BAB7-616B027676F9}">
      <dsp:nvSpPr>
        <dsp:cNvPr id="0" name=""/>
        <dsp:cNvSpPr/>
      </dsp:nvSpPr>
      <dsp:spPr>
        <a:xfrm>
          <a:off x="2893020" y="579421"/>
          <a:ext cx="4468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685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104513" y="622753"/>
        <a:ext cx="23872" cy="4774"/>
      </dsp:txXfrm>
    </dsp:sp>
    <dsp:sp modelId="{FD8528E1-CEAA-41E2-B7C1-55313D4E82DF}">
      <dsp:nvSpPr>
        <dsp:cNvPr id="0" name=""/>
        <dsp:cNvSpPr/>
      </dsp:nvSpPr>
      <dsp:spPr>
        <a:xfrm>
          <a:off x="818908" y="2367"/>
          <a:ext cx="2075911" cy="12455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 </a:t>
          </a:r>
          <a:r>
            <a:rPr lang="fr-FR" sz="1800" kern="1200" dirty="0" smtClean="0"/>
            <a:t>Ingestion du médicament / voie orale</a:t>
          </a:r>
          <a:endParaRPr lang="fr-FR" sz="1800" kern="1200" dirty="0"/>
        </a:p>
      </dsp:txBody>
      <dsp:txXfrm>
        <a:off x="818908" y="2367"/>
        <a:ext cx="2075911" cy="1245547"/>
      </dsp:txXfrm>
    </dsp:sp>
    <dsp:sp modelId="{E0BFEEF7-D8B5-43B7-9E60-41F93D3AF4AD}">
      <dsp:nvSpPr>
        <dsp:cNvPr id="0" name=""/>
        <dsp:cNvSpPr/>
      </dsp:nvSpPr>
      <dsp:spPr>
        <a:xfrm>
          <a:off x="5446391" y="579421"/>
          <a:ext cx="4468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685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5657885" y="622753"/>
        <a:ext cx="23872" cy="4774"/>
      </dsp:txXfrm>
    </dsp:sp>
    <dsp:sp modelId="{D486D3D1-5BF0-4E51-942E-B3A7C96D5D4A}">
      <dsp:nvSpPr>
        <dsp:cNvPr id="0" name=""/>
        <dsp:cNvSpPr/>
      </dsp:nvSpPr>
      <dsp:spPr>
        <a:xfrm>
          <a:off x="3372280" y="2367"/>
          <a:ext cx="2075911" cy="12455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Dégradation stomacale</a:t>
          </a:r>
          <a:endParaRPr lang="fr-FR" sz="1800" kern="1200" dirty="0"/>
        </a:p>
      </dsp:txBody>
      <dsp:txXfrm>
        <a:off x="3372280" y="2367"/>
        <a:ext cx="2075911" cy="1245547"/>
      </dsp:txXfrm>
    </dsp:sp>
    <dsp:sp modelId="{02EAF184-17AE-4B43-828E-3D69E4BA8129}">
      <dsp:nvSpPr>
        <dsp:cNvPr id="0" name=""/>
        <dsp:cNvSpPr/>
      </dsp:nvSpPr>
      <dsp:spPr>
        <a:xfrm>
          <a:off x="1856864" y="1246114"/>
          <a:ext cx="5106743" cy="446859"/>
        </a:xfrm>
        <a:custGeom>
          <a:avLst/>
          <a:gdLst/>
          <a:ahLst/>
          <a:cxnLst/>
          <a:rect l="0" t="0" r="0" b="0"/>
          <a:pathLst>
            <a:path>
              <a:moveTo>
                <a:pt x="5106743" y="0"/>
              </a:moveTo>
              <a:lnTo>
                <a:pt x="5106743" y="240529"/>
              </a:lnTo>
              <a:lnTo>
                <a:pt x="0" y="240529"/>
              </a:lnTo>
              <a:lnTo>
                <a:pt x="0" y="446859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282010" y="1467157"/>
        <a:ext cx="256450" cy="4774"/>
      </dsp:txXfrm>
    </dsp:sp>
    <dsp:sp modelId="{EFFBF052-289B-4BB0-8320-D2B390E97E36}">
      <dsp:nvSpPr>
        <dsp:cNvPr id="0" name=""/>
        <dsp:cNvSpPr/>
      </dsp:nvSpPr>
      <dsp:spPr>
        <a:xfrm>
          <a:off x="5925651" y="2367"/>
          <a:ext cx="2075911" cy="124554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1. Dissolution du </a:t>
          </a:r>
          <a:r>
            <a:rPr lang="fr-FR" sz="1800" kern="1200" dirty="0" err="1" smtClean="0"/>
            <a:t>Mdt</a:t>
          </a:r>
          <a:endParaRPr lang="fr-FR" sz="1800" kern="1200" dirty="0"/>
        </a:p>
      </dsp:txBody>
      <dsp:txXfrm>
        <a:off x="5925651" y="2367"/>
        <a:ext cx="2075911" cy="1245547"/>
      </dsp:txXfrm>
    </dsp:sp>
    <dsp:sp modelId="{FA2FA563-894B-4212-AA74-9949459C080F}">
      <dsp:nvSpPr>
        <dsp:cNvPr id="0" name=""/>
        <dsp:cNvSpPr/>
      </dsp:nvSpPr>
      <dsp:spPr>
        <a:xfrm>
          <a:off x="2893020" y="2302428"/>
          <a:ext cx="4468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685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104513" y="2345760"/>
        <a:ext cx="23872" cy="4774"/>
      </dsp:txXfrm>
    </dsp:sp>
    <dsp:sp modelId="{1CE26C2C-84E0-4277-8A9D-1C63154DDC81}">
      <dsp:nvSpPr>
        <dsp:cNvPr id="0" name=""/>
        <dsp:cNvSpPr/>
      </dsp:nvSpPr>
      <dsp:spPr>
        <a:xfrm>
          <a:off x="818908" y="1725374"/>
          <a:ext cx="2075911" cy="12455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Résorption stomacale partielle </a:t>
          </a:r>
        </a:p>
      </dsp:txBody>
      <dsp:txXfrm>
        <a:off x="818908" y="1725374"/>
        <a:ext cx="2075911" cy="1245547"/>
      </dsp:txXfrm>
    </dsp:sp>
    <dsp:sp modelId="{F0EE6788-40DB-4042-84BB-4ADBC96E9ACD}">
      <dsp:nvSpPr>
        <dsp:cNvPr id="0" name=""/>
        <dsp:cNvSpPr/>
      </dsp:nvSpPr>
      <dsp:spPr>
        <a:xfrm>
          <a:off x="5446391" y="2302428"/>
          <a:ext cx="4468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685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5657885" y="2345760"/>
        <a:ext cx="23872" cy="4774"/>
      </dsp:txXfrm>
    </dsp:sp>
    <dsp:sp modelId="{639439E5-2E2D-4DFA-8532-FE3690145461}">
      <dsp:nvSpPr>
        <dsp:cNvPr id="0" name=""/>
        <dsp:cNvSpPr/>
      </dsp:nvSpPr>
      <dsp:spPr>
        <a:xfrm>
          <a:off x="3372280" y="1725374"/>
          <a:ext cx="2075911" cy="124554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2. Vidange gastrique </a:t>
          </a:r>
          <a:endParaRPr lang="fr-FR" sz="1800" kern="1200" dirty="0"/>
        </a:p>
      </dsp:txBody>
      <dsp:txXfrm>
        <a:off x="3372280" y="1725374"/>
        <a:ext cx="2075911" cy="1245547"/>
      </dsp:txXfrm>
    </dsp:sp>
    <dsp:sp modelId="{9A650AE9-3F65-4FEC-8CAA-2481E156C18F}">
      <dsp:nvSpPr>
        <dsp:cNvPr id="0" name=""/>
        <dsp:cNvSpPr/>
      </dsp:nvSpPr>
      <dsp:spPr>
        <a:xfrm>
          <a:off x="1856864" y="2969121"/>
          <a:ext cx="5106743" cy="446859"/>
        </a:xfrm>
        <a:custGeom>
          <a:avLst/>
          <a:gdLst/>
          <a:ahLst/>
          <a:cxnLst/>
          <a:rect l="0" t="0" r="0" b="0"/>
          <a:pathLst>
            <a:path>
              <a:moveTo>
                <a:pt x="5106743" y="0"/>
              </a:moveTo>
              <a:lnTo>
                <a:pt x="5106743" y="240529"/>
              </a:lnTo>
              <a:lnTo>
                <a:pt x="0" y="240529"/>
              </a:lnTo>
              <a:lnTo>
                <a:pt x="0" y="446859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282010" y="3190164"/>
        <a:ext cx="256450" cy="4774"/>
      </dsp:txXfrm>
    </dsp:sp>
    <dsp:sp modelId="{DBDE9131-3639-450F-B456-B123C48FD47C}">
      <dsp:nvSpPr>
        <dsp:cNvPr id="0" name=""/>
        <dsp:cNvSpPr/>
      </dsp:nvSpPr>
      <dsp:spPr>
        <a:xfrm>
          <a:off x="5925651" y="1725374"/>
          <a:ext cx="2075911" cy="12455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Passage duodénale </a:t>
          </a:r>
          <a:endParaRPr lang="fr-FR" sz="1800" kern="1200" dirty="0"/>
        </a:p>
      </dsp:txBody>
      <dsp:txXfrm>
        <a:off x="5925651" y="1725374"/>
        <a:ext cx="2075911" cy="1245547"/>
      </dsp:txXfrm>
    </dsp:sp>
    <dsp:sp modelId="{3F315960-D938-4074-B731-E335F0C298CF}">
      <dsp:nvSpPr>
        <dsp:cNvPr id="0" name=""/>
        <dsp:cNvSpPr/>
      </dsp:nvSpPr>
      <dsp:spPr>
        <a:xfrm>
          <a:off x="2893020" y="4025434"/>
          <a:ext cx="4468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6859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104513" y="4068767"/>
        <a:ext cx="23872" cy="4774"/>
      </dsp:txXfrm>
    </dsp:sp>
    <dsp:sp modelId="{B59C992D-2A71-45E0-A32A-73A535AAF020}">
      <dsp:nvSpPr>
        <dsp:cNvPr id="0" name=""/>
        <dsp:cNvSpPr/>
      </dsp:nvSpPr>
      <dsp:spPr>
        <a:xfrm>
          <a:off x="818908" y="3448381"/>
          <a:ext cx="2075911" cy="124554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 Absorption intestinale</a:t>
          </a:r>
          <a:endParaRPr lang="fr-FR" sz="1800" kern="1200" dirty="0"/>
        </a:p>
      </dsp:txBody>
      <dsp:txXfrm>
        <a:off x="818908" y="3448381"/>
        <a:ext cx="2075911" cy="1245547"/>
      </dsp:txXfrm>
    </dsp:sp>
    <dsp:sp modelId="{C1BE6F9F-9DB2-46E7-BACF-4A0757BB9A6F}">
      <dsp:nvSpPr>
        <dsp:cNvPr id="0" name=""/>
        <dsp:cNvSpPr/>
      </dsp:nvSpPr>
      <dsp:spPr>
        <a:xfrm>
          <a:off x="3372280" y="3448381"/>
          <a:ext cx="2075911" cy="124554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600" kern="1200" dirty="0" smtClean="0"/>
            <a:t>3.Passage dans le sang  ( débit sanguin splanchnique )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 dirty="0"/>
        </a:p>
      </dsp:txBody>
      <dsp:txXfrm>
        <a:off x="3372280" y="3448381"/>
        <a:ext cx="2075911" cy="12455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24FAE-23E9-4F0E-B5DF-FBF9F00F2E98}">
      <dsp:nvSpPr>
        <dsp:cNvPr id="0" name=""/>
        <dsp:cNvSpPr/>
      </dsp:nvSpPr>
      <dsp:spPr>
        <a:xfrm>
          <a:off x="39" y="71099"/>
          <a:ext cx="3802254" cy="57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Elle dépend de </a:t>
          </a:r>
          <a:endParaRPr lang="fr-FR" sz="2000" kern="1200" dirty="0"/>
        </a:p>
      </dsp:txBody>
      <dsp:txXfrm>
        <a:off x="39" y="71099"/>
        <a:ext cx="3802254" cy="576000"/>
      </dsp:txXfrm>
    </dsp:sp>
    <dsp:sp modelId="{C680A619-4BE5-4D08-A1EC-60F07D24B34C}">
      <dsp:nvSpPr>
        <dsp:cNvPr id="0" name=""/>
        <dsp:cNvSpPr/>
      </dsp:nvSpPr>
      <dsp:spPr>
        <a:xfrm>
          <a:off x="39" y="647099"/>
          <a:ext cx="3802254" cy="281019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Hormones  : gastrine accélère la VG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Système nerveux autonome </a:t>
          </a:r>
          <a:endParaRPr lang="fr-FR" sz="2000" kern="1200" dirty="0"/>
        </a:p>
      </dsp:txBody>
      <dsp:txXfrm>
        <a:off x="39" y="647099"/>
        <a:ext cx="3802254" cy="2810193"/>
      </dsp:txXfrm>
    </dsp:sp>
    <dsp:sp modelId="{5ECCFE44-BDA1-47DB-865F-B3068E746006}">
      <dsp:nvSpPr>
        <dsp:cNvPr id="0" name=""/>
        <dsp:cNvSpPr/>
      </dsp:nvSpPr>
      <dsp:spPr>
        <a:xfrm>
          <a:off x="4334609" y="71099"/>
          <a:ext cx="3802254" cy="576000"/>
        </a:xfrm>
        <a:prstGeom prst="rect">
          <a:avLst/>
        </a:prstGeom>
        <a:solidFill>
          <a:schemeClr val="accent2">
            <a:hueOff val="-8315896"/>
            <a:satOff val="59322"/>
            <a:lumOff val="-10197"/>
            <a:alphaOff val="0"/>
          </a:schemeClr>
        </a:solidFill>
        <a:ln w="25400" cap="flat" cmpd="sng" algn="ctr">
          <a:solidFill>
            <a:schemeClr val="accent2">
              <a:hueOff val="-8315896"/>
              <a:satOff val="59322"/>
              <a:lumOff val="-101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Elle est influencée par : </a:t>
          </a:r>
          <a:endParaRPr lang="fr-FR" sz="2000" kern="1200" dirty="0"/>
        </a:p>
      </dsp:txBody>
      <dsp:txXfrm>
        <a:off x="4334609" y="71099"/>
        <a:ext cx="3802254" cy="576000"/>
      </dsp:txXfrm>
    </dsp:sp>
    <dsp:sp modelId="{22FE518E-21BB-41A5-B570-CC547A2589CD}">
      <dsp:nvSpPr>
        <dsp:cNvPr id="0" name=""/>
        <dsp:cNvSpPr/>
      </dsp:nvSpPr>
      <dsp:spPr>
        <a:xfrm>
          <a:off x="4334609" y="647099"/>
          <a:ext cx="3802254" cy="2810193"/>
        </a:xfrm>
        <a:prstGeom prst="rect">
          <a:avLst/>
        </a:prstGeom>
        <a:solidFill>
          <a:schemeClr val="accent2">
            <a:tint val="40000"/>
            <a:alpha val="90000"/>
            <a:hueOff val="-9066235"/>
            <a:satOff val="31125"/>
            <a:lumOff val="122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9066235"/>
              <a:satOff val="31125"/>
              <a:lumOff val="12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Alimentation : </a:t>
          </a:r>
          <a:r>
            <a:rPr lang="fr-FR" sz="2000" kern="1200" dirty="0" smtClean="0">
              <a:latin typeface="Calibri"/>
              <a:cs typeface="Calibri"/>
            </a:rPr>
            <a:t>↘ </a:t>
          </a:r>
          <a:r>
            <a:rPr lang="fr-FR" sz="2000" kern="1200" dirty="0" smtClean="0"/>
            <a:t>VG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Douleur, émotion: </a:t>
          </a:r>
          <a:r>
            <a:rPr lang="fr-FR" sz="2000" kern="1200" dirty="0" smtClean="0">
              <a:latin typeface="Calibri"/>
              <a:cs typeface="Calibri"/>
            </a:rPr>
            <a:t>↘</a:t>
          </a:r>
          <a:r>
            <a:rPr lang="fr-FR" sz="2000" kern="1200" dirty="0" smtClean="0"/>
            <a:t>VG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Exercice physique :  </a:t>
          </a:r>
          <a:r>
            <a:rPr lang="fr-FR" sz="2000" kern="1200" dirty="0" smtClean="0">
              <a:latin typeface="Calibri"/>
              <a:cs typeface="Calibri"/>
            </a:rPr>
            <a:t>↗ </a:t>
          </a:r>
          <a:r>
            <a:rPr lang="fr-FR" sz="2000" kern="1200" dirty="0" smtClean="0"/>
            <a:t>VG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Médicaments : 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Atropine , amphétamines, morphine :  ralentissent </a:t>
          </a:r>
          <a:r>
            <a:rPr lang="fr-FR" sz="2000" kern="1200" dirty="0" smtClean="0">
              <a:latin typeface="Calibri"/>
              <a:cs typeface="Calibri"/>
            </a:rPr>
            <a:t> VG.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err="1" smtClean="0"/>
            <a:t>Métoclopramide</a:t>
          </a:r>
          <a:r>
            <a:rPr lang="fr-FR" sz="2000" kern="1200" dirty="0" smtClean="0"/>
            <a:t>:  accélère VG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000" kern="1200" dirty="0"/>
        </a:p>
      </dsp:txBody>
      <dsp:txXfrm>
        <a:off x="4334609" y="647099"/>
        <a:ext cx="3802254" cy="28101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AF9AD-0000-4A9B-96B8-A4467FE25797}" type="datetimeFigureOut">
              <a:rPr lang="fr-FR" smtClean="0"/>
              <a:pPr/>
              <a:t>21/02/2024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80AD7-DCA6-4428-8F42-55319E18ECC6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533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80AD7-DCA6-4428-8F42-55319E18ECC6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53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7376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9824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3274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06045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8143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879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73917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46631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71949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0324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96315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21/02/2024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3324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424936" cy="3035808"/>
          </a:xfrm>
        </p:spPr>
        <p:txBody>
          <a:bodyPr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54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  <a:t>PHARMACOCINETIQUE</a:t>
            </a:r>
            <a:b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5400" b="1" dirty="0">
                <a:solidFill>
                  <a:srgbClr val="FF0000"/>
                </a:solidFill>
                <a:latin typeface="Comic Sans MS" pitchFamily="66" charset="0"/>
              </a:rPr>
              <a:t>CLINIQUE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66420" y="309996"/>
            <a:ext cx="42968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Faculté de médecine – A. Mira – </a:t>
            </a:r>
            <a:r>
              <a:rPr lang="fr-FR" sz="2000" b="1" dirty="0" err="1" smtClean="0"/>
              <a:t>Béjaia</a:t>
            </a:r>
            <a:endParaRPr lang="fr-FR" sz="2000" b="1" dirty="0" smtClean="0"/>
          </a:p>
          <a:p>
            <a:pPr algn="ctr"/>
            <a:r>
              <a:rPr lang="fr-FR" sz="2000" b="1" dirty="0" smtClean="0"/>
              <a:t>Module de Pharmacologie</a:t>
            </a:r>
          </a:p>
          <a:p>
            <a:pPr algn="ctr"/>
            <a:r>
              <a:rPr lang="fr-FR" sz="2000" b="1" dirty="0" smtClean="0"/>
              <a:t>Année universitaire : </a:t>
            </a:r>
            <a:r>
              <a:rPr lang="fr-FR" sz="2000" b="1" dirty="0" smtClean="0"/>
              <a:t>2023 </a:t>
            </a:r>
            <a:r>
              <a:rPr lang="fr-FR" sz="2000" b="1" dirty="0" smtClean="0"/>
              <a:t>- </a:t>
            </a:r>
            <a:r>
              <a:rPr lang="fr-FR" sz="2000" b="1" dirty="0" smtClean="0"/>
              <a:t>2024</a:t>
            </a:r>
            <a:endParaRPr lang="fr-FR" sz="2000" b="1" dirty="0"/>
          </a:p>
        </p:txBody>
      </p:sp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156176" y="5013176"/>
            <a:ext cx="2915816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itchFamily="66" charset="0"/>
              </a:rPr>
              <a:t>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itchFamily="66" charset="0"/>
              </a:rPr>
              <a:t>Dr  A. BENIDIRI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263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20472" cy="1301006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2. Pénétration par l’intermédiaire de transporteurs : </a:t>
            </a:r>
            <a:b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</a:rPr>
              <a:t>Transport actif </a:t>
            </a:r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024337"/>
          </a:xfrm>
        </p:spPr>
        <p:txBody>
          <a:bodyPr>
            <a:normAutofit/>
          </a:bodyPr>
          <a:lstStyle/>
          <a:p>
            <a:r>
              <a:rPr lang="fr-FR" sz="18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Contre le gradient de concentration,  </a:t>
            </a:r>
            <a:r>
              <a:rPr lang="fr-FR" sz="1800" dirty="0" smtClean="0"/>
              <a:t>à l’aide d’un transporteur : du milieu le moins concentré au plus  concentré .</a:t>
            </a:r>
          </a:p>
          <a:p>
            <a:r>
              <a:rPr lang="fr-FR" sz="18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Nécessite de l’énergie : </a:t>
            </a:r>
            <a:r>
              <a:rPr lang="fr-FR" sz="1800" dirty="0" smtClean="0"/>
              <a:t>hydrolyse de l’ATP</a:t>
            </a:r>
          </a:p>
          <a:p>
            <a:r>
              <a:rPr lang="fr-FR" sz="18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Saturable  </a:t>
            </a:r>
          </a:p>
          <a:p>
            <a:r>
              <a:rPr lang="fr-FR" sz="18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Spécifique</a:t>
            </a:r>
          </a:p>
          <a:p>
            <a:r>
              <a:rPr lang="fr-FR" sz="18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Inhibition compétitive</a:t>
            </a:r>
          </a:p>
          <a:p>
            <a:r>
              <a:rPr lang="fr-FR" sz="1800" dirty="0" smtClean="0"/>
              <a:t>Exemple : acides aminés et les médicaments ayant une structure proche comme le </a:t>
            </a:r>
            <a:r>
              <a:rPr lang="fr-FR" sz="1800" b="1" dirty="0" err="1" smtClean="0">
                <a:solidFill>
                  <a:srgbClr val="FF0000"/>
                </a:solidFill>
              </a:rPr>
              <a:t>méthyldopa</a:t>
            </a:r>
            <a:r>
              <a:rPr lang="fr-FR" sz="1800" dirty="0" smtClean="0"/>
              <a:t>.</a:t>
            </a:r>
          </a:p>
        </p:txBody>
      </p:sp>
      <p:pic>
        <p:nvPicPr>
          <p:cNvPr id="7" name="Picture 3" descr="05_16_ActiveTransport-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4293096"/>
            <a:ext cx="6169273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059832" y="3950196"/>
            <a:ext cx="2819400" cy="304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Arial" pitchFamily="34" charset="0"/>
                <a:cs typeface="Arial" pitchFamily="34" charset="0"/>
              </a:rPr>
              <a:t>- concentré</a:t>
            </a:r>
            <a:endParaRPr lang="fr-F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2300" y="6368802"/>
            <a:ext cx="2819400" cy="304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Arial" pitchFamily="34" charset="0"/>
                <a:cs typeface="Arial" pitchFamily="34" charset="0"/>
              </a:rPr>
              <a:t>+ concentré</a:t>
            </a:r>
            <a:endParaRPr lang="fr-F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67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u="sng" dirty="0" smtClean="0">
                <a:solidFill>
                  <a:schemeClr val="accent1">
                    <a:lumMod val="75000"/>
                  </a:schemeClr>
                </a:solidFill>
              </a:rPr>
              <a:t>3. La filtration : </a:t>
            </a:r>
            <a:r>
              <a:rPr lang="fr-FR" sz="2400" dirty="0" smtClean="0"/>
              <a:t>passage  de l’eau et de petites molécules hydrosolubles à travers les pores membranaires.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r>
              <a:rPr lang="fr-FR" sz="2400" b="1" u="sng" dirty="0" smtClean="0">
                <a:solidFill>
                  <a:schemeClr val="accent1">
                    <a:lumMod val="75000"/>
                  </a:schemeClr>
                </a:solidFill>
              </a:rPr>
              <a:t>4. La phagocytose et la pinocytose 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fr-FR" sz="2400" dirty="0" smtClean="0"/>
              <a:t>invagination de membrane cellulaire qui englobe une gouttelette du milieu extérieur.</a:t>
            </a:r>
          </a:p>
          <a:p>
            <a:pPr marL="0" indent="0">
              <a:buNone/>
            </a:pPr>
            <a:r>
              <a:rPr lang="fr-FR" sz="2400" dirty="0" smtClean="0"/>
              <a:t>	</a:t>
            </a:r>
            <a:r>
              <a:rPr lang="fr-FR" sz="2400" b="1" dirty="0" smtClean="0"/>
              <a:t>phagocytose</a:t>
            </a:r>
            <a:r>
              <a:rPr lang="fr-FR" sz="2400" dirty="0" smtClean="0"/>
              <a:t> : éléments solides </a:t>
            </a:r>
          </a:p>
          <a:p>
            <a:pPr marL="0" indent="0">
              <a:buNone/>
            </a:pPr>
            <a:r>
              <a:rPr lang="fr-FR" sz="2400" dirty="0"/>
              <a:t>	</a:t>
            </a:r>
            <a:r>
              <a:rPr lang="fr-FR" sz="2400" b="1" dirty="0" smtClean="0"/>
              <a:t>pinocytose</a:t>
            </a:r>
            <a:r>
              <a:rPr lang="fr-FR" sz="2400" dirty="0" smtClean="0"/>
              <a:t> : particules liquides  </a:t>
            </a:r>
            <a:endParaRPr lang="fr-FR" sz="2400" b="1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5" descr="08_17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3721907"/>
            <a:ext cx="8496944" cy="2836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746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 smtClean="0"/>
              <a:t>IV. Les facteurs qui influencent sur l’absorption  par diffusion passive</a:t>
            </a:r>
            <a:br>
              <a:rPr lang="fr-FR" b="1" dirty="0" smtClean="0"/>
            </a:br>
            <a:endParaRPr lang="fr-FR" b="1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905612228"/>
              </p:ext>
            </p:extLst>
          </p:nvPr>
        </p:nvGraphicFramePr>
        <p:xfrm>
          <a:off x="899592" y="2348879"/>
          <a:ext cx="7848872" cy="448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609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dirty="0" smtClean="0"/>
              <a:t>IV.1. Facteurs liés aux propriétés physicochimiques des médicaments</a:t>
            </a:r>
            <a:endParaRPr lang="fr-FR" sz="40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0682021"/>
              </p:ext>
            </p:extLst>
          </p:nvPr>
        </p:nvGraphicFramePr>
        <p:xfrm>
          <a:off x="395536" y="2276872"/>
          <a:ext cx="7931224" cy="3705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15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/>
              <a:t>1. La solubilité </a:t>
            </a:r>
            <a:endParaRPr lang="fr-FR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fr-FR" sz="2800" b="1" dirty="0" smtClean="0"/>
                  <a:t>Hydrosolubilité</a:t>
                </a:r>
                <a:r>
                  <a:rPr lang="fr-FR" sz="2800" dirty="0" smtClean="0"/>
                  <a:t> : milieux intra et extracellulaires sont aqueux. </a:t>
                </a:r>
              </a:p>
              <a:p>
                <a:r>
                  <a:rPr lang="fr-FR" sz="2800" b="1" dirty="0" err="1" smtClean="0"/>
                  <a:t>Liposolublilité</a:t>
                </a:r>
                <a:r>
                  <a:rPr lang="fr-FR" sz="2800" dirty="0" smtClean="0"/>
                  <a:t> : membrane cellulaire est de nature lipidique.</a:t>
                </a:r>
              </a:p>
              <a:p>
                <a:r>
                  <a:rPr lang="fr-FR" sz="2800" b="1" dirty="0" smtClean="0"/>
                  <a:t>Coefficient de partage lipide / eau (</a:t>
                </a:r>
                <a:r>
                  <a:rPr lang="fr-FR" sz="2800" b="1" dirty="0" err="1" smtClean="0"/>
                  <a:t>Ks</a:t>
                </a:r>
                <a:r>
                  <a:rPr lang="fr-FR" sz="2800" b="1" dirty="0" smtClean="0"/>
                  <a:t>) : </a:t>
                </a:r>
                <a:r>
                  <a:rPr lang="fr-FR" sz="2800" dirty="0" smtClean="0"/>
                  <a:t>coefficient de partage entre deux solvants non miscibles</a:t>
                </a:r>
              </a:p>
              <a:p>
                <a:pPr marL="0" indent="0">
                  <a:buNone/>
                </a:pPr>
                <a:endParaRPr lang="fr-FR" sz="2400" dirty="0"/>
              </a:p>
              <a:p>
                <a:pPr marL="0" indent="0">
                  <a:buNone/>
                </a:pPr>
                <a:r>
                  <a:rPr lang="fr-FR" sz="2600" dirty="0" err="1" smtClean="0"/>
                  <a:t>Ks</a:t>
                </a:r>
                <a:r>
                  <a:rPr lang="fr-FR" sz="2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600" b="0" i="1" smtClean="0">
                            <a:latin typeface="Cambria Math"/>
                          </a:rPr>
                          <m:t>𝑐𝑜𝑛𝑐𝑒𝑛𝑡𝑟𝑎𝑡𝑖𝑜𝑛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𝑑𝑒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𝑙𝑎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𝑚𝑜𝑙</m:t>
                        </m:r>
                        <m:r>
                          <a:rPr lang="fr-FR" sz="2600" b="0" i="1" smtClean="0">
                            <a:latin typeface="Cambria Math"/>
                          </a:rPr>
                          <m:t>é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𝑐𝑢𝑙𝑒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𝑑𝑎𝑛𝑠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𝑢𝑛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𝑠𝑜𝑙𝑣𝑎𝑛𝑡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𝑎𝑝𝑜𝑙𝑎𝑖𝑟𝑒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(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𝑙𝑖𝑝𝑜𝑝h𝑖𝑙𝑒</m:t>
                        </m:r>
                        <m:r>
                          <a:rPr lang="fr-FR" sz="2600" b="0" i="1" smtClean="0">
                            <a:latin typeface="Cambria Math"/>
                          </a:rPr>
                          <m:t>) </m:t>
                        </m:r>
                      </m:num>
                      <m:den>
                        <m:r>
                          <a:rPr lang="fr-FR" sz="2600" b="0" i="1" smtClean="0">
                            <a:latin typeface="Cambria Math"/>
                          </a:rPr>
                          <m:t>𝑐𝑜𝑛𝑐𝑒𝑛𝑡𝑟𝑎𝑡𝑖𝑜𝑛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𝑑𝑒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𝑙𝑎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𝑚𝑜𝑙</m:t>
                        </m:r>
                        <m:r>
                          <a:rPr lang="fr-FR" sz="2600" b="0" i="1" smtClean="0">
                            <a:latin typeface="Cambria Math"/>
                          </a:rPr>
                          <m:t>é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𝑐𝑢𝑙𝑒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𝑑𝑎𝑛𝑠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𝑢𝑛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𝑠𝑜𝑙𝑣𝑎𝑛𝑡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𝑝𝑜𝑙𝑎𝑖𝑟𝑒</m:t>
                        </m:r>
                        <m:r>
                          <a:rPr lang="fr-FR" sz="2600" b="0" i="1" smtClean="0">
                            <a:latin typeface="Cambria Math"/>
                          </a:rPr>
                          <m:t> (</m:t>
                        </m:r>
                        <m:r>
                          <a:rPr lang="fr-FR" sz="2600" b="0" i="1" smtClean="0">
                            <a:latin typeface="Cambria Math"/>
                          </a:rPr>
                          <m:t>𝑒𝑎𝑢</m:t>
                        </m:r>
                        <m:r>
                          <a:rPr lang="fr-FR" sz="26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fr-FR" sz="3500" dirty="0" smtClean="0"/>
              </a:p>
              <a:p>
                <a:pPr marL="0" indent="0">
                  <a:buNone/>
                </a:pPr>
                <a:endParaRPr lang="fr-FR" dirty="0" smtClean="0"/>
              </a:p>
              <a:p>
                <a:r>
                  <a:rPr lang="fr-FR" sz="2800" dirty="0" smtClean="0"/>
                  <a:t>Un </a:t>
                </a:r>
                <a:r>
                  <a:rPr lang="fr-FR" sz="2800" b="1" dirty="0" smtClean="0"/>
                  <a:t>état d’équilibre </a:t>
                </a:r>
                <a:r>
                  <a:rPr lang="fr-FR" sz="2800" dirty="0" smtClean="0"/>
                  <a:t>doit exister entre l’</a:t>
                </a:r>
                <a:r>
                  <a:rPr lang="fr-FR" sz="2800" dirty="0" err="1" smtClean="0"/>
                  <a:t>hydrosolubilité</a:t>
                </a:r>
                <a:r>
                  <a:rPr lang="fr-FR" sz="2800" dirty="0" smtClean="0"/>
                  <a:t> et la </a:t>
                </a:r>
                <a:r>
                  <a:rPr lang="fr-FR" sz="2800" dirty="0" err="1" smtClean="0"/>
                  <a:t>liposolubilité</a:t>
                </a:r>
                <a:r>
                  <a:rPr lang="fr-FR" sz="2800" dirty="0" smtClean="0"/>
                  <a:t>. </a:t>
                </a:r>
                <a:endParaRPr lang="fr-FR" sz="2800" dirty="0"/>
              </a:p>
              <a:p>
                <a:pPr marL="0" indent="0">
                  <a:buNone/>
                </a:pPr>
                <a:endParaRPr lang="fr-FR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26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29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371600"/>
            <a:ext cx="94488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Coefficient de partage d’une substance entre deux solvants non miscibles. </a:t>
            </a:r>
            <a:endParaRPr lang="fr-F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0175" algn="l"/>
              </a:tabLst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2339752" y="3501008"/>
            <a:ext cx="4032448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Taille (PM) </a:t>
            </a:r>
            <a:endParaRPr lang="fr-FR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5860526" y="3719686"/>
            <a:ext cx="3176" cy="324644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>
            <a:off x="2373710" y="4420344"/>
            <a:ext cx="4032448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Agitation  moléculaire </a:t>
            </a:r>
            <a:endParaRPr lang="fr-FR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 flipV="1">
            <a:off x="5894384" y="4610844"/>
            <a:ext cx="1588" cy="38100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2339752" y="5257006"/>
            <a:ext cx="4032448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Absorption  </a:t>
            </a:r>
            <a:endParaRPr lang="fr-FR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 rot="5400000" flipH="1" flipV="1">
            <a:off x="5464002" y="5637212"/>
            <a:ext cx="381000" cy="1588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/>
              <a:t>2. Taille de la molécule </a:t>
            </a:r>
            <a:endParaRPr lang="fr-FR" b="1" u="sng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609600" y="1981200"/>
            <a:ext cx="8229600" cy="964703"/>
          </a:xfrm>
        </p:spPr>
        <p:txBody>
          <a:bodyPr>
            <a:normAutofit/>
          </a:bodyPr>
          <a:lstStyle/>
          <a:p>
            <a:r>
              <a:rPr lang="fr-FR" sz="2800" dirty="0" smtClean="0"/>
              <a:t>La diffusion des molécules est inversement proportionnelle à la masse molaire.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16746475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b="1" u="sng" dirty="0" smtClean="0"/>
              <a:t>3. État d’ionisation  : PH du milieu et </a:t>
            </a:r>
            <a:r>
              <a:rPr lang="fr-FR" sz="3600" b="1" u="sng" dirty="0" err="1" smtClean="0"/>
              <a:t>pKa</a:t>
            </a:r>
            <a:r>
              <a:rPr lang="fr-FR" sz="3600" b="1" u="sng" dirty="0" smtClean="0"/>
              <a:t> de la molécule</a:t>
            </a:r>
            <a:endParaRPr lang="fr-FR" sz="36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507288" cy="4853136"/>
              </a:xfrm>
            </p:spPr>
            <p:txBody>
              <a:bodyPr>
                <a:normAutofit/>
              </a:bodyPr>
              <a:lstStyle/>
              <a:p>
                <a:r>
                  <a:rPr lang="fr-FR" sz="2400" dirty="0" smtClean="0"/>
                  <a:t>Médicament : acide faible ou base faible. </a:t>
                </a:r>
              </a:p>
              <a:p>
                <a:r>
                  <a:rPr lang="fr-FR" sz="2400" dirty="0" smtClean="0">
                    <a:solidFill>
                      <a:srgbClr val="FF0000"/>
                    </a:solidFill>
                  </a:rPr>
                  <a:t>État ionisé</a:t>
                </a:r>
                <a:r>
                  <a:rPr lang="fr-FR" sz="2400" dirty="0" smtClean="0"/>
                  <a:t>, hydrosoluble : le </a:t>
                </a:r>
                <a:r>
                  <a:rPr lang="fr-FR" sz="2400" dirty="0" err="1" smtClean="0"/>
                  <a:t>mdt</a:t>
                </a:r>
                <a:r>
                  <a:rPr lang="fr-FR" sz="2400" dirty="0" smtClean="0"/>
                  <a:t> est non diffusible. </a:t>
                </a:r>
              </a:p>
              <a:p>
                <a:r>
                  <a:rPr lang="fr-FR" sz="2400" dirty="0" smtClean="0">
                    <a:solidFill>
                      <a:srgbClr val="FF0000"/>
                    </a:solidFill>
                  </a:rPr>
                  <a:t>Etat non ionisée</a:t>
                </a:r>
                <a:r>
                  <a:rPr lang="fr-FR" sz="2400" dirty="0" smtClean="0"/>
                  <a:t>, +/- liposoluble : le </a:t>
                </a:r>
                <a:r>
                  <a:rPr lang="fr-FR" sz="2400" dirty="0" err="1" smtClean="0"/>
                  <a:t>Mdt</a:t>
                </a:r>
                <a:r>
                  <a:rPr lang="fr-FR" sz="2400" dirty="0" smtClean="0"/>
                  <a:t> diffuse à travers la membrane cellulaire.</a:t>
                </a:r>
              </a:p>
              <a:p>
                <a:r>
                  <a:rPr lang="fr-FR" sz="2400" dirty="0" smtClean="0"/>
                  <a:t>Diffusion passive +++ : forme non ionisée liposoluble </a:t>
                </a:r>
              </a:p>
              <a:p>
                <a:r>
                  <a:rPr lang="fr-FR" sz="2400" dirty="0" smtClean="0"/>
                  <a:t>Degré d’ionisation des électrolytes  : </a:t>
                </a:r>
                <a:r>
                  <a:rPr lang="fr-FR" sz="2400" dirty="0" err="1" smtClean="0"/>
                  <a:t>Pka</a:t>
                </a:r>
                <a:r>
                  <a:rPr lang="fr-FR" sz="2400" dirty="0" smtClean="0"/>
                  <a:t> de la molécule et PH du milieu.</a:t>
                </a:r>
              </a:p>
              <a:p>
                <a:r>
                  <a:rPr lang="fr-FR" sz="2800" b="1" dirty="0" smtClean="0">
                    <a:solidFill>
                      <a:srgbClr val="FF0000"/>
                    </a:solidFill>
                  </a:rPr>
                  <a:t>Equation d’Henderson-</a:t>
                </a:r>
                <a:r>
                  <a:rPr lang="fr-FR" sz="2800" b="1" dirty="0" err="1" smtClean="0">
                    <a:solidFill>
                      <a:srgbClr val="FF0000"/>
                    </a:solidFill>
                  </a:rPr>
                  <a:t>Hasselbach</a:t>
                </a:r>
                <a:r>
                  <a:rPr lang="fr-FR" sz="2800" b="1" dirty="0" smtClean="0">
                    <a:solidFill>
                      <a:srgbClr val="FF0000"/>
                    </a:solidFill>
                  </a:rPr>
                  <a:t> :</a:t>
                </a:r>
              </a:p>
              <a:p>
                <a:pPr marL="0" indent="0" algn="ctr">
                  <a:buNone/>
                </a:pPr>
                <a:r>
                  <a:rPr lang="fr-FR" b="1" dirty="0" smtClean="0">
                    <a:solidFill>
                      <a:schemeClr val="tx1"/>
                    </a:solidFill>
                  </a:rPr>
                  <a:t>PH = </a:t>
                </a:r>
                <a:r>
                  <a:rPr lang="fr-FR" b="1" dirty="0" err="1" smtClean="0">
                    <a:solidFill>
                      <a:schemeClr val="tx1"/>
                    </a:solidFill>
                  </a:rPr>
                  <a:t>pKa</a:t>
                </a:r>
                <a:r>
                  <a:rPr lang="fr-FR" b="1" dirty="0" smtClean="0">
                    <a:solidFill>
                      <a:schemeClr val="tx1"/>
                    </a:solidFill>
                  </a:rPr>
                  <a:t> + log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𝐜𝐨𝐧𝐜𝐞𝐧𝐭𝐫𝐚𝐭𝐢𝐨𝐧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𝐝𝐞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𝐥𝐚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𝐟𝐨𝐫𝐦𝐞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𝐛𝐚𝐬𝐞</m:t>
                        </m:r>
                      </m:num>
                      <m:den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𝐜𝐨𝐧𝐜𝐞𝐧𝐭𝐫𝐚𝐭𝐢𝐨𝐧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𝐝𝐞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𝐥𝐚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𝐟𝐨𝐫𝐦𝐞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𝐚𝐜𝐢𝐝𝐞</m:t>
                        </m:r>
                      </m:den>
                    </m:f>
                  </m:oMath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507288" cy="4853136"/>
              </a:xfrm>
              <a:blipFill rotWithShape="1">
                <a:blip r:embed="rId2"/>
                <a:stretch>
                  <a:fillRect l="-1218" t="-10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57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1196" y="4046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Ce qu’il faut savoir : 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 smtClean="0"/>
              <a:t>Ka </a:t>
            </a:r>
            <a:r>
              <a:rPr lang="fr-FR" sz="2800" dirty="0" smtClean="0">
                <a:latin typeface="Calibri"/>
                <a:cs typeface="Calibri"/>
              </a:rPr>
              <a:t>↗ 	    	 </a:t>
            </a:r>
            <a:r>
              <a:rPr lang="fr-FR" sz="2800" dirty="0" err="1" smtClean="0">
                <a:latin typeface="Calibri"/>
                <a:cs typeface="Calibri"/>
              </a:rPr>
              <a:t>Pka</a:t>
            </a:r>
            <a:r>
              <a:rPr lang="fr-FR" sz="2800" dirty="0" smtClean="0">
                <a:latin typeface="Calibri"/>
                <a:cs typeface="Calibri"/>
              </a:rPr>
              <a:t> </a:t>
            </a:r>
            <a:r>
              <a:rPr lang="fr-FR" sz="2800" dirty="0" smtClean="0">
                <a:cs typeface="Calibri"/>
              </a:rPr>
              <a:t>↘		force de l’acide ↗</a:t>
            </a:r>
            <a:endParaRPr lang="fr-FR" sz="2800" dirty="0" smtClean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r-FR" sz="2800" dirty="0" smtClean="0">
                <a:latin typeface="Calibri"/>
                <a:cs typeface="Calibri"/>
              </a:rPr>
              <a:t>Ka ↘ 	     	 </a:t>
            </a:r>
            <a:r>
              <a:rPr lang="fr-FR" sz="2800" dirty="0" err="1" smtClean="0">
                <a:latin typeface="Calibri"/>
                <a:cs typeface="Calibri"/>
              </a:rPr>
              <a:t>Pka</a:t>
            </a:r>
            <a:r>
              <a:rPr lang="fr-FR" sz="2800" dirty="0" smtClean="0">
                <a:latin typeface="Calibri"/>
                <a:cs typeface="Calibri"/>
              </a:rPr>
              <a:t> ↗              force de la base</a:t>
            </a:r>
            <a:r>
              <a:rPr lang="fr-FR" sz="2800" dirty="0" smtClean="0">
                <a:cs typeface="Calibri"/>
              </a:rPr>
              <a:t> ↗</a:t>
            </a:r>
          </a:p>
          <a:p>
            <a:pPr marL="0" indent="0">
              <a:buNone/>
            </a:pPr>
            <a:endParaRPr lang="fr-FR" sz="2800" dirty="0" smtClean="0">
              <a:cs typeface="Calibri"/>
            </a:endParaRPr>
          </a:p>
          <a:p>
            <a:pPr>
              <a:buFont typeface="Wingdings" pitchFamily="2" charset="2"/>
              <a:buChar char="q"/>
            </a:pPr>
            <a:r>
              <a:rPr lang="fr-FR" sz="2800" b="1" u="sng" dirty="0" smtClean="0"/>
              <a:t> Acide faible :</a:t>
            </a:r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</a:t>
            </a:r>
            <a:r>
              <a:rPr lang="fr-FR" sz="2400" dirty="0" smtClean="0"/>
              <a:t>peu ionisé en milieu acide = meilleur absorption à PH faible</a:t>
            </a:r>
          </a:p>
          <a:p>
            <a:pPr>
              <a:buFont typeface="Wingdings" pitchFamily="2" charset="2"/>
              <a:buChar char="ü"/>
            </a:pPr>
            <a:r>
              <a:rPr lang="fr-FR" sz="2400" dirty="0">
                <a:latin typeface="+mj-lt"/>
                <a:cs typeface="Arial" pitchFamily="34" charset="0"/>
              </a:rPr>
              <a:t> </a:t>
            </a:r>
            <a:r>
              <a:rPr lang="fr-FR" sz="2400" dirty="0" smtClean="0">
                <a:latin typeface="+mj-lt"/>
                <a:cs typeface="Arial" pitchFamily="34" charset="0"/>
              </a:rPr>
              <a:t>s’ionise plus </a:t>
            </a:r>
            <a:r>
              <a:rPr lang="fr-FR" sz="2400" dirty="0">
                <a:latin typeface="+mj-lt"/>
                <a:cs typeface="Arial" pitchFamily="34" charset="0"/>
              </a:rPr>
              <a:t>en milieu alcalin ce qui limite son passage </a:t>
            </a:r>
            <a:r>
              <a:rPr lang="fr-FR" sz="2400" dirty="0" smtClean="0">
                <a:latin typeface="+mj-lt"/>
                <a:cs typeface="Arial" pitchFamily="34" charset="0"/>
              </a:rPr>
              <a:t>transmembranaire.</a:t>
            </a:r>
            <a:endParaRPr lang="fr-FR" sz="24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fr-FR" sz="2800" b="1" u="sng" dirty="0" smtClean="0"/>
              <a:t> Base faible : </a:t>
            </a:r>
          </a:p>
          <a:p>
            <a:pPr>
              <a:buFont typeface="Wingdings" pitchFamily="2" charset="2"/>
              <a:buChar char="ü"/>
            </a:pPr>
            <a:r>
              <a:rPr lang="fr-FR" sz="2400" dirty="0">
                <a:cs typeface="Calibri"/>
              </a:rPr>
              <a:t>  peu ionisé en milieu </a:t>
            </a:r>
            <a:r>
              <a:rPr lang="fr-FR" sz="2400" dirty="0" smtClean="0">
                <a:cs typeface="Calibri"/>
              </a:rPr>
              <a:t>alcalin = </a:t>
            </a:r>
            <a:r>
              <a:rPr lang="fr-FR" sz="2400" dirty="0">
                <a:cs typeface="Calibri"/>
              </a:rPr>
              <a:t>meilleur </a:t>
            </a:r>
            <a:r>
              <a:rPr lang="fr-FR" sz="2400" dirty="0" smtClean="0">
                <a:cs typeface="Calibri"/>
              </a:rPr>
              <a:t>absorption à PH élevé </a:t>
            </a:r>
          </a:p>
          <a:p>
            <a:pPr>
              <a:buFont typeface="Wingdings" pitchFamily="2" charset="2"/>
              <a:buChar char="ü"/>
            </a:pPr>
            <a:r>
              <a:rPr lang="fr-FR" sz="2400" dirty="0">
                <a:cs typeface="Arial" pitchFamily="34" charset="0"/>
              </a:rPr>
              <a:t> s’ionise plus en milieu </a:t>
            </a:r>
            <a:r>
              <a:rPr lang="fr-FR" sz="2400" dirty="0" smtClean="0">
                <a:cs typeface="Arial" pitchFamily="34" charset="0"/>
              </a:rPr>
              <a:t>acide ce </a:t>
            </a:r>
            <a:r>
              <a:rPr lang="fr-FR" sz="2400" dirty="0">
                <a:cs typeface="Arial" pitchFamily="34" charset="0"/>
              </a:rPr>
              <a:t>qui limite son passage transmembranaire.</a:t>
            </a:r>
            <a:endParaRPr lang="fr-FR" sz="2400" dirty="0"/>
          </a:p>
          <a:p>
            <a:pPr>
              <a:buFont typeface="Wingdings" pitchFamily="2" charset="2"/>
              <a:buChar char="ü"/>
            </a:pPr>
            <a:endParaRPr lang="fr-FR" sz="2400" dirty="0">
              <a:cs typeface="Calibri"/>
            </a:endParaRPr>
          </a:p>
          <a:p>
            <a:pPr>
              <a:buFont typeface="Wingdings" pitchFamily="2" charset="2"/>
              <a:buChar char="ü"/>
            </a:pPr>
            <a:endParaRPr lang="fr-FR" dirty="0">
              <a:cs typeface="Calibri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1548458" y="1629222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1548458" y="2120430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3563888" y="2101244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3743908" y="1601094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7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à coins arrondis 17"/>
          <p:cNvSpPr/>
          <p:nvPr/>
        </p:nvSpPr>
        <p:spPr>
          <a:xfrm>
            <a:off x="467544" y="2276872"/>
            <a:ext cx="1663502" cy="1143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Acide fort</a:t>
            </a:r>
          </a:p>
          <a:p>
            <a:pPr algn="ctr"/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pKa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&lt;2.5</a:t>
            </a:r>
          </a:p>
          <a:p>
            <a:pPr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Absorption  limitée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2264668" y="2276872"/>
            <a:ext cx="2583904" cy="1143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Acide faible</a:t>
            </a:r>
          </a:p>
          <a:p>
            <a:pPr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2.5&lt;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pKa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&lt;7.5</a:t>
            </a:r>
          </a:p>
          <a:p>
            <a:pPr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Absorption dépend du pH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4879404" y="2276872"/>
            <a:ext cx="3668688" cy="1143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Acide très faibles</a:t>
            </a:r>
          </a:p>
          <a:p>
            <a:pPr algn="ctr"/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pKa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&gt;7.5</a:t>
            </a:r>
          </a:p>
          <a:p>
            <a:pPr algn="ctr"/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Absorption  indépendante du pH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3137892" y="4621138"/>
            <a:ext cx="3505200" cy="1143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Bases faibles</a:t>
            </a:r>
          </a:p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5&lt; 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pKa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&lt;11</a:t>
            </a:r>
          </a:p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Absorption dépend du pH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210344" y="4589512"/>
            <a:ext cx="2819400" cy="1143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Bases très faibles </a:t>
            </a:r>
          </a:p>
          <a:p>
            <a:pPr algn="ctr"/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pKa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&lt;5</a:t>
            </a:r>
          </a:p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Absorption indépendante du pH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6643092" y="4655790"/>
            <a:ext cx="1905000" cy="1143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Bases fortes</a:t>
            </a:r>
          </a:p>
          <a:p>
            <a:pPr algn="ctr"/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pKa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&gt;11</a:t>
            </a:r>
          </a:p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Absorption limitée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lèche droite 15"/>
          <p:cNvSpPr/>
          <p:nvPr/>
        </p:nvSpPr>
        <p:spPr>
          <a:xfrm>
            <a:off x="210344" y="3168774"/>
            <a:ext cx="8991600" cy="1676400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1       2       3       4       5      6     7     8     9     1 0     11     12     13     14</a:t>
            </a:r>
            <a:endParaRPr lang="fr-F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 smtClean="0"/>
              <a:t>Théorie de la diffusion par effet PH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797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/>
              <a:t>Limites de la théorie 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81642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 </a:t>
            </a:r>
            <a:r>
              <a:rPr lang="fr-FR" sz="2400" b="1" dirty="0"/>
              <a:t>A</a:t>
            </a:r>
            <a:r>
              <a:rPr lang="fr-FR" sz="2400" b="1" dirty="0" smtClean="0"/>
              <a:t>u niveau gastro-intestinal :  </a:t>
            </a:r>
            <a:r>
              <a:rPr lang="fr-FR" sz="2400" dirty="0" smtClean="0"/>
              <a:t>PH estomac = 1 , PH intestin = 8 , il est possible de prévoir la répartition du médicament entre ces deux milieux de PH différent d’après le </a:t>
            </a:r>
            <a:r>
              <a:rPr lang="fr-FR" sz="2400" dirty="0" err="1" smtClean="0"/>
              <a:t>Pka</a:t>
            </a:r>
            <a:r>
              <a:rPr lang="fr-FR" sz="2400" dirty="0" smtClean="0"/>
              <a:t>. </a:t>
            </a:r>
          </a:p>
          <a:p>
            <a:pPr marL="0" indent="0">
              <a:buNone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Mais des médicaments qui normalement devraient avoir une forte absorption stomacale, se trouvent absorbés </a:t>
            </a:r>
            <a:r>
              <a:rPr lang="fr-FR" sz="2400" b="1" dirty="0" smtClean="0"/>
              <a:t>au niveau intestinal</a:t>
            </a:r>
            <a:r>
              <a:rPr lang="fr-FR" sz="2400" dirty="0" smtClean="0"/>
              <a:t>.</a:t>
            </a:r>
            <a:endParaRPr lang="fr-FR" sz="2400" dirty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Car </a:t>
            </a:r>
            <a:r>
              <a:rPr lang="fr-FR" sz="2400" dirty="0"/>
              <a:t>bref </a:t>
            </a:r>
            <a:r>
              <a:rPr lang="fr-FR" sz="2400" dirty="0" smtClean="0"/>
              <a:t>séjour du médicament dans l’estomac et sa surface limitée par rapport à la membrane intestinale </a:t>
            </a:r>
            <a:endParaRPr lang="fr-FR" sz="2400" dirty="0"/>
          </a:p>
        </p:txBody>
      </p:sp>
      <p:sp>
        <p:nvSpPr>
          <p:cNvPr id="4" name="Flèche vers le bas 3"/>
          <p:cNvSpPr/>
          <p:nvPr/>
        </p:nvSpPr>
        <p:spPr>
          <a:xfrm>
            <a:off x="4067944" y="5013176"/>
            <a:ext cx="432048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1835696" y="5949280"/>
            <a:ext cx="5328592" cy="6667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Contre balance de l’effet PH 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08302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1720" y="332656"/>
            <a:ext cx="5436604" cy="9409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4000" b="1" dirty="0" smtClean="0"/>
              <a:t>La pharmacocinétique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 smtClean="0"/>
              <a:t>On distingue 4 </a:t>
            </a:r>
            <a:r>
              <a:rPr lang="fr-FR" sz="2800" dirty="0"/>
              <a:t>étapes dans la pharmacocinétique d’un médicament </a:t>
            </a:r>
            <a:r>
              <a:rPr lang="fr-FR" sz="2800" dirty="0" smtClean="0"/>
              <a:t> formant le </a:t>
            </a:r>
            <a:r>
              <a:rPr lang="fr-FR" sz="2800" b="1" u="sng" dirty="0" smtClean="0">
                <a:solidFill>
                  <a:srgbClr val="FF0000"/>
                </a:solidFill>
              </a:rPr>
              <a:t>système ADME </a:t>
            </a:r>
            <a:r>
              <a:rPr lang="fr-FR" sz="2800" dirty="0" smtClean="0"/>
              <a:t>: </a:t>
            </a:r>
            <a:endParaRPr lang="fr-FR" sz="2800" dirty="0"/>
          </a:p>
          <a:p>
            <a:pPr lvl="0"/>
            <a:r>
              <a:rPr lang="fr-FR" sz="2800" dirty="0">
                <a:solidFill>
                  <a:srgbClr val="FF0000"/>
                </a:solidFill>
              </a:rPr>
              <a:t>A</a:t>
            </a:r>
            <a:r>
              <a:rPr lang="fr-FR" sz="2800" dirty="0" smtClean="0"/>
              <a:t>bsorption </a:t>
            </a:r>
            <a:endParaRPr lang="fr-FR" sz="2800" dirty="0"/>
          </a:p>
          <a:p>
            <a:pPr lvl="0"/>
            <a:r>
              <a:rPr lang="fr-FR" sz="2800" dirty="0" smtClean="0">
                <a:solidFill>
                  <a:srgbClr val="FF0000"/>
                </a:solidFill>
              </a:rPr>
              <a:t>D</a:t>
            </a:r>
            <a:r>
              <a:rPr lang="fr-FR" sz="2800" dirty="0" smtClean="0"/>
              <a:t>istribution </a:t>
            </a:r>
            <a:endParaRPr lang="fr-FR" sz="2800" dirty="0"/>
          </a:p>
          <a:p>
            <a:pPr lvl="0"/>
            <a:r>
              <a:rPr lang="fr-FR" sz="2800" dirty="0">
                <a:solidFill>
                  <a:srgbClr val="FF0000"/>
                </a:solidFill>
              </a:rPr>
              <a:t>M</a:t>
            </a:r>
            <a:r>
              <a:rPr lang="fr-FR" sz="2800" dirty="0" smtClean="0"/>
              <a:t>étabolisme </a:t>
            </a:r>
            <a:endParaRPr lang="fr-FR" sz="2800" dirty="0"/>
          </a:p>
          <a:p>
            <a:pPr lvl="0"/>
            <a:r>
              <a:rPr lang="fr-FR" sz="2800" dirty="0">
                <a:solidFill>
                  <a:srgbClr val="FF0000"/>
                </a:solidFill>
              </a:rPr>
              <a:t>E</a:t>
            </a:r>
            <a:r>
              <a:rPr lang="fr-FR" sz="2800" dirty="0" smtClean="0"/>
              <a:t>limination </a:t>
            </a:r>
            <a:endParaRPr lang="fr-FR" sz="28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827584" y="1628800"/>
            <a:ext cx="7560840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fr-FR" sz="3200" dirty="0">
                <a:solidFill>
                  <a:prstClr val="black"/>
                </a:solidFill>
              </a:rPr>
              <a:t>C’est l’étude du devenir d’un médicament dans </a:t>
            </a:r>
            <a:r>
              <a:rPr lang="fr-FR" sz="3200" dirty="0" smtClean="0">
                <a:solidFill>
                  <a:prstClr val="black"/>
                </a:solidFill>
              </a:rPr>
              <a:t>un organisme vivant et entier.</a:t>
            </a:r>
            <a:endParaRPr lang="fr-F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Autofit/>
          </a:bodyPr>
          <a:lstStyle/>
          <a:p>
            <a:pPr lvl="0"/>
            <a:r>
              <a:rPr lang="fr-FR" sz="3600" b="1" dirty="0" smtClean="0"/>
              <a:t>IV.2</a:t>
            </a:r>
            <a:r>
              <a:rPr lang="fr-FR" sz="3600" b="1" dirty="0"/>
              <a:t>. Facteurs  liés aux propriétés de la </a:t>
            </a:r>
            <a:r>
              <a:rPr lang="fr-FR" sz="3600" b="1" dirty="0" smtClean="0"/>
              <a:t>membrane</a:t>
            </a:r>
            <a:endParaRPr lang="fr-FR" sz="3600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609732017"/>
              </p:ext>
            </p:extLst>
          </p:nvPr>
        </p:nvGraphicFramePr>
        <p:xfrm>
          <a:off x="251520" y="1772816"/>
          <a:ext cx="878497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43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4800" b="1" dirty="0" smtClean="0"/>
              <a:t>V. Absorption selon les voies d’administration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393861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1. La voie orale</a:t>
            </a:r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fr-FR" sz="2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</a:rPr>
              <a:t>Rappel anatomique du tube digestif et éléments impliqués dans l’absorption </a:t>
            </a:r>
            <a:endParaRPr lang="fr-F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132856"/>
            <a:ext cx="2915816" cy="450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64230"/>
              </p:ext>
            </p:extLst>
          </p:nvPr>
        </p:nvGraphicFramePr>
        <p:xfrm>
          <a:off x="179512" y="2492896"/>
          <a:ext cx="6048672" cy="375244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2168"/>
                <a:gridCol w="2054998"/>
                <a:gridCol w="969338"/>
                <a:gridCol w="1512168"/>
              </a:tblGrid>
              <a:tr h="1148271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Eléments anatomiques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Rôle physiologique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PH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vascularisation</a:t>
                      </a:r>
                      <a:endParaRPr lang="fr-FR" sz="1600" dirty="0"/>
                    </a:p>
                  </a:txBody>
                  <a:tcPr/>
                </a:tc>
              </a:tr>
              <a:tr h="1302089">
                <a:tc>
                  <a:txBody>
                    <a:bodyPr/>
                    <a:lstStyle/>
                    <a:p>
                      <a:r>
                        <a:rPr lang="fr-FR" dirty="0" smtClean="0"/>
                        <a:t>Estomac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Fendus</a:t>
                      </a:r>
                      <a:r>
                        <a:rPr lang="fr-FR" dirty="0" smtClean="0"/>
                        <a:t> : sécrétion de mucine, pepsinogène,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HCl</a:t>
                      </a:r>
                      <a:endParaRPr lang="fr-FR" baseline="0" dirty="0" smtClean="0"/>
                    </a:p>
                    <a:p>
                      <a:r>
                        <a:rPr lang="fr-FR" b="1" baseline="0" dirty="0" smtClean="0"/>
                        <a:t>Antre</a:t>
                      </a:r>
                      <a:r>
                        <a:rPr lang="fr-FR" baseline="0" dirty="0" smtClean="0"/>
                        <a:t> : gastrine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1-3,5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faible</a:t>
                      </a:r>
                      <a:endParaRPr lang="fr-FR" dirty="0"/>
                    </a:p>
                  </a:txBody>
                  <a:tcPr/>
                </a:tc>
              </a:tr>
              <a:tr h="1302089">
                <a:tc>
                  <a:txBody>
                    <a:bodyPr/>
                    <a:lstStyle/>
                    <a:p>
                      <a:r>
                        <a:rPr lang="fr-FR" dirty="0" smtClean="0"/>
                        <a:t>Intestin grêle</a:t>
                      </a:r>
                      <a:r>
                        <a:rPr lang="fr-FR" baseline="0" dirty="0" smtClean="0"/>
                        <a:t> (duodénum, jéjunum, iléon)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Absorption par les microvillosités : éléments nutritifs  et médicaments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5-8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importante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22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33" y="620689"/>
            <a:ext cx="844593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14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0648"/>
            <a:ext cx="863450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6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b="1" dirty="0" smtClean="0">
                <a:solidFill>
                  <a:schemeClr val="accent2">
                    <a:lumMod val="50000"/>
                  </a:schemeClr>
                </a:solidFill>
              </a:rPr>
              <a:t>1. La </a:t>
            </a:r>
            <a:r>
              <a:rPr lang="fr-FR" sz="4800" b="1" dirty="0">
                <a:solidFill>
                  <a:schemeClr val="accent2">
                    <a:lumMod val="50000"/>
                  </a:schemeClr>
                </a:solidFill>
              </a:rPr>
              <a:t>voie orale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556792"/>
            <a:ext cx="8229600" cy="474198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fr-FR" sz="2800" dirty="0" smtClean="0"/>
              <a:t>Absorption par passage à travers la paroi digestive.</a:t>
            </a:r>
          </a:p>
          <a:p>
            <a:pPr>
              <a:buFont typeface="Wingdings" pitchFamily="2" charset="2"/>
              <a:buNone/>
            </a:pP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sz="2800" dirty="0"/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L’intestin </a:t>
            </a:r>
            <a:r>
              <a:rPr lang="fr-FR" sz="2800" dirty="0"/>
              <a:t>grêle; lieu d’absorption </a:t>
            </a:r>
            <a:r>
              <a:rPr lang="fr-FR" sz="2800" dirty="0" smtClean="0"/>
              <a:t>principal des</a:t>
            </a:r>
          </a:p>
          <a:p>
            <a:pPr>
              <a:buFont typeface="Wingdings" pitchFamily="2" charset="2"/>
              <a:buNone/>
            </a:pPr>
            <a:r>
              <a:rPr lang="fr-FR" sz="2800" dirty="0" smtClean="0"/>
              <a:t>Médicaments +++  :</a:t>
            </a:r>
            <a:r>
              <a:rPr lang="fr-FR" sz="2800" dirty="0"/>
              <a:t> </a:t>
            </a:r>
            <a:endParaRPr lang="fr-FR" sz="2800" dirty="0" smtClean="0"/>
          </a:p>
          <a:p>
            <a:pPr>
              <a:buFont typeface="Wingdings" pitchFamily="2" charset="2"/>
              <a:buNone/>
            </a:pP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fr-FR" sz="2800" dirty="0"/>
              <a:t>Surface de contact </a:t>
            </a:r>
            <a:r>
              <a:rPr lang="fr-FR" sz="2800" dirty="0" smtClean="0"/>
              <a:t>considérable.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Présence de microvillosités .</a:t>
            </a:r>
            <a:endParaRPr lang="fr-FR" sz="2800" dirty="0"/>
          </a:p>
          <a:p>
            <a:pPr>
              <a:buFont typeface="Wingdings" pitchFamily="2" charset="2"/>
              <a:buChar char="Ø"/>
            </a:pPr>
            <a:r>
              <a:rPr lang="fr-FR" sz="2800" dirty="0"/>
              <a:t>Irrigation </a:t>
            </a:r>
            <a:r>
              <a:rPr lang="fr-FR" sz="2800" dirty="0" smtClean="0"/>
              <a:t>importante.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Mouvements nombreux.</a:t>
            </a:r>
            <a:endParaRPr lang="fr-FR" sz="2800" dirty="0"/>
          </a:p>
        </p:txBody>
      </p:sp>
      <p:pic>
        <p:nvPicPr>
          <p:cNvPr id="4" name="Picture 4" descr="t05303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70340" y="4149080"/>
            <a:ext cx="3173660" cy="2539756"/>
          </a:xfrm>
          <a:prstGeom prst="rect">
            <a:avLst/>
          </a:prstGeo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89393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04" y="313779"/>
            <a:ext cx="8591992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61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fr-FR" sz="4000" b="1" dirty="0" smtClean="0"/>
              <a:t>A. Les </a:t>
            </a:r>
            <a:r>
              <a:rPr lang="fr-FR" sz="4000" b="1" dirty="0"/>
              <a:t>facteurs limitant l’absorption </a:t>
            </a:r>
            <a:r>
              <a:rPr lang="fr-FR" sz="4000" b="1" dirty="0" smtClean="0"/>
              <a:t>digestive</a:t>
            </a:r>
            <a:endParaRPr lang="fr-FR" sz="4000" b="1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393095912"/>
              </p:ext>
            </p:extLst>
          </p:nvPr>
        </p:nvGraphicFramePr>
        <p:xfrm>
          <a:off x="0" y="1772816"/>
          <a:ext cx="88204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55841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8528E1-CEAA-41E2-B7C1-55313D4E8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FD8528E1-CEAA-41E2-B7C1-55313D4E8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AF0543-33F7-43B6-BAB7-616B027676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BEAF0543-33F7-43B6-BAB7-616B027676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486D3D1-5BF0-4E51-942E-B3A7C96D5D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D486D3D1-5BF0-4E51-942E-B3A7C96D5D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BFEEF7-D8B5-43B7-9E60-41F93D3AF4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E0BFEEF7-D8B5-43B7-9E60-41F93D3AF4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FBF052-289B-4BB0-8320-D2B390E97E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EFFBF052-289B-4BB0-8320-D2B390E97E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EAF184-17AE-4B43-828E-3D69E4BA8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02EAF184-17AE-4B43-828E-3D69E4BA8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E26C2C-84E0-4277-8A9D-1C63154DD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1CE26C2C-84E0-4277-8A9D-1C63154DDC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2FA563-894B-4212-AA74-9949459C0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FA2FA563-894B-4212-AA74-9949459C08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39439E5-2E2D-4DFA-8532-FE3690145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639439E5-2E2D-4DFA-8532-FE36901454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EE6788-40DB-4042-84BB-4ADBC96E9A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F0EE6788-40DB-4042-84BB-4ADBC96E9A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DE9131-3639-450F-B456-B123C48FD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DBDE9131-3639-450F-B456-B123C48FD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650AE9-3F65-4FEC-8CAA-2481E156C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9A650AE9-3F65-4FEC-8CAA-2481E156C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9C992D-2A71-45E0-A32A-73A535AAF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B59C992D-2A71-45E0-A32A-73A535AAF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315960-D938-4074-B731-E335F0C298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">
                                            <p:graphicEl>
                                              <a:dgm id="{3F315960-D938-4074-B731-E335F0C298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BE6F9F-9DB2-46E7-BACF-4A0757BB9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">
                                            <p:graphicEl>
                                              <a:dgm id="{C1BE6F9F-9DB2-46E7-BACF-4A0757BB9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2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 dissolution :</a:t>
            </a:r>
            <a:endParaRPr lang="fr-FR" sz="3200" b="1" u="sng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1"/>
            <a:ext cx="8229600" cy="1944216"/>
          </a:xfrm>
        </p:spPr>
        <p:txBody>
          <a:bodyPr>
            <a:normAutofit/>
          </a:bodyPr>
          <a:lstStyle/>
          <a:p>
            <a:r>
              <a:rPr lang="fr-FR" sz="2400" dirty="0" smtClean="0"/>
              <a:t>Une substance ne peut être absorbée que sous forme dissoute.</a:t>
            </a:r>
          </a:p>
          <a:p>
            <a:r>
              <a:rPr lang="fr-FR" sz="2400" dirty="0" smtClean="0"/>
              <a:t>La résorption est limitée par la faible hydrosolubilité des formes non ionisées</a:t>
            </a:r>
            <a:r>
              <a:rPr lang="fr-FR" sz="2800" dirty="0" smtClean="0"/>
              <a:t>.</a:t>
            </a:r>
            <a:endParaRPr lang="fr-FR" sz="28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544" y="32849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600" b="1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86594" y="2996952"/>
            <a:ext cx="8229600" cy="859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200" b="1" u="sng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fr-FR" sz="3200" b="1" u="sng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fr-FR" sz="67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Le </a:t>
            </a:r>
            <a:r>
              <a:rPr lang="fr-FR" sz="6700" b="1" u="sng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débit sanguin splanchnique:</a:t>
            </a:r>
          </a:p>
        </p:txBody>
      </p:sp>
      <p:sp>
        <p:nvSpPr>
          <p:cNvPr id="8" name="Rectangle 7"/>
          <p:cNvSpPr/>
          <p:nvPr/>
        </p:nvSpPr>
        <p:spPr>
          <a:xfrm>
            <a:off x="287016" y="3897392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endParaRPr lang="fr-FR" sz="2800" dirty="0" smtClean="0">
              <a:latin typeface="Calibri"/>
              <a:cs typeface="Calibri"/>
            </a:endParaRPr>
          </a:p>
          <a:p>
            <a:pPr>
              <a:buFont typeface="Wingdings" pitchFamily="2" charset="2"/>
              <a:buNone/>
            </a:pPr>
            <a:endParaRPr lang="fr-FR" sz="2800" dirty="0">
              <a:latin typeface="Calibri"/>
              <a:cs typeface="Calibri"/>
            </a:endParaRPr>
          </a:p>
          <a:p>
            <a:pPr>
              <a:buFont typeface="Wingdings" pitchFamily="2" charset="2"/>
              <a:buNone/>
            </a:pPr>
            <a:endParaRPr lang="fr-FR" sz="2800" dirty="0" smtClean="0">
              <a:latin typeface="Calibri"/>
              <a:cs typeface="Calibri"/>
            </a:endParaRPr>
          </a:p>
          <a:p>
            <a:pPr>
              <a:buFont typeface="Wingdings" pitchFamily="2" charset="2"/>
              <a:buNone/>
            </a:pPr>
            <a:r>
              <a:rPr lang="fr-FR" sz="2800" dirty="0" smtClean="0">
                <a:latin typeface="Calibri"/>
                <a:cs typeface="Calibri"/>
              </a:rPr>
              <a:t>↗ </a:t>
            </a:r>
            <a:r>
              <a:rPr lang="fr-FR" sz="2800" dirty="0" smtClean="0"/>
              <a:t>du </a:t>
            </a:r>
            <a:r>
              <a:rPr lang="fr-FR" sz="2800" dirty="0"/>
              <a:t>débit sanguin            </a:t>
            </a:r>
            <a:r>
              <a:rPr lang="fr-FR" sz="2800" dirty="0" smtClean="0"/>
              <a:t> </a:t>
            </a:r>
            <a:r>
              <a:rPr lang="fr-FR" sz="2800" dirty="0">
                <a:cs typeface="Calibri"/>
              </a:rPr>
              <a:t>↗</a:t>
            </a:r>
            <a:r>
              <a:rPr lang="fr-FR" sz="2800" dirty="0" smtClean="0"/>
              <a:t>  </a:t>
            </a:r>
            <a:r>
              <a:rPr lang="fr-FR" sz="2800" dirty="0"/>
              <a:t>de la vitesse </a:t>
            </a:r>
            <a:r>
              <a:rPr lang="fr-FR" sz="2800" dirty="0" smtClean="0"/>
              <a:t>d’absorption</a:t>
            </a:r>
          </a:p>
          <a:p>
            <a:pPr>
              <a:buFont typeface="Wingdings" pitchFamily="2" charset="2"/>
              <a:buNone/>
            </a:pPr>
            <a:endParaRPr lang="fr-FR" sz="2800" dirty="0" smtClean="0"/>
          </a:p>
        </p:txBody>
      </p:sp>
      <p:sp>
        <p:nvSpPr>
          <p:cNvPr id="9" name="Flèche droite 8"/>
          <p:cNvSpPr/>
          <p:nvPr/>
        </p:nvSpPr>
        <p:spPr>
          <a:xfrm>
            <a:off x="3347864" y="5319246"/>
            <a:ext cx="720080" cy="2699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243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8958"/>
          </a:xfrm>
        </p:spPr>
        <p:txBody>
          <a:bodyPr>
            <a:normAutofit/>
          </a:bodyPr>
          <a:lstStyle/>
          <a:p>
            <a:pPr algn="l"/>
            <a:r>
              <a:rPr lang="fr-FR" sz="3600" b="1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. la vidange gastrique : </a:t>
            </a:r>
            <a:endParaRPr lang="fr-FR" sz="3600" b="1" u="sng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175679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C’est l’évacuation du contenu stomacale vers la lumière intestinale,</a:t>
            </a:r>
          </a:p>
          <a:p>
            <a:r>
              <a:rPr lang="fr-FR" sz="2400" dirty="0" smtClean="0"/>
              <a:t>Elément déterminant de la résorption : elle conditionne la 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vitesse d’arrivée du 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Mdt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l’intestin</a:t>
            </a:r>
            <a:r>
              <a:rPr lang="fr-FR" sz="2400" dirty="0" smtClean="0"/>
              <a:t>, lieu d’absorption.  </a:t>
            </a:r>
            <a:endParaRPr lang="fr-FR" sz="2400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528776317"/>
              </p:ext>
            </p:extLst>
          </p:nvPr>
        </p:nvGraphicFramePr>
        <p:xfrm>
          <a:off x="395536" y="2996952"/>
          <a:ext cx="813690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102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024FAE-23E9-4F0E-B5DF-FBF9F00F2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7024FAE-23E9-4F0E-B5DF-FBF9F00F2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7024FAE-23E9-4F0E-B5DF-FBF9F00F2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80A619-4BE5-4D08-A1EC-60F07D24B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C680A619-4BE5-4D08-A1EC-60F07D24B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C680A619-4BE5-4D08-A1EC-60F07D24B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CCFE44-BDA1-47DB-865F-B3068E746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5ECCFE44-BDA1-47DB-865F-B3068E746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5ECCFE44-BDA1-47DB-865F-B3068E746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FE518E-21BB-41A5-B570-CC547A258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22FE518E-21BB-41A5-B570-CC547A258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22FE518E-21BB-41A5-B570-CC547A258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7478713" y="3078163"/>
            <a:ext cx="10287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fr-FR" b="1">
                <a:solidFill>
                  <a:srgbClr val="0000FF"/>
                </a:solidFill>
                <a:cs typeface="Times New Roman" pitchFamily="18" charset="0"/>
              </a:rPr>
              <a:t>Effets</a:t>
            </a:r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2051050" y="1054099"/>
            <a:ext cx="4321175" cy="4824413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190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2339975" y="2244725"/>
            <a:ext cx="2046288" cy="2111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2339975" y="2798763"/>
            <a:ext cx="2044700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fr-FR" sz="2000" b="1">
                <a:cs typeface="Times New Roman" pitchFamily="18" charset="0"/>
              </a:rPr>
              <a:t>Concentrations</a:t>
            </a:r>
          </a:p>
          <a:p>
            <a:pPr algn="ctr" eaLnBrk="0" hangingPunct="0"/>
            <a:r>
              <a:rPr lang="fr-FR" sz="2000" b="1">
                <a:cs typeface="Times New Roman" pitchFamily="18" charset="0"/>
              </a:rPr>
              <a:t>circulantes</a:t>
            </a:r>
          </a:p>
          <a:p>
            <a:pPr algn="ctr" eaLnBrk="0" hangingPunct="0"/>
            <a:r>
              <a:rPr lang="fr-FR" sz="2000" b="1">
                <a:cs typeface="Times New Roman" pitchFamily="18" charset="0"/>
              </a:rPr>
              <a:t>(Sang, Plasma)</a:t>
            </a:r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6934200" y="2244725"/>
            <a:ext cx="1995488" cy="211137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5241" name="Line 9"/>
          <p:cNvSpPr>
            <a:spLocks noChangeShapeType="1"/>
          </p:cNvSpPr>
          <p:nvPr/>
        </p:nvSpPr>
        <p:spPr bwMode="auto">
          <a:xfrm>
            <a:off x="6227763" y="3298825"/>
            <a:ext cx="72072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95242" name="Picture 10" descr="gélu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5432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243" name="Rectangle 11"/>
          <p:cNvSpPr>
            <a:spLocks noChangeArrowheads="1"/>
          </p:cNvSpPr>
          <p:nvPr/>
        </p:nvSpPr>
        <p:spPr bwMode="auto">
          <a:xfrm>
            <a:off x="4970463" y="2278063"/>
            <a:ext cx="1257300" cy="2089150"/>
          </a:xfrm>
          <a:prstGeom prst="rect">
            <a:avLst/>
          </a:prstGeom>
          <a:solidFill>
            <a:schemeClr val="bg1"/>
          </a:solidFill>
          <a:ln w="25400">
            <a:solidFill>
              <a:srgbClr val="0000FF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5244" name="Rectangle 12"/>
          <p:cNvSpPr>
            <a:spLocks noChangeArrowheads="1"/>
          </p:cNvSpPr>
          <p:nvPr/>
        </p:nvSpPr>
        <p:spPr bwMode="auto">
          <a:xfrm>
            <a:off x="4895850" y="2951163"/>
            <a:ext cx="1404938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fr-FR" sz="1900" b="1" dirty="0">
                <a:solidFill>
                  <a:srgbClr val="0000FF"/>
                </a:solidFill>
                <a:cs typeface="Times New Roman" pitchFamily="18" charset="0"/>
              </a:rPr>
              <a:t>site</a:t>
            </a:r>
          </a:p>
          <a:p>
            <a:pPr algn="ctr" eaLnBrk="0" hangingPunct="0"/>
            <a:r>
              <a:rPr lang="fr-FR" sz="1900" b="1" dirty="0">
                <a:solidFill>
                  <a:srgbClr val="0000FF"/>
                </a:solidFill>
                <a:cs typeface="Times New Roman" pitchFamily="18" charset="0"/>
              </a:rPr>
              <a:t>d’action</a:t>
            </a:r>
          </a:p>
          <a:p>
            <a:pPr algn="ctr" eaLnBrk="0" hangingPunct="0"/>
            <a:r>
              <a:rPr lang="fr-FR" sz="1900" b="1" dirty="0">
                <a:solidFill>
                  <a:srgbClr val="0000FF"/>
                </a:solidFill>
                <a:cs typeface="Times New Roman" pitchFamily="18" charset="0"/>
              </a:rPr>
              <a:t>(</a:t>
            </a:r>
            <a:r>
              <a:rPr lang="fr-FR" sz="1900" b="1" dirty="0" err="1">
                <a:solidFill>
                  <a:srgbClr val="0000FF"/>
                </a:solidFill>
                <a:cs typeface="Times New Roman" pitchFamily="18" charset="0"/>
              </a:rPr>
              <a:t>biophase</a:t>
            </a:r>
            <a:r>
              <a:rPr lang="fr-FR" sz="1900" b="1" dirty="0">
                <a:solidFill>
                  <a:srgbClr val="0000FF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95246" name="Line 14"/>
          <p:cNvSpPr>
            <a:spLocks noChangeShapeType="1"/>
          </p:cNvSpPr>
          <p:nvPr/>
        </p:nvSpPr>
        <p:spPr bwMode="auto">
          <a:xfrm>
            <a:off x="1187450" y="3282950"/>
            <a:ext cx="1081088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95247" name="Group 15"/>
          <p:cNvGrpSpPr>
            <a:grpSpLocks/>
          </p:cNvGrpSpPr>
          <p:nvPr/>
        </p:nvGrpSpPr>
        <p:grpSpPr bwMode="auto">
          <a:xfrm rot="5400000">
            <a:off x="4572794" y="2999581"/>
            <a:ext cx="215900" cy="503238"/>
            <a:chOff x="2064" y="3022"/>
            <a:chExt cx="136" cy="317"/>
          </a:xfrm>
        </p:grpSpPr>
        <p:sp>
          <p:nvSpPr>
            <p:cNvPr id="95248" name="Line 16"/>
            <p:cNvSpPr>
              <a:spLocks noChangeShapeType="1"/>
            </p:cNvSpPr>
            <p:nvPr/>
          </p:nvSpPr>
          <p:spPr bwMode="auto">
            <a:xfrm>
              <a:off x="2064" y="3022"/>
              <a:ext cx="0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5249" name="Line 17"/>
            <p:cNvSpPr>
              <a:spLocks noChangeShapeType="1"/>
            </p:cNvSpPr>
            <p:nvPr/>
          </p:nvSpPr>
          <p:spPr bwMode="auto">
            <a:xfrm>
              <a:off x="2200" y="3022"/>
              <a:ext cx="0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triangl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5250" name="Group 18"/>
          <p:cNvGrpSpPr>
            <a:grpSpLocks/>
          </p:cNvGrpSpPr>
          <p:nvPr/>
        </p:nvGrpSpPr>
        <p:grpSpPr bwMode="auto">
          <a:xfrm>
            <a:off x="611188" y="2422525"/>
            <a:ext cx="1657350" cy="1008063"/>
            <a:chOff x="385" y="1526"/>
            <a:chExt cx="1044" cy="635"/>
          </a:xfrm>
        </p:grpSpPr>
        <p:sp>
          <p:nvSpPr>
            <p:cNvPr id="95251" name="AutoShape 19"/>
            <p:cNvSpPr>
              <a:spLocks noChangeArrowheads="1"/>
            </p:cNvSpPr>
            <p:nvPr/>
          </p:nvSpPr>
          <p:spPr bwMode="auto">
            <a:xfrm>
              <a:off x="748" y="1979"/>
              <a:ext cx="681" cy="182"/>
            </a:xfrm>
            <a:prstGeom prst="rightArrow">
              <a:avLst>
                <a:gd name="adj1" fmla="val 50000"/>
                <a:gd name="adj2" fmla="val 93544"/>
              </a:avLst>
            </a:prstGeom>
            <a:solidFill>
              <a:srgbClr val="FF9900"/>
            </a:solidFill>
            <a:ln w="25400">
              <a:solidFill>
                <a:srgbClr val="99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800">
                <a:solidFill>
                  <a:srgbClr val="FF9900"/>
                </a:solidFill>
                <a:latin typeface="Tahoma" pitchFamily="34" charset="0"/>
              </a:endParaRPr>
            </a:p>
          </p:txBody>
        </p:sp>
        <p:sp>
          <p:nvSpPr>
            <p:cNvPr id="95252" name="Rectangle 20"/>
            <p:cNvSpPr>
              <a:spLocks noChangeArrowheads="1"/>
            </p:cNvSpPr>
            <p:nvPr/>
          </p:nvSpPr>
          <p:spPr bwMode="auto">
            <a:xfrm>
              <a:off x="385" y="1526"/>
              <a:ext cx="862" cy="272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800">
                  <a:latin typeface="Tahoma" pitchFamily="34" charset="0"/>
                </a:rPr>
                <a:t>absorption</a:t>
              </a:r>
            </a:p>
          </p:txBody>
        </p:sp>
      </p:grpSp>
      <p:grpSp>
        <p:nvGrpSpPr>
          <p:cNvPr id="95253" name="Group 21"/>
          <p:cNvGrpSpPr>
            <a:grpSpLocks/>
          </p:cNvGrpSpPr>
          <p:nvPr/>
        </p:nvGrpSpPr>
        <p:grpSpPr bwMode="auto">
          <a:xfrm>
            <a:off x="2698750" y="1054099"/>
            <a:ext cx="1368425" cy="1584325"/>
            <a:chOff x="1746" y="347"/>
            <a:chExt cx="862" cy="998"/>
          </a:xfrm>
        </p:grpSpPr>
        <p:sp>
          <p:nvSpPr>
            <p:cNvPr id="95254" name="AutoShape 22"/>
            <p:cNvSpPr>
              <a:spLocks noChangeArrowheads="1"/>
            </p:cNvSpPr>
            <p:nvPr/>
          </p:nvSpPr>
          <p:spPr bwMode="auto">
            <a:xfrm rot="-5400000">
              <a:off x="1814" y="914"/>
              <a:ext cx="681" cy="181"/>
            </a:xfrm>
            <a:prstGeom prst="rightArrow">
              <a:avLst>
                <a:gd name="adj1" fmla="val 50000"/>
                <a:gd name="adj2" fmla="val 94061"/>
              </a:avLst>
            </a:prstGeom>
            <a:solidFill>
              <a:srgbClr val="FF9900"/>
            </a:solidFill>
            <a:ln w="25400">
              <a:solidFill>
                <a:srgbClr val="99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fr-FR" sz="1800">
                <a:solidFill>
                  <a:srgbClr val="FF9900"/>
                </a:solidFill>
                <a:latin typeface="Tahoma" pitchFamily="34" charset="0"/>
              </a:endParaRPr>
            </a:p>
          </p:txBody>
        </p:sp>
        <p:sp>
          <p:nvSpPr>
            <p:cNvPr id="95255" name="Rectangle 23"/>
            <p:cNvSpPr>
              <a:spLocks noChangeArrowheads="1"/>
            </p:cNvSpPr>
            <p:nvPr/>
          </p:nvSpPr>
          <p:spPr bwMode="auto">
            <a:xfrm>
              <a:off x="1746" y="347"/>
              <a:ext cx="862" cy="272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800">
                  <a:latin typeface="Tahoma" pitchFamily="34" charset="0"/>
                </a:rPr>
                <a:t>élimination</a:t>
              </a:r>
            </a:p>
          </p:txBody>
        </p:sp>
      </p:grpSp>
      <p:grpSp>
        <p:nvGrpSpPr>
          <p:cNvPr id="95256" name="Group 24"/>
          <p:cNvGrpSpPr>
            <a:grpSpLocks/>
          </p:cNvGrpSpPr>
          <p:nvPr/>
        </p:nvGrpSpPr>
        <p:grpSpPr bwMode="auto">
          <a:xfrm>
            <a:off x="2411413" y="4367213"/>
            <a:ext cx="3024187" cy="1006475"/>
            <a:chOff x="1519" y="2751"/>
            <a:chExt cx="1905" cy="634"/>
          </a:xfrm>
        </p:grpSpPr>
        <p:sp>
          <p:nvSpPr>
            <p:cNvPr id="95257" name="Rectangle 25"/>
            <p:cNvSpPr>
              <a:spLocks noChangeArrowheads="1"/>
            </p:cNvSpPr>
            <p:nvPr/>
          </p:nvSpPr>
          <p:spPr bwMode="auto">
            <a:xfrm>
              <a:off x="1519" y="3068"/>
              <a:ext cx="952" cy="31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800">
                  <a:latin typeface="Tahoma" pitchFamily="34" charset="0"/>
                </a:rPr>
                <a:t>Autres tissus</a:t>
              </a:r>
            </a:p>
          </p:txBody>
        </p:sp>
        <p:grpSp>
          <p:nvGrpSpPr>
            <p:cNvPr id="95258" name="Group 26"/>
            <p:cNvGrpSpPr>
              <a:grpSpLocks/>
            </p:cNvGrpSpPr>
            <p:nvPr/>
          </p:nvGrpSpPr>
          <p:grpSpPr bwMode="auto">
            <a:xfrm rot="21600000">
              <a:off x="1882" y="2751"/>
              <a:ext cx="136" cy="317"/>
              <a:chOff x="2064" y="3022"/>
              <a:chExt cx="136" cy="317"/>
            </a:xfrm>
          </p:grpSpPr>
          <p:sp>
            <p:nvSpPr>
              <p:cNvPr id="95259" name="Line 27"/>
              <p:cNvSpPr>
                <a:spLocks noChangeShapeType="1"/>
              </p:cNvSpPr>
              <p:nvPr/>
            </p:nvSpPr>
            <p:spPr bwMode="auto">
              <a:xfrm>
                <a:off x="2064" y="3022"/>
                <a:ext cx="0" cy="31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5260" name="Line 28"/>
              <p:cNvSpPr>
                <a:spLocks noChangeShapeType="1"/>
              </p:cNvSpPr>
              <p:nvPr/>
            </p:nvSpPr>
            <p:spPr bwMode="auto">
              <a:xfrm>
                <a:off x="2200" y="3022"/>
                <a:ext cx="0" cy="31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 type="triangl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95261" name="Rectangle 29"/>
            <p:cNvSpPr>
              <a:spLocks noChangeArrowheads="1"/>
            </p:cNvSpPr>
            <p:nvPr/>
          </p:nvSpPr>
          <p:spPr bwMode="auto">
            <a:xfrm>
              <a:off x="2562" y="2841"/>
              <a:ext cx="862" cy="272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800">
                  <a:latin typeface="Tahoma" pitchFamily="34" charset="0"/>
                </a:rPr>
                <a:t>distribution</a:t>
              </a:r>
            </a:p>
          </p:txBody>
        </p:sp>
      </p:grpSp>
      <p:sp>
        <p:nvSpPr>
          <p:cNvPr id="95276" name="Rectangle 44"/>
          <p:cNvSpPr>
            <a:spLocks noChangeArrowheads="1"/>
          </p:cNvSpPr>
          <p:nvPr/>
        </p:nvSpPr>
        <p:spPr bwMode="auto">
          <a:xfrm>
            <a:off x="6191250" y="4419600"/>
            <a:ext cx="2952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fr-FR" b="1">
                <a:solidFill>
                  <a:srgbClr val="0000FF"/>
                </a:solidFill>
                <a:cs typeface="Times New Roman" pitchFamily="18" charset="0"/>
              </a:rPr>
              <a:t>Pharmacodynamie</a:t>
            </a:r>
          </a:p>
          <a:p>
            <a:pPr algn="ctr" eaLnBrk="0" hangingPunct="0"/>
            <a:r>
              <a:rPr lang="fr-FR" b="1">
                <a:solidFill>
                  <a:srgbClr val="0000FF"/>
                </a:solidFill>
                <a:cs typeface="Times New Roman" pitchFamily="18" charset="0"/>
              </a:rPr>
              <a:t> (PD)</a:t>
            </a:r>
          </a:p>
        </p:txBody>
      </p:sp>
    </p:spTree>
    <p:extLst>
      <p:ext uri="{BB962C8B-B14F-4D97-AF65-F5344CB8AC3E}">
        <p14:creationId xmlns:p14="http://schemas.microsoft.com/office/powerpoint/2010/main" val="194362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5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5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5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fr-FR" sz="4000" b="1" dirty="0" smtClean="0"/>
              <a:t>B. Facteurs </a:t>
            </a:r>
            <a:r>
              <a:rPr lang="fr-FR" sz="4000" b="1" dirty="0"/>
              <a:t>modifiant l’absorption digestive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323528" y="3104964"/>
            <a:ext cx="2304256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/>
              <a:t>Substances endogènes 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57178" y="3104964"/>
            <a:ext cx="2304256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Substances </a:t>
            </a:r>
          </a:p>
          <a:p>
            <a:pPr algn="ctr"/>
            <a:r>
              <a:rPr lang="fr-FR" sz="2800" dirty="0" smtClean="0"/>
              <a:t>exogènes </a:t>
            </a:r>
            <a:endParaRPr lang="fr-FR" sz="28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903168" y="3104964"/>
            <a:ext cx="2773288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None/>
            </a:pPr>
            <a:r>
              <a:rPr lang="fr-FR" sz="2400" dirty="0" smtClean="0"/>
              <a:t> </a:t>
            </a:r>
          </a:p>
          <a:p>
            <a:pPr algn="ctr">
              <a:buFont typeface="Wingdings" pitchFamily="2" charset="2"/>
              <a:buNone/>
            </a:pPr>
            <a:r>
              <a:rPr lang="fr-FR" sz="2800" dirty="0" smtClean="0"/>
              <a:t>Etats</a:t>
            </a:r>
            <a:endParaRPr lang="fr-FR" sz="2800" dirty="0"/>
          </a:p>
          <a:p>
            <a:pPr algn="ctr">
              <a:buFont typeface="Wingdings" pitchFamily="2" charset="2"/>
              <a:buNone/>
            </a:pPr>
            <a:r>
              <a:rPr lang="fr-FR" sz="2800" dirty="0"/>
              <a:t>pathologiques</a:t>
            </a:r>
          </a:p>
          <a:p>
            <a:pPr algn="ctr"/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7792473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fr-FR" sz="3600" b="1" u="sng" dirty="0">
                <a:solidFill>
                  <a:schemeClr val="accent4">
                    <a:lumMod val="50000"/>
                  </a:schemeClr>
                </a:solidFill>
              </a:rPr>
              <a:t>1- Substances </a:t>
            </a:r>
            <a:r>
              <a:rPr lang="fr-FR" sz="3600" b="1" u="sng" dirty="0" smtClean="0">
                <a:solidFill>
                  <a:schemeClr val="accent4">
                    <a:lumMod val="50000"/>
                  </a:schemeClr>
                </a:solidFill>
              </a:rPr>
              <a:t>endogènes : constituants physiologiques de la digestion</a:t>
            </a:r>
            <a:endParaRPr lang="fr-FR" sz="36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6600"/>
              </a:buClr>
              <a:buFont typeface="Wingdings" pitchFamily="2" charset="2"/>
              <a:buChar char="q"/>
            </a:pPr>
            <a:r>
              <a:rPr lang="fr-FR" b="1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Dégradation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chimique </a:t>
            </a:r>
            <a:r>
              <a:rPr lang="fr-FR" b="1" dirty="0" smtClean="0"/>
              <a:t>: </a:t>
            </a:r>
            <a:r>
              <a:rPr lang="fr-FR" dirty="0" smtClean="0"/>
              <a:t>médicament détruit par la forte acidité  du milieu gastrique .</a:t>
            </a:r>
            <a:endParaRPr lang="fr-FR" dirty="0"/>
          </a:p>
          <a:p>
            <a:pPr>
              <a:buFont typeface="Wingdings" pitchFamily="2" charset="2"/>
              <a:buNone/>
            </a:pPr>
            <a:r>
              <a:rPr lang="fr-FR" dirty="0" smtClean="0"/>
              <a:t>	ex </a:t>
            </a:r>
            <a:r>
              <a:rPr lang="fr-FR" dirty="0"/>
              <a:t>: </a:t>
            </a:r>
            <a:r>
              <a:rPr lang="fr-FR" dirty="0" smtClean="0"/>
              <a:t>pénicilline G</a:t>
            </a:r>
            <a:endParaRPr lang="fr-FR" dirty="0"/>
          </a:p>
          <a:p>
            <a:pPr>
              <a:buFont typeface="Wingdings" pitchFamily="2" charset="2"/>
              <a:buNone/>
            </a:pPr>
            <a:endParaRPr lang="fr-FR" dirty="0"/>
          </a:p>
          <a:p>
            <a:pPr>
              <a:buClr>
                <a:srgbClr val="006600"/>
              </a:buClr>
              <a:buFont typeface="Wingdings" pitchFamily="2" charset="2"/>
              <a:buChar char="q"/>
            </a:pPr>
            <a:r>
              <a:rPr lang="fr-FR" b="1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Transformations métaboliques </a:t>
            </a:r>
            <a:r>
              <a:rPr lang="fr-FR" dirty="0" smtClean="0"/>
              <a:t>: enzymes de la flore gastro-intestinale. </a:t>
            </a:r>
            <a:endParaRPr lang="fr-FR" dirty="0"/>
          </a:p>
          <a:p>
            <a:pPr>
              <a:buFont typeface="Wingdings" pitchFamily="2" charset="2"/>
              <a:buNone/>
            </a:pP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06600"/>
              </a:buClr>
              <a:buFont typeface="Wingdings" pitchFamily="2" charset="2"/>
              <a:buChar char="q"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Complexation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: 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None/>
            </a:pPr>
            <a:r>
              <a:rPr lang="fr-FR" dirty="0"/>
              <a:t> ex : </a:t>
            </a:r>
            <a:r>
              <a:rPr lang="fr-FR" sz="2800" dirty="0" err="1"/>
              <a:t>Complexation</a:t>
            </a:r>
            <a:r>
              <a:rPr lang="fr-FR" sz="2800" dirty="0"/>
              <a:t> des tétracyclines avec les métaux </a:t>
            </a:r>
            <a:r>
              <a:rPr lang="fr-FR" sz="2800" dirty="0" smtClean="0"/>
              <a:t>lourds (Ca++, Mg++…)  = complexe inactif non résorbable 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8548329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fr-FR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fr-FR" b="1" dirty="0" smtClean="0">
                <a:solidFill>
                  <a:schemeClr val="accent4">
                    <a:lumMod val="50000"/>
                  </a:schemeClr>
                </a:solidFill>
              </a:rPr>
              <a:t>2- </a:t>
            </a:r>
            <a:r>
              <a:rPr lang="fr-FR" b="1" u="sng" dirty="0">
                <a:solidFill>
                  <a:schemeClr val="accent4">
                    <a:lumMod val="50000"/>
                  </a:schemeClr>
                </a:solidFill>
              </a:rPr>
              <a:t>les substances exogènes</a:t>
            </a:r>
            <a:br>
              <a:rPr lang="fr-FR" b="1" u="sng" dirty="0">
                <a:solidFill>
                  <a:schemeClr val="accent4">
                    <a:lumMod val="50000"/>
                  </a:schemeClr>
                </a:solidFill>
              </a:rPr>
            </a:br>
            <a:endParaRPr lang="fr-F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412777"/>
            <a:ext cx="8229600" cy="194421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rgbClr val="006600"/>
              </a:buClr>
              <a:buFont typeface="Wingdings" pitchFamily="2" charset="2"/>
              <a:buChar char="q"/>
            </a:pPr>
            <a:r>
              <a:rPr lang="fr-FR" dirty="0" smtClean="0">
                <a:solidFill>
                  <a:srgbClr val="993300"/>
                </a:solidFill>
              </a:rPr>
              <a:t> </a:t>
            </a:r>
            <a:r>
              <a:rPr lang="fr-FR" sz="2800" b="1" u="sng" dirty="0" smtClean="0">
                <a:solidFill>
                  <a:schemeClr val="accent1">
                    <a:lumMod val="50000"/>
                  </a:schemeClr>
                </a:solidFill>
              </a:rPr>
              <a:t>L’alimentation</a:t>
            </a:r>
            <a:r>
              <a:rPr lang="fr-FR" sz="2800" dirty="0" smtClean="0">
                <a:solidFill>
                  <a:srgbClr val="993300"/>
                </a:solidFill>
              </a:rPr>
              <a:t> </a:t>
            </a:r>
            <a:r>
              <a:rPr lang="fr-FR" sz="2800" dirty="0" smtClean="0"/>
              <a:t>: </a:t>
            </a:r>
            <a:r>
              <a:rPr lang="fr-FR" sz="2800" dirty="0"/>
              <a:t>la prise de nourriture entraîne:</a:t>
            </a:r>
          </a:p>
          <a:p>
            <a:pPr>
              <a:buFont typeface="Wingdings" pitchFamily="2" charset="2"/>
              <a:buNone/>
            </a:pPr>
            <a:r>
              <a:rPr lang="fr-FR" sz="2800" dirty="0"/>
              <a:t>- </a:t>
            </a:r>
            <a:r>
              <a:rPr lang="fr-FR" sz="2800" dirty="0" smtClean="0"/>
              <a:t> augmentation </a:t>
            </a:r>
            <a:r>
              <a:rPr lang="fr-FR" sz="2800" dirty="0"/>
              <a:t>du débit sanguin splanchnique </a:t>
            </a:r>
          </a:p>
          <a:p>
            <a:pPr>
              <a:buFontTx/>
              <a:buChar char="-"/>
            </a:pPr>
            <a:r>
              <a:rPr lang="fr-FR" sz="2800" dirty="0"/>
              <a:t>diminution de la vidange gastrique ;</a:t>
            </a:r>
          </a:p>
          <a:p>
            <a:pPr>
              <a:buFontTx/>
              <a:buChar char="-"/>
            </a:pPr>
            <a:r>
              <a:rPr lang="fr-FR" sz="2800" dirty="0"/>
              <a:t>Stimulation de la sécrétion biliaire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9552" y="3571294"/>
            <a:ext cx="8304312" cy="252200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6600"/>
              </a:buClr>
              <a:buFont typeface="Wingdings" pitchFamily="2" charset="2"/>
              <a:buChar char="q"/>
            </a:pPr>
            <a:r>
              <a:rPr lang="fr-FR" dirty="0" smtClean="0">
                <a:solidFill>
                  <a:srgbClr val="993300"/>
                </a:solidFill>
              </a:rPr>
              <a:t> </a:t>
            </a:r>
            <a:r>
              <a:rPr lang="fr-FR" sz="2800" b="1" u="sng" dirty="0" smtClean="0">
                <a:solidFill>
                  <a:schemeClr val="accent1">
                    <a:lumMod val="50000"/>
                  </a:schemeClr>
                </a:solidFill>
              </a:rPr>
              <a:t>interactions médicamenteuses : </a:t>
            </a:r>
            <a:r>
              <a:rPr lang="fr-FR" sz="2800" dirty="0" smtClean="0"/>
              <a:t>modification d’un facteur limitant: </a:t>
            </a:r>
          </a:p>
          <a:p>
            <a:pPr>
              <a:buClr>
                <a:srgbClr val="006600"/>
              </a:buClr>
            </a:pPr>
            <a:r>
              <a:rPr lang="fr-FR" sz="2800" dirty="0"/>
              <a:t> M</a:t>
            </a:r>
            <a:r>
              <a:rPr lang="fr-FR" sz="2800" dirty="0" smtClean="0"/>
              <a:t>odification du PH : antiacides</a:t>
            </a:r>
          </a:p>
          <a:p>
            <a:pPr>
              <a:buClr>
                <a:srgbClr val="006600"/>
              </a:buClr>
            </a:pPr>
            <a:r>
              <a:rPr lang="fr-FR" sz="2800" dirty="0" smtClean="0"/>
              <a:t>Modification de la vidange gastrique </a:t>
            </a:r>
          </a:p>
          <a:p>
            <a:pPr>
              <a:buClr>
                <a:srgbClr val="006600"/>
              </a:buClr>
            </a:pPr>
            <a:r>
              <a:rPr lang="fr-FR" sz="2800" dirty="0" smtClean="0"/>
              <a:t>Phénomènes d’adsorption et de </a:t>
            </a:r>
            <a:r>
              <a:rPr lang="fr-FR" sz="2800" dirty="0" err="1" smtClean="0"/>
              <a:t>complexation</a:t>
            </a:r>
            <a:r>
              <a:rPr lang="fr-FR" sz="2800" dirty="0" smtClean="0"/>
              <a:t>. </a:t>
            </a:r>
          </a:p>
          <a:p>
            <a:pPr>
              <a:buClr>
                <a:srgbClr val="006600"/>
              </a:buClr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62188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3 </a:t>
            </a:r>
            <a:r>
              <a:rPr lang="fr-FR" b="1" dirty="0" smtClean="0">
                <a:solidFill>
                  <a:schemeClr val="accent4">
                    <a:lumMod val="50000"/>
                  </a:schemeClr>
                </a:solidFill>
              </a:rPr>
              <a:t>- </a:t>
            </a:r>
            <a:r>
              <a:rPr lang="fr-FR" b="1" u="sng" dirty="0" smtClean="0">
                <a:solidFill>
                  <a:schemeClr val="accent4">
                    <a:lumMod val="50000"/>
                  </a:schemeClr>
                </a:solidFill>
              </a:rPr>
              <a:t>Etats </a:t>
            </a:r>
            <a:r>
              <a:rPr lang="fr-FR" b="1" u="sng" dirty="0">
                <a:solidFill>
                  <a:schemeClr val="accent4">
                    <a:lumMod val="50000"/>
                  </a:schemeClr>
                </a:solidFill>
              </a:rPr>
              <a:t>pathologiques</a:t>
            </a:r>
            <a:br>
              <a:rPr lang="fr-FR" b="1" u="sng" dirty="0">
                <a:solidFill>
                  <a:schemeClr val="accent4">
                    <a:lumMod val="50000"/>
                  </a:schemeClr>
                </a:solidFill>
              </a:rPr>
            </a:br>
            <a:endParaRPr lang="fr-F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fr-FR" sz="4600" b="1" dirty="0" smtClean="0">
                <a:solidFill>
                  <a:schemeClr val="accent1">
                    <a:lumMod val="75000"/>
                  </a:schemeClr>
                </a:solidFill>
              </a:rPr>
              <a:t>Au </a:t>
            </a:r>
            <a:r>
              <a:rPr lang="fr-FR" sz="4600" b="1" dirty="0">
                <a:solidFill>
                  <a:schemeClr val="accent1">
                    <a:lumMod val="75000"/>
                  </a:schemeClr>
                </a:solidFill>
              </a:rPr>
              <a:t>niveau de la muqueuse intestinale</a:t>
            </a: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fr-FR" sz="4000" dirty="0"/>
              <a:t>Ex : </a:t>
            </a:r>
            <a:r>
              <a:rPr lang="fr-FR" sz="4000" b="1" dirty="0"/>
              <a:t>maladie de </a:t>
            </a:r>
            <a:r>
              <a:rPr lang="fr-FR" sz="4000" b="1" dirty="0" err="1" smtClean="0"/>
              <a:t>crohn</a:t>
            </a:r>
            <a:r>
              <a:rPr lang="fr-FR" sz="4000" b="1" dirty="0" smtClean="0"/>
              <a:t> </a:t>
            </a:r>
            <a:r>
              <a:rPr lang="fr-FR" sz="4000" dirty="0" smtClean="0"/>
              <a:t>: dégénérescence des  villosités intestinales.</a:t>
            </a:r>
            <a:endParaRPr lang="fr-FR" sz="4000" dirty="0"/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</a:rPr>
              <a:t>Au niveau du transit 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intestinal </a:t>
            </a:r>
            <a:r>
              <a:rPr lang="fr-FR" sz="4000" dirty="0" smtClean="0">
                <a:solidFill>
                  <a:srgbClr val="FF66CC"/>
                </a:solidFill>
              </a:rPr>
              <a:t>: </a:t>
            </a:r>
            <a:r>
              <a:rPr lang="fr-FR" sz="4000" dirty="0" smtClean="0"/>
              <a:t>Diarrhées </a:t>
            </a:r>
          </a:p>
          <a:p>
            <a:pPr>
              <a:lnSpc>
                <a:spcPct val="12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</a:rPr>
              <a:t>Au niveau des secrétions digestives</a:t>
            </a:r>
            <a:r>
              <a:rPr lang="fr-FR" sz="4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4000" dirty="0" smtClean="0">
                <a:cs typeface="Calibri"/>
              </a:rPr>
              <a:t>↘ </a:t>
            </a:r>
            <a:r>
              <a:rPr lang="fr-FR" sz="4000" dirty="0" smtClean="0"/>
              <a:t>de </a:t>
            </a:r>
            <a:r>
              <a:rPr lang="fr-FR" sz="4000" dirty="0"/>
              <a:t>la sécrétion HCL           </a:t>
            </a:r>
            <a:r>
              <a:rPr lang="fr-FR" sz="4000" dirty="0" smtClean="0">
                <a:cs typeface="Calibri"/>
              </a:rPr>
              <a:t>↘ </a:t>
            </a:r>
            <a:r>
              <a:rPr lang="fr-FR" sz="4000" dirty="0" smtClean="0"/>
              <a:t> </a:t>
            </a:r>
            <a:r>
              <a:rPr lang="fr-FR" sz="4000" dirty="0"/>
              <a:t>de l’absorption du </a:t>
            </a:r>
            <a:r>
              <a:rPr lang="fr-FR" sz="4000" dirty="0" smtClean="0"/>
              <a:t>fer</a:t>
            </a:r>
            <a:endParaRPr lang="fr-FR" sz="4000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fr-FR" sz="4000" dirty="0" smtClean="0">
                <a:cs typeface="Calibri"/>
              </a:rPr>
              <a:t>↘ </a:t>
            </a:r>
            <a:r>
              <a:rPr lang="fr-FR" sz="4000" dirty="0" smtClean="0"/>
              <a:t>de </a:t>
            </a:r>
            <a:r>
              <a:rPr lang="fr-FR" sz="4000" dirty="0"/>
              <a:t>la sécrétion du facteur intrinsèque     </a:t>
            </a:r>
            <a:r>
              <a:rPr lang="fr-FR" sz="4000" dirty="0" smtClean="0"/>
              <a:t>     </a:t>
            </a:r>
            <a:r>
              <a:rPr lang="fr-FR" sz="4000" dirty="0" smtClean="0">
                <a:cs typeface="Calibri"/>
              </a:rPr>
              <a:t>↘</a:t>
            </a:r>
            <a:r>
              <a:rPr lang="fr-FR" sz="4000" dirty="0" smtClean="0"/>
              <a:t> absorption Vitamine B12 =   </a:t>
            </a:r>
            <a:r>
              <a:rPr lang="fr-FR" sz="4000" dirty="0"/>
              <a:t>anémie de </a:t>
            </a:r>
            <a:r>
              <a:rPr lang="fr-FR" sz="4000" dirty="0" smtClean="0"/>
              <a:t>biermer</a:t>
            </a:r>
            <a:endParaRPr lang="fr-FR" sz="4000" dirty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fr-FR" sz="4000" dirty="0"/>
              <a:t>-    </a:t>
            </a:r>
            <a:r>
              <a:rPr lang="fr-FR" sz="4000" dirty="0" smtClean="0">
                <a:cs typeface="Calibri"/>
              </a:rPr>
              <a:t>↘ </a:t>
            </a:r>
            <a:r>
              <a:rPr lang="fr-FR" sz="4000" dirty="0" smtClean="0"/>
              <a:t>de </a:t>
            </a:r>
            <a:r>
              <a:rPr lang="fr-FR" sz="4000" dirty="0"/>
              <a:t>la sécrétion biliaire     </a:t>
            </a:r>
            <a:r>
              <a:rPr lang="fr-FR" sz="4000" dirty="0" smtClean="0"/>
              <a:t>       </a:t>
            </a:r>
            <a:r>
              <a:rPr lang="fr-FR" sz="4000" dirty="0" smtClean="0">
                <a:cs typeface="Calibri"/>
              </a:rPr>
              <a:t>↘ </a:t>
            </a:r>
            <a:r>
              <a:rPr lang="fr-FR" sz="4000" dirty="0" smtClean="0"/>
              <a:t>de </a:t>
            </a:r>
            <a:r>
              <a:rPr lang="fr-FR" sz="4000" dirty="0"/>
              <a:t>l’absorption des vitamines liposolubles  </a:t>
            </a:r>
            <a:r>
              <a:rPr lang="fr-FR" sz="4000" dirty="0" smtClean="0"/>
              <a:t>(ADEK)</a:t>
            </a:r>
            <a:endParaRPr lang="fr-FR" sz="4000" dirty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fr-FR" dirty="0" smtClean="0">
              <a:solidFill>
                <a:srgbClr val="FF66CC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fr-FR" dirty="0">
              <a:solidFill>
                <a:srgbClr val="FF66CC"/>
              </a:solidFill>
            </a:endParaRPr>
          </a:p>
        </p:txBody>
      </p:sp>
      <p:sp>
        <p:nvSpPr>
          <p:cNvPr id="3" name="Flèche droite 2"/>
          <p:cNvSpPr/>
          <p:nvPr/>
        </p:nvSpPr>
        <p:spPr>
          <a:xfrm>
            <a:off x="4275212" y="378904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6841368" y="425001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4779268" y="522920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2203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2-Voie perlinguale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2800" dirty="0" smtClean="0"/>
              <a:t>Absorption au niveau de toute la paroi buccale.</a:t>
            </a:r>
          </a:p>
          <a:p>
            <a:r>
              <a:rPr lang="fr-FR" sz="2800" dirty="0" smtClean="0"/>
              <a:t>Diffusion passive +++</a:t>
            </a:r>
          </a:p>
          <a:p>
            <a:pPr marL="0" indent="0">
              <a:buNone/>
            </a:pPr>
            <a:endParaRPr lang="fr-FR" sz="2800" dirty="0" smtClean="0"/>
          </a:p>
          <a:p>
            <a:r>
              <a:rPr lang="fr-FR" sz="2800" dirty="0" smtClean="0"/>
              <a:t>Les </a:t>
            </a:r>
            <a:r>
              <a:rPr lang="fr-FR" sz="2800" dirty="0"/>
              <a:t>molécules </a:t>
            </a:r>
            <a:r>
              <a:rPr lang="fr-FR" sz="2800" b="1" u="sng" dirty="0"/>
              <a:t>liposolubles et non ionisées </a:t>
            </a:r>
            <a:r>
              <a:rPr lang="fr-FR" sz="2800" dirty="0"/>
              <a:t>sont rapidement absorbées </a:t>
            </a:r>
            <a:r>
              <a:rPr lang="fr-FR" sz="2800" dirty="0" smtClean="0"/>
              <a:t>; mais </a:t>
            </a:r>
            <a:r>
              <a:rPr lang="fr-FR" sz="2800" dirty="0"/>
              <a:t>en quantité réduite compte tenu de la surface </a:t>
            </a:r>
            <a:r>
              <a:rPr lang="fr-FR" sz="2800" dirty="0" smtClean="0"/>
              <a:t>limitée.</a:t>
            </a:r>
          </a:p>
          <a:p>
            <a:r>
              <a:rPr lang="fr-FR" sz="2800" dirty="0" smtClean="0"/>
              <a:t>Elle </a:t>
            </a:r>
            <a:r>
              <a:rPr lang="fr-FR" sz="2800" dirty="0"/>
              <a:t>permet d’éviter le foie. </a:t>
            </a: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r>
              <a:rPr lang="fr-FR" sz="2800" dirty="0" smtClean="0"/>
              <a:t>Médicaments </a:t>
            </a:r>
            <a:r>
              <a:rPr lang="fr-FR" sz="2800" dirty="0"/>
              <a:t>aux effets pharmacologiques puissants peuvent avoir un effet systémique : </a:t>
            </a:r>
            <a:r>
              <a:rPr lang="fr-FR" sz="2800" dirty="0" smtClean="0"/>
              <a:t>hormones (</a:t>
            </a:r>
            <a:r>
              <a:rPr lang="fr-FR" sz="2800" dirty="0" err="1" smtClean="0"/>
              <a:t>corticoides</a:t>
            </a:r>
            <a:r>
              <a:rPr lang="fr-FR" sz="2800" dirty="0" smtClean="0"/>
              <a:t>), trinitrine (angine de poitrine), </a:t>
            </a:r>
            <a:r>
              <a:rPr lang="fr-FR" sz="2800" dirty="0" err="1" smtClean="0"/>
              <a:t>isoprénaline</a:t>
            </a:r>
            <a:r>
              <a:rPr lang="fr-FR" sz="2800" dirty="0" smtClean="0"/>
              <a:t> (asthme),,,</a:t>
            </a:r>
            <a:endParaRPr lang="fr-FR" sz="2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3819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fr-FR" sz="3600" b="1" dirty="0" smtClean="0"/>
              <a:t>3-La </a:t>
            </a:r>
            <a:r>
              <a:rPr lang="fr-FR" sz="3600" b="1" dirty="0"/>
              <a:t>voie </a:t>
            </a:r>
            <a:r>
              <a:rPr lang="fr-FR" sz="3600" b="1" dirty="0" smtClean="0"/>
              <a:t>rectale</a:t>
            </a:r>
            <a:endParaRPr lang="fr-FR" sz="3600" b="1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229600" cy="2188840"/>
          </a:xfrm>
        </p:spPr>
        <p:txBody>
          <a:bodyPr>
            <a:normAutofit/>
          </a:bodyPr>
          <a:lstStyle/>
          <a:p>
            <a:pPr>
              <a:buClr>
                <a:srgbClr val="FF66CC"/>
              </a:buClr>
              <a:buFont typeface="Wingdings" pitchFamily="2" charset="2"/>
              <a:buChar char="Ø"/>
            </a:pPr>
            <a:r>
              <a:rPr lang="fr-FR" sz="2400" dirty="0"/>
              <a:t>Elle est limitée par la </a:t>
            </a:r>
            <a:r>
              <a:rPr lang="fr-FR" sz="2400" dirty="0" smtClean="0"/>
              <a:t>faible surface de contact.</a:t>
            </a:r>
          </a:p>
          <a:p>
            <a:pPr>
              <a:buClr>
                <a:srgbClr val="FF66CC"/>
              </a:buClr>
              <a:buFont typeface="Wingdings" pitchFamily="2" charset="2"/>
              <a:buChar char="Ø"/>
            </a:pPr>
            <a:r>
              <a:rPr lang="fr-FR" sz="2400" dirty="0" smtClean="0"/>
              <a:t>Le taux de pénétration est important car le médicament reste à l’état concentré. </a:t>
            </a:r>
            <a:endParaRPr lang="fr-FR" sz="2400" dirty="0"/>
          </a:p>
          <a:p>
            <a:pPr>
              <a:buClr>
                <a:srgbClr val="FF66CC"/>
              </a:buClr>
              <a:buFont typeface="Wingdings" pitchFamily="2" charset="2"/>
              <a:buChar char="Ø"/>
            </a:pPr>
            <a:r>
              <a:rPr lang="fr-FR" sz="2400" dirty="0"/>
              <a:t>Elle permet de réduire l’intensité du premier passage </a:t>
            </a:r>
            <a:r>
              <a:rPr lang="fr-FR" sz="2400" dirty="0" smtClean="0"/>
              <a:t>hépatique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90364" y="328498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4-La voie pulmonaire</a:t>
            </a:r>
            <a:br>
              <a:rPr lang="fr-FR" sz="3200" b="1" dirty="0" smtClean="0"/>
            </a:br>
            <a:endParaRPr lang="fr-FR" sz="3200" b="1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4005064"/>
            <a:ext cx="8229600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fr-FR" dirty="0" smtClean="0"/>
              <a:t>Substances volatiles : anesthésiques gazeux et volatils </a:t>
            </a:r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None/>
            </a:pPr>
            <a:r>
              <a:rPr lang="fr-FR" dirty="0" smtClean="0"/>
              <a:t>L’absorption est favorisée par :</a:t>
            </a:r>
          </a:p>
          <a:p>
            <a:pPr>
              <a:buFont typeface="Wingdings" pitchFamily="2" charset="2"/>
              <a:buNone/>
            </a:pPr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La vaste surface d’échange 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Le débit sanguin intense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Épaisseur réduite de l’épithélium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66605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/>
              <a:t>5- La voie percutanée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98092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fr-FR" sz="2800" dirty="0"/>
              <a:t>Le but recherché est le plus souvent un effet </a:t>
            </a:r>
            <a:r>
              <a:rPr lang="fr-FR" sz="2800" dirty="0">
                <a:solidFill>
                  <a:srgbClr val="990099"/>
                </a:solidFill>
              </a:rPr>
              <a:t>local superficiel</a:t>
            </a:r>
            <a:r>
              <a:rPr lang="fr-FR" sz="2800" dirty="0"/>
              <a:t> car la peau est beaucoup moins perméable .</a:t>
            </a:r>
          </a:p>
          <a:p>
            <a:pPr>
              <a:buFont typeface="Wingdings" pitchFamily="2" charset="2"/>
              <a:buNone/>
            </a:pPr>
            <a:r>
              <a:rPr lang="fr-FR" sz="2800" dirty="0"/>
              <a:t>Les facteurs susceptibles d’augmenter l’absorption:</a:t>
            </a:r>
          </a:p>
          <a:p>
            <a:r>
              <a:rPr lang="fr-FR" sz="2800" dirty="0"/>
              <a:t>Hydratation de la </a:t>
            </a:r>
            <a:r>
              <a:rPr lang="fr-FR" sz="2800" dirty="0" smtClean="0"/>
              <a:t>peau</a:t>
            </a:r>
          </a:p>
          <a:p>
            <a:r>
              <a:rPr lang="fr-FR" sz="2800" dirty="0" smtClean="0"/>
              <a:t>Les </a:t>
            </a:r>
            <a:r>
              <a:rPr lang="fr-FR" sz="2800" dirty="0"/>
              <a:t>lésions </a:t>
            </a:r>
            <a:r>
              <a:rPr lang="fr-FR" sz="2800" dirty="0" smtClean="0"/>
              <a:t>cutanées</a:t>
            </a:r>
            <a:endParaRPr lang="fr-FR" sz="2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11560" y="4759424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smtClean="0"/>
              <a:t>6- La voie S/C et IM</a:t>
            </a:r>
            <a:endParaRPr lang="fr-FR" sz="36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75878" y="5445224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 smtClean="0"/>
              <a:t>Le facteur déterminant l’absorption est l’importance de la perfusion sanguine.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573755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7-Absorption à travers les autres muqueuses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1180727"/>
          </a:xfrm>
        </p:spPr>
        <p:txBody>
          <a:bodyPr>
            <a:noAutofit/>
          </a:bodyPr>
          <a:lstStyle/>
          <a:p>
            <a:pPr marL="0" indent="0">
              <a:buClr>
                <a:schemeClr val="accent1"/>
              </a:buClr>
              <a:buNone/>
            </a:pPr>
            <a:r>
              <a:rPr lang="fr-FR" sz="2800" dirty="0"/>
              <a:t>Les muqueuses de l’organisme les plus accessibles : rhinopharyngée, oculaire, </a:t>
            </a:r>
            <a:r>
              <a:rPr lang="fr-FR" sz="2800" dirty="0" smtClean="0"/>
              <a:t>auriculaire, vaginale</a:t>
            </a:r>
            <a:r>
              <a:rPr lang="fr-FR" sz="2800" dirty="0"/>
              <a:t>, dans le but recherché est souvent une action purement </a:t>
            </a:r>
            <a:r>
              <a:rPr lang="fr-FR" sz="2800" dirty="0">
                <a:solidFill>
                  <a:srgbClr val="006600"/>
                </a:solidFill>
              </a:rPr>
              <a:t>locale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114" y="3501008"/>
            <a:ext cx="2448272" cy="1992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2154" y="3501008"/>
            <a:ext cx="2232249" cy="19252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135761" y="3328219"/>
            <a:ext cx="1958677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98340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/>
              <a:t>I. Définition de l’absorption </a:t>
            </a:r>
            <a:endParaRPr lang="fr-FR" sz="4000" b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4294967295"/>
          </p:nvPr>
        </p:nvSpPr>
        <p:spPr>
          <a:xfrm>
            <a:off x="748680" y="1484784"/>
            <a:ext cx="8229600" cy="93503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800" b="1" dirty="0" smtClean="0"/>
              <a:t>Absorption</a:t>
            </a:r>
            <a:r>
              <a:rPr lang="fr-FR" sz="2800" dirty="0" smtClean="0"/>
              <a:t> : passage du </a:t>
            </a:r>
            <a:r>
              <a:rPr lang="fr-FR" sz="2800" dirty="0" err="1" smtClean="0"/>
              <a:t>Mdt</a:t>
            </a:r>
            <a:r>
              <a:rPr lang="fr-FR" sz="2800" dirty="0" smtClean="0"/>
              <a:t> du site d’administration jusqu’ à la circulation générale. </a:t>
            </a:r>
            <a:endParaRPr lang="fr-FR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1071538" y="3571876"/>
            <a:ext cx="7585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L’administration par voie intraveineuse qui introduit directement  le médicament dans le sang supprime la phase d’absorption</a:t>
            </a:r>
            <a:r>
              <a:rPr lang="fr-F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396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08-06-PlasmaMembrane-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52736"/>
            <a:ext cx="9067800" cy="5348064"/>
          </a:xfrm>
          <a:prstGeom prst="rect">
            <a:avLst/>
          </a:prstGeom>
          <a:noFill/>
        </p:spPr>
      </p:pic>
      <p:sp>
        <p:nvSpPr>
          <p:cNvPr id="4" name="Rectangle à coins arrondis 3"/>
          <p:cNvSpPr/>
          <p:nvPr/>
        </p:nvSpPr>
        <p:spPr>
          <a:xfrm>
            <a:off x="0" y="0"/>
            <a:ext cx="8763000" cy="11967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II. Rappel sur la structure de la membrane cellulaire :</a:t>
            </a:r>
            <a:endParaRPr lang="fr-FR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7400" y="3429000"/>
            <a:ext cx="762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95600" y="3733800"/>
            <a:ext cx="457200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276600" y="3581400"/>
            <a:ext cx="1219200" cy="1676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209800" y="2438400"/>
            <a:ext cx="15240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28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04_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8825" y="3888258"/>
            <a:ext cx="7848600" cy="2969741"/>
          </a:xfrm>
          <a:prstGeom prst="rect">
            <a:avLst/>
          </a:prstGeom>
          <a:noFill/>
        </p:spPr>
      </p:pic>
      <p:sp>
        <p:nvSpPr>
          <p:cNvPr id="2" name="Rectangle à coins arrondis 1"/>
          <p:cNvSpPr/>
          <p:nvPr/>
        </p:nvSpPr>
        <p:spPr>
          <a:xfrm>
            <a:off x="38100" y="-78627"/>
            <a:ext cx="885438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III. Mécanismes de diffusion cellulaire </a:t>
            </a:r>
            <a:endParaRPr lang="fr-FR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8" descr="07_17PassiveActiveTrans-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054" y="851397"/>
            <a:ext cx="8077200" cy="2910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838201" y="851397"/>
            <a:ext cx="3844924" cy="23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0"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kumimoji="0"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ransport </a:t>
            </a:r>
            <a:r>
              <a:rPr kumimoji="0" lang="en-US" sz="1700" b="1" dirty="0" err="1" smtClean="0">
                <a:solidFill>
                  <a:schemeClr val="accent1">
                    <a:lumMod val="75000"/>
                  </a:schemeClr>
                </a:solidFill>
              </a:rPr>
              <a:t>passif</a:t>
            </a:r>
            <a:r>
              <a:rPr kumimoji="0"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kumimoji="0" lang="en-US" sz="1700" b="1" dirty="0">
              <a:solidFill>
                <a:schemeClr val="accent1">
                  <a:lumMod val="75000"/>
                </a:schemeClr>
              </a:solidFill>
              <a:latin typeface="Times" pitchFamily="48" charset="0"/>
            </a:endParaRPr>
          </a:p>
        </p:txBody>
      </p:sp>
      <p:sp>
        <p:nvSpPr>
          <p:cNvPr id="6" name="AutoShape 12"/>
          <p:cNvSpPr>
            <a:spLocks/>
          </p:cNvSpPr>
          <p:nvPr/>
        </p:nvSpPr>
        <p:spPr bwMode="auto">
          <a:xfrm rot="16172766">
            <a:off x="3799092" y="1166122"/>
            <a:ext cx="99323" cy="2664989"/>
          </a:xfrm>
          <a:prstGeom prst="leftBrace">
            <a:avLst>
              <a:gd name="adj1" fmla="val 99858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74074" y="2812551"/>
            <a:ext cx="1178526" cy="47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0"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Diffusion passive </a:t>
            </a:r>
            <a:r>
              <a:rPr kumimoji="0" lang="en-US" sz="1700" b="1" dirty="0" smtClean="0"/>
              <a:t> </a:t>
            </a:r>
            <a:endParaRPr kumimoji="0" lang="en-US" sz="1700" b="1" dirty="0">
              <a:latin typeface="Times" pitchFamily="48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590800" y="2819400"/>
            <a:ext cx="2556640" cy="23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700" b="1" dirty="0" smtClean="0">
                <a:solidFill>
                  <a:sysClr val="windowText" lastClr="000000"/>
                </a:solidFill>
              </a:rPr>
              <a:t>Diffusion </a:t>
            </a:r>
            <a:r>
              <a:rPr lang="en-US" sz="1700" b="1" dirty="0" err="1" smtClean="0">
                <a:solidFill>
                  <a:sysClr val="windowText" lastClr="000000"/>
                </a:solidFill>
              </a:rPr>
              <a:t>facilitée</a:t>
            </a:r>
            <a:endParaRPr kumimoji="0" lang="en-US" sz="1700" b="1" dirty="0">
              <a:solidFill>
                <a:sysClr val="windowText" lastClr="000000"/>
              </a:solidFill>
              <a:latin typeface="Times" pitchFamily="4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073379" y="851396"/>
            <a:ext cx="2030105" cy="23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kumimoji="0" lang="en-US" sz="1700" b="1" dirty="0" smtClean="0">
                <a:solidFill>
                  <a:schemeClr val="accent1">
                    <a:lumMod val="75000"/>
                  </a:schemeClr>
                </a:solidFill>
              </a:rPr>
              <a:t>Transport </a:t>
            </a:r>
            <a:r>
              <a:rPr kumimoji="0" lang="en-US" sz="1700" b="1" dirty="0" err="1" smtClean="0">
                <a:solidFill>
                  <a:schemeClr val="accent1">
                    <a:lumMod val="75000"/>
                  </a:schemeClr>
                </a:solidFill>
              </a:rPr>
              <a:t>Actif</a:t>
            </a:r>
            <a:endParaRPr kumimoji="0" lang="en-US" sz="1700" b="1" dirty="0">
              <a:solidFill>
                <a:schemeClr val="accent1">
                  <a:lumMod val="75000"/>
                </a:schemeClr>
              </a:solidFill>
              <a:latin typeface="Times" pitchFamily="48" charset="0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339068" y="2209800"/>
            <a:ext cx="518932" cy="19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kumimoji="0" lang="en-US" sz="1400" b="1" dirty="0">
                <a:solidFill>
                  <a:sysClr val="windowText" lastClr="000000"/>
                </a:solidFill>
              </a:rPr>
              <a:t>ATP</a:t>
            </a:r>
            <a:endParaRPr kumimoji="0" lang="en-US" sz="1400" b="1" dirty="0">
              <a:solidFill>
                <a:sysClr val="windowText" lastClr="000000"/>
              </a:solidFill>
              <a:latin typeface="Times" pitchFamily="4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18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994123"/>
          </a:xfrm>
        </p:spPr>
        <p:txBody>
          <a:bodyPr/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1. La diffusion passive 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>
            <a:normAutofit fontScale="92500"/>
          </a:bodyPr>
          <a:lstStyle/>
          <a:p>
            <a:r>
              <a:rPr lang="fr-FR" sz="2400" dirty="0" smtClean="0"/>
              <a:t>Pénétration par </a:t>
            </a:r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dissolution</a:t>
            </a:r>
          </a:p>
          <a:p>
            <a:r>
              <a:rPr lang="fr-FR" sz="2400" dirty="0" smtClean="0"/>
              <a:t>Concerne la fraction </a:t>
            </a:r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liposoluble et non ionisée.</a:t>
            </a:r>
          </a:p>
          <a:p>
            <a:r>
              <a:rPr lang="fr-FR" sz="2400" dirty="0" smtClean="0"/>
              <a:t>La diffusion se fait dans le </a:t>
            </a:r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 du gradient de concentration </a:t>
            </a:r>
            <a:r>
              <a:rPr lang="fr-FR" sz="2400" dirty="0" smtClean="0"/>
              <a:t>(du milieu plus concentré vers le moins concentré).</a:t>
            </a:r>
          </a:p>
          <a:p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nécessite pas de l’énergie</a:t>
            </a:r>
            <a:r>
              <a:rPr lang="fr-FR" sz="2400" dirty="0" smtClean="0"/>
              <a:t>.</a:t>
            </a:r>
          </a:p>
          <a:p>
            <a:r>
              <a:rPr lang="fr-FR" sz="2400" dirty="0" smtClean="0"/>
              <a:t>Pas de phénomène de saturation, compétition et de spécificité.</a:t>
            </a:r>
          </a:p>
          <a:p>
            <a:pPr marL="0" indent="0">
              <a:buNone/>
            </a:pPr>
            <a:endParaRPr lang="fr-FR" sz="2800" dirty="0" smtClean="0"/>
          </a:p>
          <a:p>
            <a:endParaRPr lang="fr-FR" dirty="0" smtClean="0"/>
          </a:p>
        </p:txBody>
      </p:sp>
      <p:pic>
        <p:nvPicPr>
          <p:cNvPr id="4" name="Picture 5" descr="07_11bDiffusionMembrane-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268761"/>
            <a:ext cx="86764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775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604448" cy="114300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2. Pénétration par l’intermédiaire de transporteurs </a:t>
            </a:r>
            <a:endParaRPr lang="fr-F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539552" y="1447800"/>
            <a:ext cx="8394136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sz="2400" dirty="0" smtClean="0"/>
              <a:t>Présence de </a:t>
            </a:r>
            <a:r>
              <a:rPr lang="fr-FR" sz="2400" b="1" u="sng" dirty="0" smtClean="0"/>
              <a:t>protéines transporteuses </a:t>
            </a:r>
            <a:r>
              <a:rPr lang="fr-FR" sz="2400" dirty="0" smtClean="0"/>
              <a:t>située dans la membrane.</a:t>
            </a:r>
          </a:p>
          <a:p>
            <a:r>
              <a:rPr lang="fr-FR" sz="2400" b="1" u="sng" dirty="0" smtClean="0"/>
              <a:t>Saturation du transporteur </a:t>
            </a:r>
            <a:r>
              <a:rPr lang="fr-FR" sz="2400" dirty="0" smtClean="0"/>
              <a:t>: nombre de protéines transporteuses est fixe = capacité de transport maximale.</a:t>
            </a:r>
          </a:p>
          <a:p>
            <a:r>
              <a:rPr lang="fr-FR" sz="2400" b="1" u="sng" dirty="0" smtClean="0"/>
              <a:t>Spécificité</a:t>
            </a:r>
            <a:r>
              <a:rPr lang="fr-FR" sz="2400" dirty="0" smtClean="0"/>
              <a:t> : structure spécifique du transporteur .</a:t>
            </a:r>
          </a:p>
          <a:p>
            <a:r>
              <a:rPr lang="fr-FR" sz="2400" b="1" u="sng" dirty="0" smtClean="0"/>
              <a:t>Inhibition compétitive </a:t>
            </a:r>
          </a:p>
          <a:p>
            <a:endParaRPr lang="fr-FR" sz="2400" b="1" u="sng" dirty="0" smtClean="0"/>
          </a:p>
          <a:p>
            <a:r>
              <a:rPr lang="fr-FR" sz="2400" dirty="0" smtClean="0"/>
              <a:t>Acides aminés, sucres, ions …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220072" y="1493912"/>
            <a:ext cx="2952328" cy="76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Transport actif </a:t>
            </a:r>
            <a:endParaRPr lang="fr-FR" sz="2400" b="1" dirty="0"/>
          </a:p>
        </p:txBody>
      </p:sp>
      <p:sp>
        <p:nvSpPr>
          <p:cNvPr id="9" name="Rectangle à coins arrondis 6"/>
          <p:cNvSpPr/>
          <p:nvPr/>
        </p:nvSpPr>
        <p:spPr>
          <a:xfrm>
            <a:off x="1115616" y="1556792"/>
            <a:ext cx="2952328" cy="76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Diffusion facilitée</a:t>
            </a:r>
            <a:r>
              <a:rPr lang="fr-FR" sz="2400" b="1" dirty="0" smtClean="0"/>
              <a:t>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51910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301006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2. Pénétration par l’intermédiaire de transporteurs : </a:t>
            </a:r>
            <a:b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Diffusion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facilitée  </a:t>
            </a:r>
            <a:endParaRPr lang="fr-F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54176" cy="4619600"/>
          </a:xfrm>
        </p:spPr>
        <p:txBody>
          <a:bodyPr/>
          <a:lstStyle/>
          <a:p>
            <a:r>
              <a:rPr lang="fr-FR" sz="2400" dirty="0" smtClean="0"/>
              <a:t>Se fait dans le </a:t>
            </a:r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 du gradient de concentration</a:t>
            </a:r>
            <a:r>
              <a:rPr lang="fr-FR" sz="2400" dirty="0" smtClean="0"/>
              <a:t>.</a:t>
            </a:r>
          </a:p>
          <a:p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nécessite pas d’énergie </a:t>
            </a:r>
            <a:r>
              <a:rPr lang="fr-FR" sz="2400" dirty="0" smtClean="0"/>
              <a:t>.</a:t>
            </a:r>
          </a:p>
          <a:p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Saturable. </a:t>
            </a:r>
          </a:p>
          <a:p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Spécifique</a:t>
            </a:r>
            <a:r>
              <a:rPr lang="fr-FR" sz="2400" dirty="0" smtClean="0"/>
              <a:t>.</a:t>
            </a:r>
          </a:p>
          <a:p>
            <a:r>
              <a:rPr lang="fr-FR" sz="2400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Inhibition compétitive.</a:t>
            </a:r>
          </a:p>
          <a:p>
            <a:r>
              <a:rPr lang="fr-FR" sz="2400" dirty="0" smtClean="0"/>
              <a:t>Exemple : Glucose.</a:t>
            </a:r>
            <a:endParaRPr lang="fr-FR" sz="2400" dirty="0"/>
          </a:p>
        </p:txBody>
      </p:sp>
      <p:pic>
        <p:nvPicPr>
          <p:cNvPr id="4" name="Picture 6" descr="04_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39652" y="4293096"/>
            <a:ext cx="6858000" cy="2379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35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9772</TotalTime>
  <Words>1397</Words>
  <Application>Microsoft Office PowerPoint</Application>
  <PresentationFormat>On-screen Show (4:3)</PresentationFormat>
  <Paragraphs>265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Cambria Math</vt:lpstr>
      <vt:lpstr>Comic Sans MS</vt:lpstr>
      <vt:lpstr>Tahoma</vt:lpstr>
      <vt:lpstr>Times</vt:lpstr>
      <vt:lpstr>Times New Roman</vt:lpstr>
      <vt:lpstr>Wingdings</vt:lpstr>
      <vt:lpstr>Thème Office</vt:lpstr>
      <vt:lpstr>  PHARMACOCINETIQUE CLINIQUE</vt:lpstr>
      <vt:lpstr>La pharmacocinétique</vt:lpstr>
      <vt:lpstr>PowerPoint Presentation</vt:lpstr>
      <vt:lpstr>I. Définition de l’absorption </vt:lpstr>
      <vt:lpstr>PowerPoint Presentation</vt:lpstr>
      <vt:lpstr>PowerPoint Presentation</vt:lpstr>
      <vt:lpstr>1. La diffusion passive </vt:lpstr>
      <vt:lpstr>2. Pénétration par l’intermédiaire de transporteurs </vt:lpstr>
      <vt:lpstr>2. Pénétration par l’intermédiaire de transporteurs :  Diffusion facilitée  </vt:lpstr>
      <vt:lpstr>2. Pénétration par l’intermédiaire de transporteurs :  Transport actif </vt:lpstr>
      <vt:lpstr>PowerPoint Presentation</vt:lpstr>
      <vt:lpstr>  IV. Les facteurs qui influencent sur l’absorption  par diffusion passive </vt:lpstr>
      <vt:lpstr>IV.1. Facteurs liés aux propriétés physicochimiques des médicaments</vt:lpstr>
      <vt:lpstr>1. La solubilité </vt:lpstr>
      <vt:lpstr>2. Taille de la molécule </vt:lpstr>
      <vt:lpstr>3. État d’ionisation  : PH du milieu et pKa de la molécule</vt:lpstr>
      <vt:lpstr>Ce qu’il faut savoir : </vt:lpstr>
      <vt:lpstr>Théorie de la diffusion par effet PH</vt:lpstr>
      <vt:lpstr>Limites de la théorie </vt:lpstr>
      <vt:lpstr>IV.2. Facteurs  liés aux propriétés de la membrane</vt:lpstr>
      <vt:lpstr>V. Absorption selon les voies d’administration</vt:lpstr>
      <vt:lpstr>1. La voie orale Rappel anatomique du tube digestif et éléments impliqués dans l’absorption </vt:lpstr>
      <vt:lpstr>PowerPoint Presentation</vt:lpstr>
      <vt:lpstr>PowerPoint Presentation</vt:lpstr>
      <vt:lpstr>1. La voie orale </vt:lpstr>
      <vt:lpstr>PowerPoint Presentation</vt:lpstr>
      <vt:lpstr>A. Les facteurs limitant l’absorption digestive</vt:lpstr>
      <vt:lpstr>1. La dissolution :</vt:lpstr>
      <vt:lpstr>3 . la vidange gastrique : </vt:lpstr>
      <vt:lpstr>B. Facteurs modifiant l’absorption digestive</vt:lpstr>
      <vt:lpstr>1- Substances endogènes : constituants physiologiques de la digestion</vt:lpstr>
      <vt:lpstr> 2- les substances exogènes </vt:lpstr>
      <vt:lpstr>3 - Etats pathologiques </vt:lpstr>
      <vt:lpstr>2-Voie perlinguale</vt:lpstr>
      <vt:lpstr>3-La voie rectale</vt:lpstr>
      <vt:lpstr>5- La voie percutanée</vt:lpstr>
      <vt:lpstr>7-Absorption à travers les autres muqueuses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ania</dc:creator>
  <cp:lastModifiedBy>Microsoft account</cp:lastModifiedBy>
  <cp:revision>158</cp:revision>
  <dcterms:created xsi:type="dcterms:W3CDTF">2011-02-07T15:27:41Z</dcterms:created>
  <dcterms:modified xsi:type="dcterms:W3CDTF">2024-02-25T10:38:38Z</dcterms:modified>
</cp:coreProperties>
</file>