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256" r:id="rId2"/>
    <p:sldId id="293" r:id="rId3"/>
    <p:sldId id="296" r:id="rId4"/>
    <p:sldId id="294" r:id="rId5"/>
    <p:sldId id="295" r:id="rId6"/>
    <p:sldId id="298" r:id="rId7"/>
    <p:sldId id="297" r:id="rId8"/>
    <p:sldId id="316" r:id="rId9"/>
    <p:sldId id="304" r:id="rId10"/>
    <p:sldId id="299" r:id="rId11"/>
    <p:sldId id="300" r:id="rId12"/>
    <p:sldId id="301" r:id="rId13"/>
    <p:sldId id="302" r:id="rId14"/>
    <p:sldId id="303" r:id="rId15"/>
    <p:sldId id="305" r:id="rId16"/>
    <p:sldId id="258" r:id="rId17"/>
    <p:sldId id="260" r:id="rId18"/>
    <p:sldId id="261" r:id="rId19"/>
    <p:sldId id="262" r:id="rId20"/>
    <p:sldId id="263" r:id="rId21"/>
    <p:sldId id="287" r:id="rId22"/>
    <p:sldId id="265" r:id="rId23"/>
    <p:sldId id="307" r:id="rId24"/>
    <p:sldId id="308" r:id="rId25"/>
    <p:sldId id="264" r:id="rId26"/>
    <p:sldId id="266" r:id="rId27"/>
    <p:sldId id="288" r:id="rId28"/>
    <p:sldId id="267" r:id="rId29"/>
    <p:sldId id="306" r:id="rId30"/>
    <p:sldId id="289" r:id="rId31"/>
    <p:sldId id="309" r:id="rId32"/>
    <p:sldId id="271" r:id="rId33"/>
    <p:sldId id="272" r:id="rId34"/>
    <p:sldId id="290" r:id="rId35"/>
    <p:sldId id="273" r:id="rId36"/>
    <p:sldId id="310" r:id="rId37"/>
    <p:sldId id="274" r:id="rId38"/>
    <p:sldId id="275" r:id="rId39"/>
    <p:sldId id="276" r:id="rId40"/>
    <p:sldId id="277" r:id="rId41"/>
    <p:sldId id="291" r:id="rId42"/>
    <p:sldId id="311" r:id="rId43"/>
    <p:sldId id="312" r:id="rId44"/>
    <p:sldId id="281" r:id="rId45"/>
    <p:sldId id="282" r:id="rId46"/>
    <p:sldId id="292" r:id="rId47"/>
    <p:sldId id="313" r:id="rId48"/>
    <p:sldId id="314" r:id="rId49"/>
    <p:sldId id="283" r:id="rId50"/>
    <p:sldId id="315" r:id="rId51"/>
    <p:sldId id="286" r:id="rId52"/>
  </p:sldIdLst>
  <p:sldSz cx="9144000" cy="6858000" type="screen4x3"/>
  <p:notesSz cx="7315200" cy="9601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55" autoAdjust="0"/>
    <p:restoredTop sz="94660"/>
  </p:normalViewPr>
  <p:slideViewPr>
    <p:cSldViewPr>
      <p:cViewPr varScale="1">
        <p:scale>
          <a:sx n="66" d="100"/>
          <a:sy n="66" d="100"/>
        </p:scale>
        <p:origin x="1204" y="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277E75-0360-4E47-96BC-81FA75FCE79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78AA547-191C-4062-85B1-A0DDB8D560F3}">
      <dgm:prSet/>
      <dgm:spPr/>
      <dgm:t>
        <a:bodyPr/>
        <a:lstStyle/>
        <a:p>
          <a:pPr rtl="0"/>
          <a:r>
            <a:rPr lang="fr-FR" dirty="0" smtClean="0"/>
            <a:t>Médicament agit par fixation spécifique sur une </a:t>
          </a:r>
          <a:r>
            <a:rPr lang="fr-FR" b="1" dirty="0" smtClean="0"/>
            <a:t>cible moléculaire </a:t>
          </a:r>
          <a:r>
            <a:rPr lang="fr-FR" dirty="0" smtClean="0"/>
            <a:t>appelée</a:t>
          </a:r>
          <a:r>
            <a:rPr lang="fr-FR" b="1" dirty="0" smtClean="0"/>
            <a:t> : récepteur</a:t>
          </a:r>
          <a:endParaRPr lang="fr-FR" dirty="0"/>
        </a:p>
      </dgm:t>
    </dgm:pt>
    <dgm:pt modelId="{2AC8A6B6-863E-43D6-8904-762D1BFB98C2}" type="parTrans" cxnId="{546A2AEE-7248-48A5-9D82-14B3F7CB14A6}">
      <dgm:prSet/>
      <dgm:spPr/>
      <dgm:t>
        <a:bodyPr/>
        <a:lstStyle/>
        <a:p>
          <a:endParaRPr lang="fr-FR"/>
        </a:p>
      </dgm:t>
    </dgm:pt>
    <dgm:pt modelId="{18F3BF7B-956A-482F-B86D-2F3313D55DAE}" type="sibTrans" cxnId="{546A2AEE-7248-48A5-9D82-14B3F7CB14A6}">
      <dgm:prSet/>
      <dgm:spPr/>
      <dgm:t>
        <a:bodyPr/>
        <a:lstStyle/>
        <a:p>
          <a:endParaRPr lang="fr-FR"/>
        </a:p>
      </dgm:t>
    </dgm:pt>
    <dgm:pt modelId="{B2D6BE70-5A1D-4062-A246-8A5DBAC9FD75}">
      <dgm:prSet/>
      <dgm:spPr/>
      <dgm:t>
        <a:bodyPr/>
        <a:lstStyle/>
        <a:p>
          <a:pPr rtl="0"/>
          <a:r>
            <a:rPr lang="fr-FR" dirty="0" smtClean="0"/>
            <a:t>Récepteur: Macromolécule souvent protéique qui fixe le ligand(Un médiateur endogène et/ou Substance étrangère (médicament). </a:t>
          </a:r>
          <a:endParaRPr lang="fr-FR" dirty="0"/>
        </a:p>
      </dgm:t>
    </dgm:pt>
    <dgm:pt modelId="{1E393B3C-E25A-4A4C-8D73-E7087371F4C9}" type="parTrans" cxnId="{144F4DDF-BF98-4BF4-A280-5A17B0F320EC}">
      <dgm:prSet/>
      <dgm:spPr/>
      <dgm:t>
        <a:bodyPr/>
        <a:lstStyle/>
        <a:p>
          <a:endParaRPr lang="fr-FR"/>
        </a:p>
      </dgm:t>
    </dgm:pt>
    <dgm:pt modelId="{650D8C5D-937B-4AE1-A046-3F368F732862}" type="sibTrans" cxnId="{144F4DDF-BF98-4BF4-A280-5A17B0F320EC}">
      <dgm:prSet/>
      <dgm:spPr/>
      <dgm:t>
        <a:bodyPr/>
        <a:lstStyle/>
        <a:p>
          <a:endParaRPr lang="fr-FR"/>
        </a:p>
      </dgm:t>
    </dgm:pt>
    <dgm:pt modelId="{A520DCDE-3B71-41A3-B617-3BA2D9B86D81}">
      <dgm:prSet/>
      <dgm:spPr/>
      <dgm:t>
        <a:bodyPr/>
        <a:lstStyle/>
        <a:p>
          <a:pPr rtl="0"/>
          <a:r>
            <a:rPr lang="fr-FR" dirty="0" smtClean="0"/>
            <a:t>Si le médicament reproduit l’effet du médiateur endogène: Agoniste (on parle aussi d’effet mimétique).</a:t>
          </a:r>
          <a:endParaRPr lang="fr-FR" dirty="0"/>
        </a:p>
      </dgm:t>
    </dgm:pt>
    <dgm:pt modelId="{43F3E69F-60D2-49F7-9051-BD22831D2937}" type="parTrans" cxnId="{80DBDE33-15F8-4543-BB8E-9715721421D1}">
      <dgm:prSet/>
      <dgm:spPr/>
      <dgm:t>
        <a:bodyPr/>
        <a:lstStyle/>
        <a:p>
          <a:endParaRPr lang="fr-FR"/>
        </a:p>
      </dgm:t>
    </dgm:pt>
    <dgm:pt modelId="{977B22C6-F5E5-4769-B80A-5779E2676247}" type="sibTrans" cxnId="{80DBDE33-15F8-4543-BB8E-9715721421D1}">
      <dgm:prSet/>
      <dgm:spPr/>
      <dgm:t>
        <a:bodyPr/>
        <a:lstStyle/>
        <a:p>
          <a:endParaRPr lang="fr-FR"/>
        </a:p>
      </dgm:t>
    </dgm:pt>
    <dgm:pt modelId="{E6C0CC49-5E3D-44FB-89E5-85C3F2C4A3EA}">
      <dgm:prSet/>
      <dgm:spPr/>
      <dgm:t>
        <a:bodyPr/>
        <a:lstStyle/>
        <a:p>
          <a:pPr rtl="0"/>
          <a:r>
            <a:rPr lang="fr-FR" dirty="0" smtClean="0"/>
            <a:t>S’il s'oppose: Antagoniste </a:t>
          </a:r>
          <a:endParaRPr lang="fr-FR" dirty="0"/>
        </a:p>
      </dgm:t>
    </dgm:pt>
    <dgm:pt modelId="{808AC320-DC08-4B0C-BA84-1A5C39D84BBF}" type="parTrans" cxnId="{23092022-368D-406B-8941-FBC687ACC351}">
      <dgm:prSet/>
      <dgm:spPr/>
      <dgm:t>
        <a:bodyPr/>
        <a:lstStyle/>
        <a:p>
          <a:endParaRPr lang="fr-FR"/>
        </a:p>
      </dgm:t>
    </dgm:pt>
    <dgm:pt modelId="{213C7991-3E5B-4116-B104-1E1047102FF4}" type="sibTrans" cxnId="{23092022-368D-406B-8941-FBC687ACC351}">
      <dgm:prSet/>
      <dgm:spPr/>
      <dgm:t>
        <a:bodyPr/>
        <a:lstStyle/>
        <a:p>
          <a:endParaRPr lang="fr-FR"/>
        </a:p>
      </dgm:t>
    </dgm:pt>
    <dgm:pt modelId="{FEA240AB-B51A-417B-A35D-EEA4F471B684}" type="pres">
      <dgm:prSet presAssocID="{B4277E75-0360-4E47-96BC-81FA75FCE797}" presName="linear" presStyleCnt="0">
        <dgm:presLayoutVars>
          <dgm:animLvl val="lvl"/>
          <dgm:resizeHandles val="exact"/>
        </dgm:presLayoutVars>
      </dgm:prSet>
      <dgm:spPr/>
      <dgm:t>
        <a:bodyPr/>
        <a:lstStyle/>
        <a:p>
          <a:endParaRPr lang="fr-FR"/>
        </a:p>
      </dgm:t>
    </dgm:pt>
    <dgm:pt modelId="{64C23C9C-66AF-47ED-8AFE-FC8D9BD00B30}" type="pres">
      <dgm:prSet presAssocID="{A78AA547-191C-4062-85B1-A0DDB8D560F3}" presName="parentText" presStyleLbl="node1" presStyleIdx="0" presStyleCnt="4" custScaleY="119686">
        <dgm:presLayoutVars>
          <dgm:chMax val="0"/>
          <dgm:bulletEnabled val="1"/>
        </dgm:presLayoutVars>
      </dgm:prSet>
      <dgm:spPr/>
      <dgm:t>
        <a:bodyPr/>
        <a:lstStyle/>
        <a:p>
          <a:endParaRPr lang="fr-FR"/>
        </a:p>
      </dgm:t>
    </dgm:pt>
    <dgm:pt modelId="{40FA291C-4C74-42C9-9612-F7014BCA46F9}" type="pres">
      <dgm:prSet presAssocID="{18F3BF7B-956A-482F-B86D-2F3313D55DAE}" presName="spacer" presStyleCnt="0"/>
      <dgm:spPr/>
    </dgm:pt>
    <dgm:pt modelId="{0EA0CAA6-DB73-4EA8-9225-C68C380CD4B3}" type="pres">
      <dgm:prSet presAssocID="{B2D6BE70-5A1D-4062-A246-8A5DBAC9FD75}" presName="parentText" presStyleLbl="node1" presStyleIdx="1" presStyleCnt="4">
        <dgm:presLayoutVars>
          <dgm:chMax val="0"/>
          <dgm:bulletEnabled val="1"/>
        </dgm:presLayoutVars>
      </dgm:prSet>
      <dgm:spPr/>
      <dgm:t>
        <a:bodyPr/>
        <a:lstStyle/>
        <a:p>
          <a:endParaRPr lang="fr-FR"/>
        </a:p>
      </dgm:t>
    </dgm:pt>
    <dgm:pt modelId="{593190C6-2920-4AD2-8ED3-B6B4ACEC2D83}" type="pres">
      <dgm:prSet presAssocID="{650D8C5D-937B-4AE1-A046-3F368F732862}" presName="spacer" presStyleCnt="0"/>
      <dgm:spPr/>
    </dgm:pt>
    <dgm:pt modelId="{DB665601-2FAD-4A39-9422-AB765BF474E4}" type="pres">
      <dgm:prSet presAssocID="{A520DCDE-3B71-41A3-B617-3BA2D9B86D81}" presName="parentText" presStyleLbl="node1" presStyleIdx="2" presStyleCnt="4">
        <dgm:presLayoutVars>
          <dgm:chMax val="0"/>
          <dgm:bulletEnabled val="1"/>
        </dgm:presLayoutVars>
      </dgm:prSet>
      <dgm:spPr/>
      <dgm:t>
        <a:bodyPr/>
        <a:lstStyle/>
        <a:p>
          <a:endParaRPr lang="fr-FR"/>
        </a:p>
      </dgm:t>
    </dgm:pt>
    <dgm:pt modelId="{214E3041-B721-4860-AD97-3C682EA3D655}" type="pres">
      <dgm:prSet presAssocID="{977B22C6-F5E5-4769-B80A-5779E2676247}" presName="spacer" presStyleCnt="0"/>
      <dgm:spPr/>
    </dgm:pt>
    <dgm:pt modelId="{14E78C7A-32FF-4E52-A7AA-9773CECC08D1}" type="pres">
      <dgm:prSet presAssocID="{E6C0CC49-5E3D-44FB-89E5-85C3F2C4A3EA}" presName="parentText" presStyleLbl="node1" presStyleIdx="3" presStyleCnt="4">
        <dgm:presLayoutVars>
          <dgm:chMax val="0"/>
          <dgm:bulletEnabled val="1"/>
        </dgm:presLayoutVars>
      </dgm:prSet>
      <dgm:spPr/>
      <dgm:t>
        <a:bodyPr/>
        <a:lstStyle/>
        <a:p>
          <a:endParaRPr lang="fr-FR"/>
        </a:p>
      </dgm:t>
    </dgm:pt>
  </dgm:ptLst>
  <dgm:cxnLst>
    <dgm:cxn modelId="{0EF02AB9-0B2C-485B-9117-39F61E79AF97}" type="presOf" srcId="{B2D6BE70-5A1D-4062-A246-8A5DBAC9FD75}" destId="{0EA0CAA6-DB73-4EA8-9225-C68C380CD4B3}" srcOrd="0" destOrd="0" presId="urn:microsoft.com/office/officeart/2005/8/layout/vList2"/>
    <dgm:cxn modelId="{144F4DDF-BF98-4BF4-A280-5A17B0F320EC}" srcId="{B4277E75-0360-4E47-96BC-81FA75FCE797}" destId="{B2D6BE70-5A1D-4062-A246-8A5DBAC9FD75}" srcOrd="1" destOrd="0" parTransId="{1E393B3C-E25A-4A4C-8D73-E7087371F4C9}" sibTransId="{650D8C5D-937B-4AE1-A046-3F368F732862}"/>
    <dgm:cxn modelId="{05195425-9BF7-4E8C-BB20-45F60AE7A86B}" type="presOf" srcId="{B4277E75-0360-4E47-96BC-81FA75FCE797}" destId="{FEA240AB-B51A-417B-A35D-EEA4F471B684}" srcOrd="0" destOrd="0" presId="urn:microsoft.com/office/officeart/2005/8/layout/vList2"/>
    <dgm:cxn modelId="{80DBDE33-15F8-4543-BB8E-9715721421D1}" srcId="{B4277E75-0360-4E47-96BC-81FA75FCE797}" destId="{A520DCDE-3B71-41A3-B617-3BA2D9B86D81}" srcOrd="2" destOrd="0" parTransId="{43F3E69F-60D2-49F7-9051-BD22831D2937}" sibTransId="{977B22C6-F5E5-4769-B80A-5779E2676247}"/>
    <dgm:cxn modelId="{BC52DD5C-89AE-4082-8709-A6D912B70DA9}" type="presOf" srcId="{E6C0CC49-5E3D-44FB-89E5-85C3F2C4A3EA}" destId="{14E78C7A-32FF-4E52-A7AA-9773CECC08D1}" srcOrd="0" destOrd="0" presId="urn:microsoft.com/office/officeart/2005/8/layout/vList2"/>
    <dgm:cxn modelId="{7868349A-FEF2-4682-955E-00B38560F734}" type="presOf" srcId="{A520DCDE-3B71-41A3-B617-3BA2D9B86D81}" destId="{DB665601-2FAD-4A39-9422-AB765BF474E4}" srcOrd="0" destOrd="0" presId="urn:microsoft.com/office/officeart/2005/8/layout/vList2"/>
    <dgm:cxn modelId="{23092022-368D-406B-8941-FBC687ACC351}" srcId="{B4277E75-0360-4E47-96BC-81FA75FCE797}" destId="{E6C0CC49-5E3D-44FB-89E5-85C3F2C4A3EA}" srcOrd="3" destOrd="0" parTransId="{808AC320-DC08-4B0C-BA84-1A5C39D84BBF}" sibTransId="{213C7991-3E5B-4116-B104-1E1047102FF4}"/>
    <dgm:cxn modelId="{546A2AEE-7248-48A5-9D82-14B3F7CB14A6}" srcId="{B4277E75-0360-4E47-96BC-81FA75FCE797}" destId="{A78AA547-191C-4062-85B1-A0DDB8D560F3}" srcOrd="0" destOrd="0" parTransId="{2AC8A6B6-863E-43D6-8904-762D1BFB98C2}" sibTransId="{18F3BF7B-956A-482F-B86D-2F3313D55DAE}"/>
    <dgm:cxn modelId="{CB3A36A6-05FF-4E60-AFE9-495B13ABD565}" type="presOf" srcId="{A78AA547-191C-4062-85B1-A0DDB8D560F3}" destId="{64C23C9C-66AF-47ED-8AFE-FC8D9BD00B30}" srcOrd="0" destOrd="0" presId="urn:microsoft.com/office/officeart/2005/8/layout/vList2"/>
    <dgm:cxn modelId="{B2B3B784-432C-48F4-A8E3-389B78F996C0}" type="presParOf" srcId="{FEA240AB-B51A-417B-A35D-EEA4F471B684}" destId="{64C23C9C-66AF-47ED-8AFE-FC8D9BD00B30}" srcOrd="0" destOrd="0" presId="urn:microsoft.com/office/officeart/2005/8/layout/vList2"/>
    <dgm:cxn modelId="{C48A4A82-1E31-4808-B004-C1897ECD2051}" type="presParOf" srcId="{FEA240AB-B51A-417B-A35D-EEA4F471B684}" destId="{40FA291C-4C74-42C9-9612-F7014BCA46F9}" srcOrd="1" destOrd="0" presId="urn:microsoft.com/office/officeart/2005/8/layout/vList2"/>
    <dgm:cxn modelId="{B83415CB-4433-487D-B024-09324E578A02}" type="presParOf" srcId="{FEA240AB-B51A-417B-A35D-EEA4F471B684}" destId="{0EA0CAA6-DB73-4EA8-9225-C68C380CD4B3}" srcOrd="2" destOrd="0" presId="urn:microsoft.com/office/officeart/2005/8/layout/vList2"/>
    <dgm:cxn modelId="{42CB888F-152B-466E-8545-2ACBE12952EA}" type="presParOf" srcId="{FEA240AB-B51A-417B-A35D-EEA4F471B684}" destId="{593190C6-2920-4AD2-8ED3-B6B4ACEC2D83}" srcOrd="3" destOrd="0" presId="urn:microsoft.com/office/officeart/2005/8/layout/vList2"/>
    <dgm:cxn modelId="{C79C1616-C04D-4005-8683-29CEC033735F}" type="presParOf" srcId="{FEA240AB-B51A-417B-A35D-EEA4F471B684}" destId="{DB665601-2FAD-4A39-9422-AB765BF474E4}" srcOrd="4" destOrd="0" presId="urn:microsoft.com/office/officeart/2005/8/layout/vList2"/>
    <dgm:cxn modelId="{2A6EA2B8-0C12-4093-9C08-9BB6FA6203B1}" type="presParOf" srcId="{FEA240AB-B51A-417B-A35D-EEA4F471B684}" destId="{214E3041-B721-4860-AD97-3C682EA3D655}" srcOrd="5" destOrd="0" presId="urn:microsoft.com/office/officeart/2005/8/layout/vList2"/>
    <dgm:cxn modelId="{7F1BD73A-750A-48FD-BCCA-6CDEC5869E31}" type="presParOf" srcId="{FEA240AB-B51A-417B-A35D-EEA4F471B684}" destId="{14E78C7A-32FF-4E52-A7AA-9773CECC08D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0BB7DD2-7969-44E0-9047-26527158C5E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fr-FR"/>
        </a:p>
      </dgm:t>
    </dgm:pt>
    <dgm:pt modelId="{A09037C6-7F2C-4633-B97C-6D501A40A141}">
      <dgm:prSet/>
      <dgm:spPr/>
      <dgm:t>
        <a:bodyPr/>
        <a:lstStyle/>
        <a:p>
          <a:pPr rtl="0"/>
          <a:r>
            <a:rPr lang="fr-FR" dirty="0" smtClean="0">
              <a:solidFill>
                <a:srgbClr val="FFC000"/>
              </a:solidFill>
            </a:rPr>
            <a:t>Canaux ionique dépourvus de rôle de récepteur de médiateur</a:t>
          </a:r>
          <a:endParaRPr lang="fr-FR" dirty="0">
            <a:solidFill>
              <a:srgbClr val="FFC000"/>
            </a:solidFill>
          </a:endParaRPr>
        </a:p>
      </dgm:t>
    </dgm:pt>
    <dgm:pt modelId="{49CC08A6-7BED-4AA6-A0E1-E8C39F22909E}" type="parTrans" cxnId="{AFA40E9D-7A5B-49EF-AAB2-E9019ADF1FF5}">
      <dgm:prSet/>
      <dgm:spPr/>
      <dgm:t>
        <a:bodyPr/>
        <a:lstStyle/>
        <a:p>
          <a:endParaRPr lang="fr-FR"/>
        </a:p>
      </dgm:t>
    </dgm:pt>
    <dgm:pt modelId="{CA25649F-A440-47EF-91C9-2966F5682C83}" type="sibTrans" cxnId="{AFA40E9D-7A5B-49EF-AAB2-E9019ADF1FF5}">
      <dgm:prSet/>
      <dgm:spPr/>
      <dgm:t>
        <a:bodyPr/>
        <a:lstStyle/>
        <a:p>
          <a:endParaRPr lang="fr-FR"/>
        </a:p>
      </dgm:t>
    </dgm:pt>
    <dgm:pt modelId="{35BD6009-19F1-43EE-BC8C-DD5A90D91DE4}">
      <dgm:prSet/>
      <dgm:spPr/>
      <dgm:t>
        <a:bodyPr/>
        <a:lstStyle/>
        <a:p>
          <a:pPr rtl="0"/>
          <a:r>
            <a:rPr lang="fr-FR" dirty="0" smtClean="0"/>
            <a:t>Pompes ioniques</a:t>
          </a:r>
          <a:endParaRPr lang="fr-FR" dirty="0"/>
        </a:p>
      </dgm:t>
    </dgm:pt>
    <dgm:pt modelId="{9FCC9869-543A-458B-9787-4B94325A25AA}" type="parTrans" cxnId="{56E62570-F5ED-463A-9AAD-757BF5D62076}">
      <dgm:prSet/>
      <dgm:spPr/>
      <dgm:t>
        <a:bodyPr/>
        <a:lstStyle/>
        <a:p>
          <a:endParaRPr lang="fr-FR"/>
        </a:p>
      </dgm:t>
    </dgm:pt>
    <dgm:pt modelId="{5577488C-9DA9-4DA7-B1F2-6375CAC49903}" type="sibTrans" cxnId="{56E62570-F5ED-463A-9AAD-757BF5D62076}">
      <dgm:prSet/>
      <dgm:spPr/>
      <dgm:t>
        <a:bodyPr/>
        <a:lstStyle/>
        <a:p>
          <a:endParaRPr lang="fr-FR"/>
        </a:p>
      </dgm:t>
    </dgm:pt>
    <dgm:pt modelId="{2E9A7BB5-D976-4C48-A700-B0E4C2ABE7E5}" type="pres">
      <dgm:prSet presAssocID="{B0BB7DD2-7969-44E0-9047-26527158C5E0}" presName="linear" presStyleCnt="0">
        <dgm:presLayoutVars>
          <dgm:animLvl val="lvl"/>
          <dgm:resizeHandles val="exact"/>
        </dgm:presLayoutVars>
      </dgm:prSet>
      <dgm:spPr/>
      <dgm:t>
        <a:bodyPr/>
        <a:lstStyle/>
        <a:p>
          <a:endParaRPr lang="fr-FR"/>
        </a:p>
      </dgm:t>
    </dgm:pt>
    <dgm:pt modelId="{574F4417-2943-48D3-AD99-EB4425AF03F2}" type="pres">
      <dgm:prSet presAssocID="{A09037C6-7F2C-4633-B97C-6D501A40A141}" presName="parentText" presStyleLbl="node1" presStyleIdx="0" presStyleCnt="2">
        <dgm:presLayoutVars>
          <dgm:chMax val="0"/>
          <dgm:bulletEnabled val="1"/>
        </dgm:presLayoutVars>
      </dgm:prSet>
      <dgm:spPr/>
      <dgm:t>
        <a:bodyPr/>
        <a:lstStyle/>
        <a:p>
          <a:endParaRPr lang="fr-FR"/>
        </a:p>
      </dgm:t>
    </dgm:pt>
    <dgm:pt modelId="{73CFF071-D2FA-47CD-B634-B5889B8771C9}" type="pres">
      <dgm:prSet presAssocID="{CA25649F-A440-47EF-91C9-2966F5682C83}" presName="spacer" presStyleCnt="0"/>
      <dgm:spPr/>
    </dgm:pt>
    <dgm:pt modelId="{D0BD779E-EEBA-4315-A792-88F6D6D95119}" type="pres">
      <dgm:prSet presAssocID="{35BD6009-19F1-43EE-BC8C-DD5A90D91DE4}" presName="parentText" presStyleLbl="node1" presStyleIdx="1" presStyleCnt="2">
        <dgm:presLayoutVars>
          <dgm:chMax val="0"/>
          <dgm:bulletEnabled val="1"/>
        </dgm:presLayoutVars>
      </dgm:prSet>
      <dgm:spPr/>
      <dgm:t>
        <a:bodyPr/>
        <a:lstStyle/>
        <a:p>
          <a:endParaRPr lang="fr-FR"/>
        </a:p>
      </dgm:t>
    </dgm:pt>
  </dgm:ptLst>
  <dgm:cxnLst>
    <dgm:cxn modelId="{D16CA657-8DB5-4B87-8870-DE203B3B635D}" type="presOf" srcId="{35BD6009-19F1-43EE-BC8C-DD5A90D91DE4}" destId="{D0BD779E-EEBA-4315-A792-88F6D6D95119}" srcOrd="0" destOrd="0" presId="urn:microsoft.com/office/officeart/2005/8/layout/vList2"/>
    <dgm:cxn modelId="{D335ED4F-64E3-4C29-85ED-0D173DEF1299}" type="presOf" srcId="{B0BB7DD2-7969-44E0-9047-26527158C5E0}" destId="{2E9A7BB5-D976-4C48-A700-B0E4C2ABE7E5}" srcOrd="0" destOrd="0" presId="urn:microsoft.com/office/officeart/2005/8/layout/vList2"/>
    <dgm:cxn modelId="{56E62570-F5ED-463A-9AAD-757BF5D62076}" srcId="{B0BB7DD2-7969-44E0-9047-26527158C5E0}" destId="{35BD6009-19F1-43EE-BC8C-DD5A90D91DE4}" srcOrd="1" destOrd="0" parTransId="{9FCC9869-543A-458B-9787-4B94325A25AA}" sibTransId="{5577488C-9DA9-4DA7-B1F2-6375CAC49903}"/>
    <dgm:cxn modelId="{55CA5361-91CD-473E-894B-8745349DDE92}" type="presOf" srcId="{A09037C6-7F2C-4633-B97C-6D501A40A141}" destId="{574F4417-2943-48D3-AD99-EB4425AF03F2}" srcOrd="0" destOrd="0" presId="urn:microsoft.com/office/officeart/2005/8/layout/vList2"/>
    <dgm:cxn modelId="{AFA40E9D-7A5B-49EF-AAB2-E9019ADF1FF5}" srcId="{B0BB7DD2-7969-44E0-9047-26527158C5E0}" destId="{A09037C6-7F2C-4633-B97C-6D501A40A141}" srcOrd="0" destOrd="0" parTransId="{49CC08A6-7BED-4AA6-A0E1-E8C39F22909E}" sibTransId="{CA25649F-A440-47EF-91C9-2966F5682C83}"/>
    <dgm:cxn modelId="{0711B090-053B-4AC0-BA9A-EBC84B61784A}" type="presParOf" srcId="{2E9A7BB5-D976-4C48-A700-B0E4C2ABE7E5}" destId="{574F4417-2943-48D3-AD99-EB4425AF03F2}" srcOrd="0" destOrd="0" presId="urn:microsoft.com/office/officeart/2005/8/layout/vList2"/>
    <dgm:cxn modelId="{7AED0A43-BC73-453F-96C4-37AED18625CE}" type="presParOf" srcId="{2E9A7BB5-D976-4C48-A700-B0E4C2ABE7E5}" destId="{73CFF071-D2FA-47CD-B634-B5889B8771C9}" srcOrd="1" destOrd="0" presId="urn:microsoft.com/office/officeart/2005/8/layout/vList2"/>
    <dgm:cxn modelId="{A010256E-F885-4333-A192-BB3A674D3008}" type="presParOf" srcId="{2E9A7BB5-D976-4C48-A700-B0E4C2ABE7E5}" destId="{D0BD779E-EEBA-4315-A792-88F6D6D9511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941F14D-9A55-4B4D-BB3E-58D7DBF6C72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fr-FR"/>
        </a:p>
      </dgm:t>
    </dgm:pt>
    <dgm:pt modelId="{A0C0EB4E-4DD7-4956-BC11-9AFB5F3B5BF1}">
      <dgm:prSet/>
      <dgm:spPr/>
      <dgm:t>
        <a:bodyPr/>
        <a:lstStyle/>
        <a:p>
          <a:pPr algn="ctr" rtl="0"/>
          <a:r>
            <a:rPr lang="fr-FR" dirty="0" smtClean="0">
              <a:solidFill>
                <a:srgbClr val="FFC000"/>
              </a:solidFill>
            </a:rPr>
            <a:t>Les canaux sodiques</a:t>
          </a:r>
          <a:endParaRPr lang="fr-FR" dirty="0">
            <a:solidFill>
              <a:srgbClr val="FFC000"/>
            </a:solidFill>
          </a:endParaRPr>
        </a:p>
      </dgm:t>
    </dgm:pt>
    <dgm:pt modelId="{8B3CC4FD-C22C-46CE-97B5-A5DA02255FB2}" type="parTrans" cxnId="{86AFB434-A97B-4C97-BAB0-B299BF966660}">
      <dgm:prSet/>
      <dgm:spPr/>
      <dgm:t>
        <a:bodyPr/>
        <a:lstStyle/>
        <a:p>
          <a:pPr algn="ctr"/>
          <a:endParaRPr lang="fr-FR"/>
        </a:p>
      </dgm:t>
    </dgm:pt>
    <dgm:pt modelId="{357FEC6F-8BDD-4B5C-BFFB-61043E3E21BF}" type="sibTrans" cxnId="{86AFB434-A97B-4C97-BAB0-B299BF966660}">
      <dgm:prSet/>
      <dgm:spPr/>
      <dgm:t>
        <a:bodyPr/>
        <a:lstStyle/>
        <a:p>
          <a:pPr algn="ctr"/>
          <a:endParaRPr lang="fr-FR"/>
        </a:p>
      </dgm:t>
    </dgm:pt>
    <dgm:pt modelId="{1EBC9E69-7B4E-4935-A958-8732E9204E0D}">
      <dgm:prSet/>
      <dgm:spPr/>
      <dgm:t>
        <a:bodyPr/>
        <a:lstStyle/>
        <a:p>
          <a:pPr algn="ctr" rtl="0"/>
          <a:r>
            <a:rPr lang="fr-FR" dirty="0" smtClean="0"/>
            <a:t>Les canaux potassiques</a:t>
          </a:r>
          <a:endParaRPr lang="fr-FR" dirty="0"/>
        </a:p>
      </dgm:t>
    </dgm:pt>
    <dgm:pt modelId="{1FD2E585-5E18-4DD0-864C-161BADEC7989}" type="parTrans" cxnId="{EFF8DE7F-CB6F-47B5-B1A3-635820C5BECD}">
      <dgm:prSet/>
      <dgm:spPr/>
      <dgm:t>
        <a:bodyPr/>
        <a:lstStyle/>
        <a:p>
          <a:pPr algn="ctr"/>
          <a:endParaRPr lang="fr-FR"/>
        </a:p>
      </dgm:t>
    </dgm:pt>
    <dgm:pt modelId="{1E1E5315-FA4A-40F5-882C-2F575F22C2D8}" type="sibTrans" cxnId="{EFF8DE7F-CB6F-47B5-B1A3-635820C5BECD}">
      <dgm:prSet/>
      <dgm:spPr/>
      <dgm:t>
        <a:bodyPr/>
        <a:lstStyle/>
        <a:p>
          <a:pPr algn="ctr"/>
          <a:endParaRPr lang="fr-FR"/>
        </a:p>
      </dgm:t>
    </dgm:pt>
    <dgm:pt modelId="{0E6333FD-B646-4708-B1EE-C6C64A705A0A}">
      <dgm:prSet/>
      <dgm:spPr/>
      <dgm:t>
        <a:bodyPr/>
        <a:lstStyle/>
        <a:p>
          <a:pPr algn="ctr" rtl="0"/>
          <a:r>
            <a:rPr lang="fr-FR" dirty="0" smtClean="0"/>
            <a:t>Les canaux calciques</a:t>
          </a:r>
          <a:endParaRPr lang="fr-FR" dirty="0"/>
        </a:p>
      </dgm:t>
    </dgm:pt>
    <dgm:pt modelId="{A5872ACD-A015-4D6A-8A20-D30D32A202CF}" type="parTrans" cxnId="{592015C6-4D13-483D-AE4F-8E999F4BD740}">
      <dgm:prSet/>
      <dgm:spPr/>
      <dgm:t>
        <a:bodyPr/>
        <a:lstStyle/>
        <a:p>
          <a:pPr algn="ctr"/>
          <a:endParaRPr lang="fr-FR"/>
        </a:p>
      </dgm:t>
    </dgm:pt>
    <dgm:pt modelId="{25032E18-A79D-4CBD-9C0E-BAB370A1FECC}" type="sibTrans" cxnId="{592015C6-4D13-483D-AE4F-8E999F4BD740}">
      <dgm:prSet/>
      <dgm:spPr/>
      <dgm:t>
        <a:bodyPr/>
        <a:lstStyle/>
        <a:p>
          <a:pPr algn="ctr"/>
          <a:endParaRPr lang="fr-FR"/>
        </a:p>
      </dgm:t>
    </dgm:pt>
    <dgm:pt modelId="{788BFD41-C72E-46C4-A749-9C0DF649AABC}" type="pres">
      <dgm:prSet presAssocID="{6941F14D-9A55-4B4D-BB3E-58D7DBF6C726}" presName="linear" presStyleCnt="0">
        <dgm:presLayoutVars>
          <dgm:animLvl val="lvl"/>
          <dgm:resizeHandles val="exact"/>
        </dgm:presLayoutVars>
      </dgm:prSet>
      <dgm:spPr/>
      <dgm:t>
        <a:bodyPr/>
        <a:lstStyle/>
        <a:p>
          <a:endParaRPr lang="fr-FR"/>
        </a:p>
      </dgm:t>
    </dgm:pt>
    <dgm:pt modelId="{7AC3BC35-45AE-4121-9F7B-49A2255B4FF2}" type="pres">
      <dgm:prSet presAssocID="{A0C0EB4E-4DD7-4956-BC11-9AFB5F3B5BF1}" presName="parentText" presStyleLbl="node1" presStyleIdx="0" presStyleCnt="3">
        <dgm:presLayoutVars>
          <dgm:chMax val="0"/>
          <dgm:bulletEnabled val="1"/>
        </dgm:presLayoutVars>
      </dgm:prSet>
      <dgm:spPr/>
      <dgm:t>
        <a:bodyPr/>
        <a:lstStyle/>
        <a:p>
          <a:endParaRPr lang="fr-FR"/>
        </a:p>
      </dgm:t>
    </dgm:pt>
    <dgm:pt modelId="{66F3CC57-3E83-448E-B25A-5FA4B274E8F6}" type="pres">
      <dgm:prSet presAssocID="{357FEC6F-8BDD-4B5C-BFFB-61043E3E21BF}" presName="spacer" presStyleCnt="0"/>
      <dgm:spPr/>
    </dgm:pt>
    <dgm:pt modelId="{F362D6F0-95AC-4DB0-82BB-6CA7EAAB5BFD}" type="pres">
      <dgm:prSet presAssocID="{1EBC9E69-7B4E-4935-A958-8732E9204E0D}" presName="parentText" presStyleLbl="node1" presStyleIdx="1" presStyleCnt="3">
        <dgm:presLayoutVars>
          <dgm:chMax val="0"/>
          <dgm:bulletEnabled val="1"/>
        </dgm:presLayoutVars>
      </dgm:prSet>
      <dgm:spPr/>
      <dgm:t>
        <a:bodyPr/>
        <a:lstStyle/>
        <a:p>
          <a:endParaRPr lang="fr-FR"/>
        </a:p>
      </dgm:t>
    </dgm:pt>
    <dgm:pt modelId="{B9C19F93-2C33-47D1-96B2-F06E34A024CE}" type="pres">
      <dgm:prSet presAssocID="{1E1E5315-FA4A-40F5-882C-2F575F22C2D8}" presName="spacer" presStyleCnt="0"/>
      <dgm:spPr/>
    </dgm:pt>
    <dgm:pt modelId="{B6C931C4-CDE0-45CB-A3C4-EC609156718F}" type="pres">
      <dgm:prSet presAssocID="{0E6333FD-B646-4708-B1EE-C6C64A705A0A}" presName="parentText" presStyleLbl="node1" presStyleIdx="2" presStyleCnt="3">
        <dgm:presLayoutVars>
          <dgm:chMax val="0"/>
          <dgm:bulletEnabled val="1"/>
        </dgm:presLayoutVars>
      </dgm:prSet>
      <dgm:spPr/>
      <dgm:t>
        <a:bodyPr/>
        <a:lstStyle/>
        <a:p>
          <a:endParaRPr lang="fr-FR"/>
        </a:p>
      </dgm:t>
    </dgm:pt>
  </dgm:ptLst>
  <dgm:cxnLst>
    <dgm:cxn modelId="{86AFB434-A97B-4C97-BAB0-B299BF966660}" srcId="{6941F14D-9A55-4B4D-BB3E-58D7DBF6C726}" destId="{A0C0EB4E-4DD7-4956-BC11-9AFB5F3B5BF1}" srcOrd="0" destOrd="0" parTransId="{8B3CC4FD-C22C-46CE-97B5-A5DA02255FB2}" sibTransId="{357FEC6F-8BDD-4B5C-BFFB-61043E3E21BF}"/>
    <dgm:cxn modelId="{93350A50-23A5-4539-B4CE-19810C44C8FA}" type="presOf" srcId="{A0C0EB4E-4DD7-4956-BC11-9AFB5F3B5BF1}" destId="{7AC3BC35-45AE-4121-9F7B-49A2255B4FF2}" srcOrd="0" destOrd="0" presId="urn:microsoft.com/office/officeart/2005/8/layout/vList2"/>
    <dgm:cxn modelId="{592015C6-4D13-483D-AE4F-8E999F4BD740}" srcId="{6941F14D-9A55-4B4D-BB3E-58D7DBF6C726}" destId="{0E6333FD-B646-4708-B1EE-C6C64A705A0A}" srcOrd="2" destOrd="0" parTransId="{A5872ACD-A015-4D6A-8A20-D30D32A202CF}" sibTransId="{25032E18-A79D-4CBD-9C0E-BAB370A1FECC}"/>
    <dgm:cxn modelId="{CDCDA201-8C5E-4CDF-9826-4899CAB8817B}" type="presOf" srcId="{6941F14D-9A55-4B4D-BB3E-58D7DBF6C726}" destId="{788BFD41-C72E-46C4-A749-9C0DF649AABC}" srcOrd="0" destOrd="0" presId="urn:microsoft.com/office/officeart/2005/8/layout/vList2"/>
    <dgm:cxn modelId="{7B7FE6A6-CF58-452E-9268-C54B8FF5DE22}" type="presOf" srcId="{0E6333FD-B646-4708-B1EE-C6C64A705A0A}" destId="{B6C931C4-CDE0-45CB-A3C4-EC609156718F}" srcOrd="0" destOrd="0" presId="urn:microsoft.com/office/officeart/2005/8/layout/vList2"/>
    <dgm:cxn modelId="{15328FD8-B243-4659-87C7-3AD98898C2BC}" type="presOf" srcId="{1EBC9E69-7B4E-4935-A958-8732E9204E0D}" destId="{F362D6F0-95AC-4DB0-82BB-6CA7EAAB5BFD}" srcOrd="0" destOrd="0" presId="urn:microsoft.com/office/officeart/2005/8/layout/vList2"/>
    <dgm:cxn modelId="{EFF8DE7F-CB6F-47B5-B1A3-635820C5BECD}" srcId="{6941F14D-9A55-4B4D-BB3E-58D7DBF6C726}" destId="{1EBC9E69-7B4E-4935-A958-8732E9204E0D}" srcOrd="1" destOrd="0" parTransId="{1FD2E585-5E18-4DD0-864C-161BADEC7989}" sibTransId="{1E1E5315-FA4A-40F5-882C-2F575F22C2D8}"/>
    <dgm:cxn modelId="{58B3768C-F872-4120-88CA-F8B91D6D4F99}" type="presParOf" srcId="{788BFD41-C72E-46C4-A749-9C0DF649AABC}" destId="{7AC3BC35-45AE-4121-9F7B-49A2255B4FF2}" srcOrd="0" destOrd="0" presId="urn:microsoft.com/office/officeart/2005/8/layout/vList2"/>
    <dgm:cxn modelId="{BC5D05B3-400A-4FC7-9F62-4AD8B7C75BD1}" type="presParOf" srcId="{788BFD41-C72E-46C4-A749-9C0DF649AABC}" destId="{66F3CC57-3E83-448E-B25A-5FA4B274E8F6}" srcOrd="1" destOrd="0" presId="urn:microsoft.com/office/officeart/2005/8/layout/vList2"/>
    <dgm:cxn modelId="{B9C0E785-3F8B-44B2-B14D-9F89524A0549}" type="presParOf" srcId="{788BFD41-C72E-46C4-A749-9C0DF649AABC}" destId="{F362D6F0-95AC-4DB0-82BB-6CA7EAAB5BFD}" srcOrd="2" destOrd="0" presId="urn:microsoft.com/office/officeart/2005/8/layout/vList2"/>
    <dgm:cxn modelId="{E3676DF8-597D-4EF5-9763-DFAA92A0124F}" type="presParOf" srcId="{788BFD41-C72E-46C4-A749-9C0DF649AABC}" destId="{B9C19F93-2C33-47D1-96B2-F06E34A024CE}" srcOrd="3" destOrd="0" presId="urn:microsoft.com/office/officeart/2005/8/layout/vList2"/>
    <dgm:cxn modelId="{CFF05CC7-11E1-40E4-ACD7-8E59D6CAF15C}" type="presParOf" srcId="{788BFD41-C72E-46C4-A749-9C0DF649AABC}" destId="{B6C931C4-CDE0-45CB-A3C4-EC609156718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0BB7DD2-7969-44E0-9047-26527158C5E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fr-FR"/>
        </a:p>
      </dgm:t>
    </dgm:pt>
    <dgm:pt modelId="{A09037C6-7F2C-4633-B97C-6D501A40A141}">
      <dgm:prSet/>
      <dgm:spPr/>
      <dgm:t>
        <a:bodyPr/>
        <a:lstStyle/>
        <a:p>
          <a:pPr rtl="0"/>
          <a:r>
            <a:rPr lang="fr-FR" dirty="0" smtClean="0"/>
            <a:t>Canaux ionique dépourvus de rôle de récepteur de médiateur</a:t>
          </a:r>
          <a:endParaRPr lang="fr-FR" dirty="0"/>
        </a:p>
      </dgm:t>
    </dgm:pt>
    <dgm:pt modelId="{49CC08A6-7BED-4AA6-A0E1-E8C39F22909E}" type="parTrans" cxnId="{AFA40E9D-7A5B-49EF-AAB2-E9019ADF1FF5}">
      <dgm:prSet/>
      <dgm:spPr/>
      <dgm:t>
        <a:bodyPr/>
        <a:lstStyle/>
        <a:p>
          <a:endParaRPr lang="fr-FR"/>
        </a:p>
      </dgm:t>
    </dgm:pt>
    <dgm:pt modelId="{CA25649F-A440-47EF-91C9-2966F5682C83}" type="sibTrans" cxnId="{AFA40E9D-7A5B-49EF-AAB2-E9019ADF1FF5}">
      <dgm:prSet/>
      <dgm:spPr/>
      <dgm:t>
        <a:bodyPr/>
        <a:lstStyle/>
        <a:p>
          <a:endParaRPr lang="fr-FR"/>
        </a:p>
      </dgm:t>
    </dgm:pt>
    <dgm:pt modelId="{35BD6009-19F1-43EE-BC8C-DD5A90D91DE4}">
      <dgm:prSet/>
      <dgm:spPr/>
      <dgm:t>
        <a:bodyPr/>
        <a:lstStyle/>
        <a:p>
          <a:pPr rtl="0"/>
          <a:r>
            <a:rPr lang="fr-FR" dirty="0" smtClean="0">
              <a:solidFill>
                <a:srgbClr val="FFC000"/>
              </a:solidFill>
            </a:rPr>
            <a:t>Pompes ioniques</a:t>
          </a:r>
          <a:endParaRPr lang="fr-FR" dirty="0">
            <a:solidFill>
              <a:srgbClr val="FFC000"/>
            </a:solidFill>
          </a:endParaRPr>
        </a:p>
      </dgm:t>
    </dgm:pt>
    <dgm:pt modelId="{9FCC9869-543A-458B-9787-4B94325A25AA}" type="parTrans" cxnId="{56E62570-F5ED-463A-9AAD-757BF5D62076}">
      <dgm:prSet/>
      <dgm:spPr/>
      <dgm:t>
        <a:bodyPr/>
        <a:lstStyle/>
        <a:p>
          <a:endParaRPr lang="fr-FR"/>
        </a:p>
      </dgm:t>
    </dgm:pt>
    <dgm:pt modelId="{5577488C-9DA9-4DA7-B1F2-6375CAC49903}" type="sibTrans" cxnId="{56E62570-F5ED-463A-9AAD-757BF5D62076}">
      <dgm:prSet/>
      <dgm:spPr/>
      <dgm:t>
        <a:bodyPr/>
        <a:lstStyle/>
        <a:p>
          <a:endParaRPr lang="fr-FR"/>
        </a:p>
      </dgm:t>
    </dgm:pt>
    <dgm:pt modelId="{2E9A7BB5-D976-4C48-A700-B0E4C2ABE7E5}" type="pres">
      <dgm:prSet presAssocID="{B0BB7DD2-7969-44E0-9047-26527158C5E0}" presName="linear" presStyleCnt="0">
        <dgm:presLayoutVars>
          <dgm:animLvl val="lvl"/>
          <dgm:resizeHandles val="exact"/>
        </dgm:presLayoutVars>
      </dgm:prSet>
      <dgm:spPr/>
      <dgm:t>
        <a:bodyPr/>
        <a:lstStyle/>
        <a:p>
          <a:endParaRPr lang="fr-FR"/>
        </a:p>
      </dgm:t>
    </dgm:pt>
    <dgm:pt modelId="{574F4417-2943-48D3-AD99-EB4425AF03F2}" type="pres">
      <dgm:prSet presAssocID="{A09037C6-7F2C-4633-B97C-6D501A40A141}" presName="parentText" presStyleLbl="node1" presStyleIdx="0" presStyleCnt="2">
        <dgm:presLayoutVars>
          <dgm:chMax val="0"/>
          <dgm:bulletEnabled val="1"/>
        </dgm:presLayoutVars>
      </dgm:prSet>
      <dgm:spPr/>
      <dgm:t>
        <a:bodyPr/>
        <a:lstStyle/>
        <a:p>
          <a:endParaRPr lang="fr-FR"/>
        </a:p>
      </dgm:t>
    </dgm:pt>
    <dgm:pt modelId="{73CFF071-D2FA-47CD-B634-B5889B8771C9}" type="pres">
      <dgm:prSet presAssocID="{CA25649F-A440-47EF-91C9-2966F5682C83}" presName="spacer" presStyleCnt="0"/>
      <dgm:spPr/>
    </dgm:pt>
    <dgm:pt modelId="{D0BD779E-EEBA-4315-A792-88F6D6D95119}" type="pres">
      <dgm:prSet presAssocID="{35BD6009-19F1-43EE-BC8C-DD5A90D91DE4}" presName="parentText" presStyleLbl="node1" presStyleIdx="1" presStyleCnt="2" custLinFactNeighborY="-49999">
        <dgm:presLayoutVars>
          <dgm:chMax val="0"/>
          <dgm:bulletEnabled val="1"/>
        </dgm:presLayoutVars>
      </dgm:prSet>
      <dgm:spPr/>
      <dgm:t>
        <a:bodyPr/>
        <a:lstStyle/>
        <a:p>
          <a:endParaRPr lang="fr-FR"/>
        </a:p>
      </dgm:t>
    </dgm:pt>
  </dgm:ptLst>
  <dgm:cxnLst>
    <dgm:cxn modelId="{56E62570-F5ED-463A-9AAD-757BF5D62076}" srcId="{B0BB7DD2-7969-44E0-9047-26527158C5E0}" destId="{35BD6009-19F1-43EE-BC8C-DD5A90D91DE4}" srcOrd="1" destOrd="0" parTransId="{9FCC9869-543A-458B-9787-4B94325A25AA}" sibTransId="{5577488C-9DA9-4DA7-B1F2-6375CAC49903}"/>
    <dgm:cxn modelId="{AFA40E9D-7A5B-49EF-AAB2-E9019ADF1FF5}" srcId="{B0BB7DD2-7969-44E0-9047-26527158C5E0}" destId="{A09037C6-7F2C-4633-B97C-6D501A40A141}" srcOrd="0" destOrd="0" parTransId="{49CC08A6-7BED-4AA6-A0E1-E8C39F22909E}" sibTransId="{CA25649F-A440-47EF-91C9-2966F5682C83}"/>
    <dgm:cxn modelId="{75C616DD-0FE2-4752-8C08-60B1128BFA9E}" type="presOf" srcId="{B0BB7DD2-7969-44E0-9047-26527158C5E0}" destId="{2E9A7BB5-D976-4C48-A700-B0E4C2ABE7E5}" srcOrd="0" destOrd="0" presId="urn:microsoft.com/office/officeart/2005/8/layout/vList2"/>
    <dgm:cxn modelId="{3D515A34-6012-4DFF-81EB-DF048CC533FA}" type="presOf" srcId="{A09037C6-7F2C-4633-B97C-6D501A40A141}" destId="{574F4417-2943-48D3-AD99-EB4425AF03F2}" srcOrd="0" destOrd="0" presId="urn:microsoft.com/office/officeart/2005/8/layout/vList2"/>
    <dgm:cxn modelId="{E5563299-4C46-462D-ADEC-9A3E90B30848}" type="presOf" srcId="{35BD6009-19F1-43EE-BC8C-DD5A90D91DE4}" destId="{D0BD779E-EEBA-4315-A792-88F6D6D95119}" srcOrd="0" destOrd="0" presId="urn:microsoft.com/office/officeart/2005/8/layout/vList2"/>
    <dgm:cxn modelId="{D4F1C387-AD4A-4CB0-9D55-47E3BFBF1536}" type="presParOf" srcId="{2E9A7BB5-D976-4C48-A700-B0E4C2ABE7E5}" destId="{574F4417-2943-48D3-AD99-EB4425AF03F2}" srcOrd="0" destOrd="0" presId="urn:microsoft.com/office/officeart/2005/8/layout/vList2"/>
    <dgm:cxn modelId="{C8E3A79D-776B-4A5D-9DA0-FA9DB86B9AEC}" type="presParOf" srcId="{2E9A7BB5-D976-4C48-A700-B0E4C2ABE7E5}" destId="{73CFF071-D2FA-47CD-B634-B5889B8771C9}" srcOrd="1" destOrd="0" presId="urn:microsoft.com/office/officeart/2005/8/layout/vList2"/>
    <dgm:cxn modelId="{2DD9FC69-D483-41C0-B5C7-FDA024819EEA}" type="presParOf" srcId="{2E9A7BB5-D976-4C48-A700-B0E4C2ABE7E5}" destId="{D0BD779E-EEBA-4315-A792-88F6D6D9511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85CB293-2508-4F0D-8B5E-583D133CCBC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EDDCA472-5CB5-4CDA-8874-90A28A2A9EB5}">
      <dgm:prSet/>
      <dgm:spPr/>
      <dgm:t>
        <a:bodyPr/>
        <a:lstStyle/>
        <a:p>
          <a:pPr rtl="0"/>
          <a:r>
            <a:rPr lang="fr-FR" dirty="0" smtClean="0"/>
            <a:t>Transport d’ions dans un seul sens: </a:t>
          </a:r>
          <a:r>
            <a:rPr lang="fr-FR" dirty="0" err="1" smtClean="0"/>
            <a:t>symporteurs</a:t>
          </a:r>
          <a:r>
            <a:rPr lang="fr-FR" dirty="0" smtClean="0"/>
            <a:t> </a:t>
          </a:r>
          <a:endParaRPr lang="fr-FR" dirty="0"/>
        </a:p>
      </dgm:t>
    </dgm:pt>
    <dgm:pt modelId="{A0B5FD75-1A51-4588-84A5-F921EFCB35AB}" type="parTrans" cxnId="{C188C6A7-C500-40CD-A0F9-7DB44CF8D463}">
      <dgm:prSet/>
      <dgm:spPr/>
      <dgm:t>
        <a:bodyPr/>
        <a:lstStyle/>
        <a:p>
          <a:endParaRPr lang="fr-FR"/>
        </a:p>
      </dgm:t>
    </dgm:pt>
    <dgm:pt modelId="{39B2BEF7-E11F-4512-AB94-9636D90AF98B}" type="sibTrans" cxnId="{C188C6A7-C500-40CD-A0F9-7DB44CF8D463}">
      <dgm:prSet/>
      <dgm:spPr/>
      <dgm:t>
        <a:bodyPr/>
        <a:lstStyle/>
        <a:p>
          <a:endParaRPr lang="fr-FR"/>
        </a:p>
      </dgm:t>
    </dgm:pt>
    <dgm:pt modelId="{4FA40D3B-D0A5-4A90-826D-14FC0029B8DF}">
      <dgm:prSet/>
      <dgm:spPr/>
      <dgm:t>
        <a:bodyPr/>
        <a:lstStyle/>
        <a:p>
          <a:pPr rtl="0"/>
          <a:r>
            <a:rPr lang="fr-FR" dirty="0" smtClean="0"/>
            <a:t>Transport d’ions en contre sens : </a:t>
          </a:r>
          <a:r>
            <a:rPr lang="fr-FR" dirty="0" err="1" smtClean="0"/>
            <a:t>antiporteurs</a:t>
          </a:r>
          <a:r>
            <a:rPr lang="fr-FR" dirty="0" smtClean="0"/>
            <a:t> </a:t>
          </a:r>
          <a:endParaRPr lang="fr-FR" dirty="0"/>
        </a:p>
      </dgm:t>
    </dgm:pt>
    <dgm:pt modelId="{169DFD9B-6B3C-4FAB-AEC8-3D51B18F4CFB}" type="parTrans" cxnId="{4B9BD8C2-94FF-48FF-9543-6F948D875055}">
      <dgm:prSet/>
      <dgm:spPr/>
      <dgm:t>
        <a:bodyPr/>
        <a:lstStyle/>
        <a:p>
          <a:endParaRPr lang="fr-FR"/>
        </a:p>
      </dgm:t>
    </dgm:pt>
    <dgm:pt modelId="{D8A7A037-80EB-44CF-8547-DE5B673F1928}" type="sibTrans" cxnId="{4B9BD8C2-94FF-48FF-9543-6F948D875055}">
      <dgm:prSet/>
      <dgm:spPr/>
      <dgm:t>
        <a:bodyPr/>
        <a:lstStyle/>
        <a:p>
          <a:endParaRPr lang="fr-FR"/>
        </a:p>
      </dgm:t>
    </dgm:pt>
    <dgm:pt modelId="{C842B146-9E74-4E63-B120-8DDF883BE2EF}">
      <dgm:prSet/>
      <dgm:spPr/>
      <dgm:t>
        <a:bodyPr/>
        <a:lstStyle/>
        <a:p>
          <a:pPr rtl="0"/>
          <a:r>
            <a:rPr lang="fr-FR" dirty="0" err="1" smtClean="0"/>
            <a:t>co</a:t>
          </a:r>
          <a:r>
            <a:rPr lang="fr-FR" dirty="0" smtClean="0"/>
            <a:t>-transport Na+/k+/2 cl- de la cellule de l’anse de </a:t>
          </a:r>
          <a:r>
            <a:rPr lang="fr-FR" dirty="0" err="1" smtClean="0"/>
            <a:t>Henlé</a:t>
          </a:r>
          <a:r>
            <a:rPr lang="fr-FR" dirty="0" smtClean="0"/>
            <a:t>, inhibé par le furosémide.</a:t>
          </a:r>
          <a:endParaRPr lang="fr-FR" dirty="0"/>
        </a:p>
      </dgm:t>
    </dgm:pt>
    <dgm:pt modelId="{06FA8A68-F43F-4DA2-9980-DE7CCB932833}" type="parTrans" cxnId="{A9CAA4D7-FF1D-48EA-A4C1-D0E504B2B0F7}">
      <dgm:prSet/>
      <dgm:spPr/>
      <dgm:t>
        <a:bodyPr/>
        <a:lstStyle/>
        <a:p>
          <a:endParaRPr lang="fr-FR"/>
        </a:p>
      </dgm:t>
    </dgm:pt>
    <dgm:pt modelId="{31257D7F-D5D6-495C-A17A-84DEA980B5D6}" type="sibTrans" cxnId="{A9CAA4D7-FF1D-48EA-A4C1-D0E504B2B0F7}">
      <dgm:prSet/>
      <dgm:spPr/>
      <dgm:t>
        <a:bodyPr/>
        <a:lstStyle/>
        <a:p>
          <a:endParaRPr lang="fr-FR"/>
        </a:p>
      </dgm:t>
    </dgm:pt>
    <dgm:pt modelId="{40E07575-E685-4C92-B68D-1BC56EC9FA5E}">
      <dgm:prSet/>
      <dgm:spPr/>
      <dgm:t>
        <a:bodyPr/>
        <a:lstStyle/>
        <a:p>
          <a:pPr rtl="0"/>
          <a:r>
            <a:rPr lang="fr-FR" dirty="0" err="1" smtClean="0"/>
            <a:t>co</a:t>
          </a:r>
          <a:r>
            <a:rPr lang="fr-FR" dirty="0" smtClean="0"/>
            <a:t>-transport Na+/cl- , inhibé les diurétiques thiazidiques.  </a:t>
          </a:r>
          <a:endParaRPr lang="fr-FR" dirty="0"/>
        </a:p>
      </dgm:t>
    </dgm:pt>
    <dgm:pt modelId="{01DAA02D-5E48-463D-BF96-E33041BD697F}" type="parTrans" cxnId="{B89E8C7E-A9A4-46DC-B2DE-0F51FA6FDAD0}">
      <dgm:prSet/>
      <dgm:spPr/>
      <dgm:t>
        <a:bodyPr/>
        <a:lstStyle/>
        <a:p>
          <a:endParaRPr lang="fr-FR"/>
        </a:p>
      </dgm:t>
    </dgm:pt>
    <dgm:pt modelId="{700D1362-6B74-478A-ACCD-364F206A410D}" type="sibTrans" cxnId="{B89E8C7E-A9A4-46DC-B2DE-0F51FA6FDAD0}">
      <dgm:prSet/>
      <dgm:spPr/>
      <dgm:t>
        <a:bodyPr/>
        <a:lstStyle/>
        <a:p>
          <a:endParaRPr lang="fr-FR"/>
        </a:p>
      </dgm:t>
    </dgm:pt>
    <dgm:pt modelId="{317E7BD1-A8AA-4B33-A9D8-442CEFDEACAB}">
      <dgm:prSet/>
      <dgm:spPr/>
      <dgm:t>
        <a:bodyPr/>
        <a:lstStyle/>
        <a:p>
          <a:r>
            <a:rPr lang="fr-FR" dirty="0" err="1" smtClean="0"/>
            <a:t>co</a:t>
          </a:r>
          <a:r>
            <a:rPr lang="fr-FR" dirty="0" smtClean="0"/>
            <a:t>-transport Na+/H+ ( cellule tubulaire rénale), inhibé par l’</a:t>
          </a:r>
          <a:r>
            <a:rPr lang="fr-FR" dirty="0" err="1" smtClean="0"/>
            <a:t>amiloride</a:t>
          </a:r>
          <a:endParaRPr lang="fr-FR" dirty="0"/>
        </a:p>
      </dgm:t>
    </dgm:pt>
    <dgm:pt modelId="{3605CD6B-790C-4A7B-A344-FE9D47A4077A}" type="parTrans" cxnId="{50AD4609-A5F3-4F71-A040-BE75B176AA92}">
      <dgm:prSet/>
      <dgm:spPr/>
      <dgm:t>
        <a:bodyPr/>
        <a:lstStyle/>
        <a:p>
          <a:endParaRPr lang="fr-FR"/>
        </a:p>
      </dgm:t>
    </dgm:pt>
    <dgm:pt modelId="{1A75EB7B-CE9D-4EC1-8B7D-41E556333570}" type="sibTrans" cxnId="{50AD4609-A5F3-4F71-A040-BE75B176AA92}">
      <dgm:prSet/>
      <dgm:spPr/>
      <dgm:t>
        <a:bodyPr/>
        <a:lstStyle/>
        <a:p>
          <a:endParaRPr lang="fr-FR"/>
        </a:p>
      </dgm:t>
    </dgm:pt>
    <dgm:pt modelId="{13DDA7C3-D625-4D29-9890-E3E830D87FB5}">
      <dgm:prSet/>
      <dgm:spPr/>
      <dgm:t>
        <a:bodyPr/>
        <a:lstStyle/>
        <a:p>
          <a:pPr rtl="0"/>
          <a:r>
            <a:rPr lang="fr-FR" dirty="0" err="1" smtClean="0"/>
            <a:t>co</a:t>
          </a:r>
          <a:r>
            <a:rPr lang="fr-FR" dirty="0" smtClean="0"/>
            <a:t>-transport Na+/Ca++ ( neurones et myocarde). </a:t>
          </a:r>
          <a:endParaRPr lang="fr-FR" dirty="0"/>
        </a:p>
      </dgm:t>
    </dgm:pt>
    <dgm:pt modelId="{A8F51355-B58D-4A0E-94E0-D5DE3FD2644F}" type="parTrans" cxnId="{F354BD49-4EB5-4527-9AE9-59714EED4464}">
      <dgm:prSet/>
      <dgm:spPr/>
      <dgm:t>
        <a:bodyPr/>
        <a:lstStyle/>
        <a:p>
          <a:endParaRPr lang="fr-FR"/>
        </a:p>
      </dgm:t>
    </dgm:pt>
    <dgm:pt modelId="{93A30643-44A0-4C96-8F78-767387CC7F98}" type="sibTrans" cxnId="{F354BD49-4EB5-4527-9AE9-59714EED4464}">
      <dgm:prSet/>
      <dgm:spPr/>
      <dgm:t>
        <a:bodyPr/>
        <a:lstStyle/>
        <a:p>
          <a:endParaRPr lang="fr-FR"/>
        </a:p>
      </dgm:t>
    </dgm:pt>
    <dgm:pt modelId="{57771C6F-28B1-425E-A76F-114426587E20}" type="pres">
      <dgm:prSet presAssocID="{F85CB293-2508-4F0D-8B5E-583D133CCBC0}" presName="linear" presStyleCnt="0">
        <dgm:presLayoutVars>
          <dgm:dir/>
          <dgm:animLvl val="lvl"/>
          <dgm:resizeHandles val="exact"/>
        </dgm:presLayoutVars>
      </dgm:prSet>
      <dgm:spPr/>
      <dgm:t>
        <a:bodyPr/>
        <a:lstStyle/>
        <a:p>
          <a:endParaRPr lang="fr-FR"/>
        </a:p>
      </dgm:t>
    </dgm:pt>
    <dgm:pt modelId="{13216AE2-068C-475C-9C3E-C5D1B5722B4D}" type="pres">
      <dgm:prSet presAssocID="{EDDCA472-5CB5-4CDA-8874-90A28A2A9EB5}" presName="parentLin" presStyleCnt="0"/>
      <dgm:spPr/>
    </dgm:pt>
    <dgm:pt modelId="{65E05C27-97F5-46C3-BC7D-9590A6B65D59}" type="pres">
      <dgm:prSet presAssocID="{EDDCA472-5CB5-4CDA-8874-90A28A2A9EB5}" presName="parentLeftMargin" presStyleLbl="node1" presStyleIdx="0" presStyleCnt="2"/>
      <dgm:spPr/>
      <dgm:t>
        <a:bodyPr/>
        <a:lstStyle/>
        <a:p>
          <a:endParaRPr lang="fr-FR"/>
        </a:p>
      </dgm:t>
    </dgm:pt>
    <dgm:pt modelId="{DF4D4CA7-228E-4492-B49E-A4D33F5B792E}" type="pres">
      <dgm:prSet presAssocID="{EDDCA472-5CB5-4CDA-8874-90A28A2A9EB5}" presName="parentText" presStyleLbl="node1" presStyleIdx="0" presStyleCnt="2">
        <dgm:presLayoutVars>
          <dgm:chMax val="0"/>
          <dgm:bulletEnabled val="1"/>
        </dgm:presLayoutVars>
      </dgm:prSet>
      <dgm:spPr/>
      <dgm:t>
        <a:bodyPr/>
        <a:lstStyle/>
        <a:p>
          <a:endParaRPr lang="fr-FR"/>
        </a:p>
      </dgm:t>
    </dgm:pt>
    <dgm:pt modelId="{CAFE566F-CA68-4649-BC81-C97E372748D3}" type="pres">
      <dgm:prSet presAssocID="{EDDCA472-5CB5-4CDA-8874-90A28A2A9EB5}" presName="negativeSpace" presStyleCnt="0"/>
      <dgm:spPr/>
    </dgm:pt>
    <dgm:pt modelId="{9D0007BF-0120-491F-87F9-78BE91474DF5}" type="pres">
      <dgm:prSet presAssocID="{EDDCA472-5CB5-4CDA-8874-90A28A2A9EB5}" presName="childText" presStyleLbl="conFgAcc1" presStyleIdx="0" presStyleCnt="2">
        <dgm:presLayoutVars>
          <dgm:bulletEnabled val="1"/>
        </dgm:presLayoutVars>
      </dgm:prSet>
      <dgm:spPr/>
      <dgm:t>
        <a:bodyPr/>
        <a:lstStyle/>
        <a:p>
          <a:endParaRPr lang="fr-FR"/>
        </a:p>
      </dgm:t>
    </dgm:pt>
    <dgm:pt modelId="{E2C75AB9-0122-4FAC-8B66-B3908E4006A5}" type="pres">
      <dgm:prSet presAssocID="{39B2BEF7-E11F-4512-AB94-9636D90AF98B}" presName="spaceBetweenRectangles" presStyleCnt="0"/>
      <dgm:spPr/>
    </dgm:pt>
    <dgm:pt modelId="{761E9489-C803-4A3C-9278-38C6B02B02BD}" type="pres">
      <dgm:prSet presAssocID="{4FA40D3B-D0A5-4A90-826D-14FC0029B8DF}" presName="parentLin" presStyleCnt="0"/>
      <dgm:spPr/>
    </dgm:pt>
    <dgm:pt modelId="{7D363D40-2774-407D-AF71-EB4144106013}" type="pres">
      <dgm:prSet presAssocID="{4FA40D3B-D0A5-4A90-826D-14FC0029B8DF}" presName="parentLeftMargin" presStyleLbl="node1" presStyleIdx="0" presStyleCnt="2"/>
      <dgm:spPr/>
      <dgm:t>
        <a:bodyPr/>
        <a:lstStyle/>
        <a:p>
          <a:endParaRPr lang="fr-FR"/>
        </a:p>
      </dgm:t>
    </dgm:pt>
    <dgm:pt modelId="{3254B621-FF5A-4DD6-A3D3-117C1E20FF67}" type="pres">
      <dgm:prSet presAssocID="{4FA40D3B-D0A5-4A90-826D-14FC0029B8DF}" presName="parentText" presStyleLbl="node1" presStyleIdx="1" presStyleCnt="2">
        <dgm:presLayoutVars>
          <dgm:chMax val="0"/>
          <dgm:bulletEnabled val="1"/>
        </dgm:presLayoutVars>
      </dgm:prSet>
      <dgm:spPr/>
      <dgm:t>
        <a:bodyPr/>
        <a:lstStyle/>
        <a:p>
          <a:endParaRPr lang="fr-FR"/>
        </a:p>
      </dgm:t>
    </dgm:pt>
    <dgm:pt modelId="{1CDF284C-E790-4215-A0CB-89CACC9A80A5}" type="pres">
      <dgm:prSet presAssocID="{4FA40D3B-D0A5-4A90-826D-14FC0029B8DF}" presName="negativeSpace" presStyleCnt="0"/>
      <dgm:spPr/>
    </dgm:pt>
    <dgm:pt modelId="{9E7F7D19-1B81-4C76-BB31-ABC2D711AF36}" type="pres">
      <dgm:prSet presAssocID="{4FA40D3B-D0A5-4A90-826D-14FC0029B8DF}" presName="childText" presStyleLbl="conFgAcc1" presStyleIdx="1" presStyleCnt="2">
        <dgm:presLayoutVars>
          <dgm:bulletEnabled val="1"/>
        </dgm:presLayoutVars>
      </dgm:prSet>
      <dgm:spPr/>
      <dgm:t>
        <a:bodyPr/>
        <a:lstStyle/>
        <a:p>
          <a:endParaRPr lang="fr-FR"/>
        </a:p>
      </dgm:t>
    </dgm:pt>
  </dgm:ptLst>
  <dgm:cxnLst>
    <dgm:cxn modelId="{D89BD06F-683C-4D11-83AB-0E41C980BF55}" type="presOf" srcId="{317E7BD1-A8AA-4B33-A9D8-442CEFDEACAB}" destId="{9E7F7D19-1B81-4C76-BB31-ABC2D711AF36}" srcOrd="0" destOrd="0" presId="urn:microsoft.com/office/officeart/2005/8/layout/list1"/>
    <dgm:cxn modelId="{50AD4609-A5F3-4F71-A040-BE75B176AA92}" srcId="{4FA40D3B-D0A5-4A90-826D-14FC0029B8DF}" destId="{317E7BD1-A8AA-4B33-A9D8-442CEFDEACAB}" srcOrd="0" destOrd="0" parTransId="{3605CD6B-790C-4A7B-A344-FE9D47A4077A}" sibTransId="{1A75EB7B-CE9D-4EC1-8B7D-41E556333570}"/>
    <dgm:cxn modelId="{C1FF4F5A-5BA9-4071-82D1-4ABD0599E964}" type="presOf" srcId="{13DDA7C3-D625-4D29-9890-E3E830D87FB5}" destId="{9E7F7D19-1B81-4C76-BB31-ABC2D711AF36}" srcOrd="0" destOrd="1" presId="urn:microsoft.com/office/officeart/2005/8/layout/list1"/>
    <dgm:cxn modelId="{E5C40931-DA36-408E-AC16-0D6E076FBDAD}" type="presOf" srcId="{4FA40D3B-D0A5-4A90-826D-14FC0029B8DF}" destId="{7D363D40-2774-407D-AF71-EB4144106013}" srcOrd="0" destOrd="0" presId="urn:microsoft.com/office/officeart/2005/8/layout/list1"/>
    <dgm:cxn modelId="{F01C1C74-33B5-4EF0-A1C1-44853E94F738}" type="presOf" srcId="{40E07575-E685-4C92-B68D-1BC56EC9FA5E}" destId="{9D0007BF-0120-491F-87F9-78BE91474DF5}" srcOrd="0" destOrd="1" presId="urn:microsoft.com/office/officeart/2005/8/layout/list1"/>
    <dgm:cxn modelId="{C188C6A7-C500-40CD-A0F9-7DB44CF8D463}" srcId="{F85CB293-2508-4F0D-8B5E-583D133CCBC0}" destId="{EDDCA472-5CB5-4CDA-8874-90A28A2A9EB5}" srcOrd="0" destOrd="0" parTransId="{A0B5FD75-1A51-4588-84A5-F921EFCB35AB}" sibTransId="{39B2BEF7-E11F-4512-AB94-9636D90AF98B}"/>
    <dgm:cxn modelId="{C89A9436-C615-4FA8-8AA1-1041EC395082}" type="presOf" srcId="{EDDCA472-5CB5-4CDA-8874-90A28A2A9EB5}" destId="{DF4D4CA7-228E-4492-B49E-A4D33F5B792E}" srcOrd="1" destOrd="0" presId="urn:microsoft.com/office/officeart/2005/8/layout/list1"/>
    <dgm:cxn modelId="{A7998EFF-A671-42F9-944B-868A29443156}" type="presOf" srcId="{C842B146-9E74-4E63-B120-8DDF883BE2EF}" destId="{9D0007BF-0120-491F-87F9-78BE91474DF5}" srcOrd="0" destOrd="0" presId="urn:microsoft.com/office/officeart/2005/8/layout/list1"/>
    <dgm:cxn modelId="{F354BD49-4EB5-4527-9AE9-59714EED4464}" srcId="{4FA40D3B-D0A5-4A90-826D-14FC0029B8DF}" destId="{13DDA7C3-D625-4D29-9890-E3E830D87FB5}" srcOrd="1" destOrd="0" parTransId="{A8F51355-B58D-4A0E-94E0-D5DE3FD2644F}" sibTransId="{93A30643-44A0-4C96-8F78-767387CC7F98}"/>
    <dgm:cxn modelId="{AAD352BA-C879-437D-BED5-84209CB8E8AF}" type="presOf" srcId="{EDDCA472-5CB5-4CDA-8874-90A28A2A9EB5}" destId="{65E05C27-97F5-46C3-BC7D-9590A6B65D59}" srcOrd="0" destOrd="0" presId="urn:microsoft.com/office/officeart/2005/8/layout/list1"/>
    <dgm:cxn modelId="{EF91C956-FD4F-4701-9658-329CE2BFE536}" type="presOf" srcId="{4FA40D3B-D0A5-4A90-826D-14FC0029B8DF}" destId="{3254B621-FF5A-4DD6-A3D3-117C1E20FF67}" srcOrd="1" destOrd="0" presId="urn:microsoft.com/office/officeart/2005/8/layout/list1"/>
    <dgm:cxn modelId="{A9CAA4D7-FF1D-48EA-A4C1-D0E504B2B0F7}" srcId="{EDDCA472-5CB5-4CDA-8874-90A28A2A9EB5}" destId="{C842B146-9E74-4E63-B120-8DDF883BE2EF}" srcOrd="0" destOrd="0" parTransId="{06FA8A68-F43F-4DA2-9980-DE7CCB932833}" sibTransId="{31257D7F-D5D6-495C-A17A-84DEA980B5D6}"/>
    <dgm:cxn modelId="{B89E8C7E-A9A4-46DC-B2DE-0F51FA6FDAD0}" srcId="{EDDCA472-5CB5-4CDA-8874-90A28A2A9EB5}" destId="{40E07575-E685-4C92-B68D-1BC56EC9FA5E}" srcOrd="1" destOrd="0" parTransId="{01DAA02D-5E48-463D-BF96-E33041BD697F}" sibTransId="{700D1362-6B74-478A-ACCD-364F206A410D}"/>
    <dgm:cxn modelId="{4B9BD8C2-94FF-48FF-9543-6F948D875055}" srcId="{F85CB293-2508-4F0D-8B5E-583D133CCBC0}" destId="{4FA40D3B-D0A5-4A90-826D-14FC0029B8DF}" srcOrd="1" destOrd="0" parTransId="{169DFD9B-6B3C-4FAB-AEC8-3D51B18F4CFB}" sibTransId="{D8A7A037-80EB-44CF-8547-DE5B673F1928}"/>
    <dgm:cxn modelId="{D5367F6B-9EFD-48D0-B5D9-CCAB6A06633C}" type="presOf" srcId="{F85CB293-2508-4F0D-8B5E-583D133CCBC0}" destId="{57771C6F-28B1-425E-A76F-114426587E20}" srcOrd="0" destOrd="0" presId="urn:microsoft.com/office/officeart/2005/8/layout/list1"/>
    <dgm:cxn modelId="{FC4B10C4-12AC-40A1-B094-660F447B1000}" type="presParOf" srcId="{57771C6F-28B1-425E-A76F-114426587E20}" destId="{13216AE2-068C-475C-9C3E-C5D1B5722B4D}" srcOrd="0" destOrd="0" presId="urn:microsoft.com/office/officeart/2005/8/layout/list1"/>
    <dgm:cxn modelId="{8A68ECB3-21E5-4B5F-8D7E-6FA955FF8268}" type="presParOf" srcId="{13216AE2-068C-475C-9C3E-C5D1B5722B4D}" destId="{65E05C27-97F5-46C3-BC7D-9590A6B65D59}" srcOrd="0" destOrd="0" presId="urn:microsoft.com/office/officeart/2005/8/layout/list1"/>
    <dgm:cxn modelId="{2E8BEBBF-2ECC-40F8-B4C5-BAF4CFFB0600}" type="presParOf" srcId="{13216AE2-068C-475C-9C3E-C5D1B5722B4D}" destId="{DF4D4CA7-228E-4492-B49E-A4D33F5B792E}" srcOrd="1" destOrd="0" presId="urn:microsoft.com/office/officeart/2005/8/layout/list1"/>
    <dgm:cxn modelId="{2307A7F1-E19E-480F-B31C-1BDC46BBD712}" type="presParOf" srcId="{57771C6F-28B1-425E-A76F-114426587E20}" destId="{CAFE566F-CA68-4649-BC81-C97E372748D3}" srcOrd="1" destOrd="0" presId="urn:microsoft.com/office/officeart/2005/8/layout/list1"/>
    <dgm:cxn modelId="{9DFCED7B-7BF7-4F45-9704-C889E489080C}" type="presParOf" srcId="{57771C6F-28B1-425E-A76F-114426587E20}" destId="{9D0007BF-0120-491F-87F9-78BE91474DF5}" srcOrd="2" destOrd="0" presId="urn:microsoft.com/office/officeart/2005/8/layout/list1"/>
    <dgm:cxn modelId="{7A3C9D49-0580-442E-A683-AB5CC88B095E}" type="presParOf" srcId="{57771C6F-28B1-425E-A76F-114426587E20}" destId="{E2C75AB9-0122-4FAC-8B66-B3908E4006A5}" srcOrd="3" destOrd="0" presId="urn:microsoft.com/office/officeart/2005/8/layout/list1"/>
    <dgm:cxn modelId="{64643A2A-9752-4FA8-83A2-CD872DAC7B83}" type="presParOf" srcId="{57771C6F-28B1-425E-A76F-114426587E20}" destId="{761E9489-C803-4A3C-9278-38C6B02B02BD}" srcOrd="4" destOrd="0" presId="urn:microsoft.com/office/officeart/2005/8/layout/list1"/>
    <dgm:cxn modelId="{5372867C-BDA6-42AB-A814-423EA63E7138}" type="presParOf" srcId="{761E9489-C803-4A3C-9278-38C6B02B02BD}" destId="{7D363D40-2774-407D-AF71-EB4144106013}" srcOrd="0" destOrd="0" presId="urn:microsoft.com/office/officeart/2005/8/layout/list1"/>
    <dgm:cxn modelId="{108A7749-ABF0-497B-9503-0840F2AAD278}" type="presParOf" srcId="{761E9489-C803-4A3C-9278-38C6B02B02BD}" destId="{3254B621-FF5A-4DD6-A3D3-117C1E20FF67}" srcOrd="1" destOrd="0" presId="urn:microsoft.com/office/officeart/2005/8/layout/list1"/>
    <dgm:cxn modelId="{A86D8CDA-7D22-4756-BB93-952D58AD009F}" type="presParOf" srcId="{57771C6F-28B1-425E-A76F-114426587E20}" destId="{1CDF284C-E790-4215-A0CB-89CACC9A80A5}" srcOrd="5" destOrd="0" presId="urn:microsoft.com/office/officeart/2005/8/layout/list1"/>
    <dgm:cxn modelId="{1E51E204-15EA-470F-8AF6-1C113BDBFAFC}" type="presParOf" srcId="{57771C6F-28B1-425E-A76F-114426587E20}" destId="{9E7F7D19-1B81-4C76-BB31-ABC2D711AF3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E237050-6340-48D6-A9A9-70572D74F17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56D0EF17-7DB7-41A5-ADBB-F8FF914FBE9E}">
      <dgm:prSet custT="1"/>
      <dgm:spPr/>
      <dgm:t>
        <a:bodyPr/>
        <a:lstStyle/>
        <a:p>
          <a:pPr rtl="0"/>
          <a:r>
            <a:rPr lang="fr-FR" sz="2400" dirty="0" smtClean="0"/>
            <a:t>I ) Les protéines jouant le rôle de récepteurs des médiateurs endogènes </a:t>
          </a:r>
          <a:endParaRPr lang="fr-FR" sz="2400" dirty="0"/>
        </a:p>
      </dgm:t>
    </dgm:pt>
    <dgm:pt modelId="{B1DB1457-73F4-4F70-9DE4-ED8C3D0AC1BC}" type="parTrans" cxnId="{9722E508-3CD3-4704-B61C-24C1BE1C12FE}">
      <dgm:prSet/>
      <dgm:spPr/>
      <dgm:t>
        <a:bodyPr/>
        <a:lstStyle/>
        <a:p>
          <a:endParaRPr lang="fr-FR"/>
        </a:p>
      </dgm:t>
    </dgm:pt>
    <dgm:pt modelId="{087CCCB0-C81B-4A04-BECF-4C11A40A29BF}" type="sibTrans" cxnId="{9722E508-3CD3-4704-B61C-24C1BE1C12FE}">
      <dgm:prSet/>
      <dgm:spPr/>
      <dgm:t>
        <a:bodyPr/>
        <a:lstStyle/>
        <a:p>
          <a:endParaRPr lang="fr-FR"/>
        </a:p>
      </dgm:t>
    </dgm:pt>
    <dgm:pt modelId="{BFB2FEAA-A561-425D-BD26-ECFCA42D2CFC}">
      <dgm:prSet custT="1"/>
      <dgm:spPr/>
      <dgm:t>
        <a:bodyPr/>
        <a:lstStyle/>
        <a:p>
          <a:pPr rtl="0"/>
          <a:r>
            <a:rPr lang="fr-FR" sz="2800" dirty="0" smtClean="0"/>
            <a:t>II) Les protéines assurant le passage transmembranaire des ions </a:t>
          </a:r>
          <a:endParaRPr lang="fr-FR" sz="2800" dirty="0"/>
        </a:p>
      </dgm:t>
    </dgm:pt>
    <dgm:pt modelId="{6DFF87D6-9E98-4C92-A332-6968B573B46F}" type="parTrans" cxnId="{29C49836-AA0B-44F4-A653-72A357DDA1D5}">
      <dgm:prSet/>
      <dgm:spPr/>
      <dgm:t>
        <a:bodyPr/>
        <a:lstStyle/>
        <a:p>
          <a:endParaRPr lang="fr-FR"/>
        </a:p>
      </dgm:t>
    </dgm:pt>
    <dgm:pt modelId="{465268B8-38D9-44D9-BA9F-E5DE789AD32A}" type="sibTrans" cxnId="{29C49836-AA0B-44F4-A653-72A357DDA1D5}">
      <dgm:prSet/>
      <dgm:spPr/>
      <dgm:t>
        <a:bodyPr/>
        <a:lstStyle/>
        <a:p>
          <a:endParaRPr lang="fr-FR"/>
        </a:p>
      </dgm:t>
    </dgm:pt>
    <dgm:pt modelId="{2262C1D0-4F6F-41F0-AF05-876C3B276136}">
      <dgm:prSet custT="1"/>
      <dgm:spPr/>
      <dgm:t>
        <a:bodyPr/>
        <a:lstStyle/>
        <a:p>
          <a:pPr rtl="0"/>
          <a:r>
            <a:rPr lang="fr-FR" sz="2800" dirty="0" smtClean="0">
              <a:solidFill>
                <a:srgbClr val="FFC000"/>
              </a:solidFill>
            </a:rPr>
            <a:t>III) Protéines cibles à rôle essentiellement enzymatique</a:t>
          </a:r>
          <a:endParaRPr lang="fr-FR" sz="2800" dirty="0">
            <a:solidFill>
              <a:srgbClr val="FFC000"/>
            </a:solidFill>
          </a:endParaRPr>
        </a:p>
      </dgm:t>
    </dgm:pt>
    <dgm:pt modelId="{ED2EDAF3-CC23-458F-A3D8-740087F797F0}" type="parTrans" cxnId="{C51B4BCE-8BA1-4B27-A633-AF6AD5EFB0C9}">
      <dgm:prSet/>
      <dgm:spPr/>
      <dgm:t>
        <a:bodyPr/>
        <a:lstStyle/>
        <a:p>
          <a:endParaRPr lang="fr-FR"/>
        </a:p>
      </dgm:t>
    </dgm:pt>
    <dgm:pt modelId="{FE9CEA02-657E-4D7A-82C3-6756F16DD551}" type="sibTrans" cxnId="{C51B4BCE-8BA1-4B27-A633-AF6AD5EFB0C9}">
      <dgm:prSet/>
      <dgm:spPr/>
      <dgm:t>
        <a:bodyPr/>
        <a:lstStyle/>
        <a:p>
          <a:endParaRPr lang="fr-FR"/>
        </a:p>
      </dgm:t>
    </dgm:pt>
    <dgm:pt modelId="{B6B3143E-6CF5-488D-B0CD-7BDD3479EA62}">
      <dgm:prSet/>
      <dgm:spPr/>
      <dgm:t>
        <a:bodyPr/>
        <a:lstStyle/>
        <a:p>
          <a:r>
            <a:rPr lang="fr-FR" b="1" dirty="0" smtClean="0"/>
            <a:t>I-a) Les récepteurs membranaires</a:t>
          </a:r>
          <a:endParaRPr lang="fr-FR" b="1" dirty="0"/>
        </a:p>
      </dgm:t>
    </dgm:pt>
    <dgm:pt modelId="{65E4DF0E-D607-43BB-8200-195A52CB3145}" type="parTrans" cxnId="{831C75B4-0A43-4AC0-81FE-6E53AE947049}">
      <dgm:prSet/>
      <dgm:spPr/>
      <dgm:t>
        <a:bodyPr/>
        <a:lstStyle/>
        <a:p>
          <a:endParaRPr lang="fr-FR"/>
        </a:p>
      </dgm:t>
    </dgm:pt>
    <dgm:pt modelId="{2172A40F-5B4E-4E7A-A51F-ECEA2CC8DF69}" type="sibTrans" cxnId="{831C75B4-0A43-4AC0-81FE-6E53AE947049}">
      <dgm:prSet/>
      <dgm:spPr/>
      <dgm:t>
        <a:bodyPr/>
        <a:lstStyle/>
        <a:p>
          <a:endParaRPr lang="fr-FR"/>
        </a:p>
      </dgm:t>
    </dgm:pt>
    <dgm:pt modelId="{DF79AE04-DA42-4EE6-B0C3-9F36D49EE7A1}">
      <dgm:prSet/>
      <dgm:spPr/>
      <dgm:t>
        <a:bodyPr/>
        <a:lstStyle/>
        <a:p>
          <a:r>
            <a:rPr lang="fr-FR" b="1" dirty="0" smtClean="0"/>
            <a:t>I-b) Les récepteurs intracellulaires</a:t>
          </a:r>
          <a:endParaRPr lang="fr-FR" b="1" dirty="0"/>
        </a:p>
      </dgm:t>
    </dgm:pt>
    <dgm:pt modelId="{32ECA4E4-650F-43D1-B864-165BEEC64195}" type="parTrans" cxnId="{8F6F64FB-7543-484E-9D98-774301E91CE8}">
      <dgm:prSet/>
      <dgm:spPr/>
      <dgm:t>
        <a:bodyPr/>
        <a:lstStyle/>
        <a:p>
          <a:endParaRPr lang="fr-FR"/>
        </a:p>
      </dgm:t>
    </dgm:pt>
    <dgm:pt modelId="{4A70FF8E-C9FD-4A18-A4FE-0EAB38606C28}" type="sibTrans" cxnId="{8F6F64FB-7543-484E-9D98-774301E91CE8}">
      <dgm:prSet/>
      <dgm:spPr/>
      <dgm:t>
        <a:bodyPr/>
        <a:lstStyle/>
        <a:p>
          <a:endParaRPr lang="fr-FR"/>
        </a:p>
      </dgm:t>
    </dgm:pt>
    <dgm:pt modelId="{47FEB176-5B21-4549-9802-D524CEB7E2B2}">
      <dgm:prSet/>
      <dgm:spPr/>
      <dgm:t>
        <a:bodyPr/>
        <a:lstStyle/>
        <a:p>
          <a:r>
            <a:rPr lang="fr-FR" b="1" dirty="0" err="1" smtClean="0"/>
            <a:t>II-a</a:t>
          </a:r>
          <a:r>
            <a:rPr lang="fr-FR" b="1" dirty="0" smtClean="0"/>
            <a:t>) Les canaux ioniques</a:t>
          </a:r>
          <a:endParaRPr lang="fr-FR" b="1" dirty="0"/>
        </a:p>
      </dgm:t>
    </dgm:pt>
    <dgm:pt modelId="{41872884-1E76-4A3A-AE0C-8DC738C01B16}" type="parTrans" cxnId="{23B6D19C-9690-4F7D-8F82-B0D773912220}">
      <dgm:prSet/>
      <dgm:spPr/>
      <dgm:t>
        <a:bodyPr/>
        <a:lstStyle/>
        <a:p>
          <a:endParaRPr lang="fr-FR"/>
        </a:p>
      </dgm:t>
    </dgm:pt>
    <dgm:pt modelId="{C9786668-6C77-4A22-8EF0-4B7AC450594E}" type="sibTrans" cxnId="{23B6D19C-9690-4F7D-8F82-B0D773912220}">
      <dgm:prSet/>
      <dgm:spPr/>
      <dgm:t>
        <a:bodyPr/>
        <a:lstStyle/>
        <a:p>
          <a:endParaRPr lang="fr-FR"/>
        </a:p>
      </dgm:t>
    </dgm:pt>
    <dgm:pt modelId="{C2A6AEA3-30A0-4620-9A44-22C1A633ABC7}">
      <dgm:prSet/>
      <dgm:spPr/>
      <dgm:t>
        <a:bodyPr/>
        <a:lstStyle/>
        <a:p>
          <a:r>
            <a:rPr lang="fr-FR" b="1" dirty="0" smtClean="0"/>
            <a:t>II-b) les pompes ioniques</a:t>
          </a:r>
          <a:endParaRPr lang="fr-FR" b="1" dirty="0"/>
        </a:p>
      </dgm:t>
    </dgm:pt>
    <dgm:pt modelId="{464C7CA0-C966-4395-8988-F6F5DB77BCCC}" type="parTrans" cxnId="{D88D909F-30D9-4B35-8860-49194960EFF3}">
      <dgm:prSet/>
      <dgm:spPr/>
      <dgm:t>
        <a:bodyPr/>
        <a:lstStyle/>
        <a:p>
          <a:endParaRPr lang="fr-FR"/>
        </a:p>
      </dgm:t>
    </dgm:pt>
    <dgm:pt modelId="{C2CB2D7C-DF81-4FFD-843F-D8A29F7F0EDF}" type="sibTrans" cxnId="{D88D909F-30D9-4B35-8860-49194960EFF3}">
      <dgm:prSet/>
      <dgm:spPr/>
      <dgm:t>
        <a:bodyPr/>
        <a:lstStyle/>
        <a:p>
          <a:endParaRPr lang="fr-FR"/>
        </a:p>
      </dgm:t>
    </dgm:pt>
    <dgm:pt modelId="{869B85CA-AF0A-4021-B34D-A047AE982D2B}" type="pres">
      <dgm:prSet presAssocID="{1E237050-6340-48D6-A9A9-70572D74F179}" presName="linear" presStyleCnt="0">
        <dgm:presLayoutVars>
          <dgm:dir/>
          <dgm:animLvl val="lvl"/>
          <dgm:resizeHandles val="exact"/>
        </dgm:presLayoutVars>
      </dgm:prSet>
      <dgm:spPr/>
      <dgm:t>
        <a:bodyPr/>
        <a:lstStyle/>
        <a:p>
          <a:endParaRPr lang="fr-FR"/>
        </a:p>
      </dgm:t>
    </dgm:pt>
    <dgm:pt modelId="{4C4F479E-F4AA-46DF-A0F9-58611047EB40}" type="pres">
      <dgm:prSet presAssocID="{56D0EF17-7DB7-41A5-ADBB-F8FF914FBE9E}" presName="parentLin" presStyleCnt="0"/>
      <dgm:spPr/>
    </dgm:pt>
    <dgm:pt modelId="{3F5A6299-BE81-4625-A773-F6DB5D37D841}" type="pres">
      <dgm:prSet presAssocID="{56D0EF17-7DB7-41A5-ADBB-F8FF914FBE9E}" presName="parentLeftMargin" presStyleLbl="node1" presStyleIdx="0" presStyleCnt="3"/>
      <dgm:spPr/>
      <dgm:t>
        <a:bodyPr/>
        <a:lstStyle/>
        <a:p>
          <a:endParaRPr lang="fr-FR"/>
        </a:p>
      </dgm:t>
    </dgm:pt>
    <dgm:pt modelId="{8D718991-ACFA-4148-95CF-EE9A47181416}" type="pres">
      <dgm:prSet presAssocID="{56D0EF17-7DB7-41A5-ADBB-F8FF914FBE9E}" presName="parentText" presStyleLbl="node1" presStyleIdx="0" presStyleCnt="3" custScaleY="191489">
        <dgm:presLayoutVars>
          <dgm:chMax val="0"/>
          <dgm:bulletEnabled val="1"/>
        </dgm:presLayoutVars>
      </dgm:prSet>
      <dgm:spPr/>
      <dgm:t>
        <a:bodyPr/>
        <a:lstStyle/>
        <a:p>
          <a:endParaRPr lang="fr-FR"/>
        </a:p>
      </dgm:t>
    </dgm:pt>
    <dgm:pt modelId="{9D0A2C89-B3F2-4552-9E47-8FF20397A0CD}" type="pres">
      <dgm:prSet presAssocID="{56D0EF17-7DB7-41A5-ADBB-F8FF914FBE9E}" presName="negativeSpace" presStyleCnt="0"/>
      <dgm:spPr/>
    </dgm:pt>
    <dgm:pt modelId="{509994C9-5A98-459B-9FC0-1B63C5166068}" type="pres">
      <dgm:prSet presAssocID="{56D0EF17-7DB7-41A5-ADBB-F8FF914FBE9E}" presName="childText" presStyleLbl="conFgAcc1" presStyleIdx="0" presStyleCnt="3">
        <dgm:presLayoutVars>
          <dgm:bulletEnabled val="1"/>
        </dgm:presLayoutVars>
      </dgm:prSet>
      <dgm:spPr/>
      <dgm:t>
        <a:bodyPr/>
        <a:lstStyle/>
        <a:p>
          <a:endParaRPr lang="fr-FR"/>
        </a:p>
      </dgm:t>
    </dgm:pt>
    <dgm:pt modelId="{FB317D8D-9138-4624-B7FA-FF7A3F2D8BED}" type="pres">
      <dgm:prSet presAssocID="{087CCCB0-C81B-4A04-BECF-4C11A40A29BF}" presName="spaceBetweenRectangles" presStyleCnt="0"/>
      <dgm:spPr/>
    </dgm:pt>
    <dgm:pt modelId="{F90E001F-C2D4-412D-9C81-8EBC468664FF}" type="pres">
      <dgm:prSet presAssocID="{BFB2FEAA-A561-425D-BD26-ECFCA42D2CFC}" presName="parentLin" presStyleCnt="0"/>
      <dgm:spPr/>
    </dgm:pt>
    <dgm:pt modelId="{CFE2693B-CFAD-495A-9177-5A619959294F}" type="pres">
      <dgm:prSet presAssocID="{BFB2FEAA-A561-425D-BD26-ECFCA42D2CFC}" presName="parentLeftMargin" presStyleLbl="node1" presStyleIdx="0" presStyleCnt="3"/>
      <dgm:spPr/>
      <dgm:t>
        <a:bodyPr/>
        <a:lstStyle/>
        <a:p>
          <a:endParaRPr lang="fr-FR"/>
        </a:p>
      </dgm:t>
    </dgm:pt>
    <dgm:pt modelId="{FB125D04-D11B-4949-92CA-874EE8238C4F}" type="pres">
      <dgm:prSet presAssocID="{BFB2FEAA-A561-425D-BD26-ECFCA42D2CFC}" presName="parentText" presStyleLbl="node1" presStyleIdx="1" presStyleCnt="3" custScaleY="178395">
        <dgm:presLayoutVars>
          <dgm:chMax val="0"/>
          <dgm:bulletEnabled val="1"/>
        </dgm:presLayoutVars>
      </dgm:prSet>
      <dgm:spPr/>
      <dgm:t>
        <a:bodyPr/>
        <a:lstStyle/>
        <a:p>
          <a:endParaRPr lang="fr-FR"/>
        </a:p>
      </dgm:t>
    </dgm:pt>
    <dgm:pt modelId="{61A2F47E-AE73-44B6-94D3-C63759178D8B}" type="pres">
      <dgm:prSet presAssocID="{BFB2FEAA-A561-425D-BD26-ECFCA42D2CFC}" presName="negativeSpace" presStyleCnt="0"/>
      <dgm:spPr/>
    </dgm:pt>
    <dgm:pt modelId="{23C7C2ED-9B55-499E-84ED-631CDEEFBE6D}" type="pres">
      <dgm:prSet presAssocID="{BFB2FEAA-A561-425D-BD26-ECFCA42D2CFC}" presName="childText" presStyleLbl="conFgAcc1" presStyleIdx="1" presStyleCnt="3">
        <dgm:presLayoutVars>
          <dgm:bulletEnabled val="1"/>
        </dgm:presLayoutVars>
      </dgm:prSet>
      <dgm:spPr/>
      <dgm:t>
        <a:bodyPr/>
        <a:lstStyle/>
        <a:p>
          <a:endParaRPr lang="fr-FR"/>
        </a:p>
      </dgm:t>
    </dgm:pt>
    <dgm:pt modelId="{9250B743-FDD1-404F-A549-FA7B34F51DF7}" type="pres">
      <dgm:prSet presAssocID="{465268B8-38D9-44D9-BA9F-E5DE789AD32A}" presName="spaceBetweenRectangles" presStyleCnt="0"/>
      <dgm:spPr/>
    </dgm:pt>
    <dgm:pt modelId="{E5E7716C-33B4-4B59-992F-EA88CB940ADE}" type="pres">
      <dgm:prSet presAssocID="{2262C1D0-4F6F-41F0-AF05-876C3B276136}" presName="parentLin" presStyleCnt="0"/>
      <dgm:spPr/>
    </dgm:pt>
    <dgm:pt modelId="{0FEEA0C4-2CB5-4DEB-BEB8-BC1BCCE58019}" type="pres">
      <dgm:prSet presAssocID="{2262C1D0-4F6F-41F0-AF05-876C3B276136}" presName="parentLeftMargin" presStyleLbl="node1" presStyleIdx="1" presStyleCnt="3"/>
      <dgm:spPr/>
      <dgm:t>
        <a:bodyPr/>
        <a:lstStyle/>
        <a:p>
          <a:endParaRPr lang="fr-FR"/>
        </a:p>
      </dgm:t>
    </dgm:pt>
    <dgm:pt modelId="{20CD76E0-D2D6-44AC-8D68-405619F0BBBB}" type="pres">
      <dgm:prSet presAssocID="{2262C1D0-4F6F-41F0-AF05-876C3B276136}" presName="parentText" presStyleLbl="node1" presStyleIdx="2" presStyleCnt="3" custScaleY="162567">
        <dgm:presLayoutVars>
          <dgm:chMax val="0"/>
          <dgm:bulletEnabled val="1"/>
        </dgm:presLayoutVars>
      </dgm:prSet>
      <dgm:spPr/>
      <dgm:t>
        <a:bodyPr/>
        <a:lstStyle/>
        <a:p>
          <a:endParaRPr lang="fr-FR"/>
        </a:p>
      </dgm:t>
    </dgm:pt>
    <dgm:pt modelId="{0AE6BBCB-8DE8-44AB-9B5E-798B95FCC699}" type="pres">
      <dgm:prSet presAssocID="{2262C1D0-4F6F-41F0-AF05-876C3B276136}" presName="negativeSpace" presStyleCnt="0"/>
      <dgm:spPr/>
    </dgm:pt>
    <dgm:pt modelId="{AA3751A0-38F2-48B8-8094-3A24182A8820}" type="pres">
      <dgm:prSet presAssocID="{2262C1D0-4F6F-41F0-AF05-876C3B276136}" presName="childText" presStyleLbl="conFgAcc1" presStyleIdx="2" presStyleCnt="3">
        <dgm:presLayoutVars>
          <dgm:bulletEnabled val="1"/>
        </dgm:presLayoutVars>
      </dgm:prSet>
      <dgm:spPr/>
    </dgm:pt>
  </dgm:ptLst>
  <dgm:cxnLst>
    <dgm:cxn modelId="{C51B4BCE-8BA1-4B27-A633-AF6AD5EFB0C9}" srcId="{1E237050-6340-48D6-A9A9-70572D74F179}" destId="{2262C1D0-4F6F-41F0-AF05-876C3B276136}" srcOrd="2" destOrd="0" parTransId="{ED2EDAF3-CC23-458F-A3D8-740087F797F0}" sibTransId="{FE9CEA02-657E-4D7A-82C3-6756F16DD551}"/>
    <dgm:cxn modelId="{23B6D19C-9690-4F7D-8F82-B0D773912220}" srcId="{BFB2FEAA-A561-425D-BD26-ECFCA42D2CFC}" destId="{47FEB176-5B21-4549-9802-D524CEB7E2B2}" srcOrd="0" destOrd="0" parTransId="{41872884-1E76-4A3A-AE0C-8DC738C01B16}" sibTransId="{C9786668-6C77-4A22-8EF0-4B7AC450594E}"/>
    <dgm:cxn modelId="{4DE31E2B-60FE-403C-91DA-FF6ADF4CF415}" type="presOf" srcId="{47FEB176-5B21-4549-9802-D524CEB7E2B2}" destId="{23C7C2ED-9B55-499E-84ED-631CDEEFBE6D}" srcOrd="0" destOrd="0" presId="urn:microsoft.com/office/officeart/2005/8/layout/list1"/>
    <dgm:cxn modelId="{C7A24D2B-587E-40C3-A38F-F7D872DDABCF}" type="presOf" srcId="{BFB2FEAA-A561-425D-BD26-ECFCA42D2CFC}" destId="{FB125D04-D11B-4949-92CA-874EE8238C4F}" srcOrd="1" destOrd="0" presId="urn:microsoft.com/office/officeart/2005/8/layout/list1"/>
    <dgm:cxn modelId="{812490FB-2582-4C7D-92ED-099E8C35A31A}" type="presOf" srcId="{1E237050-6340-48D6-A9A9-70572D74F179}" destId="{869B85CA-AF0A-4021-B34D-A047AE982D2B}" srcOrd="0" destOrd="0" presId="urn:microsoft.com/office/officeart/2005/8/layout/list1"/>
    <dgm:cxn modelId="{C8C12469-310C-4506-84C2-9FCD0A87B7B0}" type="presOf" srcId="{2262C1D0-4F6F-41F0-AF05-876C3B276136}" destId="{0FEEA0C4-2CB5-4DEB-BEB8-BC1BCCE58019}" srcOrd="0" destOrd="0" presId="urn:microsoft.com/office/officeart/2005/8/layout/list1"/>
    <dgm:cxn modelId="{75BD6FFD-F4B6-4EA3-89E3-8E68C1FF58B5}" type="presOf" srcId="{BFB2FEAA-A561-425D-BD26-ECFCA42D2CFC}" destId="{CFE2693B-CFAD-495A-9177-5A619959294F}" srcOrd="0" destOrd="0" presId="urn:microsoft.com/office/officeart/2005/8/layout/list1"/>
    <dgm:cxn modelId="{C279AA63-2A96-49FD-94D5-D5F61FCF0133}" type="presOf" srcId="{B6B3143E-6CF5-488D-B0CD-7BDD3479EA62}" destId="{509994C9-5A98-459B-9FC0-1B63C5166068}" srcOrd="0" destOrd="0" presId="urn:microsoft.com/office/officeart/2005/8/layout/list1"/>
    <dgm:cxn modelId="{64194CE8-7028-4A9F-AE55-EC7AB4A6E6DD}" type="presOf" srcId="{DF79AE04-DA42-4EE6-B0C3-9F36D49EE7A1}" destId="{509994C9-5A98-459B-9FC0-1B63C5166068}" srcOrd="0" destOrd="1" presId="urn:microsoft.com/office/officeart/2005/8/layout/list1"/>
    <dgm:cxn modelId="{9722E508-3CD3-4704-B61C-24C1BE1C12FE}" srcId="{1E237050-6340-48D6-A9A9-70572D74F179}" destId="{56D0EF17-7DB7-41A5-ADBB-F8FF914FBE9E}" srcOrd="0" destOrd="0" parTransId="{B1DB1457-73F4-4F70-9DE4-ED8C3D0AC1BC}" sibTransId="{087CCCB0-C81B-4A04-BECF-4C11A40A29BF}"/>
    <dgm:cxn modelId="{0C43205B-4937-4ECA-918A-72A2FF0E665A}" type="presOf" srcId="{C2A6AEA3-30A0-4620-9A44-22C1A633ABC7}" destId="{23C7C2ED-9B55-499E-84ED-631CDEEFBE6D}" srcOrd="0" destOrd="1" presId="urn:microsoft.com/office/officeart/2005/8/layout/list1"/>
    <dgm:cxn modelId="{48658F8F-8018-4D1A-BCBC-9D92FB148AD9}" type="presOf" srcId="{56D0EF17-7DB7-41A5-ADBB-F8FF914FBE9E}" destId="{3F5A6299-BE81-4625-A773-F6DB5D37D841}" srcOrd="0" destOrd="0" presId="urn:microsoft.com/office/officeart/2005/8/layout/list1"/>
    <dgm:cxn modelId="{9E94AC65-C7FD-41E2-A6C8-61D4C7343660}" type="presOf" srcId="{2262C1D0-4F6F-41F0-AF05-876C3B276136}" destId="{20CD76E0-D2D6-44AC-8D68-405619F0BBBB}" srcOrd="1" destOrd="0" presId="urn:microsoft.com/office/officeart/2005/8/layout/list1"/>
    <dgm:cxn modelId="{60B7C0C2-60E1-4382-B2C2-62638C64826F}" type="presOf" srcId="{56D0EF17-7DB7-41A5-ADBB-F8FF914FBE9E}" destId="{8D718991-ACFA-4148-95CF-EE9A47181416}" srcOrd="1" destOrd="0" presId="urn:microsoft.com/office/officeart/2005/8/layout/list1"/>
    <dgm:cxn modelId="{29C49836-AA0B-44F4-A653-72A357DDA1D5}" srcId="{1E237050-6340-48D6-A9A9-70572D74F179}" destId="{BFB2FEAA-A561-425D-BD26-ECFCA42D2CFC}" srcOrd="1" destOrd="0" parTransId="{6DFF87D6-9E98-4C92-A332-6968B573B46F}" sibTransId="{465268B8-38D9-44D9-BA9F-E5DE789AD32A}"/>
    <dgm:cxn modelId="{8F6F64FB-7543-484E-9D98-774301E91CE8}" srcId="{56D0EF17-7DB7-41A5-ADBB-F8FF914FBE9E}" destId="{DF79AE04-DA42-4EE6-B0C3-9F36D49EE7A1}" srcOrd="1" destOrd="0" parTransId="{32ECA4E4-650F-43D1-B864-165BEEC64195}" sibTransId="{4A70FF8E-C9FD-4A18-A4FE-0EAB38606C28}"/>
    <dgm:cxn modelId="{D88D909F-30D9-4B35-8860-49194960EFF3}" srcId="{BFB2FEAA-A561-425D-BD26-ECFCA42D2CFC}" destId="{C2A6AEA3-30A0-4620-9A44-22C1A633ABC7}" srcOrd="1" destOrd="0" parTransId="{464C7CA0-C966-4395-8988-F6F5DB77BCCC}" sibTransId="{C2CB2D7C-DF81-4FFD-843F-D8A29F7F0EDF}"/>
    <dgm:cxn modelId="{831C75B4-0A43-4AC0-81FE-6E53AE947049}" srcId="{56D0EF17-7DB7-41A5-ADBB-F8FF914FBE9E}" destId="{B6B3143E-6CF5-488D-B0CD-7BDD3479EA62}" srcOrd="0" destOrd="0" parTransId="{65E4DF0E-D607-43BB-8200-195A52CB3145}" sibTransId="{2172A40F-5B4E-4E7A-A51F-ECEA2CC8DF69}"/>
    <dgm:cxn modelId="{0588E308-6B7A-4855-AB2C-BB8896D8DF93}" type="presParOf" srcId="{869B85CA-AF0A-4021-B34D-A047AE982D2B}" destId="{4C4F479E-F4AA-46DF-A0F9-58611047EB40}" srcOrd="0" destOrd="0" presId="urn:microsoft.com/office/officeart/2005/8/layout/list1"/>
    <dgm:cxn modelId="{09D540FD-9EA1-47E8-91C5-92AE7D440B1D}" type="presParOf" srcId="{4C4F479E-F4AA-46DF-A0F9-58611047EB40}" destId="{3F5A6299-BE81-4625-A773-F6DB5D37D841}" srcOrd="0" destOrd="0" presId="urn:microsoft.com/office/officeart/2005/8/layout/list1"/>
    <dgm:cxn modelId="{8E78E28E-A8C7-4319-B91A-FB51B0A1528A}" type="presParOf" srcId="{4C4F479E-F4AA-46DF-A0F9-58611047EB40}" destId="{8D718991-ACFA-4148-95CF-EE9A47181416}" srcOrd="1" destOrd="0" presId="urn:microsoft.com/office/officeart/2005/8/layout/list1"/>
    <dgm:cxn modelId="{F7595E04-3826-487B-BCDB-C74597BB4585}" type="presParOf" srcId="{869B85CA-AF0A-4021-B34D-A047AE982D2B}" destId="{9D0A2C89-B3F2-4552-9E47-8FF20397A0CD}" srcOrd="1" destOrd="0" presId="urn:microsoft.com/office/officeart/2005/8/layout/list1"/>
    <dgm:cxn modelId="{715301A0-C27D-43A6-BB21-59F003A71FE4}" type="presParOf" srcId="{869B85CA-AF0A-4021-B34D-A047AE982D2B}" destId="{509994C9-5A98-459B-9FC0-1B63C5166068}" srcOrd="2" destOrd="0" presId="urn:microsoft.com/office/officeart/2005/8/layout/list1"/>
    <dgm:cxn modelId="{9406D25E-052B-4E73-B4D2-7B632CC5A5EC}" type="presParOf" srcId="{869B85CA-AF0A-4021-B34D-A047AE982D2B}" destId="{FB317D8D-9138-4624-B7FA-FF7A3F2D8BED}" srcOrd="3" destOrd="0" presId="urn:microsoft.com/office/officeart/2005/8/layout/list1"/>
    <dgm:cxn modelId="{1C2ECA1F-9E58-4B3D-B841-3476DEC116D2}" type="presParOf" srcId="{869B85CA-AF0A-4021-B34D-A047AE982D2B}" destId="{F90E001F-C2D4-412D-9C81-8EBC468664FF}" srcOrd="4" destOrd="0" presId="urn:microsoft.com/office/officeart/2005/8/layout/list1"/>
    <dgm:cxn modelId="{0DBC5627-BED9-43C7-AA67-7BA8BC6BEF53}" type="presParOf" srcId="{F90E001F-C2D4-412D-9C81-8EBC468664FF}" destId="{CFE2693B-CFAD-495A-9177-5A619959294F}" srcOrd="0" destOrd="0" presId="urn:microsoft.com/office/officeart/2005/8/layout/list1"/>
    <dgm:cxn modelId="{CDC49015-E81F-4CA4-B39F-FAC3098494CA}" type="presParOf" srcId="{F90E001F-C2D4-412D-9C81-8EBC468664FF}" destId="{FB125D04-D11B-4949-92CA-874EE8238C4F}" srcOrd="1" destOrd="0" presId="urn:microsoft.com/office/officeart/2005/8/layout/list1"/>
    <dgm:cxn modelId="{5321DDD2-E572-4FB8-A21E-5189C2BCBC04}" type="presParOf" srcId="{869B85CA-AF0A-4021-B34D-A047AE982D2B}" destId="{61A2F47E-AE73-44B6-94D3-C63759178D8B}" srcOrd="5" destOrd="0" presId="urn:microsoft.com/office/officeart/2005/8/layout/list1"/>
    <dgm:cxn modelId="{B6FCEC37-01D2-4B41-9250-61CDE827F994}" type="presParOf" srcId="{869B85CA-AF0A-4021-B34D-A047AE982D2B}" destId="{23C7C2ED-9B55-499E-84ED-631CDEEFBE6D}" srcOrd="6" destOrd="0" presId="urn:microsoft.com/office/officeart/2005/8/layout/list1"/>
    <dgm:cxn modelId="{44DD6CEE-2CDC-4967-876F-B94CCA64CFEE}" type="presParOf" srcId="{869B85CA-AF0A-4021-B34D-A047AE982D2B}" destId="{9250B743-FDD1-404F-A549-FA7B34F51DF7}" srcOrd="7" destOrd="0" presId="urn:microsoft.com/office/officeart/2005/8/layout/list1"/>
    <dgm:cxn modelId="{76E180EE-E29D-4927-8905-49E02D9FA579}" type="presParOf" srcId="{869B85CA-AF0A-4021-B34D-A047AE982D2B}" destId="{E5E7716C-33B4-4B59-992F-EA88CB940ADE}" srcOrd="8" destOrd="0" presId="urn:microsoft.com/office/officeart/2005/8/layout/list1"/>
    <dgm:cxn modelId="{7A572AA4-A8C9-461B-988A-EF50ED7BBE40}" type="presParOf" srcId="{E5E7716C-33B4-4B59-992F-EA88CB940ADE}" destId="{0FEEA0C4-2CB5-4DEB-BEB8-BC1BCCE58019}" srcOrd="0" destOrd="0" presId="urn:microsoft.com/office/officeart/2005/8/layout/list1"/>
    <dgm:cxn modelId="{889302D7-0B6F-4488-A9D5-652C3621579B}" type="presParOf" srcId="{E5E7716C-33B4-4B59-992F-EA88CB940ADE}" destId="{20CD76E0-D2D6-44AC-8D68-405619F0BBBB}" srcOrd="1" destOrd="0" presId="urn:microsoft.com/office/officeart/2005/8/layout/list1"/>
    <dgm:cxn modelId="{FAE11A97-4BCE-4F08-BE6F-6D8E21CE6E3D}" type="presParOf" srcId="{869B85CA-AF0A-4021-B34D-A047AE982D2B}" destId="{0AE6BBCB-8DE8-44AB-9B5E-798B95FCC699}" srcOrd="9" destOrd="0" presId="urn:microsoft.com/office/officeart/2005/8/layout/list1"/>
    <dgm:cxn modelId="{56B21644-09D4-42D5-A138-0B2711271B79}" type="presParOf" srcId="{869B85CA-AF0A-4021-B34D-A047AE982D2B}" destId="{AA3751A0-38F2-48B8-8094-3A24182A882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237050-6340-48D6-A9A9-70572D74F17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56D0EF17-7DB7-41A5-ADBB-F8FF914FBE9E}">
      <dgm:prSet custT="1"/>
      <dgm:spPr/>
      <dgm:t>
        <a:bodyPr/>
        <a:lstStyle/>
        <a:p>
          <a:pPr rtl="0"/>
          <a:r>
            <a:rPr lang="fr-FR" sz="2400" dirty="0" smtClean="0">
              <a:solidFill>
                <a:srgbClr val="FFC000"/>
              </a:solidFill>
            </a:rPr>
            <a:t>I ) Les protéines jouant le rôle de récepteurs des médiateurs endogènes </a:t>
          </a:r>
          <a:endParaRPr lang="fr-FR" sz="2400" dirty="0">
            <a:solidFill>
              <a:srgbClr val="FFC000"/>
            </a:solidFill>
          </a:endParaRPr>
        </a:p>
      </dgm:t>
    </dgm:pt>
    <dgm:pt modelId="{B1DB1457-73F4-4F70-9DE4-ED8C3D0AC1BC}" type="parTrans" cxnId="{9722E508-3CD3-4704-B61C-24C1BE1C12FE}">
      <dgm:prSet/>
      <dgm:spPr/>
      <dgm:t>
        <a:bodyPr/>
        <a:lstStyle/>
        <a:p>
          <a:endParaRPr lang="fr-FR"/>
        </a:p>
      </dgm:t>
    </dgm:pt>
    <dgm:pt modelId="{087CCCB0-C81B-4A04-BECF-4C11A40A29BF}" type="sibTrans" cxnId="{9722E508-3CD3-4704-B61C-24C1BE1C12FE}">
      <dgm:prSet/>
      <dgm:spPr/>
      <dgm:t>
        <a:bodyPr/>
        <a:lstStyle/>
        <a:p>
          <a:endParaRPr lang="fr-FR"/>
        </a:p>
      </dgm:t>
    </dgm:pt>
    <dgm:pt modelId="{BFB2FEAA-A561-425D-BD26-ECFCA42D2CFC}">
      <dgm:prSet custT="1"/>
      <dgm:spPr/>
      <dgm:t>
        <a:bodyPr/>
        <a:lstStyle/>
        <a:p>
          <a:pPr rtl="0"/>
          <a:r>
            <a:rPr lang="fr-FR" sz="2800" dirty="0" smtClean="0"/>
            <a:t>II) Les protéines assurant le passage transmembranaire des ions </a:t>
          </a:r>
          <a:endParaRPr lang="fr-FR" sz="2800" dirty="0"/>
        </a:p>
      </dgm:t>
    </dgm:pt>
    <dgm:pt modelId="{6DFF87D6-9E98-4C92-A332-6968B573B46F}" type="parTrans" cxnId="{29C49836-AA0B-44F4-A653-72A357DDA1D5}">
      <dgm:prSet/>
      <dgm:spPr/>
      <dgm:t>
        <a:bodyPr/>
        <a:lstStyle/>
        <a:p>
          <a:endParaRPr lang="fr-FR"/>
        </a:p>
      </dgm:t>
    </dgm:pt>
    <dgm:pt modelId="{465268B8-38D9-44D9-BA9F-E5DE789AD32A}" type="sibTrans" cxnId="{29C49836-AA0B-44F4-A653-72A357DDA1D5}">
      <dgm:prSet/>
      <dgm:spPr/>
      <dgm:t>
        <a:bodyPr/>
        <a:lstStyle/>
        <a:p>
          <a:endParaRPr lang="fr-FR"/>
        </a:p>
      </dgm:t>
    </dgm:pt>
    <dgm:pt modelId="{2262C1D0-4F6F-41F0-AF05-876C3B276136}">
      <dgm:prSet custT="1"/>
      <dgm:spPr/>
      <dgm:t>
        <a:bodyPr/>
        <a:lstStyle/>
        <a:p>
          <a:pPr rtl="0"/>
          <a:r>
            <a:rPr lang="fr-FR" sz="2800" dirty="0" smtClean="0"/>
            <a:t>III) Protéines cibles à rôle essentiellement enzymatique</a:t>
          </a:r>
          <a:endParaRPr lang="fr-FR" sz="2800" dirty="0"/>
        </a:p>
      </dgm:t>
    </dgm:pt>
    <dgm:pt modelId="{ED2EDAF3-CC23-458F-A3D8-740087F797F0}" type="parTrans" cxnId="{C51B4BCE-8BA1-4B27-A633-AF6AD5EFB0C9}">
      <dgm:prSet/>
      <dgm:spPr/>
      <dgm:t>
        <a:bodyPr/>
        <a:lstStyle/>
        <a:p>
          <a:endParaRPr lang="fr-FR"/>
        </a:p>
      </dgm:t>
    </dgm:pt>
    <dgm:pt modelId="{FE9CEA02-657E-4D7A-82C3-6756F16DD551}" type="sibTrans" cxnId="{C51B4BCE-8BA1-4B27-A633-AF6AD5EFB0C9}">
      <dgm:prSet/>
      <dgm:spPr/>
      <dgm:t>
        <a:bodyPr/>
        <a:lstStyle/>
        <a:p>
          <a:endParaRPr lang="fr-FR"/>
        </a:p>
      </dgm:t>
    </dgm:pt>
    <dgm:pt modelId="{B6B3143E-6CF5-488D-B0CD-7BDD3479EA62}">
      <dgm:prSet/>
      <dgm:spPr/>
      <dgm:t>
        <a:bodyPr/>
        <a:lstStyle/>
        <a:p>
          <a:r>
            <a:rPr lang="fr-FR" b="1" dirty="0" smtClean="0">
              <a:solidFill>
                <a:srgbClr val="FF0000"/>
              </a:solidFill>
            </a:rPr>
            <a:t>I-a) Les récepteurs membranaires</a:t>
          </a:r>
          <a:endParaRPr lang="fr-FR" b="1" dirty="0">
            <a:solidFill>
              <a:srgbClr val="FF0000"/>
            </a:solidFill>
          </a:endParaRPr>
        </a:p>
      </dgm:t>
    </dgm:pt>
    <dgm:pt modelId="{65E4DF0E-D607-43BB-8200-195A52CB3145}" type="parTrans" cxnId="{831C75B4-0A43-4AC0-81FE-6E53AE947049}">
      <dgm:prSet/>
      <dgm:spPr/>
      <dgm:t>
        <a:bodyPr/>
        <a:lstStyle/>
        <a:p>
          <a:endParaRPr lang="fr-FR"/>
        </a:p>
      </dgm:t>
    </dgm:pt>
    <dgm:pt modelId="{2172A40F-5B4E-4E7A-A51F-ECEA2CC8DF69}" type="sibTrans" cxnId="{831C75B4-0A43-4AC0-81FE-6E53AE947049}">
      <dgm:prSet/>
      <dgm:spPr/>
      <dgm:t>
        <a:bodyPr/>
        <a:lstStyle/>
        <a:p>
          <a:endParaRPr lang="fr-FR"/>
        </a:p>
      </dgm:t>
    </dgm:pt>
    <dgm:pt modelId="{DF79AE04-DA42-4EE6-B0C3-9F36D49EE7A1}">
      <dgm:prSet/>
      <dgm:spPr/>
      <dgm:t>
        <a:bodyPr/>
        <a:lstStyle/>
        <a:p>
          <a:r>
            <a:rPr lang="fr-FR" b="1" dirty="0" smtClean="0"/>
            <a:t>I-b) Les récepteurs intracellulaires</a:t>
          </a:r>
          <a:endParaRPr lang="fr-FR" b="1" dirty="0"/>
        </a:p>
      </dgm:t>
    </dgm:pt>
    <dgm:pt modelId="{32ECA4E4-650F-43D1-B864-165BEEC64195}" type="parTrans" cxnId="{8F6F64FB-7543-484E-9D98-774301E91CE8}">
      <dgm:prSet/>
      <dgm:spPr/>
      <dgm:t>
        <a:bodyPr/>
        <a:lstStyle/>
        <a:p>
          <a:endParaRPr lang="fr-FR"/>
        </a:p>
      </dgm:t>
    </dgm:pt>
    <dgm:pt modelId="{4A70FF8E-C9FD-4A18-A4FE-0EAB38606C28}" type="sibTrans" cxnId="{8F6F64FB-7543-484E-9D98-774301E91CE8}">
      <dgm:prSet/>
      <dgm:spPr/>
      <dgm:t>
        <a:bodyPr/>
        <a:lstStyle/>
        <a:p>
          <a:endParaRPr lang="fr-FR"/>
        </a:p>
      </dgm:t>
    </dgm:pt>
    <dgm:pt modelId="{47FEB176-5B21-4549-9802-D524CEB7E2B2}">
      <dgm:prSet/>
      <dgm:spPr/>
      <dgm:t>
        <a:bodyPr/>
        <a:lstStyle/>
        <a:p>
          <a:r>
            <a:rPr lang="fr-FR" b="1" dirty="0" err="1" smtClean="0"/>
            <a:t>II-a</a:t>
          </a:r>
          <a:r>
            <a:rPr lang="fr-FR" b="1" dirty="0" smtClean="0"/>
            <a:t>) Les canaux ioniques</a:t>
          </a:r>
          <a:endParaRPr lang="fr-FR" b="1" dirty="0"/>
        </a:p>
      </dgm:t>
    </dgm:pt>
    <dgm:pt modelId="{41872884-1E76-4A3A-AE0C-8DC738C01B16}" type="parTrans" cxnId="{23B6D19C-9690-4F7D-8F82-B0D773912220}">
      <dgm:prSet/>
      <dgm:spPr/>
      <dgm:t>
        <a:bodyPr/>
        <a:lstStyle/>
        <a:p>
          <a:endParaRPr lang="fr-FR"/>
        </a:p>
      </dgm:t>
    </dgm:pt>
    <dgm:pt modelId="{C9786668-6C77-4A22-8EF0-4B7AC450594E}" type="sibTrans" cxnId="{23B6D19C-9690-4F7D-8F82-B0D773912220}">
      <dgm:prSet/>
      <dgm:spPr/>
      <dgm:t>
        <a:bodyPr/>
        <a:lstStyle/>
        <a:p>
          <a:endParaRPr lang="fr-FR"/>
        </a:p>
      </dgm:t>
    </dgm:pt>
    <dgm:pt modelId="{C2A6AEA3-30A0-4620-9A44-22C1A633ABC7}">
      <dgm:prSet/>
      <dgm:spPr/>
      <dgm:t>
        <a:bodyPr/>
        <a:lstStyle/>
        <a:p>
          <a:r>
            <a:rPr lang="fr-FR" b="1" dirty="0" smtClean="0"/>
            <a:t>II-b) les pompes ioniques</a:t>
          </a:r>
          <a:endParaRPr lang="fr-FR" b="1" dirty="0"/>
        </a:p>
      </dgm:t>
    </dgm:pt>
    <dgm:pt modelId="{464C7CA0-C966-4395-8988-F6F5DB77BCCC}" type="parTrans" cxnId="{D88D909F-30D9-4B35-8860-49194960EFF3}">
      <dgm:prSet/>
      <dgm:spPr/>
      <dgm:t>
        <a:bodyPr/>
        <a:lstStyle/>
        <a:p>
          <a:endParaRPr lang="fr-FR"/>
        </a:p>
      </dgm:t>
    </dgm:pt>
    <dgm:pt modelId="{C2CB2D7C-DF81-4FFD-843F-D8A29F7F0EDF}" type="sibTrans" cxnId="{D88D909F-30D9-4B35-8860-49194960EFF3}">
      <dgm:prSet/>
      <dgm:spPr/>
      <dgm:t>
        <a:bodyPr/>
        <a:lstStyle/>
        <a:p>
          <a:endParaRPr lang="fr-FR"/>
        </a:p>
      </dgm:t>
    </dgm:pt>
    <dgm:pt modelId="{869B85CA-AF0A-4021-B34D-A047AE982D2B}" type="pres">
      <dgm:prSet presAssocID="{1E237050-6340-48D6-A9A9-70572D74F179}" presName="linear" presStyleCnt="0">
        <dgm:presLayoutVars>
          <dgm:dir/>
          <dgm:animLvl val="lvl"/>
          <dgm:resizeHandles val="exact"/>
        </dgm:presLayoutVars>
      </dgm:prSet>
      <dgm:spPr/>
      <dgm:t>
        <a:bodyPr/>
        <a:lstStyle/>
        <a:p>
          <a:endParaRPr lang="fr-FR"/>
        </a:p>
      </dgm:t>
    </dgm:pt>
    <dgm:pt modelId="{4C4F479E-F4AA-46DF-A0F9-58611047EB40}" type="pres">
      <dgm:prSet presAssocID="{56D0EF17-7DB7-41A5-ADBB-F8FF914FBE9E}" presName="parentLin" presStyleCnt="0"/>
      <dgm:spPr/>
    </dgm:pt>
    <dgm:pt modelId="{3F5A6299-BE81-4625-A773-F6DB5D37D841}" type="pres">
      <dgm:prSet presAssocID="{56D0EF17-7DB7-41A5-ADBB-F8FF914FBE9E}" presName="parentLeftMargin" presStyleLbl="node1" presStyleIdx="0" presStyleCnt="3"/>
      <dgm:spPr/>
      <dgm:t>
        <a:bodyPr/>
        <a:lstStyle/>
        <a:p>
          <a:endParaRPr lang="fr-FR"/>
        </a:p>
      </dgm:t>
    </dgm:pt>
    <dgm:pt modelId="{8D718991-ACFA-4148-95CF-EE9A47181416}" type="pres">
      <dgm:prSet presAssocID="{56D0EF17-7DB7-41A5-ADBB-F8FF914FBE9E}" presName="parentText" presStyleLbl="node1" presStyleIdx="0" presStyleCnt="3" custScaleY="191489">
        <dgm:presLayoutVars>
          <dgm:chMax val="0"/>
          <dgm:bulletEnabled val="1"/>
        </dgm:presLayoutVars>
      </dgm:prSet>
      <dgm:spPr/>
      <dgm:t>
        <a:bodyPr/>
        <a:lstStyle/>
        <a:p>
          <a:endParaRPr lang="fr-FR"/>
        </a:p>
      </dgm:t>
    </dgm:pt>
    <dgm:pt modelId="{9D0A2C89-B3F2-4552-9E47-8FF20397A0CD}" type="pres">
      <dgm:prSet presAssocID="{56D0EF17-7DB7-41A5-ADBB-F8FF914FBE9E}" presName="negativeSpace" presStyleCnt="0"/>
      <dgm:spPr/>
    </dgm:pt>
    <dgm:pt modelId="{509994C9-5A98-459B-9FC0-1B63C5166068}" type="pres">
      <dgm:prSet presAssocID="{56D0EF17-7DB7-41A5-ADBB-F8FF914FBE9E}" presName="childText" presStyleLbl="conFgAcc1" presStyleIdx="0" presStyleCnt="3">
        <dgm:presLayoutVars>
          <dgm:bulletEnabled val="1"/>
        </dgm:presLayoutVars>
      </dgm:prSet>
      <dgm:spPr/>
      <dgm:t>
        <a:bodyPr/>
        <a:lstStyle/>
        <a:p>
          <a:endParaRPr lang="fr-FR"/>
        </a:p>
      </dgm:t>
    </dgm:pt>
    <dgm:pt modelId="{FB317D8D-9138-4624-B7FA-FF7A3F2D8BED}" type="pres">
      <dgm:prSet presAssocID="{087CCCB0-C81B-4A04-BECF-4C11A40A29BF}" presName="spaceBetweenRectangles" presStyleCnt="0"/>
      <dgm:spPr/>
    </dgm:pt>
    <dgm:pt modelId="{F90E001F-C2D4-412D-9C81-8EBC468664FF}" type="pres">
      <dgm:prSet presAssocID="{BFB2FEAA-A561-425D-BD26-ECFCA42D2CFC}" presName="parentLin" presStyleCnt="0"/>
      <dgm:spPr/>
    </dgm:pt>
    <dgm:pt modelId="{CFE2693B-CFAD-495A-9177-5A619959294F}" type="pres">
      <dgm:prSet presAssocID="{BFB2FEAA-A561-425D-BD26-ECFCA42D2CFC}" presName="parentLeftMargin" presStyleLbl="node1" presStyleIdx="0" presStyleCnt="3"/>
      <dgm:spPr/>
      <dgm:t>
        <a:bodyPr/>
        <a:lstStyle/>
        <a:p>
          <a:endParaRPr lang="fr-FR"/>
        </a:p>
      </dgm:t>
    </dgm:pt>
    <dgm:pt modelId="{FB125D04-D11B-4949-92CA-874EE8238C4F}" type="pres">
      <dgm:prSet presAssocID="{BFB2FEAA-A561-425D-BD26-ECFCA42D2CFC}" presName="parentText" presStyleLbl="node1" presStyleIdx="1" presStyleCnt="3" custScaleY="178395">
        <dgm:presLayoutVars>
          <dgm:chMax val="0"/>
          <dgm:bulletEnabled val="1"/>
        </dgm:presLayoutVars>
      </dgm:prSet>
      <dgm:spPr/>
      <dgm:t>
        <a:bodyPr/>
        <a:lstStyle/>
        <a:p>
          <a:endParaRPr lang="fr-FR"/>
        </a:p>
      </dgm:t>
    </dgm:pt>
    <dgm:pt modelId="{61A2F47E-AE73-44B6-94D3-C63759178D8B}" type="pres">
      <dgm:prSet presAssocID="{BFB2FEAA-A561-425D-BD26-ECFCA42D2CFC}" presName="negativeSpace" presStyleCnt="0"/>
      <dgm:spPr/>
    </dgm:pt>
    <dgm:pt modelId="{23C7C2ED-9B55-499E-84ED-631CDEEFBE6D}" type="pres">
      <dgm:prSet presAssocID="{BFB2FEAA-A561-425D-BD26-ECFCA42D2CFC}" presName="childText" presStyleLbl="conFgAcc1" presStyleIdx="1" presStyleCnt="3">
        <dgm:presLayoutVars>
          <dgm:bulletEnabled val="1"/>
        </dgm:presLayoutVars>
      </dgm:prSet>
      <dgm:spPr/>
      <dgm:t>
        <a:bodyPr/>
        <a:lstStyle/>
        <a:p>
          <a:endParaRPr lang="fr-FR"/>
        </a:p>
      </dgm:t>
    </dgm:pt>
    <dgm:pt modelId="{9250B743-FDD1-404F-A549-FA7B34F51DF7}" type="pres">
      <dgm:prSet presAssocID="{465268B8-38D9-44D9-BA9F-E5DE789AD32A}" presName="spaceBetweenRectangles" presStyleCnt="0"/>
      <dgm:spPr/>
    </dgm:pt>
    <dgm:pt modelId="{E5E7716C-33B4-4B59-992F-EA88CB940ADE}" type="pres">
      <dgm:prSet presAssocID="{2262C1D0-4F6F-41F0-AF05-876C3B276136}" presName="parentLin" presStyleCnt="0"/>
      <dgm:spPr/>
    </dgm:pt>
    <dgm:pt modelId="{0FEEA0C4-2CB5-4DEB-BEB8-BC1BCCE58019}" type="pres">
      <dgm:prSet presAssocID="{2262C1D0-4F6F-41F0-AF05-876C3B276136}" presName="parentLeftMargin" presStyleLbl="node1" presStyleIdx="1" presStyleCnt="3"/>
      <dgm:spPr/>
      <dgm:t>
        <a:bodyPr/>
        <a:lstStyle/>
        <a:p>
          <a:endParaRPr lang="fr-FR"/>
        </a:p>
      </dgm:t>
    </dgm:pt>
    <dgm:pt modelId="{20CD76E0-D2D6-44AC-8D68-405619F0BBBB}" type="pres">
      <dgm:prSet presAssocID="{2262C1D0-4F6F-41F0-AF05-876C3B276136}" presName="parentText" presStyleLbl="node1" presStyleIdx="2" presStyleCnt="3" custScaleY="162567">
        <dgm:presLayoutVars>
          <dgm:chMax val="0"/>
          <dgm:bulletEnabled val="1"/>
        </dgm:presLayoutVars>
      </dgm:prSet>
      <dgm:spPr/>
      <dgm:t>
        <a:bodyPr/>
        <a:lstStyle/>
        <a:p>
          <a:endParaRPr lang="fr-FR"/>
        </a:p>
      </dgm:t>
    </dgm:pt>
    <dgm:pt modelId="{0AE6BBCB-8DE8-44AB-9B5E-798B95FCC699}" type="pres">
      <dgm:prSet presAssocID="{2262C1D0-4F6F-41F0-AF05-876C3B276136}" presName="negativeSpace" presStyleCnt="0"/>
      <dgm:spPr/>
    </dgm:pt>
    <dgm:pt modelId="{AA3751A0-38F2-48B8-8094-3A24182A8820}" type="pres">
      <dgm:prSet presAssocID="{2262C1D0-4F6F-41F0-AF05-876C3B276136}" presName="childText" presStyleLbl="conFgAcc1" presStyleIdx="2" presStyleCnt="3">
        <dgm:presLayoutVars>
          <dgm:bulletEnabled val="1"/>
        </dgm:presLayoutVars>
      </dgm:prSet>
      <dgm:spPr/>
    </dgm:pt>
  </dgm:ptLst>
  <dgm:cxnLst>
    <dgm:cxn modelId="{24F0C2C4-2D52-4AFC-A488-D06D3E027ADA}" type="presOf" srcId="{2262C1D0-4F6F-41F0-AF05-876C3B276136}" destId="{20CD76E0-D2D6-44AC-8D68-405619F0BBBB}" srcOrd="1" destOrd="0" presId="urn:microsoft.com/office/officeart/2005/8/layout/list1"/>
    <dgm:cxn modelId="{42170ACD-B690-42BD-BEDB-326305926ABE}" type="presOf" srcId="{56D0EF17-7DB7-41A5-ADBB-F8FF914FBE9E}" destId="{3F5A6299-BE81-4625-A773-F6DB5D37D841}" srcOrd="0" destOrd="0" presId="urn:microsoft.com/office/officeart/2005/8/layout/list1"/>
    <dgm:cxn modelId="{C51B4BCE-8BA1-4B27-A633-AF6AD5EFB0C9}" srcId="{1E237050-6340-48D6-A9A9-70572D74F179}" destId="{2262C1D0-4F6F-41F0-AF05-876C3B276136}" srcOrd="2" destOrd="0" parTransId="{ED2EDAF3-CC23-458F-A3D8-740087F797F0}" sibTransId="{FE9CEA02-657E-4D7A-82C3-6756F16DD551}"/>
    <dgm:cxn modelId="{9D9683C8-CBB8-438A-9D7A-20A81ECC26B8}" type="presOf" srcId="{1E237050-6340-48D6-A9A9-70572D74F179}" destId="{869B85CA-AF0A-4021-B34D-A047AE982D2B}" srcOrd="0" destOrd="0" presId="urn:microsoft.com/office/officeart/2005/8/layout/list1"/>
    <dgm:cxn modelId="{23B6D19C-9690-4F7D-8F82-B0D773912220}" srcId="{BFB2FEAA-A561-425D-BD26-ECFCA42D2CFC}" destId="{47FEB176-5B21-4549-9802-D524CEB7E2B2}" srcOrd="0" destOrd="0" parTransId="{41872884-1E76-4A3A-AE0C-8DC738C01B16}" sibTransId="{C9786668-6C77-4A22-8EF0-4B7AC450594E}"/>
    <dgm:cxn modelId="{E83FA4E5-794B-4731-AD2C-4FB4C2A0F068}" type="presOf" srcId="{B6B3143E-6CF5-488D-B0CD-7BDD3479EA62}" destId="{509994C9-5A98-459B-9FC0-1B63C5166068}" srcOrd="0" destOrd="0" presId="urn:microsoft.com/office/officeart/2005/8/layout/list1"/>
    <dgm:cxn modelId="{69142956-E29C-4779-A21A-6A35893DB203}" type="presOf" srcId="{47FEB176-5B21-4549-9802-D524CEB7E2B2}" destId="{23C7C2ED-9B55-499E-84ED-631CDEEFBE6D}" srcOrd="0" destOrd="0" presId="urn:microsoft.com/office/officeart/2005/8/layout/list1"/>
    <dgm:cxn modelId="{9722E508-3CD3-4704-B61C-24C1BE1C12FE}" srcId="{1E237050-6340-48D6-A9A9-70572D74F179}" destId="{56D0EF17-7DB7-41A5-ADBB-F8FF914FBE9E}" srcOrd="0" destOrd="0" parTransId="{B1DB1457-73F4-4F70-9DE4-ED8C3D0AC1BC}" sibTransId="{087CCCB0-C81B-4A04-BECF-4C11A40A29BF}"/>
    <dgm:cxn modelId="{53CD4C99-AF54-4607-B633-0FAA3D61BE24}" type="presOf" srcId="{DF79AE04-DA42-4EE6-B0C3-9F36D49EE7A1}" destId="{509994C9-5A98-459B-9FC0-1B63C5166068}" srcOrd="0" destOrd="1" presId="urn:microsoft.com/office/officeart/2005/8/layout/list1"/>
    <dgm:cxn modelId="{BACD0742-E88A-4420-91EC-A78610DBC89E}" type="presOf" srcId="{2262C1D0-4F6F-41F0-AF05-876C3B276136}" destId="{0FEEA0C4-2CB5-4DEB-BEB8-BC1BCCE58019}" srcOrd="0" destOrd="0" presId="urn:microsoft.com/office/officeart/2005/8/layout/list1"/>
    <dgm:cxn modelId="{07CA601C-C9D7-47C3-B5CE-4295661F139E}" type="presOf" srcId="{56D0EF17-7DB7-41A5-ADBB-F8FF914FBE9E}" destId="{8D718991-ACFA-4148-95CF-EE9A47181416}" srcOrd="1" destOrd="0" presId="urn:microsoft.com/office/officeart/2005/8/layout/list1"/>
    <dgm:cxn modelId="{0A8CCDAE-B4D3-4B2E-8CB8-E7968E426897}" type="presOf" srcId="{BFB2FEAA-A561-425D-BD26-ECFCA42D2CFC}" destId="{CFE2693B-CFAD-495A-9177-5A619959294F}" srcOrd="0" destOrd="0" presId="urn:microsoft.com/office/officeart/2005/8/layout/list1"/>
    <dgm:cxn modelId="{DE09F26A-2366-4D34-9231-43E78440CD1E}" type="presOf" srcId="{C2A6AEA3-30A0-4620-9A44-22C1A633ABC7}" destId="{23C7C2ED-9B55-499E-84ED-631CDEEFBE6D}" srcOrd="0" destOrd="1" presId="urn:microsoft.com/office/officeart/2005/8/layout/list1"/>
    <dgm:cxn modelId="{29C49836-AA0B-44F4-A653-72A357DDA1D5}" srcId="{1E237050-6340-48D6-A9A9-70572D74F179}" destId="{BFB2FEAA-A561-425D-BD26-ECFCA42D2CFC}" srcOrd="1" destOrd="0" parTransId="{6DFF87D6-9E98-4C92-A332-6968B573B46F}" sibTransId="{465268B8-38D9-44D9-BA9F-E5DE789AD32A}"/>
    <dgm:cxn modelId="{DA9C28CB-5EF9-4732-ABBB-255B4F066028}" type="presOf" srcId="{BFB2FEAA-A561-425D-BD26-ECFCA42D2CFC}" destId="{FB125D04-D11B-4949-92CA-874EE8238C4F}" srcOrd="1" destOrd="0" presId="urn:microsoft.com/office/officeart/2005/8/layout/list1"/>
    <dgm:cxn modelId="{8F6F64FB-7543-484E-9D98-774301E91CE8}" srcId="{56D0EF17-7DB7-41A5-ADBB-F8FF914FBE9E}" destId="{DF79AE04-DA42-4EE6-B0C3-9F36D49EE7A1}" srcOrd="1" destOrd="0" parTransId="{32ECA4E4-650F-43D1-B864-165BEEC64195}" sibTransId="{4A70FF8E-C9FD-4A18-A4FE-0EAB38606C28}"/>
    <dgm:cxn modelId="{D88D909F-30D9-4B35-8860-49194960EFF3}" srcId="{BFB2FEAA-A561-425D-BD26-ECFCA42D2CFC}" destId="{C2A6AEA3-30A0-4620-9A44-22C1A633ABC7}" srcOrd="1" destOrd="0" parTransId="{464C7CA0-C966-4395-8988-F6F5DB77BCCC}" sibTransId="{C2CB2D7C-DF81-4FFD-843F-D8A29F7F0EDF}"/>
    <dgm:cxn modelId="{831C75B4-0A43-4AC0-81FE-6E53AE947049}" srcId="{56D0EF17-7DB7-41A5-ADBB-F8FF914FBE9E}" destId="{B6B3143E-6CF5-488D-B0CD-7BDD3479EA62}" srcOrd="0" destOrd="0" parTransId="{65E4DF0E-D607-43BB-8200-195A52CB3145}" sibTransId="{2172A40F-5B4E-4E7A-A51F-ECEA2CC8DF69}"/>
    <dgm:cxn modelId="{0DEA9C7A-690D-41BE-9925-40B47DD3E318}" type="presParOf" srcId="{869B85CA-AF0A-4021-B34D-A047AE982D2B}" destId="{4C4F479E-F4AA-46DF-A0F9-58611047EB40}" srcOrd="0" destOrd="0" presId="urn:microsoft.com/office/officeart/2005/8/layout/list1"/>
    <dgm:cxn modelId="{3CCDC9AA-70BB-4473-95FE-262A5849AD29}" type="presParOf" srcId="{4C4F479E-F4AA-46DF-A0F9-58611047EB40}" destId="{3F5A6299-BE81-4625-A773-F6DB5D37D841}" srcOrd="0" destOrd="0" presId="urn:microsoft.com/office/officeart/2005/8/layout/list1"/>
    <dgm:cxn modelId="{6FDB2C18-B975-4193-998F-40460D757620}" type="presParOf" srcId="{4C4F479E-F4AA-46DF-A0F9-58611047EB40}" destId="{8D718991-ACFA-4148-95CF-EE9A47181416}" srcOrd="1" destOrd="0" presId="urn:microsoft.com/office/officeart/2005/8/layout/list1"/>
    <dgm:cxn modelId="{42FF1461-BFA9-4732-B0EC-E737F21E0E3C}" type="presParOf" srcId="{869B85CA-AF0A-4021-B34D-A047AE982D2B}" destId="{9D0A2C89-B3F2-4552-9E47-8FF20397A0CD}" srcOrd="1" destOrd="0" presId="urn:microsoft.com/office/officeart/2005/8/layout/list1"/>
    <dgm:cxn modelId="{E1C6C142-F300-4AA6-A555-224AFBEFB9E1}" type="presParOf" srcId="{869B85CA-AF0A-4021-B34D-A047AE982D2B}" destId="{509994C9-5A98-459B-9FC0-1B63C5166068}" srcOrd="2" destOrd="0" presId="urn:microsoft.com/office/officeart/2005/8/layout/list1"/>
    <dgm:cxn modelId="{6C9CF17F-08A5-417C-A5E3-094498F958D5}" type="presParOf" srcId="{869B85CA-AF0A-4021-B34D-A047AE982D2B}" destId="{FB317D8D-9138-4624-B7FA-FF7A3F2D8BED}" srcOrd="3" destOrd="0" presId="urn:microsoft.com/office/officeart/2005/8/layout/list1"/>
    <dgm:cxn modelId="{5DF84E90-06A7-4448-A3B0-6B5057255362}" type="presParOf" srcId="{869B85CA-AF0A-4021-B34D-A047AE982D2B}" destId="{F90E001F-C2D4-412D-9C81-8EBC468664FF}" srcOrd="4" destOrd="0" presId="urn:microsoft.com/office/officeart/2005/8/layout/list1"/>
    <dgm:cxn modelId="{EA8302C2-9FA2-41FE-864F-D907C4EF2905}" type="presParOf" srcId="{F90E001F-C2D4-412D-9C81-8EBC468664FF}" destId="{CFE2693B-CFAD-495A-9177-5A619959294F}" srcOrd="0" destOrd="0" presId="urn:microsoft.com/office/officeart/2005/8/layout/list1"/>
    <dgm:cxn modelId="{87EA632D-9B67-4FBA-A048-3533A078BB2F}" type="presParOf" srcId="{F90E001F-C2D4-412D-9C81-8EBC468664FF}" destId="{FB125D04-D11B-4949-92CA-874EE8238C4F}" srcOrd="1" destOrd="0" presId="urn:microsoft.com/office/officeart/2005/8/layout/list1"/>
    <dgm:cxn modelId="{AF19DCBF-C07E-4AF7-9D07-B230515A8151}" type="presParOf" srcId="{869B85CA-AF0A-4021-B34D-A047AE982D2B}" destId="{61A2F47E-AE73-44B6-94D3-C63759178D8B}" srcOrd="5" destOrd="0" presId="urn:microsoft.com/office/officeart/2005/8/layout/list1"/>
    <dgm:cxn modelId="{67B67514-8DC6-4738-B5C6-B088C476D364}" type="presParOf" srcId="{869B85CA-AF0A-4021-B34D-A047AE982D2B}" destId="{23C7C2ED-9B55-499E-84ED-631CDEEFBE6D}" srcOrd="6" destOrd="0" presId="urn:microsoft.com/office/officeart/2005/8/layout/list1"/>
    <dgm:cxn modelId="{67A6C4DA-6FAF-4E9B-BE25-27A189A94FAC}" type="presParOf" srcId="{869B85CA-AF0A-4021-B34D-A047AE982D2B}" destId="{9250B743-FDD1-404F-A549-FA7B34F51DF7}" srcOrd="7" destOrd="0" presId="urn:microsoft.com/office/officeart/2005/8/layout/list1"/>
    <dgm:cxn modelId="{BFFC1DA9-53B5-43AC-8468-8290C66A3F2C}" type="presParOf" srcId="{869B85CA-AF0A-4021-B34D-A047AE982D2B}" destId="{E5E7716C-33B4-4B59-992F-EA88CB940ADE}" srcOrd="8" destOrd="0" presId="urn:microsoft.com/office/officeart/2005/8/layout/list1"/>
    <dgm:cxn modelId="{99694EE3-4A9A-4D9A-896C-AF37404A4F40}" type="presParOf" srcId="{E5E7716C-33B4-4B59-992F-EA88CB940ADE}" destId="{0FEEA0C4-2CB5-4DEB-BEB8-BC1BCCE58019}" srcOrd="0" destOrd="0" presId="urn:microsoft.com/office/officeart/2005/8/layout/list1"/>
    <dgm:cxn modelId="{FB90998F-1966-4887-AB4A-981EA1537BC9}" type="presParOf" srcId="{E5E7716C-33B4-4B59-992F-EA88CB940ADE}" destId="{20CD76E0-D2D6-44AC-8D68-405619F0BBBB}" srcOrd="1" destOrd="0" presId="urn:microsoft.com/office/officeart/2005/8/layout/list1"/>
    <dgm:cxn modelId="{D6603F91-CF9F-448A-BD08-B4A2293E374D}" type="presParOf" srcId="{869B85CA-AF0A-4021-B34D-A047AE982D2B}" destId="{0AE6BBCB-8DE8-44AB-9B5E-798B95FCC699}" srcOrd="9" destOrd="0" presId="urn:microsoft.com/office/officeart/2005/8/layout/list1"/>
    <dgm:cxn modelId="{B70E2ADC-2218-4229-AC7B-EFEB8DD3239C}" type="presParOf" srcId="{869B85CA-AF0A-4021-B34D-A047AE982D2B}" destId="{AA3751A0-38F2-48B8-8094-3A24182A882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30AA5A-25E9-42DE-97C0-FEF0DE796D7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09C93D1A-C495-48EB-BACD-0D9FA2D3E692}">
      <dgm:prSet/>
      <dgm:spPr/>
      <dgm:t>
        <a:bodyPr/>
        <a:lstStyle/>
        <a:p>
          <a:pPr rtl="0"/>
          <a:r>
            <a:rPr lang="fr-FR" b="1" dirty="0" smtClean="0"/>
            <a:t>I-a) Les récepteurs membranaires</a:t>
          </a:r>
          <a:endParaRPr lang="fr-FR" dirty="0"/>
        </a:p>
      </dgm:t>
    </dgm:pt>
    <dgm:pt modelId="{8F58A9E0-467C-41E4-AD99-C78771E42CDB}" type="parTrans" cxnId="{BA5B2C49-9FF9-4770-9337-FE2D616278E0}">
      <dgm:prSet/>
      <dgm:spPr/>
      <dgm:t>
        <a:bodyPr/>
        <a:lstStyle/>
        <a:p>
          <a:endParaRPr lang="fr-FR"/>
        </a:p>
      </dgm:t>
    </dgm:pt>
    <dgm:pt modelId="{B058CB07-C13A-410B-99A0-2130F6082D77}" type="sibTrans" cxnId="{BA5B2C49-9FF9-4770-9337-FE2D616278E0}">
      <dgm:prSet/>
      <dgm:spPr/>
      <dgm:t>
        <a:bodyPr/>
        <a:lstStyle/>
        <a:p>
          <a:endParaRPr lang="fr-FR"/>
        </a:p>
      </dgm:t>
    </dgm:pt>
    <dgm:pt modelId="{3B6A25F2-A564-43AE-978B-6B47C8E34C9E}">
      <dgm:prSet/>
      <dgm:spPr/>
      <dgm:t>
        <a:bodyPr/>
        <a:lstStyle/>
        <a:p>
          <a:pPr rtl="0"/>
          <a:r>
            <a:rPr lang="fr-FR" dirty="0" smtClean="0">
              <a:solidFill>
                <a:srgbClr val="FFC000"/>
              </a:solidFill>
            </a:rPr>
            <a:t>-1) Récepteurs couplés à la protéine G </a:t>
          </a:r>
          <a:endParaRPr lang="fr-FR" dirty="0">
            <a:solidFill>
              <a:srgbClr val="FFC000"/>
            </a:solidFill>
          </a:endParaRPr>
        </a:p>
      </dgm:t>
    </dgm:pt>
    <dgm:pt modelId="{24DACB9C-EC0B-4371-8C29-CAF2CBD4EA45}" type="parTrans" cxnId="{1175B1AC-58BC-4076-B2AF-D2087230BC90}">
      <dgm:prSet/>
      <dgm:spPr/>
      <dgm:t>
        <a:bodyPr/>
        <a:lstStyle/>
        <a:p>
          <a:endParaRPr lang="fr-FR"/>
        </a:p>
      </dgm:t>
    </dgm:pt>
    <dgm:pt modelId="{07CE93AA-FC46-41AA-B63F-26CE9BE4C474}" type="sibTrans" cxnId="{1175B1AC-58BC-4076-B2AF-D2087230BC90}">
      <dgm:prSet/>
      <dgm:spPr/>
      <dgm:t>
        <a:bodyPr/>
        <a:lstStyle/>
        <a:p>
          <a:endParaRPr lang="fr-FR"/>
        </a:p>
      </dgm:t>
    </dgm:pt>
    <dgm:pt modelId="{1C4201E2-0E4E-433D-865C-6E5F542EBD7F}">
      <dgm:prSet/>
      <dgm:spPr/>
      <dgm:t>
        <a:bodyPr/>
        <a:lstStyle/>
        <a:p>
          <a:pPr rtl="0"/>
          <a:r>
            <a:rPr lang="fr-FR" dirty="0" smtClean="0"/>
            <a:t>-2) Récepteurs membranaires assurant une fonction canal ionique: nicotinique et GABA-A</a:t>
          </a:r>
          <a:endParaRPr lang="fr-FR" dirty="0"/>
        </a:p>
      </dgm:t>
    </dgm:pt>
    <dgm:pt modelId="{118F996D-4ACF-428D-9669-604DCDEF6536}" type="parTrans" cxnId="{4FF7A3CC-33AA-419E-9670-5304248692F2}">
      <dgm:prSet/>
      <dgm:spPr/>
      <dgm:t>
        <a:bodyPr/>
        <a:lstStyle/>
        <a:p>
          <a:endParaRPr lang="fr-FR"/>
        </a:p>
      </dgm:t>
    </dgm:pt>
    <dgm:pt modelId="{04BB519E-34C4-4C3B-AA3C-646EA6B45875}" type="sibTrans" cxnId="{4FF7A3CC-33AA-419E-9670-5304248692F2}">
      <dgm:prSet/>
      <dgm:spPr/>
      <dgm:t>
        <a:bodyPr/>
        <a:lstStyle/>
        <a:p>
          <a:endParaRPr lang="fr-FR"/>
        </a:p>
      </dgm:t>
    </dgm:pt>
    <dgm:pt modelId="{98ED567D-2034-460F-8E17-109CA4A3F960}">
      <dgm:prSet/>
      <dgm:spPr/>
      <dgm:t>
        <a:bodyPr/>
        <a:lstStyle/>
        <a:p>
          <a:pPr rtl="0"/>
          <a:r>
            <a:rPr lang="fr-FR" dirty="0" smtClean="0"/>
            <a:t>-3) Récepteurs assurant une activité enzymatique (les récepteurs enzymes). </a:t>
          </a:r>
          <a:endParaRPr lang="fr-FR" dirty="0"/>
        </a:p>
      </dgm:t>
    </dgm:pt>
    <dgm:pt modelId="{8221655D-0B95-46C8-902D-03525689C94A}" type="parTrans" cxnId="{B2E22453-AB1D-4464-AECC-981AEE455685}">
      <dgm:prSet/>
      <dgm:spPr/>
      <dgm:t>
        <a:bodyPr/>
        <a:lstStyle/>
        <a:p>
          <a:endParaRPr lang="fr-FR"/>
        </a:p>
      </dgm:t>
    </dgm:pt>
    <dgm:pt modelId="{2EC0B949-875E-47AE-923D-17F38DB25E13}" type="sibTrans" cxnId="{B2E22453-AB1D-4464-AECC-981AEE455685}">
      <dgm:prSet/>
      <dgm:spPr/>
      <dgm:t>
        <a:bodyPr/>
        <a:lstStyle/>
        <a:p>
          <a:endParaRPr lang="fr-FR"/>
        </a:p>
      </dgm:t>
    </dgm:pt>
    <dgm:pt modelId="{4CCBDD9A-5EC4-41A1-A8BC-4E011F03D01B}" type="pres">
      <dgm:prSet presAssocID="{2430AA5A-25E9-42DE-97C0-FEF0DE796D71}" presName="linear" presStyleCnt="0">
        <dgm:presLayoutVars>
          <dgm:animLvl val="lvl"/>
          <dgm:resizeHandles val="exact"/>
        </dgm:presLayoutVars>
      </dgm:prSet>
      <dgm:spPr/>
      <dgm:t>
        <a:bodyPr/>
        <a:lstStyle/>
        <a:p>
          <a:endParaRPr lang="fr-FR"/>
        </a:p>
      </dgm:t>
    </dgm:pt>
    <dgm:pt modelId="{2B1ACB87-86AA-4570-9B93-89052E6F5F58}" type="pres">
      <dgm:prSet presAssocID="{09C93D1A-C495-48EB-BACD-0D9FA2D3E692}" presName="parentText" presStyleLbl="node1" presStyleIdx="0" presStyleCnt="4" custScaleX="66667">
        <dgm:presLayoutVars>
          <dgm:chMax val="0"/>
          <dgm:bulletEnabled val="1"/>
        </dgm:presLayoutVars>
      </dgm:prSet>
      <dgm:spPr/>
      <dgm:t>
        <a:bodyPr/>
        <a:lstStyle/>
        <a:p>
          <a:endParaRPr lang="fr-FR"/>
        </a:p>
      </dgm:t>
    </dgm:pt>
    <dgm:pt modelId="{8309369F-193F-4E90-95B6-A16DFA7712CF}" type="pres">
      <dgm:prSet presAssocID="{B058CB07-C13A-410B-99A0-2130F6082D77}" presName="spacer" presStyleCnt="0"/>
      <dgm:spPr/>
    </dgm:pt>
    <dgm:pt modelId="{F648BA6C-E80C-465D-ADF2-F20B061EDBB3}" type="pres">
      <dgm:prSet presAssocID="{3B6A25F2-A564-43AE-978B-6B47C8E34C9E}" presName="parentText" presStyleLbl="node1" presStyleIdx="1" presStyleCnt="4">
        <dgm:presLayoutVars>
          <dgm:chMax val="0"/>
          <dgm:bulletEnabled val="1"/>
        </dgm:presLayoutVars>
      </dgm:prSet>
      <dgm:spPr/>
      <dgm:t>
        <a:bodyPr/>
        <a:lstStyle/>
        <a:p>
          <a:endParaRPr lang="fr-FR"/>
        </a:p>
      </dgm:t>
    </dgm:pt>
    <dgm:pt modelId="{A0D8B92F-42CC-4EE8-83FD-A8A321746447}" type="pres">
      <dgm:prSet presAssocID="{07CE93AA-FC46-41AA-B63F-26CE9BE4C474}" presName="spacer" presStyleCnt="0"/>
      <dgm:spPr/>
    </dgm:pt>
    <dgm:pt modelId="{5349BB9B-2B89-4AEF-B24E-851CFA54DEBF}" type="pres">
      <dgm:prSet presAssocID="{1C4201E2-0E4E-433D-865C-6E5F542EBD7F}" presName="parentText" presStyleLbl="node1" presStyleIdx="2" presStyleCnt="4">
        <dgm:presLayoutVars>
          <dgm:chMax val="0"/>
          <dgm:bulletEnabled val="1"/>
        </dgm:presLayoutVars>
      </dgm:prSet>
      <dgm:spPr/>
      <dgm:t>
        <a:bodyPr/>
        <a:lstStyle/>
        <a:p>
          <a:endParaRPr lang="fr-FR"/>
        </a:p>
      </dgm:t>
    </dgm:pt>
    <dgm:pt modelId="{9F8A8077-BB27-4CDC-8AC6-CA61F236E0E0}" type="pres">
      <dgm:prSet presAssocID="{04BB519E-34C4-4C3B-AA3C-646EA6B45875}" presName="spacer" presStyleCnt="0"/>
      <dgm:spPr/>
    </dgm:pt>
    <dgm:pt modelId="{40239DF3-BAE1-408F-978A-6D7E88B654F2}" type="pres">
      <dgm:prSet presAssocID="{98ED567D-2034-460F-8E17-109CA4A3F960}" presName="parentText" presStyleLbl="node1" presStyleIdx="3" presStyleCnt="4">
        <dgm:presLayoutVars>
          <dgm:chMax val="0"/>
          <dgm:bulletEnabled val="1"/>
        </dgm:presLayoutVars>
      </dgm:prSet>
      <dgm:spPr/>
      <dgm:t>
        <a:bodyPr/>
        <a:lstStyle/>
        <a:p>
          <a:endParaRPr lang="fr-FR"/>
        </a:p>
      </dgm:t>
    </dgm:pt>
  </dgm:ptLst>
  <dgm:cxnLst>
    <dgm:cxn modelId="{1175B1AC-58BC-4076-B2AF-D2087230BC90}" srcId="{2430AA5A-25E9-42DE-97C0-FEF0DE796D71}" destId="{3B6A25F2-A564-43AE-978B-6B47C8E34C9E}" srcOrd="1" destOrd="0" parTransId="{24DACB9C-EC0B-4371-8C29-CAF2CBD4EA45}" sibTransId="{07CE93AA-FC46-41AA-B63F-26CE9BE4C474}"/>
    <dgm:cxn modelId="{C0DB6541-1E14-4037-9136-6623784018A8}" type="presOf" srcId="{09C93D1A-C495-48EB-BACD-0D9FA2D3E692}" destId="{2B1ACB87-86AA-4570-9B93-89052E6F5F58}" srcOrd="0" destOrd="0" presId="urn:microsoft.com/office/officeart/2005/8/layout/vList2"/>
    <dgm:cxn modelId="{587DAF1C-217C-4382-A224-C79AE6CAD997}" type="presOf" srcId="{3B6A25F2-A564-43AE-978B-6B47C8E34C9E}" destId="{F648BA6C-E80C-465D-ADF2-F20B061EDBB3}" srcOrd="0" destOrd="0" presId="urn:microsoft.com/office/officeart/2005/8/layout/vList2"/>
    <dgm:cxn modelId="{B2E22453-AB1D-4464-AECC-981AEE455685}" srcId="{2430AA5A-25E9-42DE-97C0-FEF0DE796D71}" destId="{98ED567D-2034-460F-8E17-109CA4A3F960}" srcOrd="3" destOrd="0" parTransId="{8221655D-0B95-46C8-902D-03525689C94A}" sibTransId="{2EC0B949-875E-47AE-923D-17F38DB25E13}"/>
    <dgm:cxn modelId="{7E095B99-DC0E-4C6C-9370-E63273405352}" type="presOf" srcId="{2430AA5A-25E9-42DE-97C0-FEF0DE796D71}" destId="{4CCBDD9A-5EC4-41A1-A8BC-4E011F03D01B}" srcOrd="0" destOrd="0" presId="urn:microsoft.com/office/officeart/2005/8/layout/vList2"/>
    <dgm:cxn modelId="{06DF27C0-C6F8-4144-AB8E-3F6121578AF0}" type="presOf" srcId="{1C4201E2-0E4E-433D-865C-6E5F542EBD7F}" destId="{5349BB9B-2B89-4AEF-B24E-851CFA54DEBF}" srcOrd="0" destOrd="0" presId="urn:microsoft.com/office/officeart/2005/8/layout/vList2"/>
    <dgm:cxn modelId="{4FF7A3CC-33AA-419E-9670-5304248692F2}" srcId="{2430AA5A-25E9-42DE-97C0-FEF0DE796D71}" destId="{1C4201E2-0E4E-433D-865C-6E5F542EBD7F}" srcOrd="2" destOrd="0" parTransId="{118F996D-4ACF-428D-9669-604DCDEF6536}" sibTransId="{04BB519E-34C4-4C3B-AA3C-646EA6B45875}"/>
    <dgm:cxn modelId="{BA5B2C49-9FF9-4770-9337-FE2D616278E0}" srcId="{2430AA5A-25E9-42DE-97C0-FEF0DE796D71}" destId="{09C93D1A-C495-48EB-BACD-0D9FA2D3E692}" srcOrd="0" destOrd="0" parTransId="{8F58A9E0-467C-41E4-AD99-C78771E42CDB}" sibTransId="{B058CB07-C13A-410B-99A0-2130F6082D77}"/>
    <dgm:cxn modelId="{050D2408-1999-4FA3-B2FC-367AD2D28FFF}" type="presOf" srcId="{98ED567D-2034-460F-8E17-109CA4A3F960}" destId="{40239DF3-BAE1-408F-978A-6D7E88B654F2}" srcOrd="0" destOrd="0" presId="urn:microsoft.com/office/officeart/2005/8/layout/vList2"/>
    <dgm:cxn modelId="{D1D4776F-04FE-42D9-8E34-6999775D59E0}" type="presParOf" srcId="{4CCBDD9A-5EC4-41A1-A8BC-4E011F03D01B}" destId="{2B1ACB87-86AA-4570-9B93-89052E6F5F58}" srcOrd="0" destOrd="0" presId="urn:microsoft.com/office/officeart/2005/8/layout/vList2"/>
    <dgm:cxn modelId="{D75A839D-E8BE-45E6-A416-B8B391D2E87F}" type="presParOf" srcId="{4CCBDD9A-5EC4-41A1-A8BC-4E011F03D01B}" destId="{8309369F-193F-4E90-95B6-A16DFA7712CF}" srcOrd="1" destOrd="0" presId="urn:microsoft.com/office/officeart/2005/8/layout/vList2"/>
    <dgm:cxn modelId="{A11125D5-142E-400D-ACE6-C8052AD14A5A}" type="presParOf" srcId="{4CCBDD9A-5EC4-41A1-A8BC-4E011F03D01B}" destId="{F648BA6C-E80C-465D-ADF2-F20B061EDBB3}" srcOrd="2" destOrd="0" presId="urn:microsoft.com/office/officeart/2005/8/layout/vList2"/>
    <dgm:cxn modelId="{CEF0160A-C5D9-4D39-A9C2-F55427AB9176}" type="presParOf" srcId="{4CCBDD9A-5EC4-41A1-A8BC-4E011F03D01B}" destId="{A0D8B92F-42CC-4EE8-83FD-A8A321746447}" srcOrd="3" destOrd="0" presId="urn:microsoft.com/office/officeart/2005/8/layout/vList2"/>
    <dgm:cxn modelId="{885055A5-115C-4BDB-90E2-E7E06C5AA63F}" type="presParOf" srcId="{4CCBDD9A-5EC4-41A1-A8BC-4E011F03D01B}" destId="{5349BB9B-2B89-4AEF-B24E-851CFA54DEBF}" srcOrd="4" destOrd="0" presId="urn:microsoft.com/office/officeart/2005/8/layout/vList2"/>
    <dgm:cxn modelId="{F65084F8-AB52-4674-B4DF-AC455F2CEAF2}" type="presParOf" srcId="{4CCBDD9A-5EC4-41A1-A8BC-4E011F03D01B}" destId="{9F8A8077-BB27-4CDC-8AC6-CA61F236E0E0}" srcOrd="5" destOrd="0" presId="urn:microsoft.com/office/officeart/2005/8/layout/vList2"/>
    <dgm:cxn modelId="{D45536AC-F149-440D-B4D2-89F1E7CFCE18}" type="presParOf" srcId="{4CCBDD9A-5EC4-41A1-A8BC-4E011F03D01B}" destId="{40239DF3-BAE1-408F-978A-6D7E88B654F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BF62742-238E-4D9C-9A67-C63D066E75F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fr-FR"/>
        </a:p>
      </dgm:t>
    </dgm:pt>
    <dgm:pt modelId="{5E622FC6-A1C8-46E4-B600-C145B69DE466}">
      <dgm:prSet/>
      <dgm:spPr/>
      <dgm:t>
        <a:bodyPr/>
        <a:lstStyle/>
        <a:p>
          <a:pPr rtl="0"/>
          <a:r>
            <a:rPr lang="fr-FR" dirty="0" smtClean="0"/>
            <a:t>Effecteurs: molécule cellulaire (enzyme ou canal) qui exécute l’ordre induit par la liaison ligand/</a:t>
          </a:r>
          <a:r>
            <a:rPr lang="fr-FR" dirty="0" err="1" smtClean="0"/>
            <a:t>Rc</a:t>
          </a:r>
          <a:r>
            <a:rPr lang="fr-FR" dirty="0" smtClean="0"/>
            <a:t> et produit le </a:t>
          </a:r>
          <a:r>
            <a:rPr lang="fr-FR" b="1" dirty="0" smtClean="0"/>
            <a:t>second messager </a:t>
          </a:r>
          <a:r>
            <a:rPr lang="fr-FR" dirty="0" smtClean="0"/>
            <a:t>= TRANSDUCTION. </a:t>
          </a:r>
          <a:endParaRPr lang="fr-FR" dirty="0"/>
        </a:p>
      </dgm:t>
    </dgm:pt>
    <dgm:pt modelId="{3680CF49-B509-46BF-A900-FE39C98006A3}" type="parTrans" cxnId="{E627B4C4-C980-498A-9838-FF3EE9EF9E0C}">
      <dgm:prSet/>
      <dgm:spPr/>
      <dgm:t>
        <a:bodyPr/>
        <a:lstStyle/>
        <a:p>
          <a:endParaRPr lang="fr-FR"/>
        </a:p>
      </dgm:t>
    </dgm:pt>
    <dgm:pt modelId="{B5B4098D-3C0F-46EF-A9FE-0FE69BEBBE07}" type="sibTrans" cxnId="{E627B4C4-C980-498A-9838-FF3EE9EF9E0C}">
      <dgm:prSet/>
      <dgm:spPr/>
      <dgm:t>
        <a:bodyPr/>
        <a:lstStyle/>
        <a:p>
          <a:endParaRPr lang="fr-FR"/>
        </a:p>
      </dgm:t>
    </dgm:pt>
    <dgm:pt modelId="{EA3BF549-4373-4F10-8557-85F7312F6006}" type="pres">
      <dgm:prSet presAssocID="{ABF62742-238E-4D9C-9A67-C63D066E75FD}" presName="linear" presStyleCnt="0">
        <dgm:presLayoutVars>
          <dgm:animLvl val="lvl"/>
          <dgm:resizeHandles val="exact"/>
        </dgm:presLayoutVars>
      </dgm:prSet>
      <dgm:spPr/>
      <dgm:t>
        <a:bodyPr/>
        <a:lstStyle/>
        <a:p>
          <a:endParaRPr lang="fr-FR"/>
        </a:p>
      </dgm:t>
    </dgm:pt>
    <dgm:pt modelId="{4E744ABE-CC73-4C76-9E01-9870F91C46F6}" type="pres">
      <dgm:prSet presAssocID="{5E622FC6-A1C8-46E4-B600-C145B69DE466}" presName="parentText" presStyleLbl="node1" presStyleIdx="0" presStyleCnt="1" custLinFactNeighborX="926" custLinFactNeighborY="-6688">
        <dgm:presLayoutVars>
          <dgm:chMax val="0"/>
          <dgm:bulletEnabled val="1"/>
        </dgm:presLayoutVars>
      </dgm:prSet>
      <dgm:spPr/>
      <dgm:t>
        <a:bodyPr/>
        <a:lstStyle/>
        <a:p>
          <a:endParaRPr lang="fr-FR"/>
        </a:p>
      </dgm:t>
    </dgm:pt>
  </dgm:ptLst>
  <dgm:cxnLst>
    <dgm:cxn modelId="{1E6D74CE-4DE0-4EA5-B774-45C26B4FCF5A}" type="presOf" srcId="{5E622FC6-A1C8-46E4-B600-C145B69DE466}" destId="{4E744ABE-CC73-4C76-9E01-9870F91C46F6}" srcOrd="0" destOrd="0" presId="urn:microsoft.com/office/officeart/2005/8/layout/vList2"/>
    <dgm:cxn modelId="{0CC64C1A-A5EA-481E-A31B-738AE19136C8}" type="presOf" srcId="{ABF62742-238E-4D9C-9A67-C63D066E75FD}" destId="{EA3BF549-4373-4F10-8557-85F7312F6006}" srcOrd="0" destOrd="0" presId="urn:microsoft.com/office/officeart/2005/8/layout/vList2"/>
    <dgm:cxn modelId="{E627B4C4-C980-498A-9838-FF3EE9EF9E0C}" srcId="{ABF62742-238E-4D9C-9A67-C63D066E75FD}" destId="{5E622FC6-A1C8-46E4-B600-C145B69DE466}" srcOrd="0" destOrd="0" parTransId="{3680CF49-B509-46BF-A900-FE39C98006A3}" sibTransId="{B5B4098D-3C0F-46EF-A9FE-0FE69BEBBE07}"/>
    <dgm:cxn modelId="{3CEA04F5-2C5B-4082-966B-9665D0F90FE1}" type="presParOf" srcId="{EA3BF549-4373-4F10-8557-85F7312F6006}" destId="{4E744ABE-CC73-4C76-9E01-9870F91C46F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30AA5A-25E9-42DE-97C0-FEF0DE796D7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09C93D1A-C495-48EB-BACD-0D9FA2D3E692}">
      <dgm:prSet/>
      <dgm:spPr/>
      <dgm:t>
        <a:bodyPr/>
        <a:lstStyle/>
        <a:p>
          <a:pPr rtl="0"/>
          <a:r>
            <a:rPr lang="fr-FR" b="1" dirty="0" smtClean="0"/>
            <a:t>I-a) Les récepteurs membranaires</a:t>
          </a:r>
          <a:endParaRPr lang="fr-FR" dirty="0"/>
        </a:p>
      </dgm:t>
    </dgm:pt>
    <dgm:pt modelId="{8F58A9E0-467C-41E4-AD99-C78771E42CDB}" type="parTrans" cxnId="{BA5B2C49-9FF9-4770-9337-FE2D616278E0}">
      <dgm:prSet/>
      <dgm:spPr/>
      <dgm:t>
        <a:bodyPr/>
        <a:lstStyle/>
        <a:p>
          <a:endParaRPr lang="fr-FR"/>
        </a:p>
      </dgm:t>
    </dgm:pt>
    <dgm:pt modelId="{B058CB07-C13A-410B-99A0-2130F6082D77}" type="sibTrans" cxnId="{BA5B2C49-9FF9-4770-9337-FE2D616278E0}">
      <dgm:prSet/>
      <dgm:spPr/>
      <dgm:t>
        <a:bodyPr/>
        <a:lstStyle/>
        <a:p>
          <a:endParaRPr lang="fr-FR"/>
        </a:p>
      </dgm:t>
    </dgm:pt>
    <dgm:pt modelId="{3B6A25F2-A564-43AE-978B-6B47C8E34C9E}">
      <dgm:prSet/>
      <dgm:spPr/>
      <dgm:t>
        <a:bodyPr/>
        <a:lstStyle/>
        <a:p>
          <a:pPr rtl="0"/>
          <a:r>
            <a:rPr lang="fr-FR" dirty="0" smtClean="0"/>
            <a:t>-1) Récepteurs couplés à la protéine G </a:t>
          </a:r>
          <a:endParaRPr lang="fr-FR" dirty="0"/>
        </a:p>
      </dgm:t>
    </dgm:pt>
    <dgm:pt modelId="{24DACB9C-EC0B-4371-8C29-CAF2CBD4EA45}" type="parTrans" cxnId="{1175B1AC-58BC-4076-B2AF-D2087230BC90}">
      <dgm:prSet/>
      <dgm:spPr/>
      <dgm:t>
        <a:bodyPr/>
        <a:lstStyle/>
        <a:p>
          <a:endParaRPr lang="fr-FR"/>
        </a:p>
      </dgm:t>
    </dgm:pt>
    <dgm:pt modelId="{07CE93AA-FC46-41AA-B63F-26CE9BE4C474}" type="sibTrans" cxnId="{1175B1AC-58BC-4076-B2AF-D2087230BC90}">
      <dgm:prSet/>
      <dgm:spPr/>
      <dgm:t>
        <a:bodyPr/>
        <a:lstStyle/>
        <a:p>
          <a:endParaRPr lang="fr-FR"/>
        </a:p>
      </dgm:t>
    </dgm:pt>
    <dgm:pt modelId="{1C4201E2-0E4E-433D-865C-6E5F542EBD7F}">
      <dgm:prSet/>
      <dgm:spPr/>
      <dgm:t>
        <a:bodyPr/>
        <a:lstStyle/>
        <a:p>
          <a:pPr rtl="0"/>
          <a:r>
            <a:rPr lang="fr-FR" dirty="0" smtClean="0">
              <a:solidFill>
                <a:srgbClr val="FFC000"/>
              </a:solidFill>
            </a:rPr>
            <a:t>-2) Récepteurs membranaires assurant une fonction canal ionique: nicotinique et GABA-A</a:t>
          </a:r>
          <a:endParaRPr lang="fr-FR" dirty="0">
            <a:solidFill>
              <a:srgbClr val="FFC000"/>
            </a:solidFill>
          </a:endParaRPr>
        </a:p>
      </dgm:t>
    </dgm:pt>
    <dgm:pt modelId="{118F996D-4ACF-428D-9669-604DCDEF6536}" type="parTrans" cxnId="{4FF7A3CC-33AA-419E-9670-5304248692F2}">
      <dgm:prSet/>
      <dgm:spPr/>
      <dgm:t>
        <a:bodyPr/>
        <a:lstStyle/>
        <a:p>
          <a:endParaRPr lang="fr-FR"/>
        </a:p>
      </dgm:t>
    </dgm:pt>
    <dgm:pt modelId="{04BB519E-34C4-4C3B-AA3C-646EA6B45875}" type="sibTrans" cxnId="{4FF7A3CC-33AA-419E-9670-5304248692F2}">
      <dgm:prSet/>
      <dgm:spPr/>
      <dgm:t>
        <a:bodyPr/>
        <a:lstStyle/>
        <a:p>
          <a:endParaRPr lang="fr-FR"/>
        </a:p>
      </dgm:t>
    </dgm:pt>
    <dgm:pt modelId="{98ED567D-2034-460F-8E17-109CA4A3F960}">
      <dgm:prSet/>
      <dgm:spPr/>
      <dgm:t>
        <a:bodyPr/>
        <a:lstStyle/>
        <a:p>
          <a:pPr rtl="0"/>
          <a:r>
            <a:rPr lang="fr-FR" dirty="0" smtClean="0"/>
            <a:t>-3) Récepteurs assurant une activité enzymatique (les récepteurs enzymes). </a:t>
          </a:r>
          <a:endParaRPr lang="fr-FR" dirty="0"/>
        </a:p>
      </dgm:t>
    </dgm:pt>
    <dgm:pt modelId="{8221655D-0B95-46C8-902D-03525689C94A}" type="parTrans" cxnId="{B2E22453-AB1D-4464-AECC-981AEE455685}">
      <dgm:prSet/>
      <dgm:spPr/>
      <dgm:t>
        <a:bodyPr/>
        <a:lstStyle/>
        <a:p>
          <a:endParaRPr lang="fr-FR"/>
        </a:p>
      </dgm:t>
    </dgm:pt>
    <dgm:pt modelId="{2EC0B949-875E-47AE-923D-17F38DB25E13}" type="sibTrans" cxnId="{B2E22453-AB1D-4464-AECC-981AEE455685}">
      <dgm:prSet/>
      <dgm:spPr/>
      <dgm:t>
        <a:bodyPr/>
        <a:lstStyle/>
        <a:p>
          <a:endParaRPr lang="fr-FR"/>
        </a:p>
      </dgm:t>
    </dgm:pt>
    <dgm:pt modelId="{4CCBDD9A-5EC4-41A1-A8BC-4E011F03D01B}" type="pres">
      <dgm:prSet presAssocID="{2430AA5A-25E9-42DE-97C0-FEF0DE796D71}" presName="linear" presStyleCnt="0">
        <dgm:presLayoutVars>
          <dgm:animLvl val="lvl"/>
          <dgm:resizeHandles val="exact"/>
        </dgm:presLayoutVars>
      </dgm:prSet>
      <dgm:spPr/>
      <dgm:t>
        <a:bodyPr/>
        <a:lstStyle/>
        <a:p>
          <a:endParaRPr lang="fr-FR"/>
        </a:p>
      </dgm:t>
    </dgm:pt>
    <dgm:pt modelId="{2B1ACB87-86AA-4570-9B93-89052E6F5F58}" type="pres">
      <dgm:prSet presAssocID="{09C93D1A-C495-48EB-BACD-0D9FA2D3E692}" presName="parentText" presStyleLbl="node1" presStyleIdx="0" presStyleCnt="4" custScaleX="66667">
        <dgm:presLayoutVars>
          <dgm:chMax val="0"/>
          <dgm:bulletEnabled val="1"/>
        </dgm:presLayoutVars>
      </dgm:prSet>
      <dgm:spPr/>
      <dgm:t>
        <a:bodyPr/>
        <a:lstStyle/>
        <a:p>
          <a:endParaRPr lang="fr-FR"/>
        </a:p>
      </dgm:t>
    </dgm:pt>
    <dgm:pt modelId="{8309369F-193F-4E90-95B6-A16DFA7712CF}" type="pres">
      <dgm:prSet presAssocID="{B058CB07-C13A-410B-99A0-2130F6082D77}" presName="spacer" presStyleCnt="0"/>
      <dgm:spPr/>
    </dgm:pt>
    <dgm:pt modelId="{F648BA6C-E80C-465D-ADF2-F20B061EDBB3}" type="pres">
      <dgm:prSet presAssocID="{3B6A25F2-A564-43AE-978B-6B47C8E34C9E}" presName="parentText" presStyleLbl="node1" presStyleIdx="1" presStyleCnt="4">
        <dgm:presLayoutVars>
          <dgm:chMax val="0"/>
          <dgm:bulletEnabled val="1"/>
        </dgm:presLayoutVars>
      </dgm:prSet>
      <dgm:spPr/>
      <dgm:t>
        <a:bodyPr/>
        <a:lstStyle/>
        <a:p>
          <a:endParaRPr lang="fr-FR"/>
        </a:p>
      </dgm:t>
    </dgm:pt>
    <dgm:pt modelId="{A0D8B92F-42CC-4EE8-83FD-A8A321746447}" type="pres">
      <dgm:prSet presAssocID="{07CE93AA-FC46-41AA-B63F-26CE9BE4C474}" presName="spacer" presStyleCnt="0"/>
      <dgm:spPr/>
    </dgm:pt>
    <dgm:pt modelId="{5349BB9B-2B89-4AEF-B24E-851CFA54DEBF}" type="pres">
      <dgm:prSet presAssocID="{1C4201E2-0E4E-433D-865C-6E5F542EBD7F}" presName="parentText" presStyleLbl="node1" presStyleIdx="2" presStyleCnt="4">
        <dgm:presLayoutVars>
          <dgm:chMax val="0"/>
          <dgm:bulletEnabled val="1"/>
        </dgm:presLayoutVars>
      </dgm:prSet>
      <dgm:spPr/>
      <dgm:t>
        <a:bodyPr/>
        <a:lstStyle/>
        <a:p>
          <a:endParaRPr lang="fr-FR"/>
        </a:p>
      </dgm:t>
    </dgm:pt>
    <dgm:pt modelId="{9F8A8077-BB27-4CDC-8AC6-CA61F236E0E0}" type="pres">
      <dgm:prSet presAssocID="{04BB519E-34C4-4C3B-AA3C-646EA6B45875}" presName="spacer" presStyleCnt="0"/>
      <dgm:spPr/>
    </dgm:pt>
    <dgm:pt modelId="{40239DF3-BAE1-408F-978A-6D7E88B654F2}" type="pres">
      <dgm:prSet presAssocID="{98ED567D-2034-460F-8E17-109CA4A3F960}" presName="parentText" presStyleLbl="node1" presStyleIdx="3" presStyleCnt="4">
        <dgm:presLayoutVars>
          <dgm:chMax val="0"/>
          <dgm:bulletEnabled val="1"/>
        </dgm:presLayoutVars>
      </dgm:prSet>
      <dgm:spPr/>
      <dgm:t>
        <a:bodyPr/>
        <a:lstStyle/>
        <a:p>
          <a:endParaRPr lang="fr-FR"/>
        </a:p>
      </dgm:t>
    </dgm:pt>
  </dgm:ptLst>
  <dgm:cxnLst>
    <dgm:cxn modelId="{1175B1AC-58BC-4076-B2AF-D2087230BC90}" srcId="{2430AA5A-25E9-42DE-97C0-FEF0DE796D71}" destId="{3B6A25F2-A564-43AE-978B-6B47C8E34C9E}" srcOrd="1" destOrd="0" parTransId="{24DACB9C-EC0B-4371-8C29-CAF2CBD4EA45}" sibTransId="{07CE93AA-FC46-41AA-B63F-26CE9BE4C474}"/>
    <dgm:cxn modelId="{BC08B90C-AA2E-4FAD-A55B-08AE16149FFF}" type="presOf" srcId="{1C4201E2-0E4E-433D-865C-6E5F542EBD7F}" destId="{5349BB9B-2B89-4AEF-B24E-851CFA54DEBF}" srcOrd="0" destOrd="0" presId="urn:microsoft.com/office/officeart/2005/8/layout/vList2"/>
    <dgm:cxn modelId="{20EFEF5D-F36C-46E6-9265-B4BA5E1EE4EB}" type="presOf" srcId="{3B6A25F2-A564-43AE-978B-6B47C8E34C9E}" destId="{F648BA6C-E80C-465D-ADF2-F20B061EDBB3}" srcOrd="0" destOrd="0" presId="urn:microsoft.com/office/officeart/2005/8/layout/vList2"/>
    <dgm:cxn modelId="{B2E22453-AB1D-4464-AECC-981AEE455685}" srcId="{2430AA5A-25E9-42DE-97C0-FEF0DE796D71}" destId="{98ED567D-2034-460F-8E17-109CA4A3F960}" srcOrd="3" destOrd="0" parTransId="{8221655D-0B95-46C8-902D-03525689C94A}" sibTransId="{2EC0B949-875E-47AE-923D-17F38DB25E13}"/>
    <dgm:cxn modelId="{75A46756-BEFB-4689-A64B-89E93A59C773}" type="presOf" srcId="{09C93D1A-C495-48EB-BACD-0D9FA2D3E692}" destId="{2B1ACB87-86AA-4570-9B93-89052E6F5F58}" srcOrd="0" destOrd="0" presId="urn:microsoft.com/office/officeart/2005/8/layout/vList2"/>
    <dgm:cxn modelId="{4FF7A3CC-33AA-419E-9670-5304248692F2}" srcId="{2430AA5A-25E9-42DE-97C0-FEF0DE796D71}" destId="{1C4201E2-0E4E-433D-865C-6E5F542EBD7F}" srcOrd="2" destOrd="0" parTransId="{118F996D-4ACF-428D-9669-604DCDEF6536}" sibTransId="{04BB519E-34C4-4C3B-AA3C-646EA6B45875}"/>
    <dgm:cxn modelId="{FF9404FC-6EE3-4556-BC28-6FF42D3EA98E}" type="presOf" srcId="{98ED567D-2034-460F-8E17-109CA4A3F960}" destId="{40239DF3-BAE1-408F-978A-6D7E88B654F2}" srcOrd="0" destOrd="0" presId="urn:microsoft.com/office/officeart/2005/8/layout/vList2"/>
    <dgm:cxn modelId="{BA5B2C49-9FF9-4770-9337-FE2D616278E0}" srcId="{2430AA5A-25E9-42DE-97C0-FEF0DE796D71}" destId="{09C93D1A-C495-48EB-BACD-0D9FA2D3E692}" srcOrd="0" destOrd="0" parTransId="{8F58A9E0-467C-41E4-AD99-C78771E42CDB}" sibTransId="{B058CB07-C13A-410B-99A0-2130F6082D77}"/>
    <dgm:cxn modelId="{DFBBFBCE-AE09-4354-9A85-E55B855879E5}" type="presOf" srcId="{2430AA5A-25E9-42DE-97C0-FEF0DE796D71}" destId="{4CCBDD9A-5EC4-41A1-A8BC-4E011F03D01B}" srcOrd="0" destOrd="0" presId="urn:microsoft.com/office/officeart/2005/8/layout/vList2"/>
    <dgm:cxn modelId="{088ED114-3733-4E34-B2FA-F3C8278472EE}" type="presParOf" srcId="{4CCBDD9A-5EC4-41A1-A8BC-4E011F03D01B}" destId="{2B1ACB87-86AA-4570-9B93-89052E6F5F58}" srcOrd="0" destOrd="0" presId="urn:microsoft.com/office/officeart/2005/8/layout/vList2"/>
    <dgm:cxn modelId="{36B53F00-9D42-4417-A7B7-6E21537DE993}" type="presParOf" srcId="{4CCBDD9A-5EC4-41A1-A8BC-4E011F03D01B}" destId="{8309369F-193F-4E90-95B6-A16DFA7712CF}" srcOrd="1" destOrd="0" presId="urn:microsoft.com/office/officeart/2005/8/layout/vList2"/>
    <dgm:cxn modelId="{82B4577E-70F3-4005-B2CD-6938331CA46F}" type="presParOf" srcId="{4CCBDD9A-5EC4-41A1-A8BC-4E011F03D01B}" destId="{F648BA6C-E80C-465D-ADF2-F20B061EDBB3}" srcOrd="2" destOrd="0" presId="urn:microsoft.com/office/officeart/2005/8/layout/vList2"/>
    <dgm:cxn modelId="{EBE57AD7-200A-424B-B5E1-B2A9F3BE75C9}" type="presParOf" srcId="{4CCBDD9A-5EC4-41A1-A8BC-4E011F03D01B}" destId="{A0D8B92F-42CC-4EE8-83FD-A8A321746447}" srcOrd="3" destOrd="0" presId="urn:microsoft.com/office/officeart/2005/8/layout/vList2"/>
    <dgm:cxn modelId="{405D78DF-02DC-477F-A6B4-275C60FCC08D}" type="presParOf" srcId="{4CCBDD9A-5EC4-41A1-A8BC-4E011F03D01B}" destId="{5349BB9B-2B89-4AEF-B24E-851CFA54DEBF}" srcOrd="4" destOrd="0" presId="urn:microsoft.com/office/officeart/2005/8/layout/vList2"/>
    <dgm:cxn modelId="{57A24C08-B5B7-422C-825A-5D185DA246CD}" type="presParOf" srcId="{4CCBDD9A-5EC4-41A1-A8BC-4E011F03D01B}" destId="{9F8A8077-BB27-4CDC-8AC6-CA61F236E0E0}" srcOrd="5" destOrd="0" presId="urn:microsoft.com/office/officeart/2005/8/layout/vList2"/>
    <dgm:cxn modelId="{CA409014-9C2F-48A8-A0BA-DFCF63936031}" type="presParOf" srcId="{4CCBDD9A-5EC4-41A1-A8BC-4E011F03D01B}" destId="{40239DF3-BAE1-408F-978A-6D7E88B654F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430AA5A-25E9-42DE-97C0-FEF0DE796D7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09C93D1A-C495-48EB-BACD-0D9FA2D3E692}">
      <dgm:prSet/>
      <dgm:spPr/>
      <dgm:t>
        <a:bodyPr/>
        <a:lstStyle/>
        <a:p>
          <a:pPr rtl="0"/>
          <a:r>
            <a:rPr lang="fr-FR" b="1" dirty="0" smtClean="0"/>
            <a:t>I-a) Les récepteurs membranaires</a:t>
          </a:r>
          <a:endParaRPr lang="fr-FR" dirty="0"/>
        </a:p>
      </dgm:t>
    </dgm:pt>
    <dgm:pt modelId="{8F58A9E0-467C-41E4-AD99-C78771E42CDB}" type="parTrans" cxnId="{BA5B2C49-9FF9-4770-9337-FE2D616278E0}">
      <dgm:prSet/>
      <dgm:spPr/>
      <dgm:t>
        <a:bodyPr/>
        <a:lstStyle/>
        <a:p>
          <a:endParaRPr lang="fr-FR"/>
        </a:p>
      </dgm:t>
    </dgm:pt>
    <dgm:pt modelId="{B058CB07-C13A-410B-99A0-2130F6082D77}" type="sibTrans" cxnId="{BA5B2C49-9FF9-4770-9337-FE2D616278E0}">
      <dgm:prSet/>
      <dgm:spPr/>
      <dgm:t>
        <a:bodyPr/>
        <a:lstStyle/>
        <a:p>
          <a:endParaRPr lang="fr-FR"/>
        </a:p>
      </dgm:t>
    </dgm:pt>
    <dgm:pt modelId="{3B6A25F2-A564-43AE-978B-6B47C8E34C9E}">
      <dgm:prSet/>
      <dgm:spPr/>
      <dgm:t>
        <a:bodyPr/>
        <a:lstStyle/>
        <a:p>
          <a:pPr rtl="0"/>
          <a:r>
            <a:rPr lang="fr-FR" dirty="0" smtClean="0"/>
            <a:t>-1) Récepteurs couplés à la protéine G </a:t>
          </a:r>
          <a:endParaRPr lang="fr-FR" dirty="0"/>
        </a:p>
      </dgm:t>
    </dgm:pt>
    <dgm:pt modelId="{24DACB9C-EC0B-4371-8C29-CAF2CBD4EA45}" type="parTrans" cxnId="{1175B1AC-58BC-4076-B2AF-D2087230BC90}">
      <dgm:prSet/>
      <dgm:spPr/>
      <dgm:t>
        <a:bodyPr/>
        <a:lstStyle/>
        <a:p>
          <a:endParaRPr lang="fr-FR"/>
        </a:p>
      </dgm:t>
    </dgm:pt>
    <dgm:pt modelId="{07CE93AA-FC46-41AA-B63F-26CE9BE4C474}" type="sibTrans" cxnId="{1175B1AC-58BC-4076-B2AF-D2087230BC90}">
      <dgm:prSet/>
      <dgm:spPr/>
      <dgm:t>
        <a:bodyPr/>
        <a:lstStyle/>
        <a:p>
          <a:endParaRPr lang="fr-FR"/>
        </a:p>
      </dgm:t>
    </dgm:pt>
    <dgm:pt modelId="{1C4201E2-0E4E-433D-865C-6E5F542EBD7F}">
      <dgm:prSet/>
      <dgm:spPr/>
      <dgm:t>
        <a:bodyPr/>
        <a:lstStyle/>
        <a:p>
          <a:pPr rtl="0"/>
          <a:r>
            <a:rPr lang="fr-FR" dirty="0" smtClean="0"/>
            <a:t>-2) Récepteurs membranaires assurant une fonction canal ionique: nicotinique et GABA-A</a:t>
          </a:r>
          <a:endParaRPr lang="fr-FR" dirty="0"/>
        </a:p>
      </dgm:t>
    </dgm:pt>
    <dgm:pt modelId="{118F996D-4ACF-428D-9669-604DCDEF6536}" type="parTrans" cxnId="{4FF7A3CC-33AA-419E-9670-5304248692F2}">
      <dgm:prSet/>
      <dgm:spPr/>
      <dgm:t>
        <a:bodyPr/>
        <a:lstStyle/>
        <a:p>
          <a:endParaRPr lang="fr-FR"/>
        </a:p>
      </dgm:t>
    </dgm:pt>
    <dgm:pt modelId="{04BB519E-34C4-4C3B-AA3C-646EA6B45875}" type="sibTrans" cxnId="{4FF7A3CC-33AA-419E-9670-5304248692F2}">
      <dgm:prSet/>
      <dgm:spPr/>
      <dgm:t>
        <a:bodyPr/>
        <a:lstStyle/>
        <a:p>
          <a:endParaRPr lang="fr-FR"/>
        </a:p>
      </dgm:t>
    </dgm:pt>
    <dgm:pt modelId="{98ED567D-2034-460F-8E17-109CA4A3F960}">
      <dgm:prSet/>
      <dgm:spPr/>
      <dgm:t>
        <a:bodyPr/>
        <a:lstStyle/>
        <a:p>
          <a:pPr rtl="0"/>
          <a:r>
            <a:rPr lang="fr-FR" dirty="0" smtClean="0">
              <a:solidFill>
                <a:srgbClr val="FFC000"/>
              </a:solidFill>
            </a:rPr>
            <a:t>-3) Récepteurs assurant une activité enzymatique (les récepteurs enzymes). </a:t>
          </a:r>
          <a:endParaRPr lang="fr-FR" dirty="0">
            <a:solidFill>
              <a:srgbClr val="FFC000"/>
            </a:solidFill>
          </a:endParaRPr>
        </a:p>
      </dgm:t>
    </dgm:pt>
    <dgm:pt modelId="{8221655D-0B95-46C8-902D-03525689C94A}" type="parTrans" cxnId="{B2E22453-AB1D-4464-AECC-981AEE455685}">
      <dgm:prSet/>
      <dgm:spPr/>
      <dgm:t>
        <a:bodyPr/>
        <a:lstStyle/>
        <a:p>
          <a:endParaRPr lang="fr-FR"/>
        </a:p>
      </dgm:t>
    </dgm:pt>
    <dgm:pt modelId="{2EC0B949-875E-47AE-923D-17F38DB25E13}" type="sibTrans" cxnId="{B2E22453-AB1D-4464-AECC-981AEE455685}">
      <dgm:prSet/>
      <dgm:spPr/>
      <dgm:t>
        <a:bodyPr/>
        <a:lstStyle/>
        <a:p>
          <a:endParaRPr lang="fr-FR"/>
        </a:p>
      </dgm:t>
    </dgm:pt>
    <dgm:pt modelId="{4CCBDD9A-5EC4-41A1-A8BC-4E011F03D01B}" type="pres">
      <dgm:prSet presAssocID="{2430AA5A-25E9-42DE-97C0-FEF0DE796D71}" presName="linear" presStyleCnt="0">
        <dgm:presLayoutVars>
          <dgm:animLvl val="lvl"/>
          <dgm:resizeHandles val="exact"/>
        </dgm:presLayoutVars>
      </dgm:prSet>
      <dgm:spPr/>
      <dgm:t>
        <a:bodyPr/>
        <a:lstStyle/>
        <a:p>
          <a:endParaRPr lang="fr-FR"/>
        </a:p>
      </dgm:t>
    </dgm:pt>
    <dgm:pt modelId="{2B1ACB87-86AA-4570-9B93-89052E6F5F58}" type="pres">
      <dgm:prSet presAssocID="{09C93D1A-C495-48EB-BACD-0D9FA2D3E692}" presName="parentText" presStyleLbl="node1" presStyleIdx="0" presStyleCnt="4" custScaleX="66667">
        <dgm:presLayoutVars>
          <dgm:chMax val="0"/>
          <dgm:bulletEnabled val="1"/>
        </dgm:presLayoutVars>
      </dgm:prSet>
      <dgm:spPr/>
      <dgm:t>
        <a:bodyPr/>
        <a:lstStyle/>
        <a:p>
          <a:endParaRPr lang="fr-FR"/>
        </a:p>
      </dgm:t>
    </dgm:pt>
    <dgm:pt modelId="{8309369F-193F-4E90-95B6-A16DFA7712CF}" type="pres">
      <dgm:prSet presAssocID="{B058CB07-C13A-410B-99A0-2130F6082D77}" presName="spacer" presStyleCnt="0"/>
      <dgm:spPr/>
    </dgm:pt>
    <dgm:pt modelId="{F648BA6C-E80C-465D-ADF2-F20B061EDBB3}" type="pres">
      <dgm:prSet presAssocID="{3B6A25F2-A564-43AE-978B-6B47C8E34C9E}" presName="parentText" presStyleLbl="node1" presStyleIdx="1" presStyleCnt="4">
        <dgm:presLayoutVars>
          <dgm:chMax val="0"/>
          <dgm:bulletEnabled val="1"/>
        </dgm:presLayoutVars>
      </dgm:prSet>
      <dgm:spPr/>
      <dgm:t>
        <a:bodyPr/>
        <a:lstStyle/>
        <a:p>
          <a:endParaRPr lang="fr-FR"/>
        </a:p>
      </dgm:t>
    </dgm:pt>
    <dgm:pt modelId="{A0D8B92F-42CC-4EE8-83FD-A8A321746447}" type="pres">
      <dgm:prSet presAssocID="{07CE93AA-FC46-41AA-B63F-26CE9BE4C474}" presName="spacer" presStyleCnt="0"/>
      <dgm:spPr/>
    </dgm:pt>
    <dgm:pt modelId="{5349BB9B-2B89-4AEF-B24E-851CFA54DEBF}" type="pres">
      <dgm:prSet presAssocID="{1C4201E2-0E4E-433D-865C-6E5F542EBD7F}" presName="parentText" presStyleLbl="node1" presStyleIdx="2" presStyleCnt="4">
        <dgm:presLayoutVars>
          <dgm:chMax val="0"/>
          <dgm:bulletEnabled val="1"/>
        </dgm:presLayoutVars>
      </dgm:prSet>
      <dgm:spPr/>
      <dgm:t>
        <a:bodyPr/>
        <a:lstStyle/>
        <a:p>
          <a:endParaRPr lang="fr-FR"/>
        </a:p>
      </dgm:t>
    </dgm:pt>
    <dgm:pt modelId="{9F8A8077-BB27-4CDC-8AC6-CA61F236E0E0}" type="pres">
      <dgm:prSet presAssocID="{04BB519E-34C4-4C3B-AA3C-646EA6B45875}" presName="spacer" presStyleCnt="0"/>
      <dgm:spPr/>
    </dgm:pt>
    <dgm:pt modelId="{40239DF3-BAE1-408F-978A-6D7E88B654F2}" type="pres">
      <dgm:prSet presAssocID="{98ED567D-2034-460F-8E17-109CA4A3F960}" presName="parentText" presStyleLbl="node1" presStyleIdx="3" presStyleCnt="4">
        <dgm:presLayoutVars>
          <dgm:chMax val="0"/>
          <dgm:bulletEnabled val="1"/>
        </dgm:presLayoutVars>
      </dgm:prSet>
      <dgm:spPr/>
      <dgm:t>
        <a:bodyPr/>
        <a:lstStyle/>
        <a:p>
          <a:endParaRPr lang="fr-FR"/>
        </a:p>
      </dgm:t>
    </dgm:pt>
  </dgm:ptLst>
  <dgm:cxnLst>
    <dgm:cxn modelId="{B2E22453-AB1D-4464-AECC-981AEE455685}" srcId="{2430AA5A-25E9-42DE-97C0-FEF0DE796D71}" destId="{98ED567D-2034-460F-8E17-109CA4A3F960}" srcOrd="3" destOrd="0" parTransId="{8221655D-0B95-46C8-902D-03525689C94A}" sibTransId="{2EC0B949-875E-47AE-923D-17F38DB25E13}"/>
    <dgm:cxn modelId="{E952E61C-4B86-44D7-95C7-9510171206B3}" type="presOf" srcId="{98ED567D-2034-460F-8E17-109CA4A3F960}" destId="{40239DF3-BAE1-408F-978A-6D7E88B654F2}" srcOrd="0" destOrd="0" presId="urn:microsoft.com/office/officeart/2005/8/layout/vList2"/>
    <dgm:cxn modelId="{DC9FFC5F-8D21-4278-8E19-C009C69E2368}" type="presOf" srcId="{09C93D1A-C495-48EB-BACD-0D9FA2D3E692}" destId="{2B1ACB87-86AA-4570-9B93-89052E6F5F58}" srcOrd="0" destOrd="0" presId="urn:microsoft.com/office/officeart/2005/8/layout/vList2"/>
    <dgm:cxn modelId="{65C3470E-4CD8-489F-9EBC-B23E986DD5C9}" type="presOf" srcId="{3B6A25F2-A564-43AE-978B-6B47C8E34C9E}" destId="{F648BA6C-E80C-465D-ADF2-F20B061EDBB3}" srcOrd="0" destOrd="0" presId="urn:microsoft.com/office/officeart/2005/8/layout/vList2"/>
    <dgm:cxn modelId="{4FF7A3CC-33AA-419E-9670-5304248692F2}" srcId="{2430AA5A-25E9-42DE-97C0-FEF0DE796D71}" destId="{1C4201E2-0E4E-433D-865C-6E5F542EBD7F}" srcOrd="2" destOrd="0" parTransId="{118F996D-4ACF-428D-9669-604DCDEF6536}" sibTransId="{04BB519E-34C4-4C3B-AA3C-646EA6B45875}"/>
    <dgm:cxn modelId="{1175B1AC-58BC-4076-B2AF-D2087230BC90}" srcId="{2430AA5A-25E9-42DE-97C0-FEF0DE796D71}" destId="{3B6A25F2-A564-43AE-978B-6B47C8E34C9E}" srcOrd="1" destOrd="0" parTransId="{24DACB9C-EC0B-4371-8C29-CAF2CBD4EA45}" sibTransId="{07CE93AA-FC46-41AA-B63F-26CE9BE4C474}"/>
    <dgm:cxn modelId="{BA5B2C49-9FF9-4770-9337-FE2D616278E0}" srcId="{2430AA5A-25E9-42DE-97C0-FEF0DE796D71}" destId="{09C93D1A-C495-48EB-BACD-0D9FA2D3E692}" srcOrd="0" destOrd="0" parTransId="{8F58A9E0-467C-41E4-AD99-C78771E42CDB}" sibTransId="{B058CB07-C13A-410B-99A0-2130F6082D77}"/>
    <dgm:cxn modelId="{B57849CF-8D46-4F6C-A1B9-7DAB3E3CECF6}" type="presOf" srcId="{2430AA5A-25E9-42DE-97C0-FEF0DE796D71}" destId="{4CCBDD9A-5EC4-41A1-A8BC-4E011F03D01B}" srcOrd="0" destOrd="0" presId="urn:microsoft.com/office/officeart/2005/8/layout/vList2"/>
    <dgm:cxn modelId="{8CA06651-DC29-4FF4-8187-C5D582A5BC07}" type="presOf" srcId="{1C4201E2-0E4E-433D-865C-6E5F542EBD7F}" destId="{5349BB9B-2B89-4AEF-B24E-851CFA54DEBF}" srcOrd="0" destOrd="0" presId="urn:microsoft.com/office/officeart/2005/8/layout/vList2"/>
    <dgm:cxn modelId="{FB8AA50D-0D5C-4543-9B82-E556A1FDCDBA}" type="presParOf" srcId="{4CCBDD9A-5EC4-41A1-A8BC-4E011F03D01B}" destId="{2B1ACB87-86AA-4570-9B93-89052E6F5F58}" srcOrd="0" destOrd="0" presId="urn:microsoft.com/office/officeart/2005/8/layout/vList2"/>
    <dgm:cxn modelId="{F6237048-598F-4C4E-AA63-4C64D8022056}" type="presParOf" srcId="{4CCBDD9A-5EC4-41A1-A8BC-4E011F03D01B}" destId="{8309369F-193F-4E90-95B6-A16DFA7712CF}" srcOrd="1" destOrd="0" presId="urn:microsoft.com/office/officeart/2005/8/layout/vList2"/>
    <dgm:cxn modelId="{CB1F54A2-1A8F-49A8-8416-FE69A92861BB}" type="presParOf" srcId="{4CCBDD9A-5EC4-41A1-A8BC-4E011F03D01B}" destId="{F648BA6C-E80C-465D-ADF2-F20B061EDBB3}" srcOrd="2" destOrd="0" presId="urn:microsoft.com/office/officeart/2005/8/layout/vList2"/>
    <dgm:cxn modelId="{182A46FF-7979-43D8-A16F-668CF1998B87}" type="presParOf" srcId="{4CCBDD9A-5EC4-41A1-A8BC-4E011F03D01B}" destId="{A0D8B92F-42CC-4EE8-83FD-A8A321746447}" srcOrd="3" destOrd="0" presId="urn:microsoft.com/office/officeart/2005/8/layout/vList2"/>
    <dgm:cxn modelId="{BDF0134B-D1AB-4705-A744-C7B09F979CDB}" type="presParOf" srcId="{4CCBDD9A-5EC4-41A1-A8BC-4E011F03D01B}" destId="{5349BB9B-2B89-4AEF-B24E-851CFA54DEBF}" srcOrd="4" destOrd="0" presId="urn:microsoft.com/office/officeart/2005/8/layout/vList2"/>
    <dgm:cxn modelId="{97F0BF91-4182-418E-A423-C975E5B91F67}" type="presParOf" srcId="{4CCBDD9A-5EC4-41A1-A8BC-4E011F03D01B}" destId="{9F8A8077-BB27-4CDC-8AC6-CA61F236E0E0}" srcOrd="5" destOrd="0" presId="urn:microsoft.com/office/officeart/2005/8/layout/vList2"/>
    <dgm:cxn modelId="{589A3BE3-0909-491A-BDC0-ECA456B0E13D}" type="presParOf" srcId="{4CCBDD9A-5EC4-41A1-A8BC-4E011F03D01B}" destId="{40239DF3-BAE1-408F-978A-6D7E88B654F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F92D247-2539-496F-BA90-7BA65DB70D8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fr-FR"/>
        </a:p>
      </dgm:t>
    </dgm:pt>
    <dgm:pt modelId="{BDCED51A-07BA-402A-B8A0-C8CD7F971028}">
      <dgm:prSet/>
      <dgm:spPr/>
      <dgm:t>
        <a:bodyPr/>
        <a:lstStyle/>
        <a:p>
          <a:pPr rtl="0"/>
          <a:r>
            <a:rPr lang="fr-FR" dirty="0" smtClean="0"/>
            <a:t>récepteurs à activité </a:t>
          </a:r>
          <a:r>
            <a:rPr lang="fr-FR" dirty="0" err="1" smtClean="0"/>
            <a:t>guanylate</a:t>
          </a:r>
          <a:r>
            <a:rPr lang="fr-FR" dirty="0" smtClean="0"/>
            <a:t>-</a:t>
          </a:r>
          <a:r>
            <a:rPr lang="fr-FR" dirty="0" err="1" smtClean="0"/>
            <a:t>cyclase</a:t>
          </a:r>
          <a:r>
            <a:rPr lang="fr-FR" dirty="0" smtClean="0"/>
            <a:t> </a:t>
          </a:r>
          <a:endParaRPr lang="fr-FR" dirty="0"/>
        </a:p>
      </dgm:t>
    </dgm:pt>
    <dgm:pt modelId="{118C3FCF-03A6-4339-BA51-13007F760C4D}" type="parTrans" cxnId="{4DED80CE-1D61-48B3-A0BE-1788E8D30E06}">
      <dgm:prSet/>
      <dgm:spPr/>
      <dgm:t>
        <a:bodyPr/>
        <a:lstStyle/>
        <a:p>
          <a:endParaRPr lang="fr-FR"/>
        </a:p>
      </dgm:t>
    </dgm:pt>
    <dgm:pt modelId="{34033EA5-B4FC-48BA-B516-DF818702E716}" type="sibTrans" cxnId="{4DED80CE-1D61-48B3-A0BE-1788E8D30E06}">
      <dgm:prSet/>
      <dgm:spPr/>
      <dgm:t>
        <a:bodyPr/>
        <a:lstStyle/>
        <a:p>
          <a:endParaRPr lang="fr-FR"/>
        </a:p>
      </dgm:t>
    </dgm:pt>
    <dgm:pt modelId="{A70578F6-0DE9-4ED7-9E80-9CA10A6B9DE0}">
      <dgm:prSet/>
      <dgm:spPr/>
      <dgm:t>
        <a:bodyPr/>
        <a:lstStyle/>
        <a:p>
          <a:pPr rtl="0"/>
          <a:r>
            <a:rPr lang="fr-FR" dirty="0" smtClean="0"/>
            <a:t>récepteurs à activité tyrosine-kinase </a:t>
          </a:r>
          <a:endParaRPr lang="fr-FR" dirty="0"/>
        </a:p>
      </dgm:t>
    </dgm:pt>
    <dgm:pt modelId="{88A4381A-F75B-4B43-897A-237AC654BB2A}" type="parTrans" cxnId="{1E501AF9-BEC7-48F4-B92F-8D82696ED3A6}">
      <dgm:prSet/>
      <dgm:spPr/>
      <dgm:t>
        <a:bodyPr/>
        <a:lstStyle/>
        <a:p>
          <a:endParaRPr lang="fr-FR"/>
        </a:p>
      </dgm:t>
    </dgm:pt>
    <dgm:pt modelId="{1E8E3BA2-1C35-447E-B495-F96A4C6147DE}" type="sibTrans" cxnId="{1E501AF9-BEC7-48F4-B92F-8D82696ED3A6}">
      <dgm:prSet/>
      <dgm:spPr/>
      <dgm:t>
        <a:bodyPr/>
        <a:lstStyle/>
        <a:p>
          <a:endParaRPr lang="fr-FR"/>
        </a:p>
      </dgm:t>
    </dgm:pt>
    <dgm:pt modelId="{1F15058E-6B71-4612-B315-F949D7CBB04D}" type="pres">
      <dgm:prSet presAssocID="{5F92D247-2539-496F-BA90-7BA65DB70D81}" presName="linear" presStyleCnt="0">
        <dgm:presLayoutVars>
          <dgm:animLvl val="lvl"/>
          <dgm:resizeHandles val="exact"/>
        </dgm:presLayoutVars>
      </dgm:prSet>
      <dgm:spPr/>
      <dgm:t>
        <a:bodyPr/>
        <a:lstStyle/>
        <a:p>
          <a:endParaRPr lang="fr-FR"/>
        </a:p>
      </dgm:t>
    </dgm:pt>
    <dgm:pt modelId="{A19B3662-AB9B-4A71-9E43-F22F1BEAE379}" type="pres">
      <dgm:prSet presAssocID="{BDCED51A-07BA-402A-B8A0-C8CD7F971028}" presName="parentText" presStyleLbl="node1" presStyleIdx="0" presStyleCnt="2">
        <dgm:presLayoutVars>
          <dgm:chMax val="0"/>
          <dgm:bulletEnabled val="1"/>
        </dgm:presLayoutVars>
      </dgm:prSet>
      <dgm:spPr/>
      <dgm:t>
        <a:bodyPr/>
        <a:lstStyle/>
        <a:p>
          <a:endParaRPr lang="fr-FR"/>
        </a:p>
      </dgm:t>
    </dgm:pt>
    <dgm:pt modelId="{BA0322F1-DD36-4ED7-A598-FB2D765C530B}" type="pres">
      <dgm:prSet presAssocID="{34033EA5-B4FC-48BA-B516-DF818702E716}" presName="spacer" presStyleCnt="0"/>
      <dgm:spPr/>
    </dgm:pt>
    <dgm:pt modelId="{3E3EA9A9-F6F0-4490-80DF-A1EC41233D1F}" type="pres">
      <dgm:prSet presAssocID="{A70578F6-0DE9-4ED7-9E80-9CA10A6B9DE0}" presName="parentText" presStyleLbl="node1" presStyleIdx="1" presStyleCnt="2">
        <dgm:presLayoutVars>
          <dgm:chMax val="0"/>
          <dgm:bulletEnabled val="1"/>
        </dgm:presLayoutVars>
      </dgm:prSet>
      <dgm:spPr/>
      <dgm:t>
        <a:bodyPr/>
        <a:lstStyle/>
        <a:p>
          <a:endParaRPr lang="fr-FR"/>
        </a:p>
      </dgm:t>
    </dgm:pt>
  </dgm:ptLst>
  <dgm:cxnLst>
    <dgm:cxn modelId="{2AAC35C9-D970-494F-B08D-46C55F0EEF62}" type="presOf" srcId="{A70578F6-0DE9-4ED7-9E80-9CA10A6B9DE0}" destId="{3E3EA9A9-F6F0-4490-80DF-A1EC41233D1F}" srcOrd="0" destOrd="0" presId="urn:microsoft.com/office/officeart/2005/8/layout/vList2"/>
    <dgm:cxn modelId="{4DED80CE-1D61-48B3-A0BE-1788E8D30E06}" srcId="{5F92D247-2539-496F-BA90-7BA65DB70D81}" destId="{BDCED51A-07BA-402A-B8A0-C8CD7F971028}" srcOrd="0" destOrd="0" parTransId="{118C3FCF-03A6-4339-BA51-13007F760C4D}" sibTransId="{34033EA5-B4FC-48BA-B516-DF818702E716}"/>
    <dgm:cxn modelId="{10CC7A25-3636-4CCF-8E37-F8C29C5C9CAE}" type="presOf" srcId="{BDCED51A-07BA-402A-B8A0-C8CD7F971028}" destId="{A19B3662-AB9B-4A71-9E43-F22F1BEAE379}" srcOrd="0" destOrd="0" presId="urn:microsoft.com/office/officeart/2005/8/layout/vList2"/>
    <dgm:cxn modelId="{998DA48A-2BA4-43A2-89F6-0D5882178840}" type="presOf" srcId="{5F92D247-2539-496F-BA90-7BA65DB70D81}" destId="{1F15058E-6B71-4612-B315-F949D7CBB04D}" srcOrd="0" destOrd="0" presId="urn:microsoft.com/office/officeart/2005/8/layout/vList2"/>
    <dgm:cxn modelId="{1E501AF9-BEC7-48F4-B92F-8D82696ED3A6}" srcId="{5F92D247-2539-496F-BA90-7BA65DB70D81}" destId="{A70578F6-0DE9-4ED7-9E80-9CA10A6B9DE0}" srcOrd="1" destOrd="0" parTransId="{88A4381A-F75B-4B43-897A-237AC654BB2A}" sibTransId="{1E8E3BA2-1C35-447E-B495-F96A4C6147DE}"/>
    <dgm:cxn modelId="{47497445-8B7F-4044-8B11-C509C61D5DA9}" type="presParOf" srcId="{1F15058E-6B71-4612-B315-F949D7CBB04D}" destId="{A19B3662-AB9B-4A71-9E43-F22F1BEAE379}" srcOrd="0" destOrd="0" presId="urn:microsoft.com/office/officeart/2005/8/layout/vList2"/>
    <dgm:cxn modelId="{756688AB-EF4C-42CB-8595-931F873D0C28}" type="presParOf" srcId="{1F15058E-6B71-4612-B315-F949D7CBB04D}" destId="{BA0322F1-DD36-4ED7-A598-FB2D765C530B}" srcOrd="1" destOrd="0" presId="urn:microsoft.com/office/officeart/2005/8/layout/vList2"/>
    <dgm:cxn modelId="{081D7146-3AE9-4A81-AF85-3812D7FC5404}" type="presParOf" srcId="{1F15058E-6B71-4612-B315-F949D7CBB04D}" destId="{3E3EA9A9-F6F0-4490-80DF-A1EC41233D1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E237050-6340-48D6-A9A9-70572D74F17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56D0EF17-7DB7-41A5-ADBB-F8FF914FBE9E}">
      <dgm:prSet custT="1"/>
      <dgm:spPr/>
      <dgm:t>
        <a:bodyPr/>
        <a:lstStyle/>
        <a:p>
          <a:pPr rtl="0"/>
          <a:r>
            <a:rPr lang="fr-FR" sz="2400" dirty="0" smtClean="0">
              <a:solidFill>
                <a:srgbClr val="FFC000"/>
              </a:solidFill>
            </a:rPr>
            <a:t>I ) Les protéines jouant le rôle de récepteurs des médiateurs endogènes </a:t>
          </a:r>
          <a:endParaRPr lang="fr-FR" sz="2400" dirty="0">
            <a:solidFill>
              <a:srgbClr val="FFC000"/>
            </a:solidFill>
          </a:endParaRPr>
        </a:p>
      </dgm:t>
    </dgm:pt>
    <dgm:pt modelId="{B1DB1457-73F4-4F70-9DE4-ED8C3D0AC1BC}" type="parTrans" cxnId="{9722E508-3CD3-4704-B61C-24C1BE1C12FE}">
      <dgm:prSet/>
      <dgm:spPr/>
      <dgm:t>
        <a:bodyPr/>
        <a:lstStyle/>
        <a:p>
          <a:endParaRPr lang="fr-FR"/>
        </a:p>
      </dgm:t>
    </dgm:pt>
    <dgm:pt modelId="{087CCCB0-C81B-4A04-BECF-4C11A40A29BF}" type="sibTrans" cxnId="{9722E508-3CD3-4704-B61C-24C1BE1C12FE}">
      <dgm:prSet/>
      <dgm:spPr/>
      <dgm:t>
        <a:bodyPr/>
        <a:lstStyle/>
        <a:p>
          <a:endParaRPr lang="fr-FR"/>
        </a:p>
      </dgm:t>
    </dgm:pt>
    <dgm:pt modelId="{BFB2FEAA-A561-425D-BD26-ECFCA42D2CFC}">
      <dgm:prSet custT="1"/>
      <dgm:spPr/>
      <dgm:t>
        <a:bodyPr/>
        <a:lstStyle/>
        <a:p>
          <a:pPr rtl="0"/>
          <a:r>
            <a:rPr lang="fr-FR" sz="2800" dirty="0" smtClean="0"/>
            <a:t>II) Les protéines assurant le passage transmembranaire des ions </a:t>
          </a:r>
          <a:endParaRPr lang="fr-FR" sz="2800" dirty="0"/>
        </a:p>
      </dgm:t>
    </dgm:pt>
    <dgm:pt modelId="{6DFF87D6-9E98-4C92-A332-6968B573B46F}" type="parTrans" cxnId="{29C49836-AA0B-44F4-A653-72A357DDA1D5}">
      <dgm:prSet/>
      <dgm:spPr/>
      <dgm:t>
        <a:bodyPr/>
        <a:lstStyle/>
        <a:p>
          <a:endParaRPr lang="fr-FR"/>
        </a:p>
      </dgm:t>
    </dgm:pt>
    <dgm:pt modelId="{465268B8-38D9-44D9-BA9F-E5DE789AD32A}" type="sibTrans" cxnId="{29C49836-AA0B-44F4-A653-72A357DDA1D5}">
      <dgm:prSet/>
      <dgm:spPr/>
      <dgm:t>
        <a:bodyPr/>
        <a:lstStyle/>
        <a:p>
          <a:endParaRPr lang="fr-FR"/>
        </a:p>
      </dgm:t>
    </dgm:pt>
    <dgm:pt modelId="{2262C1D0-4F6F-41F0-AF05-876C3B276136}">
      <dgm:prSet custT="1"/>
      <dgm:spPr/>
      <dgm:t>
        <a:bodyPr/>
        <a:lstStyle/>
        <a:p>
          <a:pPr rtl="0"/>
          <a:r>
            <a:rPr lang="fr-FR" sz="2800" dirty="0" smtClean="0"/>
            <a:t>III) Protéines cibles à rôle essentiellement enzymatique</a:t>
          </a:r>
          <a:endParaRPr lang="fr-FR" sz="2800" dirty="0"/>
        </a:p>
      </dgm:t>
    </dgm:pt>
    <dgm:pt modelId="{ED2EDAF3-CC23-458F-A3D8-740087F797F0}" type="parTrans" cxnId="{C51B4BCE-8BA1-4B27-A633-AF6AD5EFB0C9}">
      <dgm:prSet/>
      <dgm:spPr/>
      <dgm:t>
        <a:bodyPr/>
        <a:lstStyle/>
        <a:p>
          <a:endParaRPr lang="fr-FR"/>
        </a:p>
      </dgm:t>
    </dgm:pt>
    <dgm:pt modelId="{FE9CEA02-657E-4D7A-82C3-6756F16DD551}" type="sibTrans" cxnId="{C51B4BCE-8BA1-4B27-A633-AF6AD5EFB0C9}">
      <dgm:prSet/>
      <dgm:spPr/>
      <dgm:t>
        <a:bodyPr/>
        <a:lstStyle/>
        <a:p>
          <a:endParaRPr lang="fr-FR"/>
        </a:p>
      </dgm:t>
    </dgm:pt>
    <dgm:pt modelId="{B6B3143E-6CF5-488D-B0CD-7BDD3479EA62}">
      <dgm:prSet/>
      <dgm:spPr/>
      <dgm:t>
        <a:bodyPr/>
        <a:lstStyle/>
        <a:p>
          <a:r>
            <a:rPr lang="fr-FR" b="1" dirty="0" smtClean="0"/>
            <a:t>I-a) Les récepteurs membranaires</a:t>
          </a:r>
          <a:endParaRPr lang="fr-FR" b="1" dirty="0"/>
        </a:p>
      </dgm:t>
    </dgm:pt>
    <dgm:pt modelId="{65E4DF0E-D607-43BB-8200-195A52CB3145}" type="parTrans" cxnId="{831C75B4-0A43-4AC0-81FE-6E53AE947049}">
      <dgm:prSet/>
      <dgm:spPr/>
      <dgm:t>
        <a:bodyPr/>
        <a:lstStyle/>
        <a:p>
          <a:endParaRPr lang="fr-FR"/>
        </a:p>
      </dgm:t>
    </dgm:pt>
    <dgm:pt modelId="{2172A40F-5B4E-4E7A-A51F-ECEA2CC8DF69}" type="sibTrans" cxnId="{831C75B4-0A43-4AC0-81FE-6E53AE947049}">
      <dgm:prSet/>
      <dgm:spPr/>
      <dgm:t>
        <a:bodyPr/>
        <a:lstStyle/>
        <a:p>
          <a:endParaRPr lang="fr-FR"/>
        </a:p>
      </dgm:t>
    </dgm:pt>
    <dgm:pt modelId="{DF79AE04-DA42-4EE6-B0C3-9F36D49EE7A1}">
      <dgm:prSet/>
      <dgm:spPr/>
      <dgm:t>
        <a:bodyPr/>
        <a:lstStyle/>
        <a:p>
          <a:r>
            <a:rPr lang="fr-FR" b="1" dirty="0" smtClean="0">
              <a:solidFill>
                <a:srgbClr val="FF0000"/>
              </a:solidFill>
            </a:rPr>
            <a:t>I-b) Les récepteurs intracellulaires</a:t>
          </a:r>
          <a:endParaRPr lang="fr-FR" b="1" dirty="0">
            <a:solidFill>
              <a:srgbClr val="FF0000"/>
            </a:solidFill>
          </a:endParaRPr>
        </a:p>
      </dgm:t>
    </dgm:pt>
    <dgm:pt modelId="{32ECA4E4-650F-43D1-B864-165BEEC64195}" type="parTrans" cxnId="{8F6F64FB-7543-484E-9D98-774301E91CE8}">
      <dgm:prSet/>
      <dgm:spPr/>
      <dgm:t>
        <a:bodyPr/>
        <a:lstStyle/>
        <a:p>
          <a:endParaRPr lang="fr-FR"/>
        </a:p>
      </dgm:t>
    </dgm:pt>
    <dgm:pt modelId="{4A70FF8E-C9FD-4A18-A4FE-0EAB38606C28}" type="sibTrans" cxnId="{8F6F64FB-7543-484E-9D98-774301E91CE8}">
      <dgm:prSet/>
      <dgm:spPr/>
      <dgm:t>
        <a:bodyPr/>
        <a:lstStyle/>
        <a:p>
          <a:endParaRPr lang="fr-FR"/>
        </a:p>
      </dgm:t>
    </dgm:pt>
    <dgm:pt modelId="{47FEB176-5B21-4549-9802-D524CEB7E2B2}">
      <dgm:prSet/>
      <dgm:spPr/>
      <dgm:t>
        <a:bodyPr/>
        <a:lstStyle/>
        <a:p>
          <a:r>
            <a:rPr lang="fr-FR" b="1" dirty="0" err="1" smtClean="0"/>
            <a:t>II-a</a:t>
          </a:r>
          <a:r>
            <a:rPr lang="fr-FR" b="1" dirty="0" smtClean="0"/>
            <a:t>) Les canaux ioniques</a:t>
          </a:r>
          <a:endParaRPr lang="fr-FR" b="1" dirty="0"/>
        </a:p>
      </dgm:t>
    </dgm:pt>
    <dgm:pt modelId="{41872884-1E76-4A3A-AE0C-8DC738C01B16}" type="parTrans" cxnId="{23B6D19C-9690-4F7D-8F82-B0D773912220}">
      <dgm:prSet/>
      <dgm:spPr/>
      <dgm:t>
        <a:bodyPr/>
        <a:lstStyle/>
        <a:p>
          <a:endParaRPr lang="fr-FR"/>
        </a:p>
      </dgm:t>
    </dgm:pt>
    <dgm:pt modelId="{C9786668-6C77-4A22-8EF0-4B7AC450594E}" type="sibTrans" cxnId="{23B6D19C-9690-4F7D-8F82-B0D773912220}">
      <dgm:prSet/>
      <dgm:spPr/>
      <dgm:t>
        <a:bodyPr/>
        <a:lstStyle/>
        <a:p>
          <a:endParaRPr lang="fr-FR"/>
        </a:p>
      </dgm:t>
    </dgm:pt>
    <dgm:pt modelId="{C2A6AEA3-30A0-4620-9A44-22C1A633ABC7}">
      <dgm:prSet/>
      <dgm:spPr/>
      <dgm:t>
        <a:bodyPr/>
        <a:lstStyle/>
        <a:p>
          <a:r>
            <a:rPr lang="fr-FR" b="1" dirty="0" smtClean="0"/>
            <a:t>II-b) les pompes ioniques</a:t>
          </a:r>
          <a:endParaRPr lang="fr-FR" b="1" dirty="0"/>
        </a:p>
      </dgm:t>
    </dgm:pt>
    <dgm:pt modelId="{464C7CA0-C966-4395-8988-F6F5DB77BCCC}" type="parTrans" cxnId="{D88D909F-30D9-4B35-8860-49194960EFF3}">
      <dgm:prSet/>
      <dgm:spPr/>
      <dgm:t>
        <a:bodyPr/>
        <a:lstStyle/>
        <a:p>
          <a:endParaRPr lang="fr-FR"/>
        </a:p>
      </dgm:t>
    </dgm:pt>
    <dgm:pt modelId="{C2CB2D7C-DF81-4FFD-843F-D8A29F7F0EDF}" type="sibTrans" cxnId="{D88D909F-30D9-4B35-8860-49194960EFF3}">
      <dgm:prSet/>
      <dgm:spPr/>
      <dgm:t>
        <a:bodyPr/>
        <a:lstStyle/>
        <a:p>
          <a:endParaRPr lang="fr-FR"/>
        </a:p>
      </dgm:t>
    </dgm:pt>
    <dgm:pt modelId="{869B85CA-AF0A-4021-B34D-A047AE982D2B}" type="pres">
      <dgm:prSet presAssocID="{1E237050-6340-48D6-A9A9-70572D74F179}" presName="linear" presStyleCnt="0">
        <dgm:presLayoutVars>
          <dgm:dir/>
          <dgm:animLvl val="lvl"/>
          <dgm:resizeHandles val="exact"/>
        </dgm:presLayoutVars>
      </dgm:prSet>
      <dgm:spPr/>
      <dgm:t>
        <a:bodyPr/>
        <a:lstStyle/>
        <a:p>
          <a:endParaRPr lang="fr-FR"/>
        </a:p>
      </dgm:t>
    </dgm:pt>
    <dgm:pt modelId="{4C4F479E-F4AA-46DF-A0F9-58611047EB40}" type="pres">
      <dgm:prSet presAssocID="{56D0EF17-7DB7-41A5-ADBB-F8FF914FBE9E}" presName="parentLin" presStyleCnt="0"/>
      <dgm:spPr/>
    </dgm:pt>
    <dgm:pt modelId="{3F5A6299-BE81-4625-A773-F6DB5D37D841}" type="pres">
      <dgm:prSet presAssocID="{56D0EF17-7DB7-41A5-ADBB-F8FF914FBE9E}" presName="parentLeftMargin" presStyleLbl="node1" presStyleIdx="0" presStyleCnt="3"/>
      <dgm:spPr/>
      <dgm:t>
        <a:bodyPr/>
        <a:lstStyle/>
        <a:p>
          <a:endParaRPr lang="fr-FR"/>
        </a:p>
      </dgm:t>
    </dgm:pt>
    <dgm:pt modelId="{8D718991-ACFA-4148-95CF-EE9A47181416}" type="pres">
      <dgm:prSet presAssocID="{56D0EF17-7DB7-41A5-ADBB-F8FF914FBE9E}" presName="parentText" presStyleLbl="node1" presStyleIdx="0" presStyleCnt="3" custScaleY="191489">
        <dgm:presLayoutVars>
          <dgm:chMax val="0"/>
          <dgm:bulletEnabled val="1"/>
        </dgm:presLayoutVars>
      </dgm:prSet>
      <dgm:spPr/>
      <dgm:t>
        <a:bodyPr/>
        <a:lstStyle/>
        <a:p>
          <a:endParaRPr lang="fr-FR"/>
        </a:p>
      </dgm:t>
    </dgm:pt>
    <dgm:pt modelId="{9D0A2C89-B3F2-4552-9E47-8FF20397A0CD}" type="pres">
      <dgm:prSet presAssocID="{56D0EF17-7DB7-41A5-ADBB-F8FF914FBE9E}" presName="negativeSpace" presStyleCnt="0"/>
      <dgm:spPr/>
    </dgm:pt>
    <dgm:pt modelId="{509994C9-5A98-459B-9FC0-1B63C5166068}" type="pres">
      <dgm:prSet presAssocID="{56D0EF17-7DB7-41A5-ADBB-F8FF914FBE9E}" presName="childText" presStyleLbl="conFgAcc1" presStyleIdx="0" presStyleCnt="3">
        <dgm:presLayoutVars>
          <dgm:bulletEnabled val="1"/>
        </dgm:presLayoutVars>
      </dgm:prSet>
      <dgm:spPr/>
      <dgm:t>
        <a:bodyPr/>
        <a:lstStyle/>
        <a:p>
          <a:endParaRPr lang="fr-FR"/>
        </a:p>
      </dgm:t>
    </dgm:pt>
    <dgm:pt modelId="{FB317D8D-9138-4624-B7FA-FF7A3F2D8BED}" type="pres">
      <dgm:prSet presAssocID="{087CCCB0-C81B-4A04-BECF-4C11A40A29BF}" presName="spaceBetweenRectangles" presStyleCnt="0"/>
      <dgm:spPr/>
    </dgm:pt>
    <dgm:pt modelId="{F90E001F-C2D4-412D-9C81-8EBC468664FF}" type="pres">
      <dgm:prSet presAssocID="{BFB2FEAA-A561-425D-BD26-ECFCA42D2CFC}" presName="parentLin" presStyleCnt="0"/>
      <dgm:spPr/>
    </dgm:pt>
    <dgm:pt modelId="{CFE2693B-CFAD-495A-9177-5A619959294F}" type="pres">
      <dgm:prSet presAssocID="{BFB2FEAA-A561-425D-BD26-ECFCA42D2CFC}" presName="parentLeftMargin" presStyleLbl="node1" presStyleIdx="0" presStyleCnt="3"/>
      <dgm:spPr/>
      <dgm:t>
        <a:bodyPr/>
        <a:lstStyle/>
        <a:p>
          <a:endParaRPr lang="fr-FR"/>
        </a:p>
      </dgm:t>
    </dgm:pt>
    <dgm:pt modelId="{FB125D04-D11B-4949-92CA-874EE8238C4F}" type="pres">
      <dgm:prSet presAssocID="{BFB2FEAA-A561-425D-BD26-ECFCA42D2CFC}" presName="parentText" presStyleLbl="node1" presStyleIdx="1" presStyleCnt="3" custScaleY="178395">
        <dgm:presLayoutVars>
          <dgm:chMax val="0"/>
          <dgm:bulletEnabled val="1"/>
        </dgm:presLayoutVars>
      </dgm:prSet>
      <dgm:spPr/>
      <dgm:t>
        <a:bodyPr/>
        <a:lstStyle/>
        <a:p>
          <a:endParaRPr lang="fr-FR"/>
        </a:p>
      </dgm:t>
    </dgm:pt>
    <dgm:pt modelId="{61A2F47E-AE73-44B6-94D3-C63759178D8B}" type="pres">
      <dgm:prSet presAssocID="{BFB2FEAA-A561-425D-BD26-ECFCA42D2CFC}" presName="negativeSpace" presStyleCnt="0"/>
      <dgm:spPr/>
    </dgm:pt>
    <dgm:pt modelId="{23C7C2ED-9B55-499E-84ED-631CDEEFBE6D}" type="pres">
      <dgm:prSet presAssocID="{BFB2FEAA-A561-425D-BD26-ECFCA42D2CFC}" presName="childText" presStyleLbl="conFgAcc1" presStyleIdx="1" presStyleCnt="3">
        <dgm:presLayoutVars>
          <dgm:bulletEnabled val="1"/>
        </dgm:presLayoutVars>
      </dgm:prSet>
      <dgm:spPr/>
      <dgm:t>
        <a:bodyPr/>
        <a:lstStyle/>
        <a:p>
          <a:endParaRPr lang="fr-FR"/>
        </a:p>
      </dgm:t>
    </dgm:pt>
    <dgm:pt modelId="{9250B743-FDD1-404F-A549-FA7B34F51DF7}" type="pres">
      <dgm:prSet presAssocID="{465268B8-38D9-44D9-BA9F-E5DE789AD32A}" presName="spaceBetweenRectangles" presStyleCnt="0"/>
      <dgm:spPr/>
    </dgm:pt>
    <dgm:pt modelId="{E5E7716C-33B4-4B59-992F-EA88CB940ADE}" type="pres">
      <dgm:prSet presAssocID="{2262C1D0-4F6F-41F0-AF05-876C3B276136}" presName="parentLin" presStyleCnt="0"/>
      <dgm:spPr/>
    </dgm:pt>
    <dgm:pt modelId="{0FEEA0C4-2CB5-4DEB-BEB8-BC1BCCE58019}" type="pres">
      <dgm:prSet presAssocID="{2262C1D0-4F6F-41F0-AF05-876C3B276136}" presName="parentLeftMargin" presStyleLbl="node1" presStyleIdx="1" presStyleCnt="3"/>
      <dgm:spPr/>
      <dgm:t>
        <a:bodyPr/>
        <a:lstStyle/>
        <a:p>
          <a:endParaRPr lang="fr-FR"/>
        </a:p>
      </dgm:t>
    </dgm:pt>
    <dgm:pt modelId="{20CD76E0-D2D6-44AC-8D68-405619F0BBBB}" type="pres">
      <dgm:prSet presAssocID="{2262C1D0-4F6F-41F0-AF05-876C3B276136}" presName="parentText" presStyleLbl="node1" presStyleIdx="2" presStyleCnt="3" custScaleY="162567">
        <dgm:presLayoutVars>
          <dgm:chMax val="0"/>
          <dgm:bulletEnabled val="1"/>
        </dgm:presLayoutVars>
      </dgm:prSet>
      <dgm:spPr/>
      <dgm:t>
        <a:bodyPr/>
        <a:lstStyle/>
        <a:p>
          <a:endParaRPr lang="fr-FR"/>
        </a:p>
      </dgm:t>
    </dgm:pt>
    <dgm:pt modelId="{0AE6BBCB-8DE8-44AB-9B5E-798B95FCC699}" type="pres">
      <dgm:prSet presAssocID="{2262C1D0-4F6F-41F0-AF05-876C3B276136}" presName="negativeSpace" presStyleCnt="0"/>
      <dgm:spPr/>
    </dgm:pt>
    <dgm:pt modelId="{AA3751A0-38F2-48B8-8094-3A24182A8820}" type="pres">
      <dgm:prSet presAssocID="{2262C1D0-4F6F-41F0-AF05-876C3B276136}" presName="childText" presStyleLbl="conFgAcc1" presStyleIdx="2" presStyleCnt="3">
        <dgm:presLayoutVars>
          <dgm:bulletEnabled val="1"/>
        </dgm:presLayoutVars>
      </dgm:prSet>
      <dgm:spPr/>
    </dgm:pt>
  </dgm:ptLst>
  <dgm:cxnLst>
    <dgm:cxn modelId="{E5D22B85-DEBF-4C0A-9906-20ED10DE1BB6}" type="presOf" srcId="{DF79AE04-DA42-4EE6-B0C3-9F36D49EE7A1}" destId="{509994C9-5A98-459B-9FC0-1B63C5166068}" srcOrd="0" destOrd="1" presId="urn:microsoft.com/office/officeart/2005/8/layout/list1"/>
    <dgm:cxn modelId="{C51B4BCE-8BA1-4B27-A633-AF6AD5EFB0C9}" srcId="{1E237050-6340-48D6-A9A9-70572D74F179}" destId="{2262C1D0-4F6F-41F0-AF05-876C3B276136}" srcOrd="2" destOrd="0" parTransId="{ED2EDAF3-CC23-458F-A3D8-740087F797F0}" sibTransId="{FE9CEA02-657E-4D7A-82C3-6756F16DD551}"/>
    <dgm:cxn modelId="{F7F80033-B0E5-40E0-A02D-0A3253E63B7E}" type="presOf" srcId="{1E237050-6340-48D6-A9A9-70572D74F179}" destId="{869B85CA-AF0A-4021-B34D-A047AE982D2B}" srcOrd="0" destOrd="0" presId="urn:microsoft.com/office/officeart/2005/8/layout/list1"/>
    <dgm:cxn modelId="{23B6D19C-9690-4F7D-8F82-B0D773912220}" srcId="{BFB2FEAA-A561-425D-BD26-ECFCA42D2CFC}" destId="{47FEB176-5B21-4549-9802-D524CEB7E2B2}" srcOrd="0" destOrd="0" parTransId="{41872884-1E76-4A3A-AE0C-8DC738C01B16}" sibTransId="{C9786668-6C77-4A22-8EF0-4B7AC450594E}"/>
    <dgm:cxn modelId="{7E4D638A-5433-4112-8107-D5B7DF08006F}" type="presOf" srcId="{2262C1D0-4F6F-41F0-AF05-876C3B276136}" destId="{20CD76E0-D2D6-44AC-8D68-405619F0BBBB}" srcOrd="1" destOrd="0" presId="urn:microsoft.com/office/officeart/2005/8/layout/list1"/>
    <dgm:cxn modelId="{3FF70F22-AAA8-4567-AF5C-BF669BC75021}" type="presOf" srcId="{BFB2FEAA-A561-425D-BD26-ECFCA42D2CFC}" destId="{FB125D04-D11B-4949-92CA-874EE8238C4F}" srcOrd="1" destOrd="0" presId="urn:microsoft.com/office/officeart/2005/8/layout/list1"/>
    <dgm:cxn modelId="{1C638BFB-DB48-4EAF-A8CA-050F631F9A9C}" type="presOf" srcId="{56D0EF17-7DB7-41A5-ADBB-F8FF914FBE9E}" destId="{3F5A6299-BE81-4625-A773-F6DB5D37D841}" srcOrd="0" destOrd="0" presId="urn:microsoft.com/office/officeart/2005/8/layout/list1"/>
    <dgm:cxn modelId="{15E79320-3AE5-4C8E-88EC-5EE7FF0AC7C6}" type="presOf" srcId="{B6B3143E-6CF5-488D-B0CD-7BDD3479EA62}" destId="{509994C9-5A98-459B-9FC0-1B63C5166068}" srcOrd="0" destOrd="0" presId="urn:microsoft.com/office/officeart/2005/8/layout/list1"/>
    <dgm:cxn modelId="{EBDCCAE1-1308-40B5-93A3-C08822AD194D}" type="presOf" srcId="{C2A6AEA3-30A0-4620-9A44-22C1A633ABC7}" destId="{23C7C2ED-9B55-499E-84ED-631CDEEFBE6D}" srcOrd="0" destOrd="1" presId="urn:microsoft.com/office/officeart/2005/8/layout/list1"/>
    <dgm:cxn modelId="{9722E508-3CD3-4704-B61C-24C1BE1C12FE}" srcId="{1E237050-6340-48D6-A9A9-70572D74F179}" destId="{56D0EF17-7DB7-41A5-ADBB-F8FF914FBE9E}" srcOrd="0" destOrd="0" parTransId="{B1DB1457-73F4-4F70-9DE4-ED8C3D0AC1BC}" sibTransId="{087CCCB0-C81B-4A04-BECF-4C11A40A29BF}"/>
    <dgm:cxn modelId="{574261B6-98B2-430C-8D47-DC81487264D7}" type="presOf" srcId="{BFB2FEAA-A561-425D-BD26-ECFCA42D2CFC}" destId="{CFE2693B-CFAD-495A-9177-5A619959294F}" srcOrd="0" destOrd="0" presId="urn:microsoft.com/office/officeart/2005/8/layout/list1"/>
    <dgm:cxn modelId="{73B76097-F293-4DB0-8C03-4AE481527E6F}" type="presOf" srcId="{56D0EF17-7DB7-41A5-ADBB-F8FF914FBE9E}" destId="{8D718991-ACFA-4148-95CF-EE9A47181416}" srcOrd="1" destOrd="0" presId="urn:microsoft.com/office/officeart/2005/8/layout/list1"/>
    <dgm:cxn modelId="{EA4B0FD7-CD67-405E-AC71-C8039165BECD}" type="presOf" srcId="{2262C1D0-4F6F-41F0-AF05-876C3B276136}" destId="{0FEEA0C4-2CB5-4DEB-BEB8-BC1BCCE58019}" srcOrd="0" destOrd="0" presId="urn:microsoft.com/office/officeart/2005/8/layout/list1"/>
    <dgm:cxn modelId="{29C49836-AA0B-44F4-A653-72A357DDA1D5}" srcId="{1E237050-6340-48D6-A9A9-70572D74F179}" destId="{BFB2FEAA-A561-425D-BD26-ECFCA42D2CFC}" srcOrd="1" destOrd="0" parTransId="{6DFF87D6-9E98-4C92-A332-6968B573B46F}" sibTransId="{465268B8-38D9-44D9-BA9F-E5DE789AD32A}"/>
    <dgm:cxn modelId="{97C1A822-019A-4FDE-A43F-954E0918A0D8}" type="presOf" srcId="{47FEB176-5B21-4549-9802-D524CEB7E2B2}" destId="{23C7C2ED-9B55-499E-84ED-631CDEEFBE6D}" srcOrd="0" destOrd="0" presId="urn:microsoft.com/office/officeart/2005/8/layout/list1"/>
    <dgm:cxn modelId="{8F6F64FB-7543-484E-9D98-774301E91CE8}" srcId="{56D0EF17-7DB7-41A5-ADBB-F8FF914FBE9E}" destId="{DF79AE04-DA42-4EE6-B0C3-9F36D49EE7A1}" srcOrd="1" destOrd="0" parTransId="{32ECA4E4-650F-43D1-B864-165BEEC64195}" sibTransId="{4A70FF8E-C9FD-4A18-A4FE-0EAB38606C28}"/>
    <dgm:cxn modelId="{D88D909F-30D9-4B35-8860-49194960EFF3}" srcId="{BFB2FEAA-A561-425D-BD26-ECFCA42D2CFC}" destId="{C2A6AEA3-30A0-4620-9A44-22C1A633ABC7}" srcOrd="1" destOrd="0" parTransId="{464C7CA0-C966-4395-8988-F6F5DB77BCCC}" sibTransId="{C2CB2D7C-DF81-4FFD-843F-D8A29F7F0EDF}"/>
    <dgm:cxn modelId="{831C75B4-0A43-4AC0-81FE-6E53AE947049}" srcId="{56D0EF17-7DB7-41A5-ADBB-F8FF914FBE9E}" destId="{B6B3143E-6CF5-488D-B0CD-7BDD3479EA62}" srcOrd="0" destOrd="0" parTransId="{65E4DF0E-D607-43BB-8200-195A52CB3145}" sibTransId="{2172A40F-5B4E-4E7A-A51F-ECEA2CC8DF69}"/>
    <dgm:cxn modelId="{72053B6A-2426-4566-AEF0-6C7A17783E63}" type="presParOf" srcId="{869B85CA-AF0A-4021-B34D-A047AE982D2B}" destId="{4C4F479E-F4AA-46DF-A0F9-58611047EB40}" srcOrd="0" destOrd="0" presId="urn:microsoft.com/office/officeart/2005/8/layout/list1"/>
    <dgm:cxn modelId="{6E850232-7E0A-4EC3-AC9F-B720F04FD5DC}" type="presParOf" srcId="{4C4F479E-F4AA-46DF-A0F9-58611047EB40}" destId="{3F5A6299-BE81-4625-A773-F6DB5D37D841}" srcOrd="0" destOrd="0" presId="urn:microsoft.com/office/officeart/2005/8/layout/list1"/>
    <dgm:cxn modelId="{96536232-DD1F-4702-B498-8C1A16F9B26F}" type="presParOf" srcId="{4C4F479E-F4AA-46DF-A0F9-58611047EB40}" destId="{8D718991-ACFA-4148-95CF-EE9A47181416}" srcOrd="1" destOrd="0" presId="urn:microsoft.com/office/officeart/2005/8/layout/list1"/>
    <dgm:cxn modelId="{380B991F-7A8D-4D2E-93F0-27B42DD749BF}" type="presParOf" srcId="{869B85CA-AF0A-4021-B34D-A047AE982D2B}" destId="{9D0A2C89-B3F2-4552-9E47-8FF20397A0CD}" srcOrd="1" destOrd="0" presId="urn:microsoft.com/office/officeart/2005/8/layout/list1"/>
    <dgm:cxn modelId="{9BD6C799-88BA-4AD9-B5AC-E14067FA0B3F}" type="presParOf" srcId="{869B85CA-AF0A-4021-B34D-A047AE982D2B}" destId="{509994C9-5A98-459B-9FC0-1B63C5166068}" srcOrd="2" destOrd="0" presId="urn:microsoft.com/office/officeart/2005/8/layout/list1"/>
    <dgm:cxn modelId="{4F9DDBD4-650B-47B8-B9AA-67CF2152F27D}" type="presParOf" srcId="{869B85CA-AF0A-4021-B34D-A047AE982D2B}" destId="{FB317D8D-9138-4624-B7FA-FF7A3F2D8BED}" srcOrd="3" destOrd="0" presId="urn:microsoft.com/office/officeart/2005/8/layout/list1"/>
    <dgm:cxn modelId="{74BAEDCA-8175-4ED8-89E9-8C9F2FB26185}" type="presParOf" srcId="{869B85CA-AF0A-4021-B34D-A047AE982D2B}" destId="{F90E001F-C2D4-412D-9C81-8EBC468664FF}" srcOrd="4" destOrd="0" presId="urn:microsoft.com/office/officeart/2005/8/layout/list1"/>
    <dgm:cxn modelId="{AD49EA73-F2BE-44AF-8247-A162B175DF5A}" type="presParOf" srcId="{F90E001F-C2D4-412D-9C81-8EBC468664FF}" destId="{CFE2693B-CFAD-495A-9177-5A619959294F}" srcOrd="0" destOrd="0" presId="urn:microsoft.com/office/officeart/2005/8/layout/list1"/>
    <dgm:cxn modelId="{F16E198E-F7E1-4049-BF23-C68116D7FF59}" type="presParOf" srcId="{F90E001F-C2D4-412D-9C81-8EBC468664FF}" destId="{FB125D04-D11B-4949-92CA-874EE8238C4F}" srcOrd="1" destOrd="0" presId="urn:microsoft.com/office/officeart/2005/8/layout/list1"/>
    <dgm:cxn modelId="{47C06479-1DD5-4EE9-B600-7CD0C161E066}" type="presParOf" srcId="{869B85CA-AF0A-4021-B34D-A047AE982D2B}" destId="{61A2F47E-AE73-44B6-94D3-C63759178D8B}" srcOrd="5" destOrd="0" presId="urn:microsoft.com/office/officeart/2005/8/layout/list1"/>
    <dgm:cxn modelId="{FEC2E87C-0440-4561-A312-E9DC4DB1BEAE}" type="presParOf" srcId="{869B85CA-AF0A-4021-B34D-A047AE982D2B}" destId="{23C7C2ED-9B55-499E-84ED-631CDEEFBE6D}" srcOrd="6" destOrd="0" presId="urn:microsoft.com/office/officeart/2005/8/layout/list1"/>
    <dgm:cxn modelId="{FEA1D665-0C2E-49AC-A285-AFE778E95B42}" type="presParOf" srcId="{869B85CA-AF0A-4021-B34D-A047AE982D2B}" destId="{9250B743-FDD1-404F-A549-FA7B34F51DF7}" srcOrd="7" destOrd="0" presId="urn:microsoft.com/office/officeart/2005/8/layout/list1"/>
    <dgm:cxn modelId="{B6B99063-6437-437C-A2D7-B004B025B486}" type="presParOf" srcId="{869B85CA-AF0A-4021-B34D-A047AE982D2B}" destId="{E5E7716C-33B4-4B59-992F-EA88CB940ADE}" srcOrd="8" destOrd="0" presId="urn:microsoft.com/office/officeart/2005/8/layout/list1"/>
    <dgm:cxn modelId="{387803D1-35C6-457A-B8EF-06783F3A1EDC}" type="presParOf" srcId="{E5E7716C-33B4-4B59-992F-EA88CB940ADE}" destId="{0FEEA0C4-2CB5-4DEB-BEB8-BC1BCCE58019}" srcOrd="0" destOrd="0" presId="urn:microsoft.com/office/officeart/2005/8/layout/list1"/>
    <dgm:cxn modelId="{9716E10E-12AA-4B8E-BD31-A43234C007FE}" type="presParOf" srcId="{E5E7716C-33B4-4B59-992F-EA88CB940ADE}" destId="{20CD76E0-D2D6-44AC-8D68-405619F0BBBB}" srcOrd="1" destOrd="0" presId="urn:microsoft.com/office/officeart/2005/8/layout/list1"/>
    <dgm:cxn modelId="{FD8DE2D3-68C6-4212-A0AF-36DA7087527C}" type="presParOf" srcId="{869B85CA-AF0A-4021-B34D-A047AE982D2B}" destId="{0AE6BBCB-8DE8-44AB-9B5E-798B95FCC699}" srcOrd="9" destOrd="0" presId="urn:microsoft.com/office/officeart/2005/8/layout/list1"/>
    <dgm:cxn modelId="{43BD0033-3EBE-4018-8BA0-6896B2A312B0}" type="presParOf" srcId="{869B85CA-AF0A-4021-B34D-A047AE982D2B}" destId="{AA3751A0-38F2-48B8-8094-3A24182A882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E237050-6340-48D6-A9A9-70572D74F17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56D0EF17-7DB7-41A5-ADBB-F8FF914FBE9E}">
      <dgm:prSet custT="1"/>
      <dgm:spPr/>
      <dgm:t>
        <a:bodyPr/>
        <a:lstStyle/>
        <a:p>
          <a:pPr rtl="0"/>
          <a:r>
            <a:rPr lang="fr-FR" sz="2400" dirty="0" smtClean="0"/>
            <a:t>I ) Les protéines jouant le rôle de récepteurs des médiateurs endogènes </a:t>
          </a:r>
          <a:endParaRPr lang="fr-FR" sz="2400" dirty="0"/>
        </a:p>
      </dgm:t>
    </dgm:pt>
    <dgm:pt modelId="{B1DB1457-73F4-4F70-9DE4-ED8C3D0AC1BC}" type="parTrans" cxnId="{9722E508-3CD3-4704-B61C-24C1BE1C12FE}">
      <dgm:prSet/>
      <dgm:spPr/>
      <dgm:t>
        <a:bodyPr/>
        <a:lstStyle/>
        <a:p>
          <a:endParaRPr lang="fr-FR"/>
        </a:p>
      </dgm:t>
    </dgm:pt>
    <dgm:pt modelId="{087CCCB0-C81B-4A04-BECF-4C11A40A29BF}" type="sibTrans" cxnId="{9722E508-3CD3-4704-B61C-24C1BE1C12FE}">
      <dgm:prSet/>
      <dgm:spPr/>
      <dgm:t>
        <a:bodyPr/>
        <a:lstStyle/>
        <a:p>
          <a:endParaRPr lang="fr-FR"/>
        </a:p>
      </dgm:t>
    </dgm:pt>
    <dgm:pt modelId="{BFB2FEAA-A561-425D-BD26-ECFCA42D2CFC}">
      <dgm:prSet custT="1"/>
      <dgm:spPr/>
      <dgm:t>
        <a:bodyPr/>
        <a:lstStyle/>
        <a:p>
          <a:pPr rtl="0"/>
          <a:r>
            <a:rPr lang="fr-FR" sz="2800" dirty="0" smtClean="0">
              <a:solidFill>
                <a:srgbClr val="FFC000"/>
              </a:solidFill>
            </a:rPr>
            <a:t>II) Les protéines assurant le passage transmembranaire des ions </a:t>
          </a:r>
          <a:endParaRPr lang="fr-FR" sz="2800" dirty="0">
            <a:solidFill>
              <a:srgbClr val="FFC000"/>
            </a:solidFill>
          </a:endParaRPr>
        </a:p>
      </dgm:t>
    </dgm:pt>
    <dgm:pt modelId="{6DFF87D6-9E98-4C92-A332-6968B573B46F}" type="parTrans" cxnId="{29C49836-AA0B-44F4-A653-72A357DDA1D5}">
      <dgm:prSet/>
      <dgm:spPr/>
      <dgm:t>
        <a:bodyPr/>
        <a:lstStyle/>
        <a:p>
          <a:endParaRPr lang="fr-FR"/>
        </a:p>
      </dgm:t>
    </dgm:pt>
    <dgm:pt modelId="{465268B8-38D9-44D9-BA9F-E5DE789AD32A}" type="sibTrans" cxnId="{29C49836-AA0B-44F4-A653-72A357DDA1D5}">
      <dgm:prSet/>
      <dgm:spPr/>
      <dgm:t>
        <a:bodyPr/>
        <a:lstStyle/>
        <a:p>
          <a:endParaRPr lang="fr-FR"/>
        </a:p>
      </dgm:t>
    </dgm:pt>
    <dgm:pt modelId="{2262C1D0-4F6F-41F0-AF05-876C3B276136}">
      <dgm:prSet custT="1"/>
      <dgm:spPr/>
      <dgm:t>
        <a:bodyPr/>
        <a:lstStyle/>
        <a:p>
          <a:pPr rtl="0"/>
          <a:r>
            <a:rPr lang="fr-FR" sz="2800" dirty="0" smtClean="0"/>
            <a:t>III) Protéines cibles à rôle essentiellement enzymatique</a:t>
          </a:r>
          <a:endParaRPr lang="fr-FR" sz="2800" dirty="0"/>
        </a:p>
      </dgm:t>
    </dgm:pt>
    <dgm:pt modelId="{ED2EDAF3-CC23-458F-A3D8-740087F797F0}" type="parTrans" cxnId="{C51B4BCE-8BA1-4B27-A633-AF6AD5EFB0C9}">
      <dgm:prSet/>
      <dgm:spPr/>
      <dgm:t>
        <a:bodyPr/>
        <a:lstStyle/>
        <a:p>
          <a:endParaRPr lang="fr-FR"/>
        </a:p>
      </dgm:t>
    </dgm:pt>
    <dgm:pt modelId="{FE9CEA02-657E-4D7A-82C3-6756F16DD551}" type="sibTrans" cxnId="{C51B4BCE-8BA1-4B27-A633-AF6AD5EFB0C9}">
      <dgm:prSet/>
      <dgm:spPr/>
      <dgm:t>
        <a:bodyPr/>
        <a:lstStyle/>
        <a:p>
          <a:endParaRPr lang="fr-FR"/>
        </a:p>
      </dgm:t>
    </dgm:pt>
    <dgm:pt modelId="{B6B3143E-6CF5-488D-B0CD-7BDD3479EA62}">
      <dgm:prSet/>
      <dgm:spPr/>
      <dgm:t>
        <a:bodyPr/>
        <a:lstStyle/>
        <a:p>
          <a:r>
            <a:rPr lang="fr-FR" b="1" dirty="0" smtClean="0"/>
            <a:t>I-a) Les récepteurs membranaires</a:t>
          </a:r>
          <a:endParaRPr lang="fr-FR" b="1" dirty="0"/>
        </a:p>
      </dgm:t>
    </dgm:pt>
    <dgm:pt modelId="{65E4DF0E-D607-43BB-8200-195A52CB3145}" type="parTrans" cxnId="{831C75B4-0A43-4AC0-81FE-6E53AE947049}">
      <dgm:prSet/>
      <dgm:spPr/>
      <dgm:t>
        <a:bodyPr/>
        <a:lstStyle/>
        <a:p>
          <a:endParaRPr lang="fr-FR"/>
        </a:p>
      </dgm:t>
    </dgm:pt>
    <dgm:pt modelId="{2172A40F-5B4E-4E7A-A51F-ECEA2CC8DF69}" type="sibTrans" cxnId="{831C75B4-0A43-4AC0-81FE-6E53AE947049}">
      <dgm:prSet/>
      <dgm:spPr/>
      <dgm:t>
        <a:bodyPr/>
        <a:lstStyle/>
        <a:p>
          <a:endParaRPr lang="fr-FR"/>
        </a:p>
      </dgm:t>
    </dgm:pt>
    <dgm:pt modelId="{DF79AE04-DA42-4EE6-B0C3-9F36D49EE7A1}">
      <dgm:prSet/>
      <dgm:spPr/>
      <dgm:t>
        <a:bodyPr/>
        <a:lstStyle/>
        <a:p>
          <a:r>
            <a:rPr lang="fr-FR" b="1" dirty="0" smtClean="0"/>
            <a:t>I-b) Les récepteurs intracellulaires</a:t>
          </a:r>
          <a:endParaRPr lang="fr-FR" b="1" dirty="0"/>
        </a:p>
      </dgm:t>
    </dgm:pt>
    <dgm:pt modelId="{32ECA4E4-650F-43D1-B864-165BEEC64195}" type="parTrans" cxnId="{8F6F64FB-7543-484E-9D98-774301E91CE8}">
      <dgm:prSet/>
      <dgm:spPr/>
      <dgm:t>
        <a:bodyPr/>
        <a:lstStyle/>
        <a:p>
          <a:endParaRPr lang="fr-FR"/>
        </a:p>
      </dgm:t>
    </dgm:pt>
    <dgm:pt modelId="{4A70FF8E-C9FD-4A18-A4FE-0EAB38606C28}" type="sibTrans" cxnId="{8F6F64FB-7543-484E-9D98-774301E91CE8}">
      <dgm:prSet/>
      <dgm:spPr/>
      <dgm:t>
        <a:bodyPr/>
        <a:lstStyle/>
        <a:p>
          <a:endParaRPr lang="fr-FR"/>
        </a:p>
      </dgm:t>
    </dgm:pt>
    <dgm:pt modelId="{47FEB176-5B21-4549-9802-D524CEB7E2B2}">
      <dgm:prSet/>
      <dgm:spPr/>
      <dgm:t>
        <a:bodyPr/>
        <a:lstStyle/>
        <a:p>
          <a:r>
            <a:rPr lang="fr-FR" b="1" dirty="0" err="1" smtClean="0">
              <a:solidFill>
                <a:srgbClr val="FF0000"/>
              </a:solidFill>
            </a:rPr>
            <a:t>II-a</a:t>
          </a:r>
          <a:r>
            <a:rPr lang="fr-FR" b="1" dirty="0" smtClean="0">
              <a:solidFill>
                <a:srgbClr val="FF0000"/>
              </a:solidFill>
            </a:rPr>
            <a:t>) Les canaux ioniques</a:t>
          </a:r>
          <a:endParaRPr lang="fr-FR" b="1" dirty="0">
            <a:solidFill>
              <a:srgbClr val="FF0000"/>
            </a:solidFill>
          </a:endParaRPr>
        </a:p>
      </dgm:t>
    </dgm:pt>
    <dgm:pt modelId="{41872884-1E76-4A3A-AE0C-8DC738C01B16}" type="parTrans" cxnId="{23B6D19C-9690-4F7D-8F82-B0D773912220}">
      <dgm:prSet/>
      <dgm:spPr/>
      <dgm:t>
        <a:bodyPr/>
        <a:lstStyle/>
        <a:p>
          <a:endParaRPr lang="fr-FR"/>
        </a:p>
      </dgm:t>
    </dgm:pt>
    <dgm:pt modelId="{C9786668-6C77-4A22-8EF0-4B7AC450594E}" type="sibTrans" cxnId="{23B6D19C-9690-4F7D-8F82-B0D773912220}">
      <dgm:prSet/>
      <dgm:spPr/>
      <dgm:t>
        <a:bodyPr/>
        <a:lstStyle/>
        <a:p>
          <a:endParaRPr lang="fr-FR"/>
        </a:p>
      </dgm:t>
    </dgm:pt>
    <dgm:pt modelId="{C2A6AEA3-30A0-4620-9A44-22C1A633ABC7}">
      <dgm:prSet/>
      <dgm:spPr/>
      <dgm:t>
        <a:bodyPr/>
        <a:lstStyle/>
        <a:p>
          <a:r>
            <a:rPr lang="fr-FR" b="1" dirty="0" smtClean="0"/>
            <a:t>II-b) les pompes ioniques</a:t>
          </a:r>
          <a:endParaRPr lang="fr-FR" b="1" dirty="0"/>
        </a:p>
      </dgm:t>
    </dgm:pt>
    <dgm:pt modelId="{464C7CA0-C966-4395-8988-F6F5DB77BCCC}" type="parTrans" cxnId="{D88D909F-30D9-4B35-8860-49194960EFF3}">
      <dgm:prSet/>
      <dgm:spPr/>
      <dgm:t>
        <a:bodyPr/>
        <a:lstStyle/>
        <a:p>
          <a:endParaRPr lang="fr-FR"/>
        </a:p>
      </dgm:t>
    </dgm:pt>
    <dgm:pt modelId="{C2CB2D7C-DF81-4FFD-843F-D8A29F7F0EDF}" type="sibTrans" cxnId="{D88D909F-30D9-4B35-8860-49194960EFF3}">
      <dgm:prSet/>
      <dgm:spPr/>
      <dgm:t>
        <a:bodyPr/>
        <a:lstStyle/>
        <a:p>
          <a:endParaRPr lang="fr-FR"/>
        </a:p>
      </dgm:t>
    </dgm:pt>
    <dgm:pt modelId="{869B85CA-AF0A-4021-B34D-A047AE982D2B}" type="pres">
      <dgm:prSet presAssocID="{1E237050-6340-48D6-A9A9-70572D74F179}" presName="linear" presStyleCnt="0">
        <dgm:presLayoutVars>
          <dgm:dir/>
          <dgm:animLvl val="lvl"/>
          <dgm:resizeHandles val="exact"/>
        </dgm:presLayoutVars>
      </dgm:prSet>
      <dgm:spPr/>
      <dgm:t>
        <a:bodyPr/>
        <a:lstStyle/>
        <a:p>
          <a:endParaRPr lang="fr-FR"/>
        </a:p>
      </dgm:t>
    </dgm:pt>
    <dgm:pt modelId="{4C4F479E-F4AA-46DF-A0F9-58611047EB40}" type="pres">
      <dgm:prSet presAssocID="{56D0EF17-7DB7-41A5-ADBB-F8FF914FBE9E}" presName="parentLin" presStyleCnt="0"/>
      <dgm:spPr/>
    </dgm:pt>
    <dgm:pt modelId="{3F5A6299-BE81-4625-A773-F6DB5D37D841}" type="pres">
      <dgm:prSet presAssocID="{56D0EF17-7DB7-41A5-ADBB-F8FF914FBE9E}" presName="parentLeftMargin" presStyleLbl="node1" presStyleIdx="0" presStyleCnt="3"/>
      <dgm:spPr/>
      <dgm:t>
        <a:bodyPr/>
        <a:lstStyle/>
        <a:p>
          <a:endParaRPr lang="fr-FR"/>
        </a:p>
      </dgm:t>
    </dgm:pt>
    <dgm:pt modelId="{8D718991-ACFA-4148-95CF-EE9A47181416}" type="pres">
      <dgm:prSet presAssocID="{56D0EF17-7DB7-41A5-ADBB-F8FF914FBE9E}" presName="parentText" presStyleLbl="node1" presStyleIdx="0" presStyleCnt="3" custScaleY="191489">
        <dgm:presLayoutVars>
          <dgm:chMax val="0"/>
          <dgm:bulletEnabled val="1"/>
        </dgm:presLayoutVars>
      </dgm:prSet>
      <dgm:spPr/>
      <dgm:t>
        <a:bodyPr/>
        <a:lstStyle/>
        <a:p>
          <a:endParaRPr lang="fr-FR"/>
        </a:p>
      </dgm:t>
    </dgm:pt>
    <dgm:pt modelId="{9D0A2C89-B3F2-4552-9E47-8FF20397A0CD}" type="pres">
      <dgm:prSet presAssocID="{56D0EF17-7DB7-41A5-ADBB-F8FF914FBE9E}" presName="negativeSpace" presStyleCnt="0"/>
      <dgm:spPr/>
    </dgm:pt>
    <dgm:pt modelId="{509994C9-5A98-459B-9FC0-1B63C5166068}" type="pres">
      <dgm:prSet presAssocID="{56D0EF17-7DB7-41A5-ADBB-F8FF914FBE9E}" presName="childText" presStyleLbl="conFgAcc1" presStyleIdx="0" presStyleCnt="3">
        <dgm:presLayoutVars>
          <dgm:bulletEnabled val="1"/>
        </dgm:presLayoutVars>
      </dgm:prSet>
      <dgm:spPr/>
      <dgm:t>
        <a:bodyPr/>
        <a:lstStyle/>
        <a:p>
          <a:endParaRPr lang="fr-FR"/>
        </a:p>
      </dgm:t>
    </dgm:pt>
    <dgm:pt modelId="{FB317D8D-9138-4624-B7FA-FF7A3F2D8BED}" type="pres">
      <dgm:prSet presAssocID="{087CCCB0-C81B-4A04-BECF-4C11A40A29BF}" presName="spaceBetweenRectangles" presStyleCnt="0"/>
      <dgm:spPr/>
    </dgm:pt>
    <dgm:pt modelId="{F90E001F-C2D4-412D-9C81-8EBC468664FF}" type="pres">
      <dgm:prSet presAssocID="{BFB2FEAA-A561-425D-BD26-ECFCA42D2CFC}" presName="parentLin" presStyleCnt="0"/>
      <dgm:spPr/>
    </dgm:pt>
    <dgm:pt modelId="{CFE2693B-CFAD-495A-9177-5A619959294F}" type="pres">
      <dgm:prSet presAssocID="{BFB2FEAA-A561-425D-BD26-ECFCA42D2CFC}" presName="parentLeftMargin" presStyleLbl="node1" presStyleIdx="0" presStyleCnt="3"/>
      <dgm:spPr/>
      <dgm:t>
        <a:bodyPr/>
        <a:lstStyle/>
        <a:p>
          <a:endParaRPr lang="fr-FR"/>
        </a:p>
      </dgm:t>
    </dgm:pt>
    <dgm:pt modelId="{FB125D04-D11B-4949-92CA-874EE8238C4F}" type="pres">
      <dgm:prSet presAssocID="{BFB2FEAA-A561-425D-BD26-ECFCA42D2CFC}" presName="parentText" presStyleLbl="node1" presStyleIdx="1" presStyleCnt="3" custScaleY="178395">
        <dgm:presLayoutVars>
          <dgm:chMax val="0"/>
          <dgm:bulletEnabled val="1"/>
        </dgm:presLayoutVars>
      </dgm:prSet>
      <dgm:spPr/>
      <dgm:t>
        <a:bodyPr/>
        <a:lstStyle/>
        <a:p>
          <a:endParaRPr lang="fr-FR"/>
        </a:p>
      </dgm:t>
    </dgm:pt>
    <dgm:pt modelId="{61A2F47E-AE73-44B6-94D3-C63759178D8B}" type="pres">
      <dgm:prSet presAssocID="{BFB2FEAA-A561-425D-BD26-ECFCA42D2CFC}" presName="negativeSpace" presStyleCnt="0"/>
      <dgm:spPr/>
    </dgm:pt>
    <dgm:pt modelId="{23C7C2ED-9B55-499E-84ED-631CDEEFBE6D}" type="pres">
      <dgm:prSet presAssocID="{BFB2FEAA-A561-425D-BD26-ECFCA42D2CFC}" presName="childText" presStyleLbl="conFgAcc1" presStyleIdx="1" presStyleCnt="3">
        <dgm:presLayoutVars>
          <dgm:bulletEnabled val="1"/>
        </dgm:presLayoutVars>
      </dgm:prSet>
      <dgm:spPr/>
      <dgm:t>
        <a:bodyPr/>
        <a:lstStyle/>
        <a:p>
          <a:endParaRPr lang="fr-FR"/>
        </a:p>
      </dgm:t>
    </dgm:pt>
    <dgm:pt modelId="{9250B743-FDD1-404F-A549-FA7B34F51DF7}" type="pres">
      <dgm:prSet presAssocID="{465268B8-38D9-44D9-BA9F-E5DE789AD32A}" presName="spaceBetweenRectangles" presStyleCnt="0"/>
      <dgm:spPr/>
    </dgm:pt>
    <dgm:pt modelId="{E5E7716C-33B4-4B59-992F-EA88CB940ADE}" type="pres">
      <dgm:prSet presAssocID="{2262C1D0-4F6F-41F0-AF05-876C3B276136}" presName="parentLin" presStyleCnt="0"/>
      <dgm:spPr/>
    </dgm:pt>
    <dgm:pt modelId="{0FEEA0C4-2CB5-4DEB-BEB8-BC1BCCE58019}" type="pres">
      <dgm:prSet presAssocID="{2262C1D0-4F6F-41F0-AF05-876C3B276136}" presName="parentLeftMargin" presStyleLbl="node1" presStyleIdx="1" presStyleCnt="3"/>
      <dgm:spPr/>
      <dgm:t>
        <a:bodyPr/>
        <a:lstStyle/>
        <a:p>
          <a:endParaRPr lang="fr-FR"/>
        </a:p>
      </dgm:t>
    </dgm:pt>
    <dgm:pt modelId="{20CD76E0-D2D6-44AC-8D68-405619F0BBBB}" type="pres">
      <dgm:prSet presAssocID="{2262C1D0-4F6F-41F0-AF05-876C3B276136}" presName="parentText" presStyleLbl="node1" presStyleIdx="2" presStyleCnt="3" custScaleY="162567">
        <dgm:presLayoutVars>
          <dgm:chMax val="0"/>
          <dgm:bulletEnabled val="1"/>
        </dgm:presLayoutVars>
      </dgm:prSet>
      <dgm:spPr/>
      <dgm:t>
        <a:bodyPr/>
        <a:lstStyle/>
        <a:p>
          <a:endParaRPr lang="fr-FR"/>
        </a:p>
      </dgm:t>
    </dgm:pt>
    <dgm:pt modelId="{0AE6BBCB-8DE8-44AB-9B5E-798B95FCC699}" type="pres">
      <dgm:prSet presAssocID="{2262C1D0-4F6F-41F0-AF05-876C3B276136}" presName="negativeSpace" presStyleCnt="0"/>
      <dgm:spPr/>
    </dgm:pt>
    <dgm:pt modelId="{AA3751A0-38F2-48B8-8094-3A24182A8820}" type="pres">
      <dgm:prSet presAssocID="{2262C1D0-4F6F-41F0-AF05-876C3B276136}" presName="childText" presStyleLbl="conFgAcc1" presStyleIdx="2" presStyleCnt="3">
        <dgm:presLayoutVars>
          <dgm:bulletEnabled val="1"/>
        </dgm:presLayoutVars>
      </dgm:prSet>
      <dgm:spPr/>
    </dgm:pt>
  </dgm:ptLst>
  <dgm:cxnLst>
    <dgm:cxn modelId="{A1B915A0-E09D-4CBD-B764-23AF59778B52}" type="presOf" srcId="{56D0EF17-7DB7-41A5-ADBB-F8FF914FBE9E}" destId="{3F5A6299-BE81-4625-A773-F6DB5D37D841}" srcOrd="0" destOrd="0" presId="urn:microsoft.com/office/officeart/2005/8/layout/list1"/>
    <dgm:cxn modelId="{6AEC83FC-D6E3-4CEE-BDE2-59B334432AFA}" type="presOf" srcId="{DF79AE04-DA42-4EE6-B0C3-9F36D49EE7A1}" destId="{509994C9-5A98-459B-9FC0-1B63C5166068}" srcOrd="0" destOrd="1" presId="urn:microsoft.com/office/officeart/2005/8/layout/list1"/>
    <dgm:cxn modelId="{A681FB6F-6E71-4184-BAAF-EA37C3CD9045}" type="presOf" srcId="{56D0EF17-7DB7-41A5-ADBB-F8FF914FBE9E}" destId="{8D718991-ACFA-4148-95CF-EE9A47181416}" srcOrd="1" destOrd="0" presId="urn:microsoft.com/office/officeart/2005/8/layout/list1"/>
    <dgm:cxn modelId="{C51B4BCE-8BA1-4B27-A633-AF6AD5EFB0C9}" srcId="{1E237050-6340-48D6-A9A9-70572D74F179}" destId="{2262C1D0-4F6F-41F0-AF05-876C3B276136}" srcOrd="2" destOrd="0" parTransId="{ED2EDAF3-CC23-458F-A3D8-740087F797F0}" sibTransId="{FE9CEA02-657E-4D7A-82C3-6756F16DD551}"/>
    <dgm:cxn modelId="{80788D13-AD31-4493-A2C4-1E0997BA646F}" type="presOf" srcId="{47FEB176-5B21-4549-9802-D524CEB7E2B2}" destId="{23C7C2ED-9B55-499E-84ED-631CDEEFBE6D}" srcOrd="0" destOrd="0" presId="urn:microsoft.com/office/officeart/2005/8/layout/list1"/>
    <dgm:cxn modelId="{4A3BA157-7EC5-4B9B-A8D9-4A5FCE68EF34}" type="presOf" srcId="{2262C1D0-4F6F-41F0-AF05-876C3B276136}" destId="{0FEEA0C4-2CB5-4DEB-BEB8-BC1BCCE58019}" srcOrd="0" destOrd="0" presId="urn:microsoft.com/office/officeart/2005/8/layout/list1"/>
    <dgm:cxn modelId="{B10995B9-2CC9-4935-BA1E-5D7D833CCD2E}" type="presOf" srcId="{BFB2FEAA-A561-425D-BD26-ECFCA42D2CFC}" destId="{CFE2693B-CFAD-495A-9177-5A619959294F}" srcOrd="0" destOrd="0" presId="urn:microsoft.com/office/officeart/2005/8/layout/list1"/>
    <dgm:cxn modelId="{23B6D19C-9690-4F7D-8F82-B0D773912220}" srcId="{BFB2FEAA-A561-425D-BD26-ECFCA42D2CFC}" destId="{47FEB176-5B21-4549-9802-D524CEB7E2B2}" srcOrd="0" destOrd="0" parTransId="{41872884-1E76-4A3A-AE0C-8DC738C01B16}" sibTransId="{C9786668-6C77-4A22-8EF0-4B7AC450594E}"/>
    <dgm:cxn modelId="{9722E508-3CD3-4704-B61C-24C1BE1C12FE}" srcId="{1E237050-6340-48D6-A9A9-70572D74F179}" destId="{56D0EF17-7DB7-41A5-ADBB-F8FF914FBE9E}" srcOrd="0" destOrd="0" parTransId="{B1DB1457-73F4-4F70-9DE4-ED8C3D0AC1BC}" sibTransId="{087CCCB0-C81B-4A04-BECF-4C11A40A29BF}"/>
    <dgm:cxn modelId="{A4120371-5CC2-47FE-A869-396DF9348BAC}" type="presOf" srcId="{B6B3143E-6CF5-488D-B0CD-7BDD3479EA62}" destId="{509994C9-5A98-459B-9FC0-1B63C5166068}" srcOrd="0" destOrd="0" presId="urn:microsoft.com/office/officeart/2005/8/layout/list1"/>
    <dgm:cxn modelId="{F304E7E2-B6B0-48F0-B6FC-FA3220DEAFD2}" type="presOf" srcId="{2262C1D0-4F6F-41F0-AF05-876C3B276136}" destId="{20CD76E0-D2D6-44AC-8D68-405619F0BBBB}" srcOrd="1" destOrd="0" presId="urn:microsoft.com/office/officeart/2005/8/layout/list1"/>
    <dgm:cxn modelId="{4FF7D50E-3D86-4E87-9F40-983778E92B33}" type="presOf" srcId="{1E237050-6340-48D6-A9A9-70572D74F179}" destId="{869B85CA-AF0A-4021-B34D-A047AE982D2B}" srcOrd="0" destOrd="0" presId="urn:microsoft.com/office/officeart/2005/8/layout/list1"/>
    <dgm:cxn modelId="{E8A399FD-F8A4-4823-8D1B-EE4CE1DBD28D}" type="presOf" srcId="{C2A6AEA3-30A0-4620-9A44-22C1A633ABC7}" destId="{23C7C2ED-9B55-499E-84ED-631CDEEFBE6D}" srcOrd="0" destOrd="1" presId="urn:microsoft.com/office/officeart/2005/8/layout/list1"/>
    <dgm:cxn modelId="{29C49836-AA0B-44F4-A653-72A357DDA1D5}" srcId="{1E237050-6340-48D6-A9A9-70572D74F179}" destId="{BFB2FEAA-A561-425D-BD26-ECFCA42D2CFC}" srcOrd="1" destOrd="0" parTransId="{6DFF87D6-9E98-4C92-A332-6968B573B46F}" sibTransId="{465268B8-38D9-44D9-BA9F-E5DE789AD32A}"/>
    <dgm:cxn modelId="{5FA83C75-205E-4194-A823-6D42D7BD44CC}" type="presOf" srcId="{BFB2FEAA-A561-425D-BD26-ECFCA42D2CFC}" destId="{FB125D04-D11B-4949-92CA-874EE8238C4F}" srcOrd="1" destOrd="0" presId="urn:microsoft.com/office/officeart/2005/8/layout/list1"/>
    <dgm:cxn modelId="{8F6F64FB-7543-484E-9D98-774301E91CE8}" srcId="{56D0EF17-7DB7-41A5-ADBB-F8FF914FBE9E}" destId="{DF79AE04-DA42-4EE6-B0C3-9F36D49EE7A1}" srcOrd="1" destOrd="0" parTransId="{32ECA4E4-650F-43D1-B864-165BEEC64195}" sibTransId="{4A70FF8E-C9FD-4A18-A4FE-0EAB38606C28}"/>
    <dgm:cxn modelId="{D88D909F-30D9-4B35-8860-49194960EFF3}" srcId="{BFB2FEAA-A561-425D-BD26-ECFCA42D2CFC}" destId="{C2A6AEA3-30A0-4620-9A44-22C1A633ABC7}" srcOrd="1" destOrd="0" parTransId="{464C7CA0-C966-4395-8988-F6F5DB77BCCC}" sibTransId="{C2CB2D7C-DF81-4FFD-843F-D8A29F7F0EDF}"/>
    <dgm:cxn modelId="{831C75B4-0A43-4AC0-81FE-6E53AE947049}" srcId="{56D0EF17-7DB7-41A5-ADBB-F8FF914FBE9E}" destId="{B6B3143E-6CF5-488D-B0CD-7BDD3479EA62}" srcOrd="0" destOrd="0" parTransId="{65E4DF0E-D607-43BB-8200-195A52CB3145}" sibTransId="{2172A40F-5B4E-4E7A-A51F-ECEA2CC8DF69}"/>
    <dgm:cxn modelId="{72906EB0-2C0F-4DA2-BEA7-B3422DBA6B97}" type="presParOf" srcId="{869B85CA-AF0A-4021-B34D-A047AE982D2B}" destId="{4C4F479E-F4AA-46DF-A0F9-58611047EB40}" srcOrd="0" destOrd="0" presId="urn:microsoft.com/office/officeart/2005/8/layout/list1"/>
    <dgm:cxn modelId="{EA9E3A95-6EF0-4034-AA53-FEBAF4820ABF}" type="presParOf" srcId="{4C4F479E-F4AA-46DF-A0F9-58611047EB40}" destId="{3F5A6299-BE81-4625-A773-F6DB5D37D841}" srcOrd="0" destOrd="0" presId="urn:microsoft.com/office/officeart/2005/8/layout/list1"/>
    <dgm:cxn modelId="{ECCC46D3-730D-4842-B59F-6EECEB24C364}" type="presParOf" srcId="{4C4F479E-F4AA-46DF-A0F9-58611047EB40}" destId="{8D718991-ACFA-4148-95CF-EE9A47181416}" srcOrd="1" destOrd="0" presId="urn:microsoft.com/office/officeart/2005/8/layout/list1"/>
    <dgm:cxn modelId="{5B8E6E76-CE0D-4074-8EF6-34FD86AB45EA}" type="presParOf" srcId="{869B85CA-AF0A-4021-B34D-A047AE982D2B}" destId="{9D0A2C89-B3F2-4552-9E47-8FF20397A0CD}" srcOrd="1" destOrd="0" presId="urn:microsoft.com/office/officeart/2005/8/layout/list1"/>
    <dgm:cxn modelId="{C02D9E31-ADFD-49E0-838F-D72D1158C88C}" type="presParOf" srcId="{869B85CA-AF0A-4021-B34D-A047AE982D2B}" destId="{509994C9-5A98-459B-9FC0-1B63C5166068}" srcOrd="2" destOrd="0" presId="urn:microsoft.com/office/officeart/2005/8/layout/list1"/>
    <dgm:cxn modelId="{2F3EDD2F-4E2C-4635-B121-518368417FFD}" type="presParOf" srcId="{869B85CA-AF0A-4021-B34D-A047AE982D2B}" destId="{FB317D8D-9138-4624-B7FA-FF7A3F2D8BED}" srcOrd="3" destOrd="0" presId="urn:microsoft.com/office/officeart/2005/8/layout/list1"/>
    <dgm:cxn modelId="{EC4E4C00-D204-4BE5-9910-1D9CA335D264}" type="presParOf" srcId="{869B85CA-AF0A-4021-B34D-A047AE982D2B}" destId="{F90E001F-C2D4-412D-9C81-8EBC468664FF}" srcOrd="4" destOrd="0" presId="urn:microsoft.com/office/officeart/2005/8/layout/list1"/>
    <dgm:cxn modelId="{A862876C-DE61-4FF9-83F6-9F5514C35FB3}" type="presParOf" srcId="{F90E001F-C2D4-412D-9C81-8EBC468664FF}" destId="{CFE2693B-CFAD-495A-9177-5A619959294F}" srcOrd="0" destOrd="0" presId="urn:microsoft.com/office/officeart/2005/8/layout/list1"/>
    <dgm:cxn modelId="{B1A28643-F357-40CA-A74D-AA82E8ECC151}" type="presParOf" srcId="{F90E001F-C2D4-412D-9C81-8EBC468664FF}" destId="{FB125D04-D11B-4949-92CA-874EE8238C4F}" srcOrd="1" destOrd="0" presId="urn:microsoft.com/office/officeart/2005/8/layout/list1"/>
    <dgm:cxn modelId="{AF1CF67D-C045-4579-BB6A-08723E797DC4}" type="presParOf" srcId="{869B85CA-AF0A-4021-B34D-A047AE982D2B}" destId="{61A2F47E-AE73-44B6-94D3-C63759178D8B}" srcOrd="5" destOrd="0" presId="urn:microsoft.com/office/officeart/2005/8/layout/list1"/>
    <dgm:cxn modelId="{09A604B9-913A-4768-9F47-AE41AA1FA1EB}" type="presParOf" srcId="{869B85CA-AF0A-4021-B34D-A047AE982D2B}" destId="{23C7C2ED-9B55-499E-84ED-631CDEEFBE6D}" srcOrd="6" destOrd="0" presId="urn:microsoft.com/office/officeart/2005/8/layout/list1"/>
    <dgm:cxn modelId="{2BD3C35E-76A4-4E43-B293-8071B26AAAA8}" type="presParOf" srcId="{869B85CA-AF0A-4021-B34D-A047AE982D2B}" destId="{9250B743-FDD1-404F-A549-FA7B34F51DF7}" srcOrd="7" destOrd="0" presId="urn:microsoft.com/office/officeart/2005/8/layout/list1"/>
    <dgm:cxn modelId="{D5B6469E-E05E-4E22-855A-0826467B73E3}" type="presParOf" srcId="{869B85CA-AF0A-4021-B34D-A047AE982D2B}" destId="{E5E7716C-33B4-4B59-992F-EA88CB940ADE}" srcOrd="8" destOrd="0" presId="urn:microsoft.com/office/officeart/2005/8/layout/list1"/>
    <dgm:cxn modelId="{13CC95D0-7D9E-498A-B644-12B3FF431D31}" type="presParOf" srcId="{E5E7716C-33B4-4B59-992F-EA88CB940ADE}" destId="{0FEEA0C4-2CB5-4DEB-BEB8-BC1BCCE58019}" srcOrd="0" destOrd="0" presId="urn:microsoft.com/office/officeart/2005/8/layout/list1"/>
    <dgm:cxn modelId="{56D36292-7CEA-4372-9348-120ED7006109}" type="presParOf" srcId="{E5E7716C-33B4-4B59-992F-EA88CB940ADE}" destId="{20CD76E0-D2D6-44AC-8D68-405619F0BBBB}" srcOrd="1" destOrd="0" presId="urn:microsoft.com/office/officeart/2005/8/layout/list1"/>
    <dgm:cxn modelId="{8CA2CCC1-CC63-4108-B6C6-E0D600B487FC}" type="presParOf" srcId="{869B85CA-AF0A-4021-B34D-A047AE982D2B}" destId="{0AE6BBCB-8DE8-44AB-9B5E-798B95FCC699}" srcOrd="9" destOrd="0" presId="urn:microsoft.com/office/officeart/2005/8/layout/list1"/>
    <dgm:cxn modelId="{67E07FAA-3E3D-44EE-87BB-F2F6739AE418}" type="presParOf" srcId="{869B85CA-AF0A-4021-B34D-A047AE982D2B}" destId="{AA3751A0-38F2-48B8-8094-3A24182A882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23C9C-66AF-47ED-8AFE-FC8D9BD00B30}">
      <dsp:nvSpPr>
        <dsp:cNvPr id="0" name=""/>
        <dsp:cNvSpPr/>
      </dsp:nvSpPr>
      <dsp:spPr>
        <a:xfrm>
          <a:off x="0" y="381002"/>
          <a:ext cx="8305800" cy="10950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fr-FR" sz="2300" kern="1200" dirty="0" smtClean="0"/>
            <a:t>Médicament agit par fixation spécifique sur une </a:t>
          </a:r>
          <a:r>
            <a:rPr lang="fr-FR" sz="2300" b="1" kern="1200" dirty="0" smtClean="0"/>
            <a:t>cible moléculaire </a:t>
          </a:r>
          <a:r>
            <a:rPr lang="fr-FR" sz="2300" kern="1200" dirty="0" smtClean="0"/>
            <a:t>appelée</a:t>
          </a:r>
          <a:r>
            <a:rPr lang="fr-FR" sz="2300" b="1" kern="1200" dirty="0" smtClean="0"/>
            <a:t> : récepteur</a:t>
          </a:r>
          <a:endParaRPr lang="fr-FR" sz="2300" kern="1200" dirty="0"/>
        </a:p>
      </dsp:txBody>
      <dsp:txXfrm>
        <a:off x="53456" y="434458"/>
        <a:ext cx="8198888" cy="988143"/>
      </dsp:txXfrm>
    </dsp:sp>
    <dsp:sp modelId="{0EA0CAA6-DB73-4EA8-9225-C68C380CD4B3}">
      <dsp:nvSpPr>
        <dsp:cNvPr id="0" name=""/>
        <dsp:cNvSpPr/>
      </dsp:nvSpPr>
      <dsp:spPr>
        <a:xfrm>
          <a:off x="0" y="1542297"/>
          <a:ext cx="8305800" cy="9149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fr-FR" sz="2300" kern="1200" dirty="0" smtClean="0"/>
            <a:t>Récepteur: Macromolécule souvent protéique qui fixe le ligand(Un médiateur endogène et/ou Substance étrangère (médicament). </a:t>
          </a:r>
          <a:endParaRPr lang="fr-FR" sz="2300" kern="1200" dirty="0"/>
        </a:p>
      </dsp:txBody>
      <dsp:txXfrm>
        <a:off x="44664" y="1586961"/>
        <a:ext cx="8216472" cy="825612"/>
      </dsp:txXfrm>
    </dsp:sp>
    <dsp:sp modelId="{DB665601-2FAD-4A39-9422-AB765BF474E4}">
      <dsp:nvSpPr>
        <dsp:cNvPr id="0" name=""/>
        <dsp:cNvSpPr/>
      </dsp:nvSpPr>
      <dsp:spPr>
        <a:xfrm>
          <a:off x="0" y="2523477"/>
          <a:ext cx="8305800" cy="9149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fr-FR" sz="2300" kern="1200" dirty="0" smtClean="0"/>
            <a:t>Si le médicament reproduit l’effet du médiateur endogène: Agoniste (on parle aussi d’effet mimétique).</a:t>
          </a:r>
          <a:endParaRPr lang="fr-FR" sz="2300" kern="1200" dirty="0"/>
        </a:p>
      </dsp:txBody>
      <dsp:txXfrm>
        <a:off x="44664" y="2568141"/>
        <a:ext cx="8216472" cy="825612"/>
      </dsp:txXfrm>
    </dsp:sp>
    <dsp:sp modelId="{14E78C7A-32FF-4E52-A7AA-9773CECC08D1}">
      <dsp:nvSpPr>
        <dsp:cNvPr id="0" name=""/>
        <dsp:cNvSpPr/>
      </dsp:nvSpPr>
      <dsp:spPr>
        <a:xfrm>
          <a:off x="0" y="3504657"/>
          <a:ext cx="8305800" cy="9149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fr-FR" sz="2300" kern="1200" dirty="0" smtClean="0"/>
            <a:t>S’il s'oppose: Antagoniste </a:t>
          </a:r>
          <a:endParaRPr lang="fr-FR" sz="2300" kern="1200" dirty="0"/>
        </a:p>
      </dsp:txBody>
      <dsp:txXfrm>
        <a:off x="44664" y="3549321"/>
        <a:ext cx="8216472" cy="8256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F4417-2943-48D3-AD99-EB4425AF03F2}">
      <dsp:nvSpPr>
        <dsp:cNvPr id="0" name=""/>
        <dsp:cNvSpPr/>
      </dsp:nvSpPr>
      <dsp:spPr>
        <a:xfrm>
          <a:off x="0" y="27599"/>
          <a:ext cx="8229600" cy="159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fr-FR" sz="4000" kern="1200" dirty="0" smtClean="0">
              <a:solidFill>
                <a:srgbClr val="FFC000"/>
              </a:solidFill>
            </a:rPr>
            <a:t>Canaux ionique dépourvus de rôle de récepteur de médiateur</a:t>
          </a:r>
          <a:endParaRPr lang="fr-FR" sz="4000" kern="1200" dirty="0">
            <a:solidFill>
              <a:srgbClr val="FFC000"/>
            </a:solidFill>
          </a:endParaRPr>
        </a:p>
      </dsp:txBody>
      <dsp:txXfrm>
        <a:off x="77676" y="105275"/>
        <a:ext cx="8074248" cy="1435848"/>
      </dsp:txXfrm>
    </dsp:sp>
    <dsp:sp modelId="{D0BD779E-EEBA-4315-A792-88F6D6D95119}">
      <dsp:nvSpPr>
        <dsp:cNvPr id="0" name=""/>
        <dsp:cNvSpPr/>
      </dsp:nvSpPr>
      <dsp:spPr>
        <a:xfrm>
          <a:off x="0" y="1733999"/>
          <a:ext cx="8229600" cy="159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fr-FR" sz="4000" kern="1200" dirty="0" smtClean="0"/>
            <a:t>Pompes ioniques</a:t>
          </a:r>
          <a:endParaRPr lang="fr-FR" sz="4000" kern="1200" dirty="0"/>
        </a:p>
      </dsp:txBody>
      <dsp:txXfrm>
        <a:off x="77676" y="1811675"/>
        <a:ext cx="8074248" cy="14358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3BC35-45AE-4121-9F7B-49A2255B4FF2}">
      <dsp:nvSpPr>
        <dsp:cNvPr id="0" name=""/>
        <dsp:cNvSpPr/>
      </dsp:nvSpPr>
      <dsp:spPr>
        <a:xfrm>
          <a:off x="0" y="19162"/>
          <a:ext cx="4724399" cy="5996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fr-FR" sz="2500" kern="1200" dirty="0" smtClean="0">
              <a:solidFill>
                <a:srgbClr val="FFC000"/>
              </a:solidFill>
            </a:rPr>
            <a:t>Les canaux sodiques</a:t>
          </a:r>
          <a:endParaRPr lang="fr-FR" sz="2500" kern="1200" dirty="0">
            <a:solidFill>
              <a:srgbClr val="FFC000"/>
            </a:solidFill>
          </a:endParaRPr>
        </a:p>
      </dsp:txBody>
      <dsp:txXfrm>
        <a:off x="29271" y="48433"/>
        <a:ext cx="4665857" cy="541083"/>
      </dsp:txXfrm>
    </dsp:sp>
    <dsp:sp modelId="{F362D6F0-95AC-4DB0-82BB-6CA7EAAB5BFD}">
      <dsp:nvSpPr>
        <dsp:cNvPr id="0" name=""/>
        <dsp:cNvSpPr/>
      </dsp:nvSpPr>
      <dsp:spPr>
        <a:xfrm>
          <a:off x="0" y="690787"/>
          <a:ext cx="4724399" cy="5996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fr-FR" sz="2500" kern="1200" dirty="0" smtClean="0"/>
            <a:t>Les canaux potassiques</a:t>
          </a:r>
          <a:endParaRPr lang="fr-FR" sz="2500" kern="1200" dirty="0"/>
        </a:p>
      </dsp:txBody>
      <dsp:txXfrm>
        <a:off x="29271" y="720058"/>
        <a:ext cx="4665857" cy="541083"/>
      </dsp:txXfrm>
    </dsp:sp>
    <dsp:sp modelId="{B6C931C4-CDE0-45CB-A3C4-EC609156718F}">
      <dsp:nvSpPr>
        <dsp:cNvPr id="0" name=""/>
        <dsp:cNvSpPr/>
      </dsp:nvSpPr>
      <dsp:spPr>
        <a:xfrm>
          <a:off x="0" y="1362412"/>
          <a:ext cx="4724399" cy="5996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fr-FR" sz="2500" kern="1200" dirty="0" smtClean="0"/>
            <a:t>Les canaux calciques</a:t>
          </a:r>
          <a:endParaRPr lang="fr-FR" sz="2500" kern="1200" dirty="0"/>
        </a:p>
      </dsp:txBody>
      <dsp:txXfrm>
        <a:off x="29271" y="1391683"/>
        <a:ext cx="4665857" cy="54108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F4417-2943-48D3-AD99-EB4425AF03F2}">
      <dsp:nvSpPr>
        <dsp:cNvPr id="0" name=""/>
        <dsp:cNvSpPr/>
      </dsp:nvSpPr>
      <dsp:spPr>
        <a:xfrm>
          <a:off x="0" y="27599"/>
          <a:ext cx="8229600" cy="159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fr-FR" sz="4000" kern="1200" dirty="0" smtClean="0"/>
            <a:t>Canaux ionique dépourvus de rôle de récepteur de médiateur</a:t>
          </a:r>
          <a:endParaRPr lang="fr-FR" sz="4000" kern="1200" dirty="0"/>
        </a:p>
      </dsp:txBody>
      <dsp:txXfrm>
        <a:off x="77676" y="105275"/>
        <a:ext cx="8074248" cy="1435848"/>
      </dsp:txXfrm>
    </dsp:sp>
    <dsp:sp modelId="{D0BD779E-EEBA-4315-A792-88F6D6D95119}">
      <dsp:nvSpPr>
        <dsp:cNvPr id="0" name=""/>
        <dsp:cNvSpPr/>
      </dsp:nvSpPr>
      <dsp:spPr>
        <a:xfrm>
          <a:off x="0" y="1676400"/>
          <a:ext cx="8229600" cy="159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fr-FR" sz="4000" kern="1200" dirty="0" smtClean="0">
              <a:solidFill>
                <a:srgbClr val="FFC000"/>
              </a:solidFill>
            </a:rPr>
            <a:t>Pompes ioniques</a:t>
          </a:r>
          <a:endParaRPr lang="fr-FR" sz="4000" kern="1200" dirty="0">
            <a:solidFill>
              <a:srgbClr val="FFC000"/>
            </a:solidFill>
          </a:endParaRPr>
        </a:p>
      </dsp:txBody>
      <dsp:txXfrm>
        <a:off x="77676" y="1754076"/>
        <a:ext cx="8074248" cy="143584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0007BF-0120-491F-87F9-78BE91474DF5}">
      <dsp:nvSpPr>
        <dsp:cNvPr id="0" name=""/>
        <dsp:cNvSpPr/>
      </dsp:nvSpPr>
      <dsp:spPr>
        <a:xfrm>
          <a:off x="0" y="684831"/>
          <a:ext cx="8229600" cy="15214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37388" rIns="638708" bIns="149352" numCol="1" spcCol="1270" anchor="t" anchorCtr="0">
          <a:noAutofit/>
        </a:bodyPr>
        <a:lstStyle/>
        <a:p>
          <a:pPr marL="228600" lvl="1" indent="-228600" algn="l" defTabSz="933450" rtl="0">
            <a:lnSpc>
              <a:spcPct val="90000"/>
            </a:lnSpc>
            <a:spcBef>
              <a:spcPct val="0"/>
            </a:spcBef>
            <a:spcAft>
              <a:spcPct val="15000"/>
            </a:spcAft>
            <a:buChar char="••"/>
          </a:pPr>
          <a:r>
            <a:rPr lang="fr-FR" sz="2100" kern="1200" dirty="0" err="1" smtClean="0"/>
            <a:t>co</a:t>
          </a:r>
          <a:r>
            <a:rPr lang="fr-FR" sz="2100" kern="1200" dirty="0" smtClean="0"/>
            <a:t>-transport Na+/k+/2 cl- de la cellule de l’anse de </a:t>
          </a:r>
          <a:r>
            <a:rPr lang="fr-FR" sz="2100" kern="1200" dirty="0" err="1" smtClean="0"/>
            <a:t>Henlé</a:t>
          </a:r>
          <a:r>
            <a:rPr lang="fr-FR" sz="2100" kern="1200" dirty="0" smtClean="0"/>
            <a:t>, inhibé par le furosémide.</a:t>
          </a:r>
          <a:endParaRPr lang="fr-FR" sz="2100" kern="1200" dirty="0"/>
        </a:p>
        <a:p>
          <a:pPr marL="228600" lvl="1" indent="-228600" algn="l" defTabSz="933450" rtl="0">
            <a:lnSpc>
              <a:spcPct val="90000"/>
            </a:lnSpc>
            <a:spcBef>
              <a:spcPct val="0"/>
            </a:spcBef>
            <a:spcAft>
              <a:spcPct val="15000"/>
            </a:spcAft>
            <a:buChar char="••"/>
          </a:pPr>
          <a:r>
            <a:rPr lang="fr-FR" sz="2100" kern="1200" dirty="0" err="1" smtClean="0"/>
            <a:t>co</a:t>
          </a:r>
          <a:r>
            <a:rPr lang="fr-FR" sz="2100" kern="1200" dirty="0" smtClean="0"/>
            <a:t>-transport Na+/cl- , inhibé les diurétiques thiazidiques.  </a:t>
          </a:r>
          <a:endParaRPr lang="fr-FR" sz="2100" kern="1200" dirty="0"/>
        </a:p>
      </dsp:txBody>
      <dsp:txXfrm>
        <a:off x="0" y="684831"/>
        <a:ext cx="8229600" cy="1521449"/>
      </dsp:txXfrm>
    </dsp:sp>
    <dsp:sp modelId="{DF4D4CA7-228E-4492-B49E-A4D33F5B792E}">
      <dsp:nvSpPr>
        <dsp:cNvPr id="0" name=""/>
        <dsp:cNvSpPr/>
      </dsp:nvSpPr>
      <dsp:spPr>
        <a:xfrm>
          <a:off x="411480" y="374871"/>
          <a:ext cx="5760720"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933450" rtl="0">
            <a:lnSpc>
              <a:spcPct val="90000"/>
            </a:lnSpc>
            <a:spcBef>
              <a:spcPct val="0"/>
            </a:spcBef>
            <a:spcAft>
              <a:spcPct val="35000"/>
            </a:spcAft>
          </a:pPr>
          <a:r>
            <a:rPr lang="fr-FR" sz="2100" kern="1200" dirty="0" smtClean="0"/>
            <a:t>Transport d’ions dans un seul sens: </a:t>
          </a:r>
          <a:r>
            <a:rPr lang="fr-FR" sz="2100" kern="1200" dirty="0" err="1" smtClean="0"/>
            <a:t>symporteurs</a:t>
          </a:r>
          <a:r>
            <a:rPr lang="fr-FR" sz="2100" kern="1200" dirty="0" smtClean="0"/>
            <a:t> </a:t>
          </a:r>
          <a:endParaRPr lang="fr-FR" sz="2100" kern="1200" dirty="0"/>
        </a:p>
      </dsp:txBody>
      <dsp:txXfrm>
        <a:off x="441742" y="405133"/>
        <a:ext cx="5700196" cy="559396"/>
      </dsp:txXfrm>
    </dsp:sp>
    <dsp:sp modelId="{9E7F7D19-1B81-4C76-BB31-ABC2D711AF36}">
      <dsp:nvSpPr>
        <dsp:cNvPr id="0" name=""/>
        <dsp:cNvSpPr/>
      </dsp:nvSpPr>
      <dsp:spPr>
        <a:xfrm>
          <a:off x="0" y="2629641"/>
          <a:ext cx="8229600" cy="15214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37388" rIns="638708" bIns="149352" numCol="1" spcCol="1270" anchor="t" anchorCtr="0">
          <a:noAutofit/>
        </a:bodyPr>
        <a:lstStyle/>
        <a:p>
          <a:pPr marL="228600" lvl="1" indent="-228600" algn="l" defTabSz="933450">
            <a:lnSpc>
              <a:spcPct val="90000"/>
            </a:lnSpc>
            <a:spcBef>
              <a:spcPct val="0"/>
            </a:spcBef>
            <a:spcAft>
              <a:spcPct val="15000"/>
            </a:spcAft>
            <a:buChar char="••"/>
          </a:pPr>
          <a:r>
            <a:rPr lang="fr-FR" sz="2100" kern="1200" dirty="0" err="1" smtClean="0"/>
            <a:t>co</a:t>
          </a:r>
          <a:r>
            <a:rPr lang="fr-FR" sz="2100" kern="1200" dirty="0" smtClean="0"/>
            <a:t>-transport Na+/H+ ( cellule tubulaire rénale), inhibé par l’</a:t>
          </a:r>
          <a:r>
            <a:rPr lang="fr-FR" sz="2100" kern="1200" dirty="0" err="1" smtClean="0"/>
            <a:t>amiloride</a:t>
          </a:r>
          <a:endParaRPr lang="fr-FR" sz="2100" kern="1200" dirty="0"/>
        </a:p>
        <a:p>
          <a:pPr marL="228600" lvl="1" indent="-228600" algn="l" defTabSz="933450" rtl="0">
            <a:lnSpc>
              <a:spcPct val="90000"/>
            </a:lnSpc>
            <a:spcBef>
              <a:spcPct val="0"/>
            </a:spcBef>
            <a:spcAft>
              <a:spcPct val="15000"/>
            </a:spcAft>
            <a:buChar char="••"/>
          </a:pPr>
          <a:r>
            <a:rPr lang="fr-FR" sz="2100" kern="1200" dirty="0" err="1" smtClean="0"/>
            <a:t>co</a:t>
          </a:r>
          <a:r>
            <a:rPr lang="fr-FR" sz="2100" kern="1200" dirty="0" smtClean="0"/>
            <a:t>-transport Na+/Ca++ ( neurones et myocarde). </a:t>
          </a:r>
          <a:endParaRPr lang="fr-FR" sz="2100" kern="1200" dirty="0"/>
        </a:p>
      </dsp:txBody>
      <dsp:txXfrm>
        <a:off x="0" y="2629641"/>
        <a:ext cx="8229600" cy="1521449"/>
      </dsp:txXfrm>
    </dsp:sp>
    <dsp:sp modelId="{3254B621-FF5A-4DD6-A3D3-117C1E20FF67}">
      <dsp:nvSpPr>
        <dsp:cNvPr id="0" name=""/>
        <dsp:cNvSpPr/>
      </dsp:nvSpPr>
      <dsp:spPr>
        <a:xfrm>
          <a:off x="411480" y="2319681"/>
          <a:ext cx="5760720"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933450" rtl="0">
            <a:lnSpc>
              <a:spcPct val="90000"/>
            </a:lnSpc>
            <a:spcBef>
              <a:spcPct val="0"/>
            </a:spcBef>
            <a:spcAft>
              <a:spcPct val="35000"/>
            </a:spcAft>
          </a:pPr>
          <a:r>
            <a:rPr lang="fr-FR" sz="2100" kern="1200" dirty="0" smtClean="0"/>
            <a:t>Transport d’ions en contre sens : </a:t>
          </a:r>
          <a:r>
            <a:rPr lang="fr-FR" sz="2100" kern="1200" dirty="0" err="1" smtClean="0"/>
            <a:t>antiporteurs</a:t>
          </a:r>
          <a:r>
            <a:rPr lang="fr-FR" sz="2100" kern="1200" dirty="0" smtClean="0"/>
            <a:t> </a:t>
          </a:r>
          <a:endParaRPr lang="fr-FR" sz="2100" kern="1200" dirty="0"/>
        </a:p>
      </dsp:txBody>
      <dsp:txXfrm>
        <a:off x="441742" y="2349943"/>
        <a:ext cx="5700196" cy="55939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9994C9-5A98-459B-9FC0-1B63C5166068}">
      <dsp:nvSpPr>
        <dsp:cNvPr id="0" name=""/>
        <dsp:cNvSpPr/>
      </dsp:nvSpPr>
      <dsp:spPr>
        <a:xfrm>
          <a:off x="0" y="839270"/>
          <a:ext cx="8229600" cy="10489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74904" rIns="638708" bIns="128016" numCol="1" spcCol="1270" anchor="t" anchorCtr="0">
          <a:noAutofit/>
        </a:bodyPr>
        <a:lstStyle/>
        <a:p>
          <a:pPr marL="171450" lvl="1" indent="-171450" algn="l" defTabSz="800100">
            <a:lnSpc>
              <a:spcPct val="90000"/>
            </a:lnSpc>
            <a:spcBef>
              <a:spcPct val="0"/>
            </a:spcBef>
            <a:spcAft>
              <a:spcPct val="15000"/>
            </a:spcAft>
            <a:buChar char="••"/>
          </a:pPr>
          <a:r>
            <a:rPr lang="fr-FR" sz="1800" b="1" kern="1200" dirty="0" smtClean="0"/>
            <a:t>I-a) Les récepteurs membranaires</a:t>
          </a:r>
          <a:endParaRPr lang="fr-FR" sz="1800" b="1" kern="1200" dirty="0"/>
        </a:p>
        <a:p>
          <a:pPr marL="171450" lvl="1" indent="-171450" algn="l" defTabSz="800100">
            <a:lnSpc>
              <a:spcPct val="90000"/>
            </a:lnSpc>
            <a:spcBef>
              <a:spcPct val="0"/>
            </a:spcBef>
            <a:spcAft>
              <a:spcPct val="15000"/>
            </a:spcAft>
            <a:buChar char="••"/>
          </a:pPr>
          <a:r>
            <a:rPr lang="fr-FR" sz="1800" b="1" kern="1200" dirty="0" smtClean="0"/>
            <a:t>I-b) Les récepteurs intracellulaires</a:t>
          </a:r>
          <a:endParaRPr lang="fr-FR" sz="1800" b="1" kern="1200" dirty="0"/>
        </a:p>
      </dsp:txBody>
      <dsp:txXfrm>
        <a:off x="0" y="839270"/>
        <a:ext cx="8229600" cy="1048950"/>
      </dsp:txXfrm>
    </dsp:sp>
    <dsp:sp modelId="{8D718991-ACFA-4148-95CF-EE9A47181416}">
      <dsp:nvSpPr>
        <dsp:cNvPr id="0" name=""/>
        <dsp:cNvSpPr/>
      </dsp:nvSpPr>
      <dsp:spPr>
        <a:xfrm>
          <a:off x="411480" y="87454"/>
          <a:ext cx="5760720" cy="10174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rtl="0">
            <a:lnSpc>
              <a:spcPct val="90000"/>
            </a:lnSpc>
            <a:spcBef>
              <a:spcPct val="0"/>
            </a:spcBef>
            <a:spcAft>
              <a:spcPct val="35000"/>
            </a:spcAft>
          </a:pPr>
          <a:r>
            <a:rPr lang="fr-FR" sz="2400" kern="1200" dirty="0" smtClean="0"/>
            <a:t>I ) Les protéines jouant le rôle de récepteurs des médiateurs endogènes </a:t>
          </a:r>
          <a:endParaRPr lang="fr-FR" sz="2400" kern="1200" dirty="0"/>
        </a:p>
      </dsp:txBody>
      <dsp:txXfrm>
        <a:off x="461150" y="137124"/>
        <a:ext cx="5661380" cy="918155"/>
      </dsp:txXfrm>
    </dsp:sp>
    <dsp:sp modelId="{23C7C2ED-9B55-499E-84ED-631CDEEFBE6D}">
      <dsp:nvSpPr>
        <dsp:cNvPr id="0" name=""/>
        <dsp:cNvSpPr/>
      </dsp:nvSpPr>
      <dsp:spPr>
        <a:xfrm>
          <a:off x="0" y="2667659"/>
          <a:ext cx="8229600" cy="10489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74904" rIns="638708" bIns="128016" numCol="1" spcCol="1270" anchor="t" anchorCtr="0">
          <a:noAutofit/>
        </a:bodyPr>
        <a:lstStyle/>
        <a:p>
          <a:pPr marL="171450" lvl="1" indent="-171450" algn="l" defTabSz="800100">
            <a:lnSpc>
              <a:spcPct val="90000"/>
            </a:lnSpc>
            <a:spcBef>
              <a:spcPct val="0"/>
            </a:spcBef>
            <a:spcAft>
              <a:spcPct val="15000"/>
            </a:spcAft>
            <a:buChar char="••"/>
          </a:pPr>
          <a:r>
            <a:rPr lang="fr-FR" sz="1800" b="1" kern="1200" dirty="0" err="1" smtClean="0"/>
            <a:t>II-a</a:t>
          </a:r>
          <a:r>
            <a:rPr lang="fr-FR" sz="1800" b="1" kern="1200" dirty="0" smtClean="0"/>
            <a:t>) Les canaux ioniques</a:t>
          </a:r>
          <a:endParaRPr lang="fr-FR" sz="1800" b="1" kern="1200" dirty="0"/>
        </a:p>
        <a:p>
          <a:pPr marL="171450" lvl="1" indent="-171450" algn="l" defTabSz="800100">
            <a:lnSpc>
              <a:spcPct val="90000"/>
            </a:lnSpc>
            <a:spcBef>
              <a:spcPct val="0"/>
            </a:spcBef>
            <a:spcAft>
              <a:spcPct val="15000"/>
            </a:spcAft>
            <a:buChar char="••"/>
          </a:pPr>
          <a:r>
            <a:rPr lang="fr-FR" sz="1800" b="1" kern="1200" dirty="0" smtClean="0"/>
            <a:t>II-b) les pompes ioniques</a:t>
          </a:r>
          <a:endParaRPr lang="fr-FR" sz="1800" b="1" kern="1200" dirty="0"/>
        </a:p>
      </dsp:txBody>
      <dsp:txXfrm>
        <a:off x="0" y="2667659"/>
        <a:ext cx="8229600" cy="1048950"/>
      </dsp:txXfrm>
    </dsp:sp>
    <dsp:sp modelId="{FB125D04-D11B-4949-92CA-874EE8238C4F}">
      <dsp:nvSpPr>
        <dsp:cNvPr id="0" name=""/>
        <dsp:cNvSpPr/>
      </dsp:nvSpPr>
      <dsp:spPr>
        <a:xfrm>
          <a:off x="411480" y="1985420"/>
          <a:ext cx="5760720" cy="9479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rtl="0">
            <a:lnSpc>
              <a:spcPct val="90000"/>
            </a:lnSpc>
            <a:spcBef>
              <a:spcPct val="0"/>
            </a:spcBef>
            <a:spcAft>
              <a:spcPct val="35000"/>
            </a:spcAft>
          </a:pPr>
          <a:r>
            <a:rPr lang="fr-FR" sz="2800" kern="1200" dirty="0" smtClean="0"/>
            <a:t>II) Les protéines assurant le passage transmembranaire des ions </a:t>
          </a:r>
          <a:endParaRPr lang="fr-FR" sz="2800" kern="1200" dirty="0"/>
        </a:p>
      </dsp:txBody>
      <dsp:txXfrm>
        <a:off x="457754" y="2031694"/>
        <a:ext cx="5668172" cy="855371"/>
      </dsp:txXfrm>
    </dsp:sp>
    <dsp:sp modelId="{AA3751A0-38F2-48B8-8094-3A24182A8820}">
      <dsp:nvSpPr>
        <dsp:cNvPr id="0" name=""/>
        <dsp:cNvSpPr/>
      </dsp:nvSpPr>
      <dsp:spPr>
        <a:xfrm>
          <a:off x="0" y="4411945"/>
          <a:ext cx="82296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CD76E0-D2D6-44AC-8D68-405619F0BBBB}">
      <dsp:nvSpPr>
        <dsp:cNvPr id="0" name=""/>
        <dsp:cNvSpPr/>
      </dsp:nvSpPr>
      <dsp:spPr>
        <a:xfrm>
          <a:off x="411480" y="3813809"/>
          <a:ext cx="5760720" cy="863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rtl="0">
            <a:lnSpc>
              <a:spcPct val="90000"/>
            </a:lnSpc>
            <a:spcBef>
              <a:spcPct val="0"/>
            </a:spcBef>
            <a:spcAft>
              <a:spcPct val="35000"/>
            </a:spcAft>
          </a:pPr>
          <a:r>
            <a:rPr lang="fr-FR" sz="2800" kern="1200" dirty="0" smtClean="0">
              <a:solidFill>
                <a:srgbClr val="FFC000"/>
              </a:solidFill>
            </a:rPr>
            <a:t>III) Protéines cibles à rôle essentiellement enzymatique</a:t>
          </a:r>
          <a:endParaRPr lang="fr-FR" sz="2800" kern="1200" dirty="0">
            <a:solidFill>
              <a:srgbClr val="FFC000"/>
            </a:solidFill>
          </a:endParaRPr>
        </a:p>
      </dsp:txBody>
      <dsp:txXfrm>
        <a:off x="453648" y="3855977"/>
        <a:ext cx="5676384" cy="7794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9994C9-5A98-459B-9FC0-1B63C5166068}">
      <dsp:nvSpPr>
        <dsp:cNvPr id="0" name=""/>
        <dsp:cNvSpPr/>
      </dsp:nvSpPr>
      <dsp:spPr>
        <a:xfrm>
          <a:off x="0" y="839270"/>
          <a:ext cx="8229600" cy="10489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74904" rIns="638708" bIns="128016" numCol="1" spcCol="1270" anchor="t" anchorCtr="0">
          <a:noAutofit/>
        </a:bodyPr>
        <a:lstStyle/>
        <a:p>
          <a:pPr marL="171450" lvl="1" indent="-171450" algn="l" defTabSz="800100">
            <a:lnSpc>
              <a:spcPct val="90000"/>
            </a:lnSpc>
            <a:spcBef>
              <a:spcPct val="0"/>
            </a:spcBef>
            <a:spcAft>
              <a:spcPct val="15000"/>
            </a:spcAft>
            <a:buChar char="••"/>
          </a:pPr>
          <a:r>
            <a:rPr lang="fr-FR" sz="1800" b="1" kern="1200" dirty="0" smtClean="0">
              <a:solidFill>
                <a:srgbClr val="FF0000"/>
              </a:solidFill>
            </a:rPr>
            <a:t>I-a) Les récepteurs membranaires</a:t>
          </a:r>
          <a:endParaRPr lang="fr-FR" sz="1800" b="1" kern="1200" dirty="0">
            <a:solidFill>
              <a:srgbClr val="FF0000"/>
            </a:solidFill>
          </a:endParaRPr>
        </a:p>
        <a:p>
          <a:pPr marL="171450" lvl="1" indent="-171450" algn="l" defTabSz="800100">
            <a:lnSpc>
              <a:spcPct val="90000"/>
            </a:lnSpc>
            <a:spcBef>
              <a:spcPct val="0"/>
            </a:spcBef>
            <a:spcAft>
              <a:spcPct val="15000"/>
            </a:spcAft>
            <a:buChar char="••"/>
          </a:pPr>
          <a:r>
            <a:rPr lang="fr-FR" sz="1800" b="1" kern="1200" dirty="0" smtClean="0"/>
            <a:t>I-b) Les récepteurs intracellulaires</a:t>
          </a:r>
          <a:endParaRPr lang="fr-FR" sz="1800" b="1" kern="1200" dirty="0"/>
        </a:p>
      </dsp:txBody>
      <dsp:txXfrm>
        <a:off x="0" y="839270"/>
        <a:ext cx="8229600" cy="1048950"/>
      </dsp:txXfrm>
    </dsp:sp>
    <dsp:sp modelId="{8D718991-ACFA-4148-95CF-EE9A47181416}">
      <dsp:nvSpPr>
        <dsp:cNvPr id="0" name=""/>
        <dsp:cNvSpPr/>
      </dsp:nvSpPr>
      <dsp:spPr>
        <a:xfrm>
          <a:off x="411480" y="87454"/>
          <a:ext cx="5760720" cy="10174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rtl="0">
            <a:lnSpc>
              <a:spcPct val="90000"/>
            </a:lnSpc>
            <a:spcBef>
              <a:spcPct val="0"/>
            </a:spcBef>
            <a:spcAft>
              <a:spcPct val="35000"/>
            </a:spcAft>
          </a:pPr>
          <a:r>
            <a:rPr lang="fr-FR" sz="2400" kern="1200" dirty="0" smtClean="0">
              <a:solidFill>
                <a:srgbClr val="FFC000"/>
              </a:solidFill>
            </a:rPr>
            <a:t>I ) Les protéines jouant le rôle de récepteurs des médiateurs endogènes </a:t>
          </a:r>
          <a:endParaRPr lang="fr-FR" sz="2400" kern="1200" dirty="0">
            <a:solidFill>
              <a:srgbClr val="FFC000"/>
            </a:solidFill>
          </a:endParaRPr>
        </a:p>
      </dsp:txBody>
      <dsp:txXfrm>
        <a:off x="461150" y="137124"/>
        <a:ext cx="5661380" cy="918155"/>
      </dsp:txXfrm>
    </dsp:sp>
    <dsp:sp modelId="{23C7C2ED-9B55-499E-84ED-631CDEEFBE6D}">
      <dsp:nvSpPr>
        <dsp:cNvPr id="0" name=""/>
        <dsp:cNvSpPr/>
      </dsp:nvSpPr>
      <dsp:spPr>
        <a:xfrm>
          <a:off x="0" y="2667659"/>
          <a:ext cx="8229600" cy="10489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74904" rIns="638708" bIns="128016" numCol="1" spcCol="1270" anchor="t" anchorCtr="0">
          <a:noAutofit/>
        </a:bodyPr>
        <a:lstStyle/>
        <a:p>
          <a:pPr marL="171450" lvl="1" indent="-171450" algn="l" defTabSz="800100">
            <a:lnSpc>
              <a:spcPct val="90000"/>
            </a:lnSpc>
            <a:spcBef>
              <a:spcPct val="0"/>
            </a:spcBef>
            <a:spcAft>
              <a:spcPct val="15000"/>
            </a:spcAft>
            <a:buChar char="••"/>
          </a:pPr>
          <a:r>
            <a:rPr lang="fr-FR" sz="1800" b="1" kern="1200" dirty="0" err="1" smtClean="0"/>
            <a:t>II-a</a:t>
          </a:r>
          <a:r>
            <a:rPr lang="fr-FR" sz="1800" b="1" kern="1200" dirty="0" smtClean="0"/>
            <a:t>) Les canaux ioniques</a:t>
          </a:r>
          <a:endParaRPr lang="fr-FR" sz="1800" b="1" kern="1200" dirty="0"/>
        </a:p>
        <a:p>
          <a:pPr marL="171450" lvl="1" indent="-171450" algn="l" defTabSz="800100">
            <a:lnSpc>
              <a:spcPct val="90000"/>
            </a:lnSpc>
            <a:spcBef>
              <a:spcPct val="0"/>
            </a:spcBef>
            <a:spcAft>
              <a:spcPct val="15000"/>
            </a:spcAft>
            <a:buChar char="••"/>
          </a:pPr>
          <a:r>
            <a:rPr lang="fr-FR" sz="1800" b="1" kern="1200" dirty="0" smtClean="0"/>
            <a:t>II-b) les pompes ioniques</a:t>
          </a:r>
          <a:endParaRPr lang="fr-FR" sz="1800" b="1" kern="1200" dirty="0"/>
        </a:p>
      </dsp:txBody>
      <dsp:txXfrm>
        <a:off x="0" y="2667659"/>
        <a:ext cx="8229600" cy="1048950"/>
      </dsp:txXfrm>
    </dsp:sp>
    <dsp:sp modelId="{FB125D04-D11B-4949-92CA-874EE8238C4F}">
      <dsp:nvSpPr>
        <dsp:cNvPr id="0" name=""/>
        <dsp:cNvSpPr/>
      </dsp:nvSpPr>
      <dsp:spPr>
        <a:xfrm>
          <a:off x="411480" y="1985420"/>
          <a:ext cx="5760720" cy="9479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rtl="0">
            <a:lnSpc>
              <a:spcPct val="90000"/>
            </a:lnSpc>
            <a:spcBef>
              <a:spcPct val="0"/>
            </a:spcBef>
            <a:spcAft>
              <a:spcPct val="35000"/>
            </a:spcAft>
          </a:pPr>
          <a:r>
            <a:rPr lang="fr-FR" sz="2800" kern="1200" dirty="0" smtClean="0"/>
            <a:t>II) Les protéines assurant le passage transmembranaire des ions </a:t>
          </a:r>
          <a:endParaRPr lang="fr-FR" sz="2800" kern="1200" dirty="0"/>
        </a:p>
      </dsp:txBody>
      <dsp:txXfrm>
        <a:off x="457754" y="2031694"/>
        <a:ext cx="5668172" cy="855371"/>
      </dsp:txXfrm>
    </dsp:sp>
    <dsp:sp modelId="{AA3751A0-38F2-48B8-8094-3A24182A8820}">
      <dsp:nvSpPr>
        <dsp:cNvPr id="0" name=""/>
        <dsp:cNvSpPr/>
      </dsp:nvSpPr>
      <dsp:spPr>
        <a:xfrm>
          <a:off x="0" y="4411945"/>
          <a:ext cx="82296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CD76E0-D2D6-44AC-8D68-405619F0BBBB}">
      <dsp:nvSpPr>
        <dsp:cNvPr id="0" name=""/>
        <dsp:cNvSpPr/>
      </dsp:nvSpPr>
      <dsp:spPr>
        <a:xfrm>
          <a:off x="411480" y="3813809"/>
          <a:ext cx="5760720" cy="863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rtl="0">
            <a:lnSpc>
              <a:spcPct val="90000"/>
            </a:lnSpc>
            <a:spcBef>
              <a:spcPct val="0"/>
            </a:spcBef>
            <a:spcAft>
              <a:spcPct val="35000"/>
            </a:spcAft>
          </a:pPr>
          <a:r>
            <a:rPr lang="fr-FR" sz="2800" kern="1200" dirty="0" smtClean="0"/>
            <a:t>III) Protéines cibles à rôle essentiellement enzymatique</a:t>
          </a:r>
          <a:endParaRPr lang="fr-FR" sz="2800" kern="1200" dirty="0"/>
        </a:p>
      </dsp:txBody>
      <dsp:txXfrm>
        <a:off x="453648" y="3855977"/>
        <a:ext cx="5676384" cy="7794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ACB87-86AA-4570-9B93-89052E6F5F58}">
      <dsp:nvSpPr>
        <dsp:cNvPr id="0" name=""/>
        <dsp:cNvSpPr/>
      </dsp:nvSpPr>
      <dsp:spPr>
        <a:xfrm>
          <a:off x="1371586" y="1183"/>
          <a:ext cx="5486427"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b="1" kern="1200" dirty="0" smtClean="0"/>
            <a:t>I-a) Les récepteurs membranaires</a:t>
          </a:r>
          <a:endParaRPr lang="fr-FR" sz="2700" kern="1200" dirty="0"/>
        </a:p>
      </dsp:txBody>
      <dsp:txXfrm>
        <a:off x="1423945" y="53542"/>
        <a:ext cx="5381709" cy="967861"/>
      </dsp:txXfrm>
    </dsp:sp>
    <dsp:sp modelId="{F648BA6C-E80C-465D-ADF2-F20B061EDBB3}">
      <dsp:nvSpPr>
        <dsp:cNvPr id="0" name=""/>
        <dsp:cNvSpPr/>
      </dsp:nvSpPr>
      <dsp:spPr>
        <a:xfrm>
          <a:off x="0" y="1151522"/>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kern="1200" dirty="0" smtClean="0">
              <a:solidFill>
                <a:srgbClr val="FFC000"/>
              </a:solidFill>
            </a:rPr>
            <a:t>-1) Récepteurs couplés à la protéine G </a:t>
          </a:r>
          <a:endParaRPr lang="fr-FR" sz="2700" kern="1200" dirty="0">
            <a:solidFill>
              <a:srgbClr val="FFC000"/>
            </a:solidFill>
          </a:endParaRPr>
        </a:p>
      </dsp:txBody>
      <dsp:txXfrm>
        <a:off x="52359" y="1203881"/>
        <a:ext cx="8124882" cy="967861"/>
      </dsp:txXfrm>
    </dsp:sp>
    <dsp:sp modelId="{5349BB9B-2B89-4AEF-B24E-851CFA54DEBF}">
      <dsp:nvSpPr>
        <dsp:cNvPr id="0" name=""/>
        <dsp:cNvSpPr/>
      </dsp:nvSpPr>
      <dsp:spPr>
        <a:xfrm>
          <a:off x="0" y="2301861"/>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kern="1200" dirty="0" smtClean="0"/>
            <a:t>-2) Récepteurs membranaires assurant une fonction canal ionique: nicotinique et GABA-A</a:t>
          </a:r>
          <a:endParaRPr lang="fr-FR" sz="2700" kern="1200" dirty="0"/>
        </a:p>
      </dsp:txBody>
      <dsp:txXfrm>
        <a:off x="52359" y="2354220"/>
        <a:ext cx="8124882" cy="967861"/>
      </dsp:txXfrm>
    </dsp:sp>
    <dsp:sp modelId="{40239DF3-BAE1-408F-978A-6D7E88B654F2}">
      <dsp:nvSpPr>
        <dsp:cNvPr id="0" name=""/>
        <dsp:cNvSpPr/>
      </dsp:nvSpPr>
      <dsp:spPr>
        <a:xfrm>
          <a:off x="0" y="3452200"/>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kern="1200" dirty="0" smtClean="0"/>
            <a:t>-3) Récepteurs assurant une activité enzymatique (les récepteurs enzymes). </a:t>
          </a:r>
          <a:endParaRPr lang="fr-FR" sz="2700" kern="1200" dirty="0"/>
        </a:p>
      </dsp:txBody>
      <dsp:txXfrm>
        <a:off x="52359" y="3504559"/>
        <a:ext cx="8124882" cy="9678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744ABE-CC73-4C76-9E01-9870F91C46F6}">
      <dsp:nvSpPr>
        <dsp:cNvPr id="0" name=""/>
        <dsp:cNvSpPr/>
      </dsp:nvSpPr>
      <dsp:spPr>
        <a:xfrm>
          <a:off x="0" y="0"/>
          <a:ext cx="8229600" cy="12097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fr-FR" sz="2200" kern="1200" dirty="0" smtClean="0"/>
            <a:t>Effecteurs: molécule cellulaire (enzyme ou canal) qui exécute l’ordre induit par la liaison ligand/</a:t>
          </a:r>
          <a:r>
            <a:rPr lang="fr-FR" sz="2200" kern="1200" dirty="0" err="1" smtClean="0"/>
            <a:t>Rc</a:t>
          </a:r>
          <a:r>
            <a:rPr lang="fr-FR" sz="2200" kern="1200" dirty="0" smtClean="0"/>
            <a:t> et produit le </a:t>
          </a:r>
          <a:r>
            <a:rPr lang="fr-FR" sz="2200" b="1" kern="1200" dirty="0" smtClean="0"/>
            <a:t>second messager </a:t>
          </a:r>
          <a:r>
            <a:rPr lang="fr-FR" sz="2200" kern="1200" dirty="0" smtClean="0"/>
            <a:t>= TRANSDUCTION. </a:t>
          </a:r>
          <a:endParaRPr lang="fr-FR" sz="2200" kern="1200" dirty="0"/>
        </a:p>
      </dsp:txBody>
      <dsp:txXfrm>
        <a:off x="59057" y="59057"/>
        <a:ext cx="8111486" cy="10916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ACB87-86AA-4570-9B93-89052E6F5F58}">
      <dsp:nvSpPr>
        <dsp:cNvPr id="0" name=""/>
        <dsp:cNvSpPr/>
      </dsp:nvSpPr>
      <dsp:spPr>
        <a:xfrm>
          <a:off x="1371586" y="1183"/>
          <a:ext cx="5486427"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b="1" kern="1200" dirty="0" smtClean="0"/>
            <a:t>I-a) Les récepteurs membranaires</a:t>
          </a:r>
          <a:endParaRPr lang="fr-FR" sz="2700" kern="1200" dirty="0"/>
        </a:p>
      </dsp:txBody>
      <dsp:txXfrm>
        <a:off x="1423945" y="53542"/>
        <a:ext cx="5381709" cy="967861"/>
      </dsp:txXfrm>
    </dsp:sp>
    <dsp:sp modelId="{F648BA6C-E80C-465D-ADF2-F20B061EDBB3}">
      <dsp:nvSpPr>
        <dsp:cNvPr id="0" name=""/>
        <dsp:cNvSpPr/>
      </dsp:nvSpPr>
      <dsp:spPr>
        <a:xfrm>
          <a:off x="0" y="1151522"/>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kern="1200" dirty="0" smtClean="0"/>
            <a:t>-1) Récepteurs couplés à la protéine G </a:t>
          </a:r>
          <a:endParaRPr lang="fr-FR" sz="2700" kern="1200" dirty="0"/>
        </a:p>
      </dsp:txBody>
      <dsp:txXfrm>
        <a:off x="52359" y="1203881"/>
        <a:ext cx="8124882" cy="967861"/>
      </dsp:txXfrm>
    </dsp:sp>
    <dsp:sp modelId="{5349BB9B-2B89-4AEF-B24E-851CFA54DEBF}">
      <dsp:nvSpPr>
        <dsp:cNvPr id="0" name=""/>
        <dsp:cNvSpPr/>
      </dsp:nvSpPr>
      <dsp:spPr>
        <a:xfrm>
          <a:off x="0" y="2301861"/>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kern="1200" dirty="0" smtClean="0">
              <a:solidFill>
                <a:srgbClr val="FFC000"/>
              </a:solidFill>
            </a:rPr>
            <a:t>-2) Récepteurs membranaires assurant une fonction canal ionique: nicotinique et GABA-A</a:t>
          </a:r>
          <a:endParaRPr lang="fr-FR" sz="2700" kern="1200" dirty="0">
            <a:solidFill>
              <a:srgbClr val="FFC000"/>
            </a:solidFill>
          </a:endParaRPr>
        </a:p>
      </dsp:txBody>
      <dsp:txXfrm>
        <a:off x="52359" y="2354220"/>
        <a:ext cx="8124882" cy="967861"/>
      </dsp:txXfrm>
    </dsp:sp>
    <dsp:sp modelId="{40239DF3-BAE1-408F-978A-6D7E88B654F2}">
      <dsp:nvSpPr>
        <dsp:cNvPr id="0" name=""/>
        <dsp:cNvSpPr/>
      </dsp:nvSpPr>
      <dsp:spPr>
        <a:xfrm>
          <a:off x="0" y="3452200"/>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kern="1200" dirty="0" smtClean="0"/>
            <a:t>-3) Récepteurs assurant une activité enzymatique (les récepteurs enzymes). </a:t>
          </a:r>
          <a:endParaRPr lang="fr-FR" sz="2700" kern="1200" dirty="0"/>
        </a:p>
      </dsp:txBody>
      <dsp:txXfrm>
        <a:off x="52359" y="3504559"/>
        <a:ext cx="8124882" cy="9678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ACB87-86AA-4570-9B93-89052E6F5F58}">
      <dsp:nvSpPr>
        <dsp:cNvPr id="0" name=""/>
        <dsp:cNvSpPr/>
      </dsp:nvSpPr>
      <dsp:spPr>
        <a:xfrm>
          <a:off x="1371586" y="1183"/>
          <a:ext cx="5486427"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b="1" kern="1200" dirty="0" smtClean="0"/>
            <a:t>I-a) Les récepteurs membranaires</a:t>
          </a:r>
          <a:endParaRPr lang="fr-FR" sz="2700" kern="1200" dirty="0"/>
        </a:p>
      </dsp:txBody>
      <dsp:txXfrm>
        <a:off x="1423945" y="53542"/>
        <a:ext cx="5381709" cy="967861"/>
      </dsp:txXfrm>
    </dsp:sp>
    <dsp:sp modelId="{F648BA6C-E80C-465D-ADF2-F20B061EDBB3}">
      <dsp:nvSpPr>
        <dsp:cNvPr id="0" name=""/>
        <dsp:cNvSpPr/>
      </dsp:nvSpPr>
      <dsp:spPr>
        <a:xfrm>
          <a:off x="0" y="1151522"/>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kern="1200" dirty="0" smtClean="0"/>
            <a:t>-1) Récepteurs couplés à la protéine G </a:t>
          </a:r>
          <a:endParaRPr lang="fr-FR" sz="2700" kern="1200" dirty="0"/>
        </a:p>
      </dsp:txBody>
      <dsp:txXfrm>
        <a:off x="52359" y="1203881"/>
        <a:ext cx="8124882" cy="967861"/>
      </dsp:txXfrm>
    </dsp:sp>
    <dsp:sp modelId="{5349BB9B-2B89-4AEF-B24E-851CFA54DEBF}">
      <dsp:nvSpPr>
        <dsp:cNvPr id="0" name=""/>
        <dsp:cNvSpPr/>
      </dsp:nvSpPr>
      <dsp:spPr>
        <a:xfrm>
          <a:off x="0" y="2301861"/>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kern="1200" dirty="0" smtClean="0"/>
            <a:t>-2) Récepteurs membranaires assurant une fonction canal ionique: nicotinique et GABA-A</a:t>
          </a:r>
          <a:endParaRPr lang="fr-FR" sz="2700" kern="1200" dirty="0"/>
        </a:p>
      </dsp:txBody>
      <dsp:txXfrm>
        <a:off x="52359" y="2354220"/>
        <a:ext cx="8124882" cy="967861"/>
      </dsp:txXfrm>
    </dsp:sp>
    <dsp:sp modelId="{40239DF3-BAE1-408F-978A-6D7E88B654F2}">
      <dsp:nvSpPr>
        <dsp:cNvPr id="0" name=""/>
        <dsp:cNvSpPr/>
      </dsp:nvSpPr>
      <dsp:spPr>
        <a:xfrm>
          <a:off x="0" y="3452200"/>
          <a:ext cx="8229600" cy="10725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fr-FR" sz="2700" kern="1200" dirty="0" smtClean="0">
              <a:solidFill>
                <a:srgbClr val="FFC000"/>
              </a:solidFill>
            </a:rPr>
            <a:t>-3) Récepteurs assurant une activité enzymatique (les récepteurs enzymes). </a:t>
          </a:r>
          <a:endParaRPr lang="fr-FR" sz="2700" kern="1200" dirty="0">
            <a:solidFill>
              <a:srgbClr val="FFC000"/>
            </a:solidFill>
          </a:endParaRPr>
        </a:p>
      </dsp:txBody>
      <dsp:txXfrm>
        <a:off x="52359" y="3504559"/>
        <a:ext cx="8124882" cy="96786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9B3662-AB9B-4A71-9E43-F22F1BEAE379}">
      <dsp:nvSpPr>
        <dsp:cNvPr id="0" name=""/>
        <dsp:cNvSpPr/>
      </dsp:nvSpPr>
      <dsp:spPr>
        <a:xfrm>
          <a:off x="0" y="7701"/>
          <a:ext cx="5257800" cy="15514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fr-FR" sz="3900" kern="1200" dirty="0" smtClean="0"/>
            <a:t>récepteurs à activité </a:t>
          </a:r>
          <a:r>
            <a:rPr lang="fr-FR" sz="3900" kern="1200" dirty="0" err="1" smtClean="0"/>
            <a:t>guanylate</a:t>
          </a:r>
          <a:r>
            <a:rPr lang="fr-FR" sz="3900" kern="1200" dirty="0" smtClean="0"/>
            <a:t>-</a:t>
          </a:r>
          <a:r>
            <a:rPr lang="fr-FR" sz="3900" kern="1200" dirty="0" err="1" smtClean="0"/>
            <a:t>cyclase</a:t>
          </a:r>
          <a:r>
            <a:rPr lang="fr-FR" sz="3900" kern="1200" dirty="0" smtClean="0"/>
            <a:t> </a:t>
          </a:r>
          <a:endParaRPr lang="fr-FR" sz="3900" kern="1200" dirty="0"/>
        </a:p>
      </dsp:txBody>
      <dsp:txXfrm>
        <a:off x="75734" y="83435"/>
        <a:ext cx="5106332" cy="1399952"/>
      </dsp:txXfrm>
    </dsp:sp>
    <dsp:sp modelId="{3E3EA9A9-F6F0-4490-80DF-A1EC41233D1F}">
      <dsp:nvSpPr>
        <dsp:cNvPr id="0" name=""/>
        <dsp:cNvSpPr/>
      </dsp:nvSpPr>
      <dsp:spPr>
        <a:xfrm>
          <a:off x="0" y="1671441"/>
          <a:ext cx="5257800" cy="15514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fr-FR" sz="3900" kern="1200" dirty="0" smtClean="0"/>
            <a:t>récepteurs à activité tyrosine-kinase </a:t>
          </a:r>
          <a:endParaRPr lang="fr-FR" sz="3900" kern="1200" dirty="0"/>
        </a:p>
      </dsp:txBody>
      <dsp:txXfrm>
        <a:off x="75734" y="1747175"/>
        <a:ext cx="5106332" cy="13999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9994C9-5A98-459B-9FC0-1B63C5166068}">
      <dsp:nvSpPr>
        <dsp:cNvPr id="0" name=""/>
        <dsp:cNvSpPr/>
      </dsp:nvSpPr>
      <dsp:spPr>
        <a:xfrm>
          <a:off x="0" y="839270"/>
          <a:ext cx="8229600" cy="10489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74904" rIns="638708" bIns="128016" numCol="1" spcCol="1270" anchor="t" anchorCtr="0">
          <a:noAutofit/>
        </a:bodyPr>
        <a:lstStyle/>
        <a:p>
          <a:pPr marL="171450" lvl="1" indent="-171450" algn="l" defTabSz="800100">
            <a:lnSpc>
              <a:spcPct val="90000"/>
            </a:lnSpc>
            <a:spcBef>
              <a:spcPct val="0"/>
            </a:spcBef>
            <a:spcAft>
              <a:spcPct val="15000"/>
            </a:spcAft>
            <a:buChar char="••"/>
          </a:pPr>
          <a:r>
            <a:rPr lang="fr-FR" sz="1800" b="1" kern="1200" dirty="0" smtClean="0"/>
            <a:t>I-a) Les récepteurs membranaires</a:t>
          </a:r>
          <a:endParaRPr lang="fr-FR" sz="1800" b="1" kern="1200" dirty="0"/>
        </a:p>
        <a:p>
          <a:pPr marL="171450" lvl="1" indent="-171450" algn="l" defTabSz="800100">
            <a:lnSpc>
              <a:spcPct val="90000"/>
            </a:lnSpc>
            <a:spcBef>
              <a:spcPct val="0"/>
            </a:spcBef>
            <a:spcAft>
              <a:spcPct val="15000"/>
            </a:spcAft>
            <a:buChar char="••"/>
          </a:pPr>
          <a:r>
            <a:rPr lang="fr-FR" sz="1800" b="1" kern="1200" dirty="0" smtClean="0">
              <a:solidFill>
                <a:srgbClr val="FF0000"/>
              </a:solidFill>
            </a:rPr>
            <a:t>I-b) Les récepteurs intracellulaires</a:t>
          </a:r>
          <a:endParaRPr lang="fr-FR" sz="1800" b="1" kern="1200" dirty="0">
            <a:solidFill>
              <a:srgbClr val="FF0000"/>
            </a:solidFill>
          </a:endParaRPr>
        </a:p>
      </dsp:txBody>
      <dsp:txXfrm>
        <a:off x="0" y="839270"/>
        <a:ext cx="8229600" cy="1048950"/>
      </dsp:txXfrm>
    </dsp:sp>
    <dsp:sp modelId="{8D718991-ACFA-4148-95CF-EE9A47181416}">
      <dsp:nvSpPr>
        <dsp:cNvPr id="0" name=""/>
        <dsp:cNvSpPr/>
      </dsp:nvSpPr>
      <dsp:spPr>
        <a:xfrm>
          <a:off x="411480" y="87454"/>
          <a:ext cx="5760720" cy="10174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rtl="0">
            <a:lnSpc>
              <a:spcPct val="90000"/>
            </a:lnSpc>
            <a:spcBef>
              <a:spcPct val="0"/>
            </a:spcBef>
            <a:spcAft>
              <a:spcPct val="35000"/>
            </a:spcAft>
          </a:pPr>
          <a:r>
            <a:rPr lang="fr-FR" sz="2400" kern="1200" dirty="0" smtClean="0">
              <a:solidFill>
                <a:srgbClr val="FFC000"/>
              </a:solidFill>
            </a:rPr>
            <a:t>I ) Les protéines jouant le rôle de récepteurs des médiateurs endogènes </a:t>
          </a:r>
          <a:endParaRPr lang="fr-FR" sz="2400" kern="1200" dirty="0">
            <a:solidFill>
              <a:srgbClr val="FFC000"/>
            </a:solidFill>
          </a:endParaRPr>
        </a:p>
      </dsp:txBody>
      <dsp:txXfrm>
        <a:off x="461150" y="137124"/>
        <a:ext cx="5661380" cy="918155"/>
      </dsp:txXfrm>
    </dsp:sp>
    <dsp:sp modelId="{23C7C2ED-9B55-499E-84ED-631CDEEFBE6D}">
      <dsp:nvSpPr>
        <dsp:cNvPr id="0" name=""/>
        <dsp:cNvSpPr/>
      </dsp:nvSpPr>
      <dsp:spPr>
        <a:xfrm>
          <a:off x="0" y="2667659"/>
          <a:ext cx="8229600" cy="10489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74904" rIns="638708" bIns="128016" numCol="1" spcCol="1270" anchor="t" anchorCtr="0">
          <a:noAutofit/>
        </a:bodyPr>
        <a:lstStyle/>
        <a:p>
          <a:pPr marL="171450" lvl="1" indent="-171450" algn="l" defTabSz="800100">
            <a:lnSpc>
              <a:spcPct val="90000"/>
            </a:lnSpc>
            <a:spcBef>
              <a:spcPct val="0"/>
            </a:spcBef>
            <a:spcAft>
              <a:spcPct val="15000"/>
            </a:spcAft>
            <a:buChar char="••"/>
          </a:pPr>
          <a:r>
            <a:rPr lang="fr-FR" sz="1800" b="1" kern="1200" dirty="0" err="1" smtClean="0"/>
            <a:t>II-a</a:t>
          </a:r>
          <a:r>
            <a:rPr lang="fr-FR" sz="1800" b="1" kern="1200" dirty="0" smtClean="0"/>
            <a:t>) Les canaux ioniques</a:t>
          </a:r>
          <a:endParaRPr lang="fr-FR" sz="1800" b="1" kern="1200" dirty="0"/>
        </a:p>
        <a:p>
          <a:pPr marL="171450" lvl="1" indent="-171450" algn="l" defTabSz="800100">
            <a:lnSpc>
              <a:spcPct val="90000"/>
            </a:lnSpc>
            <a:spcBef>
              <a:spcPct val="0"/>
            </a:spcBef>
            <a:spcAft>
              <a:spcPct val="15000"/>
            </a:spcAft>
            <a:buChar char="••"/>
          </a:pPr>
          <a:r>
            <a:rPr lang="fr-FR" sz="1800" b="1" kern="1200" dirty="0" smtClean="0"/>
            <a:t>II-b) les pompes ioniques</a:t>
          </a:r>
          <a:endParaRPr lang="fr-FR" sz="1800" b="1" kern="1200" dirty="0"/>
        </a:p>
      </dsp:txBody>
      <dsp:txXfrm>
        <a:off x="0" y="2667659"/>
        <a:ext cx="8229600" cy="1048950"/>
      </dsp:txXfrm>
    </dsp:sp>
    <dsp:sp modelId="{FB125D04-D11B-4949-92CA-874EE8238C4F}">
      <dsp:nvSpPr>
        <dsp:cNvPr id="0" name=""/>
        <dsp:cNvSpPr/>
      </dsp:nvSpPr>
      <dsp:spPr>
        <a:xfrm>
          <a:off x="411480" y="1985420"/>
          <a:ext cx="5760720" cy="9479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rtl="0">
            <a:lnSpc>
              <a:spcPct val="90000"/>
            </a:lnSpc>
            <a:spcBef>
              <a:spcPct val="0"/>
            </a:spcBef>
            <a:spcAft>
              <a:spcPct val="35000"/>
            </a:spcAft>
          </a:pPr>
          <a:r>
            <a:rPr lang="fr-FR" sz="2800" kern="1200" dirty="0" smtClean="0"/>
            <a:t>II) Les protéines assurant le passage transmembranaire des ions </a:t>
          </a:r>
          <a:endParaRPr lang="fr-FR" sz="2800" kern="1200" dirty="0"/>
        </a:p>
      </dsp:txBody>
      <dsp:txXfrm>
        <a:off x="457754" y="2031694"/>
        <a:ext cx="5668172" cy="855371"/>
      </dsp:txXfrm>
    </dsp:sp>
    <dsp:sp modelId="{AA3751A0-38F2-48B8-8094-3A24182A8820}">
      <dsp:nvSpPr>
        <dsp:cNvPr id="0" name=""/>
        <dsp:cNvSpPr/>
      </dsp:nvSpPr>
      <dsp:spPr>
        <a:xfrm>
          <a:off x="0" y="4411945"/>
          <a:ext cx="82296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CD76E0-D2D6-44AC-8D68-405619F0BBBB}">
      <dsp:nvSpPr>
        <dsp:cNvPr id="0" name=""/>
        <dsp:cNvSpPr/>
      </dsp:nvSpPr>
      <dsp:spPr>
        <a:xfrm>
          <a:off x="411480" y="3813809"/>
          <a:ext cx="5760720" cy="863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rtl="0">
            <a:lnSpc>
              <a:spcPct val="90000"/>
            </a:lnSpc>
            <a:spcBef>
              <a:spcPct val="0"/>
            </a:spcBef>
            <a:spcAft>
              <a:spcPct val="35000"/>
            </a:spcAft>
          </a:pPr>
          <a:r>
            <a:rPr lang="fr-FR" sz="2800" kern="1200" dirty="0" smtClean="0"/>
            <a:t>III) Protéines cibles à rôle essentiellement enzymatique</a:t>
          </a:r>
          <a:endParaRPr lang="fr-FR" sz="2800" kern="1200" dirty="0"/>
        </a:p>
      </dsp:txBody>
      <dsp:txXfrm>
        <a:off x="453648" y="3855977"/>
        <a:ext cx="5676384" cy="7794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9994C9-5A98-459B-9FC0-1B63C5166068}">
      <dsp:nvSpPr>
        <dsp:cNvPr id="0" name=""/>
        <dsp:cNvSpPr/>
      </dsp:nvSpPr>
      <dsp:spPr>
        <a:xfrm>
          <a:off x="0" y="839270"/>
          <a:ext cx="8229600" cy="10489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74904" rIns="638708" bIns="128016" numCol="1" spcCol="1270" anchor="t" anchorCtr="0">
          <a:noAutofit/>
        </a:bodyPr>
        <a:lstStyle/>
        <a:p>
          <a:pPr marL="171450" lvl="1" indent="-171450" algn="l" defTabSz="800100">
            <a:lnSpc>
              <a:spcPct val="90000"/>
            </a:lnSpc>
            <a:spcBef>
              <a:spcPct val="0"/>
            </a:spcBef>
            <a:spcAft>
              <a:spcPct val="15000"/>
            </a:spcAft>
            <a:buChar char="••"/>
          </a:pPr>
          <a:r>
            <a:rPr lang="fr-FR" sz="1800" b="1" kern="1200" dirty="0" smtClean="0"/>
            <a:t>I-a) Les récepteurs membranaires</a:t>
          </a:r>
          <a:endParaRPr lang="fr-FR" sz="1800" b="1" kern="1200" dirty="0"/>
        </a:p>
        <a:p>
          <a:pPr marL="171450" lvl="1" indent="-171450" algn="l" defTabSz="800100">
            <a:lnSpc>
              <a:spcPct val="90000"/>
            </a:lnSpc>
            <a:spcBef>
              <a:spcPct val="0"/>
            </a:spcBef>
            <a:spcAft>
              <a:spcPct val="15000"/>
            </a:spcAft>
            <a:buChar char="••"/>
          </a:pPr>
          <a:r>
            <a:rPr lang="fr-FR" sz="1800" b="1" kern="1200" dirty="0" smtClean="0"/>
            <a:t>I-b) Les récepteurs intracellulaires</a:t>
          </a:r>
          <a:endParaRPr lang="fr-FR" sz="1800" b="1" kern="1200" dirty="0"/>
        </a:p>
      </dsp:txBody>
      <dsp:txXfrm>
        <a:off x="0" y="839270"/>
        <a:ext cx="8229600" cy="1048950"/>
      </dsp:txXfrm>
    </dsp:sp>
    <dsp:sp modelId="{8D718991-ACFA-4148-95CF-EE9A47181416}">
      <dsp:nvSpPr>
        <dsp:cNvPr id="0" name=""/>
        <dsp:cNvSpPr/>
      </dsp:nvSpPr>
      <dsp:spPr>
        <a:xfrm>
          <a:off x="411480" y="87454"/>
          <a:ext cx="5760720" cy="10174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rtl="0">
            <a:lnSpc>
              <a:spcPct val="90000"/>
            </a:lnSpc>
            <a:spcBef>
              <a:spcPct val="0"/>
            </a:spcBef>
            <a:spcAft>
              <a:spcPct val="35000"/>
            </a:spcAft>
          </a:pPr>
          <a:r>
            <a:rPr lang="fr-FR" sz="2400" kern="1200" dirty="0" smtClean="0"/>
            <a:t>I ) Les protéines jouant le rôle de récepteurs des médiateurs endogènes </a:t>
          </a:r>
          <a:endParaRPr lang="fr-FR" sz="2400" kern="1200" dirty="0"/>
        </a:p>
      </dsp:txBody>
      <dsp:txXfrm>
        <a:off x="461150" y="137124"/>
        <a:ext cx="5661380" cy="918155"/>
      </dsp:txXfrm>
    </dsp:sp>
    <dsp:sp modelId="{23C7C2ED-9B55-499E-84ED-631CDEEFBE6D}">
      <dsp:nvSpPr>
        <dsp:cNvPr id="0" name=""/>
        <dsp:cNvSpPr/>
      </dsp:nvSpPr>
      <dsp:spPr>
        <a:xfrm>
          <a:off x="0" y="2667659"/>
          <a:ext cx="8229600" cy="10489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74904" rIns="638708" bIns="128016" numCol="1" spcCol="1270" anchor="t" anchorCtr="0">
          <a:noAutofit/>
        </a:bodyPr>
        <a:lstStyle/>
        <a:p>
          <a:pPr marL="171450" lvl="1" indent="-171450" algn="l" defTabSz="800100">
            <a:lnSpc>
              <a:spcPct val="90000"/>
            </a:lnSpc>
            <a:spcBef>
              <a:spcPct val="0"/>
            </a:spcBef>
            <a:spcAft>
              <a:spcPct val="15000"/>
            </a:spcAft>
            <a:buChar char="••"/>
          </a:pPr>
          <a:r>
            <a:rPr lang="fr-FR" sz="1800" b="1" kern="1200" dirty="0" err="1" smtClean="0">
              <a:solidFill>
                <a:srgbClr val="FF0000"/>
              </a:solidFill>
            </a:rPr>
            <a:t>II-a</a:t>
          </a:r>
          <a:r>
            <a:rPr lang="fr-FR" sz="1800" b="1" kern="1200" dirty="0" smtClean="0">
              <a:solidFill>
                <a:srgbClr val="FF0000"/>
              </a:solidFill>
            </a:rPr>
            <a:t>) Les canaux ioniques</a:t>
          </a:r>
          <a:endParaRPr lang="fr-FR" sz="1800" b="1" kern="1200" dirty="0">
            <a:solidFill>
              <a:srgbClr val="FF0000"/>
            </a:solidFill>
          </a:endParaRPr>
        </a:p>
        <a:p>
          <a:pPr marL="171450" lvl="1" indent="-171450" algn="l" defTabSz="800100">
            <a:lnSpc>
              <a:spcPct val="90000"/>
            </a:lnSpc>
            <a:spcBef>
              <a:spcPct val="0"/>
            </a:spcBef>
            <a:spcAft>
              <a:spcPct val="15000"/>
            </a:spcAft>
            <a:buChar char="••"/>
          </a:pPr>
          <a:r>
            <a:rPr lang="fr-FR" sz="1800" b="1" kern="1200" dirty="0" smtClean="0"/>
            <a:t>II-b) les pompes ioniques</a:t>
          </a:r>
          <a:endParaRPr lang="fr-FR" sz="1800" b="1" kern="1200" dirty="0"/>
        </a:p>
      </dsp:txBody>
      <dsp:txXfrm>
        <a:off x="0" y="2667659"/>
        <a:ext cx="8229600" cy="1048950"/>
      </dsp:txXfrm>
    </dsp:sp>
    <dsp:sp modelId="{FB125D04-D11B-4949-92CA-874EE8238C4F}">
      <dsp:nvSpPr>
        <dsp:cNvPr id="0" name=""/>
        <dsp:cNvSpPr/>
      </dsp:nvSpPr>
      <dsp:spPr>
        <a:xfrm>
          <a:off x="411480" y="1985420"/>
          <a:ext cx="5760720" cy="9479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rtl="0">
            <a:lnSpc>
              <a:spcPct val="90000"/>
            </a:lnSpc>
            <a:spcBef>
              <a:spcPct val="0"/>
            </a:spcBef>
            <a:spcAft>
              <a:spcPct val="35000"/>
            </a:spcAft>
          </a:pPr>
          <a:r>
            <a:rPr lang="fr-FR" sz="2800" kern="1200" dirty="0" smtClean="0">
              <a:solidFill>
                <a:srgbClr val="FFC000"/>
              </a:solidFill>
            </a:rPr>
            <a:t>II) Les protéines assurant le passage transmembranaire des ions </a:t>
          </a:r>
          <a:endParaRPr lang="fr-FR" sz="2800" kern="1200" dirty="0">
            <a:solidFill>
              <a:srgbClr val="FFC000"/>
            </a:solidFill>
          </a:endParaRPr>
        </a:p>
      </dsp:txBody>
      <dsp:txXfrm>
        <a:off x="457754" y="2031694"/>
        <a:ext cx="5668172" cy="855371"/>
      </dsp:txXfrm>
    </dsp:sp>
    <dsp:sp modelId="{AA3751A0-38F2-48B8-8094-3A24182A8820}">
      <dsp:nvSpPr>
        <dsp:cNvPr id="0" name=""/>
        <dsp:cNvSpPr/>
      </dsp:nvSpPr>
      <dsp:spPr>
        <a:xfrm>
          <a:off x="0" y="4411945"/>
          <a:ext cx="82296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CD76E0-D2D6-44AC-8D68-405619F0BBBB}">
      <dsp:nvSpPr>
        <dsp:cNvPr id="0" name=""/>
        <dsp:cNvSpPr/>
      </dsp:nvSpPr>
      <dsp:spPr>
        <a:xfrm>
          <a:off x="411480" y="3813809"/>
          <a:ext cx="5760720" cy="863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rtl="0">
            <a:lnSpc>
              <a:spcPct val="90000"/>
            </a:lnSpc>
            <a:spcBef>
              <a:spcPct val="0"/>
            </a:spcBef>
            <a:spcAft>
              <a:spcPct val="35000"/>
            </a:spcAft>
          </a:pPr>
          <a:r>
            <a:rPr lang="fr-FR" sz="2800" kern="1200" dirty="0" smtClean="0"/>
            <a:t>III) Protéines cibles à rôle essentiellement enzymatique</a:t>
          </a:r>
          <a:endParaRPr lang="fr-FR" sz="2800" kern="1200" dirty="0"/>
        </a:p>
      </dsp:txBody>
      <dsp:txXfrm>
        <a:off x="453648" y="3855977"/>
        <a:ext cx="5676384" cy="7794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fr-FR"/>
          </a:p>
        </p:txBody>
      </p:sp>
      <p:sp>
        <p:nvSpPr>
          <p:cNvPr id="3" name="Espace réservé de la date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D6B1FA1E-F01B-46A7-ABB0-318510DD04E0}" type="datetimeFigureOut">
              <a:rPr lang="fr-FR" smtClean="0"/>
              <a:pPr/>
              <a:t>10/03/2024</a:t>
            </a:fld>
            <a:endParaRPr lang="fr-FR"/>
          </a:p>
        </p:txBody>
      </p:sp>
      <p:sp>
        <p:nvSpPr>
          <p:cNvPr id="4" name="Espace réservé du pied de page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A70AF343-AFC1-4C1A-BDE0-38A026512C0B}" type="slidenum">
              <a:rPr lang="fr-FR" smtClean="0"/>
              <a:pPr/>
              <a:t>‹#›</a:t>
            </a:fld>
            <a:endParaRPr lang="fr-FR"/>
          </a:p>
        </p:txBody>
      </p:sp>
    </p:spTree>
    <p:extLst>
      <p:ext uri="{BB962C8B-B14F-4D97-AF65-F5344CB8AC3E}">
        <p14:creationId xmlns:p14="http://schemas.microsoft.com/office/powerpoint/2010/main" val="36270102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fr-FR"/>
          </a:p>
        </p:txBody>
      </p:sp>
      <p:sp>
        <p:nvSpPr>
          <p:cNvPr id="3" name="Espace réservé de la date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3A319BB-1745-4EA7-B084-35BEFDFCB085}" type="datetimeFigureOut">
              <a:rPr lang="fr-FR" smtClean="0"/>
              <a:pPr/>
              <a:t>10/03/2024</a:t>
            </a:fld>
            <a:endParaRPr lang="fr-FR"/>
          </a:p>
        </p:txBody>
      </p:sp>
      <p:sp>
        <p:nvSpPr>
          <p:cNvPr id="4" name="Espace réservé de l'image des diapositives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fr-FR"/>
          </a:p>
        </p:txBody>
      </p:sp>
      <p:sp>
        <p:nvSpPr>
          <p:cNvPr id="5" name="Espace réservé des commentaires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4CD1AD30-FDF6-47B7-ACE9-D77E88B79722}" type="slidenum">
              <a:rPr lang="fr-FR" smtClean="0"/>
              <a:pPr/>
              <a:t>‹#›</a:t>
            </a:fld>
            <a:endParaRPr lang="fr-FR"/>
          </a:p>
        </p:txBody>
      </p:sp>
    </p:spTree>
    <p:extLst>
      <p:ext uri="{BB962C8B-B14F-4D97-AF65-F5344CB8AC3E}">
        <p14:creationId xmlns:p14="http://schemas.microsoft.com/office/powerpoint/2010/main" val="3035294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CD1AD30-FDF6-47B7-ACE9-D77E88B79722}" type="slidenum">
              <a:rPr lang="fr-FR" smtClean="0"/>
              <a:pPr/>
              <a:t>12</a:t>
            </a:fld>
            <a:endParaRPr lang="fr-FR"/>
          </a:p>
        </p:txBody>
      </p:sp>
    </p:spTree>
    <p:extLst>
      <p:ext uri="{BB962C8B-B14F-4D97-AF65-F5344CB8AC3E}">
        <p14:creationId xmlns:p14="http://schemas.microsoft.com/office/powerpoint/2010/main" val="3162867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4CD1AD30-FDF6-47B7-ACE9-D77E88B79722}" type="slidenum">
              <a:rPr lang="fr-FR" smtClean="0"/>
              <a:pPr/>
              <a:t>21</a:t>
            </a:fld>
            <a:endParaRPr lang="fr-FR"/>
          </a:p>
        </p:txBody>
      </p:sp>
    </p:spTree>
    <p:extLst>
      <p:ext uri="{BB962C8B-B14F-4D97-AF65-F5344CB8AC3E}">
        <p14:creationId xmlns:p14="http://schemas.microsoft.com/office/powerpoint/2010/main" val="2612921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4CD1AD30-FDF6-47B7-ACE9-D77E88B79722}" type="slidenum">
              <a:rPr lang="fr-FR" smtClean="0"/>
              <a:pPr/>
              <a:t>38</a:t>
            </a:fld>
            <a:endParaRPr lang="fr-FR"/>
          </a:p>
        </p:txBody>
      </p:sp>
    </p:spTree>
    <p:extLst>
      <p:ext uri="{BB962C8B-B14F-4D97-AF65-F5344CB8AC3E}">
        <p14:creationId xmlns:p14="http://schemas.microsoft.com/office/powerpoint/2010/main" val="2464123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42F4F0A-9E01-46C0-AED9-D3D6D72C82B0}" type="datetimeFigureOut">
              <a:rPr lang="fr-FR" smtClean="0"/>
              <a:pPr/>
              <a:t>10/03/2024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927F70-29B2-4DE3-AFAA-367BCEE1F7B3}"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42F4F0A-9E01-46C0-AED9-D3D6D72C82B0}" type="datetimeFigureOut">
              <a:rPr lang="fr-FR" smtClean="0"/>
              <a:pPr/>
              <a:t>10/03/2024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927F70-29B2-4DE3-AFAA-367BCEE1F7B3}"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42F4F0A-9E01-46C0-AED9-D3D6D72C82B0}" type="datetimeFigureOut">
              <a:rPr lang="fr-FR" smtClean="0"/>
              <a:pPr/>
              <a:t>10/03/2024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927F70-29B2-4DE3-AFAA-367BCEE1F7B3}"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42F4F0A-9E01-46C0-AED9-D3D6D72C82B0}" type="datetimeFigureOut">
              <a:rPr lang="fr-FR" smtClean="0"/>
              <a:pPr/>
              <a:t>10/03/2024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927F70-29B2-4DE3-AFAA-367BCEE1F7B3}"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42F4F0A-9E01-46C0-AED9-D3D6D72C82B0}" type="datetimeFigureOut">
              <a:rPr lang="fr-FR" smtClean="0"/>
              <a:pPr/>
              <a:t>10/03/2024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927F70-29B2-4DE3-AFAA-367BCEE1F7B3}"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42F4F0A-9E01-46C0-AED9-D3D6D72C82B0}" type="datetimeFigureOut">
              <a:rPr lang="fr-FR" smtClean="0"/>
              <a:pPr/>
              <a:t>10/03/2024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3927F70-29B2-4DE3-AFAA-367BCEE1F7B3}"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42F4F0A-9E01-46C0-AED9-D3D6D72C82B0}" type="datetimeFigureOut">
              <a:rPr lang="fr-FR" smtClean="0"/>
              <a:pPr/>
              <a:t>10/03/2024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3927F70-29B2-4DE3-AFAA-367BCEE1F7B3}"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42F4F0A-9E01-46C0-AED9-D3D6D72C82B0}" type="datetimeFigureOut">
              <a:rPr lang="fr-FR" smtClean="0"/>
              <a:pPr/>
              <a:t>10/03/2024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3927F70-29B2-4DE3-AFAA-367BCEE1F7B3}"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42F4F0A-9E01-46C0-AED9-D3D6D72C82B0}" type="datetimeFigureOut">
              <a:rPr lang="fr-FR" smtClean="0"/>
              <a:pPr/>
              <a:t>10/03/2024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3927F70-29B2-4DE3-AFAA-367BCEE1F7B3}"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42F4F0A-9E01-46C0-AED9-D3D6D72C82B0}" type="datetimeFigureOut">
              <a:rPr lang="fr-FR" smtClean="0"/>
              <a:pPr/>
              <a:t>10/03/2024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3927F70-29B2-4DE3-AFAA-367BCEE1F7B3}"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42F4F0A-9E01-46C0-AED9-D3D6D72C82B0}" type="datetimeFigureOut">
              <a:rPr lang="fr-FR" smtClean="0"/>
              <a:pPr/>
              <a:t>10/03/2024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3927F70-29B2-4DE3-AFAA-367BCEE1F7B3}"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F4F0A-9E01-46C0-AED9-D3D6D72C82B0}" type="datetimeFigureOut">
              <a:rPr lang="fr-FR" smtClean="0"/>
              <a:pPr/>
              <a:t>10/03/2024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927F70-29B2-4DE3-AFAA-367BCEE1F7B3}"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8.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4.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31.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2212975"/>
          </a:xfrm>
          <a:ln>
            <a:solidFill>
              <a:srgbClr val="002060"/>
            </a:solidFill>
          </a:ln>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FR" b="1" dirty="0" smtClean="0">
                <a:ln w="17780" cmpd="sng">
                  <a:solidFill>
                    <a:srgbClr val="FFFFFF"/>
                  </a:solidFill>
                  <a:prstDash val="solid"/>
                  <a:miter lim="800000"/>
                </a:ln>
                <a:solidFill>
                  <a:schemeClr val="tx1"/>
                </a:solidFill>
                <a:effectLst>
                  <a:outerShdw blurRad="50800" algn="tl" rotWithShape="0">
                    <a:srgbClr val="000000"/>
                  </a:outerShdw>
                </a:effectLst>
              </a:rPr>
              <a:t>NOTION DE RECEPTEUR EN PHARMACOLOGIE ET MECANISMES D’ACTION </a:t>
            </a:r>
            <a:r>
              <a:rPr lang="fr-FR" b="1" dirty="0">
                <a:ln w="17780" cmpd="sng">
                  <a:solidFill>
                    <a:srgbClr val="FFFFFF"/>
                  </a:solidFill>
                  <a:prstDash val="solid"/>
                  <a:miter lim="800000"/>
                </a:ln>
                <a:solidFill>
                  <a:schemeClr val="tx1"/>
                </a:solidFill>
                <a:effectLst>
                  <a:outerShdw blurRad="50800" algn="tl" rotWithShape="0">
                    <a:srgbClr val="000000"/>
                  </a:outerShdw>
                </a:effectLst>
              </a:rPr>
              <a:t>DES MÉDICAMENTS </a:t>
            </a:r>
          </a:p>
        </p:txBody>
      </p:sp>
      <p:sp>
        <p:nvSpPr>
          <p:cNvPr id="5" name="ZoneTexte 4"/>
          <p:cNvSpPr txBox="1"/>
          <p:nvPr/>
        </p:nvSpPr>
        <p:spPr>
          <a:xfrm>
            <a:off x="2566420" y="309996"/>
            <a:ext cx="4296881" cy="1015663"/>
          </a:xfrm>
          <a:prstGeom prst="rect">
            <a:avLst/>
          </a:prstGeom>
          <a:noFill/>
        </p:spPr>
        <p:txBody>
          <a:bodyPr wrap="none" rtlCol="0">
            <a:spAutoFit/>
          </a:bodyPr>
          <a:lstStyle/>
          <a:p>
            <a:pPr algn="ctr"/>
            <a:r>
              <a:rPr lang="fr-FR" sz="2000" b="1" dirty="0" smtClean="0"/>
              <a:t>Faculté de médecine – A. Mira – </a:t>
            </a:r>
            <a:r>
              <a:rPr lang="fr-FR" sz="2000" b="1" dirty="0" err="1" smtClean="0"/>
              <a:t>Béjaia</a:t>
            </a:r>
            <a:endParaRPr lang="fr-FR" sz="2000" b="1" dirty="0" smtClean="0"/>
          </a:p>
          <a:p>
            <a:pPr algn="ctr"/>
            <a:r>
              <a:rPr lang="fr-FR" sz="2000" b="1" dirty="0" smtClean="0"/>
              <a:t>Module de Pharmacologie</a:t>
            </a:r>
          </a:p>
          <a:p>
            <a:pPr algn="ctr"/>
            <a:r>
              <a:rPr lang="fr-FR" sz="2000" b="1" dirty="0" smtClean="0"/>
              <a:t>Année universitaire : </a:t>
            </a:r>
            <a:r>
              <a:rPr lang="fr-FR" sz="2000" b="1" dirty="0" smtClean="0"/>
              <a:t>2023 </a:t>
            </a:r>
            <a:r>
              <a:rPr lang="fr-FR" sz="2000" b="1" dirty="0" smtClean="0"/>
              <a:t>- </a:t>
            </a:r>
            <a:r>
              <a:rPr lang="fr-FR" sz="2000" b="1" dirty="0" smtClean="0"/>
              <a:t>2024</a:t>
            </a:r>
            <a:endParaRPr lang="fr-FR" sz="2000"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1975" y="5202237"/>
            <a:ext cx="296862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fr-FR" b="1" dirty="0" smtClean="0"/>
              <a:t>Caractéristiques de l'interaction</a:t>
            </a:r>
            <a:br>
              <a:rPr lang="fr-FR" b="1" dirty="0" smtClean="0"/>
            </a:br>
            <a:r>
              <a:rPr lang="fr-FR" b="1" dirty="0" smtClean="0"/>
              <a:t>médicament-récepteurs</a:t>
            </a:r>
            <a:endParaRPr lang="fr-FR" dirty="0"/>
          </a:p>
        </p:txBody>
      </p:sp>
      <p:sp>
        <p:nvSpPr>
          <p:cNvPr id="3" name="Espace réservé du contenu 2"/>
          <p:cNvSpPr>
            <a:spLocks noGrp="1"/>
          </p:cNvSpPr>
          <p:nvPr>
            <p:ph idx="1"/>
          </p:nvPr>
        </p:nvSpPr>
        <p:spPr/>
        <p:txBody>
          <a:bodyPr>
            <a:normAutofit fontScale="92500" lnSpcReduction="10000"/>
          </a:bodyPr>
          <a:lstStyle/>
          <a:p>
            <a:r>
              <a:rPr lang="fr-FR" b="1" dirty="0" smtClean="0"/>
              <a:t>L’ Antagonisme:</a:t>
            </a:r>
          </a:p>
          <a:p>
            <a:pPr>
              <a:buNone/>
            </a:pPr>
            <a:r>
              <a:rPr lang="fr-FR" dirty="0" smtClean="0"/>
              <a:t>L’ antagoniste est </a:t>
            </a:r>
            <a:r>
              <a:rPr lang="fr-FR" i="1" dirty="0" smtClean="0"/>
              <a:t>Substance qui se lie à un récepteur spécifique sans provoquer d’effet mais qui peut ainsi bloquer l’action du médiateur endogène en s’opposant à la liaison du médiateur à son récepteur.</a:t>
            </a:r>
          </a:p>
          <a:p>
            <a:pPr>
              <a:buNone/>
            </a:pPr>
            <a:r>
              <a:rPr lang="fr-FR" dirty="0" smtClean="0"/>
              <a:t>Deux types d’antagonistes : </a:t>
            </a:r>
          </a:p>
          <a:p>
            <a:r>
              <a:rPr lang="fr-FR" i="1" dirty="0" smtClean="0"/>
              <a:t>les antagonistes compétitifs,</a:t>
            </a:r>
          </a:p>
          <a:p>
            <a:r>
              <a:rPr lang="fr-FR" i="1" dirty="0" smtClean="0"/>
              <a:t>Les antagonistes non compétitifs</a:t>
            </a:r>
            <a:endParaRPr lang="fr-FR" b="1"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fr-FR" b="1" dirty="0" smtClean="0"/>
              <a:t>Caractéristiques de l'interaction</a:t>
            </a:r>
            <a:br>
              <a:rPr lang="fr-FR" b="1" dirty="0" smtClean="0"/>
            </a:br>
            <a:r>
              <a:rPr lang="fr-FR" b="1" dirty="0" smtClean="0"/>
              <a:t>médicament-récepteurs</a:t>
            </a:r>
            <a:endParaRPr lang="fr-FR" dirty="0"/>
          </a:p>
        </p:txBody>
      </p:sp>
      <p:sp>
        <p:nvSpPr>
          <p:cNvPr id="3" name="Espace réservé du contenu 2"/>
          <p:cNvSpPr>
            <a:spLocks noGrp="1"/>
          </p:cNvSpPr>
          <p:nvPr>
            <p:ph idx="1"/>
          </p:nvPr>
        </p:nvSpPr>
        <p:spPr>
          <a:xfrm>
            <a:off x="457200" y="1600201"/>
            <a:ext cx="8229600" cy="1447800"/>
          </a:xfrm>
        </p:spPr>
        <p:txBody>
          <a:bodyPr>
            <a:normAutofit fontScale="70000" lnSpcReduction="20000"/>
          </a:bodyPr>
          <a:lstStyle/>
          <a:p>
            <a:r>
              <a:rPr lang="fr-FR" b="1" dirty="0" smtClean="0"/>
              <a:t>Antagoniste compétitif</a:t>
            </a:r>
          </a:p>
          <a:p>
            <a:pPr>
              <a:buNone/>
            </a:pPr>
            <a:r>
              <a:rPr lang="fr-FR" dirty="0" smtClean="0"/>
              <a:t>l’antagoniste se lie sur le même site que le médiateur endogène</a:t>
            </a:r>
            <a:endParaRPr lang="fr-FR" b="1" dirty="0" smtClean="0"/>
          </a:p>
          <a:p>
            <a:pPr>
              <a:buNone/>
            </a:pPr>
            <a:r>
              <a:rPr lang="fr-FR" dirty="0" smtClean="0"/>
              <a:t>L'association de l'antagoniste au récepteur est réversible:</a:t>
            </a:r>
          </a:p>
          <a:p>
            <a:pPr>
              <a:buNone/>
            </a:pPr>
            <a:r>
              <a:rPr lang="fr-FR" dirty="0" smtClean="0"/>
              <a:t>l'antagonisme est dit surmontable ou réversible</a:t>
            </a:r>
            <a:endParaRPr lang="fr-FR" dirty="0"/>
          </a:p>
        </p:txBody>
      </p:sp>
      <p:pic>
        <p:nvPicPr>
          <p:cNvPr id="1026" name="Picture 2"/>
          <p:cNvPicPr>
            <a:picLocks noChangeAspect="1" noChangeArrowheads="1"/>
          </p:cNvPicPr>
          <p:nvPr/>
        </p:nvPicPr>
        <p:blipFill>
          <a:blip r:embed="rId2"/>
          <a:srcRect/>
          <a:stretch>
            <a:fillRect/>
          </a:stretch>
        </p:blipFill>
        <p:spPr bwMode="auto">
          <a:xfrm>
            <a:off x="3581400" y="2971800"/>
            <a:ext cx="4457700" cy="3495675"/>
          </a:xfrm>
          <a:prstGeom prst="rect">
            <a:avLst/>
          </a:prstGeom>
          <a:noFill/>
          <a:ln w="9525">
            <a:noFill/>
            <a:miter lim="800000"/>
            <a:headEnd/>
            <a:tailEnd/>
          </a:ln>
          <a:effectLst/>
        </p:spPr>
      </p:pic>
      <p:sp>
        <p:nvSpPr>
          <p:cNvPr id="5" name="Rectangle 4"/>
          <p:cNvSpPr/>
          <p:nvPr/>
        </p:nvSpPr>
        <p:spPr>
          <a:xfrm>
            <a:off x="228600" y="3352800"/>
            <a:ext cx="3429000" cy="1938992"/>
          </a:xfrm>
          <a:prstGeom prst="rect">
            <a:avLst/>
          </a:prstGeom>
        </p:spPr>
        <p:txBody>
          <a:bodyPr wrap="square">
            <a:spAutoFit/>
          </a:bodyPr>
          <a:lstStyle/>
          <a:p>
            <a:r>
              <a:rPr lang="fr-FR" sz="2400" dirty="0" smtClean="0"/>
              <a:t>En présence de l'antagoniste, il est nécessaire d'augmenter la dose d'agoniste pour</a:t>
            </a:r>
          </a:p>
          <a:p>
            <a:r>
              <a:rPr lang="fr-FR" sz="2400" dirty="0" smtClean="0"/>
              <a:t>obtenir la même réponse.</a:t>
            </a:r>
            <a:endParaRPr lang="fr-FR"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fr-FR" b="1" dirty="0" smtClean="0"/>
              <a:t>Caractéristiques de l'interaction</a:t>
            </a:r>
            <a:br>
              <a:rPr lang="fr-FR" b="1" dirty="0" smtClean="0"/>
            </a:br>
            <a:r>
              <a:rPr lang="fr-FR" b="1" dirty="0" smtClean="0"/>
              <a:t>médicament-récepteurs</a:t>
            </a:r>
            <a:endParaRPr lang="fr-FR" dirty="0"/>
          </a:p>
        </p:txBody>
      </p:sp>
      <p:sp>
        <p:nvSpPr>
          <p:cNvPr id="3" name="Espace réservé du contenu 2"/>
          <p:cNvSpPr>
            <a:spLocks noGrp="1"/>
          </p:cNvSpPr>
          <p:nvPr>
            <p:ph idx="1"/>
          </p:nvPr>
        </p:nvSpPr>
        <p:spPr/>
        <p:txBody>
          <a:bodyPr/>
          <a:lstStyle/>
          <a:p>
            <a:r>
              <a:rPr lang="fr-FR" b="1" dirty="0" smtClean="0"/>
              <a:t>Antagoniste non </a:t>
            </a:r>
            <a:r>
              <a:rPr lang="fr-FR" b="1" dirty="0" err="1" smtClean="0"/>
              <a:t>competitif</a:t>
            </a:r>
            <a:endParaRPr lang="fr-FR" b="1" dirty="0" smtClean="0"/>
          </a:p>
          <a:p>
            <a:pPr>
              <a:buNone/>
            </a:pPr>
            <a:r>
              <a:rPr lang="fr-FR" dirty="0" smtClean="0"/>
              <a:t>L'antagoniste se lie au niveau du récepteur sur un site distinct du site de liaison de l'agoniste</a:t>
            </a:r>
            <a:endParaRPr lang="fr-FR" dirty="0"/>
          </a:p>
        </p:txBody>
      </p:sp>
      <p:pic>
        <p:nvPicPr>
          <p:cNvPr id="2050" name="Picture 2"/>
          <p:cNvPicPr>
            <a:picLocks noChangeAspect="1" noChangeArrowheads="1"/>
          </p:cNvPicPr>
          <p:nvPr/>
        </p:nvPicPr>
        <p:blipFill>
          <a:blip r:embed="rId3"/>
          <a:srcRect/>
          <a:stretch>
            <a:fillRect/>
          </a:stretch>
        </p:blipFill>
        <p:spPr bwMode="auto">
          <a:xfrm rot="5400000">
            <a:off x="4202111" y="217489"/>
            <a:ext cx="762001" cy="67278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4495800" y="3962400"/>
            <a:ext cx="4038600" cy="2667000"/>
          </a:xfrm>
          <a:prstGeom prst="rect">
            <a:avLst/>
          </a:prstGeom>
          <a:noFill/>
          <a:ln w="9525">
            <a:noFill/>
            <a:miter lim="800000"/>
            <a:headEnd/>
            <a:tailEnd/>
          </a:ln>
          <a:effectLst/>
        </p:spPr>
      </p:pic>
      <p:sp>
        <p:nvSpPr>
          <p:cNvPr id="6" name="Rectangle 5"/>
          <p:cNvSpPr/>
          <p:nvPr/>
        </p:nvSpPr>
        <p:spPr>
          <a:xfrm>
            <a:off x="304800" y="4114800"/>
            <a:ext cx="4419600" cy="2677656"/>
          </a:xfrm>
          <a:prstGeom prst="rect">
            <a:avLst/>
          </a:prstGeom>
        </p:spPr>
        <p:txBody>
          <a:bodyPr wrap="square">
            <a:spAutoFit/>
          </a:bodyPr>
          <a:lstStyle/>
          <a:p>
            <a:pPr>
              <a:buFont typeface="Arial" pitchFamily="34" charset="0"/>
              <a:buChar char="•"/>
            </a:pPr>
            <a:r>
              <a:rPr lang="fr-FR" sz="2800" dirty="0" smtClean="0"/>
              <a:t>Association antagoniste-</a:t>
            </a:r>
            <a:r>
              <a:rPr lang="fr-FR" sz="2800" dirty="0" err="1" smtClean="0"/>
              <a:t>Rc</a:t>
            </a:r>
            <a:r>
              <a:rPr lang="fr-FR" sz="2800" dirty="0" smtClean="0"/>
              <a:t> souvent irréversible = Antagonisme insurmontable</a:t>
            </a:r>
          </a:p>
          <a:p>
            <a:pPr>
              <a:buFont typeface="Arial" pitchFamily="34" charset="0"/>
              <a:buChar char="•"/>
            </a:pPr>
            <a:endParaRPr lang="fr-FR" sz="2800" dirty="0" smtClean="0"/>
          </a:p>
          <a:p>
            <a:pPr>
              <a:buFont typeface="Arial" pitchFamily="34" charset="0"/>
              <a:buChar char="•"/>
            </a:pPr>
            <a:r>
              <a:rPr lang="fr-FR" sz="2800" dirty="0" smtClean="0"/>
              <a:t> Diminution de l‘</a:t>
            </a:r>
            <a:r>
              <a:rPr lang="fr-FR" sz="2800" dirty="0" err="1" smtClean="0"/>
              <a:t>éfficacite</a:t>
            </a:r>
            <a:r>
              <a:rPr lang="fr-FR" sz="2800" dirty="0" smtClean="0"/>
              <a:t> de l'agoniste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fr-FR" b="1" dirty="0" smtClean="0"/>
              <a:t>Caractéristiques de l'interaction</a:t>
            </a:r>
            <a:br>
              <a:rPr lang="fr-FR" b="1" dirty="0" smtClean="0"/>
            </a:br>
            <a:r>
              <a:rPr lang="fr-FR" b="1" dirty="0" smtClean="0"/>
              <a:t>médicament-récepteurs</a:t>
            </a:r>
            <a:endParaRPr lang="fr-FR" dirty="0"/>
          </a:p>
        </p:txBody>
      </p:sp>
      <p:sp>
        <p:nvSpPr>
          <p:cNvPr id="3" name="Espace réservé du contenu 2"/>
          <p:cNvSpPr>
            <a:spLocks noGrp="1"/>
          </p:cNvSpPr>
          <p:nvPr>
            <p:ph idx="1"/>
          </p:nvPr>
        </p:nvSpPr>
        <p:spPr>
          <a:xfrm>
            <a:off x="457200" y="1600200"/>
            <a:ext cx="8229600" cy="5257800"/>
          </a:xfrm>
        </p:spPr>
        <p:txBody>
          <a:bodyPr>
            <a:normAutofit fontScale="92500" lnSpcReduction="20000"/>
          </a:bodyPr>
          <a:lstStyle/>
          <a:p>
            <a:r>
              <a:rPr lang="fr-FR" b="1" dirty="0" smtClean="0"/>
              <a:t>Spécificité: </a:t>
            </a:r>
            <a:r>
              <a:rPr lang="fr-FR" dirty="0" smtClean="0"/>
              <a:t>Un agoniste est spécifique d'un récepteur : ne peut interagir qu'avec ce récepteur.</a:t>
            </a:r>
          </a:p>
          <a:p>
            <a:pPr>
              <a:buNone/>
            </a:pPr>
            <a:r>
              <a:rPr lang="fr-FR" dirty="0" smtClean="0"/>
              <a:t>Se vérifie rarement =&gt; nombreux médicaments agissent sur plusieurs types de récepteurs</a:t>
            </a:r>
          </a:p>
          <a:p>
            <a:pPr>
              <a:buNone/>
            </a:pPr>
            <a:endParaRPr lang="fr-FR" dirty="0" smtClean="0"/>
          </a:p>
          <a:p>
            <a:r>
              <a:rPr lang="fr-FR" b="1" dirty="0" smtClean="0"/>
              <a:t>Sélectivité</a:t>
            </a:r>
          </a:p>
          <a:p>
            <a:pPr>
              <a:buNone/>
            </a:pPr>
            <a:r>
              <a:rPr lang="fr-FR" dirty="0" smtClean="0"/>
              <a:t>Lorsqu'il existe des sous-types d'un récepteur: Un agoniste est sélectif s'il n'</a:t>
            </a:r>
            <a:r>
              <a:rPr lang="fr-FR" dirty="0" err="1" smtClean="0"/>
              <a:t>intéragit</a:t>
            </a:r>
            <a:r>
              <a:rPr lang="fr-FR" dirty="0" smtClean="0"/>
              <a:t> qu'avec un de ces sous-types. (ex : β bloquant </a:t>
            </a:r>
            <a:r>
              <a:rPr lang="fr-FR" dirty="0" err="1" smtClean="0"/>
              <a:t>cardio</a:t>
            </a:r>
            <a:r>
              <a:rPr lang="fr-FR" dirty="0" smtClean="0"/>
              <a:t>-sélectif)</a:t>
            </a:r>
          </a:p>
          <a:p>
            <a:pPr>
              <a:buNone/>
            </a:pPr>
            <a:r>
              <a:rPr lang="fr-FR" dirty="0" smtClean="0"/>
              <a:t>La sélectivité n'est jamais absolue: dose élevée =&gt; sélectivité se perd.</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fr-FR" dirty="0" smtClean="0"/>
              <a:t>Les mécanismes d’action des médicaments </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200" y="304800"/>
            <a:ext cx="8909874" cy="6553200"/>
          </a:xfrm>
          <a:prstGeom prst="rect">
            <a:avLst/>
          </a:prstGeom>
        </p:spPr>
      </p:pic>
    </p:spTree>
    <p:extLst>
      <p:ext uri="{BB962C8B-B14F-4D97-AF65-F5344CB8AC3E}">
        <p14:creationId xmlns:p14="http://schemas.microsoft.com/office/powerpoint/2010/main" val="40342414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fr-FR" dirty="0" smtClean="0"/>
              <a:t>Les cibles des médicaments</a:t>
            </a:r>
            <a:endParaRPr lang="fr-FR" dirty="0"/>
          </a:p>
        </p:txBody>
      </p:sp>
      <p:graphicFrame>
        <p:nvGraphicFramePr>
          <p:cNvPr id="4" name="Espace réservé du contenu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pPr lvl="0"/>
            <a:r>
              <a:rPr lang="fr-FR" dirty="0" smtClean="0"/>
              <a:t>I) Les protéines jouant le rôle de récepteurs des médiateurs endogènes </a:t>
            </a:r>
            <a:endParaRPr lang="fr-FR" dirty="0"/>
          </a:p>
        </p:txBody>
      </p:sp>
      <p:graphicFrame>
        <p:nvGraphicFramePr>
          <p:cNvPr id="4" name="Espace réservé du contenu 3"/>
          <p:cNvGraphicFramePr>
            <a:graphicFrameLocks noGrp="1"/>
          </p:cNvGraphicFramePr>
          <p:nvPr>
            <p:ph idx="1"/>
          </p:nvPr>
        </p:nvGraphicFramePr>
        <p:xfrm>
          <a:off x="3810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normAutofit/>
          </a:bodyPr>
          <a:lstStyle/>
          <a:p>
            <a:r>
              <a:rPr lang="fr-FR" dirty="0" smtClean="0"/>
              <a:t>récepteurs couplés à la protéine G </a:t>
            </a:r>
            <a:endParaRPr lang="fr-FR" dirty="0"/>
          </a:p>
        </p:txBody>
      </p:sp>
      <p:sp>
        <p:nvSpPr>
          <p:cNvPr id="3" name="Espace réservé du contenu 2"/>
          <p:cNvSpPr>
            <a:spLocks noGrp="1"/>
          </p:cNvSpPr>
          <p:nvPr>
            <p:ph idx="1"/>
          </p:nvPr>
        </p:nvSpPr>
        <p:spPr/>
        <p:txBody>
          <a:bodyPr/>
          <a:lstStyle/>
          <a:p>
            <a:r>
              <a:rPr lang="fr-FR" dirty="0" smtClean="0"/>
              <a:t>trois </a:t>
            </a:r>
            <a:r>
              <a:rPr lang="fr-FR" dirty="0"/>
              <a:t>éléments distinct </a:t>
            </a:r>
          </a:p>
          <a:p>
            <a:pPr>
              <a:buNone/>
            </a:pPr>
            <a:r>
              <a:rPr lang="fr-FR" dirty="0" smtClean="0"/>
              <a:t>Le </a:t>
            </a:r>
            <a:r>
              <a:rPr lang="fr-FR" dirty="0"/>
              <a:t>récepteur transmembranaire </a:t>
            </a:r>
            <a:endParaRPr lang="fr-FR" dirty="0" smtClean="0"/>
          </a:p>
          <a:p>
            <a:pPr>
              <a:buNone/>
            </a:pPr>
            <a:r>
              <a:rPr lang="fr-FR" dirty="0" smtClean="0"/>
              <a:t>La </a:t>
            </a:r>
            <a:r>
              <a:rPr lang="fr-FR" dirty="0"/>
              <a:t>protéine G </a:t>
            </a:r>
          </a:p>
          <a:p>
            <a:pPr>
              <a:buNone/>
            </a:pPr>
            <a:r>
              <a:rPr lang="fr-FR" dirty="0" smtClean="0"/>
              <a:t>L’effecteur </a:t>
            </a:r>
            <a:endParaRPr lang="fr-FR" dirty="0"/>
          </a:p>
          <a:p>
            <a:endParaRPr lang="fr-FR" dirty="0"/>
          </a:p>
        </p:txBody>
      </p:sp>
      <p:pic>
        <p:nvPicPr>
          <p:cNvPr id="1026" name="Picture 2"/>
          <p:cNvPicPr>
            <a:picLocks noChangeAspect="1" noChangeArrowheads="1"/>
          </p:cNvPicPr>
          <p:nvPr/>
        </p:nvPicPr>
        <p:blipFill>
          <a:blip r:embed="rId2"/>
          <a:srcRect/>
          <a:stretch>
            <a:fillRect/>
          </a:stretch>
        </p:blipFill>
        <p:spPr bwMode="auto">
          <a:xfrm>
            <a:off x="2819401" y="3429000"/>
            <a:ext cx="6249228" cy="3429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fr-FR" dirty="0" smtClean="0"/>
              <a:t>récepteurs couplés à la protéine G </a:t>
            </a:r>
            <a:endParaRPr lang="fr-FR" dirty="0"/>
          </a:p>
        </p:txBody>
      </p:sp>
      <p:sp>
        <p:nvSpPr>
          <p:cNvPr id="3" name="Espace réservé du contenu 2"/>
          <p:cNvSpPr>
            <a:spLocks noGrp="1"/>
          </p:cNvSpPr>
          <p:nvPr>
            <p:ph idx="1"/>
          </p:nvPr>
        </p:nvSpPr>
        <p:spPr>
          <a:xfrm>
            <a:off x="457200" y="1646237"/>
            <a:ext cx="8229600" cy="4525963"/>
          </a:xfrm>
        </p:spPr>
        <p:txBody>
          <a:bodyPr/>
          <a:lstStyle/>
          <a:p>
            <a:r>
              <a:rPr lang="fr-FR" dirty="0" smtClean="0"/>
              <a:t>Fonctionnement </a:t>
            </a:r>
          </a:p>
          <a:p>
            <a:endParaRPr lang="fr-FR" dirty="0"/>
          </a:p>
        </p:txBody>
      </p:sp>
      <p:pic>
        <p:nvPicPr>
          <p:cNvPr id="4" name="Picture 3"/>
          <p:cNvPicPr>
            <a:picLocks noChangeAspect="1"/>
          </p:cNvPicPr>
          <p:nvPr/>
        </p:nvPicPr>
        <p:blipFill>
          <a:blip r:embed="rId2"/>
          <a:stretch>
            <a:fillRect/>
          </a:stretch>
        </p:blipFill>
        <p:spPr>
          <a:xfrm>
            <a:off x="304800" y="2266890"/>
            <a:ext cx="8382000" cy="459111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fr-FR" b="1" dirty="0" smtClean="0"/>
              <a:t>La pharmacodynamie</a:t>
            </a:r>
            <a:endParaRPr lang="fr-FR" dirty="0"/>
          </a:p>
        </p:txBody>
      </p:sp>
      <p:sp>
        <p:nvSpPr>
          <p:cNvPr id="3" name="Espace réservé du contenu 2"/>
          <p:cNvSpPr>
            <a:spLocks noGrp="1"/>
          </p:cNvSpPr>
          <p:nvPr>
            <p:ph idx="1"/>
          </p:nvPr>
        </p:nvSpPr>
        <p:spPr>
          <a:xfrm>
            <a:off x="457200" y="1752600"/>
            <a:ext cx="8229600" cy="2209800"/>
          </a:xfrm>
        </p:spPr>
        <p:txBody>
          <a:bodyPr>
            <a:normAutofit lnSpcReduction="10000"/>
          </a:bodyPr>
          <a:lstStyle/>
          <a:p>
            <a:endParaRPr lang="fr-FR" b="1" dirty="0" smtClean="0"/>
          </a:p>
          <a:p>
            <a:r>
              <a:rPr lang="fr-FR" dirty="0" smtClean="0"/>
              <a:t>Etudie les effets pharmacologiques des médicaments et leurs modes d'action.</a:t>
            </a:r>
          </a:p>
          <a:p>
            <a:r>
              <a:rPr lang="fr-FR" dirty="0" smtClean="0"/>
              <a:t>Effet du médicament sur l’organisme</a:t>
            </a:r>
          </a:p>
        </p:txBody>
      </p:sp>
      <p:pic>
        <p:nvPicPr>
          <p:cNvPr id="4" name="Picture 3"/>
          <p:cNvPicPr>
            <a:picLocks noChangeAspect="1"/>
          </p:cNvPicPr>
          <p:nvPr/>
        </p:nvPicPr>
        <p:blipFill>
          <a:blip r:embed="rId2"/>
          <a:stretch>
            <a:fillRect/>
          </a:stretch>
        </p:blipFill>
        <p:spPr>
          <a:xfrm>
            <a:off x="609600" y="4184536"/>
            <a:ext cx="7848600" cy="2216264"/>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731838"/>
          </a:xfrm>
        </p:spPr>
        <p:style>
          <a:lnRef idx="3">
            <a:schemeClr val="lt1"/>
          </a:lnRef>
          <a:fillRef idx="1">
            <a:schemeClr val="accent6"/>
          </a:fillRef>
          <a:effectRef idx="1">
            <a:schemeClr val="accent6"/>
          </a:effectRef>
          <a:fontRef idx="minor">
            <a:schemeClr val="lt1"/>
          </a:fontRef>
        </p:style>
        <p:txBody>
          <a:bodyPr>
            <a:normAutofit fontScale="90000"/>
          </a:bodyPr>
          <a:lstStyle/>
          <a:p>
            <a:r>
              <a:rPr lang="fr-FR" dirty="0" smtClean="0"/>
              <a:t>récepteurs couplés à la protéine G </a:t>
            </a:r>
            <a:endParaRPr lang="fr-FR" dirty="0"/>
          </a:p>
        </p:txBody>
      </p:sp>
      <p:graphicFrame>
        <p:nvGraphicFramePr>
          <p:cNvPr id="5" name="Espace réservé du contenu 4"/>
          <p:cNvGraphicFramePr>
            <a:graphicFrameLocks noGrp="1"/>
          </p:cNvGraphicFramePr>
          <p:nvPr>
            <p:ph idx="1"/>
          </p:nvPr>
        </p:nvGraphicFramePr>
        <p:xfrm>
          <a:off x="609600" y="1066800"/>
          <a:ext cx="8229600" cy="121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838200" y="2952647"/>
            <a:ext cx="7086599" cy="2914753"/>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lvl="0"/>
            <a:r>
              <a:rPr lang="fr-FR" dirty="0" smtClean="0"/>
              <a:t>I) Les protéines jouant le rôle de récepteurs des médiateurs endogènes </a:t>
            </a:r>
            <a:endParaRPr lang="fr-FR" dirty="0"/>
          </a:p>
        </p:txBody>
      </p:sp>
      <p:graphicFrame>
        <p:nvGraphicFramePr>
          <p:cNvPr id="4" name="Espace réservé du contenu 3"/>
          <p:cNvGraphicFramePr>
            <a:graphicFrameLocks noGrp="1"/>
          </p:cNvGraphicFramePr>
          <p:nvPr>
            <p:ph idx="1"/>
          </p:nvPr>
        </p:nvGraphicFramePr>
        <p:xfrm>
          <a:off x="381000" y="16764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5800" y="3048000"/>
            <a:ext cx="8229600" cy="2133600"/>
          </a:xfrm>
        </p:spPr>
        <p:txBody>
          <a:bodyPr/>
          <a:lstStyle/>
          <a:p>
            <a:r>
              <a:rPr lang="fr-FR" dirty="0" smtClean="0"/>
              <a:t>Récepteurs membranaires</a:t>
            </a:r>
          </a:p>
          <a:p>
            <a:r>
              <a:rPr lang="fr-FR" dirty="0" smtClean="0"/>
              <a:t>Possèdent des ligands endogènes</a:t>
            </a:r>
          </a:p>
          <a:p>
            <a:r>
              <a:rPr lang="fr-FR" dirty="0" smtClean="0"/>
              <a:t>Passage des ions</a:t>
            </a:r>
          </a:p>
          <a:p>
            <a:pPr>
              <a:buNone/>
            </a:pPr>
            <a:endParaRPr lang="fr-FR" dirty="0" smtClean="0"/>
          </a:p>
          <a:p>
            <a:pPr>
              <a:buNone/>
            </a:pPr>
            <a:endParaRPr lang="fr-FR" dirty="0" smtClean="0"/>
          </a:p>
          <a:p>
            <a:pPr>
              <a:buNone/>
            </a:pPr>
            <a:endParaRPr lang="fr-FR" dirty="0" smtClean="0"/>
          </a:p>
          <a:p>
            <a:pPr>
              <a:buNone/>
            </a:pPr>
            <a:endParaRPr lang="fr-FR" dirty="0"/>
          </a:p>
        </p:txBody>
      </p:sp>
      <p:sp>
        <p:nvSpPr>
          <p:cNvPr id="4" name="Titr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fr-FR" dirty="0" smtClean="0"/>
              <a:t>Récepteurs membranaires assurant une fonction canal ionique</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81000" y="533400"/>
            <a:ext cx="8305799" cy="5943600"/>
          </a:xfrm>
          <a:prstGeom prst="rect">
            <a:avLst/>
          </a:prstGeom>
        </p:spPr>
      </p:pic>
    </p:spTree>
    <p:extLst>
      <p:ext uri="{BB962C8B-B14F-4D97-AF65-F5344CB8AC3E}">
        <p14:creationId xmlns:p14="http://schemas.microsoft.com/office/powerpoint/2010/main" val="3335881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7200" y="533400"/>
            <a:ext cx="8229600" cy="4953000"/>
          </a:xfrm>
          <a:prstGeom prst="rect">
            <a:avLst/>
          </a:prstGeom>
        </p:spPr>
      </p:pic>
      <p:sp>
        <p:nvSpPr>
          <p:cNvPr id="5" name="Rectangle 4"/>
          <p:cNvSpPr/>
          <p:nvPr/>
        </p:nvSpPr>
        <p:spPr>
          <a:xfrm>
            <a:off x="1143000" y="5562600"/>
            <a:ext cx="5444054" cy="830997"/>
          </a:xfrm>
          <a:prstGeom prst="rect">
            <a:avLst/>
          </a:prstGeom>
        </p:spPr>
        <p:txBody>
          <a:bodyPr wrap="none">
            <a:spAutoFit/>
          </a:bodyPr>
          <a:lstStyle/>
          <a:p>
            <a:pPr>
              <a:buNone/>
            </a:pPr>
            <a:r>
              <a:rPr lang="fr-FR" sz="2400" dirty="0">
                <a:solidFill>
                  <a:srgbClr val="FF0000"/>
                </a:solidFill>
                <a:effectLst>
                  <a:outerShdw blurRad="38100" dist="38100" dir="2700000" algn="tl">
                    <a:srgbClr val="000000">
                      <a:alpha val="43137"/>
                    </a:srgbClr>
                  </a:outerShdw>
                </a:effectLst>
              </a:rPr>
              <a:t>le récepteur Nicotinique de </a:t>
            </a:r>
            <a:r>
              <a:rPr lang="fr-FR" sz="2400" dirty="0" smtClean="0">
                <a:solidFill>
                  <a:srgbClr val="FF0000"/>
                </a:solidFill>
                <a:effectLst>
                  <a:outerShdw blurRad="38100" dist="38100" dir="2700000" algn="tl">
                    <a:srgbClr val="000000">
                      <a:alpha val="43137"/>
                    </a:srgbClr>
                  </a:outerShdw>
                </a:effectLst>
              </a:rPr>
              <a:t>l’acétylcholine</a:t>
            </a:r>
          </a:p>
          <a:p>
            <a:pPr>
              <a:buNone/>
            </a:pPr>
            <a:r>
              <a:rPr lang="fr-FR" sz="2400" dirty="0" smtClean="0">
                <a:solidFill>
                  <a:srgbClr val="FF0000"/>
                </a:solidFill>
                <a:effectLst>
                  <a:outerShdw blurRad="38100" dist="38100" dir="2700000" algn="tl">
                    <a:srgbClr val="000000">
                      <a:alpha val="43137"/>
                    </a:srgbClr>
                  </a:outerShdw>
                </a:effectLst>
              </a:rPr>
              <a:t>Ex de </a:t>
            </a:r>
            <a:r>
              <a:rPr lang="fr-FR" sz="2400" dirty="0" err="1" smtClean="0">
                <a:solidFill>
                  <a:srgbClr val="FF0000"/>
                </a:solidFill>
                <a:effectLst>
                  <a:outerShdw blurRad="38100" dist="38100" dir="2700000" algn="tl">
                    <a:srgbClr val="000000">
                      <a:alpha val="43137"/>
                    </a:srgbClr>
                  </a:outerShdw>
                </a:effectLst>
              </a:rPr>
              <a:t>med</a:t>
            </a:r>
            <a:r>
              <a:rPr lang="fr-FR" sz="2400" dirty="0" smtClean="0">
                <a:solidFill>
                  <a:srgbClr val="FF0000"/>
                </a:solidFill>
                <a:effectLst>
                  <a:outerShdw blurRad="38100" dist="38100" dir="2700000" algn="tl">
                    <a:srgbClr val="000000">
                      <a:alpha val="43137"/>
                    </a:srgbClr>
                  </a:outerShdw>
                </a:effectLst>
              </a:rPr>
              <a:t>: </a:t>
            </a:r>
            <a:r>
              <a:rPr lang="fr-FR" sz="2400" dirty="0" err="1" smtClean="0">
                <a:solidFill>
                  <a:srgbClr val="FF0000"/>
                </a:solidFill>
                <a:effectLst>
                  <a:outerShdw blurRad="38100" dist="38100" dir="2700000" algn="tl">
                    <a:srgbClr val="000000">
                      <a:alpha val="43137"/>
                    </a:srgbClr>
                  </a:outerShdw>
                </a:effectLst>
              </a:rPr>
              <a:t>curars</a:t>
            </a:r>
            <a:r>
              <a:rPr lang="fr-FR" sz="2400" dirty="0" smtClean="0">
                <a:solidFill>
                  <a:srgbClr val="FF0000"/>
                </a:solidFill>
                <a:effectLst>
                  <a:outerShdw blurRad="38100" dist="38100" dir="2700000" algn="tl">
                    <a:srgbClr val="000000">
                      <a:alpha val="43137"/>
                    </a:srgbClr>
                  </a:outerShdw>
                </a:effectLst>
              </a:rPr>
              <a:t> </a:t>
            </a:r>
            <a:endParaRPr lang="fr-FR" sz="2400"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252368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fr-FR" dirty="0" smtClean="0"/>
              <a:t>Récepteurs membranaires assurant une fonction canal ionique</a:t>
            </a:r>
            <a:endParaRPr lang="fr-FR" dirty="0"/>
          </a:p>
        </p:txBody>
      </p:sp>
      <p:sp>
        <p:nvSpPr>
          <p:cNvPr id="3" name="Espace réservé du contenu 2"/>
          <p:cNvSpPr>
            <a:spLocks noGrp="1"/>
          </p:cNvSpPr>
          <p:nvPr>
            <p:ph idx="1"/>
          </p:nvPr>
        </p:nvSpPr>
        <p:spPr/>
        <p:txBody>
          <a:bodyPr/>
          <a:lstStyle/>
          <a:p>
            <a:r>
              <a:rPr lang="fr-FR" dirty="0" smtClean="0"/>
              <a:t>le récepteur du GABA-A</a:t>
            </a:r>
          </a:p>
          <a:p>
            <a:pPr>
              <a:buNone/>
            </a:pPr>
            <a:endParaRPr lang="fr-FR" dirty="0"/>
          </a:p>
        </p:txBody>
      </p:sp>
      <p:pic>
        <p:nvPicPr>
          <p:cNvPr id="4098" name="Picture 2"/>
          <p:cNvPicPr>
            <a:picLocks noChangeAspect="1" noChangeArrowheads="1"/>
          </p:cNvPicPr>
          <p:nvPr/>
        </p:nvPicPr>
        <p:blipFill>
          <a:blip r:embed="rId2"/>
          <a:srcRect/>
          <a:stretch>
            <a:fillRect/>
          </a:stretch>
        </p:blipFill>
        <p:spPr bwMode="auto">
          <a:xfrm>
            <a:off x="1828800" y="2819400"/>
            <a:ext cx="5238750" cy="3743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fr-FR" dirty="0" smtClean="0"/>
              <a:t>Récepteurs membranaires assurant une fonction canal ionique</a:t>
            </a:r>
            <a:endParaRPr lang="fr-FR" dirty="0"/>
          </a:p>
        </p:txBody>
      </p:sp>
      <p:sp>
        <p:nvSpPr>
          <p:cNvPr id="3" name="Espace réservé du contenu 2"/>
          <p:cNvSpPr>
            <a:spLocks noGrp="1"/>
          </p:cNvSpPr>
          <p:nvPr>
            <p:ph idx="1"/>
          </p:nvPr>
        </p:nvSpPr>
        <p:spPr/>
        <p:txBody>
          <a:bodyPr/>
          <a:lstStyle/>
          <a:p>
            <a:endParaRPr lang="fr-FR" dirty="0"/>
          </a:p>
          <a:p>
            <a:r>
              <a:rPr lang="fr-FR" dirty="0"/>
              <a:t>le récepteur </a:t>
            </a:r>
            <a:r>
              <a:rPr lang="fr-FR" dirty="0" smtClean="0"/>
              <a:t>Nicotinique </a:t>
            </a:r>
            <a:r>
              <a:rPr lang="fr-FR" dirty="0"/>
              <a:t>de l’acétylcholine </a:t>
            </a:r>
            <a:endParaRPr lang="fr-FR" dirty="0" smtClean="0"/>
          </a:p>
          <a:p>
            <a:pPr>
              <a:buNone/>
            </a:pPr>
            <a:endParaRPr lang="fr-FR" dirty="0"/>
          </a:p>
        </p:txBody>
      </p:sp>
      <p:pic>
        <p:nvPicPr>
          <p:cNvPr id="5122" name="Picture 2"/>
          <p:cNvPicPr>
            <a:picLocks noChangeAspect="1" noChangeArrowheads="1"/>
          </p:cNvPicPr>
          <p:nvPr/>
        </p:nvPicPr>
        <p:blipFill>
          <a:blip r:embed="rId2"/>
          <a:srcRect/>
          <a:stretch>
            <a:fillRect/>
          </a:stretch>
        </p:blipFill>
        <p:spPr bwMode="auto">
          <a:xfrm>
            <a:off x="685800" y="3124200"/>
            <a:ext cx="3733800" cy="37338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5029200" y="3200400"/>
            <a:ext cx="3400425" cy="35482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lvl="0"/>
            <a:r>
              <a:rPr lang="fr-FR" dirty="0" smtClean="0"/>
              <a:t>I) Les protéines jouant le rôle de récepteurs des médiateurs endogènes </a:t>
            </a:r>
            <a:endParaRPr lang="fr-FR" dirty="0"/>
          </a:p>
        </p:txBody>
      </p:sp>
      <p:graphicFrame>
        <p:nvGraphicFramePr>
          <p:cNvPr id="4" name="Espace réservé du contenu 3"/>
          <p:cNvGraphicFramePr>
            <a:graphicFrameLocks noGrp="1"/>
          </p:cNvGraphicFramePr>
          <p:nvPr>
            <p:ph idx="1"/>
          </p:nvPr>
        </p:nvGraphicFramePr>
        <p:xfrm>
          <a:off x="381000" y="1676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38200"/>
            <a:ext cx="8229600" cy="1143000"/>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fr-FR" dirty="0" smtClean="0"/>
              <a:t>Récepteurs assurant une activité enzymatique</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33702337"/>
              </p:ext>
            </p:extLst>
          </p:nvPr>
        </p:nvGraphicFramePr>
        <p:xfrm>
          <a:off x="457200" y="2895600"/>
          <a:ext cx="5257800" cy="3230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6114953" y="2895600"/>
            <a:ext cx="2495647" cy="3352799"/>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7200" y="1143001"/>
            <a:ext cx="8000999" cy="4343400"/>
          </a:xfrm>
          <a:prstGeom prst="rect">
            <a:avLst/>
          </a:prstGeom>
        </p:spPr>
      </p:pic>
      <p:pic>
        <p:nvPicPr>
          <p:cNvPr id="5" name="Picture 4"/>
          <p:cNvPicPr>
            <a:picLocks noChangeAspect="1"/>
          </p:cNvPicPr>
          <p:nvPr/>
        </p:nvPicPr>
        <p:blipFill>
          <a:blip r:embed="rId3"/>
          <a:stretch>
            <a:fillRect/>
          </a:stretch>
        </p:blipFill>
        <p:spPr>
          <a:xfrm>
            <a:off x="4419599" y="2209612"/>
            <a:ext cx="4191001" cy="3657788"/>
          </a:xfrm>
          <a:prstGeom prst="rect">
            <a:avLst/>
          </a:prstGeom>
        </p:spPr>
      </p:pic>
    </p:spTree>
    <p:extLst>
      <p:ext uri="{BB962C8B-B14F-4D97-AF65-F5344CB8AC3E}">
        <p14:creationId xmlns:p14="http://schemas.microsoft.com/office/powerpoint/2010/main" val="2301476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nvPr>
        </p:nvGraphicFramePr>
        <p:xfrm>
          <a:off x="381000" y="1600200"/>
          <a:ext cx="83058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re 3"/>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rtlCol="0">
            <a:normAutofit/>
          </a:bodyPr>
          <a:lstStyle/>
          <a:p>
            <a:pPr fontAlgn="auto">
              <a:spcAft>
                <a:spcPts val="0"/>
              </a:spcAft>
              <a:defRPr/>
            </a:pPr>
            <a:r>
              <a:rPr lang="fr-FR" dirty="0" smtClean="0"/>
              <a:t>Terminologie </a:t>
            </a: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fr-FR" dirty="0" smtClean="0"/>
              <a:t>Les cibles des médicaments</a:t>
            </a:r>
            <a:endParaRPr lang="fr-FR" dirty="0"/>
          </a:p>
        </p:txBody>
      </p:sp>
      <p:graphicFrame>
        <p:nvGraphicFramePr>
          <p:cNvPr id="4" name="Espace réservé du contenu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7200" y="533400"/>
            <a:ext cx="8229600" cy="6019799"/>
          </a:xfrm>
          <a:prstGeom prst="rect">
            <a:avLst/>
          </a:prstGeom>
        </p:spPr>
      </p:pic>
    </p:spTree>
    <p:extLst>
      <p:ext uri="{BB962C8B-B14F-4D97-AF65-F5344CB8AC3E}">
        <p14:creationId xmlns:p14="http://schemas.microsoft.com/office/powerpoint/2010/main" val="23146779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fr-FR" dirty="0" smtClean="0"/>
              <a:t>Récepteurs intracellulaires</a:t>
            </a:r>
            <a:endParaRPr lang="fr-FR" dirty="0"/>
          </a:p>
        </p:txBody>
      </p:sp>
      <p:sp>
        <p:nvSpPr>
          <p:cNvPr id="3" name="Espace réservé du contenu 2"/>
          <p:cNvSpPr>
            <a:spLocks noGrp="1"/>
          </p:cNvSpPr>
          <p:nvPr>
            <p:ph idx="1"/>
          </p:nvPr>
        </p:nvSpPr>
        <p:spPr/>
        <p:txBody>
          <a:bodyPr/>
          <a:lstStyle/>
          <a:p>
            <a:r>
              <a:rPr lang="fr-FR" dirty="0" smtClean="0"/>
              <a:t>Récepteurs au stéroïdes </a:t>
            </a:r>
          </a:p>
          <a:p>
            <a:endParaRPr lang="fr-FR" dirty="0"/>
          </a:p>
        </p:txBody>
      </p:sp>
      <p:pic>
        <p:nvPicPr>
          <p:cNvPr id="28674" name="Picture 2"/>
          <p:cNvPicPr>
            <a:picLocks noChangeAspect="1" noChangeArrowheads="1"/>
          </p:cNvPicPr>
          <p:nvPr/>
        </p:nvPicPr>
        <p:blipFill>
          <a:blip r:embed="rId2"/>
          <a:srcRect/>
          <a:stretch>
            <a:fillRect/>
          </a:stretch>
        </p:blipFill>
        <p:spPr bwMode="auto">
          <a:xfrm>
            <a:off x="1600200" y="2105025"/>
            <a:ext cx="5695950" cy="47529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fr-FR" dirty="0" smtClean="0"/>
              <a:t>Récepteurs intracellulaires</a:t>
            </a:r>
            <a:endParaRPr lang="fr-FR" dirty="0"/>
          </a:p>
        </p:txBody>
      </p:sp>
      <p:sp>
        <p:nvSpPr>
          <p:cNvPr id="3" name="Espace réservé du contenu 2"/>
          <p:cNvSpPr>
            <a:spLocks noGrp="1"/>
          </p:cNvSpPr>
          <p:nvPr>
            <p:ph idx="1"/>
          </p:nvPr>
        </p:nvSpPr>
        <p:spPr/>
        <p:txBody>
          <a:bodyPr/>
          <a:lstStyle/>
          <a:p>
            <a:r>
              <a:rPr lang="fr-FR" dirty="0" smtClean="0"/>
              <a:t>Récepteurs au T3, T4</a:t>
            </a:r>
            <a:endParaRPr lang="fr-FR" dirty="0"/>
          </a:p>
        </p:txBody>
      </p:sp>
      <p:grpSp>
        <p:nvGrpSpPr>
          <p:cNvPr id="21" name="Groupe 20"/>
          <p:cNvGrpSpPr/>
          <p:nvPr/>
        </p:nvGrpSpPr>
        <p:grpSpPr>
          <a:xfrm>
            <a:off x="304800" y="2514600"/>
            <a:ext cx="4003557" cy="2627531"/>
            <a:chOff x="304800" y="2514600"/>
            <a:chExt cx="4003557" cy="2627531"/>
          </a:xfrm>
        </p:grpSpPr>
        <p:pic>
          <p:nvPicPr>
            <p:cNvPr id="29698" name="Picture 2" descr="http://us.123rf.com/400wm/400/400/cooldesign/cooldesign1107/cooldesign110700189/10240010-adn-3d.jpg"/>
            <p:cNvPicPr>
              <a:picLocks noChangeAspect="1" noChangeArrowheads="1"/>
            </p:cNvPicPr>
            <p:nvPr/>
          </p:nvPicPr>
          <p:blipFill>
            <a:blip r:embed="rId2" cstate="print"/>
            <a:srcRect/>
            <a:stretch>
              <a:fillRect/>
            </a:stretch>
          </p:blipFill>
          <p:spPr bwMode="auto">
            <a:xfrm>
              <a:off x="990600" y="2819400"/>
              <a:ext cx="3317757" cy="2215788"/>
            </a:xfrm>
            <a:prstGeom prst="rect">
              <a:avLst/>
            </a:prstGeom>
            <a:noFill/>
          </p:spPr>
        </p:pic>
        <p:sp>
          <p:nvSpPr>
            <p:cNvPr id="6" name="Forme en L 5"/>
            <p:cNvSpPr/>
            <p:nvPr/>
          </p:nvSpPr>
          <p:spPr>
            <a:xfrm>
              <a:off x="2286000" y="3200400"/>
              <a:ext cx="1219200" cy="1143000"/>
            </a:xfrm>
            <a:prstGeom prst="corne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smtClean="0"/>
                <a:t>R T3</a:t>
              </a:r>
              <a:endParaRPr lang="fr-FR" dirty="0"/>
            </a:p>
          </p:txBody>
        </p:sp>
        <p:sp>
          <p:nvSpPr>
            <p:cNvPr id="7" name="Rectangle 6"/>
            <p:cNvSpPr/>
            <p:nvPr/>
          </p:nvSpPr>
          <p:spPr>
            <a:xfrm>
              <a:off x="3429000" y="2514600"/>
              <a:ext cx="685800" cy="5334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dirty="0" smtClean="0"/>
                <a:t>T3</a:t>
              </a:r>
              <a:endParaRPr lang="fr-FR" dirty="0"/>
            </a:p>
          </p:txBody>
        </p:sp>
        <p:sp>
          <p:nvSpPr>
            <p:cNvPr id="8" name="ZoneTexte 7"/>
            <p:cNvSpPr txBox="1"/>
            <p:nvPr/>
          </p:nvSpPr>
          <p:spPr>
            <a:xfrm>
              <a:off x="304800" y="4495800"/>
              <a:ext cx="1295400" cy="646331"/>
            </a:xfrm>
            <a:prstGeom prst="rect">
              <a:avLst/>
            </a:prstGeom>
            <a:noFill/>
          </p:spPr>
          <p:txBody>
            <a:bodyPr wrap="square" rtlCol="0">
              <a:spAutoFit/>
            </a:bodyPr>
            <a:lstStyle/>
            <a:p>
              <a:r>
                <a:rPr lang="fr-FR" dirty="0" smtClean="0"/>
                <a:t>Effet répresseur </a:t>
              </a:r>
              <a:endParaRPr lang="fr-FR" dirty="0"/>
            </a:p>
          </p:txBody>
        </p:sp>
        <p:cxnSp>
          <p:nvCxnSpPr>
            <p:cNvPr id="12" name="Connecteur droit avec flèche 11"/>
            <p:cNvCxnSpPr/>
            <p:nvPr/>
          </p:nvCxnSpPr>
          <p:spPr>
            <a:xfrm flipV="1">
              <a:off x="1219200" y="4038600"/>
              <a:ext cx="1143000" cy="6096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grpSp>
      <p:pic>
        <p:nvPicPr>
          <p:cNvPr id="16" name="Picture 2" descr="http://us.123rf.com/400wm/400/400/cooldesign/cooldesign1107/cooldesign110700189/10240010-adn-3d.jpg"/>
          <p:cNvPicPr>
            <a:picLocks noChangeAspect="1" noChangeArrowheads="1"/>
          </p:cNvPicPr>
          <p:nvPr/>
        </p:nvPicPr>
        <p:blipFill>
          <a:blip r:embed="rId2" cstate="print"/>
          <a:srcRect/>
          <a:stretch>
            <a:fillRect/>
          </a:stretch>
        </p:blipFill>
        <p:spPr bwMode="auto">
          <a:xfrm>
            <a:off x="5181600" y="2819400"/>
            <a:ext cx="3317757" cy="2215788"/>
          </a:xfrm>
          <a:prstGeom prst="rect">
            <a:avLst/>
          </a:prstGeom>
          <a:noFill/>
        </p:spPr>
      </p:pic>
      <p:sp>
        <p:nvSpPr>
          <p:cNvPr id="17" name="Forme en L 16"/>
          <p:cNvSpPr/>
          <p:nvPr/>
        </p:nvSpPr>
        <p:spPr>
          <a:xfrm>
            <a:off x="5334000" y="4648200"/>
            <a:ext cx="1219200" cy="1143000"/>
          </a:xfrm>
          <a:prstGeom prst="corne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smtClean="0"/>
              <a:t>R T3</a:t>
            </a:r>
            <a:endParaRPr lang="fr-FR" dirty="0"/>
          </a:p>
        </p:txBody>
      </p:sp>
      <p:sp>
        <p:nvSpPr>
          <p:cNvPr id="18" name="Rectangle 17"/>
          <p:cNvSpPr/>
          <p:nvPr/>
        </p:nvSpPr>
        <p:spPr>
          <a:xfrm>
            <a:off x="5943600" y="4648200"/>
            <a:ext cx="609600" cy="53340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dirty="0" smtClean="0"/>
              <a:t>T3</a:t>
            </a:r>
            <a:endParaRPr lang="fr-FR" dirty="0"/>
          </a:p>
        </p:txBody>
      </p:sp>
      <p:sp>
        <p:nvSpPr>
          <p:cNvPr id="19" name="ZoneTexte 18"/>
          <p:cNvSpPr txBox="1"/>
          <p:nvPr/>
        </p:nvSpPr>
        <p:spPr>
          <a:xfrm>
            <a:off x="4724400" y="5867400"/>
            <a:ext cx="2895600" cy="646331"/>
          </a:xfrm>
          <a:prstGeom prst="rect">
            <a:avLst/>
          </a:prstGeom>
          <a:noFill/>
        </p:spPr>
        <p:txBody>
          <a:bodyPr wrap="square" rtlCol="0">
            <a:spAutoFit/>
          </a:bodyPr>
          <a:lstStyle/>
          <a:p>
            <a:r>
              <a:rPr lang="fr-FR" dirty="0" smtClean="0"/>
              <a:t>Suppression de l’effet répresseur</a:t>
            </a:r>
            <a:endParaRPr lang="fr-FR" dirty="0"/>
          </a:p>
        </p:txBody>
      </p:sp>
      <p:sp>
        <p:nvSpPr>
          <p:cNvPr id="22" name="Secteurs 21"/>
          <p:cNvSpPr/>
          <p:nvPr/>
        </p:nvSpPr>
        <p:spPr>
          <a:xfrm rot="10250218">
            <a:off x="5951827" y="3213886"/>
            <a:ext cx="1219200" cy="1158032"/>
          </a:xfrm>
          <a:prstGeom prst="pi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solidFill>
                <a:schemeClr val="tx1"/>
              </a:solidFill>
            </a:endParaRPr>
          </a:p>
        </p:txBody>
      </p:sp>
      <p:sp>
        <p:nvSpPr>
          <p:cNvPr id="24" name="ZoneTexte 23"/>
          <p:cNvSpPr txBox="1"/>
          <p:nvPr/>
        </p:nvSpPr>
        <p:spPr>
          <a:xfrm>
            <a:off x="7010400" y="3276600"/>
            <a:ext cx="1524000" cy="369332"/>
          </a:xfrm>
          <a:prstGeom prst="rect">
            <a:avLst/>
          </a:prstGeom>
          <a:noFill/>
        </p:spPr>
        <p:txBody>
          <a:bodyPr wrap="square" rtlCol="0">
            <a:spAutoFit/>
          </a:bodyPr>
          <a:lstStyle/>
          <a:p>
            <a:r>
              <a:rPr lang="fr-FR" dirty="0" smtClean="0"/>
              <a:t>transcription</a:t>
            </a:r>
            <a:endParaRPr lang="fr-FR" dirty="0"/>
          </a:p>
        </p:txBody>
      </p:sp>
      <p:cxnSp>
        <p:nvCxnSpPr>
          <p:cNvPr id="26" name="Connecteur droit 25"/>
          <p:cNvCxnSpPr/>
          <p:nvPr/>
        </p:nvCxnSpPr>
        <p:spPr>
          <a:xfrm rot="5400000">
            <a:off x="2285206" y="4343400"/>
            <a:ext cx="4572794" cy="794"/>
          </a:xfrm>
          <a:prstGeom prst="line">
            <a:avLst/>
          </a:prstGeom>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fr-FR" dirty="0" smtClean="0"/>
              <a:t>Les cibles des médicaments</a:t>
            </a:r>
            <a:endParaRPr lang="fr-FR" dirty="0"/>
          </a:p>
        </p:txBody>
      </p:sp>
      <p:graphicFrame>
        <p:nvGraphicFramePr>
          <p:cNvPr id="4" name="Espace réservé du contenu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fr-FR" dirty="0" smtClean="0"/>
              <a:t>II) protéines </a:t>
            </a:r>
            <a:r>
              <a:rPr lang="fr-FR" dirty="0"/>
              <a:t>cibles assurant le passage transmembranaire des ions</a:t>
            </a:r>
          </a:p>
        </p:txBody>
      </p:sp>
      <p:graphicFrame>
        <p:nvGraphicFramePr>
          <p:cNvPr id="4" name="Espace réservé du contenu 3"/>
          <p:cNvGraphicFramePr>
            <a:graphicFrameLocks noGrp="1"/>
          </p:cNvGraphicFramePr>
          <p:nvPr>
            <p:ph idx="1"/>
          </p:nvPr>
        </p:nvGraphicFramePr>
        <p:xfrm>
          <a:off x="457200" y="2514600"/>
          <a:ext cx="8229600" cy="3352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945991"/>
            <a:ext cx="8381999" cy="4997609"/>
          </a:xfrm>
          <a:prstGeom prst="rect">
            <a:avLst/>
          </a:prstGeom>
        </p:spPr>
      </p:pic>
    </p:spTree>
    <p:extLst>
      <p:ext uri="{BB962C8B-B14F-4D97-AF65-F5344CB8AC3E}">
        <p14:creationId xmlns:p14="http://schemas.microsoft.com/office/powerpoint/2010/main" val="18823774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lvl="0"/>
            <a:r>
              <a:rPr lang="fr-FR" dirty="0" smtClean="0"/>
              <a:t>Canaux ionique dépourvus de rôle de récepteur de médiateur</a:t>
            </a:r>
            <a:endParaRPr lang="fr-FR" dirty="0"/>
          </a:p>
        </p:txBody>
      </p:sp>
      <p:graphicFrame>
        <p:nvGraphicFramePr>
          <p:cNvPr id="4" name="Espace réservé du contenu 3"/>
          <p:cNvGraphicFramePr>
            <a:graphicFrameLocks noGrp="1"/>
          </p:cNvGraphicFramePr>
          <p:nvPr>
            <p:ph idx="1"/>
          </p:nvPr>
        </p:nvGraphicFramePr>
        <p:xfrm>
          <a:off x="2133600" y="1828800"/>
          <a:ext cx="4724400"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22" name="Picture 2"/>
          <p:cNvPicPr>
            <a:picLocks noChangeAspect="1" noChangeArrowheads="1"/>
          </p:cNvPicPr>
          <p:nvPr/>
        </p:nvPicPr>
        <p:blipFill>
          <a:blip r:embed="rId7"/>
          <a:srcRect/>
          <a:stretch>
            <a:fillRect/>
          </a:stretch>
        </p:blipFill>
        <p:spPr bwMode="auto">
          <a:xfrm>
            <a:off x="1676400" y="3962400"/>
            <a:ext cx="5715000" cy="2895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r>
              <a:rPr lang="fr-FR" dirty="0" smtClean="0"/>
              <a:t>Les canaux sodiques </a:t>
            </a:r>
            <a:endParaRPr lang="fr-FR" dirty="0"/>
          </a:p>
        </p:txBody>
      </p:sp>
      <p:pic>
        <p:nvPicPr>
          <p:cNvPr id="4" name="Content Placeholder 3"/>
          <p:cNvPicPr>
            <a:picLocks noGrp="1" noChangeAspect="1"/>
          </p:cNvPicPr>
          <p:nvPr>
            <p:ph idx="1"/>
          </p:nvPr>
        </p:nvPicPr>
        <p:blipFill>
          <a:blip r:embed="rId3"/>
          <a:stretch>
            <a:fillRect/>
          </a:stretch>
        </p:blipFill>
        <p:spPr>
          <a:xfrm>
            <a:off x="381000" y="2895600"/>
            <a:ext cx="8153399" cy="2474159"/>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lvl="0"/>
            <a:r>
              <a:rPr lang="fr-FR" dirty="0" smtClean="0"/>
              <a:t>Les canaux potassiques</a:t>
            </a:r>
            <a:endParaRPr lang="fr-FR" dirty="0"/>
          </a:p>
        </p:txBody>
      </p:sp>
      <p:graphicFrame>
        <p:nvGraphicFramePr>
          <p:cNvPr id="5" name="Espace réservé du contenu 4"/>
          <p:cNvGraphicFramePr>
            <a:graphicFrameLocks noGrp="1"/>
          </p:cNvGraphicFramePr>
          <p:nvPr>
            <p:ph idx="1"/>
          </p:nvPr>
        </p:nvGraphicFramePr>
        <p:xfrm>
          <a:off x="457200" y="1905000"/>
          <a:ext cx="8229600" cy="4076700"/>
        </p:xfrm>
        <a:graphic>
          <a:graphicData uri="http://schemas.openxmlformats.org/drawingml/2006/table">
            <a:tbl>
              <a:tblPr firstRow="1" bandRow="1">
                <a:tableStyleId>{5C22544A-7EE6-4342-B048-85BDC9FD1C3A}</a:tableStyleId>
              </a:tblPr>
              <a:tblGrid>
                <a:gridCol w="2743200"/>
                <a:gridCol w="2743200"/>
                <a:gridCol w="2743200"/>
              </a:tblGrid>
              <a:tr h="457200">
                <a:tc rowSpan="2">
                  <a:txBody>
                    <a:bodyPr/>
                    <a:lstStyle/>
                    <a:p>
                      <a:r>
                        <a:rPr lang="fr-FR" sz="1800" b="1" kern="1200" baseline="0" dirty="0" smtClean="0">
                          <a:solidFill>
                            <a:schemeClr val="lt1"/>
                          </a:solidFill>
                          <a:latin typeface="+mn-lt"/>
                          <a:ea typeface="+mn-ea"/>
                          <a:cs typeface="+mn-cs"/>
                        </a:rPr>
                        <a:t>Rôle physiologique 	</a:t>
                      </a:r>
                    </a:p>
                    <a:p>
                      <a:endParaRPr lang="fr-FR" dirty="0"/>
                    </a:p>
                  </a:txBody>
                  <a:tcPr/>
                </a:tc>
                <a:tc gridSpan="2">
                  <a:txBody>
                    <a:bodyPr/>
                    <a:lstStyle/>
                    <a:p>
                      <a:r>
                        <a:rPr lang="fr-FR" sz="1800" b="1" kern="1200" baseline="0" dirty="0" smtClean="0">
                          <a:solidFill>
                            <a:schemeClr val="lt1"/>
                          </a:solidFill>
                          <a:latin typeface="+mn-lt"/>
                          <a:ea typeface="+mn-ea"/>
                          <a:cs typeface="+mn-cs"/>
                        </a:rPr>
                        <a:t>Médicaments agissants sur ces récepteurs 	</a:t>
                      </a:r>
                    </a:p>
                    <a:p>
                      <a:endParaRPr lang="fr-FR" dirty="0"/>
                    </a:p>
                  </a:txBody>
                  <a:tcPr/>
                </a:tc>
                <a:tc hMerge="1">
                  <a:txBody>
                    <a:bodyPr/>
                    <a:lstStyle/>
                    <a:p>
                      <a:endParaRPr lang="fr-FR" dirty="0"/>
                    </a:p>
                  </a:txBody>
                  <a:tcPr/>
                </a:tc>
              </a:tr>
              <a:tr h="807720">
                <a:tc vMerge="1">
                  <a:txBody>
                    <a:bodyPr/>
                    <a:lstStyle/>
                    <a:p>
                      <a:endParaRPr lang="fr-FR"/>
                    </a:p>
                  </a:txBody>
                  <a:tcPr/>
                </a:tc>
                <a:tc>
                  <a:txBody>
                    <a:bodyPr/>
                    <a:lstStyle/>
                    <a:p>
                      <a:r>
                        <a:rPr lang="fr-FR" sz="1800" kern="1200" baseline="0" dirty="0" smtClean="0">
                          <a:solidFill>
                            <a:schemeClr val="dk1"/>
                          </a:solidFill>
                          <a:latin typeface="+mn-lt"/>
                          <a:ea typeface="+mn-ea"/>
                          <a:cs typeface="+mn-cs"/>
                        </a:rPr>
                        <a:t>Molécule 	</a:t>
                      </a:r>
                    </a:p>
                  </a:txBody>
                  <a:tcPr/>
                </a:tc>
                <a:tc>
                  <a:txBody>
                    <a:bodyPr/>
                    <a:lstStyle/>
                    <a:p>
                      <a:r>
                        <a:rPr lang="fr-FR" sz="1800" kern="1200" baseline="0" dirty="0" smtClean="0">
                          <a:solidFill>
                            <a:schemeClr val="dk1"/>
                          </a:solidFill>
                          <a:latin typeface="+mn-lt"/>
                          <a:ea typeface="+mn-ea"/>
                          <a:cs typeface="+mn-cs"/>
                        </a:rPr>
                        <a:t>Mécanisme d’action et usage 	</a:t>
                      </a:r>
                    </a:p>
                  </a:txBody>
                  <a:tcPr/>
                </a:tc>
              </a:tr>
              <a:tr h="800100">
                <a:tc>
                  <a:txBody>
                    <a:bodyPr/>
                    <a:lstStyle/>
                    <a:p>
                      <a:r>
                        <a:rPr lang="fr-FR" sz="1800" kern="1200" baseline="0" dirty="0" smtClean="0">
                          <a:solidFill>
                            <a:schemeClr val="dk1"/>
                          </a:solidFill>
                          <a:latin typeface="+mn-lt"/>
                          <a:ea typeface="+mn-ea"/>
                          <a:cs typeface="+mn-cs"/>
                        </a:rPr>
                        <a:t>cellule musculaire cardiaque </a:t>
                      </a:r>
                    </a:p>
                  </a:txBody>
                  <a:tcPr/>
                </a:tc>
                <a:tc>
                  <a:txBody>
                    <a:bodyPr/>
                    <a:lstStyle/>
                    <a:p>
                      <a:endParaRPr lang="fr-FR" sz="1800" kern="1200" baseline="0" dirty="0" smtClean="0">
                        <a:solidFill>
                          <a:schemeClr val="dk1"/>
                        </a:solidFill>
                        <a:latin typeface="+mn-lt"/>
                        <a:ea typeface="+mn-ea"/>
                        <a:cs typeface="+mn-cs"/>
                      </a:endParaRPr>
                    </a:p>
                    <a:p>
                      <a:r>
                        <a:rPr lang="fr-FR" sz="1800" kern="1200" baseline="0" dirty="0" err="1" smtClean="0">
                          <a:solidFill>
                            <a:schemeClr val="dk1"/>
                          </a:solidFill>
                          <a:latin typeface="+mn-lt"/>
                          <a:ea typeface="+mn-ea"/>
                          <a:cs typeface="+mn-cs"/>
                        </a:rPr>
                        <a:t>Amiodarone</a:t>
                      </a:r>
                      <a:r>
                        <a:rPr lang="fr-FR" sz="1800" kern="1200" baseline="0" dirty="0" smtClean="0">
                          <a:solidFill>
                            <a:schemeClr val="dk1"/>
                          </a:solidFill>
                          <a:latin typeface="+mn-lt"/>
                          <a:ea typeface="+mn-ea"/>
                          <a:cs typeface="+mn-cs"/>
                        </a:rPr>
                        <a:t> </a:t>
                      </a:r>
                    </a:p>
                    <a:p>
                      <a:r>
                        <a:rPr lang="fr-FR" sz="1800" kern="1200" baseline="0" dirty="0" err="1" smtClean="0">
                          <a:solidFill>
                            <a:schemeClr val="dk1"/>
                          </a:solidFill>
                          <a:latin typeface="+mn-lt"/>
                          <a:ea typeface="+mn-ea"/>
                          <a:cs typeface="+mn-cs"/>
                        </a:rPr>
                        <a:t>sotalol</a:t>
                      </a:r>
                      <a:r>
                        <a:rPr lang="fr-FR" sz="1800" kern="1200" baseline="0" dirty="0" smtClean="0">
                          <a:solidFill>
                            <a:schemeClr val="dk1"/>
                          </a:solidFill>
                          <a:latin typeface="+mn-lt"/>
                          <a:ea typeface="+mn-ea"/>
                          <a:cs typeface="+mn-cs"/>
                        </a:rPr>
                        <a:t>	</a:t>
                      </a:r>
                    </a:p>
                  </a:txBody>
                  <a:tcPr/>
                </a:tc>
                <a:tc>
                  <a:txBody>
                    <a:bodyPr/>
                    <a:lstStyle/>
                    <a:p>
                      <a:r>
                        <a:rPr lang="fr-FR" dirty="0" smtClean="0"/>
                        <a:t>Inhibition, </a:t>
                      </a:r>
                    </a:p>
                    <a:p>
                      <a:r>
                        <a:rPr lang="fr-FR" dirty="0" smtClean="0"/>
                        <a:t>Anti arythmique</a:t>
                      </a:r>
                      <a:endParaRPr lang="fr-FR" dirty="0"/>
                    </a:p>
                  </a:txBody>
                  <a:tcPr/>
                </a:tc>
              </a:tr>
              <a:tr h="800100">
                <a:tc>
                  <a:txBody>
                    <a:bodyPr/>
                    <a:lstStyle/>
                    <a:p>
                      <a:r>
                        <a:rPr lang="fr-FR" sz="1800" kern="1200" baseline="0" dirty="0" smtClean="0">
                          <a:solidFill>
                            <a:schemeClr val="dk1"/>
                          </a:solidFill>
                          <a:latin typeface="+mn-lt"/>
                          <a:ea typeface="+mn-ea"/>
                          <a:cs typeface="+mn-cs"/>
                        </a:rPr>
                        <a:t>Cellules beta de </a:t>
                      </a:r>
                      <a:r>
                        <a:rPr lang="fr-FR" sz="1800" kern="1200" baseline="0" dirty="0" err="1" smtClean="0">
                          <a:solidFill>
                            <a:schemeClr val="dk1"/>
                          </a:solidFill>
                          <a:latin typeface="+mn-lt"/>
                          <a:ea typeface="+mn-ea"/>
                          <a:cs typeface="+mn-cs"/>
                        </a:rPr>
                        <a:t>longerhans</a:t>
                      </a:r>
                      <a:r>
                        <a:rPr lang="fr-FR" sz="1800" kern="1200" baseline="0" dirty="0" smtClean="0">
                          <a:solidFill>
                            <a:schemeClr val="dk1"/>
                          </a:solidFill>
                          <a:latin typeface="+mn-lt"/>
                          <a:ea typeface="+mn-ea"/>
                          <a:cs typeface="+mn-cs"/>
                        </a:rPr>
                        <a:t> </a:t>
                      </a:r>
                    </a:p>
                    <a:p>
                      <a:endParaRPr lang="fr-FR" dirty="0"/>
                    </a:p>
                  </a:txBody>
                  <a:tcPr/>
                </a:tc>
                <a:tc>
                  <a:txBody>
                    <a:bodyPr/>
                    <a:lstStyle/>
                    <a:p>
                      <a:endParaRPr lang="fr-FR" sz="1800" kern="1200" baseline="0" dirty="0" smtClean="0">
                        <a:solidFill>
                          <a:schemeClr val="dk1"/>
                        </a:solidFill>
                        <a:latin typeface="+mn-lt"/>
                        <a:ea typeface="+mn-ea"/>
                        <a:cs typeface="+mn-cs"/>
                      </a:endParaRPr>
                    </a:p>
                    <a:p>
                      <a:r>
                        <a:rPr lang="fr-FR" sz="1800" kern="1200" baseline="0" dirty="0" err="1" smtClean="0">
                          <a:solidFill>
                            <a:schemeClr val="dk1"/>
                          </a:solidFill>
                          <a:latin typeface="+mn-lt"/>
                          <a:ea typeface="+mn-ea"/>
                          <a:cs typeface="+mn-cs"/>
                        </a:rPr>
                        <a:t>Glibenclamide</a:t>
                      </a:r>
                      <a:r>
                        <a:rPr lang="fr-FR" sz="1800" kern="1200" baseline="0" dirty="0" smtClean="0">
                          <a:solidFill>
                            <a:schemeClr val="dk1"/>
                          </a:solidFill>
                          <a:latin typeface="+mn-lt"/>
                          <a:ea typeface="+mn-ea"/>
                          <a:cs typeface="+mn-cs"/>
                        </a:rPr>
                        <a:t> 	</a:t>
                      </a:r>
                    </a:p>
                    <a:p>
                      <a:r>
                        <a:rPr lang="fr-FR" dirty="0" err="1" smtClean="0"/>
                        <a:t>gliclazide</a:t>
                      </a:r>
                      <a:endParaRPr lang="fr-FR" dirty="0"/>
                    </a:p>
                  </a:txBody>
                  <a:tcPr/>
                </a:tc>
                <a:tc>
                  <a:txBody>
                    <a:bodyPr/>
                    <a:lstStyle/>
                    <a:p>
                      <a:r>
                        <a:rPr lang="fr-FR" dirty="0" smtClean="0"/>
                        <a:t>Inhibition,</a:t>
                      </a:r>
                    </a:p>
                    <a:p>
                      <a:r>
                        <a:rPr lang="fr-FR" dirty="0" smtClean="0"/>
                        <a:t>DNID</a:t>
                      </a:r>
                      <a:endParaRPr lang="fr-FR" dirty="0"/>
                    </a:p>
                  </a:txBody>
                  <a:tcPr/>
                </a:tc>
              </a:tr>
              <a:tr h="800100">
                <a:tc>
                  <a:txBody>
                    <a:bodyPr/>
                    <a:lstStyle/>
                    <a:p>
                      <a:r>
                        <a:rPr lang="fr-FR" dirty="0" smtClean="0"/>
                        <a:t>Muscles lisses vasculaires</a:t>
                      </a:r>
                      <a:endParaRPr lang="fr-FR" dirty="0"/>
                    </a:p>
                  </a:txBody>
                  <a:tcPr/>
                </a:tc>
                <a:tc>
                  <a:txBody>
                    <a:bodyPr/>
                    <a:lstStyle/>
                    <a:p>
                      <a:endParaRPr lang="fr-FR" dirty="0" smtClean="0"/>
                    </a:p>
                    <a:p>
                      <a:r>
                        <a:rPr lang="fr-FR" dirty="0" err="1" smtClean="0"/>
                        <a:t>minoxidil</a:t>
                      </a:r>
                      <a:endParaRPr lang="fr-FR" dirty="0"/>
                    </a:p>
                  </a:txBody>
                  <a:tcPr/>
                </a:tc>
                <a:tc>
                  <a:txBody>
                    <a:bodyPr/>
                    <a:lstStyle/>
                    <a:p>
                      <a:r>
                        <a:rPr lang="fr-FR" dirty="0" smtClean="0"/>
                        <a:t>Ouverture,</a:t>
                      </a:r>
                    </a:p>
                    <a:p>
                      <a:r>
                        <a:rPr lang="fr-FR" dirty="0" smtClean="0"/>
                        <a:t>HTA</a:t>
                      </a:r>
                      <a:endParaRPr lang="fr-FR"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29600" cy="1143000"/>
          </a:xfrm>
        </p:spPr>
        <p:style>
          <a:lnRef idx="2">
            <a:schemeClr val="accent1"/>
          </a:lnRef>
          <a:fillRef idx="1">
            <a:schemeClr val="lt1"/>
          </a:fillRef>
          <a:effectRef idx="0">
            <a:schemeClr val="accent1"/>
          </a:effectRef>
          <a:fontRef idx="minor">
            <a:schemeClr val="dk1"/>
          </a:fontRef>
        </p:style>
        <p:txBody>
          <a:bodyPr>
            <a:noAutofit/>
          </a:bodyPr>
          <a:lstStyle/>
          <a:p>
            <a:r>
              <a:rPr lang="fr-FR" sz="3200" b="1" dirty="0" smtClean="0"/>
              <a:t>Caractéristiques de l'interaction</a:t>
            </a:r>
            <a:br>
              <a:rPr lang="fr-FR" sz="3200" b="1" dirty="0" smtClean="0"/>
            </a:br>
            <a:r>
              <a:rPr lang="fr-FR" sz="3200" b="1" dirty="0" smtClean="0"/>
              <a:t>médicament-récepteurs</a:t>
            </a:r>
            <a:endParaRPr lang="fr-FR" sz="3200" dirty="0"/>
          </a:p>
        </p:txBody>
      </p:sp>
      <p:sp>
        <p:nvSpPr>
          <p:cNvPr id="3" name="Espace réservé du contenu 2"/>
          <p:cNvSpPr>
            <a:spLocks noGrp="1"/>
          </p:cNvSpPr>
          <p:nvPr>
            <p:ph idx="1"/>
          </p:nvPr>
        </p:nvSpPr>
        <p:spPr>
          <a:xfrm>
            <a:off x="457200" y="3962400"/>
            <a:ext cx="8229600" cy="2362200"/>
          </a:xfrm>
        </p:spPr>
        <p:txBody>
          <a:bodyPr>
            <a:normAutofit fontScale="77500" lnSpcReduction="20000"/>
          </a:bodyPr>
          <a:lstStyle/>
          <a:p>
            <a:r>
              <a:rPr lang="fr-FR" dirty="0" smtClean="0"/>
              <a:t>k1 : constante cinétique d’association en M-1 x min-1</a:t>
            </a:r>
          </a:p>
          <a:p>
            <a:r>
              <a:rPr lang="fr-FR" dirty="0" smtClean="0"/>
              <a:t>k-1 : constante cinétique de dissociation en M-1 x min-1</a:t>
            </a:r>
          </a:p>
          <a:p>
            <a:r>
              <a:rPr lang="fr-FR" dirty="0" smtClean="0"/>
              <a:t>[L] : concentration de ligand libre en mol/l</a:t>
            </a:r>
          </a:p>
          <a:p>
            <a:r>
              <a:rPr lang="fr-FR" dirty="0" smtClean="0"/>
              <a:t>[R] : concentration de récepteur libre en mol/l</a:t>
            </a:r>
          </a:p>
          <a:p>
            <a:r>
              <a:rPr lang="fr-FR" dirty="0" smtClean="0"/>
              <a:t>[LR] : concentration de complexe ligand-récepteur en mol/l</a:t>
            </a:r>
          </a:p>
          <a:p>
            <a:endParaRPr lang="fr-FR" dirty="0" smtClean="0"/>
          </a:p>
        </p:txBody>
      </p:sp>
      <p:pic>
        <p:nvPicPr>
          <p:cNvPr id="2051" name="Picture 3"/>
          <p:cNvPicPr>
            <a:picLocks noChangeAspect="1" noChangeArrowheads="1"/>
          </p:cNvPicPr>
          <p:nvPr/>
        </p:nvPicPr>
        <p:blipFill>
          <a:blip r:embed="rId2"/>
          <a:srcRect/>
          <a:stretch>
            <a:fillRect/>
          </a:stretch>
        </p:blipFill>
        <p:spPr bwMode="auto">
          <a:xfrm>
            <a:off x="2362200" y="2895600"/>
            <a:ext cx="4876800" cy="903890"/>
          </a:xfrm>
          <a:prstGeom prst="rect">
            <a:avLst/>
          </a:prstGeom>
          <a:noFill/>
          <a:ln w="9525">
            <a:noFill/>
            <a:miter lim="800000"/>
            <a:headEnd/>
            <a:tailEnd/>
          </a:ln>
          <a:effectLst/>
        </p:spPr>
      </p:pic>
      <p:sp>
        <p:nvSpPr>
          <p:cNvPr id="6" name="ZoneTexte 5"/>
          <p:cNvSpPr txBox="1"/>
          <p:nvPr/>
        </p:nvSpPr>
        <p:spPr>
          <a:xfrm>
            <a:off x="990600" y="1981200"/>
            <a:ext cx="7543800" cy="892552"/>
          </a:xfrm>
          <a:prstGeom prst="rect">
            <a:avLst/>
          </a:prstGeom>
          <a:noFill/>
        </p:spPr>
        <p:txBody>
          <a:bodyPr wrap="square" rtlCol="0">
            <a:spAutoFit/>
          </a:bodyPr>
          <a:lstStyle/>
          <a:p>
            <a:r>
              <a:rPr lang="fr-FR" sz="2800" b="1" dirty="0" smtClean="0"/>
              <a:t>La réversibilité: </a:t>
            </a:r>
            <a:r>
              <a:rPr lang="fr-FR" sz="2400" dirty="0" smtClean="0"/>
              <a:t>notamment avec les agonistes , moins constante avec  certain antagonistes </a:t>
            </a:r>
            <a:endParaRPr lang="fr-FR" sz="24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lvl="0"/>
            <a:r>
              <a:rPr lang="fr-FR" dirty="0" smtClean="0"/>
              <a:t>Les canaux calciques </a:t>
            </a:r>
            <a:endParaRPr lang="fr-FR" dirty="0"/>
          </a:p>
        </p:txBody>
      </p:sp>
      <p:graphicFrame>
        <p:nvGraphicFramePr>
          <p:cNvPr id="4" name="Espace réservé du contenu 4"/>
          <p:cNvGraphicFramePr>
            <a:graphicFrameLocks/>
          </p:cNvGraphicFramePr>
          <p:nvPr>
            <p:extLst>
              <p:ext uri="{D42A27DB-BD31-4B8C-83A1-F6EECF244321}">
                <p14:modId xmlns:p14="http://schemas.microsoft.com/office/powerpoint/2010/main" val="2642230041"/>
              </p:ext>
            </p:extLst>
          </p:nvPr>
        </p:nvGraphicFramePr>
        <p:xfrm>
          <a:off x="457200" y="2133600"/>
          <a:ext cx="8382000" cy="3825240"/>
        </p:xfrm>
        <a:graphic>
          <a:graphicData uri="http://schemas.openxmlformats.org/drawingml/2006/table">
            <a:tbl>
              <a:tblPr firstRow="1" bandRow="1">
                <a:tableStyleId>{5C22544A-7EE6-4342-B048-85BDC9FD1C3A}</a:tableStyleId>
              </a:tblPr>
              <a:tblGrid>
                <a:gridCol w="2971800"/>
                <a:gridCol w="2616200"/>
                <a:gridCol w="2794000"/>
              </a:tblGrid>
              <a:tr h="457200">
                <a:tc rowSpan="2">
                  <a:txBody>
                    <a:bodyPr/>
                    <a:lstStyle/>
                    <a:p>
                      <a:r>
                        <a:rPr lang="fr-FR" sz="1800" b="1" kern="1200" baseline="0" dirty="0" smtClean="0">
                          <a:solidFill>
                            <a:schemeClr val="lt1"/>
                          </a:solidFill>
                          <a:latin typeface="+mn-lt"/>
                          <a:ea typeface="+mn-ea"/>
                          <a:cs typeface="+mn-cs"/>
                        </a:rPr>
                        <a:t>Rôle physiologique 	</a:t>
                      </a:r>
                    </a:p>
                    <a:p>
                      <a:endParaRPr lang="fr-FR" dirty="0"/>
                    </a:p>
                  </a:txBody>
                  <a:tcPr/>
                </a:tc>
                <a:tc gridSpan="2">
                  <a:txBody>
                    <a:bodyPr/>
                    <a:lstStyle/>
                    <a:p>
                      <a:r>
                        <a:rPr lang="fr-FR" sz="1800" b="1" kern="1200" baseline="0" dirty="0" smtClean="0">
                          <a:solidFill>
                            <a:schemeClr val="lt1"/>
                          </a:solidFill>
                          <a:latin typeface="+mn-lt"/>
                          <a:ea typeface="+mn-ea"/>
                          <a:cs typeface="+mn-cs"/>
                        </a:rPr>
                        <a:t>Médicaments agissants sur ces récepteurs 	</a:t>
                      </a:r>
                    </a:p>
                    <a:p>
                      <a:endParaRPr lang="fr-FR" dirty="0"/>
                    </a:p>
                  </a:txBody>
                  <a:tcPr/>
                </a:tc>
                <a:tc hMerge="1">
                  <a:txBody>
                    <a:bodyPr/>
                    <a:lstStyle/>
                    <a:p>
                      <a:endParaRPr lang="fr-FR" dirty="0"/>
                    </a:p>
                  </a:txBody>
                  <a:tcPr/>
                </a:tc>
              </a:tr>
              <a:tr h="807720">
                <a:tc vMerge="1">
                  <a:txBody>
                    <a:bodyPr/>
                    <a:lstStyle/>
                    <a:p>
                      <a:endParaRPr lang="fr-FR"/>
                    </a:p>
                  </a:txBody>
                  <a:tcPr/>
                </a:tc>
                <a:tc>
                  <a:txBody>
                    <a:bodyPr/>
                    <a:lstStyle/>
                    <a:p>
                      <a:r>
                        <a:rPr lang="fr-FR" sz="1800" kern="1200" baseline="0" dirty="0" smtClean="0">
                          <a:solidFill>
                            <a:schemeClr val="dk1"/>
                          </a:solidFill>
                          <a:latin typeface="+mn-lt"/>
                          <a:ea typeface="+mn-ea"/>
                          <a:cs typeface="+mn-cs"/>
                        </a:rPr>
                        <a:t>Molécule 	</a:t>
                      </a:r>
                    </a:p>
                  </a:txBody>
                  <a:tcPr/>
                </a:tc>
                <a:tc>
                  <a:txBody>
                    <a:bodyPr/>
                    <a:lstStyle/>
                    <a:p>
                      <a:r>
                        <a:rPr lang="fr-FR" sz="1800" kern="1200" baseline="0" dirty="0" smtClean="0">
                          <a:solidFill>
                            <a:schemeClr val="dk1"/>
                          </a:solidFill>
                          <a:latin typeface="+mn-lt"/>
                          <a:ea typeface="+mn-ea"/>
                          <a:cs typeface="+mn-cs"/>
                        </a:rPr>
                        <a:t>Mécanisme d’action et usage 	</a:t>
                      </a:r>
                    </a:p>
                  </a:txBody>
                  <a:tcPr/>
                </a:tc>
              </a:tr>
              <a:tr h="800100">
                <a:tc>
                  <a:txBody>
                    <a:bodyPr/>
                    <a:lstStyle/>
                    <a:p>
                      <a:r>
                        <a:rPr lang="fr-FR" sz="1800" kern="1200" baseline="0" dirty="0" smtClean="0">
                          <a:solidFill>
                            <a:schemeClr val="dk1"/>
                          </a:solidFill>
                          <a:latin typeface="+mn-lt"/>
                          <a:ea typeface="+mn-ea"/>
                          <a:cs typeface="+mn-cs"/>
                        </a:rPr>
                        <a:t>Sécrétion des neurotransmetteurs lors de la dépolarisation neuronale. </a:t>
                      </a:r>
                    </a:p>
                  </a:txBody>
                  <a:tcPr/>
                </a:tc>
                <a:tc>
                  <a:txBody>
                    <a:bodyPr/>
                    <a:lstStyle/>
                    <a:p>
                      <a:endParaRPr lang="fr-FR" sz="1800" kern="1200" baseline="0" dirty="0" smtClean="0">
                        <a:solidFill>
                          <a:schemeClr val="dk1"/>
                        </a:solidFill>
                        <a:latin typeface="+mn-lt"/>
                        <a:ea typeface="+mn-ea"/>
                        <a:cs typeface="+mn-cs"/>
                      </a:endParaRPr>
                    </a:p>
                    <a:p>
                      <a:r>
                        <a:rPr lang="fr-FR" sz="1800" kern="1200" baseline="0" dirty="0" err="1" smtClean="0">
                          <a:solidFill>
                            <a:schemeClr val="dk1"/>
                          </a:solidFill>
                          <a:latin typeface="+mn-lt"/>
                          <a:ea typeface="+mn-ea"/>
                          <a:cs typeface="+mn-cs"/>
                        </a:rPr>
                        <a:t>Valproate</a:t>
                      </a:r>
                      <a:r>
                        <a:rPr lang="fr-FR" sz="1800" kern="1200" baseline="0" dirty="0" smtClean="0">
                          <a:solidFill>
                            <a:schemeClr val="dk1"/>
                          </a:solidFill>
                          <a:latin typeface="+mn-lt"/>
                          <a:ea typeface="+mn-ea"/>
                          <a:cs typeface="+mn-cs"/>
                        </a:rPr>
                        <a:t>,</a:t>
                      </a:r>
                    </a:p>
                  </a:txBody>
                  <a:tcPr/>
                </a:tc>
                <a:tc>
                  <a:txBody>
                    <a:bodyPr/>
                    <a:lstStyle/>
                    <a:p>
                      <a:r>
                        <a:rPr lang="fr-FR" dirty="0" smtClean="0"/>
                        <a:t>Inhibition canaux T,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Antiépileptique</a:t>
                      </a:r>
                    </a:p>
                    <a:p>
                      <a:endParaRPr lang="fr-FR" dirty="0"/>
                    </a:p>
                  </a:txBody>
                  <a:tcPr/>
                </a:tc>
              </a:tr>
              <a:tr h="800100">
                <a:tc>
                  <a:txBody>
                    <a:bodyPr/>
                    <a:lstStyle/>
                    <a:p>
                      <a:r>
                        <a:rPr lang="fr-FR" sz="1800" kern="1200" baseline="0" dirty="0" smtClean="0">
                          <a:solidFill>
                            <a:schemeClr val="dk1"/>
                          </a:solidFill>
                          <a:latin typeface="+mn-lt"/>
                          <a:ea typeface="+mn-ea"/>
                          <a:cs typeface="+mn-cs"/>
                        </a:rPr>
                        <a:t>Muscle strié cardiaque et muscle lisse vasculaire</a:t>
                      </a:r>
                    </a:p>
                  </a:txBody>
                  <a:tcPr/>
                </a:tc>
                <a:tc>
                  <a:txBody>
                    <a:bodyPr/>
                    <a:lstStyle/>
                    <a:p>
                      <a:endParaRPr lang="fr-FR" sz="1800" kern="1200" baseline="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800" kern="1200" baseline="0" dirty="0" err="1" smtClean="0">
                          <a:solidFill>
                            <a:schemeClr val="dk1"/>
                          </a:solidFill>
                          <a:latin typeface="+mn-lt"/>
                          <a:ea typeface="+mn-ea"/>
                          <a:cs typeface="+mn-cs"/>
                        </a:rPr>
                        <a:t>Nifédipine</a:t>
                      </a:r>
                      <a:r>
                        <a:rPr lang="fr-FR" sz="1800" kern="1200" baseline="0" dirty="0" smtClean="0">
                          <a:solidFill>
                            <a:schemeClr val="dk1"/>
                          </a:solidFill>
                          <a:latin typeface="+mn-lt"/>
                          <a:ea typeface="+mn-ea"/>
                          <a:cs typeface="+mn-cs"/>
                        </a:rPr>
                        <a:t> , </a:t>
                      </a:r>
                      <a:r>
                        <a:rPr lang="fr-FR" sz="1800" kern="1200" baseline="0" smtClean="0">
                          <a:solidFill>
                            <a:schemeClr val="dk1"/>
                          </a:solidFill>
                          <a:latin typeface="+mn-lt"/>
                          <a:ea typeface="+mn-ea"/>
                          <a:cs typeface="+mn-cs"/>
                        </a:rPr>
                        <a:t>Amlodipine</a:t>
                      </a:r>
                      <a:endParaRPr lang="fr-FR" sz="1800" kern="1200" baseline="0" dirty="0" smtClean="0">
                        <a:solidFill>
                          <a:schemeClr val="dk1"/>
                        </a:solidFill>
                        <a:latin typeface="+mn-lt"/>
                        <a:ea typeface="+mn-ea"/>
                        <a:cs typeface="+mn-cs"/>
                      </a:endParaRPr>
                    </a:p>
                    <a:p>
                      <a:r>
                        <a:rPr lang="fr-FR" sz="1800" kern="1200" baseline="0" dirty="0" err="1" smtClean="0">
                          <a:solidFill>
                            <a:schemeClr val="dk1"/>
                          </a:solidFill>
                          <a:latin typeface="+mn-lt"/>
                          <a:ea typeface="+mn-ea"/>
                          <a:cs typeface="+mn-cs"/>
                        </a:rPr>
                        <a:t>Vérapamil</a:t>
                      </a:r>
                      <a:r>
                        <a:rPr lang="fr-FR" sz="1800" kern="1200" baseline="0" dirty="0" smtClean="0">
                          <a:solidFill>
                            <a:schemeClr val="dk1"/>
                          </a:solidFill>
                          <a:latin typeface="+mn-lt"/>
                          <a:ea typeface="+mn-ea"/>
                          <a:cs typeface="+mn-cs"/>
                        </a:rPr>
                        <a:t> </a:t>
                      </a:r>
                    </a:p>
                    <a:p>
                      <a:r>
                        <a:rPr lang="fr-FR" sz="1800" kern="1200" baseline="0" dirty="0" err="1" smtClean="0">
                          <a:solidFill>
                            <a:schemeClr val="dk1"/>
                          </a:solidFill>
                          <a:latin typeface="+mn-lt"/>
                          <a:ea typeface="+mn-ea"/>
                          <a:cs typeface="+mn-cs"/>
                        </a:rPr>
                        <a:t>Diltiazem</a:t>
                      </a:r>
                      <a:r>
                        <a:rPr lang="fr-FR" sz="1800" kern="1200" baseline="0" dirty="0" smtClean="0">
                          <a:solidFill>
                            <a:schemeClr val="dk1"/>
                          </a:solidFill>
                          <a:latin typeface="+mn-lt"/>
                          <a:ea typeface="+mn-ea"/>
                          <a:cs typeface="+mn-cs"/>
                        </a:rPr>
                        <a:t> </a:t>
                      </a:r>
                    </a:p>
                    <a:p>
                      <a:endParaRPr lang="fr-FR" sz="1800" kern="1200" baseline="0" dirty="0" smtClean="0">
                        <a:solidFill>
                          <a:schemeClr val="dk1"/>
                        </a:solidFill>
                        <a:latin typeface="+mn-lt"/>
                        <a:ea typeface="+mn-ea"/>
                        <a:cs typeface="+mn-cs"/>
                      </a:endParaRPr>
                    </a:p>
                  </a:txBody>
                  <a:tcPr/>
                </a:tc>
                <a:tc>
                  <a:txBody>
                    <a:bodyPr/>
                    <a:lstStyle/>
                    <a:p>
                      <a:r>
                        <a:rPr lang="fr-FR" dirty="0" smtClean="0"/>
                        <a:t>Inhibition,</a:t>
                      </a:r>
                    </a:p>
                    <a:p>
                      <a:r>
                        <a:rPr lang="fr-FR" dirty="0" smtClean="0"/>
                        <a:t>HTA</a:t>
                      </a:r>
                    </a:p>
                    <a:p>
                      <a:r>
                        <a:rPr lang="fr-FR" dirty="0" smtClean="0"/>
                        <a:t>Angor</a:t>
                      </a:r>
                      <a:endParaRPr lang="fr-FR" dirty="0"/>
                    </a:p>
                  </a:txBody>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fr-FR" dirty="0" smtClean="0"/>
              <a:t>II) protéines </a:t>
            </a:r>
            <a:r>
              <a:rPr lang="fr-FR" dirty="0"/>
              <a:t>cibles assurant le passage transmembranaire des ions</a:t>
            </a:r>
          </a:p>
        </p:txBody>
      </p:sp>
      <p:graphicFrame>
        <p:nvGraphicFramePr>
          <p:cNvPr id="4" name="Espace réservé du contenu 3"/>
          <p:cNvGraphicFramePr>
            <a:graphicFrameLocks noGrp="1"/>
          </p:cNvGraphicFramePr>
          <p:nvPr>
            <p:ph idx="1"/>
          </p:nvPr>
        </p:nvGraphicFramePr>
        <p:xfrm>
          <a:off x="457200" y="2514600"/>
          <a:ext cx="8229600" cy="3352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9600" y="838200"/>
            <a:ext cx="7699500" cy="4953000"/>
          </a:xfrm>
          <a:prstGeom prst="rect">
            <a:avLst/>
          </a:prstGeom>
        </p:spPr>
      </p:pic>
    </p:spTree>
    <p:extLst>
      <p:ext uri="{BB962C8B-B14F-4D97-AF65-F5344CB8AC3E}">
        <p14:creationId xmlns:p14="http://schemas.microsoft.com/office/powerpoint/2010/main" val="6190681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9600" y="762000"/>
            <a:ext cx="7315200" cy="2330570"/>
          </a:xfrm>
          <a:prstGeom prst="rect">
            <a:avLst/>
          </a:prstGeom>
        </p:spPr>
      </p:pic>
      <p:pic>
        <p:nvPicPr>
          <p:cNvPr id="5" name="Picture 4"/>
          <p:cNvPicPr>
            <a:picLocks noChangeAspect="1"/>
          </p:cNvPicPr>
          <p:nvPr/>
        </p:nvPicPr>
        <p:blipFill>
          <a:blip r:embed="rId3"/>
          <a:stretch>
            <a:fillRect/>
          </a:stretch>
        </p:blipFill>
        <p:spPr>
          <a:xfrm>
            <a:off x="533400" y="3498744"/>
            <a:ext cx="7848599" cy="2978256"/>
          </a:xfrm>
          <a:prstGeom prst="rect">
            <a:avLst/>
          </a:prstGeom>
        </p:spPr>
      </p:pic>
    </p:spTree>
    <p:extLst>
      <p:ext uri="{BB962C8B-B14F-4D97-AF65-F5344CB8AC3E}">
        <p14:creationId xmlns:p14="http://schemas.microsoft.com/office/powerpoint/2010/main" val="4165746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fr-FR" dirty="0" smtClean="0"/>
              <a:t>La pompe ionique : la H+/k+- </a:t>
            </a:r>
            <a:r>
              <a:rPr lang="fr-FR" dirty="0" err="1" smtClean="0"/>
              <a:t>ATPase</a:t>
            </a:r>
            <a:endParaRPr lang="fr-FR" dirty="0"/>
          </a:p>
        </p:txBody>
      </p:sp>
      <p:sp>
        <p:nvSpPr>
          <p:cNvPr id="3" name="Espace réservé du contenu 2"/>
          <p:cNvSpPr>
            <a:spLocks noGrp="1"/>
          </p:cNvSpPr>
          <p:nvPr>
            <p:ph idx="1"/>
          </p:nvPr>
        </p:nvSpPr>
        <p:spPr/>
        <p:txBody>
          <a:bodyPr/>
          <a:lstStyle/>
          <a:p>
            <a:r>
              <a:rPr lang="fr-FR" dirty="0" smtClean="0"/>
              <a:t>sécrétion des protons H+par la cellule pariétale gastrique</a:t>
            </a:r>
          </a:p>
          <a:p>
            <a:pPr>
              <a:buNone/>
            </a:pPr>
            <a:r>
              <a:rPr lang="fr-FR" dirty="0" smtClean="0"/>
              <a:t>Inhibée par </a:t>
            </a:r>
            <a:r>
              <a:rPr lang="fr-FR" dirty="0" err="1" smtClean="0"/>
              <a:t>oméprazole</a:t>
            </a:r>
            <a:endParaRPr lang="fr-FR" dirty="0" smtClean="0"/>
          </a:p>
          <a:p>
            <a:pPr>
              <a:buNone/>
            </a:pPr>
            <a:endParaRPr lang="fr-FR" dirty="0" smtClean="0"/>
          </a:p>
          <a:p>
            <a:endParaRPr lang="fr-FR" dirty="0" smtClean="0"/>
          </a:p>
        </p:txBody>
      </p:sp>
      <p:pic>
        <p:nvPicPr>
          <p:cNvPr id="2050" name="Picture 2" descr="http://www.jpp.krakow.pl/journal/archive/08_08_s2/gfx/rys0101.gif"/>
          <p:cNvPicPr>
            <a:picLocks noChangeAspect="1" noChangeArrowheads="1"/>
          </p:cNvPicPr>
          <p:nvPr/>
        </p:nvPicPr>
        <p:blipFill>
          <a:blip r:embed="rId2"/>
          <a:srcRect/>
          <a:stretch>
            <a:fillRect/>
          </a:stretch>
        </p:blipFill>
        <p:spPr bwMode="auto">
          <a:xfrm>
            <a:off x="1905000" y="3631534"/>
            <a:ext cx="4724400" cy="3074066"/>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pPr lvl="0"/>
            <a:r>
              <a:rPr lang="fr-FR" dirty="0" smtClean="0"/>
              <a:t>Système dépendant d’un mouvement d’ions </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fr-FR" dirty="0" smtClean="0"/>
              <a:t>Les cibles des médicaments</a:t>
            </a:r>
            <a:endParaRPr lang="fr-FR" dirty="0"/>
          </a:p>
        </p:txBody>
      </p:sp>
      <p:graphicFrame>
        <p:nvGraphicFramePr>
          <p:cNvPr id="4" name="Espace réservé du contenu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1600200"/>
            <a:ext cx="8229600" cy="3759342"/>
          </a:xfrm>
          <a:prstGeom prst="rect">
            <a:avLst/>
          </a:prstGeom>
        </p:spPr>
      </p:pic>
    </p:spTree>
    <p:extLst>
      <p:ext uri="{BB962C8B-B14F-4D97-AF65-F5344CB8AC3E}">
        <p14:creationId xmlns:p14="http://schemas.microsoft.com/office/powerpoint/2010/main" val="6884336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2000" y="1295400"/>
            <a:ext cx="7696200" cy="4495800"/>
          </a:xfrm>
          <a:prstGeom prst="rect">
            <a:avLst/>
          </a:prstGeom>
        </p:spPr>
      </p:pic>
    </p:spTree>
    <p:extLst>
      <p:ext uri="{BB962C8B-B14F-4D97-AF65-F5344CB8AC3E}">
        <p14:creationId xmlns:p14="http://schemas.microsoft.com/office/powerpoint/2010/main" val="38067088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fr-FR" dirty="0" smtClean="0"/>
              <a:t>III) protéines cibles jouant le rôle d’enzymes solubles</a:t>
            </a:r>
            <a:endParaRPr lang="fr-FR" dirty="0"/>
          </a:p>
        </p:txBody>
      </p:sp>
      <p:graphicFrame>
        <p:nvGraphicFramePr>
          <p:cNvPr id="4" name="Espace réservé du contenu 3"/>
          <p:cNvGraphicFramePr>
            <a:graphicFrameLocks noGrp="1"/>
          </p:cNvGraphicFramePr>
          <p:nvPr>
            <p:ph idx="1"/>
          </p:nvPr>
        </p:nvGraphicFramePr>
        <p:xfrm>
          <a:off x="457200" y="1905000"/>
          <a:ext cx="8229600" cy="363220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algn="l"/>
                      <a:endParaRPr lang="fr-FR" sz="1200" baseline="0" dirty="0" smtClean="0">
                        <a:solidFill>
                          <a:srgbClr val="000000"/>
                        </a:solidFill>
                        <a:latin typeface="Calibri"/>
                      </a:endParaRPr>
                    </a:p>
                    <a:p>
                      <a:r>
                        <a:rPr lang="fr-FR" sz="1400" baseline="0" dirty="0" smtClean="0">
                          <a:solidFill>
                            <a:srgbClr val="000000"/>
                          </a:solidFill>
                          <a:latin typeface="Calibri"/>
                        </a:rPr>
                        <a:t>Enzymes inhibées		</a:t>
                      </a:r>
                    </a:p>
                  </a:txBody>
                  <a:tcPr/>
                </a:tc>
                <a:tc>
                  <a:txBody>
                    <a:bodyPr/>
                    <a:lstStyle/>
                    <a:p>
                      <a:pPr algn="l"/>
                      <a:endParaRPr lang="fr-FR" sz="1200" baseline="0" dirty="0" smtClean="0">
                        <a:solidFill>
                          <a:srgbClr val="000000"/>
                        </a:solidFill>
                        <a:latin typeface="Calibri"/>
                      </a:endParaRPr>
                    </a:p>
                    <a:p>
                      <a:r>
                        <a:rPr lang="fr-FR" sz="1400" baseline="0" dirty="0" smtClean="0">
                          <a:solidFill>
                            <a:srgbClr val="000000"/>
                          </a:solidFill>
                          <a:latin typeface="Calibri"/>
                        </a:rPr>
                        <a:t>Médicaments inhibiteurs 	</a:t>
                      </a:r>
                    </a:p>
                  </a:txBody>
                  <a:tcPr/>
                </a:tc>
                <a:tc>
                  <a:txBody>
                    <a:bodyPr/>
                    <a:lstStyle/>
                    <a:p>
                      <a:pPr algn="l"/>
                      <a:endParaRPr lang="fr-FR" sz="1200" baseline="0" dirty="0" smtClean="0">
                        <a:solidFill>
                          <a:srgbClr val="000000"/>
                        </a:solidFill>
                        <a:latin typeface="Calibri"/>
                      </a:endParaRPr>
                    </a:p>
                    <a:p>
                      <a:r>
                        <a:rPr lang="fr-FR" sz="1400" baseline="0" dirty="0" smtClean="0">
                          <a:solidFill>
                            <a:srgbClr val="000000"/>
                          </a:solidFill>
                          <a:latin typeface="Calibri"/>
                        </a:rPr>
                        <a:t>Utilisation thérapeutiques	</a:t>
                      </a:r>
                    </a:p>
                  </a:txBody>
                  <a:tcPr/>
                </a:tc>
              </a:tr>
              <a:tr h="370840">
                <a:tc>
                  <a:txBody>
                    <a:bodyPr/>
                    <a:lstStyle/>
                    <a:p>
                      <a:r>
                        <a:rPr lang="fr-FR" sz="1800" kern="1200" baseline="0" dirty="0" smtClean="0">
                          <a:solidFill>
                            <a:schemeClr val="dk1"/>
                          </a:solidFill>
                          <a:latin typeface="+mn-lt"/>
                          <a:ea typeface="+mn-ea"/>
                          <a:cs typeface="+mn-cs"/>
                        </a:rPr>
                        <a:t>Mono--amine oxydase	</a:t>
                      </a:r>
                    </a:p>
                  </a:txBody>
                  <a:tcPr/>
                </a:tc>
                <a:tc>
                  <a:txBody>
                    <a:bodyPr/>
                    <a:lstStyle/>
                    <a:p>
                      <a:r>
                        <a:rPr lang="fr-FR" sz="1800" kern="1200" baseline="0" dirty="0" err="1" smtClean="0">
                          <a:solidFill>
                            <a:schemeClr val="dk1"/>
                          </a:solidFill>
                          <a:latin typeface="+mn-lt"/>
                          <a:ea typeface="+mn-ea"/>
                          <a:cs typeface="+mn-cs"/>
                        </a:rPr>
                        <a:t>Iproniazide</a:t>
                      </a:r>
                      <a:r>
                        <a:rPr lang="fr-FR" sz="1800" kern="1200" baseline="0" dirty="0" smtClean="0">
                          <a:solidFill>
                            <a:schemeClr val="dk1"/>
                          </a:solidFill>
                          <a:latin typeface="+mn-lt"/>
                          <a:ea typeface="+mn-ea"/>
                          <a:cs typeface="+mn-cs"/>
                        </a:rPr>
                        <a:t> 	</a:t>
                      </a:r>
                    </a:p>
                  </a:txBody>
                  <a:tcPr/>
                </a:tc>
                <a:tc>
                  <a:txBody>
                    <a:bodyPr/>
                    <a:lstStyle/>
                    <a:p>
                      <a:r>
                        <a:rPr lang="fr-FR" sz="1800" kern="1200" baseline="0" dirty="0" smtClean="0">
                          <a:solidFill>
                            <a:schemeClr val="dk1"/>
                          </a:solidFill>
                          <a:latin typeface="+mn-lt"/>
                          <a:ea typeface="+mn-ea"/>
                          <a:cs typeface="+mn-cs"/>
                        </a:rPr>
                        <a:t>Antidépresseur 	</a:t>
                      </a:r>
                    </a:p>
                  </a:txBody>
                  <a:tcPr/>
                </a:tc>
              </a:tr>
              <a:tr h="370840">
                <a:tc>
                  <a:txBody>
                    <a:bodyPr/>
                    <a:lstStyle/>
                    <a:p>
                      <a:r>
                        <a:rPr lang="fr-FR" sz="1800" kern="1200" baseline="0" dirty="0" err="1" smtClean="0">
                          <a:solidFill>
                            <a:schemeClr val="dk1"/>
                          </a:solidFill>
                          <a:latin typeface="+mn-lt"/>
                          <a:ea typeface="+mn-ea"/>
                          <a:cs typeface="+mn-cs"/>
                        </a:rPr>
                        <a:t>Dihydrofolate</a:t>
                      </a:r>
                      <a:r>
                        <a:rPr lang="fr-FR" sz="1800" kern="1200" baseline="0" dirty="0" smtClean="0">
                          <a:solidFill>
                            <a:schemeClr val="dk1"/>
                          </a:solidFill>
                          <a:latin typeface="+mn-lt"/>
                          <a:ea typeface="+mn-ea"/>
                          <a:cs typeface="+mn-cs"/>
                        </a:rPr>
                        <a:t> réductase </a:t>
                      </a:r>
                    </a:p>
                  </a:txBody>
                  <a:tcPr/>
                </a:tc>
                <a:tc>
                  <a:txBody>
                    <a:bodyPr/>
                    <a:lstStyle/>
                    <a:p>
                      <a:r>
                        <a:rPr lang="fr-FR" sz="1800" kern="1200" baseline="0" dirty="0" err="1" smtClean="0">
                          <a:solidFill>
                            <a:schemeClr val="dk1"/>
                          </a:solidFill>
                          <a:latin typeface="+mn-lt"/>
                          <a:ea typeface="+mn-ea"/>
                          <a:cs typeface="+mn-cs"/>
                        </a:rPr>
                        <a:t>Méthotrexate</a:t>
                      </a:r>
                      <a:r>
                        <a:rPr lang="fr-FR" sz="1800" kern="1200" baseline="0" dirty="0" smtClean="0">
                          <a:solidFill>
                            <a:schemeClr val="dk1"/>
                          </a:solidFill>
                          <a:latin typeface="+mn-lt"/>
                          <a:ea typeface="+mn-ea"/>
                          <a:cs typeface="+mn-cs"/>
                        </a:rPr>
                        <a:t> 	</a:t>
                      </a:r>
                    </a:p>
                    <a:p>
                      <a:endParaRPr lang="fr-FR" dirty="0"/>
                    </a:p>
                  </a:txBody>
                  <a:tcPr/>
                </a:tc>
                <a:tc>
                  <a:txBody>
                    <a:bodyPr/>
                    <a:lstStyle/>
                    <a:p>
                      <a:r>
                        <a:rPr lang="fr-FR" sz="1800" kern="1200" baseline="0" dirty="0" smtClean="0">
                          <a:solidFill>
                            <a:schemeClr val="dk1"/>
                          </a:solidFill>
                          <a:latin typeface="+mn-lt"/>
                          <a:ea typeface="+mn-ea"/>
                          <a:cs typeface="+mn-cs"/>
                        </a:rPr>
                        <a:t>Anticancéreux 	</a:t>
                      </a:r>
                    </a:p>
                    <a:p>
                      <a:endParaRPr lang="fr-FR" dirty="0"/>
                    </a:p>
                  </a:txBody>
                  <a:tcPr/>
                </a:tc>
              </a:tr>
              <a:tr h="370840">
                <a:tc>
                  <a:txBody>
                    <a:bodyPr/>
                    <a:lstStyle/>
                    <a:p>
                      <a:r>
                        <a:rPr lang="fr-FR" sz="1800" kern="1200" baseline="0" dirty="0" smtClean="0">
                          <a:solidFill>
                            <a:schemeClr val="dk1"/>
                          </a:solidFill>
                          <a:latin typeface="+mn-lt"/>
                          <a:ea typeface="+mn-ea"/>
                          <a:cs typeface="+mn-cs"/>
                        </a:rPr>
                        <a:t>Acétylcholine estérase 	</a:t>
                      </a:r>
                    </a:p>
                  </a:txBody>
                  <a:tcPr/>
                </a:tc>
                <a:tc>
                  <a:txBody>
                    <a:bodyPr/>
                    <a:lstStyle/>
                    <a:p>
                      <a:r>
                        <a:rPr lang="fr-FR" sz="1800" kern="1200" baseline="0" dirty="0" err="1" smtClean="0">
                          <a:solidFill>
                            <a:schemeClr val="dk1"/>
                          </a:solidFill>
                          <a:latin typeface="+mn-lt"/>
                          <a:ea typeface="+mn-ea"/>
                          <a:cs typeface="+mn-cs"/>
                        </a:rPr>
                        <a:t>Néostigmine</a:t>
                      </a:r>
                      <a:r>
                        <a:rPr lang="fr-FR" sz="1800" kern="1200" baseline="0" dirty="0" smtClean="0">
                          <a:solidFill>
                            <a:schemeClr val="dk1"/>
                          </a:solidFill>
                          <a:latin typeface="+mn-lt"/>
                          <a:ea typeface="+mn-ea"/>
                          <a:cs typeface="+mn-cs"/>
                        </a:rPr>
                        <a:t> 	</a:t>
                      </a:r>
                    </a:p>
                  </a:txBody>
                  <a:tcPr/>
                </a:tc>
                <a:tc>
                  <a:txBody>
                    <a:bodyPr/>
                    <a:lstStyle/>
                    <a:p>
                      <a:r>
                        <a:rPr lang="fr-FR" sz="1800" kern="1200" baseline="0" dirty="0" err="1" smtClean="0">
                          <a:solidFill>
                            <a:schemeClr val="dk1"/>
                          </a:solidFill>
                          <a:latin typeface="+mn-lt"/>
                          <a:ea typeface="+mn-ea"/>
                          <a:cs typeface="+mn-cs"/>
                        </a:rPr>
                        <a:t>Antimyasthénique</a:t>
                      </a:r>
                      <a:r>
                        <a:rPr lang="fr-FR" sz="1800" kern="1200" baseline="0" dirty="0" smtClean="0">
                          <a:solidFill>
                            <a:schemeClr val="dk1"/>
                          </a:solidFill>
                          <a:latin typeface="+mn-lt"/>
                          <a:ea typeface="+mn-ea"/>
                          <a:cs typeface="+mn-cs"/>
                        </a:rPr>
                        <a:t> 	</a:t>
                      </a:r>
                    </a:p>
                    <a:p>
                      <a:endParaRPr lang="fr-FR" dirty="0"/>
                    </a:p>
                  </a:txBody>
                  <a:tcPr/>
                </a:tc>
              </a:tr>
              <a:tr h="370840">
                <a:tc>
                  <a:txBody>
                    <a:bodyPr/>
                    <a:lstStyle/>
                    <a:p>
                      <a:r>
                        <a:rPr lang="fr-FR" sz="1800" kern="1200" baseline="0" dirty="0" err="1" smtClean="0">
                          <a:solidFill>
                            <a:schemeClr val="dk1"/>
                          </a:solidFill>
                          <a:latin typeface="+mn-lt"/>
                          <a:ea typeface="+mn-ea"/>
                          <a:cs typeface="+mn-cs"/>
                        </a:rPr>
                        <a:t>Cyclo</a:t>
                      </a:r>
                      <a:r>
                        <a:rPr lang="fr-FR" sz="1800" kern="1200" baseline="0" dirty="0" smtClean="0">
                          <a:solidFill>
                            <a:schemeClr val="dk1"/>
                          </a:solidFill>
                          <a:latin typeface="+mn-lt"/>
                          <a:ea typeface="+mn-ea"/>
                          <a:cs typeface="+mn-cs"/>
                        </a:rPr>
                        <a:t>--oxygénase </a:t>
                      </a:r>
                    </a:p>
                    <a:p>
                      <a:endParaRPr lang="fr-FR" sz="1800" kern="1200" baseline="0" dirty="0" smtClean="0">
                        <a:solidFill>
                          <a:schemeClr val="dk1"/>
                        </a:solidFill>
                        <a:latin typeface="+mn-lt"/>
                        <a:ea typeface="+mn-ea"/>
                        <a:cs typeface="+mn-cs"/>
                      </a:endParaRPr>
                    </a:p>
                  </a:txBody>
                  <a:tcPr/>
                </a:tc>
                <a:tc>
                  <a:txBody>
                    <a:bodyPr/>
                    <a:lstStyle/>
                    <a:p>
                      <a:r>
                        <a:rPr lang="fr-FR" sz="1800" kern="1200" baseline="0" dirty="0" smtClean="0">
                          <a:solidFill>
                            <a:schemeClr val="dk1"/>
                          </a:solidFill>
                          <a:latin typeface="+mn-lt"/>
                          <a:ea typeface="+mn-ea"/>
                          <a:cs typeface="+mn-cs"/>
                        </a:rPr>
                        <a:t>Indométacine 	</a:t>
                      </a:r>
                    </a:p>
                  </a:txBody>
                  <a:tcPr/>
                </a:tc>
                <a:tc>
                  <a:txBody>
                    <a:bodyPr/>
                    <a:lstStyle/>
                    <a:p>
                      <a:r>
                        <a:rPr lang="fr-FR" sz="1800" kern="1200" baseline="0" dirty="0" err="1" smtClean="0">
                          <a:solidFill>
                            <a:schemeClr val="dk1"/>
                          </a:solidFill>
                          <a:latin typeface="+mn-lt"/>
                          <a:ea typeface="+mn-ea"/>
                          <a:cs typeface="+mn-cs"/>
                        </a:rPr>
                        <a:t>Anti--inflammatoire</a:t>
                      </a:r>
                      <a:r>
                        <a:rPr lang="fr-FR" sz="1800" kern="1200" baseline="0" dirty="0" smtClean="0">
                          <a:solidFill>
                            <a:schemeClr val="dk1"/>
                          </a:solidFill>
                          <a:latin typeface="+mn-lt"/>
                          <a:ea typeface="+mn-ea"/>
                          <a:cs typeface="+mn-cs"/>
                        </a:rPr>
                        <a:t> </a:t>
                      </a:r>
                    </a:p>
                  </a:txBody>
                  <a:tcPr/>
                </a:tc>
              </a:tr>
              <a:tr h="370840">
                <a:tc>
                  <a:txBody>
                    <a:bodyPr/>
                    <a:lstStyle/>
                    <a:p>
                      <a:r>
                        <a:rPr lang="fr-FR" sz="1800" kern="1200" baseline="0" dirty="0" smtClean="0">
                          <a:solidFill>
                            <a:schemeClr val="dk1"/>
                          </a:solidFill>
                          <a:latin typeface="+mn-lt"/>
                          <a:ea typeface="+mn-ea"/>
                          <a:cs typeface="+mn-cs"/>
                        </a:rPr>
                        <a:t>Enzyme de conversion </a:t>
                      </a:r>
                    </a:p>
                  </a:txBody>
                  <a:tcPr/>
                </a:tc>
                <a:tc>
                  <a:txBody>
                    <a:bodyPr/>
                    <a:lstStyle/>
                    <a:p>
                      <a:r>
                        <a:rPr lang="fr-FR" sz="1800" kern="1200" baseline="0" dirty="0" smtClean="0">
                          <a:solidFill>
                            <a:schemeClr val="dk1"/>
                          </a:solidFill>
                          <a:latin typeface="+mn-lt"/>
                          <a:ea typeface="+mn-ea"/>
                          <a:cs typeface="+mn-cs"/>
                        </a:rPr>
                        <a:t>IEC (</a:t>
                      </a:r>
                      <a:r>
                        <a:rPr lang="fr-FR" sz="1800" kern="1200" baseline="0" dirty="0" err="1" smtClean="0">
                          <a:solidFill>
                            <a:schemeClr val="dk1"/>
                          </a:solidFill>
                          <a:latin typeface="+mn-lt"/>
                          <a:ea typeface="+mn-ea"/>
                          <a:cs typeface="+mn-cs"/>
                        </a:rPr>
                        <a:t>Captopril</a:t>
                      </a:r>
                      <a:r>
                        <a:rPr lang="fr-FR" sz="1800" kern="1200" baseline="0" dirty="0" smtClean="0">
                          <a:solidFill>
                            <a:schemeClr val="dk1"/>
                          </a:solidFill>
                          <a:latin typeface="+mn-lt"/>
                          <a:ea typeface="+mn-ea"/>
                          <a:cs typeface="+mn-cs"/>
                        </a:rPr>
                        <a:t>)</a:t>
                      </a:r>
                    </a:p>
                  </a:txBody>
                  <a:tcPr/>
                </a:tc>
                <a:tc>
                  <a:txBody>
                    <a:bodyPr/>
                    <a:lstStyle/>
                    <a:p>
                      <a:r>
                        <a:rPr lang="fr-FR" sz="1800" kern="1200" baseline="0" dirty="0" smtClean="0">
                          <a:solidFill>
                            <a:schemeClr val="dk1"/>
                          </a:solidFill>
                          <a:latin typeface="+mn-lt"/>
                          <a:ea typeface="+mn-ea"/>
                          <a:cs typeface="+mn-cs"/>
                        </a:rPr>
                        <a:t>HTA, IC, IDM</a:t>
                      </a:r>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1143000"/>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fr-FR" b="1" dirty="0" smtClean="0"/>
              <a:t>Quantification de la liaison au récepteur</a:t>
            </a:r>
            <a:endParaRPr lang="fr-FR" dirty="0"/>
          </a:p>
        </p:txBody>
      </p:sp>
      <p:sp>
        <p:nvSpPr>
          <p:cNvPr id="3" name="Espace réservé du contenu 2"/>
          <p:cNvSpPr>
            <a:spLocks noGrp="1"/>
          </p:cNvSpPr>
          <p:nvPr>
            <p:ph idx="1"/>
          </p:nvPr>
        </p:nvSpPr>
        <p:spPr>
          <a:xfrm>
            <a:off x="457200" y="1371600"/>
            <a:ext cx="8229600" cy="2895600"/>
          </a:xfrm>
        </p:spPr>
        <p:txBody>
          <a:bodyPr>
            <a:normAutofit fontScale="62500" lnSpcReduction="20000"/>
          </a:bodyPr>
          <a:lstStyle/>
          <a:p>
            <a:r>
              <a:rPr lang="fr-FR" dirty="0" smtClean="0"/>
              <a:t>La relation entre la concentration du ligand (médicament) et l'effet décrit une courbe hyperbolique. Souvent, l'intensité de l'effet est représentée en fonction du logarithme décimal de la concentration donnant une courbe sigmoïde.</a:t>
            </a:r>
          </a:p>
          <a:p>
            <a:pPr>
              <a:buNone/>
            </a:pPr>
            <a:endParaRPr lang="pt-BR" dirty="0" smtClean="0"/>
          </a:p>
          <a:p>
            <a:r>
              <a:rPr lang="pt-BR" dirty="0" smtClean="0"/>
              <a:t>KD = k -1/k1 = [L] x[R] /</a:t>
            </a:r>
            <a:r>
              <a:rPr lang="fr-FR" dirty="0" smtClean="0"/>
              <a:t>[LR]</a:t>
            </a:r>
            <a:endParaRPr lang="fr-FR" i="1" dirty="0" smtClean="0"/>
          </a:p>
          <a:p>
            <a:pPr>
              <a:buNone/>
            </a:pPr>
            <a:r>
              <a:rPr lang="fr-FR" i="1" dirty="0" smtClean="0"/>
              <a:t>KA caractérise la liaison du ligand avec son récepteur, c’est la concentration de ligand nécessaire pour obtenir la moitié de l’occupation des récepteurs: </a:t>
            </a:r>
            <a:r>
              <a:rPr lang="pt-BR" dirty="0" smtClean="0"/>
              <a:t>[R]=</a:t>
            </a:r>
            <a:r>
              <a:rPr lang="fr-FR" dirty="0" smtClean="0"/>
              <a:t>[LR]</a:t>
            </a:r>
            <a:r>
              <a:rPr lang="fr-FR" i="1" dirty="0" smtClean="0"/>
              <a:t> </a:t>
            </a:r>
          </a:p>
          <a:p>
            <a:r>
              <a:rPr lang="fr-FR" i="1" dirty="0" smtClean="0"/>
              <a:t>DE 50 (dose efficace 50)= dose pour obtenir 50% de l’effet max</a:t>
            </a:r>
            <a:endParaRPr lang="fr-FR" dirty="0" smtClean="0"/>
          </a:p>
        </p:txBody>
      </p:sp>
      <p:pic>
        <p:nvPicPr>
          <p:cNvPr id="1026" name="Picture 2"/>
          <p:cNvPicPr>
            <a:picLocks noChangeAspect="1" noChangeArrowheads="1"/>
          </p:cNvPicPr>
          <p:nvPr/>
        </p:nvPicPr>
        <p:blipFill>
          <a:blip r:embed="rId2"/>
          <a:srcRect/>
          <a:stretch>
            <a:fillRect/>
          </a:stretch>
        </p:blipFill>
        <p:spPr bwMode="auto">
          <a:xfrm>
            <a:off x="228600" y="4622800"/>
            <a:ext cx="3657600" cy="22352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739957" y="4393758"/>
            <a:ext cx="4404043" cy="24642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152400"/>
            <a:ext cx="8686800" cy="6629400"/>
          </a:xfrm>
          <a:prstGeom prst="rect">
            <a:avLst/>
          </a:prstGeom>
        </p:spPr>
      </p:pic>
    </p:spTree>
    <p:extLst>
      <p:ext uri="{BB962C8B-B14F-4D97-AF65-F5344CB8AC3E}">
        <p14:creationId xmlns:p14="http://schemas.microsoft.com/office/powerpoint/2010/main" val="30262042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style>
          <a:lnRef idx="3">
            <a:schemeClr val="lt1"/>
          </a:lnRef>
          <a:fillRef idx="1">
            <a:schemeClr val="accent2"/>
          </a:fillRef>
          <a:effectRef idx="1">
            <a:schemeClr val="accent2"/>
          </a:effectRef>
          <a:fontRef idx="minor">
            <a:schemeClr val="lt1"/>
          </a:fontRef>
        </p:style>
        <p:txBody>
          <a:bodyPr/>
          <a:lstStyle/>
          <a:p>
            <a:r>
              <a:rPr lang="fr-FR"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Merci pour votre attention </a:t>
            </a:r>
            <a:endParaRPr lang="fr-FR"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 name="Sous-titre 4"/>
          <p:cNvSpPr>
            <a:spLocks noGrp="1"/>
          </p:cNvSpPr>
          <p:nvPr>
            <p:ph type="subTitle" idx="1"/>
          </p:nvPr>
        </p:nvSpPr>
        <p:spPr/>
        <p:txBody>
          <a:bodyPr/>
          <a:lstStyle/>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29600" cy="1143000"/>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fr-FR" b="1" dirty="0" smtClean="0"/>
              <a:t>Caractéristiques de l'interaction</a:t>
            </a:r>
            <a:br>
              <a:rPr lang="fr-FR" b="1" dirty="0" smtClean="0"/>
            </a:br>
            <a:r>
              <a:rPr lang="fr-FR" b="1" dirty="0" smtClean="0"/>
              <a:t>médicament-récepteurs</a:t>
            </a:r>
            <a:endParaRPr lang="fr-FR" dirty="0"/>
          </a:p>
        </p:txBody>
      </p:sp>
      <p:sp>
        <p:nvSpPr>
          <p:cNvPr id="3" name="Espace réservé du contenu 2"/>
          <p:cNvSpPr>
            <a:spLocks noGrp="1"/>
          </p:cNvSpPr>
          <p:nvPr>
            <p:ph idx="1"/>
          </p:nvPr>
        </p:nvSpPr>
        <p:spPr>
          <a:xfrm>
            <a:off x="457200" y="1600200"/>
            <a:ext cx="5105400" cy="5105400"/>
          </a:xfrm>
        </p:spPr>
        <p:txBody>
          <a:bodyPr>
            <a:normAutofit fontScale="85000" lnSpcReduction="20000"/>
          </a:bodyPr>
          <a:lstStyle/>
          <a:p>
            <a:r>
              <a:rPr lang="fr-FR" b="1" dirty="0" smtClean="0"/>
              <a:t>Affinité et notion de puissance</a:t>
            </a:r>
          </a:p>
          <a:p>
            <a:pPr>
              <a:buNone/>
            </a:pPr>
            <a:endParaRPr lang="fr-FR" dirty="0" smtClean="0"/>
          </a:p>
          <a:p>
            <a:pPr>
              <a:buNone/>
            </a:pPr>
            <a:r>
              <a:rPr lang="fr-FR" dirty="0" smtClean="0"/>
              <a:t>L'affinité mesure l'attractivité du ligand pour son récepteur.</a:t>
            </a:r>
          </a:p>
          <a:p>
            <a:r>
              <a:rPr lang="fr-FR" dirty="0" smtClean="0"/>
              <a:t> La notion de puissance s'appuie sur celle de l'affinité, Plus l'affinité d'un agoniste pour un </a:t>
            </a:r>
            <a:r>
              <a:rPr lang="fr-FR" dirty="0" err="1" smtClean="0"/>
              <a:t>Rc</a:t>
            </a:r>
            <a:r>
              <a:rPr lang="fr-FR" dirty="0" smtClean="0"/>
              <a:t> est grande plus sa puissance est élevée</a:t>
            </a:r>
          </a:p>
          <a:p>
            <a:r>
              <a:rPr lang="fr-FR" dirty="0" smtClean="0"/>
              <a:t>Plus la DE50 (dose efficace 50) de l'agoniste est faible, plus l’affinité de  l'agoniste est </a:t>
            </a:r>
          </a:p>
          <a:p>
            <a:pPr>
              <a:buNone/>
            </a:pPr>
            <a:r>
              <a:rPr lang="fr-FR" dirty="0" smtClean="0"/>
              <a:t>      élevée</a:t>
            </a:r>
            <a:endParaRPr lang="fr-FR" dirty="0"/>
          </a:p>
        </p:txBody>
      </p:sp>
      <p:pic>
        <p:nvPicPr>
          <p:cNvPr id="3074" name="Picture 2"/>
          <p:cNvPicPr>
            <a:picLocks noChangeAspect="1" noChangeArrowheads="1"/>
          </p:cNvPicPr>
          <p:nvPr/>
        </p:nvPicPr>
        <p:blipFill>
          <a:blip r:embed="rId2"/>
          <a:srcRect/>
          <a:stretch>
            <a:fillRect/>
          </a:stretch>
        </p:blipFill>
        <p:spPr bwMode="auto">
          <a:xfrm>
            <a:off x="5410200" y="1828800"/>
            <a:ext cx="3352800" cy="3924300"/>
          </a:xfrm>
          <a:prstGeom prst="rect">
            <a:avLst/>
          </a:prstGeom>
          <a:noFill/>
          <a:ln w="9525">
            <a:noFill/>
            <a:miter lim="800000"/>
            <a:headEnd/>
            <a:tailEnd/>
          </a:ln>
          <a:effectLst/>
        </p:spPr>
      </p:pic>
      <p:sp>
        <p:nvSpPr>
          <p:cNvPr id="5" name="Rectangle 4"/>
          <p:cNvSpPr/>
          <p:nvPr/>
        </p:nvSpPr>
        <p:spPr>
          <a:xfrm>
            <a:off x="6172200" y="5791200"/>
            <a:ext cx="1972015" cy="369332"/>
          </a:xfrm>
          <a:prstGeom prst="rect">
            <a:avLst/>
          </a:prstGeom>
        </p:spPr>
        <p:txBody>
          <a:bodyPr wrap="none">
            <a:spAutoFit/>
          </a:bodyPr>
          <a:lstStyle/>
          <a:p>
            <a:r>
              <a:rPr lang="fr-FR" b="1" dirty="0" smtClean="0"/>
              <a:t>Puissance: A&gt;B&gt; C.</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strips(downLeft)">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fr-FR" b="1" dirty="0" smtClean="0"/>
              <a:t>Caractéristiques de l'interaction</a:t>
            </a:r>
            <a:br>
              <a:rPr lang="fr-FR" b="1" dirty="0" smtClean="0"/>
            </a:br>
            <a:r>
              <a:rPr lang="fr-FR" b="1" dirty="0" smtClean="0"/>
              <a:t>médicament-récepteurs</a:t>
            </a:r>
            <a:endParaRPr lang="fr-FR" dirty="0"/>
          </a:p>
        </p:txBody>
      </p:sp>
      <p:sp>
        <p:nvSpPr>
          <p:cNvPr id="3" name="Espace réservé du contenu 2"/>
          <p:cNvSpPr>
            <a:spLocks noGrp="1"/>
          </p:cNvSpPr>
          <p:nvPr>
            <p:ph idx="1"/>
          </p:nvPr>
        </p:nvSpPr>
        <p:spPr>
          <a:xfrm>
            <a:off x="457200" y="1600200"/>
            <a:ext cx="5257800" cy="5105400"/>
          </a:xfrm>
        </p:spPr>
        <p:txBody>
          <a:bodyPr>
            <a:normAutofit fontScale="55000" lnSpcReduction="20000"/>
          </a:bodyPr>
          <a:lstStyle/>
          <a:p>
            <a:r>
              <a:rPr lang="fr-FR" sz="4400" b="1" dirty="0" smtClean="0"/>
              <a:t> Activité intrinsèque et notion d’efficacité</a:t>
            </a:r>
          </a:p>
          <a:p>
            <a:pPr>
              <a:buNone/>
            </a:pPr>
            <a:endParaRPr lang="fr-FR" dirty="0" smtClean="0"/>
          </a:p>
          <a:p>
            <a:pPr>
              <a:buNone/>
            </a:pPr>
            <a:r>
              <a:rPr lang="fr-FR" sz="3600" dirty="0" smtClean="0"/>
              <a:t>C'est la capacité d'une molécule a activer un récepteur âpres sa liaison.</a:t>
            </a:r>
          </a:p>
          <a:p>
            <a:r>
              <a:rPr lang="fr-FR" sz="3600" dirty="0" smtClean="0"/>
              <a:t>La réponse maximale (efficacité) varie d'un agoniste a un autre en fonctionne leur </a:t>
            </a:r>
            <a:r>
              <a:rPr lang="fr-FR" sz="3600" b="1" dirty="0" smtClean="0"/>
              <a:t>activité intrinsèque (α)</a:t>
            </a:r>
          </a:p>
          <a:p>
            <a:endParaRPr lang="fr-FR" sz="3600" dirty="0" smtClean="0"/>
          </a:p>
          <a:p>
            <a:r>
              <a:rPr lang="fr-FR" sz="3600" dirty="0" smtClean="0"/>
              <a:t>Un agoniste entier ou pur </a:t>
            </a:r>
            <a:r>
              <a:rPr lang="fr-FR" sz="3600" b="1" dirty="0" smtClean="0"/>
              <a:t>(α= 1) peut </a:t>
            </a:r>
            <a:r>
              <a:rPr lang="fr-FR" sz="3600" dirty="0" smtClean="0"/>
              <a:t>produire l'effet maximal</a:t>
            </a:r>
          </a:p>
          <a:p>
            <a:endParaRPr lang="fr-FR" sz="3600" dirty="0" smtClean="0"/>
          </a:p>
          <a:p>
            <a:r>
              <a:rPr lang="fr-FR" sz="3600" dirty="0" smtClean="0"/>
              <a:t>Si </a:t>
            </a:r>
            <a:r>
              <a:rPr lang="fr-FR" sz="3600" b="1" dirty="0" smtClean="0"/>
              <a:t>α= 0, le complexe médicament-Récepteur </a:t>
            </a:r>
            <a:r>
              <a:rPr lang="fr-FR" sz="3600" dirty="0" smtClean="0"/>
              <a:t>est inactif, le médicament est un antagoniste complet</a:t>
            </a:r>
          </a:p>
          <a:p>
            <a:endParaRPr lang="fr-FR" sz="3600" dirty="0" smtClean="0"/>
          </a:p>
          <a:p>
            <a:r>
              <a:rPr lang="fr-FR" sz="3600" dirty="0" smtClean="0"/>
              <a:t>Un agoniste partiel (</a:t>
            </a:r>
            <a:r>
              <a:rPr lang="fr-FR" sz="3600" b="1" dirty="0" smtClean="0"/>
              <a:t>0&lt;α&lt;1) ne peut pas </a:t>
            </a:r>
            <a:r>
              <a:rPr lang="fr-FR" sz="3600" dirty="0" smtClean="0"/>
              <a:t>produire l'effet maximal</a:t>
            </a:r>
            <a:endParaRPr lang="fr-FR" sz="3600" dirty="0"/>
          </a:p>
        </p:txBody>
      </p:sp>
      <p:pic>
        <p:nvPicPr>
          <p:cNvPr id="4098" name="Picture 2"/>
          <p:cNvPicPr>
            <a:picLocks noChangeAspect="1" noChangeArrowheads="1"/>
          </p:cNvPicPr>
          <p:nvPr/>
        </p:nvPicPr>
        <p:blipFill>
          <a:blip r:embed="rId2"/>
          <a:srcRect/>
          <a:stretch>
            <a:fillRect/>
          </a:stretch>
        </p:blipFill>
        <p:spPr bwMode="auto">
          <a:xfrm>
            <a:off x="5675141" y="1905000"/>
            <a:ext cx="3468859" cy="3352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1615982"/>
            <a:ext cx="4260991" cy="3626036"/>
          </a:xfrm>
          <a:prstGeom prst="rect">
            <a:avLst/>
          </a:prstGeom>
        </p:spPr>
      </p:pic>
      <p:pic>
        <p:nvPicPr>
          <p:cNvPr id="5" name="Picture 4"/>
          <p:cNvPicPr>
            <a:picLocks noChangeAspect="1"/>
          </p:cNvPicPr>
          <p:nvPr/>
        </p:nvPicPr>
        <p:blipFill>
          <a:blip r:embed="rId3"/>
          <a:stretch>
            <a:fillRect/>
          </a:stretch>
        </p:blipFill>
        <p:spPr>
          <a:xfrm>
            <a:off x="4572000" y="1752600"/>
            <a:ext cx="4419600" cy="3657600"/>
          </a:xfrm>
          <a:prstGeom prst="rect">
            <a:avLst/>
          </a:prstGeom>
        </p:spPr>
      </p:pic>
      <p:sp>
        <p:nvSpPr>
          <p:cNvPr id="6" name="Titre 1"/>
          <p:cNvSpPr>
            <a:spLocks noGrp="1"/>
          </p:cNvSpPr>
          <p:nvPr>
            <p:ph type="title"/>
          </p:nvPr>
        </p:nvSpPr>
        <p:spPr>
          <a:xfrm>
            <a:off x="457200" y="274638"/>
            <a:ext cx="8229600" cy="1143000"/>
          </a:xfrm>
        </p:spPr>
        <p:style>
          <a:lnRef idx="2">
            <a:schemeClr val="accent3">
              <a:shade val="50000"/>
            </a:schemeClr>
          </a:lnRef>
          <a:fillRef idx="1">
            <a:schemeClr val="accent3"/>
          </a:fillRef>
          <a:effectRef idx="0">
            <a:schemeClr val="accent3"/>
          </a:effectRef>
          <a:fontRef idx="minor">
            <a:schemeClr val="lt1"/>
          </a:fontRef>
        </p:style>
        <p:txBody>
          <a:bodyPr/>
          <a:lstStyle/>
          <a:p>
            <a:r>
              <a:rPr lang="fr-FR" dirty="0" smtClean="0"/>
              <a:t>Puissance et efficacité</a:t>
            </a:r>
            <a:endParaRPr lang="fr-FR" dirty="0"/>
          </a:p>
        </p:txBody>
      </p:sp>
    </p:spTree>
    <p:extLst>
      <p:ext uri="{BB962C8B-B14F-4D97-AF65-F5344CB8AC3E}">
        <p14:creationId xmlns:p14="http://schemas.microsoft.com/office/powerpoint/2010/main" val="1589037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fr-FR" dirty="0" smtClean="0"/>
              <a:t>Puissance et efficacité</a:t>
            </a:r>
            <a:endParaRPr lang="fr-FR" dirty="0"/>
          </a:p>
        </p:txBody>
      </p:sp>
      <p:pic>
        <p:nvPicPr>
          <p:cNvPr id="1026" name="Picture 2"/>
          <p:cNvPicPr>
            <a:picLocks noChangeAspect="1" noChangeArrowheads="1"/>
          </p:cNvPicPr>
          <p:nvPr/>
        </p:nvPicPr>
        <p:blipFill>
          <a:blip r:embed="rId2"/>
          <a:srcRect/>
          <a:stretch>
            <a:fillRect/>
          </a:stretch>
        </p:blipFill>
        <p:spPr bwMode="auto">
          <a:xfrm>
            <a:off x="1066800" y="1828800"/>
            <a:ext cx="4619625" cy="467677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6019800" y="3581400"/>
            <a:ext cx="2400300" cy="762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1000" fill="hold"/>
                                        <p:tgtEl>
                                          <p:spTgt spid="1027"/>
                                        </p:tgtEl>
                                        <p:attrNameLst>
                                          <p:attrName>ppt_w</p:attrName>
                                        </p:attrNameLst>
                                      </p:cBhvr>
                                      <p:tavLst>
                                        <p:tav tm="0">
                                          <p:val>
                                            <p:strVal val="#ppt_w*0.70"/>
                                          </p:val>
                                        </p:tav>
                                        <p:tav tm="100000">
                                          <p:val>
                                            <p:strVal val="#ppt_w"/>
                                          </p:val>
                                        </p:tav>
                                      </p:tavLst>
                                    </p:anim>
                                    <p:anim calcmode="lin" valueType="num">
                                      <p:cBhvr>
                                        <p:cTn id="8" dur="1000" fill="hold"/>
                                        <p:tgtEl>
                                          <p:spTgt spid="1027"/>
                                        </p:tgtEl>
                                        <p:attrNameLst>
                                          <p:attrName>ppt_h</p:attrName>
                                        </p:attrNameLst>
                                      </p:cBhvr>
                                      <p:tavLst>
                                        <p:tav tm="0">
                                          <p:val>
                                            <p:strVal val="#ppt_h"/>
                                          </p:val>
                                        </p:tav>
                                        <p:tav tm="100000">
                                          <p:val>
                                            <p:strVal val="#ppt_h"/>
                                          </p:val>
                                        </p:tav>
                                      </p:tavLst>
                                    </p:anim>
                                    <p:animEffect transition="in" filter="fade">
                                      <p:cBhvr>
                                        <p:cTn id="9"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11759</TotalTime>
  <Words>1453</Words>
  <Application>Microsoft Office PowerPoint</Application>
  <PresentationFormat>On-screen Show (4:3)</PresentationFormat>
  <Paragraphs>244</Paragraphs>
  <Slides>51</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51</vt:i4>
      </vt:variant>
    </vt:vector>
  </HeadingPairs>
  <TitlesOfParts>
    <vt:vector size="54" baseType="lpstr">
      <vt:lpstr>Arial</vt:lpstr>
      <vt:lpstr>Calibri</vt:lpstr>
      <vt:lpstr>Thème Office</vt:lpstr>
      <vt:lpstr>NOTION DE RECEPTEUR EN PHARMACOLOGIE ET MECANISMES D’ACTION DES MÉDICAMENTS </vt:lpstr>
      <vt:lpstr>La pharmacodynamie</vt:lpstr>
      <vt:lpstr>Terminologie </vt:lpstr>
      <vt:lpstr>Caractéristiques de l'interaction médicament-récepteurs</vt:lpstr>
      <vt:lpstr>Quantification de la liaison au récepteur</vt:lpstr>
      <vt:lpstr>Caractéristiques de l'interaction médicament-récepteurs</vt:lpstr>
      <vt:lpstr>Caractéristiques de l'interaction médicament-récepteurs</vt:lpstr>
      <vt:lpstr>Puissance et efficacité</vt:lpstr>
      <vt:lpstr>Puissance et efficacité</vt:lpstr>
      <vt:lpstr>Caractéristiques de l'interaction médicament-récepteurs</vt:lpstr>
      <vt:lpstr>Caractéristiques de l'interaction médicament-récepteurs</vt:lpstr>
      <vt:lpstr>Caractéristiques de l'interaction médicament-récepteurs</vt:lpstr>
      <vt:lpstr>Caractéristiques de l'interaction médicament-récepteurs</vt:lpstr>
      <vt:lpstr>Les mécanismes d’action des médicaments </vt:lpstr>
      <vt:lpstr>PowerPoint Presentation</vt:lpstr>
      <vt:lpstr>Les cibles des médicaments</vt:lpstr>
      <vt:lpstr>I) Les protéines jouant le rôle de récepteurs des médiateurs endogènes </vt:lpstr>
      <vt:lpstr>récepteurs couplés à la protéine G </vt:lpstr>
      <vt:lpstr>récepteurs couplés à la protéine G </vt:lpstr>
      <vt:lpstr>récepteurs couplés à la protéine G </vt:lpstr>
      <vt:lpstr>I) Les protéines jouant le rôle de récepteurs des médiateurs endogènes </vt:lpstr>
      <vt:lpstr>Récepteurs membranaires assurant une fonction canal ionique</vt:lpstr>
      <vt:lpstr>PowerPoint Presentation</vt:lpstr>
      <vt:lpstr>PowerPoint Presentation</vt:lpstr>
      <vt:lpstr>Récepteurs membranaires assurant une fonction canal ionique</vt:lpstr>
      <vt:lpstr>Récepteurs membranaires assurant une fonction canal ionique</vt:lpstr>
      <vt:lpstr>I) Les protéines jouant le rôle de récepteurs des médiateurs endogènes </vt:lpstr>
      <vt:lpstr>Récepteurs assurant une activité enzymatique</vt:lpstr>
      <vt:lpstr>PowerPoint Presentation</vt:lpstr>
      <vt:lpstr>Les cibles des médicaments</vt:lpstr>
      <vt:lpstr>PowerPoint Presentation</vt:lpstr>
      <vt:lpstr>Récepteurs intracellulaires</vt:lpstr>
      <vt:lpstr>Récepteurs intracellulaires</vt:lpstr>
      <vt:lpstr>Les cibles des médicaments</vt:lpstr>
      <vt:lpstr>II) protéines cibles assurant le passage transmembranaire des ions</vt:lpstr>
      <vt:lpstr>PowerPoint Presentation</vt:lpstr>
      <vt:lpstr>Canaux ionique dépourvus de rôle de récepteur de médiateur</vt:lpstr>
      <vt:lpstr>Les canaux sodiques </vt:lpstr>
      <vt:lpstr>Les canaux potassiques</vt:lpstr>
      <vt:lpstr>Les canaux calciques </vt:lpstr>
      <vt:lpstr>II) protéines cibles assurant le passage transmembranaire des ions</vt:lpstr>
      <vt:lpstr>PowerPoint Presentation</vt:lpstr>
      <vt:lpstr>PowerPoint Presentation</vt:lpstr>
      <vt:lpstr>La pompe ionique : la H+/k+- ATPase</vt:lpstr>
      <vt:lpstr>Système dépendant d’un mouvement d’ions </vt:lpstr>
      <vt:lpstr>Les cibles des médicaments</vt:lpstr>
      <vt:lpstr>PowerPoint Presentation</vt:lpstr>
      <vt:lpstr>PowerPoint Presentation</vt:lpstr>
      <vt:lpstr>III) protéines cibles jouant le rôle d’enzymes solubles</vt:lpstr>
      <vt:lpstr>PowerPoint Presentation</vt:lpstr>
      <vt:lpstr>Merci pour votre attention </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CIBLES MOLÉCULAIRES DES MÉDICAMENTS</dc:title>
  <dc:creator>Prince of Algeria</dc:creator>
  <cp:lastModifiedBy>Microsoft account</cp:lastModifiedBy>
  <cp:revision>182</cp:revision>
  <dcterms:created xsi:type="dcterms:W3CDTF">2013-10-31T06:53:21Z</dcterms:created>
  <dcterms:modified xsi:type="dcterms:W3CDTF">2024-03-17T09:34:14Z</dcterms:modified>
</cp:coreProperties>
</file>