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56" r:id="rId2"/>
    <p:sldId id="258" r:id="rId3"/>
    <p:sldId id="284" r:id="rId4"/>
    <p:sldId id="257" r:id="rId5"/>
    <p:sldId id="286" r:id="rId6"/>
    <p:sldId id="329" r:id="rId7"/>
    <p:sldId id="287" r:id="rId8"/>
    <p:sldId id="260" r:id="rId9"/>
    <p:sldId id="288" r:id="rId10"/>
    <p:sldId id="261" r:id="rId11"/>
    <p:sldId id="262" r:id="rId12"/>
    <p:sldId id="325" r:id="rId13"/>
    <p:sldId id="263" r:id="rId14"/>
    <p:sldId id="290" r:id="rId15"/>
    <p:sldId id="304" r:id="rId16"/>
    <p:sldId id="305" r:id="rId17"/>
    <p:sldId id="306" r:id="rId18"/>
    <p:sldId id="307" r:id="rId19"/>
    <p:sldId id="308" r:id="rId20"/>
    <p:sldId id="292" r:id="rId21"/>
    <p:sldId id="295" r:id="rId22"/>
    <p:sldId id="296" r:id="rId23"/>
    <p:sldId id="298" r:id="rId24"/>
    <p:sldId id="299" r:id="rId25"/>
    <p:sldId id="324" r:id="rId26"/>
    <p:sldId id="310" r:id="rId27"/>
    <p:sldId id="317" r:id="rId28"/>
    <p:sldId id="318" r:id="rId29"/>
    <p:sldId id="319" r:id="rId30"/>
    <p:sldId id="320" r:id="rId31"/>
    <p:sldId id="321" r:id="rId32"/>
    <p:sldId id="316" r:id="rId33"/>
    <p:sldId id="328" r:id="rId34"/>
    <p:sldId id="300" r:id="rId35"/>
    <p:sldId id="280" r:id="rId36"/>
    <p:sldId id="281" r:id="rId3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6"/>
    <a:srgbClr val="808080"/>
    <a:srgbClr val="DF9F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13" autoAdjust="0"/>
  </p:normalViewPr>
  <p:slideViewPr>
    <p:cSldViewPr>
      <p:cViewPr varScale="1">
        <p:scale>
          <a:sx n="67" d="100"/>
          <a:sy n="67" d="100"/>
        </p:scale>
        <p:origin x="126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FDCD10-5A93-4135-ADE7-097A1CE2B836}" type="doc">
      <dgm:prSet loTypeId="urn:microsoft.com/office/officeart/2005/8/layout/bProcess3" loCatId="process" qsTypeId="urn:microsoft.com/office/officeart/2005/8/quickstyle/3d9" qsCatId="3D" csTypeId="urn:microsoft.com/office/officeart/2005/8/colors/accent0_3" csCatId="mainScheme" phldr="1"/>
      <dgm:spPr/>
      <dgm:t>
        <a:bodyPr/>
        <a:lstStyle/>
        <a:p>
          <a:endParaRPr lang="fr-FR"/>
        </a:p>
      </dgm:t>
    </dgm:pt>
    <dgm:pt modelId="{36486334-C460-40EA-8C09-19D7980795B8}">
      <dgm:prSet phldrT="[Texte]"/>
      <dgm:spPr/>
      <dgm:t>
        <a:bodyPr/>
        <a:lstStyle/>
        <a:p>
          <a:r>
            <a:rPr lang="fr-FR" b="1" dirty="0"/>
            <a:t>Signalement </a:t>
          </a:r>
        </a:p>
      </dgm:t>
    </dgm:pt>
    <dgm:pt modelId="{2D20C8CB-2080-47DA-9144-28A6376DEC0E}" type="parTrans" cxnId="{46CF6B2B-395C-4864-89B2-5E30BC714295}">
      <dgm:prSet/>
      <dgm:spPr/>
      <dgm:t>
        <a:bodyPr/>
        <a:lstStyle/>
        <a:p>
          <a:endParaRPr lang="fr-FR" b="1"/>
        </a:p>
      </dgm:t>
    </dgm:pt>
    <dgm:pt modelId="{1970F839-5409-4044-BD97-79342C5D5401}" type="sibTrans" cxnId="{46CF6B2B-395C-4864-89B2-5E30BC714295}">
      <dgm:prSet/>
      <dgm:spPr/>
      <dgm:t>
        <a:bodyPr/>
        <a:lstStyle/>
        <a:p>
          <a:endParaRPr lang="fr-FR" b="1"/>
        </a:p>
      </dgm:t>
    </dgm:pt>
    <dgm:pt modelId="{3C843F26-6798-4806-9406-577CBF58B502}">
      <dgm:prSet phldrT="[Texte]"/>
      <dgm:spPr/>
      <dgm:t>
        <a:bodyPr/>
        <a:lstStyle/>
        <a:p>
          <a:r>
            <a:rPr lang="fr-FR" b="1" dirty="0"/>
            <a:t>Evaluation </a:t>
          </a:r>
        </a:p>
      </dgm:t>
    </dgm:pt>
    <dgm:pt modelId="{BA887291-787B-4B48-8FA7-181A9E172CF7}" type="parTrans" cxnId="{49BC4773-12C5-4D2D-BE93-37FA136FDC36}">
      <dgm:prSet/>
      <dgm:spPr/>
      <dgm:t>
        <a:bodyPr/>
        <a:lstStyle/>
        <a:p>
          <a:endParaRPr lang="fr-FR" b="1"/>
        </a:p>
      </dgm:t>
    </dgm:pt>
    <dgm:pt modelId="{2D7524F4-5AFF-48D7-9749-540A7E244205}" type="sibTrans" cxnId="{49BC4773-12C5-4D2D-BE93-37FA136FDC36}">
      <dgm:prSet/>
      <dgm:spPr/>
      <dgm:t>
        <a:bodyPr/>
        <a:lstStyle/>
        <a:p>
          <a:endParaRPr lang="fr-FR" b="1"/>
        </a:p>
      </dgm:t>
    </dgm:pt>
    <dgm:pt modelId="{39D616B4-93CA-4A65-9A73-776DAD41AEF6}">
      <dgm:prSet phldrT="[Texte]"/>
      <dgm:spPr/>
      <dgm:t>
        <a:bodyPr/>
        <a:lstStyle/>
        <a:p>
          <a:r>
            <a:rPr lang="fr-FR" b="1" dirty="0"/>
            <a:t>Étude</a:t>
          </a:r>
        </a:p>
      </dgm:t>
    </dgm:pt>
    <dgm:pt modelId="{A757B9F3-8263-46A6-B520-A6A2C3ACC9C9}" type="parTrans" cxnId="{75DDDE94-B2B4-4DB8-AA27-4CF933B3877B}">
      <dgm:prSet/>
      <dgm:spPr/>
      <dgm:t>
        <a:bodyPr/>
        <a:lstStyle/>
        <a:p>
          <a:endParaRPr lang="fr-FR" b="1"/>
        </a:p>
      </dgm:t>
    </dgm:pt>
    <dgm:pt modelId="{A18913FF-F9B9-49FC-A453-9F57FA9E9E90}" type="sibTrans" cxnId="{75DDDE94-B2B4-4DB8-AA27-4CF933B3877B}">
      <dgm:prSet/>
      <dgm:spPr/>
      <dgm:t>
        <a:bodyPr/>
        <a:lstStyle/>
        <a:p>
          <a:endParaRPr lang="fr-FR" b="1"/>
        </a:p>
      </dgm:t>
    </dgm:pt>
    <dgm:pt modelId="{21673C9B-7279-4335-81E3-9CDD71327E4C}">
      <dgm:prSet phldrT="[Texte]"/>
      <dgm:spPr/>
      <dgm:t>
        <a:bodyPr/>
        <a:lstStyle/>
        <a:p>
          <a:r>
            <a:rPr lang="fr-FR" b="1" dirty="0"/>
            <a:t>Mise en place d’action </a:t>
          </a:r>
        </a:p>
      </dgm:t>
    </dgm:pt>
    <dgm:pt modelId="{B2C92122-4127-441A-B8E7-2F894C8FB5CA}" type="parTrans" cxnId="{06DD5BD3-0010-4740-92AF-AD74D900B7CF}">
      <dgm:prSet/>
      <dgm:spPr/>
      <dgm:t>
        <a:bodyPr/>
        <a:lstStyle/>
        <a:p>
          <a:endParaRPr lang="fr-FR" b="1"/>
        </a:p>
      </dgm:t>
    </dgm:pt>
    <dgm:pt modelId="{76FA5C4D-94A2-4BAE-85EC-E1694566E868}" type="sibTrans" cxnId="{06DD5BD3-0010-4740-92AF-AD74D900B7CF}">
      <dgm:prSet/>
      <dgm:spPr/>
      <dgm:t>
        <a:bodyPr/>
        <a:lstStyle/>
        <a:p>
          <a:endParaRPr lang="fr-FR" b="1"/>
        </a:p>
      </dgm:t>
    </dgm:pt>
    <dgm:pt modelId="{192BF448-EA63-4D30-9E99-BD7A305F1AD0}" type="pres">
      <dgm:prSet presAssocID="{5CFDCD10-5A93-4135-ADE7-097A1CE2B836}" presName="Name0" presStyleCnt="0">
        <dgm:presLayoutVars>
          <dgm:dir/>
          <dgm:resizeHandles val="exact"/>
        </dgm:presLayoutVars>
      </dgm:prSet>
      <dgm:spPr/>
    </dgm:pt>
    <dgm:pt modelId="{32FCFFBE-B22D-4163-AF00-6BBDFCA86215}" type="pres">
      <dgm:prSet presAssocID="{36486334-C460-40EA-8C09-19D7980795B8}" presName="node" presStyleLbl="node1" presStyleIdx="0" presStyleCnt="4">
        <dgm:presLayoutVars>
          <dgm:bulletEnabled val="1"/>
        </dgm:presLayoutVars>
      </dgm:prSet>
      <dgm:spPr/>
    </dgm:pt>
    <dgm:pt modelId="{3AF3ECB9-5913-4D0C-A202-3BDF87A6F4A5}" type="pres">
      <dgm:prSet presAssocID="{1970F839-5409-4044-BD97-79342C5D5401}" presName="sibTrans" presStyleLbl="sibTrans1D1" presStyleIdx="0" presStyleCnt="3"/>
      <dgm:spPr/>
    </dgm:pt>
    <dgm:pt modelId="{BCF8B49A-141F-4F9B-AE83-979448859FE2}" type="pres">
      <dgm:prSet presAssocID="{1970F839-5409-4044-BD97-79342C5D5401}" presName="connectorText" presStyleLbl="sibTrans1D1" presStyleIdx="0" presStyleCnt="3"/>
      <dgm:spPr/>
    </dgm:pt>
    <dgm:pt modelId="{D5CB68B1-CCD3-4810-8B23-2154ED9F246E}" type="pres">
      <dgm:prSet presAssocID="{3C843F26-6798-4806-9406-577CBF58B502}" presName="node" presStyleLbl="node1" presStyleIdx="1" presStyleCnt="4">
        <dgm:presLayoutVars>
          <dgm:bulletEnabled val="1"/>
        </dgm:presLayoutVars>
      </dgm:prSet>
      <dgm:spPr/>
    </dgm:pt>
    <dgm:pt modelId="{4D25B54E-4C4B-4E9D-847C-7058F14004D3}" type="pres">
      <dgm:prSet presAssocID="{2D7524F4-5AFF-48D7-9749-540A7E244205}" presName="sibTrans" presStyleLbl="sibTrans1D1" presStyleIdx="1" presStyleCnt="3"/>
      <dgm:spPr/>
    </dgm:pt>
    <dgm:pt modelId="{A3A11B8B-2937-4581-91A2-7CBB314B6377}" type="pres">
      <dgm:prSet presAssocID="{2D7524F4-5AFF-48D7-9749-540A7E244205}" presName="connectorText" presStyleLbl="sibTrans1D1" presStyleIdx="1" presStyleCnt="3"/>
      <dgm:spPr/>
    </dgm:pt>
    <dgm:pt modelId="{879681ED-D415-4129-B834-5AEEBFAEAF61}" type="pres">
      <dgm:prSet presAssocID="{39D616B4-93CA-4A65-9A73-776DAD41AEF6}" presName="node" presStyleLbl="node1" presStyleIdx="2" presStyleCnt="4">
        <dgm:presLayoutVars>
          <dgm:bulletEnabled val="1"/>
        </dgm:presLayoutVars>
      </dgm:prSet>
      <dgm:spPr/>
    </dgm:pt>
    <dgm:pt modelId="{1DB879E8-1E96-4313-8958-B0F1DDD9D887}" type="pres">
      <dgm:prSet presAssocID="{A18913FF-F9B9-49FC-A453-9F57FA9E9E90}" presName="sibTrans" presStyleLbl="sibTrans1D1" presStyleIdx="2" presStyleCnt="3"/>
      <dgm:spPr/>
    </dgm:pt>
    <dgm:pt modelId="{E30E3A97-40C6-48D4-AADB-5F4F51CD8DE7}" type="pres">
      <dgm:prSet presAssocID="{A18913FF-F9B9-49FC-A453-9F57FA9E9E90}" presName="connectorText" presStyleLbl="sibTrans1D1" presStyleIdx="2" presStyleCnt="3"/>
      <dgm:spPr/>
    </dgm:pt>
    <dgm:pt modelId="{3E6CC848-9C5C-4A95-9469-D5FF22D6F554}" type="pres">
      <dgm:prSet presAssocID="{21673C9B-7279-4335-81E3-9CDD71327E4C}" presName="node" presStyleLbl="node1" presStyleIdx="3" presStyleCnt="4">
        <dgm:presLayoutVars>
          <dgm:bulletEnabled val="1"/>
        </dgm:presLayoutVars>
      </dgm:prSet>
      <dgm:spPr/>
    </dgm:pt>
  </dgm:ptLst>
  <dgm:cxnLst>
    <dgm:cxn modelId="{46CF6B2B-395C-4864-89B2-5E30BC714295}" srcId="{5CFDCD10-5A93-4135-ADE7-097A1CE2B836}" destId="{36486334-C460-40EA-8C09-19D7980795B8}" srcOrd="0" destOrd="0" parTransId="{2D20C8CB-2080-47DA-9144-28A6376DEC0E}" sibTransId="{1970F839-5409-4044-BD97-79342C5D5401}"/>
    <dgm:cxn modelId="{D27C9841-648B-46E3-8109-D56029517310}" type="presOf" srcId="{36486334-C460-40EA-8C09-19D7980795B8}" destId="{32FCFFBE-B22D-4163-AF00-6BBDFCA86215}" srcOrd="0" destOrd="0" presId="urn:microsoft.com/office/officeart/2005/8/layout/bProcess3"/>
    <dgm:cxn modelId="{4C9E0043-8738-48E9-9C3F-69EB3138CFCD}" type="presOf" srcId="{2D7524F4-5AFF-48D7-9749-540A7E244205}" destId="{4D25B54E-4C4B-4E9D-847C-7058F14004D3}" srcOrd="0" destOrd="0" presId="urn:microsoft.com/office/officeart/2005/8/layout/bProcess3"/>
    <dgm:cxn modelId="{EE915164-EC66-4426-A244-D779E8F26914}" type="presOf" srcId="{A18913FF-F9B9-49FC-A453-9F57FA9E9E90}" destId="{E30E3A97-40C6-48D4-AADB-5F4F51CD8DE7}" srcOrd="1" destOrd="0" presId="urn:microsoft.com/office/officeart/2005/8/layout/bProcess3"/>
    <dgm:cxn modelId="{49BC4773-12C5-4D2D-BE93-37FA136FDC36}" srcId="{5CFDCD10-5A93-4135-ADE7-097A1CE2B836}" destId="{3C843F26-6798-4806-9406-577CBF58B502}" srcOrd="1" destOrd="0" parTransId="{BA887291-787B-4B48-8FA7-181A9E172CF7}" sibTransId="{2D7524F4-5AFF-48D7-9749-540A7E244205}"/>
    <dgm:cxn modelId="{AB0F7074-69C6-4D49-8E7F-FEFD2B98DDB1}" type="presOf" srcId="{3C843F26-6798-4806-9406-577CBF58B502}" destId="{D5CB68B1-CCD3-4810-8B23-2154ED9F246E}" srcOrd="0" destOrd="0" presId="urn:microsoft.com/office/officeart/2005/8/layout/bProcess3"/>
    <dgm:cxn modelId="{92C18477-3C96-420C-8FDC-B35D78406A8A}" type="presOf" srcId="{2D7524F4-5AFF-48D7-9749-540A7E244205}" destId="{A3A11B8B-2937-4581-91A2-7CBB314B6377}" srcOrd="1" destOrd="0" presId="urn:microsoft.com/office/officeart/2005/8/layout/bProcess3"/>
    <dgm:cxn modelId="{75DDDE94-B2B4-4DB8-AA27-4CF933B3877B}" srcId="{5CFDCD10-5A93-4135-ADE7-097A1CE2B836}" destId="{39D616B4-93CA-4A65-9A73-776DAD41AEF6}" srcOrd="2" destOrd="0" parTransId="{A757B9F3-8263-46A6-B520-A6A2C3ACC9C9}" sibTransId="{A18913FF-F9B9-49FC-A453-9F57FA9E9E90}"/>
    <dgm:cxn modelId="{A64A5EA8-04D3-40DB-B175-5B8E61B7E26D}" type="presOf" srcId="{1970F839-5409-4044-BD97-79342C5D5401}" destId="{BCF8B49A-141F-4F9B-AE83-979448859FE2}" srcOrd="1" destOrd="0" presId="urn:microsoft.com/office/officeart/2005/8/layout/bProcess3"/>
    <dgm:cxn modelId="{9D8D25B2-D13F-476F-9433-771981C2A68E}" type="presOf" srcId="{A18913FF-F9B9-49FC-A453-9F57FA9E9E90}" destId="{1DB879E8-1E96-4313-8958-B0F1DDD9D887}" srcOrd="0" destOrd="0" presId="urn:microsoft.com/office/officeart/2005/8/layout/bProcess3"/>
    <dgm:cxn modelId="{1C801DB8-07E6-40D1-BC0F-AE5E8CAE8FF1}" type="presOf" srcId="{21673C9B-7279-4335-81E3-9CDD71327E4C}" destId="{3E6CC848-9C5C-4A95-9469-D5FF22D6F554}" srcOrd="0" destOrd="0" presId="urn:microsoft.com/office/officeart/2005/8/layout/bProcess3"/>
    <dgm:cxn modelId="{06DD5BD3-0010-4740-92AF-AD74D900B7CF}" srcId="{5CFDCD10-5A93-4135-ADE7-097A1CE2B836}" destId="{21673C9B-7279-4335-81E3-9CDD71327E4C}" srcOrd="3" destOrd="0" parTransId="{B2C92122-4127-441A-B8E7-2F894C8FB5CA}" sibTransId="{76FA5C4D-94A2-4BAE-85EC-E1694566E868}"/>
    <dgm:cxn modelId="{DA1ECDDB-40F2-471B-9DE9-94A0842DB4C1}" type="presOf" srcId="{39D616B4-93CA-4A65-9A73-776DAD41AEF6}" destId="{879681ED-D415-4129-B834-5AEEBFAEAF61}" srcOrd="0" destOrd="0" presId="urn:microsoft.com/office/officeart/2005/8/layout/bProcess3"/>
    <dgm:cxn modelId="{1EAEE4E5-DAE1-4C27-AEAE-96963D664CD6}" type="presOf" srcId="{1970F839-5409-4044-BD97-79342C5D5401}" destId="{3AF3ECB9-5913-4D0C-A202-3BDF87A6F4A5}" srcOrd="0" destOrd="0" presId="urn:microsoft.com/office/officeart/2005/8/layout/bProcess3"/>
    <dgm:cxn modelId="{4EBD0FFE-FAE4-436F-AEB4-17F4DB5B8AA8}" type="presOf" srcId="{5CFDCD10-5A93-4135-ADE7-097A1CE2B836}" destId="{192BF448-EA63-4D30-9E99-BD7A305F1AD0}" srcOrd="0" destOrd="0" presId="urn:microsoft.com/office/officeart/2005/8/layout/bProcess3"/>
    <dgm:cxn modelId="{53D20AAB-08B3-4D35-8957-9CA0A4617C45}" type="presParOf" srcId="{192BF448-EA63-4D30-9E99-BD7A305F1AD0}" destId="{32FCFFBE-B22D-4163-AF00-6BBDFCA86215}" srcOrd="0" destOrd="0" presId="urn:microsoft.com/office/officeart/2005/8/layout/bProcess3"/>
    <dgm:cxn modelId="{42B45EB1-1D60-42D8-A023-CA2AF637B982}" type="presParOf" srcId="{192BF448-EA63-4D30-9E99-BD7A305F1AD0}" destId="{3AF3ECB9-5913-4D0C-A202-3BDF87A6F4A5}" srcOrd="1" destOrd="0" presId="urn:microsoft.com/office/officeart/2005/8/layout/bProcess3"/>
    <dgm:cxn modelId="{FF810200-131A-4736-A7A0-7BAB75D18FB1}" type="presParOf" srcId="{3AF3ECB9-5913-4D0C-A202-3BDF87A6F4A5}" destId="{BCF8B49A-141F-4F9B-AE83-979448859FE2}" srcOrd="0" destOrd="0" presId="urn:microsoft.com/office/officeart/2005/8/layout/bProcess3"/>
    <dgm:cxn modelId="{764CA0D9-E12E-4381-827A-8E00B4ED6A40}" type="presParOf" srcId="{192BF448-EA63-4D30-9E99-BD7A305F1AD0}" destId="{D5CB68B1-CCD3-4810-8B23-2154ED9F246E}" srcOrd="2" destOrd="0" presId="urn:microsoft.com/office/officeart/2005/8/layout/bProcess3"/>
    <dgm:cxn modelId="{23D7A6EE-F4E2-4B02-A9A4-D8EE9BFACCAA}" type="presParOf" srcId="{192BF448-EA63-4D30-9E99-BD7A305F1AD0}" destId="{4D25B54E-4C4B-4E9D-847C-7058F14004D3}" srcOrd="3" destOrd="0" presId="urn:microsoft.com/office/officeart/2005/8/layout/bProcess3"/>
    <dgm:cxn modelId="{0519D051-47AD-46FB-AD14-10CB2F5C59C1}" type="presParOf" srcId="{4D25B54E-4C4B-4E9D-847C-7058F14004D3}" destId="{A3A11B8B-2937-4581-91A2-7CBB314B6377}" srcOrd="0" destOrd="0" presId="urn:microsoft.com/office/officeart/2005/8/layout/bProcess3"/>
    <dgm:cxn modelId="{F91EF9B9-2C8A-4D59-90C9-E8A18D6EE374}" type="presParOf" srcId="{192BF448-EA63-4D30-9E99-BD7A305F1AD0}" destId="{879681ED-D415-4129-B834-5AEEBFAEAF61}" srcOrd="4" destOrd="0" presId="urn:microsoft.com/office/officeart/2005/8/layout/bProcess3"/>
    <dgm:cxn modelId="{DB5E16C8-7C1C-4C0D-BB9F-48FE237B1059}" type="presParOf" srcId="{192BF448-EA63-4D30-9E99-BD7A305F1AD0}" destId="{1DB879E8-1E96-4313-8958-B0F1DDD9D887}" srcOrd="5" destOrd="0" presId="urn:microsoft.com/office/officeart/2005/8/layout/bProcess3"/>
    <dgm:cxn modelId="{EA7E84F4-5BEB-4453-BDA3-899B4B7FD72C}" type="presParOf" srcId="{1DB879E8-1E96-4313-8958-B0F1DDD9D887}" destId="{E30E3A97-40C6-48D4-AADB-5F4F51CD8DE7}" srcOrd="0" destOrd="0" presId="urn:microsoft.com/office/officeart/2005/8/layout/bProcess3"/>
    <dgm:cxn modelId="{F1B5FA69-0AFD-4BED-9431-B2479538B2C3}" type="presParOf" srcId="{192BF448-EA63-4D30-9E99-BD7A305F1AD0}" destId="{3E6CC848-9C5C-4A95-9469-D5FF22D6F554}"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041DF8-C00C-4470-865C-88ED477CB9F7}" type="doc">
      <dgm:prSet loTypeId="urn:microsoft.com/office/officeart/2005/8/layout/bProcess4" loCatId="process" qsTypeId="urn:microsoft.com/office/officeart/2005/8/quickstyle/simple1" qsCatId="simple" csTypeId="urn:microsoft.com/office/officeart/2005/8/colors/accent0_3" csCatId="mainScheme" phldr="1"/>
      <dgm:spPr/>
      <dgm:t>
        <a:bodyPr/>
        <a:lstStyle/>
        <a:p>
          <a:endParaRPr lang="fr-FR"/>
        </a:p>
      </dgm:t>
    </dgm:pt>
    <dgm:pt modelId="{2659C28B-4BB7-4721-A509-1A70E6F11E88}">
      <dgm:prSet phldrT="[Texte]" custT="1"/>
      <dgm:spPr>
        <a:solidFill>
          <a:schemeClr val="accent1">
            <a:lumMod val="75000"/>
          </a:schemeClr>
        </a:solidFill>
      </dgm:spPr>
      <dgm:t>
        <a:bodyPr/>
        <a:lstStyle/>
        <a:p>
          <a:r>
            <a:rPr lang="fr-FR" sz="1200" b="1" dirty="0"/>
            <a:t>Utilisation normale  </a:t>
          </a:r>
        </a:p>
      </dgm:t>
    </dgm:pt>
    <dgm:pt modelId="{964A80A6-37F4-4E16-BE20-91732A0EB7FC}" type="parTrans" cxnId="{CCA40D78-3E74-4F61-82D3-47F5F65C543B}">
      <dgm:prSet/>
      <dgm:spPr/>
      <dgm:t>
        <a:bodyPr/>
        <a:lstStyle/>
        <a:p>
          <a:endParaRPr lang="fr-FR" sz="1800" b="1"/>
        </a:p>
      </dgm:t>
    </dgm:pt>
    <dgm:pt modelId="{E2429C43-D49D-4BB5-BEF0-B070BF5C170D}" type="sibTrans" cxnId="{CCA40D78-3E74-4F61-82D3-47F5F65C543B}">
      <dgm:prSet/>
      <dgm:spPr/>
      <dgm:t>
        <a:bodyPr/>
        <a:lstStyle/>
        <a:p>
          <a:endParaRPr lang="fr-FR" sz="1800" b="1"/>
        </a:p>
      </dgm:t>
    </dgm:pt>
    <dgm:pt modelId="{48AB1E5C-BC52-4E87-962E-78D51ABFC1E2}">
      <dgm:prSet phldrT="[Texte]" custT="1"/>
      <dgm:spPr>
        <a:solidFill>
          <a:schemeClr val="accent1">
            <a:lumMod val="75000"/>
          </a:schemeClr>
        </a:solidFill>
      </dgm:spPr>
      <dgm:t>
        <a:bodyPr/>
        <a:lstStyle/>
        <a:p>
          <a:r>
            <a:rPr lang="fr-FR" sz="1200" b="1" dirty="0"/>
            <a:t>Grossesse et allaitement </a:t>
          </a:r>
        </a:p>
      </dgm:t>
    </dgm:pt>
    <dgm:pt modelId="{5EBF056C-70DC-46E0-80DB-120B713643C5}" type="parTrans" cxnId="{D4F8A64F-D226-4209-84DF-9272EF85A41B}">
      <dgm:prSet/>
      <dgm:spPr/>
      <dgm:t>
        <a:bodyPr/>
        <a:lstStyle/>
        <a:p>
          <a:endParaRPr lang="fr-FR" sz="1800" b="1"/>
        </a:p>
      </dgm:t>
    </dgm:pt>
    <dgm:pt modelId="{327AEFF6-B471-4EC1-9A82-C07AE40D3B96}" type="sibTrans" cxnId="{D4F8A64F-D226-4209-84DF-9272EF85A41B}">
      <dgm:prSet/>
      <dgm:spPr/>
      <dgm:t>
        <a:bodyPr/>
        <a:lstStyle/>
        <a:p>
          <a:endParaRPr lang="fr-FR" sz="1800" b="1"/>
        </a:p>
      </dgm:t>
    </dgm:pt>
    <dgm:pt modelId="{2E977F5F-1FCA-4841-ABE1-2866186E816F}">
      <dgm:prSet phldrT="[Texte]" custT="1"/>
      <dgm:spPr>
        <a:solidFill>
          <a:schemeClr val="accent1">
            <a:lumMod val="75000"/>
          </a:schemeClr>
        </a:solidFill>
      </dgm:spPr>
      <dgm:t>
        <a:bodyPr/>
        <a:lstStyle/>
        <a:p>
          <a:r>
            <a:rPr lang="fr-FR" sz="1200" b="1" dirty="0"/>
            <a:t>Intoxication </a:t>
          </a:r>
        </a:p>
      </dgm:t>
    </dgm:pt>
    <dgm:pt modelId="{692F3F96-1B5E-48E4-8783-6903FCF3308A}" type="parTrans" cxnId="{63B6E523-6B8E-43D0-9AE1-C7C7F1FA4991}">
      <dgm:prSet/>
      <dgm:spPr/>
      <dgm:t>
        <a:bodyPr/>
        <a:lstStyle/>
        <a:p>
          <a:endParaRPr lang="fr-FR" sz="1800" b="1"/>
        </a:p>
      </dgm:t>
    </dgm:pt>
    <dgm:pt modelId="{5B224EBD-96B6-4730-9A44-A2D86158C71F}" type="sibTrans" cxnId="{63B6E523-6B8E-43D0-9AE1-C7C7F1FA4991}">
      <dgm:prSet/>
      <dgm:spPr/>
      <dgm:t>
        <a:bodyPr/>
        <a:lstStyle/>
        <a:p>
          <a:endParaRPr lang="fr-FR" sz="1800" b="1"/>
        </a:p>
      </dgm:t>
    </dgm:pt>
    <dgm:pt modelId="{B0690060-8D6D-4C24-97D2-62890AA3ABD2}">
      <dgm:prSet phldrT="[Texte]" custT="1"/>
      <dgm:spPr>
        <a:solidFill>
          <a:schemeClr val="accent1">
            <a:lumMod val="75000"/>
          </a:schemeClr>
        </a:solidFill>
      </dgm:spPr>
      <dgm:t>
        <a:bodyPr/>
        <a:lstStyle/>
        <a:p>
          <a:r>
            <a:rPr lang="fr-FR" sz="1200" b="1" dirty="0"/>
            <a:t>Dépendance, tolérance ou résistance</a:t>
          </a:r>
        </a:p>
      </dgm:t>
    </dgm:pt>
    <dgm:pt modelId="{39A40BE2-1ADC-48CD-A11D-DEAF545712A7}" type="parTrans" cxnId="{DF0AED68-3A74-4F75-AD25-DAD951EAFE79}">
      <dgm:prSet/>
      <dgm:spPr/>
      <dgm:t>
        <a:bodyPr/>
        <a:lstStyle/>
        <a:p>
          <a:endParaRPr lang="fr-FR" sz="1800" b="1"/>
        </a:p>
      </dgm:t>
    </dgm:pt>
    <dgm:pt modelId="{0E51A099-D7DB-44FD-A59F-CE1B89B8B581}" type="sibTrans" cxnId="{DF0AED68-3A74-4F75-AD25-DAD951EAFE79}">
      <dgm:prSet/>
      <dgm:spPr/>
      <dgm:t>
        <a:bodyPr/>
        <a:lstStyle/>
        <a:p>
          <a:endParaRPr lang="fr-FR" sz="1800" b="1"/>
        </a:p>
      </dgm:t>
    </dgm:pt>
    <dgm:pt modelId="{AF486A6B-A842-4D26-B7D4-EECCA7A0BF3D}">
      <dgm:prSet phldrT="[Texte]" custT="1"/>
      <dgm:spPr>
        <a:solidFill>
          <a:schemeClr val="accent1">
            <a:lumMod val="75000"/>
          </a:schemeClr>
        </a:solidFill>
      </dgm:spPr>
      <dgm:t>
        <a:bodyPr/>
        <a:lstStyle/>
        <a:p>
          <a:r>
            <a:rPr lang="fr-FR" sz="1200" b="1" dirty="0"/>
            <a:t>Interactions médicamenteuses </a:t>
          </a:r>
        </a:p>
      </dgm:t>
    </dgm:pt>
    <dgm:pt modelId="{679AB901-C2B2-4E1E-A661-65C59CB1F234}" type="parTrans" cxnId="{F8B112D2-D9FC-43D2-BB88-207747EFD7CC}">
      <dgm:prSet/>
      <dgm:spPr/>
      <dgm:t>
        <a:bodyPr/>
        <a:lstStyle/>
        <a:p>
          <a:endParaRPr lang="fr-FR" sz="1800" b="1"/>
        </a:p>
      </dgm:t>
    </dgm:pt>
    <dgm:pt modelId="{A29D94C5-C88F-4BDC-A2C5-7CEBE5820B9B}" type="sibTrans" cxnId="{F8B112D2-D9FC-43D2-BB88-207747EFD7CC}">
      <dgm:prSet/>
      <dgm:spPr/>
      <dgm:t>
        <a:bodyPr/>
        <a:lstStyle/>
        <a:p>
          <a:endParaRPr lang="fr-FR" sz="1800" b="1"/>
        </a:p>
      </dgm:t>
    </dgm:pt>
    <dgm:pt modelId="{8C903055-AECC-4C51-BEF7-846B5A74E48B}">
      <dgm:prSet phldrT="[Texte]" custT="1"/>
      <dgm:spPr>
        <a:solidFill>
          <a:schemeClr val="accent1">
            <a:lumMod val="75000"/>
          </a:schemeClr>
        </a:solidFill>
      </dgm:spPr>
      <dgm:t>
        <a:bodyPr/>
        <a:lstStyle/>
        <a:p>
          <a:r>
            <a:rPr lang="fr-FR" sz="1200" b="1" dirty="0"/>
            <a:t>Mésusage </a:t>
          </a:r>
        </a:p>
      </dgm:t>
    </dgm:pt>
    <dgm:pt modelId="{4EAD1029-762E-4BF5-B92A-EA6845C40DA8}" type="parTrans" cxnId="{4A5C3872-A882-4AA7-AB5D-BED5F600278B}">
      <dgm:prSet/>
      <dgm:spPr/>
      <dgm:t>
        <a:bodyPr/>
        <a:lstStyle/>
        <a:p>
          <a:endParaRPr lang="fr-FR" sz="1800" b="1"/>
        </a:p>
      </dgm:t>
    </dgm:pt>
    <dgm:pt modelId="{680D1557-91EC-4A01-BCA4-A238F1C1264D}" type="sibTrans" cxnId="{4A5C3872-A882-4AA7-AB5D-BED5F600278B}">
      <dgm:prSet/>
      <dgm:spPr/>
      <dgm:t>
        <a:bodyPr/>
        <a:lstStyle/>
        <a:p>
          <a:endParaRPr lang="fr-FR" sz="1800" b="1"/>
        </a:p>
      </dgm:t>
    </dgm:pt>
    <dgm:pt modelId="{08835BAC-8350-45CB-B817-9086E0080CBD}">
      <dgm:prSet phldrT="[Texte]" custT="1"/>
      <dgm:spPr>
        <a:solidFill>
          <a:schemeClr val="accent1">
            <a:lumMod val="75000"/>
          </a:schemeClr>
        </a:solidFill>
      </dgm:spPr>
      <dgm:t>
        <a:bodyPr/>
        <a:lstStyle/>
        <a:p>
          <a:r>
            <a:rPr lang="fr-FR" sz="1200" b="1" dirty="0"/>
            <a:t>Erreurs et échecs thérapeutiques </a:t>
          </a:r>
        </a:p>
      </dgm:t>
    </dgm:pt>
    <dgm:pt modelId="{DF63B6E0-234F-4B79-B43C-9404204503A3}" type="parTrans" cxnId="{78EF9ABE-8C58-4A1B-AA8B-0713B2B750D2}">
      <dgm:prSet/>
      <dgm:spPr/>
      <dgm:t>
        <a:bodyPr/>
        <a:lstStyle/>
        <a:p>
          <a:endParaRPr lang="fr-FR" sz="1800" b="1"/>
        </a:p>
      </dgm:t>
    </dgm:pt>
    <dgm:pt modelId="{CF00045C-C69E-4352-BDF4-D756A505856D}" type="sibTrans" cxnId="{78EF9ABE-8C58-4A1B-AA8B-0713B2B750D2}">
      <dgm:prSet/>
      <dgm:spPr/>
      <dgm:t>
        <a:bodyPr/>
        <a:lstStyle/>
        <a:p>
          <a:endParaRPr lang="fr-FR" sz="1800" b="1"/>
        </a:p>
      </dgm:t>
    </dgm:pt>
    <dgm:pt modelId="{3D7A5299-29C4-42E2-A50B-61883B82CDCB}">
      <dgm:prSet phldrT="[Texte]" custT="1"/>
      <dgm:spPr>
        <a:solidFill>
          <a:schemeClr val="accent1">
            <a:lumMod val="75000"/>
          </a:schemeClr>
        </a:solidFill>
      </dgm:spPr>
      <dgm:t>
        <a:bodyPr/>
        <a:lstStyle/>
        <a:p>
          <a:r>
            <a:rPr lang="fr-FR" sz="1200" b="1" dirty="0"/>
            <a:t>Mauvaise qualité ou contre façon</a:t>
          </a:r>
        </a:p>
      </dgm:t>
    </dgm:pt>
    <dgm:pt modelId="{2CED31C2-A768-433A-8D98-DBD0225FA5FF}" type="parTrans" cxnId="{7D66EDB8-CC9B-4344-9D44-4A520171D934}">
      <dgm:prSet/>
      <dgm:spPr/>
      <dgm:t>
        <a:bodyPr/>
        <a:lstStyle/>
        <a:p>
          <a:endParaRPr lang="fr-FR" sz="1800" b="1"/>
        </a:p>
      </dgm:t>
    </dgm:pt>
    <dgm:pt modelId="{9C4286E7-733B-4A62-AE2D-43D28151EAA1}" type="sibTrans" cxnId="{7D66EDB8-CC9B-4344-9D44-4A520171D934}">
      <dgm:prSet/>
      <dgm:spPr/>
      <dgm:t>
        <a:bodyPr/>
        <a:lstStyle/>
        <a:p>
          <a:endParaRPr lang="fr-FR" sz="1800" b="1"/>
        </a:p>
      </dgm:t>
    </dgm:pt>
    <dgm:pt modelId="{096E7B70-9028-4E47-96E8-96811025DC41}">
      <dgm:prSet phldrT="[Texte]" custT="1"/>
      <dgm:spPr>
        <a:solidFill>
          <a:schemeClr val="accent1">
            <a:lumMod val="75000"/>
          </a:schemeClr>
        </a:solidFill>
      </dgm:spPr>
      <dgm:t>
        <a:bodyPr/>
        <a:lstStyle/>
        <a:p>
          <a:r>
            <a:rPr lang="fr-FR" sz="1200" b="1" dirty="0"/>
            <a:t>Mauvaise information </a:t>
          </a:r>
        </a:p>
      </dgm:t>
    </dgm:pt>
    <dgm:pt modelId="{E22FCE9A-5A29-43E2-BF06-AC471A1A0EA6}" type="parTrans" cxnId="{5A173ABF-15B3-4A1B-A3A4-FDC63643E485}">
      <dgm:prSet/>
      <dgm:spPr/>
      <dgm:t>
        <a:bodyPr/>
        <a:lstStyle/>
        <a:p>
          <a:endParaRPr lang="fr-FR" sz="1800" b="1"/>
        </a:p>
      </dgm:t>
    </dgm:pt>
    <dgm:pt modelId="{BA8BA1D7-5842-4F73-A75D-CD5199509687}" type="sibTrans" cxnId="{5A173ABF-15B3-4A1B-A3A4-FDC63643E485}">
      <dgm:prSet/>
      <dgm:spPr/>
      <dgm:t>
        <a:bodyPr/>
        <a:lstStyle/>
        <a:p>
          <a:endParaRPr lang="fr-FR" sz="1800" b="1"/>
        </a:p>
      </dgm:t>
    </dgm:pt>
    <dgm:pt modelId="{924F11EA-0D92-405B-86F5-9A67AC43C49A}" type="pres">
      <dgm:prSet presAssocID="{AE041DF8-C00C-4470-865C-88ED477CB9F7}" presName="Name0" presStyleCnt="0">
        <dgm:presLayoutVars>
          <dgm:dir/>
          <dgm:resizeHandles/>
        </dgm:presLayoutVars>
      </dgm:prSet>
      <dgm:spPr/>
    </dgm:pt>
    <dgm:pt modelId="{833363A2-B014-4EE4-8C0E-0D0257123DA0}" type="pres">
      <dgm:prSet presAssocID="{2659C28B-4BB7-4721-A509-1A70E6F11E88}" presName="compNode" presStyleCnt="0"/>
      <dgm:spPr/>
    </dgm:pt>
    <dgm:pt modelId="{2E3420B1-7D5C-4563-9194-89010CC58C3B}" type="pres">
      <dgm:prSet presAssocID="{2659C28B-4BB7-4721-A509-1A70E6F11E88}" presName="dummyConnPt" presStyleCnt="0"/>
      <dgm:spPr/>
    </dgm:pt>
    <dgm:pt modelId="{226EBD44-DCE3-45EC-AACE-179D81B8CA30}" type="pres">
      <dgm:prSet presAssocID="{2659C28B-4BB7-4721-A509-1A70E6F11E88}" presName="node" presStyleLbl="node1" presStyleIdx="0" presStyleCnt="9">
        <dgm:presLayoutVars>
          <dgm:bulletEnabled val="1"/>
        </dgm:presLayoutVars>
      </dgm:prSet>
      <dgm:spPr/>
    </dgm:pt>
    <dgm:pt modelId="{D573636E-2220-49AD-BF18-93AD76A2E38E}" type="pres">
      <dgm:prSet presAssocID="{E2429C43-D49D-4BB5-BEF0-B070BF5C170D}" presName="sibTrans" presStyleLbl="bgSibTrans2D1" presStyleIdx="0" presStyleCnt="8"/>
      <dgm:spPr/>
    </dgm:pt>
    <dgm:pt modelId="{BCF5A83C-655B-4DD6-AC46-1BE560409C05}" type="pres">
      <dgm:prSet presAssocID="{48AB1E5C-BC52-4E87-962E-78D51ABFC1E2}" presName="compNode" presStyleCnt="0"/>
      <dgm:spPr/>
    </dgm:pt>
    <dgm:pt modelId="{F0A988BF-7554-4B51-B01D-21A9AF9A4E8D}" type="pres">
      <dgm:prSet presAssocID="{48AB1E5C-BC52-4E87-962E-78D51ABFC1E2}" presName="dummyConnPt" presStyleCnt="0"/>
      <dgm:spPr/>
    </dgm:pt>
    <dgm:pt modelId="{4974FECA-FD61-4314-B737-8F1E224B13B9}" type="pres">
      <dgm:prSet presAssocID="{48AB1E5C-BC52-4E87-962E-78D51ABFC1E2}" presName="node" presStyleLbl="node1" presStyleIdx="1" presStyleCnt="9">
        <dgm:presLayoutVars>
          <dgm:bulletEnabled val="1"/>
        </dgm:presLayoutVars>
      </dgm:prSet>
      <dgm:spPr/>
    </dgm:pt>
    <dgm:pt modelId="{2107BA93-996D-4AE1-87A9-32BA508FA872}" type="pres">
      <dgm:prSet presAssocID="{327AEFF6-B471-4EC1-9A82-C07AE40D3B96}" presName="sibTrans" presStyleLbl="bgSibTrans2D1" presStyleIdx="1" presStyleCnt="8"/>
      <dgm:spPr/>
    </dgm:pt>
    <dgm:pt modelId="{35C90CE2-1E6A-4FBD-B948-C57BBA476BFF}" type="pres">
      <dgm:prSet presAssocID="{2E977F5F-1FCA-4841-ABE1-2866186E816F}" presName="compNode" presStyleCnt="0"/>
      <dgm:spPr/>
    </dgm:pt>
    <dgm:pt modelId="{944D93C6-6713-489F-A7EC-8D9721CBFFB7}" type="pres">
      <dgm:prSet presAssocID="{2E977F5F-1FCA-4841-ABE1-2866186E816F}" presName="dummyConnPt" presStyleCnt="0"/>
      <dgm:spPr/>
    </dgm:pt>
    <dgm:pt modelId="{2CD16F6B-41A6-4524-A3D7-737A12971D92}" type="pres">
      <dgm:prSet presAssocID="{2E977F5F-1FCA-4841-ABE1-2866186E816F}" presName="node" presStyleLbl="node1" presStyleIdx="2" presStyleCnt="9">
        <dgm:presLayoutVars>
          <dgm:bulletEnabled val="1"/>
        </dgm:presLayoutVars>
      </dgm:prSet>
      <dgm:spPr/>
    </dgm:pt>
    <dgm:pt modelId="{69380292-6718-4CAD-BEB4-A1192098B465}" type="pres">
      <dgm:prSet presAssocID="{5B224EBD-96B6-4730-9A44-A2D86158C71F}" presName="sibTrans" presStyleLbl="bgSibTrans2D1" presStyleIdx="2" presStyleCnt="8"/>
      <dgm:spPr/>
    </dgm:pt>
    <dgm:pt modelId="{AC512E41-D444-4025-911D-AFAEB63992EF}" type="pres">
      <dgm:prSet presAssocID="{B0690060-8D6D-4C24-97D2-62890AA3ABD2}" presName="compNode" presStyleCnt="0"/>
      <dgm:spPr/>
    </dgm:pt>
    <dgm:pt modelId="{1A277525-708D-4F53-9D6A-50EB6F5CE5F4}" type="pres">
      <dgm:prSet presAssocID="{B0690060-8D6D-4C24-97D2-62890AA3ABD2}" presName="dummyConnPt" presStyleCnt="0"/>
      <dgm:spPr/>
    </dgm:pt>
    <dgm:pt modelId="{A0644BE3-897B-4608-A065-4D4771BC1062}" type="pres">
      <dgm:prSet presAssocID="{B0690060-8D6D-4C24-97D2-62890AA3ABD2}" presName="node" presStyleLbl="node1" presStyleIdx="3" presStyleCnt="9">
        <dgm:presLayoutVars>
          <dgm:bulletEnabled val="1"/>
        </dgm:presLayoutVars>
      </dgm:prSet>
      <dgm:spPr/>
    </dgm:pt>
    <dgm:pt modelId="{4BD182C7-5EC8-410C-9A1A-E3FC9A2680D9}" type="pres">
      <dgm:prSet presAssocID="{0E51A099-D7DB-44FD-A59F-CE1B89B8B581}" presName="sibTrans" presStyleLbl="bgSibTrans2D1" presStyleIdx="3" presStyleCnt="8"/>
      <dgm:spPr/>
    </dgm:pt>
    <dgm:pt modelId="{F1B7A386-B21C-43C0-AF43-89D1A2B4A17D}" type="pres">
      <dgm:prSet presAssocID="{AF486A6B-A842-4D26-B7D4-EECCA7A0BF3D}" presName="compNode" presStyleCnt="0"/>
      <dgm:spPr/>
    </dgm:pt>
    <dgm:pt modelId="{2CCEEFD0-964B-48A3-8EA5-621254C13D12}" type="pres">
      <dgm:prSet presAssocID="{AF486A6B-A842-4D26-B7D4-EECCA7A0BF3D}" presName="dummyConnPt" presStyleCnt="0"/>
      <dgm:spPr/>
    </dgm:pt>
    <dgm:pt modelId="{5DA02C11-DF77-4A71-A3CD-F1147C58D1C4}" type="pres">
      <dgm:prSet presAssocID="{AF486A6B-A842-4D26-B7D4-EECCA7A0BF3D}" presName="node" presStyleLbl="node1" presStyleIdx="4" presStyleCnt="9">
        <dgm:presLayoutVars>
          <dgm:bulletEnabled val="1"/>
        </dgm:presLayoutVars>
      </dgm:prSet>
      <dgm:spPr/>
    </dgm:pt>
    <dgm:pt modelId="{219883C5-2C79-4C31-A3F0-29E717FA699C}" type="pres">
      <dgm:prSet presAssocID="{A29D94C5-C88F-4BDC-A2C5-7CEBE5820B9B}" presName="sibTrans" presStyleLbl="bgSibTrans2D1" presStyleIdx="4" presStyleCnt="8"/>
      <dgm:spPr/>
    </dgm:pt>
    <dgm:pt modelId="{078F9B44-C3E6-4440-B8F8-2590A67DD9ED}" type="pres">
      <dgm:prSet presAssocID="{8C903055-AECC-4C51-BEF7-846B5A74E48B}" presName="compNode" presStyleCnt="0"/>
      <dgm:spPr/>
    </dgm:pt>
    <dgm:pt modelId="{5E4A97EC-0AB4-4B42-BDE3-7F253382A56C}" type="pres">
      <dgm:prSet presAssocID="{8C903055-AECC-4C51-BEF7-846B5A74E48B}" presName="dummyConnPt" presStyleCnt="0"/>
      <dgm:spPr/>
    </dgm:pt>
    <dgm:pt modelId="{CBF0996D-41A0-4654-9E1B-51B906478880}" type="pres">
      <dgm:prSet presAssocID="{8C903055-AECC-4C51-BEF7-846B5A74E48B}" presName="node" presStyleLbl="node1" presStyleIdx="5" presStyleCnt="9">
        <dgm:presLayoutVars>
          <dgm:bulletEnabled val="1"/>
        </dgm:presLayoutVars>
      </dgm:prSet>
      <dgm:spPr/>
    </dgm:pt>
    <dgm:pt modelId="{E82CC81D-BDDE-40B5-97F2-A2B9BAF8B452}" type="pres">
      <dgm:prSet presAssocID="{680D1557-91EC-4A01-BCA4-A238F1C1264D}" presName="sibTrans" presStyleLbl="bgSibTrans2D1" presStyleIdx="5" presStyleCnt="8"/>
      <dgm:spPr/>
    </dgm:pt>
    <dgm:pt modelId="{A70870BA-BAB3-4165-90B0-470D8D4AE8AB}" type="pres">
      <dgm:prSet presAssocID="{08835BAC-8350-45CB-B817-9086E0080CBD}" presName="compNode" presStyleCnt="0"/>
      <dgm:spPr/>
    </dgm:pt>
    <dgm:pt modelId="{6B02C33C-897A-4580-8DCD-1476E0524B4E}" type="pres">
      <dgm:prSet presAssocID="{08835BAC-8350-45CB-B817-9086E0080CBD}" presName="dummyConnPt" presStyleCnt="0"/>
      <dgm:spPr/>
    </dgm:pt>
    <dgm:pt modelId="{739872B6-3542-4957-A843-946CC6F6D774}" type="pres">
      <dgm:prSet presAssocID="{08835BAC-8350-45CB-B817-9086E0080CBD}" presName="node" presStyleLbl="node1" presStyleIdx="6" presStyleCnt="9">
        <dgm:presLayoutVars>
          <dgm:bulletEnabled val="1"/>
        </dgm:presLayoutVars>
      </dgm:prSet>
      <dgm:spPr/>
    </dgm:pt>
    <dgm:pt modelId="{BC17573C-4D87-42CE-BD6D-ADB534F1F792}" type="pres">
      <dgm:prSet presAssocID="{CF00045C-C69E-4352-BDF4-D756A505856D}" presName="sibTrans" presStyleLbl="bgSibTrans2D1" presStyleIdx="6" presStyleCnt="8"/>
      <dgm:spPr/>
    </dgm:pt>
    <dgm:pt modelId="{638E9171-746C-4DE4-8354-3FD197370699}" type="pres">
      <dgm:prSet presAssocID="{3D7A5299-29C4-42E2-A50B-61883B82CDCB}" presName="compNode" presStyleCnt="0"/>
      <dgm:spPr/>
    </dgm:pt>
    <dgm:pt modelId="{ABF07808-AB5D-4C13-B86F-35D0F50298C5}" type="pres">
      <dgm:prSet presAssocID="{3D7A5299-29C4-42E2-A50B-61883B82CDCB}" presName="dummyConnPt" presStyleCnt="0"/>
      <dgm:spPr/>
    </dgm:pt>
    <dgm:pt modelId="{303B2B84-DD14-4265-9DC1-7EB1CA3DB571}" type="pres">
      <dgm:prSet presAssocID="{3D7A5299-29C4-42E2-A50B-61883B82CDCB}" presName="node" presStyleLbl="node1" presStyleIdx="7" presStyleCnt="9">
        <dgm:presLayoutVars>
          <dgm:bulletEnabled val="1"/>
        </dgm:presLayoutVars>
      </dgm:prSet>
      <dgm:spPr/>
    </dgm:pt>
    <dgm:pt modelId="{90BB05CB-9A4A-4F57-BE89-22487EC0F884}" type="pres">
      <dgm:prSet presAssocID="{9C4286E7-733B-4A62-AE2D-43D28151EAA1}" presName="sibTrans" presStyleLbl="bgSibTrans2D1" presStyleIdx="7" presStyleCnt="8"/>
      <dgm:spPr/>
    </dgm:pt>
    <dgm:pt modelId="{F2792042-2459-462E-AD8D-2ABB2C3D9556}" type="pres">
      <dgm:prSet presAssocID="{096E7B70-9028-4E47-96E8-96811025DC41}" presName="compNode" presStyleCnt="0"/>
      <dgm:spPr/>
    </dgm:pt>
    <dgm:pt modelId="{FE534BA8-0DA7-4F96-812F-54B6192E2396}" type="pres">
      <dgm:prSet presAssocID="{096E7B70-9028-4E47-96E8-96811025DC41}" presName="dummyConnPt" presStyleCnt="0"/>
      <dgm:spPr/>
    </dgm:pt>
    <dgm:pt modelId="{2EBA7106-30F2-4C2C-96A2-7F4758FDE2B7}" type="pres">
      <dgm:prSet presAssocID="{096E7B70-9028-4E47-96E8-96811025DC41}" presName="node" presStyleLbl="node1" presStyleIdx="8" presStyleCnt="9">
        <dgm:presLayoutVars>
          <dgm:bulletEnabled val="1"/>
        </dgm:presLayoutVars>
      </dgm:prSet>
      <dgm:spPr/>
    </dgm:pt>
  </dgm:ptLst>
  <dgm:cxnLst>
    <dgm:cxn modelId="{9374020A-7B0E-4E27-A549-F12C26976B4F}" type="presOf" srcId="{2E977F5F-1FCA-4841-ABE1-2866186E816F}" destId="{2CD16F6B-41A6-4524-A3D7-737A12971D92}" srcOrd="0" destOrd="0" presId="urn:microsoft.com/office/officeart/2005/8/layout/bProcess4"/>
    <dgm:cxn modelId="{4DF2A723-36A3-477F-9713-BD3C4C12963D}" type="presOf" srcId="{680D1557-91EC-4A01-BCA4-A238F1C1264D}" destId="{E82CC81D-BDDE-40B5-97F2-A2B9BAF8B452}" srcOrd="0" destOrd="0" presId="urn:microsoft.com/office/officeart/2005/8/layout/bProcess4"/>
    <dgm:cxn modelId="{63B6E523-6B8E-43D0-9AE1-C7C7F1FA4991}" srcId="{AE041DF8-C00C-4470-865C-88ED477CB9F7}" destId="{2E977F5F-1FCA-4841-ABE1-2866186E816F}" srcOrd="2" destOrd="0" parTransId="{692F3F96-1B5E-48E4-8783-6903FCF3308A}" sibTransId="{5B224EBD-96B6-4730-9A44-A2D86158C71F}"/>
    <dgm:cxn modelId="{D360EE27-0EDC-4CBA-8807-6FBF4792B0E2}" type="presOf" srcId="{CF00045C-C69E-4352-BDF4-D756A505856D}" destId="{BC17573C-4D87-42CE-BD6D-ADB534F1F792}" srcOrd="0" destOrd="0" presId="urn:microsoft.com/office/officeart/2005/8/layout/bProcess4"/>
    <dgm:cxn modelId="{791E9C2E-1FCB-4337-AA8F-3ABD9BDB9876}" type="presOf" srcId="{8C903055-AECC-4C51-BEF7-846B5A74E48B}" destId="{CBF0996D-41A0-4654-9E1B-51B906478880}" srcOrd="0" destOrd="0" presId="urn:microsoft.com/office/officeart/2005/8/layout/bProcess4"/>
    <dgm:cxn modelId="{69BC5436-7150-4762-9E0F-8C89C6CD0E8C}" type="presOf" srcId="{0E51A099-D7DB-44FD-A59F-CE1B89B8B581}" destId="{4BD182C7-5EC8-410C-9A1A-E3FC9A2680D9}" srcOrd="0" destOrd="0" presId="urn:microsoft.com/office/officeart/2005/8/layout/bProcess4"/>
    <dgm:cxn modelId="{4CFABF5F-94EF-4CA6-9E75-DD7240F7EBA5}" type="presOf" srcId="{E2429C43-D49D-4BB5-BEF0-B070BF5C170D}" destId="{D573636E-2220-49AD-BF18-93AD76A2E38E}" srcOrd="0" destOrd="0" presId="urn:microsoft.com/office/officeart/2005/8/layout/bProcess4"/>
    <dgm:cxn modelId="{DF0AED68-3A74-4F75-AD25-DAD951EAFE79}" srcId="{AE041DF8-C00C-4470-865C-88ED477CB9F7}" destId="{B0690060-8D6D-4C24-97D2-62890AA3ABD2}" srcOrd="3" destOrd="0" parTransId="{39A40BE2-1ADC-48CD-A11D-DEAF545712A7}" sibTransId="{0E51A099-D7DB-44FD-A59F-CE1B89B8B581}"/>
    <dgm:cxn modelId="{BF98B04B-18FD-4092-9B5E-2DE220D97380}" type="presOf" srcId="{B0690060-8D6D-4C24-97D2-62890AA3ABD2}" destId="{A0644BE3-897B-4608-A065-4D4771BC1062}" srcOrd="0" destOrd="0" presId="urn:microsoft.com/office/officeart/2005/8/layout/bProcess4"/>
    <dgm:cxn modelId="{8FA9816F-5EAA-42DC-A17C-C9C8F7DA8178}" type="presOf" srcId="{327AEFF6-B471-4EC1-9A82-C07AE40D3B96}" destId="{2107BA93-996D-4AE1-87A9-32BA508FA872}" srcOrd="0" destOrd="0" presId="urn:microsoft.com/office/officeart/2005/8/layout/bProcess4"/>
    <dgm:cxn modelId="{D4F8A64F-D226-4209-84DF-9272EF85A41B}" srcId="{AE041DF8-C00C-4470-865C-88ED477CB9F7}" destId="{48AB1E5C-BC52-4E87-962E-78D51ABFC1E2}" srcOrd="1" destOrd="0" parTransId="{5EBF056C-70DC-46E0-80DB-120B713643C5}" sibTransId="{327AEFF6-B471-4EC1-9A82-C07AE40D3B96}"/>
    <dgm:cxn modelId="{4A5C3872-A882-4AA7-AB5D-BED5F600278B}" srcId="{AE041DF8-C00C-4470-865C-88ED477CB9F7}" destId="{8C903055-AECC-4C51-BEF7-846B5A74E48B}" srcOrd="5" destOrd="0" parTransId="{4EAD1029-762E-4BF5-B92A-EA6845C40DA8}" sibTransId="{680D1557-91EC-4A01-BCA4-A238F1C1264D}"/>
    <dgm:cxn modelId="{FB83F355-B3AA-4949-AE8A-9081BFA84892}" type="presOf" srcId="{08835BAC-8350-45CB-B817-9086E0080CBD}" destId="{739872B6-3542-4957-A843-946CC6F6D774}" srcOrd="0" destOrd="0" presId="urn:microsoft.com/office/officeart/2005/8/layout/bProcess4"/>
    <dgm:cxn modelId="{0CD6B076-EFF4-4B5C-83EF-A08FFF602A9D}" type="presOf" srcId="{AF486A6B-A842-4D26-B7D4-EECCA7A0BF3D}" destId="{5DA02C11-DF77-4A71-A3CD-F1147C58D1C4}" srcOrd="0" destOrd="0" presId="urn:microsoft.com/office/officeart/2005/8/layout/bProcess4"/>
    <dgm:cxn modelId="{CCA40D78-3E74-4F61-82D3-47F5F65C543B}" srcId="{AE041DF8-C00C-4470-865C-88ED477CB9F7}" destId="{2659C28B-4BB7-4721-A509-1A70E6F11E88}" srcOrd="0" destOrd="0" parTransId="{964A80A6-37F4-4E16-BE20-91732A0EB7FC}" sibTransId="{E2429C43-D49D-4BB5-BEF0-B070BF5C170D}"/>
    <dgm:cxn modelId="{71481C7B-C893-4B46-A348-AF97C3CAA912}" type="presOf" srcId="{48AB1E5C-BC52-4E87-962E-78D51ABFC1E2}" destId="{4974FECA-FD61-4314-B737-8F1E224B13B9}" srcOrd="0" destOrd="0" presId="urn:microsoft.com/office/officeart/2005/8/layout/bProcess4"/>
    <dgm:cxn modelId="{E822387D-C6F0-4FE5-9747-47964DD45936}" type="presOf" srcId="{096E7B70-9028-4E47-96E8-96811025DC41}" destId="{2EBA7106-30F2-4C2C-96A2-7F4758FDE2B7}" srcOrd="0" destOrd="0" presId="urn:microsoft.com/office/officeart/2005/8/layout/bProcess4"/>
    <dgm:cxn modelId="{5745D17D-2F3D-45D1-AE9D-A15D1F4A9474}" type="presOf" srcId="{3D7A5299-29C4-42E2-A50B-61883B82CDCB}" destId="{303B2B84-DD14-4265-9DC1-7EB1CA3DB571}" srcOrd="0" destOrd="0" presId="urn:microsoft.com/office/officeart/2005/8/layout/bProcess4"/>
    <dgm:cxn modelId="{4737A881-D84C-481A-BA60-01BB850F6281}" type="presOf" srcId="{2659C28B-4BB7-4721-A509-1A70E6F11E88}" destId="{226EBD44-DCE3-45EC-AACE-179D81B8CA30}" srcOrd="0" destOrd="0" presId="urn:microsoft.com/office/officeart/2005/8/layout/bProcess4"/>
    <dgm:cxn modelId="{E034F295-C48C-43DD-B474-005BA124F86F}" type="presOf" srcId="{AE041DF8-C00C-4470-865C-88ED477CB9F7}" destId="{924F11EA-0D92-405B-86F5-9A67AC43C49A}" srcOrd="0" destOrd="0" presId="urn:microsoft.com/office/officeart/2005/8/layout/bProcess4"/>
    <dgm:cxn modelId="{7D66EDB8-CC9B-4344-9D44-4A520171D934}" srcId="{AE041DF8-C00C-4470-865C-88ED477CB9F7}" destId="{3D7A5299-29C4-42E2-A50B-61883B82CDCB}" srcOrd="7" destOrd="0" parTransId="{2CED31C2-A768-433A-8D98-DBD0225FA5FF}" sibTransId="{9C4286E7-733B-4A62-AE2D-43D28151EAA1}"/>
    <dgm:cxn modelId="{7420B2BD-A476-429F-B8B3-4ADE2679FF42}" type="presOf" srcId="{5B224EBD-96B6-4730-9A44-A2D86158C71F}" destId="{69380292-6718-4CAD-BEB4-A1192098B465}" srcOrd="0" destOrd="0" presId="urn:microsoft.com/office/officeart/2005/8/layout/bProcess4"/>
    <dgm:cxn modelId="{78EF9ABE-8C58-4A1B-AA8B-0713B2B750D2}" srcId="{AE041DF8-C00C-4470-865C-88ED477CB9F7}" destId="{08835BAC-8350-45CB-B817-9086E0080CBD}" srcOrd="6" destOrd="0" parTransId="{DF63B6E0-234F-4B79-B43C-9404204503A3}" sibTransId="{CF00045C-C69E-4352-BDF4-D756A505856D}"/>
    <dgm:cxn modelId="{5A173ABF-15B3-4A1B-A3A4-FDC63643E485}" srcId="{AE041DF8-C00C-4470-865C-88ED477CB9F7}" destId="{096E7B70-9028-4E47-96E8-96811025DC41}" srcOrd="8" destOrd="0" parTransId="{E22FCE9A-5A29-43E2-BF06-AC471A1A0EA6}" sibTransId="{BA8BA1D7-5842-4F73-A75D-CD5199509687}"/>
    <dgm:cxn modelId="{4F070CC6-1C3B-41D7-9E8C-D43CF480DE96}" type="presOf" srcId="{9C4286E7-733B-4A62-AE2D-43D28151EAA1}" destId="{90BB05CB-9A4A-4F57-BE89-22487EC0F884}" srcOrd="0" destOrd="0" presId="urn:microsoft.com/office/officeart/2005/8/layout/bProcess4"/>
    <dgm:cxn modelId="{2DFD4DC9-FB69-42B9-AC7E-AAB0EE4FF842}" type="presOf" srcId="{A29D94C5-C88F-4BDC-A2C5-7CEBE5820B9B}" destId="{219883C5-2C79-4C31-A3F0-29E717FA699C}" srcOrd="0" destOrd="0" presId="urn:microsoft.com/office/officeart/2005/8/layout/bProcess4"/>
    <dgm:cxn modelId="{F8B112D2-D9FC-43D2-BB88-207747EFD7CC}" srcId="{AE041DF8-C00C-4470-865C-88ED477CB9F7}" destId="{AF486A6B-A842-4D26-B7D4-EECCA7A0BF3D}" srcOrd="4" destOrd="0" parTransId="{679AB901-C2B2-4E1E-A661-65C59CB1F234}" sibTransId="{A29D94C5-C88F-4BDC-A2C5-7CEBE5820B9B}"/>
    <dgm:cxn modelId="{570F8E95-34F8-453E-9347-6BAABA78F8AD}" type="presParOf" srcId="{924F11EA-0D92-405B-86F5-9A67AC43C49A}" destId="{833363A2-B014-4EE4-8C0E-0D0257123DA0}" srcOrd="0" destOrd="0" presId="urn:microsoft.com/office/officeart/2005/8/layout/bProcess4"/>
    <dgm:cxn modelId="{FE4BF4D0-DCBB-4B63-B814-B26146C4E9B5}" type="presParOf" srcId="{833363A2-B014-4EE4-8C0E-0D0257123DA0}" destId="{2E3420B1-7D5C-4563-9194-89010CC58C3B}" srcOrd="0" destOrd="0" presId="urn:microsoft.com/office/officeart/2005/8/layout/bProcess4"/>
    <dgm:cxn modelId="{35C9D739-065A-46A8-B307-9F1A8367C26D}" type="presParOf" srcId="{833363A2-B014-4EE4-8C0E-0D0257123DA0}" destId="{226EBD44-DCE3-45EC-AACE-179D81B8CA30}" srcOrd="1" destOrd="0" presId="urn:microsoft.com/office/officeart/2005/8/layout/bProcess4"/>
    <dgm:cxn modelId="{3161048A-C26F-4372-AFA1-4734C25367CA}" type="presParOf" srcId="{924F11EA-0D92-405B-86F5-9A67AC43C49A}" destId="{D573636E-2220-49AD-BF18-93AD76A2E38E}" srcOrd="1" destOrd="0" presId="urn:microsoft.com/office/officeart/2005/8/layout/bProcess4"/>
    <dgm:cxn modelId="{015FBC3C-6108-4D02-8139-95C83985EE33}" type="presParOf" srcId="{924F11EA-0D92-405B-86F5-9A67AC43C49A}" destId="{BCF5A83C-655B-4DD6-AC46-1BE560409C05}" srcOrd="2" destOrd="0" presId="urn:microsoft.com/office/officeart/2005/8/layout/bProcess4"/>
    <dgm:cxn modelId="{B270C905-129E-4878-AA69-CBE3A1E90301}" type="presParOf" srcId="{BCF5A83C-655B-4DD6-AC46-1BE560409C05}" destId="{F0A988BF-7554-4B51-B01D-21A9AF9A4E8D}" srcOrd="0" destOrd="0" presId="urn:microsoft.com/office/officeart/2005/8/layout/bProcess4"/>
    <dgm:cxn modelId="{E3675400-7EB5-4020-9AFE-3FD547E608CD}" type="presParOf" srcId="{BCF5A83C-655B-4DD6-AC46-1BE560409C05}" destId="{4974FECA-FD61-4314-B737-8F1E224B13B9}" srcOrd="1" destOrd="0" presId="urn:microsoft.com/office/officeart/2005/8/layout/bProcess4"/>
    <dgm:cxn modelId="{AAFD73C0-7576-4112-AD4B-A353008B97B9}" type="presParOf" srcId="{924F11EA-0D92-405B-86F5-9A67AC43C49A}" destId="{2107BA93-996D-4AE1-87A9-32BA508FA872}" srcOrd="3" destOrd="0" presId="urn:microsoft.com/office/officeart/2005/8/layout/bProcess4"/>
    <dgm:cxn modelId="{B6CE7B65-18C0-4E83-ACAD-C4240F30B193}" type="presParOf" srcId="{924F11EA-0D92-405B-86F5-9A67AC43C49A}" destId="{35C90CE2-1E6A-4FBD-B948-C57BBA476BFF}" srcOrd="4" destOrd="0" presId="urn:microsoft.com/office/officeart/2005/8/layout/bProcess4"/>
    <dgm:cxn modelId="{B140D792-0D7C-47FE-AF91-C4F6AC7D582D}" type="presParOf" srcId="{35C90CE2-1E6A-4FBD-B948-C57BBA476BFF}" destId="{944D93C6-6713-489F-A7EC-8D9721CBFFB7}" srcOrd="0" destOrd="0" presId="urn:microsoft.com/office/officeart/2005/8/layout/bProcess4"/>
    <dgm:cxn modelId="{A6E56E47-3786-4F3D-9CDE-E08C791904A5}" type="presParOf" srcId="{35C90CE2-1E6A-4FBD-B948-C57BBA476BFF}" destId="{2CD16F6B-41A6-4524-A3D7-737A12971D92}" srcOrd="1" destOrd="0" presId="urn:microsoft.com/office/officeart/2005/8/layout/bProcess4"/>
    <dgm:cxn modelId="{D35F1F35-6DF5-4487-947C-73A5FB281E4B}" type="presParOf" srcId="{924F11EA-0D92-405B-86F5-9A67AC43C49A}" destId="{69380292-6718-4CAD-BEB4-A1192098B465}" srcOrd="5" destOrd="0" presId="urn:microsoft.com/office/officeart/2005/8/layout/bProcess4"/>
    <dgm:cxn modelId="{E7B83A57-17C2-4622-BC79-05431C244C16}" type="presParOf" srcId="{924F11EA-0D92-405B-86F5-9A67AC43C49A}" destId="{AC512E41-D444-4025-911D-AFAEB63992EF}" srcOrd="6" destOrd="0" presId="urn:microsoft.com/office/officeart/2005/8/layout/bProcess4"/>
    <dgm:cxn modelId="{1921D6A9-FEDC-4AA1-9618-E56F91514F23}" type="presParOf" srcId="{AC512E41-D444-4025-911D-AFAEB63992EF}" destId="{1A277525-708D-4F53-9D6A-50EB6F5CE5F4}" srcOrd="0" destOrd="0" presId="urn:microsoft.com/office/officeart/2005/8/layout/bProcess4"/>
    <dgm:cxn modelId="{07038A21-1529-4E54-A9FB-BED1F238C514}" type="presParOf" srcId="{AC512E41-D444-4025-911D-AFAEB63992EF}" destId="{A0644BE3-897B-4608-A065-4D4771BC1062}" srcOrd="1" destOrd="0" presId="urn:microsoft.com/office/officeart/2005/8/layout/bProcess4"/>
    <dgm:cxn modelId="{DFED04C1-B80E-4E44-B3F6-ED9AD3ABA8FC}" type="presParOf" srcId="{924F11EA-0D92-405B-86F5-9A67AC43C49A}" destId="{4BD182C7-5EC8-410C-9A1A-E3FC9A2680D9}" srcOrd="7" destOrd="0" presId="urn:microsoft.com/office/officeart/2005/8/layout/bProcess4"/>
    <dgm:cxn modelId="{A1A7EA9F-5AF3-4217-8445-1AD80F77A500}" type="presParOf" srcId="{924F11EA-0D92-405B-86F5-9A67AC43C49A}" destId="{F1B7A386-B21C-43C0-AF43-89D1A2B4A17D}" srcOrd="8" destOrd="0" presId="urn:microsoft.com/office/officeart/2005/8/layout/bProcess4"/>
    <dgm:cxn modelId="{423B42B7-D8ED-4FD4-920E-2623DDDA7F2A}" type="presParOf" srcId="{F1B7A386-B21C-43C0-AF43-89D1A2B4A17D}" destId="{2CCEEFD0-964B-48A3-8EA5-621254C13D12}" srcOrd="0" destOrd="0" presId="urn:microsoft.com/office/officeart/2005/8/layout/bProcess4"/>
    <dgm:cxn modelId="{2205BBE1-9DD4-4C7B-9C60-D14BC3F8E4B7}" type="presParOf" srcId="{F1B7A386-B21C-43C0-AF43-89D1A2B4A17D}" destId="{5DA02C11-DF77-4A71-A3CD-F1147C58D1C4}" srcOrd="1" destOrd="0" presId="urn:microsoft.com/office/officeart/2005/8/layout/bProcess4"/>
    <dgm:cxn modelId="{B3F06093-B3E1-4AA5-A41B-03EDC3A63230}" type="presParOf" srcId="{924F11EA-0D92-405B-86F5-9A67AC43C49A}" destId="{219883C5-2C79-4C31-A3F0-29E717FA699C}" srcOrd="9" destOrd="0" presId="urn:microsoft.com/office/officeart/2005/8/layout/bProcess4"/>
    <dgm:cxn modelId="{055D3E7F-5D3E-4A8A-BCB2-9B93F002EBE1}" type="presParOf" srcId="{924F11EA-0D92-405B-86F5-9A67AC43C49A}" destId="{078F9B44-C3E6-4440-B8F8-2590A67DD9ED}" srcOrd="10" destOrd="0" presId="urn:microsoft.com/office/officeart/2005/8/layout/bProcess4"/>
    <dgm:cxn modelId="{694721EB-626A-49E1-B83D-20BD1FCEC307}" type="presParOf" srcId="{078F9B44-C3E6-4440-B8F8-2590A67DD9ED}" destId="{5E4A97EC-0AB4-4B42-BDE3-7F253382A56C}" srcOrd="0" destOrd="0" presId="urn:microsoft.com/office/officeart/2005/8/layout/bProcess4"/>
    <dgm:cxn modelId="{A08D6BA4-D7F5-498B-86FA-67BB3E7FF881}" type="presParOf" srcId="{078F9B44-C3E6-4440-B8F8-2590A67DD9ED}" destId="{CBF0996D-41A0-4654-9E1B-51B906478880}" srcOrd="1" destOrd="0" presId="urn:microsoft.com/office/officeart/2005/8/layout/bProcess4"/>
    <dgm:cxn modelId="{7BE62535-4EE9-4EBA-BE3A-DB5A501077FE}" type="presParOf" srcId="{924F11EA-0D92-405B-86F5-9A67AC43C49A}" destId="{E82CC81D-BDDE-40B5-97F2-A2B9BAF8B452}" srcOrd="11" destOrd="0" presId="urn:microsoft.com/office/officeart/2005/8/layout/bProcess4"/>
    <dgm:cxn modelId="{F689BC9E-1549-4C7F-89CF-CFA44E330A5D}" type="presParOf" srcId="{924F11EA-0D92-405B-86F5-9A67AC43C49A}" destId="{A70870BA-BAB3-4165-90B0-470D8D4AE8AB}" srcOrd="12" destOrd="0" presId="urn:microsoft.com/office/officeart/2005/8/layout/bProcess4"/>
    <dgm:cxn modelId="{D3E15A31-31B2-4C56-A8FB-3062DF6B5287}" type="presParOf" srcId="{A70870BA-BAB3-4165-90B0-470D8D4AE8AB}" destId="{6B02C33C-897A-4580-8DCD-1476E0524B4E}" srcOrd="0" destOrd="0" presId="urn:microsoft.com/office/officeart/2005/8/layout/bProcess4"/>
    <dgm:cxn modelId="{FD1549B4-FE4F-445C-9F87-59BC4C1BBA72}" type="presParOf" srcId="{A70870BA-BAB3-4165-90B0-470D8D4AE8AB}" destId="{739872B6-3542-4957-A843-946CC6F6D774}" srcOrd="1" destOrd="0" presId="urn:microsoft.com/office/officeart/2005/8/layout/bProcess4"/>
    <dgm:cxn modelId="{1AE36E2B-33AB-4F0E-97ED-C5C8C8044C13}" type="presParOf" srcId="{924F11EA-0D92-405B-86F5-9A67AC43C49A}" destId="{BC17573C-4D87-42CE-BD6D-ADB534F1F792}" srcOrd="13" destOrd="0" presId="urn:microsoft.com/office/officeart/2005/8/layout/bProcess4"/>
    <dgm:cxn modelId="{611E62DE-0865-44AA-A09D-63A1A1902D10}" type="presParOf" srcId="{924F11EA-0D92-405B-86F5-9A67AC43C49A}" destId="{638E9171-746C-4DE4-8354-3FD197370699}" srcOrd="14" destOrd="0" presId="urn:microsoft.com/office/officeart/2005/8/layout/bProcess4"/>
    <dgm:cxn modelId="{A0F2F15F-B523-4302-AC2B-32D041A21AFD}" type="presParOf" srcId="{638E9171-746C-4DE4-8354-3FD197370699}" destId="{ABF07808-AB5D-4C13-B86F-35D0F50298C5}" srcOrd="0" destOrd="0" presId="urn:microsoft.com/office/officeart/2005/8/layout/bProcess4"/>
    <dgm:cxn modelId="{F4475918-0B87-4393-90F0-726B4569A7C9}" type="presParOf" srcId="{638E9171-746C-4DE4-8354-3FD197370699}" destId="{303B2B84-DD14-4265-9DC1-7EB1CA3DB571}" srcOrd="1" destOrd="0" presId="urn:microsoft.com/office/officeart/2005/8/layout/bProcess4"/>
    <dgm:cxn modelId="{445D7E1A-7DF2-42CA-B1F4-91AFA14A2559}" type="presParOf" srcId="{924F11EA-0D92-405B-86F5-9A67AC43C49A}" destId="{90BB05CB-9A4A-4F57-BE89-22487EC0F884}" srcOrd="15" destOrd="0" presId="urn:microsoft.com/office/officeart/2005/8/layout/bProcess4"/>
    <dgm:cxn modelId="{39D25CA8-4E83-48F0-A7D9-33F4D54C28CE}" type="presParOf" srcId="{924F11EA-0D92-405B-86F5-9A67AC43C49A}" destId="{F2792042-2459-462E-AD8D-2ABB2C3D9556}" srcOrd="16" destOrd="0" presId="urn:microsoft.com/office/officeart/2005/8/layout/bProcess4"/>
    <dgm:cxn modelId="{8946E2EC-40D5-45E7-95D6-8327FDE6488C}" type="presParOf" srcId="{F2792042-2459-462E-AD8D-2ABB2C3D9556}" destId="{FE534BA8-0DA7-4F96-812F-54B6192E2396}" srcOrd="0" destOrd="0" presId="urn:microsoft.com/office/officeart/2005/8/layout/bProcess4"/>
    <dgm:cxn modelId="{58C39D35-B6DB-40A1-9BC6-4890EC2AEB6C}" type="presParOf" srcId="{F2792042-2459-462E-AD8D-2ABB2C3D9556}" destId="{2EBA7106-30F2-4C2C-96A2-7F4758FDE2B7}"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B15CCA-6694-4C52-A010-298DB2AE32BC}" type="doc">
      <dgm:prSet loTypeId="urn:microsoft.com/office/officeart/2005/8/layout/chevron2" loCatId="list" qsTypeId="urn:microsoft.com/office/officeart/2005/8/quickstyle/3d9" qsCatId="3D" csTypeId="urn:microsoft.com/office/officeart/2005/8/colors/accent4_2" csCatId="accent4" phldr="1"/>
      <dgm:spPr/>
      <dgm:t>
        <a:bodyPr/>
        <a:lstStyle/>
        <a:p>
          <a:endParaRPr lang="fr-FR"/>
        </a:p>
      </dgm:t>
    </dgm:pt>
    <dgm:pt modelId="{92BAC753-9E71-498C-93E0-A858156BE00D}">
      <dgm:prSet phldrT="[Texte]" custT="1"/>
      <dgm:spPr>
        <a:solidFill>
          <a:schemeClr val="accent6">
            <a:lumMod val="40000"/>
            <a:lumOff val="60000"/>
          </a:schemeClr>
        </a:solidFill>
      </dgm:spPr>
      <dgm:t>
        <a:bodyPr/>
        <a:lstStyle/>
        <a:p>
          <a:r>
            <a:rPr lang="fr-FR" sz="2400" dirty="0">
              <a:solidFill>
                <a:schemeClr val="tx1"/>
              </a:solidFill>
            </a:rPr>
            <a:t>Notification spontanée</a:t>
          </a:r>
        </a:p>
      </dgm:t>
    </dgm:pt>
    <dgm:pt modelId="{699B69EA-DF9F-4EAE-BC26-3668B81F2BDE}" type="parTrans" cxnId="{39D1F04C-B470-4671-91E6-236B2EF01D50}">
      <dgm:prSet/>
      <dgm:spPr/>
      <dgm:t>
        <a:bodyPr/>
        <a:lstStyle/>
        <a:p>
          <a:endParaRPr lang="fr-FR" sz="2000"/>
        </a:p>
      </dgm:t>
    </dgm:pt>
    <dgm:pt modelId="{F59B7665-9DB3-4114-9ABD-2EC9B4C2184F}" type="sibTrans" cxnId="{39D1F04C-B470-4671-91E6-236B2EF01D50}">
      <dgm:prSet/>
      <dgm:spPr/>
      <dgm:t>
        <a:bodyPr/>
        <a:lstStyle/>
        <a:p>
          <a:endParaRPr lang="fr-FR" sz="2000"/>
        </a:p>
      </dgm:t>
    </dgm:pt>
    <dgm:pt modelId="{A80AABA8-4933-4A6E-8E48-88A4A982A821}">
      <dgm:prSet phldrT="[Texte]" custT="1"/>
      <dgm:spPr>
        <a:solidFill>
          <a:schemeClr val="accent1">
            <a:alpha val="90000"/>
          </a:schemeClr>
        </a:solidFill>
      </dgm:spPr>
      <dgm:t>
        <a:bodyPr/>
        <a:lstStyle/>
        <a:p>
          <a:r>
            <a:rPr lang="fr-FR" sz="2000" dirty="0"/>
            <a:t>Signalisation à une structure de pharmacovigilance (</a:t>
          </a:r>
          <a:r>
            <a:rPr lang="fr-FR" sz="2000" dirty="0" err="1"/>
            <a:t>exp</a:t>
          </a:r>
          <a:r>
            <a:rPr lang="fr-FR" sz="2000" dirty="0"/>
            <a:t> : CRPV)</a:t>
          </a:r>
        </a:p>
      </dgm:t>
    </dgm:pt>
    <dgm:pt modelId="{99DEA987-79AD-4323-B272-59B1BB2AF296}" type="parTrans" cxnId="{D68A3011-F8B3-472B-B2EC-E51D82217C6A}">
      <dgm:prSet/>
      <dgm:spPr/>
      <dgm:t>
        <a:bodyPr/>
        <a:lstStyle/>
        <a:p>
          <a:endParaRPr lang="fr-FR" sz="2000"/>
        </a:p>
      </dgm:t>
    </dgm:pt>
    <dgm:pt modelId="{6F3C5911-4BEC-477F-AA35-8C868B78DFDA}" type="sibTrans" cxnId="{D68A3011-F8B3-472B-B2EC-E51D82217C6A}">
      <dgm:prSet/>
      <dgm:spPr/>
      <dgm:t>
        <a:bodyPr/>
        <a:lstStyle/>
        <a:p>
          <a:endParaRPr lang="fr-FR" sz="2000"/>
        </a:p>
      </dgm:t>
    </dgm:pt>
    <dgm:pt modelId="{88E434F2-ABE8-476B-9E15-40F7BC60ADB7}">
      <dgm:prSet phldrT="[Texte]" custT="1"/>
      <dgm:spPr>
        <a:solidFill>
          <a:schemeClr val="accent6">
            <a:lumMod val="40000"/>
            <a:lumOff val="60000"/>
          </a:schemeClr>
        </a:solidFill>
        <a:ln>
          <a:solidFill>
            <a:schemeClr val="tx1"/>
          </a:solidFill>
        </a:ln>
      </dgm:spPr>
      <dgm:t>
        <a:bodyPr/>
        <a:lstStyle/>
        <a:p>
          <a:r>
            <a:rPr lang="fr-FR" sz="2400" dirty="0">
              <a:solidFill>
                <a:schemeClr val="tx1"/>
              </a:solidFill>
            </a:rPr>
            <a:t>Recueil orienté </a:t>
          </a:r>
        </a:p>
      </dgm:t>
    </dgm:pt>
    <dgm:pt modelId="{F1AF790D-099F-436F-A879-4DC729EE81DB}" type="parTrans" cxnId="{D661F02B-7522-43D8-B3E9-4FE02C80DEDC}">
      <dgm:prSet/>
      <dgm:spPr/>
      <dgm:t>
        <a:bodyPr/>
        <a:lstStyle/>
        <a:p>
          <a:endParaRPr lang="fr-FR" sz="2000"/>
        </a:p>
      </dgm:t>
    </dgm:pt>
    <dgm:pt modelId="{FE9B9E90-0F9E-4F04-8AEB-BD745ABBA97D}" type="sibTrans" cxnId="{D661F02B-7522-43D8-B3E9-4FE02C80DEDC}">
      <dgm:prSet/>
      <dgm:spPr/>
      <dgm:t>
        <a:bodyPr/>
        <a:lstStyle/>
        <a:p>
          <a:endParaRPr lang="fr-FR" sz="2000"/>
        </a:p>
      </dgm:t>
    </dgm:pt>
    <dgm:pt modelId="{8B5B3A0F-5B69-4BEE-A72D-3E449100E15A}">
      <dgm:prSet phldrT="[Texte]" custT="1"/>
      <dgm:spPr>
        <a:solidFill>
          <a:schemeClr val="accent1">
            <a:alpha val="90000"/>
          </a:schemeClr>
        </a:solidFill>
      </dgm:spPr>
      <dgm:t>
        <a:bodyPr/>
        <a:lstStyle/>
        <a:p>
          <a:r>
            <a:rPr lang="fr-FR" sz="2000" dirty="0"/>
            <a:t>Enquêtes structurées en fonction d’objectifs plus précis</a:t>
          </a:r>
        </a:p>
      </dgm:t>
    </dgm:pt>
    <dgm:pt modelId="{718D280F-8555-4A33-8D4B-F2F88AD7BDDA}" type="parTrans" cxnId="{4FD1F7B0-5FCF-4497-ADFB-31067BB5FAD0}">
      <dgm:prSet/>
      <dgm:spPr/>
      <dgm:t>
        <a:bodyPr/>
        <a:lstStyle/>
        <a:p>
          <a:endParaRPr lang="fr-FR" sz="2000"/>
        </a:p>
      </dgm:t>
    </dgm:pt>
    <dgm:pt modelId="{6804257E-1880-4F02-85A8-531EEDDB162D}" type="sibTrans" cxnId="{4FD1F7B0-5FCF-4497-ADFB-31067BB5FAD0}">
      <dgm:prSet/>
      <dgm:spPr/>
      <dgm:t>
        <a:bodyPr/>
        <a:lstStyle/>
        <a:p>
          <a:endParaRPr lang="fr-FR" sz="2000"/>
        </a:p>
      </dgm:t>
    </dgm:pt>
    <dgm:pt modelId="{D07FF8CB-1134-4B89-8360-011AD0223B1D}">
      <dgm:prSet phldrT="[Texte]" custT="1"/>
      <dgm:spPr>
        <a:solidFill>
          <a:schemeClr val="accent1">
            <a:alpha val="90000"/>
          </a:schemeClr>
        </a:solidFill>
      </dgm:spPr>
      <dgm:t>
        <a:bodyPr/>
        <a:lstStyle/>
        <a:p>
          <a:r>
            <a:rPr lang="fr-FR" sz="2000" dirty="0"/>
            <a:t>porter sur un </a:t>
          </a:r>
          <a:r>
            <a:rPr lang="fr-FR" sz="2000" dirty="0" err="1"/>
            <a:t>Medt</a:t>
          </a:r>
          <a:r>
            <a:rPr lang="fr-FR" sz="2000" dirty="0"/>
            <a:t>, une pathologie particulière ou une population données</a:t>
          </a:r>
        </a:p>
      </dgm:t>
    </dgm:pt>
    <dgm:pt modelId="{B8CD7E1C-A2E0-4F57-AF83-F5F44B58F8EC}" type="parTrans" cxnId="{D2ED7B39-08BA-4F3E-B8C9-C01EB0BE8CC8}">
      <dgm:prSet/>
      <dgm:spPr/>
      <dgm:t>
        <a:bodyPr/>
        <a:lstStyle/>
        <a:p>
          <a:endParaRPr lang="fr-FR" sz="2000"/>
        </a:p>
      </dgm:t>
    </dgm:pt>
    <dgm:pt modelId="{531720EC-04A1-436D-963A-4A1724E5CBCF}" type="sibTrans" cxnId="{D2ED7B39-08BA-4F3E-B8C9-C01EB0BE8CC8}">
      <dgm:prSet/>
      <dgm:spPr/>
      <dgm:t>
        <a:bodyPr/>
        <a:lstStyle/>
        <a:p>
          <a:endParaRPr lang="fr-FR" sz="2000"/>
        </a:p>
      </dgm:t>
    </dgm:pt>
    <dgm:pt modelId="{B09E3D8A-A907-4DB6-BCCE-A27B5DE177E6}" type="pres">
      <dgm:prSet presAssocID="{08B15CCA-6694-4C52-A010-298DB2AE32BC}" presName="linearFlow" presStyleCnt="0">
        <dgm:presLayoutVars>
          <dgm:dir/>
          <dgm:animLvl val="lvl"/>
          <dgm:resizeHandles val="exact"/>
        </dgm:presLayoutVars>
      </dgm:prSet>
      <dgm:spPr/>
    </dgm:pt>
    <dgm:pt modelId="{9E373397-7245-4D23-87D5-19C49F806D15}" type="pres">
      <dgm:prSet presAssocID="{92BAC753-9E71-498C-93E0-A858156BE00D}" presName="composite" presStyleCnt="0"/>
      <dgm:spPr/>
    </dgm:pt>
    <dgm:pt modelId="{E45E72EF-5D84-4E4A-A725-3D0FF85E7BA6}" type="pres">
      <dgm:prSet presAssocID="{92BAC753-9E71-498C-93E0-A858156BE00D}" presName="parentText" presStyleLbl="alignNode1" presStyleIdx="0" presStyleCnt="2">
        <dgm:presLayoutVars>
          <dgm:chMax val="1"/>
          <dgm:bulletEnabled val="1"/>
        </dgm:presLayoutVars>
      </dgm:prSet>
      <dgm:spPr/>
    </dgm:pt>
    <dgm:pt modelId="{E4D14096-F2A4-4A01-9740-5E49ACAF7D20}" type="pres">
      <dgm:prSet presAssocID="{92BAC753-9E71-498C-93E0-A858156BE00D}" presName="descendantText" presStyleLbl="alignAcc1" presStyleIdx="0" presStyleCnt="2" custLinFactNeighborY="-3036">
        <dgm:presLayoutVars>
          <dgm:bulletEnabled val="1"/>
        </dgm:presLayoutVars>
      </dgm:prSet>
      <dgm:spPr/>
    </dgm:pt>
    <dgm:pt modelId="{9BC89E13-FAFE-413B-A445-4CD09CCAF263}" type="pres">
      <dgm:prSet presAssocID="{F59B7665-9DB3-4114-9ABD-2EC9B4C2184F}" presName="sp" presStyleCnt="0"/>
      <dgm:spPr/>
    </dgm:pt>
    <dgm:pt modelId="{14F0C140-0465-4A75-93AF-75AB181DC214}" type="pres">
      <dgm:prSet presAssocID="{88E434F2-ABE8-476B-9E15-40F7BC60ADB7}" presName="composite" presStyleCnt="0"/>
      <dgm:spPr/>
    </dgm:pt>
    <dgm:pt modelId="{3A0E9ABA-7EA7-4644-95B0-E4D46F3B1718}" type="pres">
      <dgm:prSet presAssocID="{88E434F2-ABE8-476B-9E15-40F7BC60ADB7}" presName="parentText" presStyleLbl="alignNode1" presStyleIdx="1" presStyleCnt="2">
        <dgm:presLayoutVars>
          <dgm:chMax val="1"/>
          <dgm:bulletEnabled val="1"/>
        </dgm:presLayoutVars>
      </dgm:prSet>
      <dgm:spPr/>
    </dgm:pt>
    <dgm:pt modelId="{867A3AA1-CF0B-4003-B3FA-1BBBF56E0491}" type="pres">
      <dgm:prSet presAssocID="{88E434F2-ABE8-476B-9E15-40F7BC60ADB7}" presName="descendantText" presStyleLbl="alignAcc1" presStyleIdx="1" presStyleCnt="2">
        <dgm:presLayoutVars>
          <dgm:bulletEnabled val="1"/>
        </dgm:presLayoutVars>
      </dgm:prSet>
      <dgm:spPr/>
    </dgm:pt>
  </dgm:ptLst>
  <dgm:cxnLst>
    <dgm:cxn modelId="{D68A3011-F8B3-472B-B2EC-E51D82217C6A}" srcId="{92BAC753-9E71-498C-93E0-A858156BE00D}" destId="{A80AABA8-4933-4A6E-8E48-88A4A982A821}" srcOrd="0" destOrd="0" parTransId="{99DEA987-79AD-4323-B272-59B1BB2AF296}" sibTransId="{6F3C5911-4BEC-477F-AA35-8C868B78DFDA}"/>
    <dgm:cxn modelId="{D661F02B-7522-43D8-B3E9-4FE02C80DEDC}" srcId="{08B15CCA-6694-4C52-A010-298DB2AE32BC}" destId="{88E434F2-ABE8-476B-9E15-40F7BC60ADB7}" srcOrd="1" destOrd="0" parTransId="{F1AF790D-099F-436F-A879-4DC729EE81DB}" sibTransId="{FE9B9E90-0F9E-4F04-8AEB-BD745ABBA97D}"/>
    <dgm:cxn modelId="{D2ED7B39-08BA-4F3E-B8C9-C01EB0BE8CC8}" srcId="{88E434F2-ABE8-476B-9E15-40F7BC60ADB7}" destId="{D07FF8CB-1134-4B89-8360-011AD0223B1D}" srcOrd="1" destOrd="0" parTransId="{B8CD7E1C-A2E0-4F57-AF83-F5F44B58F8EC}" sibTransId="{531720EC-04A1-436D-963A-4A1724E5CBCF}"/>
    <dgm:cxn modelId="{0E75916C-B7F5-40CB-BFE4-5A3DAF80DEC8}" type="presOf" srcId="{08B15CCA-6694-4C52-A010-298DB2AE32BC}" destId="{B09E3D8A-A907-4DB6-BCCE-A27B5DE177E6}" srcOrd="0" destOrd="0" presId="urn:microsoft.com/office/officeart/2005/8/layout/chevron2"/>
    <dgm:cxn modelId="{39D1F04C-B470-4671-91E6-236B2EF01D50}" srcId="{08B15CCA-6694-4C52-A010-298DB2AE32BC}" destId="{92BAC753-9E71-498C-93E0-A858156BE00D}" srcOrd="0" destOrd="0" parTransId="{699B69EA-DF9F-4EAE-BC26-3668B81F2BDE}" sibTransId="{F59B7665-9DB3-4114-9ABD-2EC9B4C2184F}"/>
    <dgm:cxn modelId="{4FD1F7B0-5FCF-4497-ADFB-31067BB5FAD0}" srcId="{88E434F2-ABE8-476B-9E15-40F7BC60ADB7}" destId="{8B5B3A0F-5B69-4BEE-A72D-3E449100E15A}" srcOrd="0" destOrd="0" parTransId="{718D280F-8555-4A33-8D4B-F2F88AD7BDDA}" sibTransId="{6804257E-1880-4F02-85A8-531EEDDB162D}"/>
    <dgm:cxn modelId="{DB9FD4CA-B94E-443A-93FB-F34BB9312CA5}" type="presOf" srcId="{A80AABA8-4933-4A6E-8E48-88A4A982A821}" destId="{E4D14096-F2A4-4A01-9740-5E49ACAF7D20}" srcOrd="0" destOrd="0" presId="urn:microsoft.com/office/officeart/2005/8/layout/chevron2"/>
    <dgm:cxn modelId="{35EF97CD-6E8A-4C7F-8F5E-BD97901E6BAC}" type="presOf" srcId="{8B5B3A0F-5B69-4BEE-A72D-3E449100E15A}" destId="{867A3AA1-CF0B-4003-B3FA-1BBBF56E0491}" srcOrd="0" destOrd="0" presId="urn:microsoft.com/office/officeart/2005/8/layout/chevron2"/>
    <dgm:cxn modelId="{4D976ECE-C320-458F-BAD4-8130294F6C78}" type="presOf" srcId="{88E434F2-ABE8-476B-9E15-40F7BC60ADB7}" destId="{3A0E9ABA-7EA7-4644-95B0-E4D46F3B1718}" srcOrd="0" destOrd="0" presId="urn:microsoft.com/office/officeart/2005/8/layout/chevron2"/>
    <dgm:cxn modelId="{17EC08DB-079E-4831-8D8C-7A2E955CACB0}" type="presOf" srcId="{92BAC753-9E71-498C-93E0-A858156BE00D}" destId="{E45E72EF-5D84-4E4A-A725-3D0FF85E7BA6}" srcOrd="0" destOrd="0" presId="urn:microsoft.com/office/officeart/2005/8/layout/chevron2"/>
    <dgm:cxn modelId="{2FACFEEF-EF3E-4D95-8E8B-B5688C89E3A4}" type="presOf" srcId="{D07FF8CB-1134-4B89-8360-011AD0223B1D}" destId="{867A3AA1-CF0B-4003-B3FA-1BBBF56E0491}" srcOrd="0" destOrd="1" presId="urn:microsoft.com/office/officeart/2005/8/layout/chevron2"/>
    <dgm:cxn modelId="{B1EA6810-9928-453B-9839-D2DAAC244CA7}" type="presParOf" srcId="{B09E3D8A-A907-4DB6-BCCE-A27B5DE177E6}" destId="{9E373397-7245-4D23-87D5-19C49F806D15}" srcOrd="0" destOrd="0" presId="urn:microsoft.com/office/officeart/2005/8/layout/chevron2"/>
    <dgm:cxn modelId="{BA5F4CB6-980F-4F62-A1CA-EDDFD0AB4593}" type="presParOf" srcId="{9E373397-7245-4D23-87D5-19C49F806D15}" destId="{E45E72EF-5D84-4E4A-A725-3D0FF85E7BA6}" srcOrd="0" destOrd="0" presId="urn:microsoft.com/office/officeart/2005/8/layout/chevron2"/>
    <dgm:cxn modelId="{C2A9C510-A7B1-4574-8560-5B5CA5ACF3C8}" type="presParOf" srcId="{9E373397-7245-4D23-87D5-19C49F806D15}" destId="{E4D14096-F2A4-4A01-9740-5E49ACAF7D20}" srcOrd="1" destOrd="0" presId="urn:microsoft.com/office/officeart/2005/8/layout/chevron2"/>
    <dgm:cxn modelId="{E4142684-4127-4A95-8CDC-157383409537}" type="presParOf" srcId="{B09E3D8A-A907-4DB6-BCCE-A27B5DE177E6}" destId="{9BC89E13-FAFE-413B-A445-4CD09CCAF263}" srcOrd="1" destOrd="0" presId="urn:microsoft.com/office/officeart/2005/8/layout/chevron2"/>
    <dgm:cxn modelId="{79C927AF-D110-4E2B-8496-C56D411E766A}" type="presParOf" srcId="{B09E3D8A-A907-4DB6-BCCE-A27B5DE177E6}" destId="{14F0C140-0465-4A75-93AF-75AB181DC214}" srcOrd="2" destOrd="0" presId="urn:microsoft.com/office/officeart/2005/8/layout/chevron2"/>
    <dgm:cxn modelId="{DA504052-A4E4-47B6-9587-89984117A565}" type="presParOf" srcId="{14F0C140-0465-4A75-93AF-75AB181DC214}" destId="{3A0E9ABA-7EA7-4644-95B0-E4D46F3B1718}" srcOrd="0" destOrd="0" presId="urn:microsoft.com/office/officeart/2005/8/layout/chevron2"/>
    <dgm:cxn modelId="{CA59430B-58D2-4843-95B4-CFBFDB9CC7B3}" type="presParOf" srcId="{14F0C140-0465-4A75-93AF-75AB181DC214}" destId="{867A3AA1-CF0B-4003-B3FA-1BBBF56E049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1E98EE-FFB5-4954-BDF6-27F8B22601B1}" type="doc">
      <dgm:prSet loTypeId="urn:microsoft.com/office/officeart/2005/8/layout/vList6" loCatId="list" qsTypeId="urn:microsoft.com/office/officeart/2005/8/quickstyle/simple1" qsCatId="simple" csTypeId="urn:microsoft.com/office/officeart/2005/8/colors/accent0_2" csCatId="mainScheme" phldr="1"/>
      <dgm:spPr/>
      <dgm:t>
        <a:bodyPr/>
        <a:lstStyle/>
        <a:p>
          <a:endParaRPr lang="fr-FR"/>
        </a:p>
      </dgm:t>
    </dgm:pt>
    <dgm:pt modelId="{DC6B0052-3EBA-4F2C-9B3F-0CA12048B728}">
      <dgm:prSet phldrT="[Texte]" custT="1"/>
      <dgm:spPr/>
      <dgm:t>
        <a:bodyPr/>
        <a:lstStyle/>
        <a:p>
          <a:r>
            <a:rPr lang="fr-FR" sz="2400" b="1" dirty="0"/>
            <a:t>Imputabilité intrinsèque </a:t>
          </a:r>
          <a:endParaRPr lang="fr-FR" sz="2400" dirty="0"/>
        </a:p>
      </dgm:t>
    </dgm:pt>
    <dgm:pt modelId="{92AD9C6B-2C04-4C1E-8D01-69D992EC022B}" type="parTrans" cxnId="{27AD8D9C-B66E-4802-A04F-F34D713FB1C4}">
      <dgm:prSet/>
      <dgm:spPr/>
      <dgm:t>
        <a:bodyPr/>
        <a:lstStyle/>
        <a:p>
          <a:endParaRPr lang="fr-FR"/>
        </a:p>
      </dgm:t>
    </dgm:pt>
    <dgm:pt modelId="{10A88A7A-9964-43B9-828B-01D82CD5803D}" type="sibTrans" cxnId="{27AD8D9C-B66E-4802-A04F-F34D713FB1C4}">
      <dgm:prSet/>
      <dgm:spPr/>
      <dgm:t>
        <a:bodyPr/>
        <a:lstStyle/>
        <a:p>
          <a:endParaRPr lang="fr-FR"/>
        </a:p>
      </dgm:t>
    </dgm:pt>
    <dgm:pt modelId="{E69E8735-1393-4EDA-93AB-107C53B4C6A4}">
      <dgm:prSet phldrT="[Texte]" custT="1"/>
      <dgm:spPr/>
      <dgm:t>
        <a:bodyPr/>
        <a:lstStyle/>
        <a:p>
          <a:r>
            <a:rPr lang="fr-FR" sz="2800" b="1" dirty="0"/>
            <a:t>Imputabilité extrinsèque</a:t>
          </a:r>
          <a:r>
            <a:rPr lang="fr-FR" sz="2800" dirty="0"/>
            <a:t> </a:t>
          </a:r>
        </a:p>
      </dgm:t>
    </dgm:pt>
    <dgm:pt modelId="{162D71CD-4BA7-4D7B-BF29-9D8630B55CCA}" type="parTrans" cxnId="{F3C50B3C-E515-4E64-A6D9-4B3912740964}">
      <dgm:prSet/>
      <dgm:spPr/>
      <dgm:t>
        <a:bodyPr/>
        <a:lstStyle/>
        <a:p>
          <a:endParaRPr lang="fr-FR"/>
        </a:p>
      </dgm:t>
    </dgm:pt>
    <dgm:pt modelId="{BD65BD81-F10A-41C1-8A3D-714E74528F01}" type="sibTrans" cxnId="{F3C50B3C-E515-4E64-A6D9-4B3912740964}">
      <dgm:prSet/>
      <dgm:spPr/>
      <dgm:t>
        <a:bodyPr/>
        <a:lstStyle/>
        <a:p>
          <a:endParaRPr lang="fr-FR"/>
        </a:p>
      </dgm:t>
    </dgm:pt>
    <dgm:pt modelId="{8FE9CF76-176D-4DBD-9C9F-CD1B64247653}">
      <dgm:prSet phldrT="[Texte]" custT="1"/>
      <dgm:spPr/>
      <dgm:t>
        <a:bodyPr/>
        <a:lstStyle/>
        <a:p>
          <a:r>
            <a:rPr lang="fr-FR" sz="2800" dirty="0"/>
            <a:t>Informations disponibles dans le cas clinique évalué</a:t>
          </a:r>
        </a:p>
      </dgm:t>
    </dgm:pt>
    <dgm:pt modelId="{7EB8B49D-A6E5-4D0A-9155-7FFDB3AE7B05}" type="parTrans" cxnId="{392418D2-140D-4FBD-9EEC-08965FD191CA}">
      <dgm:prSet/>
      <dgm:spPr/>
      <dgm:t>
        <a:bodyPr/>
        <a:lstStyle/>
        <a:p>
          <a:endParaRPr lang="fr-FR"/>
        </a:p>
      </dgm:t>
    </dgm:pt>
    <dgm:pt modelId="{F880AB14-27B4-4172-B30C-5F6A2D70031E}" type="sibTrans" cxnId="{392418D2-140D-4FBD-9EEC-08965FD191CA}">
      <dgm:prSet/>
      <dgm:spPr/>
      <dgm:t>
        <a:bodyPr/>
        <a:lstStyle/>
        <a:p>
          <a:endParaRPr lang="fr-FR"/>
        </a:p>
      </dgm:t>
    </dgm:pt>
    <dgm:pt modelId="{A90657D7-22C2-4FE4-AD42-A654BE3484A8}">
      <dgm:prSet phldrT="[Texte]" custT="1"/>
      <dgm:spPr/>
      <dgm:t>
        <a:bodyPr/>
        <a:lstStyle/>
        <a:p>
          <a:r>
            <a:rPr lang="fr-FR" sz="2800" dirty="0"/>
            <a:t>Connaissance bibliographique </a:t>
          </a:r>
        </a:p>
      </dgm:t>
    </dgm:pt>
    <dgm:pt modelId="{906DE9EF-C511-48E0-B788-4BEA12A3F520}" type="parTrans" cxnId="{FE69D590-4B98-4B84-8DD3-C2D494E34F6A}">
      <dgm:prSet/>
      <dgm:spPr/>
      <dgm:t>
        <a:bodyPr/>
        <a:lstStyle/>
        <a:p>
          <a:endParaRPr lang="fr-FR"/>
        </a:p>
      </dgm:t>
    </dgm:pt>
    <dgm:pt modelId="{1E57E28E-EA4E-4648-AAFE-22B00B472B54}" type="sibTrans" cxnId="{FE69D590-4B98-4B84-8DD3-C2D494E34F6A}">
      <dgm:prSet/>
      <dgm:spPr/>
      <dgm:t>
        <a:bodyPr/>
        <a:lstStyle/>
        <a:p>
          <a:endParaRPr lang="fr-FR"/>
        </a:p>
      </dgm:t>
    </dgm:pt>
    <dgm:pt modelId="{0D1C9EB9-DDDC-434C-B250-F8568EA2C1C0}">
      <dgm:prSet phldrT="[Texte]" custT="1"/>
      <dgm:spPr/>
      <dgm:t>
        <a:bodyPr/>
        <a:lstStyle/>
        <a:p>
          <a:endParaRPr lang="fr-FR" sz="2800" dirty="0"/>
        </a:p>
      </dgm:t>
    </dgm:pt>
    <dgm:pt modelId="{29DB8707-BA1B-40E1-88C2-44774ADCF091}" type="parTrans" cxnId="{73784239-E1C9-49D9-970E-36043F8FD833}">
      <dgm:prSet/>
      <dgm:spPr/>
      <dgm:t>
        <a:bodyPr/>
        <a:lstStyle/>
        <a:p>
          <a:endParaRPr lang="fr-FR"/>
        </a:p>
      </dgm:t>
    </dgm:pt>
    <dgm:pt modelId="{918B1A66-9F10-43AD-9B67-7137B715F86C}" type="sibTrans" cxnId="{73784239-E1C9-49D9-970E-36043F8FD833}">
      <dgm:prSet/>
      <dgm:spPr/>
      <dgm:t>
        <a:bodyPr/>
        <a:lstStyle/>
        <a:p>
          <a:endParaRPr lang="fr-FR"/>
        </a:p>
      </dgm:t>
    </dgm:pt>
    <dgm:pt modelId="{A809B9D9-E2AB-4A91-8D07-75988730674D}" type="pres">
      <dgm:prSet presAssocID="{D31E98EE-FFB5-4954-BDF6-27F8B22601B1}" presName="Name0" presStyleCnt="0">
        <dgm:presLayoutVars>
          <dgm:dir/>
          <dgm:animLvl val="lvl"/>
          <dgm:resizeHandles/>
        </dgm:presLayoutVars>
      </dgm:prSet>
      <dgm:spPr/>
    </dgm:pt>
    <dgm:pt modelId="{9EBE3838-0096-43D1-BE06-6579058BAB7D}" type="pres">
      <dgm:prSet presAssocID="{DC6B0052-3EBA-4F2C-9B3F-0CA12048B728}" presName="linNode" presStyleCnt="0"/>
      <dgm:spPr/>
    </dgm:pt>
    <dgm:pt modelId="{09BFB365-50F8-4D1E-9737-E0AE4AF62B53}" type="pres">
      <dgm:prSet presAssocID="{DC6B0052-3EBA-4F2C-9B3F-0CA12048B728}" presName="parentShp" presStyleLbl="node1" presStyleIdx="0" presStyleCnt="2" custLinFactNeighborY="-2429">
        <dgm:presLayoutVars>
          <dgm:bulletEnabled val="1"/>
        </dgm:presLayoutVars>
      </dgm:prSet>
      <dgm:spPr/>
    </dgm:pt>
    <dgm:pt modelId="{2D503561-E3AA-4138-8471-00A051701E6C}" type="pres">
      <dgm:prSet presAssocID="{DC6B0052-3EBA-4F2C-9B3F-0CA12048B728}" presName="childShp" presStyleLbl="bgAccFollowNode1" presStyleIdx="0" presStyleCnt="2">
        <dgm:presLayoutVars>
          <dgm:bulletEnabled val="1"/>
        </dgm:presLayoutVars>
      </dgm:prSet>
      <dgm:spPr/>
    </dgm:pt>
    <dgm:pt modelId="{344C0D25-75E6-4980-A68F-3DB3BE89ED70}" type="pres">
      <dgm:prSet presAssocID="{10A88A7A-9964-43B9-828B-01D82CD5803D}" presName="spacing" presStyleCnt="0"/>
      <dgm:spPr/>
    </dgm:pt>
    <dgm:pt modelId="{B4D38A9F-6838-4EA7-A968-B007E469FF23}" type="pres">
      <dgm:prSet presAssocID="{E69E8735-1393-4EDA-93AB-107C53B4C6A4}" presName="linNode" presStyleCnt="0"/>
      <dgm:spPr/>
    </dgm:pt>
    <dgm:pt modelId="{6E1B348C-73B9-4432-BB55-8C4723B9F59C}" type="pres">
      <dgm:prSet presAssocID="{E69E8735-1393-4EDA-93AB-107C53B4C6A4}" presName="parentShp" presStyleLbl="node1" presStyleIdx="1" presStyleCnt="2">
        <dgm:presLayoutVars>
          <dgm:bulletEnabled val="1"/>
        </dgm:presLayoutVars>
      </dgm:prSet>
      <dgm:spPr/>
    </dgm:pt>
    <dgm:pt modelId="{52A4768B-D2A2-4968-B0CA-F32DD78E453E}" type="pres">
      <dgm:prSet presAssocID="{E69E8735-1393-4EDA-93AB-107C53B4C6A4}" presName="childShp" presStyleLbl="bgAccFollowNode1" presStyleIdx="1" presStyleCnt="2">
        <dgm:presLayoutVars>
          <dgm:bulletEnabled val="1"/>
        </dgm:presLayoutVars>
      </dgm:prSet>
      <dgm:spPr/>
    </dgm:pt>
  </dgm:ptLst>
  <dgm:cxnLst>
    <dgm:cxn modelId="{60BF8117-76F2-458E-AAAB-4481514FDBEA}" type="presOf" srcId="{8FE9CF76-176D-4DBD-9C9F-CD1B64247653}" destId="{2D503561-E3AA-4138-8471-00A051701E6C}" srcOrd="0" destOrd="0" presId="urn:microsoft.com/office/officeart/2005/8/layout/vList6"/>
    <dgm:cxn modelId="{73784239-E1C9-49D9-970E-36043F8FD833}" srcId="{E69E8735-1393-4EDA-93AB-107C53B4C6A4}" destId="{0D1C9EB9-DDDC-434C-B250-F8568EA2C1C0}" srcOrd="0" destOrd="0" parTransId="{29DB8707-BA1B-40E1-88C2-44774ADCF091}" sibTransId="{918B1A66-9F10-43AD-9B67-7137B715F86C}"/>
    <dgm:cxn modelId="{F3C50B3C-E515-4E64-A6D9-4B3912740964}" srcId="{D31E98EE-FFB5-4954-BDF6-27F8B22601B1}" destId="{E69E8735-1393-4EDA-93AB-107C53B4C6A4}" srcOrd="1" destOrd="0" parTransId="{162D71CD-4BA7-4D7B-BF29-9D8630B55CCA}" sibTransId="{BD65BD81-F10A-41C1-8A3D-714E74528F01}"/>
    <dgm:cxn modelId="{B833433E-D77D-43F8-8374-8ACA6E430532}" type="presOf" srcId="{DC6B0052-3EBA-4F2C-9B3F-0CA12048B728}" destId="{09BFB365-50F8-4D1E-9737-E0AE4AF62B53}" srcOrd="0" destOrd="0" presId="urn:microsoft.com/office/officeart/2005/8/layout/vList6"/>
    <dgm:cxn modelId="{B2055A40-09F5-4C70-859B-E5F679E59AEC}" type="presOf" srcId="{0D1C9EB9-DDDC-434C-B250-F8568EA2C1C0}" destId="{52A4768B-D2A2-4968-B0CA-F32DD78E453E}" srcOrd="0" destOrd="0" presId="urn:microsoft.com/office/officeart/2005/8/layout/vList6"/>
    <dgm:cxn modelId="{E9F1B262-275C-4C41-B7FE-5B131336BCC2}" type="presOf" srcId="{A90657D7-22C2-4FE4-AD42-A654BE3484A8}" destId="{52A4768B-D2A2-4968-B0CA-F32DD78E453E}" srcOrd="0" destOrd="1" presId="urn:microsoft.com/office/officeart/2005/8/layout/vList6"/>
    <dgm:cxn modelId="{FE69D590-4B98-4B84-8DD3-C2D494E34F6A}" srcId="{E69E8735-1393-4EDA-93AB-107C53B4C6A4}" destId="{A90657D7-22C2-4FE4-AD42-A654BE3484A8}" srcOrd="1" destOrd="0" parTransId="{906DE9EF-C511-48E0-B788-4BEA12A3F520}" sibTransId="{1E57E28E-EA4E-4648-AAFE-22B00B472B54}"/>
    <dgm:cxn modelId="{34E78496-966C-415D-9387-FA842184422B}" type="presOf" srcId="{E69E8735-1393-4EDA-93AB-107C53B4C6A4}" destId="{6E1B348C-73B9-4432-BB55-8C4723B9F59C}" srcOrd="0" destOrd="0" presId="urn:microsoft.com/office/officeart/2005/8/layout/vList6"/>
    <dgm:cxn modelId="{27AD8D9C-B66E-4802-A04F-F34D713FB1C4}" srcId="{D31E98EE-FFB5-4954-BDF6-27F8B22601B1}" destId="{DC6B0052-3EBA-4F2C-9B3F-0CA12048B728}" srcOrd="0" destOrd="0" parTransId="{92AD9C6B-2C04-4C1E-8D01-69D992EC022B}" sibTransId="{10A88A7A-9964-43B9-828B-01D82CD5803D}"/>
    <dgm:cxn modelId="{392418D2-140D-4FBD-9EEC-08965FD191CA}" srcId="{DC6B0052-3EBA-4F2C-9B3F-0CA12048B728}" destId="{8FE9CF76-176D-4DBD-9C9F-CD1B64247653}" srcOrd="0" destOrd="0" parTransId="{7EB8B49D-A6E5-4D0A-9155-7FFDB3AE7B05}" sibTransId="{F880AB14-27B4-4172-B30C-5F6A2D70031E}"/>
    <dgm:cxn modelId="{B0AC01FE-2869-4FA2-8690-73E8F0B344CA}" type="presOf" srcId="{D31E98EE-FFB5-4954-BDF6-27F8B22601B1}" destId="{A809B9D9-E2AB-4A91-8D07-75988730674D}" srcOrd="0" destOrd="0" presId="urn:microsoft.com/office/officeart/2005/8/layout/vList6"/>
    <dgm:cxn modelId="{64E22828-7559-48FC-B09A-6FAC07CF01FA}" type="presParOf" srcId="{A809B9D9-E2AB-4A91-8D07-75988730674D}" destId="{9EBE3838-0096-43D1-BE06-6579058BAB7D}" srcOrd="0" destOrd="0" presId="urn:microsoft.com/office/officeart/2005/8/layout/vList6"/>
    <dgm:cxn modelId="{C2AAD809-8EBB-4CC3-9B21-1594CD3F4E94}" type="presParOf" srcId="{9EBE3838-0096-43D1-BE06-6579058BAB7D}" destId="{09BFB365-50F8-4D1E-9737-E0AE4AF62B53}" srcOrd="0" destOrd="0" presId="urn:microsoft.com/office/officeart/2005/8/layout/vList6"/>
    <dgm:cxn modelId="{C3BEA6B8-F3A6-4B6C-B599-946C87B83EBF}" type="presParOf" srcId="{9EBE3838-0096-43D1-BE06-6579058BAB7D}" destId="{2D503561-E3AA-4138-8471-00A051701E6C}" srcOrd="1" destOrd="0" presId="urn:microsoft.com/office/officeart/2005/8/layout/vList6"/>
    <dgm:cxn modelId="{C41E99F6-6D1E-44A9-B56B-B5A7885B5351}" type="presParOf" srcId="{A809B9D9-E2AB-4A91-8D07-75988730674D}" destId="{344C0D25-75E6-4980-A68F-3DB3BE89ED70}" srcOrd="1" destOrd="0" presId="urn:microsoft.com/office/officeart/2005/8/layout/vList6"/>
    <dgm:cxn modelId="{97C964F2-DEF3-47E6-A8DF-36BAE6D411B9}" type="presParOf" srcId="{A809B9D9-E2AB-4A91-8D07-75988730674D}" destId="{B4D38A9F-6838-4EA7-A968-B007E469FF23}" srcOrd="2" destOrd="0" presId="urn:microsoft.com/office/officeart/2005/8/layout/vList6"/>
    <dgm:cxn modelId="{D50D85C8-46E1-4305-9832-B72E763D92F6}" type="presParOf" srcId="{B4D38A9F-6838-4EA7-A968-B007E469FF23}" destId="{6E1B348C-73B9-4432-BB55-8C4723B9F59C}" srcOrd="0" destOrd="0" presId="urn:microsoft.com/office/officeart/2005/8/layout/vList6"/>
    <dgm:cxn modelId="{5BD42A64-BA27-445A-A35B-C69138DA3CCB}" type="presParOf" srcId="{B4D38A9F-6838-4EA7-A968-B007E469FF23}" destId="{52A4768B-D2A2-4968-B0CA-F32DD78E453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3ECB9-5913-4D0C-A202-3BDF87A6F4A5}">
      <dsp:nvSpPr>
        <dsp:cNvPr id="0" name=""/>
        <dsp:cNvSpPr/>
      </dsp:nvSpPr>
      <dsp:spPr>
        <a:xfrm>
          <a:off x="2412609" y="418973"/>
          <a:ext cx="325156" cy="91440"/>
        </a:xfrm>
        <a:custGeom>
          <a:avLst/>
          <a:gdLst/>
          <a:ahLst/>
          <a:cxnLst/>
          <a:rect l="0" t="0" r="0" b="0"/>
          <a:pathLst>
            <a:path>
              <a:moveTo>
                <a:pt x="0" y="45720"/>
              </a:moveTo>
              <a:lnTo>
                <a:pt x="325156" y="45720"/>
              </a:lnTo>
            </a:path>
          </a:pathLst>
        </a:custGeom>
        <a:noFill/>
        <a:ln w="12700" cap="flat" cmpd="sng" algn="ctr">
          <a:solidFill>
            <a:schemeClr val="dk2">
              <a:hueOff val="0"/>
              <a:satOff val="0"/>
              <a:lumOff val="0"/>
              <a:alphaOff val="0"/>
            </a:schemeClr>
          </a:solidFill>
          <a:prstDash val="solid"/>
          <a:tailEnd type="arrow"/>
        </a:ln>
        <a:effectLst/>
        <a:sp3d z="-22735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kern="1200"/>
        </a:p>
      </dsp:txBody>
      <dsp:txXfrm>
        <a:off x="2566294" y="462914"/>
        <a:ext cx="17787" cy="3557"/>
      </dsp:txXfrm>
    </dsp:sp>
    <dsp:sp modelId="{32FCFFBE-B22D-4163-AF00-6BBDFCA86215}">
      <dsp:nvSpPr>
        <dsp:cNvPr id="0" name=""/>
        <dsp:cNvSpPr/>
      </dsp:nvSpPr>
      <dsp:spPr>
        <a:xfrm>
          <a:off x="867644" y="663"/>
          <a:ext cx="1546765" cy="928059"/>
        </a:xfrm>
        <a:prstGeom prst="rect">
          <a:avLst/>
        </a:prstGeom>
        <a:solidFill>
          <a:schemeClr val="dk2">
            <a:hueOff val="0"/>
            <a:satOff val="0"/>
            <a:lumOff val="0"/>
            <a:alphaOff val="0"/>
          </a:schemeClr>
        </a:solidFill>
        <a:ln>
          <a:noFill/>
        </a:ln>
        <a:effectLst>
          <a:outerShdw blurRad="50800" dist="20000" dir="5400000" rotWithShape="0">
            <a:srgbClr val="000000">
              <a:alpha val="42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sp3d extrusionH="28000" prstMaterial="matte"/>
        </a:bodyPr>
        <a:lstStyle/>
        <a:p>
          <a:pPr marL="0" lvl="0" indent="0" algn="ctr" defTabSz="666750">
            <a:lnSpc>
              <a:spcPct val="90000"/>
            </a:lnSpc>
            <a:spcBef>
              <a:spcPct val="0"/>
            </a:spcBef>
            <a:spcAft>
              <a:spcPct val="35000"/>
            </a:spcAft>
            <a:buNone/>
          </a:pPr>
          <a:r>
            <a:rPr lang="fr-FR" sz="1500" b="1" kern="1200" dirty="0"/>
            <a:t>Signalement </a:t>
          </a:r>
        </a:p>
      </dsp:txBody>
      <dsp:txXfrm>
        <a:off x="867644" y="663"/>
        <a:ext cx="1546765" cy="928059"/>
      </dsp:txXfrm>
    </dsp:sp>
    <dsp:sp modelId="{4D25B54E-4C4B-4E9D-847C-7058F14004D3}">
      <dsp:nvSpPr>
        <dsp:cNvPr id="0" name=""/>
        <dsp:cNvSpPr/>
      </dsp:nvSpPr>
      <dsp:spPr>
        <a:xfrm>
          <a:off x="1641027" y="926922"/>
          <a:ext cx="1902521" cy="325156"/>
        </a:xfrm>
        <a:custGeom>
          <a:avLst/>
          <a:gdLst/>
          <a:ahLst/>
          <a:cxnLst/>
          <a:rect l="0" t="0" r="0" b="0"/>
          <a:pathLst>
            <a:path>
              <a:moveTo>
                <a:pt x="1902521" y="0"/>
              </a:moveTo>
              <a:lnTo>
                <a:pt x="1902521" y="179678"/>
              </a:lnTo>
              <a:lnTo>
                <a:pt x="0" y="179678"/>
              </a:lnTo>
              <a:lnTo>
                <a:pt x="0" y="325156"/>
              </a:lnTo>
            </a:path>
          </a:pathLst>
        </a:custGeom>
        <a:noFill/>
        <a:ln w="12700" cap="flat" cmpd="sng" algn="ctr">
          <a:solidFill>
            <a:schemeClr val="dk2">
              <a:hueOff val="0"/>
              <a:satOff val="0"/>
              <a:lumOff val="0"/>
              <a:alphaOff val="0"/>
            </a:schemeClr>
          </a:solidFill>
          <a:prstDash val="solid"/>
          <a:tailEnd type="arrow"/>
        </a:ln>
        <a:effectLst/>
        <a:sp3d z="-22735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kern="1200"/>
        </a:p>
      </dsp:txBody>
      <dsp:txXfrm>
        <a:off x="2543900" y="1087722"/>
        <a:ext cx="96774" cy="3557"/>
      </dsp:txXfrm>
    </dsp:sp>
    <dsp:sp modelId="{D5CB68B1-CCD3-4810-8B23-2154ED9F246E}">
      <dsp:nvSpPr>
        <dsp:cNvPr id="0" name=""/>
        <dsp:cNvSpPr/>
      </dsp:nvSpPr>
      <dsp:spPr>
        <a:xfrm>
          <a:off x="2770166" y="663"/>
          <a:ext cx="1546765" cy="928059"/>
        </a:xfrm>
        <a:prstGeom prst="rect">
          <a:avLst/>
        </a:prstGeom>
        <a:solidFill>
          <a:schemeClr val="dk2">
            <a:hueOff val="0"/>
            <a:satOff val="0"/>
            <a:lumOff val="0"/>
            <a:alphaOff val="0"/>
          </a:schemeClr>
        </a:solidFill>
        <a:ln>
          <a:noFill/>
        </a:ln>
        <a:effectLst>
          <a:outerShdw blurRad="50800" dist="20000" dir="5400000" rotWithShape="0">
            <a:srgbClr val="000000">
              <a:alpha val="42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sp3d extrusionH="28000" prstMaterial="matte"/>
        </a:bodyPr>
        <a:lstStyle/>
        <a:p>
          <a:pPr marL="0" lvl="0" indent="0" algn="ctr" defTabSz="666750">
            <a:lnSpc>
              <a:spcPct val="90000"/>
            </a:lnSpc>
            <a:spcBef>
              <a:spcPct val="0"/>
            </a:spcBef>
            <a:spcAft>
              <a:spcPct val="35000"/>
            </a:spcAft>
            <a:buNone/>
          </a:pPr>
          <a:r>
            <a:rPr lang="fr-FR" sz="1500" b="1" kern="1200" dirty="0"/>
            <a:t>Evaluation </a:t>
          </a:r>
        </a:p>
      </dsp:txBody>
      <dsp:txXfrm>
        <a:off x="2770166" y="663"/>
        <a:ext cx="1546765" cy="928059"/>
      </dsp:txXfrm>
    </dsp:sp>
    <dsp:sp modelId="{1DB879E8-1E96-4313-8958-B0F1DDD9D887}">
      <dsp:nvSpPr>
        <dsp:cNvPr id="0" name=""/>
        <dsp:cNvSpPr/>
      </dsp:nvSpPr>
      <dsp:spPr>
        <a:xfrm>
          <a:off x="2412609" y="1702788"/>
          <a:ext cx="325156" cy="91440"/>
        </a:xfrm>
        <a:custGeom>
          <a:avLst/>
          <a:gdLst/>
          <a:ahLst/>
          <a:cxnLst/>
          <a:rect l="0" t="0" r="0" b="0"/>
          <a:pathLst>
            <a:path>
              <a:moveTo>
                <a:pt x="0" y="45720"/>
              </a:moveTo>
              <a:lnTo>
                <a:pt x="325156" y="45720"/>
              </a:lnTo>
            </a:path>
          </a:pathLst>
        </a:custGeom>
        <a:noFill/>
        <a:ln w="12700" cap="flat" cmpd="sng" algn="ctr">
          <a:solidFill>
            <a:schemeClr val="dk2">
              <a:hueOff val="0"/>
              <a:satOff val="0"/>
              <a:lumOff val="0"/>
              <a:alphaOff val="0"/>
            </a:schemeClr>
          </a:solidFill>
          <a:prstDash val="solid"/>
          <a:tailEnd type="arrow"/>
        </a:ln>
        <a:effectLst/>
        <a:sp3d z="-22735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b="1" kern="1200"/>
        </a:p>
      </dsp:txBody>
      <dsp:txXfrm>
        <a:off x="2566294" y="1746729"/>
        <a:ext cx="17787" cy="3557"/>
      </dsp:txXfrm>
    </dsp:sp>
    <dsp:sp modelId="{879681ED-D415-4129-B834-5AEEBFAEAF61}">
      <dsp:nvSpPr>
        <dsp:cNvPr id="0" name=""/>
        <dsp:cNvSpPr/>
      </dsp:nvSpPr>
      <dsp:spPr>
        <a:xfrm>
          <a:off x="867644" y="1284479"/>
          <a:ext cx="1546765" cy="928059"/>
        </a:xfrm>
        <a:prstGeom prst="rect">
          <a:avLst/>
        </a:prstGeom>
        <a:solidFill>
          <a:schemeClr val="dk2">
            <a:hueOff val="0"/>
            <a:satOff val="0"/>
            <a:lumOff val="0"/>
            <a:alphaOff val="0"/>
          </a:schemeClr>
        </a:solidFill>
        <a:ln>
          <a:noFill/>
        </a:ln>
        <a:effectLst>
          <a:outerShdw blurRad="50800" dist="20000" dir="5400000" rotWithShape="0">
            <a:srgbClr val="000000">
              <a:alpha val="42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sp3d extrusionH="28000" prstMaterial="matte"/>
        </a:bodyPr>
        <a:lstStyle/>
        <a:p>
          <a:pPr marL="0" lvl="0" indent="0" algn="ctr" defTabSz="666750">
            <a:lnSpc>
              <a:spcPct val="90000"/>
            </a:lnSpc>
            <a:spcBef>
              <a:spcPct val="0"/>
            </a:spcBef>
            <a:spcAft>
              <a:spcPct val="35000"/>
            </a:spcAft>
            <a:buNone/>
          </a:pPr>
          <a:r>
            <a:rPr lang="fr-FR" sz="1500" b="1" kern="1200" dirty="0"/>
            <a:t>Étude</a:t>
          </a:r>
        </a:p>
      </dsp:txBody>
      <dsp:txXfrm>
        <a:off x="867644" y="1284479"/>
        <a:ext cx="1546765" cy="928059"/>
      </dsp:txXfrm>
    </dsp:sp>
    <dsp:sp modelId="{3E6CC848-9C5C-4A95-9469-D5FF22D6F554}">
      <dsp:nvSpPr>
        <dsp:cNvPr id="0" name=""/>
        <dsp:cNvSpPr/>
      </dsp:nvSpPr>
      <dsp:spPr>
        <a:xfrm>
          <a:off x="2770166" y="1284479"/>
          <a:ext cx="1546765" cy="928059"/>
        </a:xfrm>
        <a:prstGeom prst="rect">
          <a:avLst/>
        </a:prstGeom>
        <a:solidFill>
          <a:schemeClr val="dk2">
            <a:hueOff val="0"/>
            <a:satOff val="0"/>
            <a:lumOff val="0"/>
            <a:alphaOff val="0"/>
          </a:schemeClr>
        </a:solidFill>
        <a:ln>
          <a:noFill/>
        </a:ln>
        <a:effectLst>
          <a:outerShdw blurRad="50800" dist="20000" dir="5400000" rotWithShape="0">
            <a:srgbClr val="000000">
              <a:alpha val="42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sp3d extrusionH="28000" prstMaterial="matte"/>
        </a:bodyPr>
        <a:lstStyle/>
        <a:p>
          <a:pPr marL="0" lvl="0" indent="0" algn="ctr" defTabSz="666750">
            <a:lnSpc>
              <a:spcPct val="90000"/>
            </a:lnSpc>
            <a:spcBef>
              <a:spcPct val="0"/>
            </a:spcBef>
            <a:spcAft>
              <a:spcPct val="35000"/>
            </a:spcAft>
            <a:buNone/>
          </a:pPr>
          <a:r>
            <a:rPr lang="fr-FR" sz="1500" b="1" kern="1200" dirty="0"/>
            <a:t>Mise en place d’action </a:t>
          </a:r>
        </a:p>
      </dsp:txBody>
      <dsp:txXfrm>
        <a:off x="2770166" y="1284479"/>
        <a:ext cx="1546765" cy="9280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3636E-2220-49AD-BF18-93AD76A2E38E}">
      <dsp:nvSpPr>
        <dsp:cNvPr id="0" name=""/>
        <dsp:cNvSpPr/>
      </dsp:nvSpPr>
      <dsp:spPr>
        <a:xfrm rot="5400000">
          <a:off x="-289169" y="1878672"/>
          <a:ext cx="1285219"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6EBD44-DCE3-45EC-AACE-179D81B8CA30}">
      <dsp:nvSpPr>
        <dsp:cNvPr id="0" name=""/>
        <dsp:cNvSpPr/>
      </dsp:nvSpPr>
      <dsp:spPr>
        <a:xfrm>
          <a:off x="3181" y="1053563"/>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Utilisation normale  </a:t>
          </a:r>
        </a:p>
      </dsp:txBody>
      <dsp:txXfrm>
        <a:off x="33525" y="1083907"/>
        <a:ext cx="1666039" cy="975348"/>
      </dsp:txXfrm>
    </dsp:sp>
    <dsp:sp modelId="{2107BA93-996D-4AE1-87A9-32BA508FA872}">
      <dsp:nvSpPr>
        <dsp:cNvPr id="0" name=""/>
        <dsp:cNvSpPr/>
      </dsp:nvSpPr>
      <dsp:spPr>
        <a:xfrm rot="5400000">
          <a:off x="-289169" y="3173718"/>
          <a:ext cx="1285219"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74FECA-FD61-4314-B737-8F1E224B13B9}">
      <dsp:nvSpPr>
        <dsp:cNvPr id="0" name=""/>
        <dsp:cNvSpPr/>
      </dsp:nvSpPr>
      <dsp:spPr>
        <a:xfrm>
          <a:off x="3181" y="2348609"/>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Grossesse et allaitement </a:t>
          </a:r>
        </a:p>
      </dsp:txBody>
      <dsp:txXfrm>
        <a:off x="33525" y="2378953"/>
        <a:ext cx="1666039" cy="975348"/>
      </dsp:txXfrm>
    </dsp:sp>
    <dsp:sp modelId="{69380292-6718-4CAD-BEB4-A1192098B465}">
      <dsp:nvSpPr>
        <dsp:cNvPr id="0" name=""/>
        <dsp:cNvSpPr/>
      </dsp:nvSpPr>
      <dsp:spPr>
        <a:xfrm>
          <a:off x="358353" y="3821241"/>
          <a:ext cx="2286721"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D16F6B-41A6-4524-A3D7-737A12971D92}">
      <dsp:nvSpPr>
        <dsp:cNvPr id="0" name=""/>
        <dsp:cNvSpPr/>
      </dsp:nvSpPr>
      <dsp:spPr>
        <a:xfrm>
          <a:off x="3181" y="3643655"/>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Intoxication </a:t>
          </a:r>
        </a:p>
      </dsp:txBody>
      <dsp:txXfrm>
        <a:off x="33525" y="3673999"/>
        <a:ext cx="1666039" cy="975348"/>
      </dsp:txXfrm>
    </dsp:sp>
    <dsp:sp modelId="{4BD182C7-5EC8-410C-9A1A-E3FC9A2680D9}">
      <dsp:nvSpPr>
        <dsp:cNvPr id="0" name=""/>
        <dsp:cNvSpPr/>
      </dsp:nvSpPr>
      <dsp:spPr>
        <a:xfrm rot="16200000">
          <a:off x="2007378" y="3173718"/>
          <a:ext cx="1285219"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644BE3-897B-4608-A065-4D4771BC1062}">
      <dsp:nvSpPr>
        <dsp:cNvPr id="0" name=""/>
        <dsp:cNvSpPr/>
      </dsp:nvSpPr>
      <dsp:spPr>
        <a:xfrm>
          <a:off x="2299729" y="3643655"/>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Dépendance, tolérance ou résistance</a:t>
          </a:r>
        </a:p>
      </dsp:txBody>
      <dsp:txXfrm>
        <a:off x="2330073" y="3673999"/>
        <a:ext cx="1666039" cy="975348"/>
      </dsp:txXfrm>
    </dsp:sp>
    <dsp:sp modelId="{219883C5-2C79-4C31-A3F0-29E717FA699C}">
      <dsp:nvSpPr>
        <dsp:cNvPr id="0" name=""/>
        <dsp:cNvSpPr/>
      </dsp:nvSpPr>
      <dsp:spPr>
        <a:xfrm rot="16200000">
          <a:off x="2007378" y="1878672"/>
          <a:ext cx="1285219"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A02C11-DF77-4A71-A3CD-F1147C58D1C4}">
      <dsp:nvSpPr>
        <dsp:cNvPr id="0" name=""/>
        <dsp:cNvSpPr/>
      </dsp:nvSpPr>
      <dsp:spPr>
        <a:xfrm>
          <a:off x="2299729" y="2348609"/>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Interactions médicamenteuses </a:t>
          </a:r>
        </a:p>
      </dsp:txBody>
      <dsp:txXfrm>
        <a:off x="2330073" y="2378953"/>
        <a:ext cx="1666039" cy="975348"/>
      </dsp:txXfrm>
    </dsp:sp>
    <dsp:sp modelId="{E82CC81D-BDDE-40B5-97F2-A2B9BAF8B452}">
      <dsp:nvSpPr>
        <dsp:cNvPr id="0" name=""/>
        <dsp:cNvSpPr/>
      </dsp:nvSpPr>
      <dsp:spPr>
        <a:xfrm>
          <a:off x="2654901" y="1231149"/>
          <a:ext cx="2286721"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F0996D-41A0-4654-9E1B-51B906478880}">
      <dsp:nvSpPr>
        <dsp:cNvPr id="0" name=""/>
        <dsp:cNvSpPr/>
      </dsp:nvSpPr>
      <dsp:spPr>
        <a:xfrm>
          <a:off x="2299729" y="1053563"/>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Mésusage </a:t>
          </a:r>
        </a:p>
      </dsp:txBody>
      <dsp:txXfrm>
        <a:off x="2330073" y="1083907"/>
        <a:ext cx="1666039" cy="975348"/>
      </dsp:txXfrm>
    </dsp:sp>
    <dsp:sp modelId="{BC17573C-4D87-42CE-BD6D-ADB534F1F792}">
      <dsp:nvSpPr>
        <dsp:cNvPr id="0" name=""/>
        <dsp:cNvSpPr/>
      </dsp:nvSpPr>
      <dsp:spPr>
        <a:xfrm rot="5400000">
          <a:off x="4303926" y="1878672"/>
          <a:ext cx="1285219"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9872B6-3542-4957-A843-946CC6F6D774}">
      <dsp:nvSpPr>
        <dsp:cNvPr id="0" name=""/>
        <dsp:cNvSpPr/>
      </dsp:nvSpPr>
      <dsp:spPr>
        <a:xfrm>
          <a:off x="4596277" y="1053563"/>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Erreurs et échecs thérapeutiques </a:t>
          </a:r>
        </a:p>
      </dsp:txBody>
      <dsp:txXfrm>
        <a:off x="4626621" y="1083907"/>
        <a:ext cx="1666039" cy="975348"/>
      </dsp:txXfrm>
    </dsp:sp>
    <dsp:sp modelId="{90BB05CB-9A4A-4F57-BE89-22487EC0F884}">
      <dsp:nvSpPr>
        <dsp:cNvPr id="0" name=""/>
        <dsp:cNvSpPr/>
      </dsp:nvSpPr>
      <dsp:spPr>
        <a:xfrm rot="5400000">
          <a:off x="4303926" y="3173718"/>
          <a:ext cx="1285219" cy="155405"/>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3B2B84-DD14-4265-9DC1-7EB1CA3DB571}">
      <dsp:nvSpPr>
        <dsp:cNvPr id="0" name=""/>
        <dsp:cNvSpPr/>
      </dsp:nvSpPr>
      <dsp:spPr>
        <a:xfrm>
          <a:off x="4596277" y="2348609"/>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Mauvaise qualité ou contre façon</a:t>
          </a:r>
        </a:p>
      </dsp:txBody>
      <dsp:txXfrm>
        <a:off x="4626621" y="2378953"/>
        <a:ext cx="1666039" cy="975348"/>
      </dsp:txXfrm>
    </dsp:sp>
    <dsp:sp modelId="{2EBA7106-30F2-4C2C-96A2-7F4758FDE2B7}">
      <dsp:nvSpPr>
        <dsp:cNvPr id="0" name=""/>
        <dsp:cNvSpPr/>
      </dsp:nvSpPr>
      <dsp:spPr>
        <a:xfrm>
          <a:off x="4596277" y="3643655"/>
          <a:ext cx="1726727" cy="1036036"/>
        </a:xfrm>
        <a:prstGeom prst="roundRect">
          <a:avLst>
            <a:gd name="adj" fmla="val 10000"/>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Mauvaise information </a:t>
          </a:r>
        </a:p>
      </dsp:txBody>
      <dsp:txXfrm>
        <a:off x="4626621" y="3673999"/>
        <a:ext cx="1666039" cy="9753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5E72EF-5D84-4E4A-A725-3D0FF85E7BA6}">
      <dsp:nvSpPr>
        <dsp:cNvPr id="0" name=""/>
        <dsp:cNvSpPr/>
      </dsp:nvSpPr>
      <dsp:spPr>
        <a:xfrm rot="5400000">
          <a:off x="-325912" y="328357"/>
          <a:ext cx="2172751" cy="1520925"/>
        </a:xfrm>
        <a:prstGeom prst="chevron">
          <a:avLst/>
        </a:prstGeom>
        <a:solidFill>
          <a:schemeClr val="accent6">
            <a:lumMod val="40000"/>
            <a:lumOff val="6000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fr-FR" sz="2400" kern="1200" dirty="0">
              <a:solidFill>
                <a:schemeClr val="tx1"/>
              </a:solidFill>
            </a:rPr>
            <a:t>Notification spontanée</a:t>
          </a:r>
        </a:p>
      </dsp:txBody>
      <dsp:txXfrm rot="-5400000">
        <a:off x="2" y="762907"/>
        <a:ext cx="1520925" cy="651826"/>
      </dsp:txXfrm>
    </dsp:sp>
    <dsp:sp modelId="{E4D14096-F2A4-4A01-9740-5E49ACAF7D20}">
      <dsp:nvSpPr>
        <dsp:cNvPr id="0" name=""/>
        <dsp:cNvSpPr/>
      </dsp:nvSpPr>
      <dsp:spPr>
        <a:xfrm rot="5400000">
          <a:off x="3101947" y="-1581021"/>
          <a:ext cx="1413030" cy="4575074"/>
        </a:xfrm>
        <a:prstGeom prst="round2SameRect">
          <a:avLst/>
        </a:prstGeom>
        <a:solidFill>
          <a:schemeClr val="accent1">
            <a:alpha val="90000"/>
          </a:schemeClr>
        </a:solidFill>
        <a:ln>
          <a:noFill/>
        </a:ln>
        <a:effectLst>
          <a:outerShdw blurRad="50800" dist="20000" dir="5400000" rotWithShape="0">
            <a:srgbClr val="000000">
              <a:alpha val="42000"/>
            </a:srgbClr>
          </a:outerShdw>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t>Signalisation à une structure de pharmacovigilance (</a:t>
          </a:r>
          <a:r>
            <a:rPr lang="fr-FR" sz="2000" kern="1200" dirty="0" err="1"/>
            <a:t>exp</a:t>
          </a:r>
          <a:r>
            <a:rPr lang="fr-FR" sz="2000" kern="1200" dirty="0"/>
            <a:t> : CRPV)</a:t>
          </a:r>
        </a:p>
      </dsp:txBody>
      <dsp:txXfrm rot="-5400000">
        <a:off x="1520925" y="68979"/>
        <a:ext cx="4506096" cy="1275074"/>
      </dsp:txXfrm>
    </dsp:sp>
    <dsp:sp modelId="{3A0E9ABA-7EA7-4644-95B0-E4D46F3B1718}">
      <dsp:nvSpPr>
        <dsp:cNvPr id="0" name=""/>
        <dsp:cNvSpPr/>
      </dsp:nvSpPr>
      <dsp:spPr>
        <a:xfrm rot="5400000">
          <a:off x="-325912" y="2214716"/>
          <a:ext cx="2172751" cy="1520925"/>
        </a:xfrm>
        <a:prstGeom prst="chevron">
          <a:avLst/>
        </a:prstGeom>
        <a:solidFill>
          <a:schemeClr val="accent6">
            <a:lumMod val="40000"/>
            <a:lumOff val="60000"/>
          </a:schemeClr>
        </a:solidFill>
        <a:ln w="12700" cap="flat" cmpd="sng" algn="ctr">
          <a:solidFill>
            <a:schemeClr val="tx1"/>
          </a:solidFill>
          <a:prstDash val="solid"/>
        </a:ln>
        <a:effectLst>
          <a:outerShdw blurRad="50800" dist="20000" dir="5400000" rotWithShape="0">
            <a:srgbClr val="000000">
              <a:alpha val="42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sp3d extrusionH="28000" prstMaterial="matte"/>
        </a:bodyPr>
        <a:lstStyle/>
        <a:p>
          <a:pPr marL="0" lvl="0" indent="0" algn="ctr" defTabSz="1066800">
            <a:lnSpc>
              <a:spcPct val="90000"/>
            </a:lnSpc>
            <a:spcBef>
              <a:spcPct val="0"/>
            </a:spcBef>
            <a:spcAft>
              <a:spcPct val="35000"/>
            </a:spcAft>
            <a:buNone/>
          </a:pPr>
          <a:r>
            <a:rPr lang="fr-FR" sz="2400" kern="1200" dirty="0">
              <a:solidFill>
                <a:schemeClr val="tx1"/>
              </a:solidFill>
            </a:rPr>
            <a:t>Recueil orienté </a:t>
          </a:r>
        </a:p>
      </dsp:txBody>
      <dsp:txXfrm rot="-5400000">
        <a:off x="2" y="2649266"/>
        <a:ext cx="1520925" cy="651826"/>
      </dsp:txXfrm>
    </dsp:sp>
    <dsp:sp modelId="{867A3AA1-CF0B-4003-B3FA-1BBBF56E0491}">
      <dsp:nvSpPr>
        <dsp:cNvPr id="0" name=""/>
        <dsp:cNvSpPr/>
      </dsp:nvSpPr>
      <dsp:spPr>
        <a:xfrm rot="5400000">
          <a:off x="3102318" y="307410"/>
          <a:ext cx="1412288" cy="4575074"/>
        </a:xfrm>
        <a:prstGeom prst="round2SameRect">
          <a:avLst/>
        </a:prstGeom>
        <a:solidFill>
          <a:schemeClr val="accent1">
            <a:alpha val="90000"/>
          </a:schemeClr>
        </a:solidFill>
        <a:ln>
          <a:noFill/>
        </a:ln>
        <a:effectLst>
          <a:outerShdw blurRad="50800" dist="20000" dir="5400000" rotWithShape="0">
            <a:srgbClr val="000000">
              <a:alpha val="42000"/>
            </a:srgbClr>
          </a:outerShdw>
        </a:effectLst>
        <a:sp3d extrusionH="152250" prstMaterial="matte">
          <a:bevelT w="165100" prst="coolSlant"/>
        </a:sp3d>
      </dsp:spPr>
      <dsp:style>
        <a:lnRef idx="0">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t>Enquêtes structurées en fonction d’objectifs plus précis</a:t>
          </a:r>
        </a:p>
        <a:p>
          <a:pPr marL="228600" lvl="1" indent="-228600" algn="l" defTabSz="889000">
            <a:lnSpc>
              <a:spcPct val="90000"/>
            </a:lnSpc>
            <a:spcBef>
              <a:spcPct val="0"/>
            </a:spcBef>
            <a:spcAft>
              <a:spcPct val="15000"/>
            </a:spcAft>
            <a:buChar char="•"/>
          </a:pPr>
          <a:r>
            <a:rPr lang="fr-FR" sz="2000" kern="1200" dirty="0"/>
            <a:t>porter sur un </a:t>
          </a:r>
          <a:r>
            <a:rPr lang="fr-FR" sz="2000" kern="1200" dirty="0" err="1"/>
            <a:t>Medt</a:t>
          </a:r>
          <a:r>
            <a:rPr lang="fr-FR" sz="2000" kern="1200" dirty="0"/>
            <a:t>, une pathologie particulière ou une population données</a:t>
          </a:r>
        </a:p>
      </dsp:txBody>
      <dsp:txXfrm rot="-5400000">
        <a:off x="1520925" y="1957745"/>
        <a:ext cx="4506132" cy="12744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03561-E3AA-4138-8471-00A051701E6C}">
      <dsp:nvSpPr>
        <dsp:cNvPr id="0" name=""/>
        <dsp:cNvSpPr/>
      </dsp:nvSpPr>
      <dsp:spPr>
        <a:xfrm>
          <a:off x="3238926" y="453"/>
          <a:ext cx="4858390" cy="1768508"/>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fr-FR" sz="2800" kern="1200" dirty="0"/>
            <a:t>Informations disponibles dans le cas clinique évalué</a:t>
          </a:r>
        </a:p>
      </dsp:txBody>
      <dsp:txXfrm>
        <a:off x="3238926" y="221517"/>
        <a:ext cx="4195200" cy="1326381"/>
      </dsp:txXfrm>
    </dsp:sp>
    <dsp:sp modelId="{09BFB365-50F8-4D1E-9737-E0AE4AF62B53}">
      <dsp:nvSpPr>
        <dsp:cNvPr id="0" name=""/>
        <dsp:cNvSpPr/>
      </dsp:nvSpPr>
      <dsp:spPr>
        <a:xfrm>
          <a:off x="0" y="0"/>
          <a:ext cx="3238926" cy="176850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b="1" kern="1200" dirty="0"/>
            <a:t>Imputabilité intrinsèque </a:t>
          </a:r>
          <a:endParaRPr lang="fr-FR" sz="2400" kern="1200" dirty="0"/>
        </a:p>
      </dsp:txBody>
      <dsp:txXfrm>
        <a:off x="86331" y="86331"/>
        <a:ext cx="3066264" cy="1595846"/>
      </dsp:txXfrm>
    </dsp:sp>
    <dsp:sp modelId="{52A4768B-D2A2-4968-B0CA-F32DD78E453E}">
      <dsp:nvSpPr>
        <dsp:cNvPr id="0" name=""/>
        <dsp:cNvSpPr/>
      </dsp:nvSpPr>
      <dsp:spPr>
        <a:xfrm>
          <a:off x="3238926" y="1945812"/>
          <a:ext cx="4858390" cy="1768508"/>
        </a:xfrm>
        <a:prstGeom prst="rightArrow">
          <a:avLst>
            <a:gd name="adj1" fmla="val 75000"/>
            <a:gd name="adj2" fmla="val 50000"/>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endParaRPr lang="fr-FR" sz="2800" kern="1200" dirty="0"/>
        </a:p>
        <a:p>
          <a:pPr marL="285750" lvl="1" indent="-285750" algn="l" defTabSz="1244600">
            <a:lnSpc>
              <a:spcPct val="90000"/>
            </a:lnSpc>
            <a:spcBef>
              <a:spcPct val="0"/>
            </a:spcBef>
            <a:spcAft>
              <a:spcPct val="15000"/>
            </a:spcAft>
            <a:buChar char="•"/>
          </a:pPr>
          <a:r>
            <a:rPr lang="fr-FR" sz="2800" kern="1200" dirty="0"/>
            <a:t>Connaissance bibliographique </a:t>
          </a:r>
        </a:p>
      </dsp:txBody>
      <dsp:txXfrm>
        <a:off x="3238926" y="2166876"/>
        <a:ext cx="4195200" cy="1326381"/>
      </dsp:txXfrm>
    </dsp:sp>
    <dsp:sp modelId="{6E1B348C-73B9-4432-BB55-8C4723B9F59C}">
      <dsp:nvSpPr>
        <dsp:cNvPr id="0" name=""/>
        <dsp:cNvSpPr/>
      </dsp:nvSpPr>
      <dsp:spPr>
        <a:xfrm>
          <a:off x="0" y="1945812"/>
          <a:ext cx="3238926" cy="176850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fr-FR" sz="2800" b="1" kern="1200" dirty="0"/>
            <a:t>Imputabilité extrinsèque</a:t>
          </a:r>
          <a:r>
            <a:rPr lang="fr-FR" sz="2800" kern="1200" dirty="0"/>
            <a:t> </a:t>
          </a:r>
        </a:p>
      </dsp:txBody>
      <dsp:txXfrm>
        <a:off x="86331" y="2032143"/>
        <a:ext cx="3066264" cy="1595846"/>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664946-3B14-4F13-B4A0-C7133DCE1EB5}" type="datetimeFigureOut">
              <a:rPr lang="fr-FR" smtClean="0"/>
              <a:pPr/>
              <a:t>26/05/2024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F28616-9428-438B-8319-D62A64B8670D}" type="slidenum">
              <a:rPr lang="fr-FR" smtClean="0"/>
              <a:pPr/>
              <a:t>‹N°›</a:t>
            </a:fld>
            <a:endParaRPr lang="fr-FR"/>
          </a:p>
        </p:txBody>
      </p:sp>
    </p:spTree>
    <p:extLst>
      <p:ext uri="{BB962C8B-B14F-4D97-AF65-F5344CB8AC3E}">
        <p14:creationId xmlns:p14="http://schemas.microsoft.com/office/powerpoint/2010/main" val="2326257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a:t>
            </a:r>
            <a:r>
              <a:rPr lang="fr-FR" b="1" dirty="0"/>
              <a:t>https://www.who.int/medicines/technical_briefing/tbs/TBS2018_Pharmacovigilance_Defis.pdf?ua=1</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Un nouveau </a:t>
            </a:r>
            <a:r>
              <a:rPr lang="fr-FR" sz="1200" kern="1200" dirty="0" err="1">
                <a:solidFill>
                  <a:schemeClr val="tx1"/>
                </a:solidFill>
                <a:latin typeface="+mn-lt"/>
                <a:ea typeface="+mn-ea"/>
                <a:cs typeface="+mn-cs"/>
              </a:rPr>
              <a:t>Medt</a:t>
            </a:r>
            <a:r>
              <a:rPr lang="fr-FR" sz="1200" kern="1200" dirty="0">
                <a:solidFill>
                  <a:schemeClr val="tx1"/>
                </a:solidFill>
                <a:latin typeface="+mn-lt"/>
                <a:ea typeface="+mn-ea"/>
                <a:cs typeface="+mn-cs"/>
              </a:rPr>
              <a:t> passe par plusieurs essais</a:t>
            </a:r>
            <a:r>
              <a:rPr lang="fr-FR" sz="1200" kern="1200" baseline="0" dirty="0">
                <a:solidFill>
                  <a:schemeClr val="tx1"/>
                </a:solidFill>
                <a:latin typeface="+mn-lt"/>
                <a:ea typeface="+mn-ea"/>
                <a:cs typeface="+mn-cs"/>
              </a:rPr>
              <a:t> (des essais préclinique et des essais cliniques) durant une longue durée (environ 15 ans) avant avoir l’AMM, et cela pour évaluer sa toxicité aussi bien que son efficacité avant sa commercialisation.  </a:t>
            </a:r>
            <a:endParaRPr lang="fr-F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Cependant, aucun médicament ne se trouve à l’abri d’un effet indésirable attendu ou inattendu au cours de sa commercialisation. La surveillance de ces aléas, qui vont du trouble bénin au cas graves, revient à la pharmacovigilance.</a:t>
            </a:r>
          </a:p>
          <a:p>
            <a:endParaRPr lang="fr-FR" b="1"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2</a:t>
            </a:fld>
            <a:endParaRPr lang="fr-FR"/>
          </a:p>
        </p:txBody>
      </p:sp>
    </p:spTree>
    <p:extLst>
      <p:ext uri="{BB962C8B-B14F-4D97-AF65-F5344CB8AC3E}">
        <p14:creationId xmlns:p14="http://schemas.microsoft.com/office/powerpoint/2010/main" val="3915051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 http://www.alainrusterholtz.com/wp-content/uploads/2013/09/pv2016.pdf</a:t>
            </a:r>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13</a:t>
            </a:fld>
            <a:endParaRPr lang="fr-FR"/>
          </a:p>
        </p:txBody>
      </p:sp>
    </p:spTree>
    <p:extLst>
      <p:ext uri="{BB962C8B-B14F-4D97-AF65-F5344CB8AC3E}">
        <p14:creationId xmlns:p14="http://schemas.microsoft.com/office/powerpoint/2010/main" val="2281754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b="1"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14</a:t>
            </a:fld>
            <a:endParaRPr lang="fr-FR"/>
          </a:p>
        </p:txBody>
      </p:sp>
    </p:spTree>
    <p:extLst>
      <p:ext uri="{BB962C8B-B14F-4D97-AF65-F5344CB8AC3E}">
        <p14:creationId xmlns:p14="http://schemas.microsoft.com/office/powerpoint/2010/main" val="4124054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 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15</a:t>
            </a:fld>
            <a:endParaRPr lang="fr-FR"/>
          </a:p>
        </p:txBody>
      </p:sp>
    </p:spTree>
    <p:extLst>
      <p:ext uri="{BB962C8B-B14F-4D97-AF65-F5344CB8AC3E}">
        <p14:creationId xmlns:p14="http://schemas.microsoft.com/office/powerpoint/2010/main" val="2944658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 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16</a:t>
            </a:fld>
            <a:endParaRPr lang="fr-FR"/>
          </a:p>
        </p:txBody>
      </p:sp>
    </p:spTree>
    <p:extLst>
      <p:ext uri="{BB962C8B-B14F-4D97-AF65-F5344CB8AC3E}">
        <p14:creationId xmlns:p14="http://schemas.microsoft.com/office/powerpoint/2010/main" val="2427177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 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17</a:t>
            </a:fld>
            <a:endParaRPr lang="fr-FR"/>
          </a:p>
        </p:txBody>
      </p:sp>
    </p:spTree>
    <p:extLst>
      <p:ext uri="{BB962C8B-B14F-4D97-AF65-F5344CB8AC3E}">
        <p14:creationId xmlns:p14="http://schemas.microsoft.com/office/powerpoint/2010/main" val="198259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 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18</a:t>
            </a:fld>
            <a:endParaRPr lang="fr-FR"/>
          </a:p>
        </p:txBody>
      </p:sp>
    </p:spTree>
    <p:extLst>
      <p:ext uri="{BB962C8B-B14F-4D97-AF65-F5344CB8AC3E}">
        <p14:creationId xmlns:p14="http://schemas.microsoft.com/office/powerpoint/2010/main" val="852897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 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19</a:t>
            </a:fld>
            <a:endParaRPr lang="fr-FR"/>
          </a:p>
        </p:txBody>
      </p:sp>
    </p:spTree>
    <p:extLst>
      <p:ext uri="{BB962C8B-B14F-4D97-AF65-F5344CB8AC3E}">
        <p14:creationId xmlns:p14="http://schemas.microsoft.com/office/powerpoint/2010/main" val="1359187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-cours de troisième année médecine,</a:t>
            </a:r>
            <a:r>
              <a:rPr lang="fr-FR" b="1" baseline="0" dirty="0"/>
              <a:t> faculté de </a:t>
            </a:r>
            <a:r>
              <a:rPr lang="fr-FR" b="1" baseline="0" dirty="0" err="1"/>
              <a:t>tizi</a:t>
            </a:r>
            <a:r>
              <a:rPr lang="fr-FR" b="1" baseline="0" dirty="0"/>
              <a:t> </a:t>
            </a:r>
            <a:r>
              <a:rPr lang="fr-FR" b="1" baseline="0" dirty="0" err="1"/>
              <a:t>ouzou</a:t>
            </a:r>
            <a:r>
              <a:rPr lang="fr-FR" b="1" baseline="0" dirty="0"/>
              <a:t> 2020/2021</a:t>
            </a:r>
            <a:endParaRPr lang="fr-FR" b="1"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20</a:t>
            </a:fld>
            <a:endParaRPr lang="fr-FR"/>
          </a:p>
        </p:txBody>
      </p:sp>
    </p:spTree>
    <p:extLst>
      <p:ext uri="{BB962C8B-B14F-4D97-AF65-F5344CB8AC3E}">
        <p14:creationId xmlns:p14="http://schemas.microsoft.com/office/powerpoint/2010/main" val="2467808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-cours de troisième année médecine,</a:t>
            </a:r>
            <a:r>
              <a:rPr lang="fr-FR" b="1" baseline="0" dirty="0"/>
              <a:t> faculté de </a:t>
            </a:r>
            <a:r>
              <a:rPr lang="fr-FR" b="1" baseline="0" dirty="0" err="1"/>
              <a:t>tizi</a:t>
            </a:r>
            <a:r>
              <a:rPr lang="fr-FR" b="1" baseline="0" dirty="0"/>
              <a:t> </a:t>
            </a:r>
            <a:r>
              <a:rPr lang="fr-FR" b="1" baseline="0" dirty="0" err="1"/>
              <a:t>ouzou</a:t>
            </a:r>
            <a:r>
              <a:rPr lang="fr-FR" b="1" baseline="0" dirty="0"/>
              <a:t> 2020/2021</a:t>
            </a:r>
            <a:endParaRPr lang="fr-FR" b="1" dirty="0"/>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21</a:t>
            </a:fld>
            <a:endParaRPr lang="fr-FR"/>
          </a:p>
        </p:txBody>
      </p:sp>
    </p:spTree>
    <p:extLst>
      <p:ext uri="{BB962C8B-B14F-4D97-AF65-F5344CB8AC3E}">
        <p14:creationId xmlns:p14="http://schemas.microsoft.com/office/powerpoint/2010/main" val="799183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-cours de troisième année médecine,</a:t>
            </a:r>
            <a:r>
              <a:rPr lang="fr-FR" b="1" baseline="0" dirty="0"/>
              <a:t> faculté de </a:t>
            </a:r>
            <a:r>
              <a:rPr lang="fr-FR" b="1" baseline="0" dirty="0" err="1"/>
              <a:t>tizi</a:t>
            </a:r>
            <a:r>
              <a:rPr lang="fr-FR" b="1" baseline="0" dirty="0"/>
              <a:t> </a:t>
            </a:r>
            <a:r>
              <a:rPr lang="fr-FR" b="1" baseline="0" dirty="0" err="1"/>
              <a:t>ouzou</a:t>
            </a:r>
            <a:r>
              <a:rPr lang="fr-FR" b="1" baseline="0" dirty="0"/>
              <a:t> 2020/2021</a:t>
            </a:r>
            <a:endParaRPr lang="fr-FR" b="1" dirty="0"/>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22</a:t>
            </a:fld>
            <a:endParaRPr lang="fr-FR"/>
          </a:p>
        </p:txBody>
      </p:sp>
    </p:spTree>
    <p:extLst>
      <p:ext uri="{BB962C8B-B14F-4D97-AF65-F5344CB8AC3E}">
        <p14:creationId xmlns:p14="http://schemas.microsoft.com/office/powerpoint/2010/main" val="252975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a:t>
            </a:r>
            <a:r>
              <a:rPr lang="fr-FR" sz="1200" b="1" kern="1200" dirty="0" err="1">
                <a:solidFill>
                  <a:schemeClr val="tx1"/>
                </a:solidFill>
                <a:effectLst/>
                <a:latin typeface="+mn-lt"/>
                <a:ea typeface="+mn-ea"/>
                <a:cs typeface="+mn-cs"/>
              </a:rPr>
              <a:t>GillesDefer</a:t>
            </a:r>
            <a:r>
              <a:rPr lang="fr-FR" sz="1200" b="1"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Histoire de la pharmacovigilance.</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April 2019.elsevier.</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Volume 175. Page S153</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a:p>
          <a:p>
            <a:endParaRPr lang="fr-FR" dirty="0"/>
          </a:p>
        </p:txBody>
      </p:sp>
      <p:sp>
        <p:nvSpPr>
          <p:cNvPr id="4" name="Espace réservé du numéro de diapositive 3"/>
          <p:cNvSpPr>
            <a:spLocks noGrp="1"/>
          </p:cNvSpPr>
          <p:nvPr>
            <p:ph type="sldNum" sz="quarter" idx="10"/>
          </p:nvPr>
        </p:nvSpPr>
        <p:spPr/>
        <p:txBody>
          <a:bodyPr/>
          <a:lstStyle/>
          <a:p>
            <a:fld id="{82B9723F-149D-4263-BB50-90C6BA4E0797}" type="slidenum">
              <a:rPr lang="fr-FR" smtClean="0"/>
              <a:pPr/>
              <a:t>3</a:t>
            </a:fld>
            <a:endParaRPr lang="fr-FR"/>
          </a:p>
        </p:txBody>
      </p:sp>
    </p:spTree>
    <p:extLst>
      <p:ext uri="{BB962C8B-B14F-4D97-AF65-F5344CB8AC3E}">
        <p14:creationId xmlns:p14="http://schemas.microsoft.com/office/powerpoint/2010/main" val="2781949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23</a:t>
            </a:fld>
            <a:endParaRPr lang="fr-FR"/>
          </a:p>
        </p:txBody>
      </p:sp>
    </p:spTree>
    <p:extLst>
      <p:ext uri="{BB962C8B-B14F-4D97-AF65-F5344CB8AC3E}">
        <p14:creationId xmlns:p14="http://schemas.microsoft.com/office/powerpoint/2010/main" val="1966297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-cours de troisième année médecine,</a:t>
            </a:r>
            <a:r>
              <a:rPr lang="fr-FR" b="1" baseline="0" dirty="0"/>
              <a:t> faculté de </a:t>
            </a:r>
            <a:r>
              <a:rPr lang="fr-FR" b="1" baseline="0" dirty="0" err="1"/>
              <a:t>tizi</a:t>
            </a:r>
            <a:r>
              <a:rPr lang="fr-FR" b="1" baseline="0" dirty="0"/>
              <a:t> </a:t>
            </a:r>
            <a:r>
              <a:rPr lang="fr-FR" b="1" baseline="0" dirty="0" err="1"/>
              <a:t>ouzou</a:t>
            </a:r>
            <a:r>
              <a:rPr lang="fr-FR" b="1" baseline="0" dirty="0"/>
              <a:t> 2020/2021</a:t>
            </a:r>
            <a:endParaRPr lang="fr-FR" b="1" dirty="0"/>
          </a:p>
          <a:p>
            <a:r>
              <a:rPr lang="fr-FR" b="1" dirty="0"/>
              <a:t>-http://www.alainrusterholtz.com/wp-content/uploads/2013/09/pv2016.pdf</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24</a:t>
            </a:fld>
            <a:endParaRPr lang="fr-FR"/>
          </a:p>
        </p:txBody>
      </p:sp>
    </p:spTree>
    <p:extLst>
      <p:ext uri="{BB962C8B-B14F-4D97-AF65-F5344CB8AC3E}">
        <p14:creationId xmlns:p14="http://schemas.microsoft.com/office/powerpoint/2010/main" val="1265059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-Bonne pratique de pharmacovigilance, agence nationale de sécurité de médicament  et des produits de santé, février 2018</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26</a:t>
            </a:fld>
            <a:endParaRPr lang="fr-FR"/>
          </a:p>
        </p:txBody>
      </p:sp>
    </p:spTree>
    <p:extLst>
      <p:ext uri="{BB962C8B-B14F-4D97-AF65-F5344CB8AC3E}">
        <p14:creationId xmlns:p14="http://schemas.microsoft.com/office/powerpoint/2010/main" val="165204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-Bonne pratique de pharmacovigilance, agence nationale de sécurité de médicament  et des produits de santé, février 2018</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-https://facscm.univ-annaba.dz/wp-content/uploads/2020/05/Pharmacovigilance-1.pdf</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32</a:t>
            </a:fld>
            <a:endParaRPr lang="fr-FR"/>
          </a:p>
        </p:txBody>
      </p:sp>
    </p:spTree>
    <p:extLst>
      <p:ext uri="{BB962C8B-B14F-4D97-AF65-F5344CB8AC3E}">
        <p14:creationId xmlns:p14="http://schemas.microsoft.com/office/powerpoint/2010/main" val="3831328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fr-FR" b="1" dirty="0">
                <a:latin typeface="Times New Roman" pitchFamily="18" charset="0"/>
                <a:cs typeface="Times New Roman" pitchFamily="18" charset="0"/>
              </a:rPr>
              <a:t>-DEFINITION, FONCTIONNEMENT, OBLIGATIONS DE DECLARATION, INTERET POUR LE PRATICEN, Jean-Louis MONTASTRUC, </a:t>
            </a:r>
            <a:r>
              <a:rPr lang="fr-FR" b="1" dirty="0" err="1">
                <a:latin typeface="Times New Roman" pitchFamily="18" charset="0"/>
                <a:cs typeface="Times New Roman" pitchFamily="18" charset="0"/>
              </a:rPr>
              <a:t>Haleh</a:t>
            </a:r>
            <a:r>
              <a:rPr lang="fr-FR" b="1" dirty="0">
                <a:latin typeface="Times New Roman" pitchFamily="18" charset="0"/>
                <a:cs typeface="Times New Roman" pitchFamily="18" charset="0"/>
              </a:rPr>
              <a:t> BAGHERI et Agnès SOMMET, item 181 (2009) </a:t>
            </a:r>
          </a:p>
          <a:p>
            <a:pPr marL="0" lvl="0" indent="0">
              <a:buFontTx/>
              <a:buNone/>
            </a:pPr>
            <a:r>
              <a:rPr lang="fr-FR" b="1" dirty="0">
                <a:latin typeface="Times New Roman" pitchFamily="18" charset="0"/>
                <a:cs typeface="Times New Roman" pitchFamily="18" charset="0"/>
              </a:rPr>
              <a:t>-Guide de pharmacovigilance, Pr PAPA AMADOU DIOP, DPL et all, décembre 2010</a:t>
            </a:r>
          </a:p>
          <a:p>
            <a:pPr marL="0" lvl="0" indent="0">
              <a:buFontTx/>
              <a:buNone/>
            </a:pPr>
            <a:r>
              <a:rPr lang="fr-FR" b="1" dirty="0">
                <a:latin typeface="Times New Roman" pitchFamily="18" charset="0"/>
                <a:cs typeface="Times New Roman" pitchFamily="18" charset="0"/>
              </a:rPr>
              <a:t>-cours de troisième  année</a:t>
            </a:r>
            <a:r>
              <a:rPr lang="fr-FR" b="1" baseline="0" dirty="0">
                <a:latin typeface="Times New Roman" pitchFamily="18" charset="0"/>
                <a:cs typeface="Times New Roman" pitchFamily="18" charset="0"/>
              </a:rPr>
              <a:t> médecine, faculté de Bejaia </a:t>
            </a:r>
            <a:endParaRPr lang="fr-FR" b="1" dirty="0">
              <a:latin typeface="Times New Roman" pitchFamily="18" charset="0"/>
              <a:cs typeface="Times New Roman" pitchFamily="18" charset="0"/>
            </a:endParaRP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34</a:t>
            </a:fld>
            <a:endParaRPr lang="fr-FR"/>
          </a:p>
        </p:txBody>
      </p:sp>
    </p:spTree>
    <p:extLst>
      <p:ext uri="{BB962C8B-B14F-4D97-AF65-F5344CB8AC3E}">
        <p14:creationId xmlns:p14="http://schemas.microsoft.com/office/powerpoint/2010/main" val="1061800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-https://facscm.univ-annaba.dz/wp-content/uploads/2020/05/Pharmacovigilance-1.pdf</a:t>
            </a:r>
          </a:p>
          <a:p>
            <a:r>
              <a:rPr lang="en-US" dirty="0"/>
              <a:t>-</a:t>
            </a:r>
            <a:r>
              <a:rPr lang="en-US" b="1" dirty="0"/>
              <a:t>WHO, The importance of pharmacovigilance,2002.</a:t>
            </a:r>
            <a:r>
              <a:rPr lang="fr-FR" b="1" dirty="0"/>
              <a:t> 30/04/2018</a:t>
            </a:r>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4</a:t>
            </a:fld>
            <a:endParaRPr lang="fr-FR"/>
          </a:p>
        </p:txBody>
      </p:sp>
    </p:spTree>
    <p:extLst>
      <p:ext uri="{BB962C8B-B14F-4D97-AF65-F5344CB8AC3E}">
        <p14:creationId xmlns:p14="http://schemas.microsoft.com/office/powerpoint/2010/main" val="3386362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-Pharmacologie générale: 11. Pharmacovigilance, Paul M. </a:t>
            </a:r>
            <a:r>
              <a:rPr lang="fr-FR" b="1" dirty="0" err="1"/>
              <a:t>Tulkens</a:t>
            </a:r>
            <a:r>
              <a:rPr lang="fr-FR" b="1" dirty="0"/>
              <a:t>, Dr Med. </a:t>
            </a:r>
            <a:r>
              <a:rPr lang="fr-FR" b="1" dirty="0" err="1"/>
              <a:t>Lic</a:t>
            </a:r>
            <a:r>
              <a:rPr lang="fr-FR" b="1" dirty="0"/>
              <a:t>. Sc. </a:t>
            </a:r>
            <a:r>
              <a:rPr lang="fr-FR" b="1" dirty="0" err="1"/>
              <a:t>Biomed.décembre</a:t>
            </a:r>
            <a:r>
              <a:rPr lang="fr-FR" b="1" dirty="0"/>
              <a:t> 2012</a:t>
            </a:r>
          </a:p>
          <a:p>
            <a:r>
              <a:rPr lang="fr-FR" dirty="0"/>
              <a:t>-</a:t>
            </a:r>
            <a:r>
              <a:rPr lang="fr-FR" b="1" dirty="0"/>
              <a:t>Guide de pharmacovigilance, Pr PAPA AMADOU DIOP, DPL et all, décembre 2010</a:t>
            </a:r>
          </a:p>
          <a:p>
            <a:endParaRPr lang="fr-FR" dirty="0"/>
          </a:p>
        </p:txBody>
      </p:sp>
      <p:sp>
        <p:nvSpPr>
          <p:cNvPr id="4" name="Espace réservé du numéro de diapositive 3"/>
          <p:cNvSpPr>
            <a:spLocks noGrp="1"/>
          </p:cNvSpPr>
          <p:nvPr>
            <p:ph type="sldNum" sz="quarter" idx="10"/>
          </p:nvPr>
        </p:nvSpPr>
        <p:spPr/>
        <p:txBody>
          <a:bodyPr/>
          <a:lstStyle/>
          <a:p>
            <a:fld id="{82B9723F-149D-4263-BB50-90C6BA4E0797}" type="slidenum">
              <a:rPr lang="fr-FR" smtClean="0"/>
              <a:pPr/>
              <a:t>5</a:t>
            </a:fld>
            <a:endParaRPr lang="fr-FR"/>
          </a:p>
        </p:txBody>
      </p:sp>
    </p:spTree>
    <p:extLst>
      <p:ext uri="{BB962C8B-B14F-4D97-AF65-F5344CB8AC3E}">
        <p14:creationId xmlns:p14="http://schemas.microsoft.com/office/powerpoint/2010/main" val="776385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-https://www.cnpm.org.dz/index.php/presentation-menu/d%C3%A9finitions-et-objectifs.html</a:t>
            </a: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a:t>-Pharmacologie générale: 11. Pharmacovigilance, Paul M. </a:t>
            </a:r>
            <a:r>
              <a:rPr lang="fr-FR" b="1" dirty="0" err="1"/>
              <a:t>Tulkens</a:t>
            </a:r>
            <a:r>
              <a:rPr lang="fr-FR" b="1" dirty="0"/>
              <a:t>, Dr Med. </a:t>
            </a:r>
            <a:r>
              <a:rPr lang="fr-FR" b="1" dirty="0" err="1"/>
              <a:t>Lic</a:t>
            </a:r>
            <a:r>
              <a:rPr lang="fr-FR" b="1" dirty="0"/>
              <a:t>. Sc. </a:t>
            </a:r>
            <a:r>
              <a:rPr lang="fr-FR" b="1" dirty="0" err="1"/>
              <a:t>Biomed.décembre</a:t>
            </a:r>
            <a:r>
              <a:rPr lang="fr-FR" b="1" dirty="0"/>
              <a:t> 2012</a:t>
            </a:r>
          </a:p>
          <a:p>
            <a:endParaRPr lang="fr-FR" b="1"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7</a:t>
            </a:fld>
            <a:endParaRPr lang="fr-FR"/>
          </a:p>
        </p:txBody>
      </p:sp>
    </p:spTree>
    <p:extLst>
      <p:ext uri="{BB962C8B-B14F-4D97-AF65-F5344CB8AC3E}">
        <p14:creationId xmlns:p14="http://schemas.microsoft.com/office/powerpoint/2010/main" val="3206690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-https://www.cnpm.org.dz/index.php/presentation-menu/d%C3%A9finitions-et-objectifs.html</a:t>
            </a: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a:t>-Pharmacologie générale: 11. Pharmacovigilance, Paul M. </a:t>
            </a:r>
            <a:r>
              <a:rPr lang="fr-FR" b="1" dirty="0" err="1"/>
              <a:t>Tulkens</a:t>
            </a:r>
            <a:r>
              <a:rPr lang="fr-FR" b="1" dirty="0"/>
              <a:t>, Dr Med. </a:t>
            </a:r>
            <a:r>
              <a:rPr lang="fr-FR" b="1" dirty="0" err="1"/>
              <a:t>Lic</a:t>
            </a:r>
            <a:r>
              <a:rPr lang="fr-FR" b="1" dirty="0"/>
              <a:t>. Sc. </a:t>
            </a:r>
            <a:r>
              <a:rPr lang="fr-FR" b="1" dirty="0" err="1"/>
              <a:t>Biomed.décembre</a:t>
            </a:r>
            <a:r>
              <a:rPr lang="fr-FR" b="1" dirty="0"/>
              <a:t> 2012</a:t>
            </a:r>
          </a:p>
          <a:p>
            <a:pPr marL="0" marR="0" indent="0" algn="l" defTabSz="914400" rtl="0" eaLnBrk="1" fontAlgn="auto" latinLnBrk="0" hangingPunct="1">
              <a:lnSpc>
                <a:spcPct val="100000"/>
              </a:lnSpc>
              <a:spcBef>
                <a:spcPts val="0"/>
              </a:spcBef>
              <a:spcAft>
                <a:spcPts val="0"/>
              </a:spcAft>
              <a:buClrTx/>
              <a:buSzTx/>
              <a:buFontTx/>
              <a:buNone/>
              <a:tabLst/>
              <a:defRPr/>
            </a:pPr>
            <a:endParaRPr lang="fr-FR" b="1" dirty="0"/>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8</a:t>
            </a:fld>
            <a:endParaRPr lang="fr-FR"/>
          </a:p>
        </p:txBody>
      </p:sp>
    </p:spTree>
    <p:extLst>
      <p:ext uri="{BB962C8B-B14F-4D97-AF65-F5344CB8AC3E}">
        <p14:creationId xmlns:p14="http://schemas.microsoft.com/office/powerpoint/2010/main" val="531105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-Pharmacologie générale: 11. Pharmacovigilance, Paul M. </a:t>
            </a:r>
            <a:r>
              <a:rPr lang="fr-FR" b="1" dirty="0" err="1"/>
              <a:t>Tulkens</a:t>
            </a:r>
            <a:r>
              <a:rPr lang="fr-FR" b="1" dirty="0"/>
              <a:t>, Dr Med. </a:t>
            </a:r>
            <a:r>
              <a:rPr lang="fr-FR" b="1" dirty="0" err="1"/>
              <a:t>Lic</a:t>
            </a:r>
            <a:r>
              <a:rPr lang="fr-FR" b="1" dirty="0"/>
              <a:t>. Sc. </a:t>
            </a:r>
            <a:r>
              <a:rPr lang="fr-FR" b="1" dirty="0" err="1"/>
              <a:t>Biomed.décembre</a:t>
            </a:r>
            <a:r>
              <a:rPr lang="fr-FR" b="1" dirty="0"/>
              <a:t> 2012</a:t>
            </a:r>
          </a:p>
          <a:p>
            <a:endParaRPr lang="fr-FR" dirty="0"/>
          </a:p>
        </p:txBody>
      </p:sp>
      <p:sp>
        <p:nvSpPr>
          <p:cNvPr id="4" name="Espace réservé du numéro de diapositive 3"/>
          <p:cNvSpPr>
            <a:spLocks noGrp="1"/>
          </p:cNvSpPr>
          <p:nvPr>
            <p:ph type="sldNum" sz="quarter" idx="10"/>
          </p:nvPr>
        </p:nvSpPr>
        <p:spPr/>
        <p:txBody>
          <a:bodyPr/>
          <a:lstStyle/>
          <a:p>
            <a:fld id="{82B9723F-149D-4263-BB50-90C6BA4E0797}" type="slidenum">
              <a:rPr lang="fr-FR" smtClean="0"/>
              <a:pPr/>
              <a:t>9</a:t>
            </a:fld>
            <a:endParaRPr lang="fr-FR"/>
          </a:p>
        </p:txBody>
      </p:sp>
    </p:spTree>
    <p:extLst>
      <p:ext uri="{BB962C8B-B14F-4D97-AF65-F5344CB8AC3E}">
        <p14:creationId xmlns:p14="http://schemas.microsoft.com/office/powerpoint/2010/main" val="18118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-Bonne pratique de pharmacovigilance, agence nationale de sécurité de médicament  et des produits de santé, février 2018</a:t>
            </a:r>
          </a:p>
          <a:p>
            <a:r>
              <a:rPr lang="fr-FR" b="1" dirty="0"/>
              <a:t>-Pharmacologie générale: 11. Pharmacovigilance, Paul M. </a:t>
            </a:r>
            <a:r>
              <a:rPr lang="fr-FR" b="1" dirty="0" err="1"/>
              <a:t>Tulkens</a:t>
            </a:r>
            <a:r>
              <a:rPr lang="fr-FR" b="1" dirty="0"/>
              <a:t>, Dr Med. </a:t>
            </a:r>
            <a:r>
              <a:rPr lang="fr-FR" b="1" dirty="0" err="1"/>
              <a:t>Lic</a:t>
            </a:r>
            <a:r>
              <a:rPr lang="fr-FR" b="1" dirty="0"/>
              <a:t>. Sc. </a:t>
            </a:r>
            <a:r>
              <a:rPr lang="fr-FR" b="1" dirty="0" err="1"/>
              <a:t>Biomed.décembre</a:t>
            </a:r>
            <a:r>
              <a:rPr lang="fr-FR" b="1" dirty="0"/>
              <a:t> 2012</a:t>
            </a:r>
          </a:p>
          <a:p>
            <a:endParaRPr lang="fr-FR" dirty="0"/>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10</a:t>
            </a:fld>
            <a:endParaRPr lang="fr-FR"/>
          </a:p>
        </p:txBody>
      </p:sp>
    </p:spTree>
    <p:extLst>
      <p:ext uri="{BB962C8B-B14F-4D97-AF65-F5344CB8AC3E}">
        <p14:creationId xmlns:p14="http://schemas.microsoft.com/office/powerpoint/2010/main" val="2459032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t>-Guide </a:t>
            </a:r>
            <a:r>
              <a:rPr lang="fr-FR" b="1" dirty="0" err="1"/>
              <a:t>algerien</a:t>
            </a:r>
            <a:r>
              <a:rPr lang="fr-FR" b="1" dirty="0"/>
              <a:t> de pharmacovigilance. CNPM 2019</a:t>
            </a:r>
          </a:p>
          <a:p>
            <a:r>
              <a:rPr lang="fr-FR" b="1" dirty="0"/>
              <a:t>- https://www.who.int/medicines/technical_briefing/tbs/TBS2018_Pharmacovigilance_Defis.pdf?ua=1</a:t>
            </a:r>
          </a:p>
        </p:txBody>
      </p:sp>
      <p:sp>
        <p:nvSpPr>
          <p:cNvPr id="4" name="Espace réservé du numéro de diapositive 3"/>
          <p:cNvSpPr>
            <a:spLocks noGrp="1"/>
          </p:cNvSpPr>
          <p:nvPr>
            <p:ph type="sldNum" sz="quarter" idx="10"/>
          </p:nvPr>
        </p:nvSpPr>
        <p:spPr/>
        <p:txBody>
          <a:bodyPr/>
          <a:lstStyle/>
          <a:p>
            <a:fld id="{22F28616-9428-438B-8319-D62A64B8670D}" type="slidenum">
              <a:rPr lang="fr-FR" smtClean="0"/>
              <a:pPr/>
              <a:t>11</a:t>
            </a:fld>
            <a:endParaRPr lang="fr-FR"/>
          </a:p>
        </p:txBody>
      </p:sp>
    </p:spTree>
    <p:extLst>
      <p:ext uri="{BB962C8B-B14F-4D97-AF65-F5344CB8AC3E}">
        <p14:creationId xmlns:p14="http://schemas.microsoft.com/office/powerpoint/2010/main" val="1368467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26/05/2024</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26/05/2024</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26/05/2024</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26/05/2024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26/05/2024</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26/05/2024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26/05/2024</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26/05/2024</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26/05/2024</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43174" y="2204864"/>
            <a:ext cx="6172200" cy="1046796"/>
          </a:xfrm>
        </p:spPr>
        <p:txBody>
          <a:bodyPr>
            <a:normAutofit/>
          </a:bodyPr>
          <a:lstStyle/>
          <a:p>
            <a:pPr algn="ctr"/>
            <a:r>
              <a:rPr lang="fr-FR" sz="3600" dirty="0">
                <a:latin typeface="Lucida Calligraphy" pitchFamily="66" charset="0"/>
              </a:rPr>
              <a:t> </a:t>
            </a:r>
          </a:p>
        </p:txBody>
      </p:sp>
      <p:sp>
        <p:nvSpPr>
          <p:cNvPr id="4" name="Sous-titre 3"/>
          <p:cNvSpPr>
            <a:spLocks noGrp="1"/>
          </p:cNvSpPr>
          <p:nvPr>
            <p:ph type="subTitle" idx="1"/>
          </p:nvPr>
        </p:nvSpPr>
        <p:spPr>
          <a:xfrm>
            <a:off x="1979712" y="2132856"/>
            <a:ext cx="6696744" cy="1371600"/>
          </a:xfrm>
        </p:spPr>
        <p:txBody>
          <a:bodyPr>
            <a:noAutofit/>
          </a:bodyPr>
          <a:lstStyle/>
          <a:p>
            <a:pPr algn="ctr"/>
            <a:endParaRPr lang="fr-FR" sz="4400" dirty="0">
              <a:latin typeface="Comic Sans MS" pitchFamily="66" charset="0"/>
            </a:endParaRPr>
          </a:p>
          <a:p>
            <a:pPr algn="ctr"/>
            <a:r>
              <a:rPr lang="fr-FR" sz="4400" dirty="0">
                <a:latin typeface="Comic Sans MS" pitchFamily="66" charset="0"/>
              </a:rPr>
              <a:t>PHARMACOVIGILENCE</a:t>
            </a:r>
          </a:p>
        </p:txBody>
      </p:sp>
      <p:sp>
        <p:nvSpPr>
          <p:cNvPr id="5" name="Sous-titre 2"/>
          <p:cNvSpPr txBox="1">
            <a:spLocks/>
          </p:cNvSpPr>
          <p:nvPr/>
        </p:nvSpPr>
        <p:spPr>
          <a:xfrm>
            <a:off x="6480720" y="5373216"/>
            <a:ext cx="2555776" cy="720080"/>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spcBef>
                <a:spcPts val="0"/>
              </a:spcBef>
              <a:buClrTx/>
              <a:buSzTx/>
              <a:buFontTx/>
              <a:buNone/>
              <a:defRPr/>
            </a:pPr>
            <a:r>
              <a:rPr lang="fr-FR" kern="0" dirty="0">
                <a:solidFill>
                  <a:sysClr val="windowText" lastClr="000000"/>
                </a:solidFill>
                <a:latin typeface="Comic Sans MS" pitchFamily="66" charset="0"/>
              </a:rPr>
              <a:t>		</a:t>
            </a:r>
          </a:p>
          <a:p>
            <a:pPr>
              <a:spcBef>
                <a:spcPts val="0"/>
              </a:spcBef>
              <a:buClrTx/>
              <a:buSzTx/>
              <a:buFontTx/>
              <a:buNone/>
              <a:defRPr/>
            </a:pPr>
            <a:r>
              <a:rPr lang="fr-FR" kern="0" dirty="0">
                <a:solidFill>
                  <a:sysClr val="windowText" lastClr="000000"/>
                </a:solidFill>
                <a:latin typeface="Comic Sans MS" pitchFamily="66" charset="0"/>
              </a:rPr>
              <a:t>Dr  A. BENIDIRI</a:t>
            </a:r>
          </a:p>
        </p:txBody>
      </p:sp>
      <p:sp>
        <p:nvSpPr>
          <p:cNvPr id="7" name="ZoneTexte 4"/>
          <p:cNvSpPr txBox="1"/>
          <p:nvPr/>
        </p:nvSpPr>
        <p:spPr>
          <a:xfrm>
            <a:off x="2075487" y="613137"/>
            <a:ext cx="5304658" cy="1015663"/>
          </a:xfrm>
          <a:prstGeom prst="rect">
            <a:avLst/>
          </a:prstGeom>
          <a:noFill/>
        </p:spPr>
        <p:txBody>
          <a:bodyPr wrap="none" rtlCol="0">
            <a:spAutoFit/>
          </a:bodyPr>
          <a:lstStyle/>
          <a:p>
            <a:pPr algn="ctr"/>
            <a:r>
              <a:rPr lang="fr-FR" sz="2000" b="1" dirty="0"/>
              <a:t>Faculté de médecine – A. Mira – </a:t>
            </a:r>
            <a:r>
              <a:rPr lang="fr-FR" sz="2000" b="1" dirty="0" err="1"/>
              <a:t>Béjaia</a:t>
            </a:r>
            <a:endParaRPr lang="fr-FR" sz="2000" b="1" dirty="0"/>
          </a:p>
          <a:p>
            <a:pPr algn="ctr"/>
            <a:r>
              <a:rPr lang="fr-FR" sz="2000" b="1" dirty="0"/>
              <a:t>Module de Pharmacologie</a:t>
            </a:r>
          </a:p>
          <a:p>
            <a:pPr algn="ctr"/>
            <a:r>
              <a:rPr lang="fr-FR" sz="2000" b="1" dirty="0"/>
              <a:t>Année universitaire : 2023 - 2024</a:t>
            </a:r>
          </a:p>
        </p:txBody>
      </p: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7467600" cy="989034"/>
          </a:xfrm>
        </p:spPr>
        <p:txBody>
          <a:bodyPr>
            <a:normAutofit/>
          </a:bodyPr>
          <a:lstStyle/>
          <a:p>
            <a:pPr algn="ctr"/>
            <a:r>
              <a:rPr lang="fr-FR" sz="2800" b="1" cap="all" dirty="0">
                <a:ln w="0"/>
                <a:solidFill>
                  <a:schemeClr val="accent5">
                    <a:lumMod val="25000"/>
                  </a:schemeClr>
                </a:solidFill>
                <a:effectLst>
                  <a:reflection blurRad="12700" stA="50000" endPos="50000" dist="5000" dir="5400000" sy="-100000" rotWithShape="0"/>
                </a:effectLst>
              </a:rPr>
              <a:t> </a:t>
            </a:r>
            <a:r>
              <a:rPr lang="fr-FR" b="1" cap="all" dirty="0">
                <a:ln w="0"/>
                <a:solidFill>
                  <a:schemeClr val="accent5">
                    <a:lumMod val="25000"/>
                  </a:schemeClr>
                </a:solidFill>
                <a:effectLst>
                  <a:reflection blurRad="12700" stA="50000" endPos="50000" dist="5000" dir="5400000" sy="-100000" rotWithShape="0"/>
                </a:effectLst>
              </a:rPr>
              <a:t>Champs</a:t>
            </a:r>
            <a:r>
              <a:rPr lang="fr-FR" sz="2800" b="1" cap="all" dirty="0">
                <a:ln w="0"/>
                <a:solidFill>
                  <a:schemeClr val="accent5">
                    <a:lumMod val="25000"/>
                  </a:schemeClr>
                </a:solidFill>
                <a:effectLst>
                  <a:reflection blurRad="12700" stA="50000" endPos="50000" dist="5000" dir="5400000" sy="-100000" rotWithShape="0"/>
                </a:effectLst>
              </a:rPr>
              <a:t> d’application de la pharmacovigilance</a:t>
            </a:r>
            <a:endParaRPr lang="fr-FR" sz="2800" b="1" dirty="0"/>
          </a:p>
        </p:txBody>
      </p:sp>
      <p:sp>
        <p:nvSpPr>
          <p:cNvPr id="3" name="Espace réservé du contenu 2"/>
          <p:cNvSpPr>
            <a:spLocks noGrp="1"/>
          </p:cNvSpPr>
          <p:nvPr>
            <p:ph sz="quarter" idx="1"/>
          </p:nvPr>
        </p:nvSpPr>
        <p:spPr>
          <a:xfrm>
            <a:off x="457200" y="1867616"/>
            <a:ext cx="8147248" cy="4873752"/>
          </a:xfrm>
        </p:spPr>
        <p:txBody>
          <a:bodyPr>
            <a:normAutofit lnSpcReduction="10000"/>
          </a:bodyPr>
          <a:lstStyle/>
          <a:p>
            <a:pPr lvl="1">
              <a:lnSpc>
                <a:spcPct val="90000"/>
              </a:lnSpc>
              <a:buNone/>
            </a:pPr>
            <a:r>
              <a:rPr lang="fr-FR" sz="2000" b="1" dirty="0"/>
              <a:t>Médicaments et les produits sanitaires à usage humain, possédants d’une </a:t>
            </a:r>
            <a:r>
              <a:rPr lang="fr-FR" sz="2000" b="1" u="sng" dirty="0"/>
              <a:t>AMM</a:t>
            </a:r>
            <a:r>
              <a:rPr lang="fr-FR" sz="2000" b="1" dirty="0"/>
              <a:t>, ou sous </a:t>
            </a:r>
            <a:r>
              <a:rPr lang="fr-FR" sz="2000" b="1" u="sng" dirty="0"/>
              <a:t>ATU</a:t>
            </a:r>
            <a:r>
              <a:rPr lang="fr-FR" sz="2000" b="1" dirty="0"/>
              <a:t> : </a:t>
            </a:r>
          </a:p>
          <a:p>
            <a:pPr lvl="1">
              <a:lnSpc>
                <a:spcPct val="90000"/>
              </a:lnSpc>
              <a:buNone/>
            </a:pPr>
            <a:endParaRPr lang="fr-FR" sz="2000" b="1" dirty="0"/>
          </a:p>
          <a:p>
            <a:pPr lvl="1">
              <a:lnSpc>
                <a:spcPct val="90000"/>
              </a:lnSpc>
            </a:pPr>
            <a:r>
              <a:rPr lang="fr-FR" sz="2000" dirty="0"/>
              <a:t>Spécialité pharmaceutique</a:t>
            </a:r>
          </a:p>
          <a:p>
            <a:pPr lvl="1">
              <a:lnSpc>
                <a:spcPct val="90000"/>
              </a:lnSpc>
            </a:pPr>
            <a:endParaRPr lang="fr-FR" sz="2000" dirty="0"/>
          </a:p>
          <a:p>
            <a:pPr lvl="1">
              <a:lnSpc>
                <a:spcPct val="90000"/>
              </a:lnSpc>
            </a:pPr>
            <a:r>
              <a:rPr lang="fr-FR" sz="2000" dirty="0"/>
              <a:t>Préparation hospitalière</a:t>
            </a:r>
          </a:p>
          <a:p>
            <a:pPr lvl="1">
              <a:lnSpc>
                <a:spcPct val="90000"/>
              </a:lnSpc>
            </a:pPr>
            <a:endParaRPr lang="fr-FR" sz="2000" dirty="0"/>
          </a:p>
          <a:p>
            <a:pPr lvl="1">
              <a:lnSpc>
                <a:spcPct val="90000"/>
              </a:lnSpc>
            </a:pPr>
            <a:r>
              <a:rPr lang="fr-FR" sz="2000" dirty="0"/>
              <a:t>Préparation officinale</a:t>
            </a:r>
          </a:p>
          <a:p>
            <a:pPr lvl="1">
              <a:lnSpc>
                <a:spcPct val="90000"/>
              </a:lnSpc>
            </a:pPr>
            <a:endParaRPr lang="fr-FR" sz="2000" dirty="0"/>
          </a:p>
          <a:p>
            <a:pPr lvl="1">
              <a:lnSpc>
                <a:spcPct val="90000"/>
              </a:lnSpc>
            </a:pPr>
            <a:r>
              <a:rPr lang="fr-FR" sz="2000" dirty="0"/>
              <a:t>Médicaments immunologiques (allergènes, vaccins sérum,…)</a:t>
            </a:r>
          </a:p>
          <a:p>
            <a:pPr lvl="1">
              <a:lnSpc>
                <a:spcPct val="90000"/>
              </a:lnSpc>
            </a:pPr>
            <a:endParaRPr lang="fr-FR" sz="2000" dirty="0"/>
          </a:p>
          <a:p>
            <a:pPr lvl="1">
              <a:lnSpc>
                <a:spcPct val="90000"/>
              </a:lnSpc>
            </a:pPr>
            <a:r>
              <a:rPr lang="fr-FR" sz="2000" dirty="0"/>
              <a:t>Médicament radio-pharmaceutique, </a:t>
            </a:r>
          </a:p>
          <a:p>
            <a:pPr lvl="1">
              <a:lnSpc>
                <a:spcPct val="90000"/>
              </a:lnSpc>
            </a:pPr>
            <a:endParaRPr lang="fr-FR" sz="2000" dirty="0"/>
          </a:p>
          <a:p>
            <a:pPr lvl="1">
              <a:lnSpc>
                <a:spcPct val="90000"/>
              </a:lnSpc>
            </a:pPr>
            <a:r>
              <a:rPr lang="fr-FR" sz="2000" dirty="0"/>
              <a:t>Médicament homéopathique</a:t>
            </a:r>
          </a:p>
          <a:p>
            <a:pPr lvl="1">
              <a:lnSpc>
                <a:spcPct val="90000"/>
              </a:lnSpc>
            </a:pPr>
            <a:endParaRPr lang="fr-FR" sz="2000" dirty="0"/>
          </a:p>
          <a:p>
            <a:pPr lvl="1">
              <a:lnSpc>
                <a:spcPct val="90000"/>
              </a:lnSpc>
            </a:pPr>
            <a:r>
              <a:rPr lang="fr-FR" sz="2000" dirty="0"/>
              <a:t>Préparation de thérapie génique</a:t>
            </a:r>
          </a:p>
          <a:p>
            <a:endParaRPr lang="fr-FR" sz="2800" dirty="0"/>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7599788" cy="1340768"/>
          </a:xfrm>
        </p:spPr>
        <p:txBody>
          <a:bodyPr>
            <a:normAutofit fontScale="90000"/>
          </a:bodyPr>
          <a:lstStyle/>
          <a:p>
            <a:pPr algn="ctr"/>
            <a:r>
              <a:rPr lang="fr-FR" sz="2800" b="1" cap="all" dirty="0">
                <a:ln w="0"/>
                <a:solidFill>
                  <a:schemeClr val="accent5">
                    <a:lumMod val="25000"/>
                  </a:schemeClr>
                </a:solidFill>
                <a:effectLst>
                  <a:reflection blurRad="12700" stA="50000" endPos="50000" dist="5000" dir="5400000" sy="-100000" rotWithShape="0"/>
                </a:effectLst>
              </a:rPr>
              <a:t> Méthodologie</a:t>
            </a:r>
            <a:br>
              <a:rPr lang="fr-FR" sz="2800" b="1" cap="all" dirty="0">
                <a:ln w="0"/>
                <a:solidFill>
                  <a:schemeClr val="accent5">
                    <a:lumMod val="25000"/>
                  </a:schemeClr>
                </a:solidFill>
                <a:effectLst>
                  <a:reflection blurRad="12700" stA="50000" endPos="50000" dist="5000" dir="5400000" sy="-100000" rotWithShape="0"/>
                </a:effectLst>
              </a:rPr>
            </a:br>
            <a:r>
              <a:rPr lang="fr-FR" sz="2800" b="1" cap="all" dirty="0">
                <a:ln w="0"/>
                <a:solidFill>
                  <a:schemeClr val="accent5">
                    <a:lumMod val="25000"/>
                  </a:schemeClr>
                </a:solidFill>
                <a:effectLst>
                  <a:reflection blurRad="12700" stA="50000" endPos="50000" dist="5000" dir="5400000" sy="-100000" rotWithShape="0"/>
                </a:effectLst>
              </a:rPr>
              <a:t>circuit de la </a:t>
            </a:r>
            <a:r>
              <a:rPr lang="fr-FR" sz="2800" b="1" cap="all" dirty="0" err="1">
                <a:ln w="0"/>
                <a:solidFill>
                  <a:schemeClr val="accent5">
                    <a:lumMod val="25000"/>
                  </a:schemeClr>
                </a:solidFill>
                <a:effectLst>
                  <a:reflection blurRad="12700" stA="50000" endPos="50000" dist="5000" dir="5400000" sy="-100000" rotWithShape="0"/>
                </a:effectLst>
              </a:rPr>
              <a:t>pharmacovigilence</a:t>
            </a:r>
            <a:br>
              <a:rPr lang="fr-FR" sz="2800" b="1" cap="all" dirty="0">
                <a:ln w="0"/>
                <a:solidFill>
                  <a:schemeClr val="accent5">
                    <a:lumMod val="25000"/>
                  </a:schemeClr>
                </a:solidFill>
                <a:effectLst>
                  <a:reflection blurRad="12700" stA="50000" endPos="50000" dist="5000" dir="5400000" sy="-100000" rotWithShape="0"/>
                </a:effectLst>
              </a:rPr>
            </a:br>
            <a:r>
              <a:rPr lang="fr-FR" sz="2800" cap="all" dirty="0">
                <a:ln w="0"/>
                <a:solidFill>
                  <a:schemeClr val="accent5">
                    <a:lumMod val="25000"/>
                  </a:schemeClr>
                </a:solidFill>
                <a:effectLst>
                  <a:reflection blurRad="12700" stA="50000" endPos="50000" dist="5000" dir="5400000" sy="-100000" rotWithShape="0"/>
                </a:effectLst>
              </a:rPr>
              <a:t> </a:t>
            </a:r>
            <a:endParaRPr lang="fr-FR" dirty="0"/>
          </a:p>
        </p:txBody>
      </p:sp>
      <p:pic>
        <p:nvPicPr>
          <p:cNvPr id="1026" name="Picture 2" descr="C:\Users\DELLpc\Desktop\im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 y="1155154"/>
            <a:ext cx="8529389" cy="52261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LLpc\Desktop\im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14" y="1268760"/>
            <a:ext cx="8529389" cy="522617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3528" y="2708920"/>
            <a:ext cx="8280920" cy="38884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5" name="Triangle isocèle 4"/>
          <p:cNvSpPr/>
          <p:nvPr/>
        </p:nvSpPr>
        <p:spPr>
          <a:xfrm rot="10800000">
            <a:off x="683567" y="2636912"/>
            <a:ext cx="504056" cy="288032"/>
          </a:xfrm>
          <a:prstGeom prst="triangle">
            <a:avLst/>
          </a:prstGeom>
          <a:solidFill>
            <a:srgbClr val="969696"/>
          </a:solidFill>
          <a:ln>
            <a:noFill/>
          </a:ln>
        </p:spPr>
        <p:style>
          <a:lnRef idx="1">
            <a:schemeClr val="accent4"/>
          </a:lnRef>
          <a:fillRef idx="1002">
            <a:schemeClr val="dk1"/>
          </a:fillRef>
          <a:effectRef idx="1">
            <a:schemeClr val="accent4"/>
          </a:effectRef>
          <a:fontRef idx="minor">
            <a:schemeClr val="dk1"/>
          </a:fontRef>
        </p:style>
        <p:txBody>
          <a:bodyPr rtlCol="0" anchor="ctr"/>
          <a:lstStyle/>
          <a:p>
            <a:pPr algn="ctr"/>
            <a:endParaRPr lang="fr-FR">
              <a:ln>
                <a:solidFill>
                  <a:schemeClr val="bg1">
                    <a:lumMod val="50000"/>
                  </a:schemeClr>
                </a:solidFill>
              </a:ln>
              <a:solidFill>
                <a:schemeClr val="bg1">
                  <a:lumMod val="50000"/>
                </a:schemeClr>
              </a:solidFill>
            </a:endParaRPr>
          </a:p>
        </p:txBody>
      </p:sp>
    </p:spTree>
    <p:extLst>
      <p:ext uri="{BB962C8B-B14F-4D97-AF65-F5344CB8AC3E}">
        <p14:creationId xmlns:p14="http://schemas.microsoft.com/office/powerpoint/2010/main" val="937048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7467600" cy="1143000"/>
          </a:xfrm>
        </p:spPr>
        <p:txBody>
          <a:bodyPr>
            <a:normAutofit/>
          </a:bodyPr>
          <a:lstStyle/>
          <a:p>
            <a:pPr algn="ctr"/>
            <a:r>
              <a:rPr lang="fr-FR" b="1" dirty="0">
                <a:ln w="12700">
                  <a:solidFill>
                    <a:schemeClr val="tx2">
                      <a:satMod val="155000"/>
                    </a:schemeClr>
                  </a:solidFill>
                  <a:prstDash val="solid"/>
                </a:ln>
                <a:solidFill>
                  <a:schemeClr val="accent1">
                    <a:lumMod val="50000"/>
                  </a:schemeClr>
                </a:solidFill>
              </a:rPr>
              <a:t> Notification / Déclaration / Recueil des données </a:t>
            </a:r>
            <a:endParaRPr lang="fr-FR" dirty="0">
              <a:solidFill>
                <a:schemeClr val="accent1">
                  <a:lumMod val="50000"/>
                </a:schemeClr>
              </a:solidFill>
            </a:endParaRPr>
          </a:p>
        </p:txBody>
      </p:sp>
      <p:sp>
        <p:nvSpPr>
          <p:cNvPr id="3" name="Espace réservé du contenu 2"/>
          <p:cNvSpPr>
            <a:spLocks noGrp="1"/>
          </p:cNvSpPr>
          <p:nvPr>
            <p:ph sz="quarter" idx="1"/>
          </p:nvPr>
        </p:nvSpPr>
        <p:spPr>
          <a:xfrm>
            <a:off x="457200" y="1867616"/>
            <a:ext cx="7467600" cy="4873752"/>
          </a:xfrm>
        </p:spPr>
        <p:txBody>
          <a:bodyPr/>
          <a:lstStyle/>
          <a:p>
            <a:pPr algn="ctr">
              <a:buNone/>
            </a:pPr>
            <a:r>
              <a:rPr lang="fr-FR" dirty="0">
                <a:latin typeface="+mj-lt"/>
              </a:rPr>
              <a:t>C’est la démarche qui consiste à signaler tout effet secondaire</a:t>
            </a:r>
            <a:r>
              <a:rPr lang="fr-FR" dirty="0"/>
              <a:t> qui peut être en rapport avec la prise d’un ou de plusieurs </a:t>
            </a:r>
            <a:r>
              <a:rPr lang="fr-FR" dirty="0" err="1"/>
              <a:t>Medts</a:t>
            </a:r>
            <a:r>
              <a:rPr lang="fr-FR" dirty="0"/>
              <a:t>.</a:t>
            </a:r>
          </a:p>
          <a:p>
            <a:pPr algn="ctr">
              <a:buNone/>
            </a:pPr>
            <a:endParaRPr lang="fr-FR" dirty="0"/>
          </a:p>
        </p:txBody>
      </p:sp>
      <p:graphicFrame>
        <p:nvGraphicFramePr>
          <p:cNvPr id="6" name="Diagramme 5"/>
          <p:cNvGraphicFramePr/>
          <p:nvPr>
            <p:extLst>
              <p:ext uri="{D42A27DB-BD31-4B8C-83A1-F6EECF244321}">
                <p14:modId xmlns:p14="http://schemas.microsoft.com/office/powerpoint/2010/main" val="2229774593"/>
              </p:ext>
            </p:extLst>
          </p:nvPr>
        </p:nvGraphicFramePr>
        <p:xfrm>
          <a:off x="1187624" y="282138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1061864"/>
            <a:ext cx="7467600" cy="1143000"/>
          </a:xfrm>
        </p:spPr>
        <p:txBody>
          <a:bodyPr>
            <a:normAutofit fontScale="90000"/>
          </a:bodyPr>
          <a:lstStyle/>
          <a:p>
            <a:r>
              <a:rPr lang="fr-FR" b="1" dirty="0">
                <a:solidFill>
                  <a:schemeClr val="tx1"/>
                </a:solidFill>
              </a:rPr>
              <a:t>             Notification spontanée</a:t>
            </a:r>
            <a:br>
              <a:rPr lang="fr-FR" b="1" dirty="0">
                <a:solidFill>
                  <a:schemeClr val="tx1"/>
                </a:solidFill>
              </a:rPr>
            </a:br>
            <a:br>
              <a:rPr lang="fr-FR" b="1" dirty="0">
                <a:solidFill>
                  <a:schemeClr val="tx1"/>
                </a:solidFill>
              </a:rPr>
            </a:br>
            <a:br>
              <a:rPr lang="fr-FR" b="1" dirty="0">
                <a:solidFill>
                  <a:schemeClr val="tx1"/>
                </a:solidFill>
              </a:rPr>
            </a:br>
            <a:r>
              <a:rPr lang="fr-FR" dirty="0"/>
              <a:t> </a:t>
            </a:r>
            <a:r>
              <a:rPr lang="fr-FR" sz="2800" dirty="0">
                <a:solidFill>
                  <a:srgbClr val="FF0000"/>
                </a:solidFill>
              </a:rPr>
              <a:t>Comment ça marche ?</a:t>
            </a:r>
            <a:br>
              <a:rPr lang="fr-FR" sz="2800" dirty="0">
                <a:solidFill>
                  <a:srgbClr val="FF0000"/>
                </a:solidFill>
              </a:rPr>
            </a:br>
            <a:endParaRPr lang="fr-FR" b="1" dirty="0">
              <a:solidFill>
                <a:schemeClr val="tx1"/>
              </a:solidFill>
            </a:endParaRPr>
          </a:p>
        </p:txBody>
      </p:sp>
      <p:sp>
        <p:nvSpPr>
          <p:cNvPr id="6" name="Espace réservé du contenu 2"/>
          <p:cNvSpPr txBox="1">
            <a:spLocks/>
          </p:cNvSpPr>
          <p:nvPr/>
        </p:nvSpPr>
        <p:spPr>
          <a:xfrm>
            <a:off x="467544" y="1772816"/>
            <a:ext cx="7848872" cy="5112568"/>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endParaRPr lang="fr-FR" sz="3200" dirty="0">
              <a:solidFill>
                <a:srgbClr val="FF0000"/>
              </a:solidFill>
            </a:endParaRPr>
          </a:p>
          <a:p>
            <a:pPr marL="0" indent="0">
              <a:buNone/>
            </a:pPr>
            <a:r>
              <a:rPr lang="en-US" dirty="0">
                <a:solidFill>
                  <a:srgbClr val="00B050"/>
                </a:solidFill>
              </a:rPr>
              <a:t>✓</a:t>
            </a:r>
            <a:r>
              <a:rPr lang="fr-FR" dirty="0">
                <a:solidFill>
                  <a:srgbClr val="00B050"/>
                </a:solidFill>
              </a:rPr>
              <a:t> Qui déclare?</a:t>
            </a:r>
          </a:p>
          <a:p>
            <a:pPr marL="0" indent="0">
              <a:buFont typeface="Wingdings"/>
              <a:buNone/>
            </a:pPr>
            <a:endParaRPr lang="fr-FR" dirty="0">
              <a:solidFill>
                <a:srgbClr val="00B050"/>
              </a:solidFill>
            </a:endParaRPr>
          </a:p>
          <a:p>
            <a:pPr marL="0" indent="0">
              <a:buNone/>
            </a:pPr>
            <a:r>
              <a:rPr lang="fr-FR" dirty="0"/>
              <a:t>–</a:t>
            </a:r>
            <a:r>
              <a:rPr lang="fr-FR" b="1" i="1" dirty="0"/>
              <a:t>Professionnels de la santé</a:t>
            </a:r>
            <a:r>
              <a:rPr lang="fr-FR" dirty="0"/>
              <a:t>: médecin, dentiste, pharmacien, sage femme,...</a:t>
            </a:r>
          </a:p>
          <a:p>
            <a:endParaRPr lang="fr-FR" dirty="0"/>
          </a:p>
          <a:p>
            <a:pPr marL="0" indent="0">
              <a:buNone/>
            </a:pPr>
            <a:r>
              <a:rPr lang="fr-FR" dirty="0"/>
              <a:t>–</a:t>
            </a:r>
            <a:r>
              <a:rPr lang="fr-FR" b="1" i="1" dirty="0"/>
              <a:t>Patients</a:t>
            </a:r>
            <a:r>
              <a:rPr lang="fr-FR" dirty="0"/>
              <a:t> (la structure de pharmacovigilance doit inciter le patient à se retourner vers un professionnel de santé, de préférence celui qui l’a pris en charge, car les faits doivent être confirmés par un professionnel de santé). </a:t>
            </a:r>
          </a:p>
          <a:p>
            <a:endParaRPr lang="fr-FR" dirty="0"/>
          </a:p>
          <a:p>
            <a:endParaRPr lang="fr-FR" dirty="0"/>
          </a:p>
        </p:txBody>
      </p:sp>
    </p:spTree>
    <p:extLst>
      <p:ext uri="{BB962C8B-B14F-4D97-AF65-F5344CB8AC3E}">
        <p14:creationId xmlns:p14="http://schemas.microsoft.com/office/powerpoint/2010/main" val="1045892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57200" y="1061864"/>
            <a:ext cx="7467600" cy="1143000"/>
          </a:xfrm>
        </p:spPr>
        <p:txBody>
          <a:bodyPr>
            <a:normAutofit fontScale="90000"/>
          </a:bodyPr>
          <a:lstStyle/>
          <a:p>
            <a:r>
              <a:rPr lang="fr-FR" b="1" dirty="0">
                <a:solidFill>
                  <a:schemeClr val="tx1"/>
                </a:solidFill>
              </a:rPr>
              <a:t>             Notification spontanée</a:t>
            </a:r>
            <a:br>
              <a:rPr lang="fr-FR" b="1" dirty="0">
                <a:solidFill>
                  <a:schemeClr val="tx1"/>
                </a:solidFill>
              </a:rPr>
            </a:br>
            <a:br>
              <a:rPr lang="fr-FR" b="1" dirty="0">
                <a:solidFill>
                  <a:schemeClr val="tx1"/>
                </a:solidFill>
              </a:rPr>
            </a:br>
            <a:br>
              <a:rPr lang="fr-FR" b="1" dirty="0">
                <a:solidFill>
                  <a:schemeClr val="tx1"/>
                </a:solidFill>
              </a:rPr>
            </a:br>
            <a:r>
              <a:rPr lang="fr-FR" dirty="0"/>
              <a:t> </a:t>
            </a:r>
            <a:r>
              <a:rPr lang="fr-FR" sz="2800" dirty="0">
                <a:solidFill>
                  <a:srgbClr val="FF0000"/>
                </a:solidFill>
              </a:rPr>
              <a:t>Comment ça marche ?</a:t>
            </a:r>
            <a:br>
              <a:rPr lang="fr-FR" sz="2800" dirty="0">
                <a:solidFill>
                  <a:srgbClr val="FF0000"/>
                </a:solidFill>
              </a:rPr>
            </a:br>
            <a:endParaRPr lang="fr-FR" b="1" dirty="0">
              <a:solidFill>
                <a:schemeClr val="tx1"/>
              </a:solidFill>
            </a:endParaRPr>
          </a:p>
        </p:txBody>
      </p:sp>
      <p:sp>
        <p:nvSpPr>
          <p:cNvPr id="6" name="Espace réservé du contenu 2"/>
          <p:cNvSpPr>
            <a:spLocks noGrp="1"/>
          </p:cNvSpPr>
          <p:nvPr>
            <p:ph sz="quarter" idx="1"/>
          </p:nvPr>
        </p:nvSpPr>
        <p:spPr>
          <a:xfrm>
            <a:off x="457200" y="2299664"/>
            <a:ext cx="7467600" cy="4873752"/>
          </a:xfrm>
        </p:spPr>
        <p:txBody>
          <a:bodyPr>
            <a:normAutofit/>
          </a:bodyPr>
          <a:lstStyle/>
          <a:p>
            <a:pPr marL="0" indent="0">
              <a:buNone/>
            </a:pPr>
            <a:r>
              <a:rPr lang="en-US" dirty="0">
                <a:solidFill>
                  <a:srgbClr val="00B050"/>
                </a:solidFill>
              </a:rPr>
              <a:t>✓</a:t>
            </a:r>
            <a:r>
              <a:rPr lang="fr-FR" dirty="0">
                <a:solidFill>
                  <a:srgbClr val="00B050"/>
                </a:solidFill>
              </a:rPr>
              <a:t> Qui déclare?</a:t>
            </a:r>
          </a:p>
          <a:p>
            <a:endParaRPr lang="fr-FR" sz="2800" dirty="0">
              <a:solidFill>
                <a:srgbClr val="00B050"/>
              </a:solidFill>
            </a:endParaRPr>
          </a:p>
          <a:p>
            <a:pPr algn="just">
              <a:buNone/>
            </a:pPr>
            <a:r>
              <a:rPr lang="fr-FR" b="1" i="1" dirty="0"/>
              <a:t>Les industriels du médicament </a:t>
            </a:r>
            <a:r>
              <a:rPr lang="fr-FR" dirty="0">
                <a:solidFill>
                  <a:schemeClr val="accent1">
                    <a:lumMod val="50000"/>
                  </a:schemeClr>
                </a:solidFill>
              </a:rPr>
              <a:t>: </a:t>
            </a:r>
            <a:r>
              <a:rPr lang="fr-FR" dirty="0"/>
              <a:t>Il a obligation </a:t>
            </a:r>
          </a:p>
          <a:p>
            <a:pPr algn="just">
              <a:buNone/>
            </a:pPr>
            <a:endParaRPr lang="fr-FR" dirty="0"/>
          </a:p>
          <a:p>
            <a:pPr algn="just">
              <a:buNone/>
            </a:pPr>
            <a:r>
              <a:rPr lang="fr-FR" dirty="0"/>
              <a:t>- de signaler dans les quinze jours tout effet grave ou inattendu lié à l’usage de son produit,</a:t>
            </a:r>
          </a:p>
          <a:p>
            <a:pPr algn="just">
              <a:buNone/>
            </a:pPr>
            <a:r>
              <a:rPr lang="fr-FR" dirty="0"/>
              <a:t>- de disposer d’un département de   pharmacovigilance,</a:t>
            </a:r>
          </a:p>
          <a:p>
            <a:pPr algn="just">
              <a:buFontTx/>
              <a:buChar char="-"/>
            </a:pPr>
            <a:r>
              <a:rPr lang="fr-FR" dirty="0"/>
              <a:t>d’adresser régulièrement  AU CPV des rapports périodiques relatifs à la sécurité leur produits.</a:t>
            </a:r>
          </a:p>
          <a:p>
            <a:endParaRPr lang="fr-FR" dirty="0"/>
          </a:p>
        </p:txBody>
      </p:sp>
    </p:spTree>
    <p:extLst>
      <p:ext uri="{BB962C8B-B14F-4D97-AF65-F5344CB8AC3E}">
        <p14:creationId xmlns:p14="http://schemas.microsoft.com/office/powerpoint/2010/main" val="1122734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1061864"/>
            <a:ext cx="7467600" cy="1143000"/>
          </a:xfrm>
        </p:spPr>
        <p:txBody>
          <a:bodyPr>
            <a:normAutofit fontScale="90000"/>
          </a:bodyPr>
          <a:lstStyle/>
          <a:p>
            <a:r>
              <a:rPr lang="fr-FR" b="1" dirty="0">
                <a:solidFill>
                  <a:schemeClr val="tx1"/>
                </a:solidFill>
              </a:rPr>
              <a:t>             Notification spontanée</a:t>
            </a:r>
            <a:br>
              <a:rPr lang="fr-FR" b="1" dirty="0">
                <a:solidFill>
                  <a:schemeClr val="tx1"/>
                </a:solidFill>
              </a:rPr>
            </a:br>
            <a:br>
              <a:rPr lang="fr-FR" b="1" dirty="0">
                <a:solidFill>
                  <a:schemeClr val="tx1"/>
                </a:solidFill>
              </a:rPr>
            </a:br>
            <a:br>
              <a:rPr lang="fr-FR" b="1" dirty="0">
                <a:solidFill>
                  <a:schemeClr val="tx1"/>
                </a:solidFill>
              </a:rPr>
            </a:br>
            <a:r>
              <a:rPr lang="fr-FR" dirty="0"/>
              <a:t> </a:t>
            </a:r>
            <a:r>
              <a:rPr lang="fr-FR" sz="2800" dirty="0">
                <a:solidFill>
                  <a:srgbClr val="FF0000"/>
                </a:solidFill>
              </a:rPr>
              <a:t>Comment ça marche ?</a:t>
            </a:r>
            <a:br>
              <a:rPr lang="fr-FR" sz="2800" dirty="0">
                <a:solidFill>
                  <a:srgbClr val="FF0000"/>
                </a:solidFill>
              </a:rPr>
            </a:br>
            <a:endParaRPr lang="fr-FR" b="1" dirty="0">
              <a:solidFill>
                <a:schemeClr val="tx1"/>
              </a:solidFill>
            </a:endParaRPr>
          </a:p>
        </p:txBody>
      </p:sp>
      <p:sp>
        <p:nvSpPr>
          <p:cNvPr id="5" name="Espace réservé du contenu 2"/>
          <p:cNvSpPr txBox="1">
            <a:spLocks/>
          </p:cNvSpPr>
          <p:nvPr/>
        </p:nvSpPr>
        <p:spPr>
          <a:xfrm>
            <a:off x="539552" y="1700808"/>
            <a:ext cx="8136904" cy="4752528"/>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endParaRPr lang="fr-FR" sz="3200" dirty="0">
              <a:solidFill>
                <a:srgbClr val="FF0000"/>
              </a:solidFill>
            </a:endParaRPr>
          </a:p>
          <a:p>
            <a:pPr marL="0" indent="0">
              <a:buNone/>
            </a:pPr>
            <a:r>
              <a:rPr lang="en-US" dirty="0">
                <a:solidFill>
                  <a:srgbClr val="00B050"/>
                </a:solidFill>
              </a:rPr>
              <a:t>✓</a:t>
            </a:r>
            <a:r>
              <a:rPr lang="fr-FR" dirty="0">
                <a:solidFill>
                  <a:srgbClr val="00B050"/>
                </a:solidFill>
              </a:rPr>
              <a:t> </a:t>
            </a:r>
            <a:r>
              <a:rPr lang="fr-FR" sz="2600" dirty="0">
                <a:solidFill>
                  <a:srgbClr val="00B050"/>
                </a:solidFill>
              </a:rPr>
              <a:t>Que déclarer?</a:t>
            </a:r>
          </a:p>
          <a:p>
            <a:endParaRPr lang="fr-FR" dirty="0">
              <a:solidFill>
                <a:srgbClr val="00B050"/>
              </a:solidFill>
            </a:endParaRPr>
          </a:p>
          <a:p>
            <a:pPr>
              <a:lnSpc>
                <a:spcPct val="110000"/>
              </a:lnSpc>
            </a:pPr>
            <a:r>
              <a:rPr lang="fr-FR" sz="2600" dirty="0"/>
              <a:t>EI quelque soit le type</a:t>
            </a:r>
          </a:p>
          <a:p>
            <a:pPr>
              <a:lnSpc>
                <a:spcPct val="110000"/>
              </a:lnSpc>
            </a:pPr>
            <a:r>
              <a:rPr lang="fr-FR" sz="2600" dirty="0"/>
              <a:t>Cas de surdosage</a:t>
            </a:r>
          </a:p>
          <a:p>
            <a:pPr>
              <a:lnSpc>
                <a:spcPct val="110000"/>
              </a:lnSpc>
            </a:pPr>
            <a:r>
              <a:rPr lang="fr-FR" sz="2600" dirty="0"/>
              <a:t>Exposition en cas de grossesse ou d’allaitement</a:t>
            </a:r>
          </a:p>
          <a:p>
            <a:pPr>
              <a:lnSpc>
                <a:spcPct val="110000"/>
              </a:lnSpc>
            </a:pPr>
            <a:r>
              <a:rPr lang="fr-FR" sz="2600" dirty="0"/>
              <a:t>effet ou situation ayant une conséquence néfaste pour la santé.</a:t>
            </a:r>
          </a:p>
          <a:p>
            <a:pPr>
              <a:lnSpc>
                <a:spcPct val="110000"/>
              </a:lnSpc>
            </a:pPr>
            <a:r>
              <a:rPr lang="fr-FR" sz="2600" dirty="0"/>
              <a:t>observation de perte d’efficacité (exemple avec les vaccins, les contraceptifs,..)</a:t>
            </a:r>
          </a:p>
          <a:p>
            <a:pPr>
              <a:lnSpc>
                <a:spcPct val="110000"/>
              </a:lnSpc>
            </a:pPr>
            <a:r>
              <a:rPr lang="fr-FR" sz="2600" dirty="0"/>
              <a:t>effet jugé pertinent de déclarer.</a:t>
            </a:r>
          </a:p>
        </p:txBody>
      </p:sp>
    </p:spTree>
    <p:extLst>
      <p:ext uri="{BB962C8B-B14F-4D97-AF65-F5344CB8AC3E}">
        <p14:creationId xmlns:p14="http://schemas.microsoft.com/office/powerpoint/2010/main" val="2047325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1061864"/>
            <a:ext cx="7467600" cy="1143000"/>
          </a:xfrm>
        </p:spPr>
        <p:txBody>
          <a:bodyPr>
            <a:normAutofit fontScale="90000"/>
          </a:bodyPr>
          <a:lstStyle/>
          <a:p>
            <a:r>
              <a:rPr lang="fr-FR" b="1" dirty="0">
                <a:solidFill>
                  <a:schemeClr val="tx1"/>
                </a:solidFill>
              </a:rPr>
              <a:t>             Notification spontanée</a:t>
            </a:r>
            <a:br>
              <a:rPr lang="fr-FR" b="1" dirty="0">
                <a:solidFill>
                  <a:schemeClr val="tx1"/>
                </a:solidFill>
              </a:rPr>
            </a:br>
            <a:br>
              <a:rPr lang="fr-FR" b="1" dirty="0">
                <a:solidFill>
                  <a:schemeClr val="tx1"/>
                </a:solidFill>
              </a:rPr>
            </a:br>
            <a:br>
              <a:rPr lang="fr-FR" b="1" dirty="0">
                <a:solidFill>
                  <a:schemeClr val="tx1"/>
                </a:solidFill>
              </a:rPr>
            </a:br>
            <a:r>
              <a:rPr lang="fr-FR" dirty="0"/>
              <a:t> </a:t>
            </a:r>
            <a:r>
              <a:rPr lang="fr-FR" sz="2800" dirty="0">
                <a:solidFill>
                  <a:srgbClr val="FF0000"/>
                </a:solidFill>
              </a:rPr>
              <a:t>Comment ça marche ?</a:t>
            </a:r>
            <a:br>
              <a:rPr lang="fr-FR" sz="2800" dirty="0">
                <a:solidFill>
                  <a:srgbClr val="FF0000"/>
                </a:solidFill>
              </a:rPr>
            </a:br>
            <a:endParaRPr lang="fr-FR" b="1" dirty="0">
              <a:solidFill>
                <a:schemeClr val="tx1"/>
              </a:solidFill>
            </a:endParaRPr>
          </a:p>
        </p:txBody>
      </p:sp>
      <p:sp>
        <p:nvSpPr>
          <p:cNvPr id="5" name="Espace réservé du contenu 2"/>
          <p:cNvSpPr>
            <a:spLocks noGrp="1"/>
          </p:cNvSpPr>
          <p:nvPr>
            <p:ph sz="quarter" idx="1"/>
          </p:nvPr>
        </p:nvSpPr>
        <p:spPr>
          <a:xfrm>
            <a:off x="457200" y="1916832"/>
            <a:ext cx="8291264" cy="4873752"/>
          </a:xfrm>
        </p:spPr>
        <p:txBody>
          <a:bodyPr>
            <a:normAutofit/>
          </a:bodyPr>
          <a:lstStyle/>
          <a:p>
            <a:endParaRPr lang="fr-FR" b="1" dirty="0"/>
          </a:p>
          <a:p>
            <a:pPr marL="0" indent="0">
              <a:buNone/>
            </a:pPr>
            <a:r>
              <a:rPr lang="fr-FR" dirty="0">
                <a:solidFill>
                  <a:srgbClr val="00B050"/>
                </a:solidFill>
              </a:rPr>
              <a:t>Quand déclarer ?</a:t>
            </a:r>
          </a:p>
          <a:p>
            <a:pPr marL="0" indent="0">
              <a:buNone/>
            </a:pPr>
            <a:endParaRPr lang="fr-FR" b="1" dirty="0">
              <a:solidFill>
                <a:srgbClr val="00B050"/>
              </a:solidFill>
            </a:endParaRPr>
          </a:p>
          <a:p>
            <a:pPr marL="0" indent="0">
              <a:buNone/>
            </a:pPr>
            <a:endParaRPr lang="fr-FR" b="1" dirty="0">
              <a:solidFill>
                <a:srgbClr val="00B050"/>
              </a:solidFill>
            </a:endParaRPr>
          </a:p>
          <a:p>
            <a:r>
              <a:rPr lang="fr-FR" b="1" dirty="0"/>
              <a:t>Effet grave inattendu</a:t>
            </a:r>
            <a:endParaRPr lang="fr-FR" dirty="0"/>
          </a:p>
          <a:p>
            <a:r>
              <a:rPr lang="fr-FR" dirty="0"/>
              <a:t>Décès et menace la vie : sans délai, au plus tard 7 jours calendaires</a:t>
            </a:r>
          </a:p>
          <a:p>
            <a:pPr marL="0" indent="0">
              <a:buNone/>
            </a:pPr>
            <a:endParaRPr lang="fr-FR" dirty="0"/>
          </a:p>
          <a:p>
            <a:r>
              <a:rPr lang="fr-FR" b="1" dirty="0"/>
              <a:t>Effet grave attendu </a:t>
            </a:r>
            <a:endParaRPr lang="fr-FR" dirty="0"/>
          </a:p>
          <a:p>
            <a:r>
              <a:rPr lang="fr-FR" dirty="0"/>
              <a:t>au plus tard 15 jours calendaires</a:t>
            </a:r>
          </a:p>
        </p:txBody>
      </p:sp>
    </p:spTree>
    <p:extLst>
      <p:ext uri="{BB962C8B-B14F-4D97-AF65-F5344CB8AC3E}">
        <p14:creationId xmlns:p14="http://schemas.microsoft.com/office/powerpoint/2010/main" val="3331769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1061864"/>
            <a:ext cx="7467600" cy="1143000"/>
          </a:xfrm>
        </p:spPr>
        <p:txBody>
          <a:bodyPr>
            <a:normAutofit fontScale="90000"/>
          </a:bodyPr>
          <a:lstStyle/>
          <a:p>
            <a:r>
              <a:rPr lang="fr-FR" b="1" dirty="0">
                <a:solidFill>
                  <a:schemeClr val="tx1"/>
                </a:solidFill>
              </a:rPr>
              <a:t>             Notification spontanée</a:t>
            </a:r>
            <a:br>
              <a:rPr lang="fr-FR" b="1" dirty="0">
                <a:solidFill>
                  <a:schemeClr val="tx1"/>
                </a:solidFill>
              </a:rPr>
            </a:br>
            <a:br>
              <a:rPr lang="fr-FR" b="1" dirty="0">
                <a:solidFill>
                  <a:schemeClr val="tx1"/>
                </a:solidFill>
              </a:rPr>
            </a:br>
            <a:br>
              <a:rPr lang="fr-FR" b="1" dirty="0">
                <a:solidFill>
                  <a:schemeClr val="tx1"/>
                </a:solidFill>
              </a:rPr>
            </a:br>
            <a:r>
              <a:rPr lang="fr-FR" dirty="0"/>
              <a:t> </a:t>
            </a:r>
            <a:r>
              <a:rPr lang="fr-FR" sz="2800" dirty="0">
                <a:solidFill>
                  <a:srgbClr val="FF0000"/>
                </a:solidFill>
              </a:rPr>
              <a:t>Comment ça marche ?</a:t>
            </a:r>
            <a:br>
              <a:rPr lang="fr-FR" sz="2800" dirty="0">
                <a:solidFill>
                  <a:srgbClr val="FF0000"/>
                </a:solidFill>
              </a:rPr>
            </a:br>
            <a:endParaRPr lang="fr-FR" b="1" dirty="0">
              <a:solidFill>
                <a:schemeClr val="tx1"/>
              </a:solidFill>
            </a:endParaRPr>
          </a:p>
        </p:txBody>
      </p:sp>
      <p:sp>
        <p:nvSpPr>
          <p:cNvPr id="5" name="Rectangle 4"/>
          <p:cNvSpPr/>
          <p:nvPr/>
        </p:nvSpPr>
        <p:spPr>
          <a:xfrm>
            <a:off x="611560" y="2348880"/>
            <a:ext cx="7128792" cy="2308324"/>
          </a:xfrm>
          <a:prstGeom prst="rect">
            <a:avLst/>
          </a:prstGeom>
        </p:spPr>
        <p:txBody>
          <a:bodyPr wrap="square">
            <a:spAutoFit/>
          </a:bodyPr>
          <a:lstStyle/>
          <a:p>
            <a:r>
              <a:rPr lang="en-US" sz="2400" dirty="0">
                <a:solidFill>
                  <a:srgbClr val="00B050"/>
                </a:solidFill>
              </a:rPr>
              <a:t>✓</a:t>
            </a:r>
            <a:r>
              <a:rPr lang="fr-FR" sz="2400" dirty="0">
                <a:solidFill>
                  <a:srgbClr val="00B050"/>
                </a:solidFill>
              </a:rPr>
              <a:t> A qui déclarer?</a:t>
            </a:r>
          </a:p>
          <a:p>
            <a:endParaRPr lang="fr-FR" sz="2400" dirty="0"/>
          </a:p>
          <a:p>
            <a:endParaRPr lang="fr-FR" sz="2400" dirty="0"/>
          </a:p>
          <a:p>
            <a:r>
              <a:rPr lang="fr-FR" sz="2400" dirty="0"/>
              <a:t>–Instances réglementaires du médicament (Algérie: Centre National de Pharmacovigilance</a:t>
            </a:r>
          </a:p>
          <a:p>
            <a:r>
              <a:rPr lang="fr-FR" sz="2400" dirty="0"/>
              <a:t>(CNPM) +++, Ministère de la Santé </a:t>
            </a:r>
          </a:p>
        </p:txBody>
      </p:sp>
    </p:spTree>
    <p:extLst>
      <p:ext uri="{BB962C8B-B14F-4D97-AF65-F5344CB8AC3E}">
        <p14:creationId xmlns:p14="http://schemas.microsoft.com/office/powerpoint/2010/main" val="4207868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1061864"/>
            <a:ext cx="7467600" cy="1143000"/>
          </a:xfrm>
        </p:spPr>
        <p:txBody>
          <a:bodyPr>
            <a:normAutofit fontScale="90000"/>
          </a:bodyPr>
          <a:lstStyle/>
          <a:p>
            <a:r>
              <a:rPr lang="fr-FR" b="1" dirty="0">
                <a:solidFill>
                  <a:schemeClr val="tx1"/>
                </a:solidFill>
              </a:rPr>
              <a:t>             Notification spontanée</a:t>
            </a:r>
            <a:br>
              <a:rPr lang="fr-FR" b="1" dirty="0">
                <a:solidFill>
                  <a:schemeClr val="tx1"/>
                </a:solidFill>
              </a:rPr>
            </a:br>
            <a:br>
              <a:rPr lang="fr-FR" b="1" dirty="0">
                <a:solidFill>
                  <a:schemeClr val="tx1"/>
                </a:solidFill>
              </a:rPr>
            </a:br>
            <a:br>
              <a:rPr lang="fr-FR" b="1" dirty="0">
                <a:solidFill>
                  <a:schemeClr val="tx1"/>
                </a:solidFill>
              </a:rPr>
            </a:br>
            <a:r>
              <a:rPr lang="fr-FR" dirty="0"/>
              <a:t> </a:t>
            </a:r>
            <a:r>
              <a:rPr lang="fr-FR" sz="2800" dirty="0">
                <a:solidFill>
                  <a:srgbClr val="FF0000"/>
                </a:solidFill>
              </a:rPr>
              <a:t>Comment ça marche ?</a:t>
            </a:r>
            <a:br>
              <a:rPr lang="fr-FR" sz="2800" dirty="0">
                <a:solidFill>
                  <a:srgbClr val="FF0000"/>
                </a:solidFill>
              </a:rPr>
            </a:br>
            <a:endParaRPr lang="fr-FR" b="1" dirty="0">
              <a:solidFill>
                <a:schemeClr val="tx1"/>
              </a:solidFill>
            </a:endParaRPr>
          </a:p>
        </p:txBody>
      </p:sp>
      <p:sp>
        <p:nvSpPr>
          <p:cNvPr id="5" name="Rectangle 4"/>
          <p:cNvSpPr/>
          <p:nvPr/>
        </p:nvSpPr>
        <p:spPr>
          <a:xfrm>
            <a:off x="395536" y="2492896"/>
            <a:ext cx="7128792" cy="3046988"/>
          </a:xfrm>
          <a:prstGeom prst="rect">
            <a:avLst/>
          </a:prstGeom>
        </p:spPr>
        <p:txBody>
          <a:bodyPr wrap="square">
            <a:spAutoFit/>
          </a:bodyPr>
          <a:lstStyle/>
          <a:p>
            <a:r>
              <a:rPr lang="en-US" sz="2400" dirty="0">
                <a:solidFill>
                  <a:srgbClr val="00B050"/>
                </a:solidFill>
              </a:rPr>
              <a:t>✓</a:t>
            </a:r>
            <a:r>
              <a:rPr lang="fr-FR" sz="2400" dirty="0">
                <a:solidFill>
                  <a:srgbClr val="00B050"/>
                </a:solidFill>
              </a:rPr>
              <a:t> Comment déclarer?</a:t>
            </a:r>
          </a:p>
          <a:p>
            <a:endParaRPr lang="fr-FR" sz="2400" dirty="0"/>
          </a:p>
          <a:p>
            <a:endParaRPr lang="fr-FR" sz="2400" dirty="0"/>
          </a:p>
          <a:p>
            <a:endParaRPr lang="fr-FR" sz="2400" dirty="0"/>
          </a:p>
          <a:p>
            <a:r>
              <a:rPr lang="fr-FR" sz="2400" dirty="0"/>
              <a:t>–Par le moyen le plus simple pour la déclaration (tél, fax, lettre ...) ou par la meilleure façon :</a:t>
            </a:r>
          </a:p>
          <a:p>
            <a:r>
              <a:rPr lang="fr-FR" sz="2400" dirty="0"/>
              <a:t>rapport confidentiel de déclaration (fiche de notification : imprimée ou électronique).</a:t>
            </a:r>
          </a:p>
        </p:txBody>
      </p:sp>
    </p:spTree>
    <p:extLst>
      <p:ext uri="{BB962C8B-B14F-4D97-AF65-F5344CB8AC3E}">
        <p14:creationId xmlns:p14="http://schemas.microsoft.com/office/powerpoint/2010/main" val="3827451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357214"/>
            <a:ext cx="7467600" cy="1143000"/>
          </a:xfrm>
        </p:spPr>
        <p:txBody>
          <a:bodyPr/>
          <a:lstStyle/>
          <a:p>
            <a:pPr algn="ctr"/>
            <a:r>
              <a:rPr lang="fr-FR" b="1" dirty="0">
                <a:solidFill>
                  <a:schemeClr val="tx1"/>
                </a:solidFill>
              </a:rPr>
              <a:t>Introduction </a:t>
            </a:r>
          </a:p>
        </p:txBody>
      </p:sp>
      <p:pic>
        <p:nvPicPr>
          <p:cNvPr id="4" name="Picture 2"/>
          <p:cNvPicPr>
            <a:picLocks noChangeAspect="1" noChangeArrowheads="1"/>
          </p:cNvPicPr>
          <p:nvPr/>
        </p:nvPicPr>
        <p:blipFill>
          <a:blip r:embed="rId3" cstate="print"/>
          <a:srcRect/>
          <a:stretch>
            <a:fillRect/>
          </a:stretch>
        </p:blipFill>
        <p:spPr bwMode="auto">
          <a:xfrm>
            <a:off x="428596" y="1643050"/>
            <a:ext cx="8072494" cy="4170303"/>
          </a:xfrm>
          <a:prstGeom prst="rect">
            <a:avLst/>
          </a:prstGeom>
          <a:noFill/>
          <a:ln w="9525">
            <a:noFill/>
            <a:miter lim="800000"/>
            <a:headEnd/>
            <a:tailEnd/>
          </a:ln>
        </p:spPr>
      </p:pic>
      <p:sp>
        <p:nvSpPr>
          <p:cNvPr id="5" name="Rectangle 4"/>
          <p:cNvSpPr/>
          <p:nvPr/>
        </p:nvSpPr>
        <p:spPr>
          <a:xfrm>
            <a:off x="1500166" y="2786058"/>
            <a:ext cx="928694"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00034" y="2786058"/>
            <a:ext cx="928694"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2714612" y="2786058"/>
            <a:ext cx="928694"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857620" y="2714620"/>
            <a:ext cx="1571636" cy="6429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572132" y="2786058"/>
            <a:ext cx="1500198"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5715008" y="571480"/>
            <a:ext cx="2786082" cy="1071570"/>
          </a:xfrm>
          <a:prstGeom prst="wedgeRoundRectCallout">
            <a:avLst>
              <a:gd name="adj1" fmla="val -21310"/>
              <a:gd name="adj2" fmla="val 1526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lumMod val="75000"/>
                  </a:schemeClr>
                </a:solidFill>
                <a:latin typeface="+mj-lt"/>
              </a:rPr>
              <a:t>Surveillance des effets indésirables des médicaments après leur mise sur le marché et pendant toute la durée de leur commercialisation</a:t>
            </a:r>
            <a:r>
              <a:rPr lang="fr-FR" dirty="0">
                <a:solidFill>
                  <a:schemeClr val="tx1">
                    <a:lumMod val="75000"/>
                  </a:schemeClr>
                </a:solidFill>
              </a:rPr>
              <a:t>.</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ScreenShot_20210518173959.png"/>
          <p:cNvPicPr/>
          <p:nvPr/>
        </p:nvPicPr>
        <p:blipFill>
          <a:blip r:embed="rId3"/>
          <a:stretch>
            <a:fillRect/>
          </a:stretch>
        </p:blipFill>
        <p:spPr>
          <a:xfrm>
            <a:off x="467544" y="1412776"/>
            <a:ext cx="7632847" cy="4968552"/>
          </a:xfrm>
          <a:prstGeom prst="rect">
            <a:avLst/>
          </a:prstGeom>
        </p:spPr>
      </p:pic>
      <p:sp>
        <p:nvSpPr>
          <p:cNvPr id="6" name="Titre 1"/>
          <p:cNvSpPr>
            <a:spLocks noGrp="1"/>
          </p:cNvSpPr>
          <p:nvPr>
            <p:ph type="title"/>
          </p:nvPr>
        </p:nvSpPr>
        <p:spPr>
          <a:xfrm>
            <a:off x="457200" y="-243408"/>
            <a:ext cx="7467600" cy="1143000"/>
          </a:xfrm>
        </p:spPr>
        <p:txBody>
          <a:bodyPr>
            <a:normAutofit/>
          </a:bodyPr>
          <a:lstStyle/>
          <a:p>
            <a:pPr algn="ctr"/>
            <a:r>
              <a:rPr lang="fr-FR" b="1" dirty="0">
                <a:solidFill>
                  <a:schemeClr val="tx1"/>
                </a:solidFill>
              </a:rPr>
              <a:t> Notification spontanée</a:t>
            </a:r>
          </a:p>
        </p:txBody>
      </p:sp>
    </p:spTree>
    <p:extLst>
      <p:ext uri="{BB962C8B-B14F-4D97-AF65-F5344CB8AC3E}">
        <p14:creationId xmlns:p14="http://schemas.microsoft.com/office/powerpoint/2010/main" val="80096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creenShot_20210518174044.png"/>
          <p:cNvPicPr/>
          <p:nvPr/>
        </p:nvPicPr>
        <p:blipFill>
          <a:blip r:embed="rId3"/>
          <a:stretch>
            <a:fillRect/>
          </a:stretch>
        </p:blipFill>
        <p:spPr>
          <a:xfrm>
            <a:off x="701896" y="1196751"/>
            <a:ext cx="7632848" cy="5400601"/>
          </a:xfrm>
          <a:prstGeom prst="rect">
            <a:avLst/>
          </a:prstGeom>
        </p:spPr>
      </p:pic>
      <p:sp>
        <p:nvSpPr>
          <p:cNvPr id="5" name="Titre 1"/>
          <p:cNvSpPr>
            <a:spLocks noGrp="1"/>
          </p:cNvSpPr>
          <p:nvPr>
            <p:ph type="title"/>
          </p:nvPr>
        </p:nvSpPr>
        <p:spPr>
          <a:xfrm>
            <a:off x="457200" y="-243408"/>
            <a:ext cx="7467600" cy="1143000"/>
          </a:xfrm>
        </p:spPr>
        <p:txBody>
          <a:bodyPr>
            <a:normAutofit/>
          </a:bodyPr>
          <a:lstStyle/>
          <a:p>
            <a:pPr algn="ctr"/>
            <a:r>
              <a:rPr lang="fr-FR" b="1" dirty="0">
                <a:solidFill>
                  <a:schemeClr val="tx1"/>
                </a:solidFill>
              </a:rPr>
              <a:t> Notification spontanée</a:t>
            </a:r>
          </a:p>
        </p:txBody>
      </p:sp>
    </p:spTree>
    <p:extLst>
      <p:ext uri="{BB962C8B-B14F-4D97-AF65-F5344CB8AC3E}">
        <p14:creationId xmlns:p14="http://schemas.microsoft.com/office/powerpoint/2010/main" val="1878401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creenShot_20210518174103.png"/>
          <p:cNvPicPr/>
          <p:nvPr/>
        </p:nvPicPr>
        <p:blipFill>
          <a:blip r:embed="rId3"/>
          <a:stretch>
            <a:fillRect/>
          </a:stretch>
        </p:blipFill>
        <p:spPr>
          <a:xfrm>
            <a:off x="323528" y="1196752"/>
            <a:ext cx="8208912" cy="4896544"/>
          </a:xfrm>
          <a:prstGeom prst="rect">
            <a:avLst/>
          </a:prstGeom>
        </p:spPr>
      </p:pic>
      <p:sp>
        <p:nvSpPr>
          <p:cNvPr id="5" name="Titre 1"/>
          <p:cNvSpPr>
            <a:spLocks noGrp="1"/>
          </p:cNvSpPr>
          <p:nvPr>
            <p:ph type="title"/>
          </p:nvPr>
        </p:nvSpPr>
        <p:spPr>
          <a:xfrm>
            <a:off x="457200" y="-243408"/>
            <a:ext cx="7467600" cy="1143000"/>
          </a:xfrm>
        </p:spPr>
        <p:txBody>
          <a:bodyPr>
            <a:normAutofit/>
          </a:bodyPr>
          <a:lstStyle/>
          <a:p>
            <a:pPr algn="ctr"/>
            <a:r>
              <a:rPr lang="fr-FR" b="1" dirty="0">
                <a:solidFill>
                  <a:schemeClr val="tx1"/>
                </a:solidFill>
              </a:rPr>
              <a:t> Notification spontanée</a:t>
            </a:r>
          </a:p>
        </p:txBody>
      </p:sp>
    </p:spTree>
    <p:extLst>
      <p:ext uri="{BB962C8B-B14F-4D97-AF65-F5344CB8AC3E}">
        <p14:creationId xmlns:p14="http://schemas.microsoft.com/office/powerpoint/2010/main" val="3164775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315416"/>
            <a:ext cx="7467600" cy="1143000"/>
          </a:xfrm>
        </p:spPr>
        <p:txBody>
          <a:bodyPr>
            <a:normAutofit/>
          </a:bodyPr>
          <a:lstStyle/>
          <a:p>
            <a:pPr algn="ctr"/>
            <a:r>
              <a:rPr lang="fr-FR" b="1" dirty="0">
                <a:solidFill>
                  <a:schemeClr val="tx1"/>
                </a:solidFill>
              </a:rPr>
              <a:t>recueil orientée</a:t>
            </a:r>
          </a:p>
        </p:txBody>
      </p:sp>
      <p:sp>
        <p:nvSpPr>
          <p:cNvPr id="3" name="Espace réservé du contenu 2"/>
          <p:cNvSpPr>
            <a:spLocks noGrp="1"/>
          </p:cNvSpPr>
          <p:nvPr>
            <p:ph sz="quarter" idx="1"/>
          </p:nvPr>
        </p:nvSpPr>
        <p:spPr>
          <a:xfrm>
            <a:off x="457200" y="1600200"/>
            <a:ext cx="8147248" cy="4873752"/>
          </a:xfrm>
        </p:spPr>
        <p:txBody>
          <a:bodyPr>
            <a:normAutofit/>
          </a:bodyPr>
          <a:lstStyle/>
          <a:p>
            <a:r>
              <a:rPr lang="fr-FR" dirty="0"/>
              <a:t>Surveillance active </a:t>
            </a:r>
          </a:p>
          <a:p>
            <a:pPr marL="0" indent="0">
              <a:buNone/>
            </a:pPr>
            <a:endParaRPr lang="fr-FR" dirty="0"/>
          </a:p>
          <a:p>
            <a:pPr lvl="0"/>
            <a:r>
              <a:rPr lang="fr-FR" dirty="0"/>
              <a:t>Enquêtes structurées en fonction d’objectifs plus précis.</a:t>
            </a:r>
          </a:p>
          <a:p>
            <a:pPr lvl="0"/>
            <a:endParaRPr lang="fr-FR" dirty="0"/>
          </a:p>
          <a:p>
            <a:pPr lvl="0"/>
            <a:r>
              <a:rPr lang="fr-FR" dirty="0"/>
              <a:t>Elles peuvent portées : </a:t>
            </a:r>
            <a:endParaRPr lang="fr-FR" dirty="0">
              <a:solidFill>
                <a:schemeClr val="accent2">
                  <a:lumMod val="75000"/>
                </a:schemeClr>
              </a:solidFill>
            </a:endParaRPr>
          </a:p>
          <a:p>
            <a:pPr marL="727075">
              <a:buFont typeface="Wingdings" pitchFamily="2" charset="2"/>
              <a:buChar char="Ø"/>
              <a:defRPr/>
            </a:pPr>
            <a:r>
              <a:rPr lang="fr-FR" dirty="0">
                <a:solidFill>
                  <a:schemeClr val="accent2">
                    <a:lumMod val="75000"/>
                  </a:schemeClr>
                </a:solidFill>
              </a:rPr>
              <a:t>Etudes centrées sur le médicament (cohortes)</a:t>
            </a:r>
          </a:p>
          <a:p>
            <a:pPr marL="727075">
              <a:buFont typeface="Wingdings" pitchFamily="2" charset="2"/>
              <a:buNone/>
              <a:defRPr/>
            </a:pPr>
            <a:r>
              <a:rPr lang="fr-FR" b="1" dirty="0">
                <a:solidFill>
                  <a:schemeClr val="accent2">
                    <a:lumMod val="75000"/>
                  </a:schemeClr>
                </a:solidFill>
              </a:rPr>
              <a:t>                </a:t>
            </a:r>
            <a:endParaRPr lang="fr-FR" dirty="0">
              <a:solidFill>
                <a:schemeClr val="accent2">
                  <a:lumMod val="75000"/>
                </a:schemeClr>
              </a:solidFill>
            </a:endParaRPr>
          </a:p>
          <a:p>
            <a:pPr marL="727075">
              <a:buFont typeface="Wingdings" pitchFamily="2" charset="2"/>
              <a:buChar char="Ø"/>
              <a:defRPr/>
            </a:pPr>
            <a:r>
              <a:rPr lang="fr-FR" dirty="0">
                <a:solidFill>
                  <a:schemeClr val="accent2">
                    <a:lumMod val="75000"/>
                  </a:schemeClr>
                </a:solidFill>
              </a:rPr>
              <a:t>Etudes centrées sur l’effet indésirable (étude cas-témoin) </a:t>
            </a:r>
          </a:p>
          <a:p>
            <a:endParaRPr lang="fr-FR" dirty="0"/>
          </a:p>
        </p:txBody>
      </p:sp>
    </p:spTree>
    <p:extLst>
      <p:ext uri="{BB962C8B-B14F-4D97-AF65-F5344CB8AC3E}">
        <p14:creationId xmlns:p14="http://schemas.microsoft.com/office/powerpoint/2010/main" val="557081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creenShot_20210518174701.png"/>
          <p:cNvPicPr/>
          <p:nvPr/>
        </p:nvPicPr>
        <p:blipFill>
          <a:blip r:embed="rId3"/>
          <a:stretch>
            <a:fillRect/>
          </a:stretch>
        </p:blipFill>
        <p:spPr>
          <a:xfrm>
            <a:off x="611560" y="1340768"/>
            <a:ext cx="7776864" cy="4824536"/>
          </a:xfrm>
          <a:prstGeom prst="rect">
            <a:avLst/>
          </a:prstGeom>
        </p:spPr>
      </p:pic>
    </p:spTree>
    <p:extLst>
      <p:ext uri="{BB962C8B-B14F-4D97-AF65-F5344CB8AC3E}">
        <p14:creationId xmlns:p14="http://schemas.microsoft.com/office/powerpoint/2010/main" val="3299631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LLpc\Desktop\im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14" y="1052736"/>
            <a:ext cx="8529389" cy="522617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9512" y="1196752"/>
            <a:ext cx="8529388" cy="125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91084" y="3551761"/>
            <a:ext cx="8529388" cy="2684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riangle isocèle 2"/>
          <p:cNvSpPr/>
          <p:nvPr/>
        </p:nvSpPr>
        <p:spPr>
          <a:xfrm rot="10800000">
            <a:off x="611560" y="2413943"/>
            <a:ext cx="556712" cy="274064"/>
          </a:xfrm>
          <a:prstGeom prst="triangl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Triangle isocèle 5"/>
          <p:cNvSpPr/>
          <p:nvPr/>
        </p:nvSpPr>
        <p:spPr>
          <a:xfrm rot="10800000">
            <a:off x="673916" y="3530035"/>
            <a:ext cx="555340" cy="222937"/>
          </a:xfrm>
          <a:prstGeom prst="triangle">
            <a:avLst/>
          </a:prstGeom>
          <a:solidFill>
            <a:srgbClr val="DF9F1F"/>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79823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pPr algn="ctr">
              <a:buNone/>
            </a:pPr>
            <a:r>
              <a:rPr lang="fr-FR" sz="2000" dirty="0"/>
              <a:t>Probabilité pour qu’il existe une </a:t>
            </a:r>
            <a:r>
              <a:rPr lang="fr-FR" sz="2000" b="1" dirty="0">
                <a:solidFill>
                  <a:srgbClr val="C00000"/>
                </a:solidFill>
              </a:rPr>
              <a:t>relation de cause à effet </a:t>
            </a:r>
            <a:r>
              <a:rPr lang="fr-FR" sz="2000" dirty="0"/>
              <a:t>entre l’administration médicamenteuse et l’effet indésirable. </a:t>
            </a:r>
          </a:p>
          <a:p>
            <a:pPr algn="ctr"/>
            <a:endParaRPr lang="fr-FR" sz="2000" dirty="0"/>
          </a:p>
          <a:p>
            <a:pPr algn="ctr"/>
            <a:endParaRPr lang="fr-FR" sz="2000" dirty="0"/>
          </a:p>
        </p:txBody>
      </p:sp>
      <p:graphicFrame>
        <p:nvGraphicFramePr>
          <p:cNvPr id="4" name="Espace réservé du contenu 3"/>
          <p:cNvGraphicFramePr>
            <a:graphicFrameLocks/>
          </p:cNvGraphicFramePr>
          <p:nvPr/>
        </p:nvGraphicFramePr>
        <p:xfrm>
          <a:off x="285720" y="2500306"/>
          <a:ext cx="8097317" cy="371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re 1"/>
          <p:cNvSpPr txBox="1">
            <a:spLocks/>
          </p:cNvSpPr>
          <p:nvPr/>
        </p:nvSpPr>
        <p:spPr>
          <a:xfrm>
            <a:off x="457200" y="-171400"/>
            <a:ext cx="74676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r>
              <a:rPr lang="fr-FR" b="1" dirty="0">
                <a:ln w="12700">
                  <a:solidFill>
                    <a:schemeClr val="tx2">
                      <a:satMod val="155000"/>
                    </a:schemeClr>
                  </a:solidFill>
                  <a:prstDash val="solid"/>
                </a:ln>
                <a:solidFill>
                  <a:schemeClr val="accent1">
                    <a:lumMod val="50000"/>
                  </a:schemeClr>
                </a:solidFill>
              </a:rPr>
              <a:t> </a:t>
            </a:r>
            <a:r>
              <a:rPr lang="fr-FR" sz="3600" b="1" dirty="0">
                <a:ln w="12700">
                  <a:solidFill>
                    <a:schemeClr val="tx2">
                      <a:satMod val="155000"/>
                    </a:schemeClr>
                  </a:solidFill>
                  <a:prstDash val="solid"/>
                </a:ln>
                <a:solidFill>
                  <a:schemeClr val="accent1">
                    <a:lumMod val="50000"/>
                  </a:schemeClr>
                </a:solidFill>
              </a:rPr>
              <a:t>imputabilité</a:t>
            </a:r>
            <a:endParaRPr lang="fr-FR" dirty="0">
              <a:solidFill>
                <a:schemeClr val="accent1">
                  <a:lumMod val="50000"/>
                </a:schemeClr>
              </a:solidFill>
            </a:endParaRPr>
          </a:p>
        </p:txBody>
      </p:sp>
    </p:spTree>
    <p:extLst>
      <p:ext uri="{BB962C8B-B14F-4D97-AF65-F5344CB8AC3E}">
        <p14:creationId xmlns:p14="http://schemas.microsoft.com/office/powerpoint/2010/main" val="1894170699"/>
      </p:ext>
    </p:extLst>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44624"/>
            <a:ext cx="9036496" cy="6863417"/>
          </a:xfrm>
          <a:prstGeom prst="rect">
            <a:avLst/>
          </a:prstGeom>
        </p:spPr>
        <p:txBody>
          <a:bodyPr wrap="square">
            <a:spAutoFit/>
          </a:bodyPr>
          <a:lstStyle/>
          <a:p>
            <a:pPr algn="ctr"/>
            <a:r>
              <a:rPr lang="fr-FR" sz="2800" b="1" dirty="0">
                <a:solidFill>
                  <a:srgbClr val="FF0000"/>
                </a:solidFill>
              </a:rPr>
              <a:t>Critères Sémiologiques  </a:t>
            </a:r>
            <a:endParaRPr lang="fr-FR" sz="2800" dirty="0">
              <a:solidFill>
                <a:srgbClr val="FF0000"/>
              </a:solidFill>
            </a:endParaRPr>
          </a:p>
          <a:p>
            <a:endParaRPr lang="fr-FR" sz="2800" dirty="0">
              <a:solidFill>
                <a:srgbClr val="FF0000"/>
              </a:solidFill>
            </a:endParaRPr>
          </a:p>
          <a:p>
            <a:r>
              <a:rPr lang="fr-FR" sz="2400" dirty="0"/>
              <a:t>signes de la </a:t>
            </a:r>
            <a:r>
              <a:rPr lang="fr-FR" sz="2400" dirty="0" err="1"/>
              <a:t>maladie,la</a:t>
            </a:r>
            <a:r>
              <a:rPr lang="fr-FR" sz="2400" dirty="0"/>
              <a:t> symptomatologie, rapporté par le clinicien. </a:t>
            </a:r>
          </a:p>
          <a:p>
            <a:r>
              <a:rPr lang="fr-FR" sz="2400" dirty="0"/>
              <a:t>Il envisage toutes les hypothèses expliquant les troubles. retenir en fin de compte qu’une seule affection.</a:t>
            </a:r>
          </a:p>
          <a:p>
            <a:endParaRPr lang="fr-FR" sz="2400" dirty="0"/>
          </a:p>
          <a:p>
            <a:r>
              <a:rPr lang="fr-FR" sz="2400" b="1" dirty="0">
                <a:solidFill>
                  <a:srgbClr val="FF0000"/>
                </a:solidFill>
              </a:rPr>
              <a:t>S1 : sémiologie douteuse.</a:t>
            </a:r>
          </a:p>
          <a:p>
            <a:r>
              <a:rPr lang="fr-FR" sz="2400" dirty="0"/>
              <a:t>Absence de diagnostic différentiel </a:t>
            </a:r>
          </a:p>
          <a:p>
            <a:r>
              <a:rPr lang="fr-FR" sz="2400" dirty="0"/>
              <a:t>Ou autre cause mise en évidence.</a:t>
            </a:r>
          </a:p>
          <a:p>
            <a:endParaRPr lang="fr-FR" sz="2400" dirty="0"/>
          </a:p>
          <a:p>
            <a:r>
              <a:rPr lang="fr-FR" sz="2400" b="1" dirty="0">
                <a:solidFill>
                  <a:srgbClr val="FF0000"/>
                </a:solidFill>
              </a:rPr>
              <a:t>S2 : Sémiologie plausible.</a:t>
            </a:r>
          </a:p>
          <a:p>
            <a:r>
              <a:rPr lang="fr-FR" sz="2400" dirty="0"/>
              <a:t>Absence d’ autre cause trouvée (par élimination)</a:t>
            </a:r>
          </a:p>
          <a:p>
            <a:endParaRPr lang="fr-FR" sz="2400" dirty="0"/>
          </a:p>
          <a:p>
            <a:r>
              <a:rPr lang="fr-FR" sz="2400" b="1" dirty="0">
                <a:solidFill>
                  <a:srgbClr val="FF0000"/>
                </a:solidFill>
              </a:rPr>
              <a:t>S3 : Sémiologie vraisemblable</a:t>
            </a:r>
          </a:p>
          <a:p>
            <a:r>
              <a:rPr lang="fr-FR" sz="2400" dirty="0"/>
              <a:t>Preuve irréfutable de la responsabilité de </a:t>
            </a:r>
            <a:r>
              <a:rPr lang="fr-FR" sz="2400" dirty="0" err="1"/>
              <a:t>medoc</a:t>
            </a:r>
            <a:r>
              <a:rPr lang="fr-FR" sz="2400" dirty="0"/>
              <a:t> pour l’EI</a:t>
            </a:r>
          </a:p>
          <a:p>
            <a:r>
              <a:rPr lang="fr-FR" sz="2400" dirty="0"/>
              <a:t>Compléter souvent par  examen complémentaire spécifique fiable (par exemple biologique)</a:t>
            </a:r>
          </a:p>
        </p:txBody>
      </p:sp>
    </p:spTree>
    <p:extLst>
      <p:ext uri="{BB962C8B-B14F-4D97-AF65-F5344CB8AC3E}">
        <p14:creationId xmlns:p14="http://schemas.microsoft.com/office/powerpoint/2010/main" val="547013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548680"/>
            <a:ext cx="8352928" cy="6432530"/>
          </a:xfrm>
          <a:prstGeom prst="rect">
            <a:avLst/>
          </a:prstGeom>
        </p:spPr>
        <p:txBody>
          <a:bodyPr wrap="square">
            <a:spAutoFit/>
          </a:bodyPr>
          <a:lstStyle/>
          <a:p>
            <a:pPr marL="342900" indent="-342900">
              <a:buFont typeface="Arial" pitchFamily="34" charset="0"/>
              <a:buChar char="•"/>
            </a:pPr>
            <a:endParaRPr lang="fr-FR" sz="2400" b="1" dirty="0">
              <a:solidFill>
                <a:srgbClr val="FF0000"/>
              </a:solidFill>
            </a:endParaRPr>
          </a:p>
          <a:p>
            <a:pPr marL="342900" indent="-342900">
              <a:buFont typeface="Arial" pitchFamily="34" charset="0"/>
              <a:buChar char="•"/>
            </a:pPr>
            <a:r>
              <a:rPr lang="fr-FR" sz="2400" b="1" dirty="0"/>
              <a:t>Sous unité chronologique </a:t>
            </a:r>
            <a:r>
              <a:rPr lang="fr-FR" sz="2800" dirty="0"/>
              <a:t>: </a:t>
            </a:r>
          </a:p>
          <a:p>
            <a:endParaRPr lang="fr-FR" sz="2400" dirty="0"/>
          </a:p>
          <a:p>
            <a:r>
              <a:rPr lang="fr-FR" sz="2300" dirty="0"/>
              <a:t>délai écoulé entre l’administration du médicament et l’apparition des premiers troubles.</a:t>
            </a:r>
          </a:p>
          <a:p>
            <a:endParaRPr lang="fr-FR" sz="2300" dirty="0"/>
          </a:p>
          <a:p>
            <a:r>
              <a:rPr lang="fr-FR" sz="2300" b="1" dirty="0">
                <a:solidFill>
                  <a:srgbClr val="FF0000"/>
                </a:solidFill>
              </a:rPr>
              <a:t>Très suggestif </a:t>
            </a:r>
            <a:r>
              <a:rPr lang="fr-FR" sz="2300" dirty="0">
                <a:solidFill>
                  <a:srgbClr val="FF0000"/>
                </a:solidFill>
              </a:rPr>
              <a:t>: </a:t>
            </a:r>
          </a:p>
          <a:p>
            <a:r>
              <a:rPr lang="fr-FR" sz="2300" dirty="0"/>
              <a:t>ex un choc anaphylactique survenant immédiatement après une injection</a:t>
            </a:r>
          </a:p>
          <a:p>
            <a:endParaRPr lang="fr-FR" sz="2300" dirty="0"/>
          </a:p>
          <a:p>
            <a:r>
              <a:rPr lang="fr-FR" sz="2300" b="1" dirty="0">
                <a:solidFill>
                  <a:srgbClr val="FF0000"/>
                </a:solidFill>
              </a:rPr>
              <a:t>Compatible </a:t>
            </a:r>
            <a:r>
              <a:rPr lang="fr-FR" sz="2300" dirty="0">
                <a:solidFill>
                  <a:srgbClr val="FF0000"/>
                </a:solidFill>
              </a:rPr>
              <a:t>: </a:t>
            </a:r>
          </a:p>
          <a:p>
            <a:r>
              <a:rPr lang="fr-FR" sz="2300" dirty="0"/>
              <a:t>après le début du traitement sans que le délai soit particulièrement évocateur</a:t>
            </a:r>
          </a:p>
          <a:p>
            <a:endParaRPr lang="fr-FR" sz="2300" dirty="0"/>
          </a:p>
          <a:p>
            <a:r>
              <a:rPr lang="fr-FR" sz="2300" b="1" dirty="0">
                <a:solidFill>
                  <a:srgbClr val="FF0000"/>
                </a:solidFill>
              </a:rPr>
              <a:t>Incompatible </a:t>
            </a:r>
            <a:r>
              <a:rPr lang="fr-FR" sz="2300" dirty="0">
                <a:solidFill>
                  <a:srgbClr val="FF0000"/>
                </a:solidFill>
              </a:rPr>
              <a:t>: </a:t>
            </a:r>
          </a:p>
          <a:p>
            <a:r>
              <a:rPr lang="fr-FR" sz="2300" dirty="0"/>
              <a:t>événement avant l’administration ou pas d’événement </a:t>
            </a:r>
            <a:r>
              <a:rPr lang="fr-FR" sz="2300" dirty="0" err="1"/>
              <a:t>détécté</a:t>
            </a:r>
            <a:r>
              <a:rPr lang="fr-FR" sz="2300" dirty="0"/>
              <a:t> </a:t>
            </a:r>
          </a:p>
        </p:txBody>
      </p:sp>
      <p:sp>
        <p:nvSpPr>
          <p:cNvPr id="2" name="ZoneTexte 1"/>
          <p:cNvSpPr txBox="1"/>
          <p:nvPr/>
        </p:nvSpPr>
        <p:spPr>
          <a:xfrm>
            <a:off x="1907704" y="260648"/>
            <a:ext cx="5040560" cy="523220"/>
          </a:xfrm>
          <a:prstGeom prst="rect">
            <a:avLst/>
          </a:prstGeom>
          <a:noFill/>
        </p:spPr>
        <p:txBody>
          <a:bodyPr wrap="square" rtlCol="0">
            <a:spAutoFit/>
          </a:bodyPr>
          <a:lstStyle/>
          <a:p>
            <a:pPr algn="ctr"/>
            <a:r>
              <a:rPr lang="fr-FR" sz="2800" b="1" dirty="0">
                <a:solidFill>
                  <a:srgbClr val="FF0000"/>
                </a:solidFill>
              </a:rPr>
              <a:t>Critères chronologiques </a:t>
            </a:r>
          </a:p>
        </p:txBody>
      </p:sp>
    </p:spTree>
    <p:extLst>
      <p:ext uri="{BB962C8B-B14F-4D97-AF65-F5344CB8AC3E}">
        <p14:creationId xmlns:p14="http://schemas.microsoft.com/office/powerpoint/2010/main" val="4149904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548680"/>
            <a:ext cx="8496944" cy="5386090"/>
          </a:xfrm>
          <a:prstGeom prst="rect">
            <a:avLst/>
          </a:prstGeom>
        </p:spPr>
        <p:txBody>
          <a:bodyPr wrap="square">
            <a:spAutoFit/>
          </a:bodyPr>
          <a:lstStyle/>
          <a:p>
            <a:pPr marL="342900" indent="-342900">
              <a:buFont typeface="Arial" pitchFamily="34" charset="0"/>
              <a:buChar char="•"/>
            </a:pPr>
            <a:r>
              <a:rPr lang="fr-FR" sz="2400" b="1" dirty="0"/>
              <a:t>Sous unité évolutive :</a:t>
            </a:r>
          </a:p>
          <a:p>
            <a:endParaRPr lang="fr-FR" sz="2800" b="1" dirty="0">
              <a:solidFill>
                <a:srgbClr val="FF0000"/>
              </a:solidFill>
            </a:endParaRPr>
          </a:p>
          <a:p>
            <a:r>
              <a:rPr lang="fr-FR" sz="2400" dirty="0"/>
              <a:t>évolution de l’événement après l’interruption du traitement et conséquences de la </a:t>
            </a:r>
            <a:r>
              <a:rPr lang="fr-FR" sz="2400" dirty="0" err="1"/>
              <a:t>réadministration</a:t>
            </a:r>
            <a:r>
              <a:rPr lang="fr-FR" sz="2400" dirty="0"/>
              <a:t>.</a:t>
            </a:r>
          </a:p>
          <a:p>
            <a:endParaRPr lang="fr-FR" sz="2400" dirty="0"/>
          </a:p>
          <a:p>
            <a:r>
              <a:rPr lang="fr-FR" sz="2400" b="1" dirty="0">
                <a:solidFill>
                  <a:srgbClr val="FF0000"/>
                </a:solidFill>
              </a:rPr>
              <a:t>Evolution suggestive </a:t>
            </a:r>
            <a:r>
              <a:rPr lang="fr-FR" sz="2400" dirty="0">
                <a:solidFill>
                  <a:srgbClr val="FF0000"/>
                </a:solidFill>
              </a:rPr>
              <a:t>:</a:t>
            </a:r>
          </a:p>
          <a:p>
            <a:r>
              <a:rPr lang="fr-FR" sz="2400" dirty="0"/>
              <a:t> régression de l’événement après arrêt du traitement</a:t>
            </a:r>
          </a:p>
          <a:p>
            <a:endParaRPr lang="fr-FR" sz="2400" b="1" dirty="0"/>
          </a:p>
          <a:p>
            <a:r>
              <a:rPr lang="fr-FR" sz="2400" b="1" dirty="0">
                <a:solidFill>
                  <a:srgbClr val="FF0000"/>
                </a:solidFill>
              </a:rPr>
              <a:t>Evolution non concluante </a:t>
            </a:r>
            <a:r>
              <a:rPr lang="fr-FR" sz="2400" dirty="0"/>
              <a:t>:</a:t>
            </a:r>
          </a:p>
          <a:p>
            <a:r>
              <a:rPr lang="fr-FR" sz="2400" dirty="0"/>
              <a:t>Pas de relation établie entre la régression de l’E et l’arrêt du TT.</a:t>
            </a:r>
          </a:p>
          <a:p>
            <a:endParaRPr lang="fr-FR" sz="2400" b="1" dirty="0"/>
          </a:p>
          <a:p>
            <a:r>
              <a:rPr lang="fr-FR" sz="2400" b="1" dirty="0">
                <a:solidFill>
                  <a:srgbClr val="FF0000"/>
                </a:solidFill>
              </a:rPr>
              <a:t>Evolution non suggestive : </a:t>
            </a:r>
          </a:p>
          <a:p>
            <a:r>
              <a:rPr lang="fr-FR" sz="2400" dirty="0"/>
              <a:t>absence de régression d’un événement de type réversible</a:t>
            </a:r>
          </a:p>
        </p:txBody>
      </p:sp>
    </p:spTree>
    <p:extLst>
      <p:ext uri="{BB962C8B-B14F-4D97-AF65-F5344CB8AC3E}">
        <p14:creationId xmlns:p14="http://schemas.microsoft.com/office/powerpoint/2010/main" val="2055721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15416"/>
            <a:ext cx="7467600" cy="1143000"/>
          </a:xfrm>
        </p:spPr>
        <p:txBody>
          <a:bodyPr/>
          <a:lstStyle/>
          <a:p>
            <a:pPr algn="ctr"/>
            <a:r>
              <a:rPr lang="fr-FR" b="1" cap="all" dirty="0">
                <a:ln w="0"/>
                <a:solidFill>
                  <a:schemeClr val="accent5">
                    <a:lumMod val="25000"/>
                  </a:schemeClr>
                </a:solidFill>
                <a:effectLst>
                  <a:reflection blurRad="12700" stA="50000" endPos="50000" dist="5000" dir="5400000" sy="-100000" rotWithShape="0"/>
                </a:effectLst>
              </a:rPr>
              <a:t>Historique</a:t>
            </a:r>
            <a:r>
              <a:rPr lang="fr-FR" dirty="0"/>
              <a:t> </a:t>
            </a:r>
          </a:p>
        </p:txBody>
      </p:sp>
      <p:sp>
        <p:nvSpPr>
          <p:cNvPr id="6" name="Rectangle 5"/>
          <p:cNvSpPr/>
          <p:nvPr/>
        </p:nvSpPr>
        <p:spPr>
          <a:xfrm>
            <a:off x="107504" y="868784"/>
            <a:ext cx="8856984" cy="5693866"/>
          </a:xfrm>
          <a:prstGeom prst="rect">
            <a:avLst/>
          </a:prstGeom>
        </p:spPr>
        <p:txBody>
          <a:bodyPr wrap="square">
            <a:spAutoFit/>
          </a:bodyPr>
          <a:lstStyle/>
          <a:p>
            <a:r>
              <a:rPr lang="fr-FR" sz="2400" dirty="0">
                <a:solidFill>
                  <a:srgbClr val="FF0000"/>
                </a:solidFill>
              </a:rPr>
              <a:t>1961</a:t>
            </a:r>
            <a:r>
              <a:rPr lang="fr-FR" sz="2400" dirty="0"/>
              <a:t> Drame de la thalidomide </a:t>
            </a:r>
          </a:p>
          <a:p>
            <a:endParaRPr lang="fr-FR" sz="2400" dirty="0"/>
          </a:p>
          <a:p>
            <a:r>
              <a:rPr lang="fr-FR" sz="2400" dirty="0">
                <a:solidFill>
                  <a:srgbClr val="FF0000"/>
                </a:solidFill>
              </a:rPr>
              <a:t>1962</a:t>
            </a:r>
            <a:r>
              <a:rPr lang="fr-FR" sz="2400" dirty="0"/>
              <a:t> : 15ème Assemblée de l’OMS (WHO) </a:t>
            </a:r>
          </a:p>
          <a:p>
            <a:pPr marL="342900" indent="-342900">
              <a:buFont typeface="Symbol"/>
              <a:buChar char="Þ"/>
            </a:pPr>
            <a:r>
              <a:rPr lang="fr-FR" sz="2000" dirty="0"/>
              <a:t>Echanges de renseignements sur les médicaments entre pays </a:t>
            </a:r>
          </a:p>
          <a:p>
            <a:endParaRPr lang="fr-FR" sz="2000" dirty="0"/>
          </a:p>
          <a:p>
            <a:r>
              <a:rPr lang="fr-FR" sz="2400" dirty="0">
                <a:solidFill>
                  <a:srgbClr val="FF0000"/>
                </a:solidFill>
              </a:rPr>
              <a:t>1967</a:t>
            </a:r>
            <a:r>
              <a:rPr lang="fr-FR" sz="2400" dirty="0"/>
              <a:t> : 20ème Assemblée de l’OMS (WHO) </a:t>
            </a:r>
          </a:p>
          <a:p>
            <a:pPr marL="342900" indent="-342900">
              <a:buFont typeface="Symbol"/>
              <a:buChar char="Þ"/>
            </a:pPr>
            <a:r>
              <a:rPr lang="fr-FR" sz="2000" dirty="0"/>
              <a:t>Mise en place d’un système international de détection des « réactions adverses aux médicaments » </a:t>
            </a:r>
          </a:p>
          <a:p>
            <a:pPr marL="342900" indent="-342900">
              <a:buFont typeface="Symbol"/>
              <a:buChar char="Þ"/>
            </a:pPr>
            <a:endParaRPr lang="fr-FR" sz="2000" dirty="0"/>
          </a:p>
          <a:p>
            <a:r>
              <a:rPr lang="fr-FR" sz="2400" dirty="0">
                <a:solidFill>
                  <a:srgbClr val="FF0000"/>
                </a:solidFill>
              </a:rPr>
              <a:t>1971</a:t>
            </a:r>
            <a:r>
              <a:rPr lang="fr-FR" sz="2400" dirty="0"/>
              <a:t> Création du WHO Drug Monitoring Center (Genève) </a:t>
            </a:r>
          </a:p>
          <a:p>
            <a:endParaRPr lang="fr-FR" sz="2400" dirty="0"/>
          </a:p>
          <a:p>
            <a:r>
              <a:rPr lang="fr-FR" sz="2400" dirty="0">
                <a:solidFill>
                  <a:srgbClr val="FF0000"/>
                </a:solidFill>
              </a:rPr>
              <a:t>1972</a:t>
            </a:r>
            <a:r>
              <a:rPr lang="fr-FR" sz="2400" dirty="0"/>
              <a:t> Définition de la PV par l’OMS 1978 WHO </a:t>
            </a:r>
            <a:r>
              <a:rPr lang="fr-FR" sz="2400" dirty="0" err="1"/>
              <a:t>Collaborating</a:t>
            </a:r>
            <a:r>
              <a:rPr lang="fr-FR" sz="2400" dirty="0"/>
              <a:t> Center for International Drug Monitoring (Uppsala, Suède)</a:t>
            </a:r>
          </a:p>
          <a:p>
            <a:r>
              <a:rPr lang="fr-FR" sz="2400" dirty="0"/>
              <a:t> </a:t>
            </a:r>
          </a:p>
          <a:p>
            <a:r>
              <a:rPr lang="fr-FR" sz="2400" dirty="0">
                <a:solidFill>
                  <a:srgbClr val="FF0000"/>
                </a:solidFill>
              </a:rPr>
              <a:t>1995</a:t>
            </a:r>
            <a:r>
              <a:rPr lang="fr-FR" sz="2400" dirty="0"/>
              <a:t> : Création de l’Agence Européenne des Médicaments (EMA) • à Londres </a:t>
            </a:r>
          </a:p>
        </p:txBody>
      </p:sp>
      <p:pic>
        <p:nvPicPr>
          <p:cNvPr id="5" name="Picture 4"/>
          <p:cNvPicPr>
            <a:picLocks noChangeAspect="1" noChangeArrowheads="1"/>
          </p:cNvPicPr>
          <p:nvPr/>
        </p:nvPicPr>
        <p:blipFill>
          <a:blip r:embed="rId3" cstate="print"/>
          <a:srcRect/>
          <a:stretch>
            <a:fillRect/>
          </a:stretch>
        </p:blipFill>
        <p:spPr bwMode="auto">
          <a:xfrm>
            <a:off x="6088893" y="0"/>
            <a:ext cx="3093207" cy="1988839"/>
          </a:xfrm>
          <a:prstGeom prst="rect">
            <a:avLst/>
          </a:prstGeom>
          <a:noFill/>
          <a:ln w="9525">
            <a:noFill/>
            <a:miter lim="800000"/>
            <a:headEnd/>
            <a:tailEnd/>
          </a:ln>
          <a:effectLst/>
        </p:spPr>
      </p:pic>
    </p:spTree>
    <p:extLst>
      <p:ext uri="{BB962C8B-B14F-4D97-AF65-F5344CB8AC3E}">
        <p14:creationId xmlns:p14="http://schemas.microsoft.com/office/powerpoint/2010/main" val="76411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10004"/>
            <a:ext cx="8496944" cy="6863417"/>
          </a:xfrm>
          <a:prstGeom prst="rect">
            <a:avLst/>
          </a:prstGeom>
        </p:spPr>
        <p:txBody>
          <a:bodyPr wrap="square">
            <a:spAutoFit/>
          </a:bodyPr>
          <a:lstStyle/>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endParaRPr lang="fr-FR" sz="2000" dirty="0"/>
          </a:p>
          <a:p>
            <a:r>
              <a:rPr lang="fr-FR" sz="2000" dirty="0"/>
              <a:t>NB: Conséquence de la </a:t>
            </a:r>
            <a:r>
              <a:rPr lang="fr-FR" sz="2000" dirty="0" err="1"/>
              <a:t>réadministration</a:t>
            </a:r>
            <a:r>
              <a:rPr lang="fr-FR" sz="2000" dirty="0"/>
              <a:t> : </a:t>
            </a:r>
          </a:p>
          <a:p>
            <a:r>
              <a:rPr lang="fr-FR" sz="2000" b="1" dirty="0"/>
              <a:t>R+ : </a:t>
            </a:r>
            <a:r>
              <a:rPr lang="fr-FR" sz="2000" b="1" dirty="0" err="1"/>
              <a:t>réadministration</a:t>
            </a:r>
            <a:r>
              <a:rPr lang="fr-FR" sz="2000" b="1" dirty="0"/>
              <a:t> suivi de récidives      </a:t>
            </a:r>
          </a:p>
          <a:p>
            <a:r>
              <a:rPr lang="fr-FR" sz="2000" b="1" dirty="0"/>
              <a:t> R0 : </a:t>
            </a:r>
            <a:r>
              <a:rPr lang="fr-FR" sz="2000" b="1" dirty="0" err="1"/>
              <a:t>réadministration</a:t>
            </a:r>
            <a:r>
              <a:rPr lang="fr-FR" sz="2000" b="1" dirty="0"/>
              <a:t> non faite   </a:t>
            </a:r>
          </a:p>
          <a:p>
            <a:r>
              <a:rPr lang="fr-FR" sz="2000" b="1" dirty="0"/>
              <a:t>R- </a:t>
            </a:r>
            <a:r>
              <a:rPr lang="fr-FR" sz="2000" b="1" dirty="0" err="1"/>
              <a:t>réadministration</a:t>
            </a:r>
            <a:r>
              <a:rPr lang="fr-FR" sz="2000" b="1" dirty="0"/>
              <a:t> non suivi de récidives</a:t>
            </a:r>
          </a:p>
          <a:p>
            <a:endParaRPr lang="fr-FR" sz="2000" dirty="0"/>
          </a:p>
        </p:txBody>
      </p:sp>
      <p:graphicFrame>
        <p:nvGraphicFramePr>
          <p:cNvPr id="5" name="Group 110"/>
          <p:cNvGraphicFramePr>
            <a:graphicFrameLocks/>
          </p:cNvGraphicFramePr>
          <p:nvPr>
            <p:extLst>
              <p:ext uri="{D42A27DB-BD31-4B8C-83A1-F6EECF244321}">
                <p14:modId xmlns:p14="http://schemas.microsoft.com/office/powerpoint/2010/main" val="2794854573"/>
              </p:ext>
            </p:extLst>
          </p:nvPr>
        </p:nvGraphicFramePr>
        <p:xfrm>
          <a:off x="179512" y="476672"/>
          <a:ext cx="8678197" cy="4072254"/>
        </p:xfrm>
        <a:graphic>
          <a:graphicData uri="http://schemas.openxmlformats.org/drawingml/2006/table">
            <a:tbl>
              <a:tblPr/>
              <a:tblGrid>
                <a:gridCol w="1293808">
                  <a:extLst>
                    <a:ext uri="{9D8B030D-6E8A-4147-A177-3AD203B41FA5}">
                      <a16:colId xmlns:a16="http://schemas.microsoft.com/office/drawing/2014/main" val="20000"/>
                    </a:ext>
                  </a:extLst>
                </a:gridCol>
                <a:gridCol w="1100617">
                  <a:extLst>
                    <a:ext uri="{9D8B030D-6E8A-4147-A177-3AD203B41FA5}">
                      <a16:colId xmlns:a16="http://schemas.microsoft.com/office/drawing/2014/main" val="20001"/>
                    </a:ext>
                  </a:extLst>
                </a:gridCol>
                <a:gridCol w="977675">
                  <a:extLst>
                    <a:ext uri="{9D8B030D-6E8A-4147-A177-3AD203B41FA5}">
                      <a16:colId xmlns:a16="http://schemas.microsoft.com/office/drawing/2014/main" val="20002"/>
                    </a:ext>
                  </a:extLst>
                </a:gridCol>
                <a:gridCol w="977675">
                  <a:extLst>
                    <a:ext uri="{9D8B030D-6E8A-4147-A177-3AD203B41FA5}">
                      <a16:colId xmlns:a16="http://schemas.microsoft.com/office/drawing/2014/main" val="20003"/>
                    </a:ext>
                  </a:extLst>
                </a:gridCol>
                <a:gridCol w="977675">
                  <a:extLst>
                    <a:ext uri="{9D8B030D-6E8A-4147-A177-3AD203B41FA5}">
                      <a16:colId xmlns:a16="http://schemas.microsoft.com/office/drawing/2014/main" val="20004"/>
                    </a:ext>
                  </a:extLst>
                </a:gridCol>
                <a:gridCol w="879616">
                  <a:extLst>
                    <a:ext uri="{9D8B030D-6E8A-4147-A177-3AD203B41FA5}">
                      <a16:colId xmlns:a16="http://schemas.microsoft.com/office/drawing/2014/main" val="20005"/>
                    </a:ext>
                  </a:extLst>
                </a:gridCol>
                <a:gridCol w="929374">
                  <a:extLst>
                    <a:ext uri="{9D8B030D-6E8A-4147-A177-3AD203B41FA5}">
                      <a16:colId xmlns:a16="http://schemas.microsoft.com/office/drawing/2014/main" val="20006"/>
                    </a:ext>
                  </a:extLst>
                </a:gridCol>
                <a:gridCol w="1541757">
                  <a:extLst>
                    <a:ext uri="{9D8B030D-6E8A-4147-A177-3AD203B41FA5}">
                      <a16:colId xmlns:a16="http://schemas.microsoft.com/office/drawing/2014/main" val="20007"/>
                    </a:ext>
                  </a:extLst>
                </a:gridCol>
              </a:tblGrid>
              <a:tr h="22803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Délai</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endParaRPr>
                    </a:p>
                    <a:p>
                      <a:pPr marL="0" marR="0" lvl="0" indent="0" algn="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          Évolution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Délai très suggestif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Délai compatible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Délai non compatible</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28704">
                <a:tc vMerge="1">
                  <a:txBody>
                    <a:bodyPr/>
                    <a:lstStyle/>
                    <a:p>
                      <a:endParaRPr lang="fr-FR"/>
                    </a:p>
                  </a:txBody>
                  <a:tcPr/>
                </a:tc>
                <a:tc>
                  <a:txBody>
                    <a:bodyPr/>
                    <a:lstStyle/>
                    <a:p>
                      <a:pPr marL="457200" marR="0" lvl="1" indent="0" algn="l" defTabSz="914400" rtl="0" eaLnBrk="1" fontAlgn="base" latinLnBrk="0" hangingPunct="1">
                        <a:lnSpc>
                          <a:spcPct val="100000"/>
                        </a:lnSpc>
                        <a:spcBef>
                          <a:spcPct val="20000"/>
                        </a:spcBef>
                        <a:spcAft>
                          <a:spcPct val="0"/>
                        </a:spcAft>
                        <a:buClr>
                          <a:schemeClr val="folHlink"/>
                        </a:buClr>
                        <a:buSzPct val="80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(R</a:t>
                      </a:r>
                      <a:r>
                        <a:rPr kumimoji="0" lang="fr-FR" sz="1600" b="1" i="0" u="none" strike="noStrike" cap="none" normalizeH="0" baseline="-25000" dirty="0">
                          <a:ln>
                            <a:noFill/>
                          </a:ln>
                          <a:solidFill>
                            <a:schemeClr val="tx1"/>
                          </a:solidFill>
                          <a:effectLst>
                            <a:outerShdw blurRad="38100" dist="38100" dir="2700000" algn="tl">
                              <a:srgbClr val="000000"/>
                            </a:outerShdw>
                          </a:effectLst>
                          <a:latin typeface="Tahoma" pitchFamily="34" charset="0"/>
                        </a:rPr>
                        <a:t>+</a:t>
                      </a: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(R</a:t>
                      </a:r>
                      <a:r>
                        <a:rPr kumimoji="0" lang="fr-FR" sz="1600" b="1" i="0" u="none" strike="noStrike" cap="none" normalizeH="0" baseline="-25000">
                          <a:ln>
                            <a:noFill/>
                          </a:ln>
                          <a:solidFill>
                            <a:schemeClr val="tx1"/>
                          </a:solidFill>
                          <a:effectLst>
                            <a:outerShdw blurRad="38100" dist="38100" dir="2700000" algn="tl">
                              <a:srgbClr val="000000"/>
                            </a:outerShdw>
                          </a:effectLst>
                          <a:latin typeface="Tahoma" pitchFamily="34" charset="0"/>
                        </a:rPr>
                        <a:t>-</a:t>
                      </a: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(R</a:t>
                      </a:r>
                      <a:r>
                        <a:rPr kumimoji="0" lang="fr-FR" sz="1600" b="1" i="0" u="none" strike="noStrike" cap="none" normalizeH="0" baseline="-25000" dirty="0">
                          <a:ln>
                            <a:noFill/>
                          </a:ln>
                          <a:solidFill>
                            <a:schemeClr val="tx1"/>
                          </a:solidFill>
                          <a:effectLst>
                            <a:outerShdw blurRad="38100" dist="38100" dir="2700000" algn="tl">
                              <a:srgbClr val="000000"/>
                            </a:outerShdw>
                          </a:effectLst>
                          <a:latin typeface="Tahoma" pitchFamily="34" charset="0"/>
                        </a:rPr>
                        <a:t>0</a:t>
                      </a: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1" indent="0" algn="ctr" defTabSz="914400" rtl="0" eaLnBrk="1" fontAlgn="base" latinLnBrk="0" hangingPunct="1">
                        <a:lnSpc>
                          <a:spcPct val="100000"/>
                        </a:lnSpc>
                        <a:spcBef>
                          <a:spcPct val="20000"/>
                        </a:spcBef>
                        <a:spcAft>
                          <a:spcPct val="0"/>
                        </a:spcAft>
                        <a:buClr>
                          <a:schemeClr val="fo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(R</a:t>
                      </a:r>
                      <a:r>
                        <a:rPr kumimoji="0" lang="fr-FR" sz="1600" b="1" i="0" u="none" strike="noStrike" cap="none" normalizeH="0" baseline="-25000">
                          <a:ln>
                            <a:noFill/>
                          </a:ln>
                          <a:solidFill>
                            <a:schemeClr val="tx1"/>
                          </a:solidFill>
                          <a:effectLst>
                            <a:outerShdw blurRad="38100" dist="38100" dir="2700000" algn="tl">
                              <a:srgbClr val="000000"/>
                            </a:outerShdw>
                          </a:effectLst>
                          <a:latin typeface="Tahoma" pitchFamily="34" charset="0"/>
                        </a:rPr>
                        <a:t>+</a:t>
                      </a: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(R</a:t>
                      </a:r>
                      <a:r>
                        <a:rPr kumimoji="0" lang="fr-FR" sz="1600" b="1" i="0" u="none" strike="noStrike" cap="none" normalizeH="0" baseline="-25000">
                          <a:ln>
                            <a:noFill/>
                          </a:ln>
                          <a:solidFill>
                            <a:schemeClr val="tx1"/>
                          </a:solidFill>
                          <a:effectLst>
                            <a:outerShdw blurRad="38100" dist="38100" dir="2700000" algn="tl">
                              <a:srgbClr val="000000"/>
                            </a:outerShdw>
                          </a:effectLst>
                          <a:latin typeface="Tahoma" pitchFamily="34" charset="0"/>
                        </a:rPr>
                        <a:t>-</a:t>
                      </a: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(R</a:t>
                      </a:r>
                      <a:r>
                        <a:rPr kumimoji="0" lang="fr-FR" sz="1600" b="1" i="0" u="none" strike="noStrike" cap="none" normalizeH="0" baseline="-25000">
                          <a:ln>
                            <a:noFill/>
                          </a:ln>
                          <a:solidFill>
                            <a:schemeClr val="tx1"/>
                          </a:solidFill>
                          <a:effectLst>
                            <a:outerShdw blurRad="38100" dist="38100" dir="2700000" algn="tl">
                              <a:srgbClr val="000000"/>
                            </a:outerShdw>
                          </a:effectLst>
                          <a:latin typeface="Tahoma" pitchFamily="34" charset="0"/>
                        </a:rPr>
                        <a:t>0</a:t>
                      </a: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1"/>
                  </a:ext>
                </a:extLst>
              </a:tr>
              <a:tr h="7255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Évolution suggestive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55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Évolution non concluante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255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Évolution non suggestive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a:ln>
                            <a:noFill/>
                          </a:ln>
                          <a:solidFill>
                            <a:schemeClr val="tx1"/>
                          </a:solidFill>
                          <a:effectLst>
                            <a:outerShdw blurRad="38100" dist="38100" dir="2700000" algn="tl">
                              <a:srgbClr val="000000"/>
                            </a:outerShdw>
                          </a:effectLst>
                          <a:latin typeface="Tahoma" pitchFamily="34" charset="0"/>
                        </a:rPr>
                        <a:t>C1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fr-FR" sz="1600" b="1" i="0" u="none" strike="noStrike" cap="none" normalizeH="0" baseline="0" dirty="0">
                          <a:ln>
                            <a:noFill/>
                          </a:ln>
                          <a:solidFill>
                            <a:schemeClr val="tx1"/>
                          </a:solidFill>
                          <a:effectLst>
                            <a:outerShdw blurRad="38100" dist="38100" dir="2700000" algn="tl">
                              <a:srgbClr val="000000"/>
                            </a:outerShdw>
                          </a:effectLst>
                          <a:latin typeface="Tahoma" pitchFamily="34" charset="0"/>
                        </a:rPr>
                        <a:t>C0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6" name="Text Box 85"/>
          <p:cNvSpPr txBox="1">
            <a:spLocks noChangeArrowheads="1"/>
          </p:cNvSpPr>
          <p:nvPr/>
        </p:nvSpPr>
        <p:spPr bwMode="auto">
          <a:xfrm>
            <a:off x="250114" y="4581128"/>
            <a:ext cx="8570358" cy="33855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spAutoFit/>
          </a:bodyPr>
          <a:lstStyle/>
          <a:p>
            <a:pPr algn="ctr"/>
            <a:r>
              <a:rPr lang="fr-FR" sz="1600" dirty="0"/>
              <a:t>C0 : para</a:t>
            </a:r>
            <a:r>
              <a:rPr lang="fr-FR" altLang="ja-JP" sz="1600" dirty="0"/>
              <a:t>ît exclue  -  C1 Douteuse  -  C2 : Plausible  -  C3 : Vraisemblable  (C = chronologie)</a:t>
            </a:r>
            <a:endParaRPr lang="fr-FR" sz="1600" dirty="0"/>
          </a:p>
        </p:txBody>
      </p:sp>
    </p:spTree>
    <p:extLst>
      <p:ext uri="{BB962C8B-B14F-4D97-AF65-F5344CB8AC3E}">
        <p14:creationId xmlns:p14="http://schemas.microsoft.com/office/powerpoint/2010/main" val="207015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sz="quarter" idx="1"/>
          </p:nvPr>
        </p:nvSpPr>
        <p:spPr>
          <a:xfrm>
            <a:off x="428596" y="928670"/>
            <a:ext cx="7467600" cy="4873752"/>
          </a:xfrm>
        </p:spPr>
        <p:txBody>
          <a:bodyPr>
            <a:normAutofit/>
          </a:bodyPr>
          <a:lstStyle/>
          <a:p>
            <a:pPr algn="ctr"/>
            <a:r>
              <a:rPr lang="fr-FR" u="sng" dirty="0"/>
              <a:t>Score d’imputabilité intrinsèque </a:t>
            </a:r>
            <a:r>
              <a:rPr lang="fr-FR" dirty="0"/>
              <a:t>:</a:t>
            </a:r>
          </a:p>
          <a:p>
            <a:pPr algn="ctr">
              <a:buNone/>
            </a:pPr>
            <a:r>
              <a:rPr lang="fr-FR" dirty="0"/>
              <a:t>Imputabilité finale : cinq possibilités</a:t>
            </a:r>
          </a:p>
          <a:p>
            <a:pPr algn="ctr"/>
            <a:endParaRPr lang="fr-FR" dirty="0"/>
          </a:p>
        </p:txBody>
      </p:sp>
      <p:graphicFrame>
        <p:nvGraphicFramePr>
          <p:cNvPr id="6" name="Group 159"/>
          <p:cNvGraphicFramePr>
            <a:graphicFrameLocks/>
          </p:cNvGraphicFramePr>
          <p:nvPr>
            <p:extLst>
              <p:ext uri="{D42A27DB-BD31-4B8C-83A1-F6EECF244321}">
                <p14:modId xmlns:p14="http://schemas.microsoft.com/office/powerpoint/2010/main" val="176299242"/>
              </p:ext>
            </p:extLst>
          </p:nvPr>
        </p:nvGraphicFramePr>
        <p:xfrm>
          <a:off x="539552" y="2132856"/>
          <a:ext cx="7848402" cy="3456384"/>
        </p:xfrm>
        <a:graphic>
          <a:graphicData uri="http://schemas.openxmlformats.org/drawingml/2006/table">
            <a:tbl>
              <a:tblPr/>
              <a:tblGrid>
                <a:gridCol w="2420824">
                  <a:extLst>
                    <a:ext uri="{9D8B030D-6E8A-4147-A177-3AD203B41FA5}">
                      <a16:colId xmlns:a16="http://schemas.microsoft.com/office/drawing/2014/main" val="20000"/>
                    </a:ext>
                  </a:extLst>
                </a:gridCol>
                <a:gridCol w="1810905">
                  <a:extLst>
                    <a:ext uri="{9D8B030D-6E8A-4147-A177-3AD203B41FA5}">
                      <a16:colId xmlns:a16="http://schemas.microsoft.com/office/drawing/2014/main" val="20001"/>
                    </a:ext>
                  </a:extLst>
                </a:gridCol>
                <a:gridCol w="1812619">
                  <a:extLst>
                    <a:ext uri="{9D8B030D-6E8A-4147-A177-3AD203B41FA5}">
                      <a16:colId xmlns:a16="http://schemas.microsoft.com/office/drawing/2014/main" val="20002"/>
                    </a:ext>
                  </a:extLst>
                </a:gridCol>
                <a:gridCol w="1804054">
                  <a:extLst>
                    <a:ext uri="{9D8B030D-6E8A-4147-A177-3AD203B41FA5}">
                      <a16:colId xmlns:a16="http://schemas.microsoft.com/office/drawing/2014/main" val="20003"/>
                    </a:ext>
                  </a:extLst>
                </a:gridCol>
              </a:tblGrid>
              <a:tr h="74763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800" b="0"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Arial" charset="0"/>
                          <a:cs typeface="Times New Roman" pitchFamily="18" charset="0"/>
                        </a:rPr>
                        <a:t>Sémiologie</a:t>
                      </a:r>
                      <a:endParaRPr kumimoji="0" lang="fr-FR" sz="1800" b="1"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chemeClr val="folHlink"/>
                        </a:gs>
                        <a:gs pos="50000">
                          <a:schemeClr val="bg1"/>
                        </a:gs>
                        <a:gs pos="100000">
                          <a:schemeClr val="folHlink"/>
                        </a:gs>
                      </a:gsLst>
                      <a:lin ang="5400000" scaled="1"/>
                    </a:gra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536286">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Chronologie</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99CCFF"/>
                        </a:gs>
                        <a:gs pos="50000">
                          <a:schemeClr val="bg1"/>
                        </a:gs>
                        <a:gs pos="100000">
                          <a:srgbClr val="99CCFF"/>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S1</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chemeClr val="folHlink"/>
                        </a:gs>
                        <a:gs pos="50000">
                          <a:schemeClr val="bg1"/>
                        </a:gs>
                        <a:gs pos="100000">
                          <a:schemeClr val="folHlink"/>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S2</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chemeClr val="folHlink"/>
                        </a:gs>
                        <a:gs pos="50000">
                          <a:schemeClr val="bg1"/>
                        </a:gs>
                        <a:gs pos="100000">
                          <a:schemeClr val="folHlink"/>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S3</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chemeClr val="folHlink"/>
                        </a:gs>
                        <a:gs pos="50000">
                          <a:schemeClr val="bg1"/>
                        </a:gs>
                        <a:gs pos="100000">
                          <a:schemeClr val="folHlink"/>
                        </a:gs>
                      </a:gsLst>
                      <a:lin ang="5400000" scaled="1"/>
                    </a:gradFill>
                  </a:tcPr>
                </a:tc>
                <a:extLst>
                  <a:ext uri="{0D108BD9-81ED-4DB2-BD59-A6C34878D82A}">
                    <a16:rowId xmlns:a16="http://schemas.microsoft.com/office/drawing/2014/main" val="10001"/>
                  </a:ext>
                </a:extLst>
              </a:tr>
              <a:tr h="536286">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Arial" charset="0"/>
                          <a:cs typeface="Times New Roman" pitchFamily="18" charset="0"/>
                        </a:rPr>
                        <a:t>C0</a:t>
                      </a:r>
                      <a:endParaRPr kumimoji="0" lang="fr-FR" sz="1800" b="1"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99CCFF"/>
                        </a:gs>
                        <a:gs pos="50000">
                          <a:schemeClr val="bg1"/>
                        </a:gs>
                        <a:gs pos="100000">
                          <a:srgbClr val="99CCFF"/>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I0</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I0</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I0</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extLst>
                  <a:ext uri="{0D108BD9-81ED-4DB2-BD59-A6C34878D82A}">
                    <a16:rowId xmlns:a16="http://schemas.microsoft.com/office/drawing/2014/main" val="10002"/>
                  </a:ext>
                </a:extLst>
              </a:tr>
              <a:tr h="536286">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Arial" charset="0"/>
                          <a:cs typeface="Times New Roman" pitchFamily="18" charset="0"/>
                        </a:rPr>
                        <a:t>C1</a:t>
                      </a:r>
                      <a:endParaRPr kumimoji="0" lang="fr-FR" sz="1800" b="1"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99CCFF"/>
                        </a:gs>
                        <a:gs pos="50000">
                          <a:schemeClr val="bg1"/>
                        </a:gs>
                        <a:gs pos="100000">
                          <a:srgbClr val="99CCFF"/>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I1</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I1</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I2</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extLst>
                  <a:ext uri="{0D108BD9-81ED-4DB2-BD59-A6C34878D82A}">
                    <a16:rowId xmlns:a16="http://schemas.microsoft.com/office/drawing/2014/main" val="10003"/>
                  </a:ext>
                </a:extLst>
              </a:tr>
              <a:tr h="54922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Arial" charset="0"/>
                          <a:cs typeface="Times New Roman" pitchFamily="18" charset="0"/>
                        </a:rPr>
                        <a:t>C2</a:t>
                      </a:r>
                      <a:endParaRPr kumimoji="0" lang="fr-FR" sz="1800" b="1"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99CCFF"/>
                        </a:gs>
                        <a:gs pos="50000">
                          <a:schemeClr val="bg1"/>
                        </a:gs>
                        <a:gs pos="100000">
                          <a:srgbClr val="99CCFF"/>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Arial" charset="0"/>
                          <a:cs typeface="Times New Roman" pitchFamily="18" charset="0"/>
                        </a:rPr>
                        <a:t>I1</a:t>
                      </a:r>
                      <a:endParaRPr kumimoji="0" lang="fr-FR" sz="1800" b="1"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I2</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I3</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extLst>
                  <a:ext uri="{0D108BD9-81ED-4DB2-BD59-A6C34878D82A}">
                    <a16:rowId xmlns:a16="http://schemas.microsoft.com/office/drawing/2014/main" val="10004"/>
                  </a:ext>
                </a:extLst>
              </a:tr>
              <a:tr h="5506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Arial" charset="0"/>
                          <a:cs typeface="Times New Roman" pitchFamily="18" charset="0"/>
                        </a:rPr>
                        <a:t>C3</a:t>
                      </a:r>
                      <a:endParaRPr kumimoji="0" lang="fr-FR" sz="1800" b="1"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99CCFF"/>
                        </a:gs>
                        <a:gs pos="50000">
                          <a:schemeClr val="bg1"/>
                        </a:gs>
                        <a:gs pos="100000">
                          <a:srgbClr val="99CCFF"/>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I3</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a:ln>
                            <a:noFill/>
                          </a:ln>
                          <a:solidFill>
                            <a:schemeClr val="tx1"/>
                          </a:solidFill>
                          <a:effectLst/>
                          <a:latin typeface="Arial" charset="0"/>
                          <a:cs typeface="Times New Roman" pitchFamily="18" charset="0"/>
                        </a:rPr>
                        <a:t>I3</a:t>
                      </a:r>
                      <a:endParaRPr kumimoji="0" lang="fr-FR" sz="1800" b="1" i="0" u="none" strike="noStrike" cap="none" normalizeH="0" baseline="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Arial" charset="0"/>
                          <a:cs typeface="Times New Roman" pitchFamily="18" charset="0"/>
                        </a:rPr>
                        <a:t>I4</a:t>
                      </a:r>
                      <a:endParaRPr kumimoji="0" lang="fr-FR" sz="1800" b="1" i="0" u="none" strike="noStrike" cap="none" normalizeH="0" baseline="0" dirty="0">
                        <a:ln>
                          <a:noFill/>
                        </a:ln>
                        <a:solidFill>
                          <a:schemeClr val="tx1"/>
                        </a:solidFill>
                        <a:effectLst/>
                        <a:latin typeface="Arial" charset="0"/>
                        <a:cs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gradFill rotWithShape="1">
                      <a:gsLst>
                        <a:gs pos="0">
                          <a:srgbClr val="FF6600"/>
                        </a:gs>
                        <a:gs pos="50000">
                          <a:schemeClr val="bg1"/>
                        </a:gs>
                        <a:gs pos="100000">
                          <a:srgbClr val="FF6600"/>
                        </a:gs>
                      </a:gsLst>
                      <a:lin ang="5400000" scaled="1"/>
                    </a:gradFill>
                  </a:tcPr>
                </a:tc>
                <a:extLst>
                  <a:ext uri="{0D108BD9-81ED-4DB2-BD59-A6C34878D82A}">
                    <a16:rowId xmlns:a16="http://schemas.microsoft.com/office/drawing/2014/main" val="10005"/>
                  </a:ext>
                </a:extLst>
              </a:tr>
            </a:tbl>
          </a:graphicData>
        </a:graphic>
      </p:graphicFrame>
      <p:sp>
        <p:nvSpPr>
          <p:cNvPr id="7" name="Text Box 35"/>
          <p:cNvSpPr txBox="1">
            <a:spLocks noChangeArrowheads="1"/>
          </p:cNvSpPr>
          <p:nvPr/>
        </p:nvSpPr>
        <p:spPr bwMode="auto">
          <a:xfrm>
            <a:off x="0" y="5900762"/>
            <a:ext cx="9310562" cy="338554"/>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wrap="none">
            <a:spAutoFit/>
          </a:bodyPr>
          <a:lstStyle/>
          <a:p>
            <a:r>
              <a:rPr lang="fr-FR" sz="1600" dirty="0"/>
              <a:t>I0 : para</a:t>
            </a:r>
            <a:r>
              <a:rPr lang="fr-FR" altLang="ja-JP" sz="1600" dirty="0"/>
              <a:t>ît exclue  -  I1 Douteuse  -  I2 : Plausible  -  I3 : Vraisemblable  -  I4 : Très vraisemblable</a:t>
            </a:r>
            <a:endParaRPr lang="fr-FR" dirty="0"/>
          </a:p>
        </p:txBody>
      </p:sp>
    </p:spTree>
    <p:extLst>
      <p:ext uri="{BB962C8B-B14F-4D97-AF65-F5344CB8AC3E}">
        <p14:creationId xmlns:p14="http://schemas.microsoft.com/office/powerpoint/2010/main" val="250522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dirty="0"/>
              <a:t>Imputabilité extrinsèque </a:t>
            </a:r>
            <a:br>
              <a:rPr lang="fr-FR" sz="3200" dirty="0"/>
            </a:br>
            <a:endParaRPr lang="fr-FR" dirty="0"/>
          </a:p>
        </p:txBody>
      </p:sp>
      <p:sp>
        <p:nvSpPr>
          <p:cNvPr id="3" name="Espace réservé du contenu 2"/>
          <p:cNvSpPr>
            <a:spLocks noGrp="1"/>
          </p:cNvSpPr>
          <p:nvPr>
            <p:ph sz="quarter" idx="1"/>
          </p:nvPr>
        </p:nvSpPr>
        <p:spPr>
          <a:xfrm>
            <a:off x="179512" y="1484784"/>
            <a:ext cx="8496944" cy="4873752"/>
          </a:xfrm>
        </p:spPr>
        <p:txBody>
          <a:bodyPr/>
          <a:lstStyle/>
          <a:p>
            <a:r>
              <a:rPr lang="fr-FR" sz="2000" dirty="0"/>
              <a:t>Analyse des données bibliographiques</a:t>
            </a:r>
          </a:p>
          <a:p>
            <a:endParaRPr lang="fr-FR" dirty="0"/>
          </a:p>
          <a:p>
            <a:pPr>
              <a:buNone/>
            </a:pPr>
            <a:r>
              <a:rPr lang="fr-FR" dirty="0"/>
              <a:t>  </a:t>
            </a:r>
            <a:r>
              <a:rPr lang="fr-FR" dirty="0">
                <a:solidFill>
                  <a:srgbClr val="FF0000"/>
                </a:solidFill>
              </a:rPr>
              <a:t>B3 :</a:t>
            </a:r>
            <a:r>
              <a:rPr lang="fr-FR" dirty="0"/>
              <a:t> effet notoire bien décrit.</a:t>
            </a:r>
          </a:p>
          <a:p>
            <a:pPr>
              <a:buNone/>
            </a:pPr>
            <a:endParaRPr lang="fr-FR" dirty="0"/>
          </a:p>
          <a:p>
            <a:pPr>
              <a:buNone/>
            </a:pPr>
            <a:r>
              <a:rPr lang="fr-FR" dirty="0"/>
              <a:t>  </a:t>
            </a:r>
            <a:r>
              <a:rPr lang="fr-FR" dirty="0">
                <a:solidFill>
                  <a:srgbClr val="FF0000"/>
                </a:solidFill>
              </a:rPr>
              <a:t>B2 :</a:t>
            </a:r>
            <a:r>
              <a:rPr lang="fr-FR" dirty="0"/>
              <a:t> effet non notoire publié seulement une  ou deux fois.</a:t>
            </a:r>
          </a:p>
          <a:p>
            <a:pPr>
              <a:buNone/>
            </a:pPr>
            <a:r>
              <a:rPr lang="fr-FR" dirty="0"/>
              <a:t> </a:t>
            </a:r>
          </a:p>
          <a:p>
            <a:pPr>
              <a:buNone/>
            </a:pPr>
            <a:r>
              <a:rPr lang="fr-FR" dirty="0"/>
              <a:t>  </a:t>
            </a:r>
            <a:r>
              <a:rPr lang="fr-FR" dirty="0">
                <a:solidFill>
                  <a:srgbClr val="FF0000"/>
                </a:solidFill>
              </a:rPr>
              <a:t>B1 :</a:t>
            </a:r>
            <a:r>
              <a:rPr lang="fr-FR" dirty="0"/>
              <a:t> effet non décrit conformément aux définitions de B3 ou B2 .</a:t>
            </a:r>
          </a:p>
          <a:p>
            <a:pPr>
              <a:buNone/>
            </a:pPr>
            <a:endParaRPr lang="fr-FR" dirty="0"/>
          </a:p>
          <a:p>
            <a:pPr>
              <a:buNone/>
            </a:pPr>
            <a:r>
              <a:rPr lang="fr-FR" dirty="0"/>
              <a:t>  </a:t>
            </a:r>
            <a:r>
              <a:rPr lang="fr-FR" dirty="0">
                <a:solidFill>
                  <a:srgbClr val="FF0000"/>
                </a:solidFill>
              </a:rPr>
              <a:t>B0 :</a:t>
            </a:r>
            <a:r>
              <a:rPr lang="fr-FR" dirty="0"/>
              <a:t> effet paraissant tout à fait nouveau</a:t>
            </a:r>
          </a:p>
          <a:p>
            <a:endParaRPr lang="fr-FR" dirty="0"/>
          </a:p>
        </p:txBody>
      </p:sp>
    </p:spTree>
    <p:extLst>
      <p:ext uri="{BB962C8B-B14F-4D97-AF65-F5344CB8AC3E}">
        <p14:creationId xmlns:p14="http://schemas.microsoft.com/office/powerpoint/2010/main" val="442852972"/>
      </p:ext>
    </p:extLst>
  </p:cSld>
  <p:clrMapOvr>
    <a:masterClrMapping/>
  </p:clrMapOvr>
  <p:transition>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LLpc\Desktop\im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14" y="1268760"/>
            <a:ext cx="8529389" cy="522617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2714" y="1268760"/>
            <a:ext cx="8529389" cy="252028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5" name="Triangle isocèle 4"/>
          <p:cNvSpPr/>
          <p:nvPr/>
        </p:nvSpPr>
        <p:spPr>
          <a:xfrm rot="10800000">
            <a:off x="689539" y="3817358"/>
            <a:ext cx="564121" cy="245273"/>
          </a:xfrm>
          <a:prstGeom prst="triangle">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543907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43408"/>
            <a:ext cx="7467600" cy="1143000"/>
          </a:xfrm>
        </p:spPr>
        <p:txBody>
          <a:bodyPr>
            <a:normAutofit/>
          </a:bodyPr>
          <a:lstStyle/>
          <a:p>
            <a:pPr algn="ctr"/>
            <a:r>
              <a:rPr lang="fr-FR" b="1" dirty="0">
                <a:ln w="12700">
                  <a:solidFill>
                    <a:schemeClr val="tx2">
                      <a:satMod val="155000"/>
                    </a:schemeClr>
                  </a:solidFill>
                  <a:prstDash val="solid"/>
                </a:ln>
                <a:solidFill>
                  <a:schemeClr val="accent1">
                    <a:lumMod val="50000"/>
                  </a:schemeClr>
                </a:solidFill>
              </a:rPr>
              <a:t> </a:t>
            </a:r>
            <a:r>
              <a:rPr lang="fr-FR" sz="3600" b="1" dirty="0">
                <a:ln w="12700">
                  <a:solidFill>
                    <a:schemeClr val="tx2">
                      <a:satMod val="155000"/>
                    </a:schemeClr>
                  </a:solidFill>
                  <a:prstDash val="solid"/>
                </a:ln>
                <a:solidFill>
                  <a:schemeClr val="accent1">
                    <a:lumMod val="50000"/>
                  </a:schemeClr>
                </a:solidFill>
              </a:rPr>
              <a:t>prise de décision </a:t>
            </a:r>
            <a:endParaRPr lang="fr-FR" dirty="0">
              <a:solidFill>
                <a:schemeClr val="accent1">
                  <a:lumMod val="50000"/>
                </a:schemeClr>
              </a:solidFill>
            </a:endParaRPr>
          </a:p>
        </p:txBody>
      </p:sp>
      <p:sp>
        <p:nvSpPr>
          <p:cNvPr id="3" name="Espace réservé du contenu 2"/>
          <p:cNvSpPr>
            <a:spLocks noGrp="1"/>
          </p:cNvSpPr>
          <p:nvPr>
            <p:ph sz="quarter" idx="1"/>
          </p:nvPr>
        </p:nvSpPr>
        <p:spPr>
          <a:xfrm>
            <a:off x="323528" y="1340768"/>
            <a:ext cx="8640960" cy="4873752"/>
          </a:xfrm>
        </p:spPr>
        <p:txBody>
          <a:bodyPr>
            <a:normAutofit/>
          </a:bodyPr>
          <a:lstStyle/>
          <a:p>
            <a:pPr marL="0" indent="0">
              <a:buNone/>
            </a:pPr>
            <a:r>
              <a:rPr lang="en-US" dirty="0"/>
              <a:t>✓</a:t>
            </a:r>
            <a:r>
              <a:rPr lang="fr-FR" dirty="0"/>
              <a:t> Le maintien du statut quotidien (pas de preuves de risque) </a:t>
            </a:r>
          </a:p>
          <a:p>
            <a:pPr marL="0" indent="0">
              <a:buNone/>
            </a:pPr>
            <a:r>
              <a:rPr lang="en-US" dirty="0"/>
              <a:t>✓</a:t>
            </a:r>
            <a:r>
              <a:rPr lang="fr-FR" dirty="0"/>
              <a:t> La modification des conditions d’utilisation ;</a:t>
            </a:r>
          </a:p>
          <a:p>
            <a:pPr marL="0" indent="0">
              <a:buNone/>
            </a:pPr>
            <a:r>
              <a:rPr lang="en-US" dirty="0"/>
              <a:t>✓</a:t>
            </a:r>
            <a:r>
              <a:rPr lang="fr-FR" dirty="0"/>
              <a:t> La restriction à la mise sur le marché ;</a:t>
            </a:r>
          </a:p>
          <a:p>
            <a:pPr marL="0" indent="0">
              <a:buNone/>
            </a:pPr>
            <a:r>
              <a:rPr lang="en-US" dirty="0"/>
              <a:t>✓</a:t>
            </a:r>
            <a:r>
              <a:rPr lang="fr-FR" dirty="0"/>
              <a:t> La suspension de l’AMM (temporairement, jusqu’à ce que le problème soit réglé par le fabricant) ;</a:t>
            </a:r>
          </a:p>
          <a:p>
            <a:pPr marL="0" indent="0">
              <a:buNone/>
            </a:pPr>
            <a:r>
              <a:rPr lang="en-US" dirty="0"/>
              <a:t>✓</a:t>
            </a:r>
            <a:r>
              <a:rPr lang="fr-FR" dirty="0"/>
              <a:t> Très exceptionnellement, le retrait du marché (pendant plusieurs années, environ 4% de médicaments commercialisés ont été retirés ;</a:t>
            </a:r>
          </a:p>
          <a:p>
            <a:r>
              <a:rPr lang="fr-FR" dirty="0"/>
              <a:t>Dans tous les cas, il faut diffuser l’information à l’ensemble des médecins et pharmaciens.</a:t>
            </a:r>
          </a:p>
          <a:p>
            <a:endParaRPr lang="fr-FR" dirty="0"/>
          </a:p>
        </p:txBody>
      </p:sp>
    </p:spTree>
    <p:extLst>
      <p:ext uri="{BB962C8B-B14F-4D97-AF65-F5344CB8AC3E}">
        <p14:creationId xmlns:p14="http://schemas.microsoft.com/office/powerpoint/2010/main" val="3303201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CONCLUSION </a:t>
            </a:r>
            <a:endParaRPr lang="fr-FR" dirty="0"/>
          </a:p>
        </p:txBody>
      </p:sp>
      <p:sp>
        <p:nvSpPr>
          <p:cNvPr id="3" name="Espace réservé du contenu 2"/>
          <p:cNvSpPr>
            <a:spLocks noGrp="1"/>
          </p:cNvSpPr>
          <p:nvPr>
            <p:ph sz="quarter" idx="1"/>
          </p:nvPr>
        </p:nvSpPr>
        <p:spPr/>
        <p:txBody>
          <a:bodyPr/>
          <a:lstStyle/>
          <a:p>
            <a:pPr>
              <a:buNone/>
            </a:pPr>
            <a:r>
              <a:rPr lang="fr-FR" b="1" dirty="0"/>
              <a:t>But :</a:t>
            </a:r>
          </a:p>
          <a:p>
            <a:r>
              <a:rPr lang="fr-FR" dirty="0"/>
              <a:t>Réduire les conséquences et le coût des médicaments</a:t>
            </a:r>
          </a:p>
          <a:p>
            <a:r>
              <a:rPr lang="fr-FR" dirty="0"/>
              <a:t>Améliorer la pratique clinique</a:t>
            </a:r>
          </a:p>
          <a:p>
            <a:r>
              <a:rPr lang="fr-FR" dirty="0"/>
              <a:t>Promouvoir l’ usage rational des médicaments</a:t>
            </a:r>
          </a:p>
          <a:p>
            <a:r>
              <a:rPr lang="fr-FR" dirty="0"/>
              <a:t>Participer à la recherche et à la formation</a:t>
            </a:r>
          </a:p>
          <a:p>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p:txBody>
          <a:bodyPr>
            <a:normAutofit/>
          </a:bodyPr>
          <a:lstStyle/>
          <a:p>
            <a:pPr algn="ctr">
              <a:buNone/>
            </a:pPr>
            <a:endParaRPr lang="fr-FR" sz="3200" dirty="0">
              <a:latin typeface="Lucida Calligraphy" pitchFamily="66" charset="0"/>
            </a:endParaRPr>
          </a:p>
          <a:p>
            <a:pPr algn="ctr">
              <a:buNone/>
            </a:pPr>
            <a:endParaRPr lang="fr-FR" sz="3200" dirty="0">
              <a:latin typeface="Lucida Calligraphy" pitchFamily="66" charset="0"/>
            </a:endParaRPr>
          </a:p>
          <a:p>
            <a:pPr algn="ctr">
              <a:buNone/>
            </a:pPr>
            <a:endParaRPr lang="fr-FR" sz="3200" dirty="0">
              <a:latin typeface="Lucida Calligraphy" pitchFamily="66" charset="0"/>
            </a:endParaRPr>
          </a:p>
          <a:p>
            <a:pPr algn="ctr">
              <a:buNone/>
            </a:pPr>
            <a:r>
              <a:rPr lang="fr-FR" sz="3200">
                <a:latin typeface="Lucida Calligraphy" pitchFamily="66" charset="0"/>
              </a:rPr>
              <a:t>Merci pour </a:t>
            </a:r>
            <a:r>
              <a:rPr lang="fr-FR" sz="3200" dirty="0">
                <a:latin typeface="Lucida Calligraphy" pitchFamily="66" charset="0"/>
              </a:rPr>
              <a:t>votre attention</a:t>
            </a:r>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15416"/>
            <a:ext cx="7467600" cy="1143000"/>
          </a:xfrm>
        </p:spPr>
        <p:txBody>
          <a:bodyPr>
            <a:normAutofit/>
          </a:bodyPr>
          <a:lstStyle/>
          <a:p>
            <a:pPr algn="ctr"/>
            <a:r>
              <a:rPr lang="fr-FR" b="1" cap="all" dirty="0">
                <a:ln w="0"/>
                <a:solidFill>
                  <a:schemeClr val="tx1"/>
                </a:solidFill>
                <a:effectLst>
                  <a:reflection blurRad="12700" stA="50000" endPos="50000" dist="5000" dir="5400000" sy="-100000" rotWithShape="0"/>
                </a:effectLst>
              </a:rPr>
              <a:t>Définition</a:t>
            </a:r>
            <a:endParaRPr lang="fr-FR" dirty="0">
              <a:solidFill>
                <a:schemeClr val="tx1"/>
              </a:solidFill>
            </a:endParaRPr>
          </a:p>
        </p:txBody>
      </p:sp>
      <p:sp>
        <p:nvSpPr>
          <p:cNvPr id="3" name="Espace réservé du contenu 2"/>
          <p:cNvSpPr>
            <a:spLocks noGrp="1"/>
          </p:cNvSpPr>
          <p:nvPr>
            <p:ph sz="quarter" idx="1"/>
          </p:nvPr>
        </p:nvSpPr>
        <p:spPr>
          <a:xfrm>
            <a:off x="457200" y="3451792"/>
            <a:ext cx="7467600" cy="4873752"/>
          </a:xfrm>
        </p:spPr>
        <p:txBody>
          <a:bodyPr/>
          <a:lstStyle/>
          <a:p>
            <a:pPr>
              <a:buNone/>
            </a:pPr>
            <a:endParaRPr lang="fr-FR" b="1" dirty="0"/>
          </a:p>
          <a:p>
            <a:pPr>
              <a:buNone/>
            </a:pPr>
            <a:r>
              <a:rPr lang="fr-FR" sz="2000" b="1" i="1" dirty="0">
                <a:latin typeface="Lucida Calligraphy" pitchFamily="66" charset="0"/>
              </a:rPr>
              <a:t>Selon l’OMS : </a:t>
            </a:r>
          </a:p>
          <a:p>
            <a:pPr>
              <a:buNone/>
            </a:pPr>
            <a:endParaRPr lang="fr-FR" sz="2000" b="1" i="1" dirty="0">
              <a:latin typeface="Lucida Calligraphy" pitchFamily="66" charset="0"/>
            </a:endParaRPr>
          </a:p>
          <a:p>
            <a:pPr algn="ctr">
              <a:buNone/>
            </a:pPr>
            <a:r>
              <a:rPr lang="fr-FR" dirty="0"/>
              <a:t> «  La pharmacovigilance est la science ou activités relatives à la </a:t>
            </a:r>
            <a:r>
              <a:rPr lang="fr-FR" u="sng" dirty="0"/>
              <a:t>détection</a:t>
            </a:r>
            <a:r>
              <a:rPr lang="fr-FR" dirty="0"/>
              <a:t>, l</a:t>
            </a:r>
            <a:r>
              <a:rPr lang="fr-FR" u="sng" dirty="0"/>
              <a:t>’évaluation</a:t>
            </a:r>
            <a:r>
              <a:rPr lang="fr-FR" dirty="0"/>
              <a:t>, à la </a:t>
            </a:r>
            <a:r>
              <a:rPr lang="fr-FR" u="sng" dirty="0"/>
              <a:t>compréhension</a:t>
            </a:r>
            <a:r>
              <a:rPr lang="fr-FR" dirty="0"/>
              <a:t> et à la </a:t>
            </a:r>
            <a:r>
              <a:rPr lang="fr-FR" u="sng" dirty="0"/>
              <a:t>prévention</a:t>
            </a:r>
            <a:r>
              <a:rPr lang="fr-FR" dirty="0"/>
              <a:t> des </a:t>
            </a:r>
            <a:r>
              <a:rPr lang="fr-FR" dirty="0">
                <a:solidFill>
                  <a:srgbClr val="C00000"/>
                </a:solidFill>
              </a:rPr>
              <a:t>effets indésirables </a:t>
            </a:r>
            <a:r>
              <a:rPr lang="fr-FR" dirty="0"/>
              <a:t>ou de </a:t>
            </a:r>
            <a:r>
              <a:rPr lang="fr-FR" dirty="0">
                <a:solidFill>
                  <a:srgbClr val="C00000"/>
                </a:solidFill>
              </a:rPr>
              <a:t>tout autre problème</a:t>
            </a:r>
            <a:r>
              <a:rPr lang="fr-FR" dirty="0"/>
              <a:t> lié aux médicaments ».</a:t>
            </a:r>
          </a:p>
          <a:p>
            <a:pPr algn="ctr"/>
            <a:endParaRPr lang="fr-FR" dirty="0"/>
          </a:p>
        </p:txBody>
      </p:sp>
      <p:graphicFrame>
        <p:nvGraphicFramePr>
          <p:cNvPr id="4" name="Diagramme 3"/>
          <p:cNvGraphicFramePr/>
          <p:nvPr>
            <p:extLst>
              <p:ext uri="{D42A27DB-BD31-4B8C-83A1-F6EECF244321}">
                <p14:modId xmlns:p14="http://schemas.microsoft.com/office/powerpoint/2010/main" val="3034792951"/>
              </p:ext>
            </p:extLst>
          </p:nvPr>
        </p:nvGraphicFramePr>
        <p:xfrm>
          <a:off x="3347864" y="2276872"/>
          <a:ext cx="5184576" cy="22132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539552" y="1124744"/>
            <a:ext cx="7992888" cy="1938992"/>
          </a:xfrm>
          <a:prstGeom prst="rect">
            <a:avLst/>
          </a:prstGeom>
          <a:noFill/>
        </p:spPr>
        <p:txBody>
          <a:bodyPr wrap="square" rtlCol="0">
            <a:spAutoFit/>
          </a:bodyPr>
          <a:lstStyle/>
          <a:p>
            <a:r>
              <a:rPr lang="fr-FR" sz="2400" dirty="0"/>
              <a:t>–Surveillance des effets indésirables médicamenteux ;</a:t>
            </a:r>
          </a:p>
          <a:p>
            <a:r>
              <a:rPr lang="fr-FR" sz="2400" dirty="0"/>
              <a:t>–Surveillance de la sécurité des médicaments ;</a:t>
            </a:r>
          </a:p>
          <a:p>
            <a:r>
              <a:rPr lang="fr-FR" sz="2400" dirty="0"/>
              <a:t>–Surveillance post-commercialisation (phase IV des études cliniques).</a:t>
            </a:r>
          </a:p>
          <a:p>
            <a:endParaRPr lang="fr-FR" sz="2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apps.who.int/medicinedocs/documents/s6165f/p1.jpg"/>
          <p:cNvPicPr>
            <a:picLocks noChangeAspect="1" noChangeArrowheads="1"/>
          </p:cNvPicPr>
          <p:nvPr/>
        </p:nvPicPr>
        <p:blipFill>
          <a:blip r:embed="rId3" cstate="print"/>
          <a:srcRect/>
          <a:stretch>
            <a:fillRect/>
          </a:stretch>
        </p:blipFill>
        <p:spPr bwMode="auto">
          <a:xfrm>
            <a:off x="0" y="1340768"/>
            <a:ext cx="9144000" cy="5517232"/>
          </a:xfrm>
          <a:prstGeom prst="rect">
            <a:avLst/>
          </a:prstGeom>
          <a:noFill/>
        </p:spPr>
      </p:pic>
      <p:sp>
        <p:nvSpPr>
          <p:cNvPr id="6" name="Titre 1"/>
          <p:cNvSpPr txBox="1">
            <a:spLocks/>
          </p:cNvSpPr>
          <p:nvPr/>
        </p:nvSpPr>
        <p:spPr>
          <a:xfrm>
            <a:off x="500034" y="0"/>
            <a:ext cx="7467600" cy="1011222"/>
          </a:xfrm>
          <a:prstGeom prst="rect">
            <a:avLst/>
          </a:prstGeom>
        </p:spPr>
        <p:txBody>
          <a:bodyPr>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r>
              <a:rPr lang="fr-FR" b="1" cap="all" dirty="0">
                <a:ln w="0"/>
                <a:solidFill>
                  <a:schemeClr val="tx1"/>
                </a:solidFill>
                <a:effectLst>
                  <a:reflection blurRad="12700" stA="50000" endPos="50000" dist="5000" dir="5400000" sy="-100000" rotWithShape="0"/>
                </a:effectLst>
              </a:rPr>
              <a:t>Importance de la pharmacovigilance</a:t>
            </a:r>
            <a:endParaRPr lang="fr-FR" dirty="0">
              <a:solidFill>
                <a:schemeClr val="tx1"/>
              </a:solidFill>
            </a:endParaRPr>
          </a:p>
        </p:txBody>
      </p:sp>
    </p:spTree>
    <p:extLst>
      <p:ext uri="{BB962C8B-B14F-4D97-AF65-F5344CB8AC3E}">
        <p14:creationId xmlns:p14="http://schemas.microsoft.com/office/powerpoint/2010/main" val="4030110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500034" y="4581128"/>
            <a:ext cx="8248430" cy="20882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La pharmacovigilance permet la  surveillance du risque d’EI survenu au décours de l’administration d’un médicament ou d’un produit sanitaire à usage humain dans les </a:t>
            </a:r>
            <a:r>
              <a:rPr lang="fr-FR" sz="2400" b="1" dirty="0">
                <a:solidFill>
                  <a:srgbClr val="FF0000"/>
                </a:solidFill>
              </a:rPr>
              <a:t>CONDITIONS REELLES </a:t>
            </a:r>
            <a:r>
              <a:rPr lang="fr-FR" sz="2400" b="1" dirty="0">
                <a:solidFill>
                  <a:schemeClr val="tx1"/>
                </a:solidFill>
              </a:rPr>
              <a:t>DE SON UTILISATION</a:t>
            </a:r>
          </a:p>
        </p:txBody>
      </p:sp>
      <p:pic>
        <p:nvPicPr>
          <p:cNvPr id="10" name="Picture 2"/>
          <p:cNvPicPr>
            <a:picLocks noChangeAspect="1" noChangeArrowheads="1"/>
          </p:cNvPicPr>
          <p:nvPr/>
        </p:nvPicPr>
        <p:blipFill>
          <a:blip r:embed="rId2" cstate="print"/>
          <a:srcRect l="16846" t="20508" r="22363" b="9179"/>
          <a:stretch>
            <a:fillRect/>
          </a:stretch>
        </p:blipFill>
        <p:spPr bwMode="auto">
          <a:xfrm>
            <a:off x="162272" y="1556792"/>
            <a:ext cx="3131840" cy="2664296"/>
          </a:xfrm>
          <a:prstGeom prst="rect">
            <a:avLst/>
          </a:prstGeom>
          <a:noFill/>
          <a:ln w="9525">
            <a:noFill/>
            <a:miter lim="800000"/>
            <a:headEnd/>
            <a:tailEnd/>
          </a:ln>
        </p:spPr>
      </p:pic>
      <p:pic>
        <p:nvPicPr>
          <p:cNvPr id="11" name="Picture 2"/>
          <p:cNvPicPr>
            <a:picLocks noChangeAspect="1" noChangeArrowheads="1"/>
          </p:cNvPicPr>
          <p:nvPr/>
        </p:nvPicPr>
        <p:blipFill>
          <a:blip r:embed="rId3" cstate="print"/>
          <a:srcRect l="16845" t="20508" r="13574" b="22851"/>
          <a:stretch>
            <a:fillRect/>
          </a:stretch>
        </p:blipFill>
        <p:spPr bwMode="auto">
          <a:xfrm>
            <a:off x="3294112" y="1556792"/>
            <a:ext cx="2880320" cy="2664296"/>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6191672" y="1587561"/>
            <a:ext cx="2952328" cy="2633527"/>
          </a:xfrm>
          <a:prstGeom prst="rect">
            <a:avLst/>
          </a:prstGeom>
          <a:noFill/>
          <a:ln w="9525">
            <a:noFill/>
            <a:miter lim="800000"/>
            <a:headEnd/>
            <a:tailEnd/>
          </a:ln>
        </p:spPr>
      </p:pic>
    </p:spTree>
    <p:extLst>
      <p:ext uri="{BB962C8B-B14F-4D97-AF65-F5344CB8AC3E}">
        <p14:creationId xmlns:p14="http://schemas.microsoft.com/office/powerpoint/2010/main" val="256239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 calcmode="lin" valueType="num">
                                      <p:cBhvr>
                                        <p:cTn id="24" dur="500" fill="hold"/>
                                        <p:tgtEl>
                                          <p:spTgt spid="3074"/>
                                        </p:tgtEl>
                                        <p:attrNameLst>
                                          <p:attrName>ppt_w</p:attrName>
                                        </p:attrNameLst>
                                      </p:cBhvr>
                                      <p:tavLst>
                                        <p:tav tm="0">
                                          <p:val>
                                            <p:fltVal val="0"/>
                                          </p:val>
                                        </p:tav>
                                        <p:tav tm="100000">
                                          <p:val>
                                            <p:strVal val="#ppt_w"/>
                                          </p:val>
                                        </p:tav>
                                      </p:tavLst>
                                    </p:anim>
                                    <p:anim calcmode="lin" valueType="num">
                                      <p:cBhvr>
                                        <p:cTn id="25" dur="500" fill="hold"/>
                                        <p:tgtEl>
                                          <p:spTgt spid="30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916832"/>
            <a:ext cx="7920880" cy="2862322"/>
          </a:xfrm>
          <a:prstGeom prst="rect">
            <a:avLst/>
          </a:prstGeom>
        </p:spPr>
        <p:txBody>
          <a:bodyPr wrap="square">
            <a:spAutoFit/>
          </a:bodyPr>
          <a:lstStyle/>
          <a:p>
            <a:r>
              <a:rPr lang="en-US" sz="2800" dirty="0"/>
              <a:t>❖</a:t>
            </a:r>
            <a:r>
              <a:rPr lang="fr-FR" sz="2800" dirty="0"/>
              <a:t> </a:t>
            </a:r>
            <a:r>
              <a:rPr lang="fr-FR" sz="2800" u="sng" dirty="0"/>
              <a:t>Objectif principal :</a:t>
            </a:r>
          </a:p>
          <a:p>
            <a:endParaRPr lang="fr-FR" sz="2800" dirty="0"/>
          </a:p>
          <a:p>
            <a:endParaRPr lang="fr-FR" sz="2800" dirty="0"/>
          </a:p>
          <a:p>
            <a:r>
              <a:rPr lang="fr-FR" sz="2400" dirty="0"/>
              <a:t>Améliorer la sécurité du patient par la surveillance continuelle de l’impact sanitaire de l’utilisation des produits de santé et par l’évaluation du rapport </a:t>
            </a:r>
            <a:r>
              <a:rPr lang="fr-FR" sz="2400" dirty="0">
                <a:solidFill>
                  <a:srgbClr val="FF0000"/>
                </a:solidFill>
              </a:rPr>
              <a:t>bénéfice/ risque </a:t>
            </a:r>
            <a:r>
              <a:rPr lang="fr-FR" sz="2400" dirty="0"/>
              <a:t>de ces produits</a:t>
            </a:r>
          </a:p>
        </p:txBody>
      </p:sp>
      <p:sp>
        <p:nvSpPr>
          <p:cNvPr id="3" name="Titre 1"/>
          <p:cNvSpPr txBox="1">
            <a:spLocks/>
          </p:cNvSpPr>
          <p:nvPr/>
        </p:nvSpPr>
        <p:spPr>
          <a:xfrm>
            <a:off x="500034" y="197768"/>
            <a:ext cx="7467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r>
              <a:rPr lang="fr-FR" b="1" cap="all" dirty="0">
                <a:ln w="0"/>
                <a:solidFill>
                  <a:schemeClr val="accent5">
                    <a:lumMod val="25000"/>
                  </a:schemeClr>
                </a:solidFill>
                <a:effectLst>
                  <a:reflection blurRad="12700" stA="50000" endPos="50000" dist="5000" dir="5400000" sy="-100000" rotWithShape="0"/>
                </a:effectLst>
              </a:rPr>
              <a:t>Objectifs de la pharmacovigilance </a:t>
            </a:r>
            <a:endParaRPr lang="fr-FR" dirty="0"/>
          </a:p>
        </p:txBody>
      </p:sp>
    </p:spTree>
    <p:extLst>
      <p:ext uri="{BB962C8B-B14F-4D97-AF65-F5344CB8AC3E}">
        <p14:creationId xmlns:p14="http://schemas.microsoft.com/office/powerpoint/2010/main" val="22842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endParaRPr lang="fr-FR" dirty="0"/>
          </a:p>
        </p:txBody>
      </p:sp>
      <p:sp>
        <p:nvSpPr>
          <p:cNvPr id="3" name="Espace réservé du contenu 2"/>
          <p:cNvSpPr>
            <a:spLocks noGrp="1"/>
          </p:cNvSpPr>
          <p:nvPr>
            <p:ph sz="quarter" idx="1"/>
          </p:nvPr>
        </p:nvSpPr>
        <p:spPr>
          <a:xfrm>
            <a:off x="395536" y="1867616"/>
            <a:ext cx="8496944" cy="4873752"/>
          </a:xfrm>
        </p:spPr>
        <p:txBody>
          <a:bodyPr>
            <a:noAutofit/>
          </a:bodyPr>
          <a:lstStyle/>
          <a:p>
            <a:pPr lvl="0"/>
            <a:r>
              <a:rPr lang="fr-FR" sz="1800" dirty="0"/>
              <a:t>Détection précoce des nouveaux EI.</a:t>
            </a:r>
          </a:p>
          <a:p>
            <a:pPr lvl="0"/>
            <a:endParaRPr lang="fr-FR" sz="1800" dirty="0"/>
          </a:p>
          <a:p>
            <a:pPr lvl="0"/>
            <a:r>
              <a:rPr lang="fr-FR" sz="1800" dirty="0"/>
              <a:t>Établir la fréquence des nouveaux EI.</a:t>
            </a:r>
          </a:p>
          <a:p>
            <a:pPr lvl="0"/>
            <a:endParaRPr lang="fr-FR" sz="1800" dirty="0"/>
          </a:p>
          <a:p>
            <a:pPr lvl="0"/>
            <a:r>
              <a:rPr lang="fr-FR" sz="1800" dirty="0"/>
              <a:t>Détecter les augmentations de fréquence des EI médicamenteux connus </a:t>
            </a:r>
          </a:p>
          <a:p>
            <a:pPr lvl="0"/>
            <a:endParaRPr lang="fr-FR" sz="1800" dirty="0"/>
          </a:p>
          <a:p>
            <a:r>
              <a:rPr lang="fr-FR" sz="1800" dirty="0"/>
              <a:t>Identifications des facteurs de risques</a:t>
            </a:r>
          </a:p>
          <a:p>
            <a:endParaRPr lang="fr-FR" sz="1800" dirty="0"/>
          </a:p>
          <a:p>
            <a:r>
              <a:rPr lang="fr-FR" sz="1800" dirty="0"/>
              <a:t>Comprendre le mécanisme et étudier les conséquences  de ces EI.</a:t>
            </a:r>
          </a:p>
          <a:p>
            <a:endParaRPr lang="fr-FR" sz="1800" dirty="0"/>
          </a:p>
          <a:p>
            <a:pPr lvl="0"/>
            <a:r>
              <a:rPr lang="fr-FR" sz="1800" dirty="0"/>
              <a:t>Mise en œuvre des mesures nécessaires correctives.</a:t>
            </a:r>
          </a:p>
          <a:p>
            <a:pPr lvl="0"/>
            <a:endParaRPr lang="fr-FR" sz="1800" dirty="0"/>
          </a:p>
          <a:p>
            <a:pPr lvl="0"/>
            <a:r>
              <a:rPr lang="fr-FR" sz="1800" dirty="0"/>
              <a:t>Diffuser l’information et donner des avis techniques aux organismes </a:t>
            </a:r>
          </a:p>
          <a:p>
            <a:pPr marL="0" lvl="0" indent="0">
              <a:buNone/>
            </a:pPr>
            <a:r>
              <a:rPr lang="fr-FR" sz="1800" dirty="0"/>
              <a:t>     ayant un pouvoir légal sur l’autorisation d’utilisation.</a:t>
            </a:r>
          </a:p>
          <a:p>
            <a:endParaRPr lang="fr-FR" sz="1800" b="1" dirty="0"/>
          </a:p>
          <a:p>
            <a:pPr lvl="0"/>
            <a:endParaRPr lang="fr-FR" sz="1800" b="1" dirty="0"/>
          </a:p>
          <a:p>
            <a:endParaRPr lang="fr-FR" sz="1800" dirty="0"/>
          </a:p>
        </p:txBody>
      </p:sp>
      <p:sp>
        <p:nvSpPr>
          <p:cNvPr id="4" name="Rectangle 3"/>
          <p:cNvSpPr/>
          <p:nvPr/>
        </p:nvSpPr>
        <p:spPr>
          <a:xfrm>
            <a:off x="395536" y="1124744"/>
            <a:ext cx="4330032" cy="523220"/>
          </a:xfrm>
          <a:prstGeom prst="rect">
            <a:avLst/>
          </a:prstGeom>
        </p:spPr>
        <p:txBody>
          <a:bodyPr wrap="none">
            <a:spAutoFit/>
          </a:bodyPr>
          <a:lstStyle/>
          <a:p>
            <a:r>
              <a:rPr lang="en-US" sz="2800" dirty="0"/>
              <a:t>❖</a:t>
            </a:r>
            <a:r>
              <a:rPr lang="fr-FR" sz="2800" dirty="0"/>
              <a:t> </a:t>
            </a:r>
            <a:r>
              <a:rPr lang="fr-FR" sz="2800" u="sng" dirty="0"/>
              <a:t>Objectifs spécifiques  </a:t>
            </a:r>
            <a:r>
              <a:rPr lang="fr-FR" sz="2800" dirty="0"/>
              <a:t>:</a:t>
            </a:r>
          </a:p>
        </p:txBody>
      </p:sp>
      <p:sp>
        <p:nvSpPr>
          <p:cNvPr id="6" name="Titre 1"/>
          <p:cNvSpPr txBox="1">
            <a:spLocks/>
          </p:cNvSpPr>
          <p:nvPr/>
        </p:nvSpPr>
        <p:spPr>
          <a:xfrm>
            <a:off x="838200" y="70278"/>
            <a:ext cx="7467600" cy="1143000"/>
          </a:xfrm>
          <a:prstGeom prst="rect">
            <a:avLst/>
          </a:prstGeom>
        </p:spPr>
        <p:txBody>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r>
              <a:rPr lang="fr-FR" b="1" cap="all" dirty="0">
                <a:ln w="0"/>
                <a:solidFill>
                  <a:schemeClr val="accent5">
                    <a:lumMod val="25000"/>
                  </a:schemeClr>
                </a:solidFill>
                <a:effectLst>
                  <a:reflection blurRad="12700" stA="50000" endPos="50000" dist="5000" dir="5400000" sy="-100000" rotWithShape="0"/>
                </a:effectLst>
              </a:rPr>
              <a:t>Objectifs de la pharmacovigilance </a:t>
            </a:r>
            <a:endParaRPr lang="fr-FR" dirty="0"/>
          </a:p>
        </p:txBody>
      </p:sp>
    </p:spTree>
  </p:cSld>
  <p:clrMapOvr>
    <a:masterClrMapping/>
  </p:clrMapOvr>
  <p:transition>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cap="all" dirty="0">
                <a:ln w="0"/>
                <a:solidFill>
                  <a:schemeClr val="accent5">
                    <a:lumMod val="25000"/>
                  </a:schemeClr>
                </a:solidFill>
                <a:effectLst>
                  <a:reflection blurRad="12700" stA="50000" endPos="50000" dist="5000" dir="5400000" sy="-100000" rotWithShape="0"/>
                </a:effectLst>
              </a:rPr>
              <a:t>Application du dispositif de la pharmacovigilance</a:t>
            </a:r>
          </a:p>
        </p:txBody>
      </p:sp>
      <p:sp>
        <p:nvSpPr>
          <p:cNvPr id="4" name="Espace réservé du contenu 3"/>
          <p:cNvSpPr>
            <a:spLocks noGrp="1"/>
          </p:cNvSpPr>
          <p:nvPr>
            <p:ph sz="quarter" idx="1"/>
          </p:nvPr>
        </p:nvSpPr>
        <p:spPr/>
        <p:txBody>
          <a:bodyPr/>
          <a:lstStyle/>
          <a:p>
            <a:endParaRPr lang="fr-FR" dirty="0"/>
          </a:p>
        </p:txBody>
      </p:sp>
      <p:graphicFrame>
        <p:nvGraphicFramePr>
          <p:cNvPr id="5" name="Espace réservé du contenu 3"/>
          <p:cNvGraphicFramePr>
            <a:graphicFrameLocks/>
          </p:cNvGraphicFramePr>
          <p:nvPr>
            <p:extLst>
              <p:ext uri="{D42A27DB-BD31-4B8C-83A1-F6EECF244321}">
                <p14:modId xmlns:p14="http://schemas.microsoft.com/office/powerpoint/2010/main" val="2219222191"/>
              </p:ext>
            </p:extLst>
          </p:nvPr>
        </p:nvGraphicFramePr>
        <p:xfrm>
          <a:off x="1187624" y="1800200"/>
          <a:ext cx="6326187" cy="5733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61603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8190</TotalTime>
  <Words>2368</Words>
  <Application>Microsoft Office PowerPoint</Application>
  <PresentationFormat>Affichage à l'écran (4:3)</PresentationFormat>
  <Paragraphs>382</Paragraphs>
  <Slides>36</Slides>
  <Notes>24</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36</vt:i4>
      </vt:variant>
    </vt:vector>
  </HeadingPairs>
  <TitlesOfParts>
    <vt:vector size="47" baseType="lpstr">
      <vt:lpstr>Arial</vt:lpstr>
      <vt:lpstr>Calibri</vt:lpstr>
      <vt:lpstr>Century Schoolbook</vt:lpstr>
      <vt:lpstr>Comic Sans MS</vt:lpstr>
      <vt:lpstr>Lucida Calligraphy</vt:lpstr>
      <vt:lpstr>Symbol</vt:lpstr>
      <vt:lpstr>Tahoma</vt:lpstr>
      <vt:lpstr>Times New Roman</vt:lpstr>
      <vt:lpstr>Wingdings</vt:lpstr>
      <vt:lpstr>Wingdings 2</vt:lpstr>
      <vt:lpstr>Oriel</vt:lpstr>
      <vt:lpstr> </vt:lpstr>
      <vt:lpstr>Introduction </vt:lpstr>
      <vt:lpstr>Historique </vt:lpstr>
      <vt:lpstr>Définition</vt:lpstr>
      <vt:lpstr>Présentation PowerPoint</vt:lpstr>
      <vt:lpstr>Présentation PowerPoint</vt:lpstr>
      <vt:lpstr>Présentation PowerPoint</vt:lpstr>
      <vt:lpstr>Présentation PowerPoint</vt:lpstr>
      <vt:lpstr>Application du dispositif de la pharmacovigilance</vt:lpstr>
      <vt:lpstr> Champs d’application de la pharmacovigilance</vt:lpstr>
      <vt:lpstr> Méthodologie circuit de la pharmacovigilence  </vt:lpstr>
      <vt:lpstr>Présentation PowerPoint</vt:lpstr>
      <vt:lpstr> Notification / Déclaration / Recueil des données </vt:lpstr>
      <vt:lpstr>             Notification spontanée    Comment ça marche ? </vt:lpstr>
      <vt:lpstr>             Notification spontanée    Comment ça marche ? </vt:lpstr>
      <vt:lpstr>             Notification spontanée    Comment ça marche ? </vt:lpstr>
      <vt:lpstr>             Notification spontanée    Comment ça marche ? </vt:lpstr>
      <vt:lpstr>             Notification spontanée    Comment ça marche ? </vt:lpstr>
      <vt:lpstr>             Notification spontanée    Comment ça marche ? </vt:lpstr>
      <vt:lpstr> Notification spontanée</vt:lpstr>
      <vt:lpstr> Notification spontanée</vt:lpstr>
      <vt:lpstr> Notification spontanée</vt:lpstr>
      <vt:lpstr>recueil orientée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Imputabilité extrinsèque  </vt:lpstr>
      <vt:lpstr>Présentation PowerPoint</vt:lpstr>
      <vt:lpstr> prise de décision </vt:lpstr>
      <vt:lpstr>CONCLUSION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pharmacovigilance </dc:title>
  <dc:creator>user-compaq</dc:creator>
  <cp:lastModifiedBy>djidji princesse</cp:lastModifiedBy>
  <cp:revision>120</cp:revision>
  <dcterms:created xsi:type="dcterms:W3CDTF">2015-11-03T16:12:41Z</dcterms:created>
  <dcterms:modified xsi:type="dcterms:W3CDTF">2024-05-26T22:41:53Z</dcterms:modified>
</cp:coreProperties>
</file>