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2" r:id="rId1"/>
  </p:sldMasterIdLst>
  <p:notesMasterIdLst>
    <p:notesMasterId r:id="rId43"/>
  </p:notesMasterIdLst>
  <p:sldIdLst>
    <p:sldId id="320" r:id="rId2"/>
    <p:sldId id="344" r:id="rId3"/>
    <p:sldId id="352" r:id="rId4"/>
    <p:sldId id="353" r:id="rId5"/>
    <p:sldId id="354" r:id="rId6"/>
    <p:sldId id="307" r:id="rId7"/>
    <p:sldId id="374" r:id="rId8"/>
    <p:sldId id="316" r:id="rId9"/>
    <p:sldId id="305" r:id="rId10"/>
    <p:sldId id="308" r:id="rId11"/>
    <p:sldId id="351" r:id="rId12"/>
    <p:sldId id="334" r:id="rId13"/>
    <p:sldId id="262" r:id="rId14"/>
    <p:sldId id="310" r:id="rId15"/>
    <p:sldId id="311" r:id="rId16"/>
    <p:sldId id="314" r:id="rId17"/>
    <p:sldId id="355" r:id="rId18"/>
    <p:sldId id="356" r:id="rId19"/>
    <p:sldId id="359" r:id="rId20"/>
    <p:sldId id="360" r:id="rId21"/>
    <p:sldId id="361" r:id="rId22"/>
    <p:sldId id="312" r:id="rId23"/>
    <p:sldId id="309" r:id="rId24"/>
    <p:sldId id="335" r:id="rId25"/>
    <p:sldId id="370" r:id="rId26"/>
    <p:sldId id="349" r:id="rId27"/>
    <p:sldId id="332" r:id="rId28"/>
    <p:sldId id="336" r:id="rId29"/>
    <p:sldId id="371" r:id="rId30"/>
    <p:sldId id="373" r:id="rId31"/>
    <p:sldId id="372" r:id="rId32"/>
    <p:sldId id="287" r:id="rId33"/>
    <p:sldId id="363" r:id="rId34"/>
    <p:sldId id="345" r:id="rId35"/>
    <p:sldId id="364" r:id="rId36"/>
    <p:sldId id="367" r:id="rId37"/>
    <p:sldId id="368" r:id="rId38"/>
    <p:sldId id="365" r:id="rId39"/>
    <p:sldId id="369" r:id="rId40"/>
    <p:sldId id="366" r:id="rId41"/>
    <p:sldId id="319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505"/>
    <a:srgbClr val="D0005E"/>
    <a:srgbClr val="F1FF9B"/>
    <a:srgbClr val="C19FFF"/>
    <a:srgbClr val="FFE0A3"/>
    <a:srgbClr val="FF3399"/>
    <a:srgbClr val="CC3399"/>
    <a:srgbClr val="70AC2E"/>
    <a:srgbClr val="CAB4EA"/>
    <a:srgbClr val="D3B5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40" autoAdjust="0"/>
    <p:restoredTop sz="78315" autoAdjust="0"/>
  </p:normalViewPr>
  <p:slideViewPr>
    <p:cSldViewPr>
      <p:cViewPr varScale="1">
        <p:scale>
          <a:sx n="73" d="100"/>
          <a:sy n="73" d="100"/>
        </p:scale>
        <p:origin x="112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DA77A3-8CD5-46BC-A5AA-85455BDDED28}" type="doc">
      <dgm:prSet loTypeId="urn:microsoft.com/office/officeart/2005/8/layout/vList5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A866AD3C-A7FE-4393-BDD0-8BBF0867B73B}">
      <dgm:prSet phldrT="[Texte]"/>
      <dgm:spPr/>
      <dgm:t>
        <a:bodyPr/>
        <a:lstStyle/>
        <a:p>
          <a:r>
            <a: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Formation de complexes non résorbés</a:t>
          </a:r>
        </a:p>
      </dgm:t>
    </dgm:pt>
    <dgm:pt modelId="{F3F01944-F2CE-44B6-89A2-86674D1AA24F}" type="parTrans" cxnId="{832E003C-97D5-4DD7-B81D-2F479CD57F07}">
      <dgm:prSet/>
      <dgm:spPr/>
      <dgm:t>
        <a:bodyPr/>
        <a:lstStyle/>
        <a:p>
          <a:endParaRPr lang="fr-FR"/>
        </a:p>
      </dgm:t>
    </dgm:pt>
    <dgm:pt modelId="{8D8EFEA0-3E37-4141-A076-D4156964B7ED}" type="sibTrans" cxnId="{832E003C-97D5-4DD7-B81D-2F479CD57F07}">
      <dgm:prSet/>
      <dgm:spPr/>
      <dgm:t>
        <a:bodyPr/>
        <a:lstStyle/>
        <a:p>
          <a:endParaRPr lang="fr-FR"/>
        </a:p>
      </dgm:t>
    </dgm:pt>
    <dgm:pt modelId="{680B6501-8347-4155-87E5-0956DD0BAEE1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b="1" dirty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Ca/Mg/Fe/Al(antiacides) + Tétracyclines</a:t>
          </a:r>
          <a:endParaRPr lang="fr-FR" dirty="0">
            <a:solidFill>
              <a:schemeClr val="tx1"/>
            </a:solidFill>
          </a:endParaRPr>
        </a:p>
      </dgm:t>
    </dgm:pt>
    <dgm:pt modelId="{FCB3BEA8-64C5-42E8-A721-0DE552568F7B}" type="parTrans" cxnId="{543594F0-28CE-41F5-B9DE-CA9436F72E12}">
      <dgm:prSet/>
      <dgm:spPr/>
      <dgm:t>
        <a:bodyPr/>
        <a:lstStyle/>
        <a:p>
          <a:endParaRPr lang="fr-FR"/>
        </a:p>
      </dgm:t>
    </dgm:pt>
    <dgm:pt modelId="{286550E8-0086-4057-909F-E5EAB595AEE9}" type="sibTrans" cxnId="{543594F0-28CE-41F5-B9DE-CA9436F72E12}">
      <dgm:prSet/>
      <dgm:spPr/>
      <dgm:t>
        <a:bodyPr/>
        <a:lstStyle/>
        <a:p>
          <a:endParaRPr lang="fr-FR"/>
        </a:p>
      </dgm:t>
    </dgm:pt>
    <dgm:pt modelId="{2EF7E659-1025-4618-A6A7-CF4022A40224}">
      <dgm:prSet phldrT="[Texte]"/>
      <dgm:spPr/>
      <dgm:t>
        <a:bodyPr/>
        <a:lstStyle/>
        <a:p>
          <a:r>
            <a: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Adsorption</a:t>
          </a:r>
        </a:p>
      </dgm:t>
    </dgm:pt>
    <dgm:pt modelId="{B82052C5-3BD8-4DCD-BBC9-633545670341}" type="parTrans" cxnId="{63F3B819-4F1E-43E7-9C5D-7EED9C1F2138}">
      <dgm:prSet/>
      <dgm:spPr/>
      <dgm:t>
        <a:bodyPr/>
        <a:lstStyle/>
        <a:p>
          <a:endParaRPr lang="fr-FR"/>
        </a:p>
      </dgm:t>
    </dgm:pt>
    <dgm:pt modelId="{02F6E1A1-6D39-4E38-A412-F1462DC95B48}" type="sibTrans" cxnId="{63F3B819-4F1E-43E7-9C5D-7EED9C1F2138}">
      <dgm:prSet/>
      <dgm:spPr/>
      <dgm:t>
        <a:bodyPr/>
        <a:lstStyle/>
        <a:p>
          <a:endParaRPr lang="fr-FR"/>
        </a:p>
      </dgm:t>
    </dgm:pt>
    <dgm:pt modelId="{85675318-97AD-4563-8D27-172475057AD4}">
      <dgm:prSet phldrT="[Texte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médicament destiné à être résorbé par un autre non résorbable (</a:t>
          </a:r>
          <a:r>
            <a:rPr lang="fr-FR" b="1" dirty="0"/>
            <a:t>charbon activé </a:t>
          </a:r>
          <a:r>
            <a:rPr lang="fr-FR" dirty="0"/>
            <a:t>)</a:t>
          </a:r>
        </a:p>
      </dgm:t>
    </dgm:pt>
    <dgm:pt modelId="{441B7132-E230-4AC6-AC17-A5398740A09F}" type="parTrans" cxnId="{34EF0646-9023-4737-90FB-3E5A52D77A0A}">
      <dgm:prSet/>
      <dgm:spPr/>
      <dgm:t>
        <a:bodyPr/>
        <a:lstStyle/>
        <a:p>
          <a:endParaRPr lang="fr-FR"/>
        </a:p>
      </dgm:t>
    </dgm:pt>
    <dgm:pt modelId="{0D355244-232B-4489-B590-AF6DAAD9310A}" type="sibTrans" cxnId="{34EF0646-9023-4737-90FB-3E5A52D77A0A}">
      <dgm:prSet/>
      <dgm:spPr/>
      <dgm:t>
        <a:bodyPr/>
        <a:lstStyle/>
        <a:p>
          <a:endParaRPr lang="fr-FR"/>
        </a:p>
      </dgm:t>
    </dgm:pt>
    <dgm:pt modelId="{65B950B8-1D4B-4D0B-A986-A320C92D6F6D}">
      <dgm:prSet phldrT="[Texte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Solubilisation d’un composé diffusible dans un liquide non résorbable</a:t>
          </a:r>
        </a:p>
      </dgm:t>
    </dgm:pt>
    <dgm:pt modelId="{7A1BD81D-6F6F-4031-8E6C-99EB825B66F2}" type="parTrans" cxnId="{7C96A2FD-D44C-48C9-99EE-28D6FAA8C00C}">
      <dgm:prSet/>
      <dgm:spPr/>
      <dgm:t>
        <a:bodyPr/>
        <a:lstStyle/>
        <a:p>
          <a:endParaRPr lang="fr-FR"/>
        </a:p>
      </dgm:t>
    </dgm:pt>
    <dgm:pt modelId="{D52E83C7-77D5-44FD-A7CB-6BBD86A2CA3B}" type="sibTrans" cxnId="{7C96A2FD-D44C-48C9-99EE-28D6FAA8C00C}">
      <dgm:prSet/>
      <dgm:spPr/>
      <dgm:t>
        <a:bodyPr/>
        <a:lstStyle/>
        <a:p>
          <a:endParaRPr lang="fr-FR"/>
        </a:p>
      </dgm:t>
    </dgm:pt>
    <dgm:pt modelId="{83C1048F-0311-4A51-8F35-001EA9E3FE1D}">
      <dgm:prSet phldrT="[Texte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Substances liposolubles (Vit ADEK) + huile laxative (huile de paraffine)</a:t>
          </a:r>
        </a:p>
      </dgm:t>
    </dgm:pt>
    <dgm:pt modelId="{232F0210-26F0-4DC5-827E-1E42B94AF553}" type="parTrans" cxnId="{61A52839-A253-4439-B153-C34A274DB12C}">
      <dgm:prSet/>
      <dgm:spPr/>
      <dgm:t>
        <a:bodyPr/>
        <a:lstStyle/>
        <a:p>
          <a:endParaRPr lang="fr-FR"/>
        </a:p>
      </dgm:t>
    </dgm:pt>
    <dgm:pt modelId="{ED0D4D47-E413-4A1A-A4A5-76B3FF96D2D6}" type="sibTrans" cxnId="{61A52839-A253-4439-B153-C34A274DB12C}">
      <dgm:prSet/>
      <dgm:spPr/>
      <dgm:t>
        <a:bodyPr/>
        <a:lstStyle/>
        <a:p>
          <a:endParaRPr lang="fr-FR"/>
        </a:p>
      </dgm:t>
    </dgm:pt>
    <dgm:pt modelId="{AA6896F1-A3AD-4559-935C-A97DE93B0F9D}">
      <dgm:prSet phldrT="[Texte]">
        <dgm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Variation de l’ionisation par modification du pH gastro-intestinal</a:t>
          </a:r>
        </a:p>
      </dgm:t>
    </dgm:pt>
    <dgm:pt modelId="{7EE1BA40-1AE2-41CB-A5BE-04E5BD630E69}" type="parTrans" cxnId="{168285AB-7E92-443A-9878-82C96B615560}">
      <dgm:prSet/>
      <dgm:spPr/>
      <dgm:t>
        <a:bodyPr/>
        <a:lstStyle/>
        <a:p>
          <a:endParaRPr lang="fr-FR"/>
        </a:p>
      </dgm:t>
    </dgm:pt>
    <dgm:pt modelId="{A5DF4EFE-14BF-4B4A-A436-3FA86A1DF385}" type="sibTrans" cxnId="{168285AB-7E92-443A-9878-82C96B615560}">
      <dgm:prSet/>
      <dgm:spPr/>
      <dgm:t>
        <a:bodyPr/>
        <a:lstStyle/>
        <a:p>
          <a:endParaRPr lang="fr-FR"/>
        </a:p>
      </dgm:t>
    </dgm:pt>
    <dgm:pt modelId="{8C721091-F1A0-4F1A-A202-FC315E7E2EF0}">
      <dgm:prSet phldrT="[Texte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les </a:t>
          </a:r>
          <a:r>
            <a:rPr lang="fr-FR" dirty="0" err="1"/>
            <a:t>alcalinisants</a:t>
          </a:r>
          <a:r>
            <a:rPr lang="fr-FR" dirty="0"/>
            <a:t> (protecteurs gastriques) s’opposent à la résorption des acides faibles (barbituriques)</a:t>
          </a:r>
        </a:p>
      </dgm:t>
    </dgm:pt>
    <dgm:pt modelId="{B3FDE80A-F00C-47F9-BA3F-72E52B3CCDB0}" type="parTrans" cxnId="{4C74D920-D407-427B-86C2-9B4BE5BA6A7D}">
      <dgm:prSet/>
      <dgm:spPr/>
      <dgm:t>
        <a:bodyPr/>
        <a:lstStyle/>
        <a:p>
          <a:endParaRPr lang="fr-FR"/>
        </a:p>
      </dgm:t>
    </dgm:pt>
    <dgm:pt modelId="{9C447353-3C90-40BE-895A-ED5C9E0FA6E7}" type="sibTrans" cxnId="{4C74D920-D407-427B-86C2-9B4BE5BA6A7D}">
      <dgm:prSet/>
      <dgm:spPr/>
      <dgm:t>
        <a:bodyPr/>
        <a:lstStyle/>
        <a:p>
          <a:endParaRPr lang="fr-FR"/>
        </a:p>
      </dgm:t>
    </dgm:pt>
    <dgm:pt modelId="{1F4987ED-592B-4601-902A-CB8D31A92E63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b="0" dirty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Dissocier les horaires de prise!!</a:t>
          </a:r>
          <a:endParaRPr lang="fr-FR" dirty="0">
            <a:solidFill>
              <a:schemeClr val="tx1"/>
            </a:solidFill>
          </a:endParaRPr>
        </a:p>
      </dgm:t>
    </dgm:pt>
    <dgm:pt modelId="{327A0529-A897-4591-9944-ABC4DA90913A}" type="parTrans" cxnId="{084A6408-A7DA-4E1F-A6E0-8D264291B57A}">
      <dgm:prSet/>
      <dgm:spPr/>
      <dgm:t>
        <a:bodyPr/>
        <a:lstStyle/>
        <a:p>
          <a:endParaRPr lang="fr-FR"/>
        </a:p>
      </dgm:t>
    </dgm:pt>
    <dgm:pt modelId="{8450FC4A-EB3A-4BE6-98B8-08DED2E97D61}" type="sibTrans" cxnId="{084A6408-A7DA-4E1F-A6E0-8D264291B57A}">
      <dgm:prSet/>
      <dgm:spPr/>
      <dgm:t>
        <a:bodyPr/>
        <a:lstStyle/>
        <a:p>
          <a:endParaRPr lang="fr-FR"/>
        </a:p>
      </dgm:t>
    </dgm:pt>
    <dgm:pt modelId="{4102E109-AECA-475B-84F5-53CF91697314}" type="pres">
      <dgm:prSet presAssocID="{82DA77A3-8CD5-46BC-A5AA-85455BDDED28}" presName="Name0" presStyleCnt="0">
        <dgm:presLayoutVars>
          <dgm:dir/>
          <dgm:animLvl val="lvl"/>
          <dgm:resizeHandles val="exact"/>
        </dgm:presLayoutVars>
      </dgm:prSet>
      <dgm:spPr/>
    </dgm:pt>
    <dgm:pt modelId="{122DF185-FC05-44FC-997B-59FEAF87AFFA}" type="pres">
      <dgm:prSet presAssocID="{A866AD3C-A7FE-4393-BDD0-8BBF0867B73B}" presName="linNode" presStyleCnt="0"/>
      <dgm:spPr/>
    </dgm:pt>
    <dgm:pt modelId="{5D4820A2-872B-431B-B9B5-1B0C205BC73E}" type="pres">
      <dgm:prSet presAssocID="{A866AD3C-A7FE-4393-BDD0-8BBF0867B73B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72506C4A-4FCA-4073-B2B5-B16BCF32BDE1}" type="pres">
      <dgm:prSet presAssocID="{A866AD3C-A7FE-4393-BDD0-8BBF0867B73B}" presName="descendantText" presStyleLbl="alignAccFollowNode1" presStyleIdx="0" presStyleCnt="4">
        <dgm:presLayoutVars>
          <dgm:bulletEnabled val="1"/>
        </dgm:presLayoutVars>
      </dgm:prSet>
      <dgm:spPr/>
    </dgm:pt>
    <dgm:pt modelId="{4E7605AE-4817-4EA6-A40C-D537A73791EE}" type="pres">
      <dgm:prSet presAssocID="{8D8EFEA0-3E37-4141-A076-D4156964B7ED}" presName="sp" presStyleCnt="0"/>
      <dgm:spPr/>
    </dgm:pt>
    <dgm:pt modelId="{416BC4F1-5AE6-4CC7-BEE5-4E5C91B70D0C}" type="pres">
      <dgm:prSet presAssocID="{2EF7E659-1025-4618-A6A7-CF4022A40224}" presName="linNode" presStyleCnt="0"/>
      <dgm:spPr/>
    </dgm:pt>
    <dgm:pt modelId="{BB5C8F97-2FE0-4796-AF1C-67E64EE90D23}" type="pres">
      <dgm:prSet presAssocID="{2EF7E659-1025-4618-A6A7-CF4022A40224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7A67958E-3C55-4C42-AB2D-13C91583B891}" type="pres">
      <dgm:prSet presAssocID="{2EF7E659-1025-4618-A6A7-CF4022A40224}" presName="descendantText" presStyleLbl="alignAccFollowNode1" presStyleIdx="1" presStyleCnt="4">
        <dgm:presLayoutVars>
          <dgm:bulletEnabled val="1"/>
        </dgm:presLayoutVars>
      </dgm:prSet>
      <dgm:spPr/>
    </dgm:pt>
    <dgm:pt modelId="{570A4E55-D94C-413C-BEE6-365CF3D3A6B8}" type="pres">
      <dgm:prSet presAssocID="{02F6E1A1-6D39-4E38-A412-F1462DC95B48}" presName="sp" presStyleCnt="0"/>
      <dgm:spPr/>
    </dgm:pt>
    <dgm:pt modelId="{FC71F980-9EAA-45C9-B73B-78C48E3C54BB}" type="pres">
      <dgm:prSet presAssocID="{65B950B8-1D4B-4D0B-A986-A320C92D6F6D}" presName="linNode" presStyleCnt="0"/>
      <dgm:spPr/>
    </dgm:pt>
    <dgm:pt modelId="{BA09607C-A4F9-4FD9-9287-EC7424AC463E}" type="pres">
      <dgm:prSet presAssocID="{65B950B8-1D4B-4D0B-A986-A320C92D6F6D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09A2BC92-9495-4835-B3FF-2296B6E9AFD7}" type="pres">
      <dgm:prSet presAssocID="{65B950B8-1D4B-4D0B-A986-A320C92D6F6D}" presName="descendantText" presStyleLbl="alignAccFollowNode1" presStyleIdx="2" presStyleCnt="4">
        <dgm:presLayoutVars>
          <dgm:bulletEnabled val="1"/>
        </dgm:presLayoutVars>
      </dgm:prSet>
      <dgm:spPr/>
    </dgm:pt>
    <dgm:pt modelId="{B318D2F4-0EAA-43C4-9E0F-FF8AD41A9EB8}" type="pres">
      <dgm:prSet presAssocID="{D52E83C7-77D5-44FD-A7CB-6BBD86A2CA3B}" presName="sp" presStyleCnt="0"/>
      <dgm:spPr/>
    </dgm:pt>
    <dgm:pt modelId="{0BB0FE93-7515-474C-B77D-C60A76DD1846}" type="pres">
      <dgm:prSet presAssocID="{AA6896F1-A3AD-4559-935C-A97DE93B0F9D}" presName="linNode" presStyleCnt="0"/>
      <dgm:spPr/>
    </dgm:pt>
    <dgm:pt modelId="{C5A3ABD5-C032-40B6-B437-DF2FDEDF79AB}" type="pres">
      <dgm:prSet presAssocID="{AA6896F1-A3AD-4559-935C-A97DE93B0F9D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496187F0-6963-409A-AA25-80AEB8190133}" type="pres">
      <dgm:prSet presAssocID="{AA6896F1-A3AD-4559-935C-A97DE93B0F9D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98DCC102-F00A-458B-B741-2B008D205220}" type="presOf" srcId="{83C1048F-0311-4A51-8F35-001EA9E3FE1D}" destId="{09A2BC92-9495-4835-B3FF-2296B6E9AFD7}" srcOrd="0" destOrd="0" presId="urn:microsoft.com/office/officeart/2005/8/layout/vList5"/>
    <dgm:cxn modelId="{084A6408-A7DA-4E1F-A6E0-8D264291B57A}" srcId="{A866AD3C-A7FE-4393-BDD0-8BBF0867B73B}" destId="{1F4987ED-592B-4601-902A-CB8D31A92E63}" srcOrd="1" destOrd="0" parTransId="{327A0529-A897-4591-9944-ABC4DA90913A}" sibTransId="{8450FC4A-EB3A-4BE6-98B8-08DED2E97D61}"/>
    <dgm:cxn modelId="{63F3B819-4F1E-43E7-9C5D-7EED9C1F2138}" srcId="{82DA77A3-8CD5-46BC-A5AA-85455BDDED28}" destId="{2EF7E659-1025-4618-A6A7-CF4022A40224}" srcOrd="1" destOrd="0" parTransId="{B82052C5-3BD8-4DCD-BBC9-633545670341}" sibTransId="{02F6E1A1-6D39-4E38-A412-F1462DC95B48}"/>
    <dgm:cxn modelId="{4C74D920-D407-427B-86C2-9B4BE5BA6A7D}" srcId="{AA6896F1-A3AD-4559-935C-A97DE93B0F9D}" destId="{8C721091-F1A0-4F1A-A202-FC315E7E2EF0}" srcOrd="0" destOrd="0" parTransId="{B3FDE80A-F00C-47F9-BA3F-72E52B3CCDB0}" sibTransId="{9C447353-3C90-40BE-895A-ED5C9E0FA6E7}"/>
    <dgm:cxn modelId="{091AC42B-6392-4852-8BA4-7B81B641AEE2}" type="presOf" srcId="{85675318-97AD-4563-8D27-172475057AD4}" destId="{7A67958E-3C55-4C42-AB2D-13C91583B891}" srcOrd="0" destOrd="0" presId="urn:microsoft.com/office/officeart/2005/8/layout/vList5"/>
    <dgm:cxn modelId="{59E98E33-D859-4A59-B937-E196A00FA99C}" type="presOf" srcId="{8C721091-F1A0-4F1A-A202-FC315E7E2EF0}" destId="{496187F0-6963-409A-AA25-80AEB8190133}" srcOrd="0" destOrd="0" presId="urn:microsoft.com/office/officeart/2005/8/layout/vList5"/>
    <dgm:cxn modelId="{61A52839-A253-4439-B153-C34A274DB12C}" srcId="{65B950B8-1D4B-4D0B-A986-A320C92D6F6D}" destId="{83C1048F-0311-4A51-8F35-001EA9E3FE1D}" srcOrd="0" destOrd="0" parTransId="{232F0210-26F0-4DC5-827E-1E42B94AF553}" sibTransId="{ED0D4D47-E413-4A1A-A4A5-76B3FF96D2D6}"/>
    <dgm:cxn modelId="{832E003C-97D5-4DD7-B81D-2F479CD57F07}" srcId="{82DA77A3-8CD5-46BC-A5AA-85455BDDED28}" destId="{A866AD3C-A7FE-4393-BDD0-8BBF0867B73B}" srcOrd="0" destOrd="0" parTransId="{F3F01944-F2CE-44B6-89A2-86674D1AA24F}" sibTransId="{8D8EFEA0-3E37-4141-A076-D4156964B7ED}"/>
    <dgm:cxn modelId="{ED960C3C-F3A4-498E-BF5E-3828F6F51B12}" type="presOf" srcId="{680B6501-8347-4155-87E5-0956DD0BAEE1}" destId="{72506C4A-4FCA-4073-B2B5-B16BCF32BDE1}" srcOrd="0" destOrd="0" presId="urn:microsoft.com/office/officeart/2005/8/layout/vList5"/>
    <dgm:cxn modelId="{EA505D42-D680-49BE-88FF-5255918C8550}" type="presOf" srcId="{2EF7E659-1025-4618-A6A7-CF4022A40224}" destId="{BB5C8F97-2FE0-4796-AF1C-67E64EE90D23}" srcOrd="0" destOrd="0" presId="urn:microsoft.com/office/officeart/2005/8/layout/vList5"/>
    <dgm:cxn modelId="{34EF0646-9023-4737-90FB-3E5A52D77A0A}" srcId="{2EF7E659-1025-4618-A6A7-CF4022A40224}" destId="{85675318-97AD-4563-8D27-172475057AD4}" srcOrd="0" destOrd="0" parTransId="{441B7132-E230-4AC6-AC17-A5398740A09F}" sibTransId="{0D355244-232B-4489-B590-AF6DAAD9310A}"/>
    <dgm:cxn modelId="{2708F38B-E603-4A4F-B8E2-21DC5309468C}" type="presOf" srcId="{1F4987ED-592B-4601-902A-CB8D31A92E63}" destId="{72506C4A-4FCA-4073-B2B5-B16BCF32BDE1}" srcOrd="0" destOrd="1" presId="urn:microsoft.com/office/officeart/2005/8/layout/vList5"/>
    <dgm:cxn modelId="{C2E1AE98-4935-4506-A648-FBB8F80D843D}" type="presOf" srcId="{A866AD3C-A7FE-4393-BDD0-8BBF0867B73B}" destId="{5D4820A2-872B-431B-B9B5-1B0C205BC73E}" srcOrd="0" destOrd="0" presId="urn:microsoft.com/office/officeart/2005/8/layout/vList5"/>
    <dgm:cxn modelId="{168285AB-7E92-443A-9878-82C96B615560}" srcId="{82DA77A3-8CD5-46BC-A5AA-85455BDDED28}" destId="{AA6896F1-A3AD-4559-935C-A97DE93B0F9D}" srcOrd="3" destOrd="0" parTransId="{7EE1BA40-1AE2-41CB-A5BE-04E5BD630E69}" sibTransId="{A5DF4EFE-14BF-4B4A-A436-3FA86A1DF385}"/>
    <dgm:cxn modelId="{B6D675BF-C8EB-4C79-95B8-51EDD4912561}" type="presOf" srcId="{82DA77A3-8CD5-46BC-A5AA-85455BDDED28}" destId="{4102E109-AECA-475B-84F5-53CF91697314}" srcOrd="0" destOrd="0" presId="urn:microsoft.com/office/officeart/2005/8/layout/vList5"/>
    <dgm:cxn modelId="{543594F0-28CE-41F5-B9DE-CA9436F72E12}" srcId="{A866AD3C-A7FE-4393-BDD0-8BBF0867B73B}" destId="{680B6501-8347-4155-87E5-0956DD0BAEE1}" srcOrd="0" destOrd="0" parTransId="{FCB3BEA8-64C5-42E8-A721-0DE552568F7B}" sibTransId="{286550E8-0086-4057-909F-E5EAB595AEE9}"/>
    <dgm:cxn modelId="{7815DDF0-39AF-42A1-9FE6-B72EB784363D}" type="presOf" srcId="{AA6896F1-A3AD-4559-935C-A97DE93B0F9D}" destId="{C5A3ABD5-C032-40B6-B437-DF2FDEDF79AB}" srcOrd="0" destOrd="0" presId="urn:microsoft.com/office/officeart/2005/8/layout/vList5"/>
    <dgm:cxn modelId="{7C6D18F7-348F-4F30-96A1-C9465A665890}" type="presOf" srcId="{65B950B8-1D4B-4D0B-A986-A320C92D6F6D}" destId="{BA09607C-A4F9-4FD9-9287-EC7424AC463E}" srcOrd="0" destOrd="0" presId="urn:microsoft.com/office/officeart/2005/8/layout/vList5"/>
    <dgm:cxn modelId="{7C96A2FD-D44C-48C9-99EE-28D6FAA8C00C}" srcId="{82DA77A3-8CD5-46BC-A5AA-85455BDDED28}" destId="{65B950B8-1D4B-4D0B-A986-A320C92D6F6D}" srcOrd="2" destOrd="0" parTransId="{7A1BD81D-6F6F-4031-8E6C-99EB825B66F2}" sibTransId="{D52E83C7-77D5-44FD-A7CB-6BBD86A2CA3B}"/>
    <dgm:cxn modelId="{360548BB-8D8B-4082-853C-FE2D04EBB002}" type="presParOf" srcId="{4102E109-AECA-475B-84F5-53CF91697314}" destId="{122DF185-FC05-44FC-997B-59FEAF87AFFA}" srcOrd="0" destOrd="0" presId="urn:microsoft.com/office/officeart/2005/8/layout/vList5"/>
    <dgm:cxn modelId="{E5C92D60-7DFA-408B-97F4-1E0D6AE0A1E6}" type="presParOf" srcId="{122DF185-FC05-44FC-997B-59FEAF87AFFA}" destId="{5D4820A2-872B-431B-B9B5-1B0C205BC73E}" srcOrd="0" destOrd="0" presId="urn:microsoft.com/office/officeart/2005/8/layout/vList5"/>
    <dgm:cxn modelId="{E1F80286-C513-4AD0-AE6B-3080C5C51AF9}" type="presParOf" srcId="{122DF185-FC05-44FC-997B-59FEAF87AFFA}" destId="{72506C4A-4FCA-4073-B2B5-B16BCF32BDE1}" srcOrd="1" destOrd="0" presId="urn:microsoft.com/office/officeart/2005/8/layout/vList5"/>
    <dgm:cxn modelId="{56F936D6-D902-43D8-B7D8-9CB03523FF61}" type="presParOf" srcId="{4102E109-AECA-475B-84F5-53CF91697314}" destId="{4E7605AE-4817-4EA6-A40C-D537A73791EE}" srcOrd="1" destOrd="0" presId="urn:microsoft.com/office/officeart/2005/8/layout/vList5"/>
    <dgm:cxn modelId="{2EB3581D-CCC2-48FA-99FF-BEE145D09910}" type="presParOf" srcId="{4102E109-AECA-475B-84F5-53CF91697314}" destId="{416BC4F1-5AE6-4CC7-BEE5-4E5C91B70D0C}" srcOrd="2" destOrd="0" presId="urn:microsoft.com/office/officeart/2005/8/layout/vList5"/>
    <dgm:cxn modelId="{845ADA95-B5D2-4C7C-86EF-607B6A5A64E2}" type="presParOf" srcId="{416BC4F1-5AE6-4CC7-BEE5-4E5C91B70D0C}" destId="{BB5C8F97-2FE0-4796-AF1C-67E64EE90D23}" srcOrd="0" destOrd="0" presId="urn:microsoft.com/office/officeart/2005/8/layout/vList5"/>
    <dgm:cxn modelId="{4B1D1983-2BCA-4461-83F3-008B2E3494F0}" type="presParOf" srcId="{416BC4F1-5AE6-4CC7-BEE5-4E5C91B70D0C}" destId="{7A67958E-3C55-4C42-AB2D-13C91583B891}" srcOrd="1" destOrd="0" presId="urn:microsoft.com/office/officeart/2005/8/layout/vList5"/>
    <dgm:cxn modelId="{71F53562-47C9-4483-8DC8-B8351F871AE5}" type="presParOf" srcId="{4102E109-AECA-475B-84F5-53CF91697314}" destId="{570A4E55-D94C-413C-BEE6-365CF3D3A6B8}" srcOrd="3" destOrd="0" presId="urn:microsoft.com/office/officeart/2005/8/layout/vList5"/>
    <dgm:cxn modelId="{78500556-4F8D-4EA8-A55B-BCA1B179345C}" type="presParOf" srcId="{4102E109-AECA-475B-84F5-53CF91697314}" destId="{FC71F980-9EAA-45C9-B73B-78C48E3C54BB}" srcOrd="4" destOrd="0" presId="urn:microsoft.com/office/officeart/2005/8/layout/vList5"/>
    <dgm:cxn modelId="{06D837DB-4FC1-46C6-AEA6-E660380ED455}" type="presParOf" srcId="{FC71F980-9EAA-45C9-B73B-78C48E3C54BB}" destId="{BA09607C-A4F9-4FD9-9287-EC7424AC463E}" srcOrd="0" destOrd="0" presId="urn:microsoft.com/office/officeart/2005/8/layout/vList5"/>
    <dgm:cxn modelId="{462B5674-F8DA-4923-822F-18C8FA5A80AF}" type="presParOf" srcId="{FC71F980-9EAA-45C9-B73B-78C48E3C54BB}" destId="{09A2BC92-9495-4835-B3FF-2296B6E9AFD7}" srcOrd="1" destOrd="0" presId="urn:microsoft.com/office/officeart/2005/8/layout/vList5"/>
    <dgm:cxn modelId="{BE1186CE-1912-437E-A498-F932BC7F21F9}" type="presParOf" srcId="{4102E109-AECA-475B-84F5-53CF91697314}" destId="{B318D2F4-0EAA-43C4-9E0F-FF8AD41A9EB8}" srcOrd="5" destOrd="0" presId="urn:microsoft.com/office/officeart/2005/8/layout/vList5"/>
    <dgm:cxn modelId="{1DA0A06E-1603-4062-8079-4C3E0789C33E}" type="presParOf" srcId="{4102E109-AECA-475B-84F5-53CF91697314}" destId="{0BB0FE93-7515-474C-B77D-C60A76DD1846}" srcOrd="6" destOrd="0" presId="urn:microsoft.com/office/officeart/2005/8/layout/vList5"/>
    <dgm:cxn modelId="{95FE9B5A-6E9A-4756-9490-9016EC029140}" type="presParOf" srcId="{0BB0FE93-7515-474C-B77D-C60A76DD1846}" destId="{C5A3ABD5-C032-40B6-B437-DF2FDEDF79AB}" srcOrd="0" destOrd="0" presId="urn:microsoft.com/office/officeart/2005/8/layout/vList5"/>
    <dgm:cxn modelId="{F0569302-28C8-4772-82FD-C52D64912944}" type="presParOf" srcId="{0BB0FE93-7515-474C-B77D-C60A76DD1846}" destId="{496187F0-6963-409A-AA25-80AEB819013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D677B2-905D-4FEF-8270-69BD808B0B88}" type="doc">
      <dgm:prSet loTypeId="urn:microsoft.com/office/officeart/2005/8/layout/vList5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fr-FR"/>
        </a:p>
      </dgm:t>
    </dgm:pt>
    <dgm:pt modelId="{A9A47E15-4473-4E9F-9933-385993D014CD}">
      <dgm:prSet phldrT="[Texte]"/>
      <dgm:spPr/>
      <dgm:t>
        <a:bodyPr/>
        <a:lstStyle/>
        <a:p>
          <a:r>
            <a: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Vidange gastrique</a:t>
          </a:r>
        </a:p>
      </dgm:t>
    </dgm:pt>
    <dgm:pt modelId="{980E51E3-1437-48BB-A0C5-F1C5B2A46DB4}" type="parTrans" cxnId="{A6DEDE03-03A4-4F17-A5DD-E0E92E63397E}">
      <dgm:prSet/>
      <dgm:spPr/>
      <dgm:t>
        <a:bodyPr/>
        <a:lstStyle/>
        <a:p>
          <a:endParaRPr lang="fr-FR"/>
        </a:p>
      </dgm:t>
    </dgm:pt>
    <dgm:pt modelId="{CF06953F-578F-4297-88AA-8D22147D3379}" type="sibTrans" cxnId="{A6DEDE03-03A4-4F17-A5DD-E0E92E63397E}">
      <dgm:prSet/>
      <dgm:spPr/>
      <dgm:t>
        <a:bodyPr/>
        <a:lstStyle/>
        <a:p>
          <a:endParaRPr lang="fr-FR"/>
        </a:p>
      </dgm:t>
    </dgm:pt>
    <dgm:pt modelId="{998FAECA-CABC-4AC6-A251-8C4613D2D4C6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b="1" dirty="0"/>
            <a:t>(+) VG </a:t>
          </a:r>
          <a:r>
            <a:rPr lang="fr-FR" dirty="0"/>
            <a:t>(</a:t>
          </a:r>
          <a:r>
            <a:rPr lang="fr-FR" dirty="0" err="1"/>
            <a:t>Métoclopramide</a:t>
          </a:r>
          <a:r>
            <a:rPr lang="fr-FR" baseline="0" dirty="0">
              <a:solidFill>
                <a:schemeClr val="dk1"/>
              </a:solidFill>
              <a:latin typeface="+mn-lt"/>
              <a:ea typeface="+mn-ea"/>
              <a:cs typeface="+mn-cs"/>
            </a:rPr>
            <a:t>)</a:t>
          </a:r>
          <a:r>
            <a:rPr lang="fr-FR" dirty="0"/>
            <a:t> : diffère la résorption d’un autre </a:t>
          </a:r>
          <a:r>
            <a:rPr lang="fr-FR" dirty="0" err="1"/>
            <a:t>mdt</a:t>
          </a:r>
          <a:r>
            <a:rPr lang="fr-FR" dirty="0"/>
            <a:t> associé, </a:t>
          </a:r>
        </a:p>
      </dgm:t>
    </dgm:pt>
    <dgm:pt modelId="{23110FE3-FA2F-49EC-87A3-082EA4F5D4FA}" type="parTrans" cxnId="{FB42ADA9-9287-4F53-A36F-94ECA3DB0F87}">
      <dgm:prSet/>
      <dgm:spPr/>
      <dgm:t>
        <a:bodyPr/>
        <a:lstStyle/>
        <a:p>
          <a:endParaRPr lang="fr-FR"/>
        </a:p>
      </dgm:t>
    </dgm:pt>
    <dgm:pt modelId="{5888D1A4-8F30-4547-9C6C-39F0B0F21496}" type="sibTrans" cxnId="{FB42ADA9-9287-4F53-A36F-94ECA3DB0F87}">
      <dgm:prSet/>
      <dgm:spPr/>
      <dgm:t>
        <a:bodyPr/>
        <a:lstStyle/>
        <a:p>
          <a:endParaRPr lang="fr-FR"/>
        </a:p>
      </dgm:t>
    </dgm:pt>
    <dgm:pt modelId="{80114213-91AC-4771-AF99-43570DE8E891}">
      <dgm:prSet phldrT="[Texte]"/>
      <dgm:spPr/>
      <dgm:t>
        <a:bodyPr/>
        <a:lstStyle/>
        <a:p>
          <a:r>
            <a: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Péristaltisme intestinal</a:t>
          </a:r>
        </a:p>
      </dgm:t>
    </dgm:pt>
    <dgm:pt modelId="{938107F3-7CE6-4E6A-9C7A-C56D7D75B52F}" type="parTrans" cxnId="{1E12A68B-4C62-4C4D-BD0E-5041B01CB814}">
      <dgm:prSet/>
      <dgm:spPr/>
      <dgm:t>
        <a:bodyPr/>
        <a:lstStyle/>
        <a:p>
          <a:endParaRPr lang="fr-FR"/>
        </a:p>
      </dgm:t>
    </dgm:pt>
    <dgm:pt modelId="{2898E13C-3910-4567-9CF6-41C4B3CF3B73}" type="sibTrans" cxnId="{1E12A68B-4C62-4C4D-BD0E-5041B01CB814}">
      <dgm:prSet/>
      <dgm:spPr/>
      <dgm:t>
        <a:bodyPr/>
        <a:lstStyle/>
        <a:p>
          <a:endParaRPr lang="fr-FR"/>
        </a:p>
      </dgm:t>
    </dgm:pt>
    <dgm:pt modelId="{C4211961-A0C8-4E12-858E-168B87303C82}">
      <dgm:prSet phldrT="[Texte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(+) : Laxatifs </a:t>
          </a:r>
        </a:p>
      </dgm:t>
    </dgm:pt>
    <dgm:pt modelId="{F5D5784D-BE76-4BE0-A3B3-25DA2BB8BC3C}" type="parTrans" cxnId="{3BEDED95-395E-4903-834F-BA4ADE700F96}">
      <dgm:prSet/>
      <dgm:spPr/>
      <dgm:t>
        <a:bodyPr/>
        <a:lstStyle/>
        <a:p>
          <a:endParaRPr lang="fr-FR"/>
        </a:p>
      </dgm:t>
    </dgm:pt>
    <dgm:pt modelId="{8E9765C1-CC3B-4451-8F77-1E8643CAA419}" type="sibTrans" cxnId="{3BEDED95-395E-4903-834F-BA4ADE700F96}">
      <dgm:prSet/>
      <dgm:spPr/>
      <dgm:t>
        <a:bodyPr/>
        <a:lstStyle/>
        <a:p>
          <a:endParaRPr lang="fr-FR"/>
        </a:p>
      </dgm:t>
    </dgm:pt>
    <dgm:pt modelId="{D041F872-57CE-40E3-B900-2CD81B4EDE2A}">
      <dgm:prSet phldrT="[Texte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Compétition au niveau du même système de transport</a:t>
          </a:r>
        </a:p>
      </dgm:t>
    </dgm:pt>
    <dgm:pt modelId="{3936E563-9152-44E1-A97C-0DFFEDF78754}" type="parTrans" cxnId="{05C7711F-8CCA-4A63-AEC4-53AD5AF19E95}">
      <dgm:prSet/>
      <dgm:spPr/>
      <dgm:t>
        <a:bodyPr/>
        <a:lstStyle/>
        <a:p>
          <a:endParaRPr lang="fr-FR"/>
        </a:p>
      </dgm:t>
    </dgm:pt>
    <dgm:pt modelId="{5AAB199F-D27F-4837-9063-83E156F05E5D}" type="sibTrans" cxnId="{05C7711F-8CCA-4A63-AEC4-53AD5AF19E95}">
      <dgm:prSet/>
      <dgm:spPr/>
      <dgm:t>
        <a:bodyPr/>
        <a:lstStyle/>
        <a:p>
          <a:endParaRPr lang="fr-FR"/>
        </a:p>
      </dgm:t>
    </dgm:pt>
    <dgm:pt modelId="{A174A950-B98E-44FD-B311-837F9BAFD3D2}">
      <dgm:prSet phldrT="[Texte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b="1" dirty="0" err="1"/>
            <a:t>Phenylalanine</a:t>
          </a:r>
          <a:r>
            <a:rPr lang="fr-FR" b="1" dirty="0"/>
            <a:t>:</a:t>
          </a:r>
          <a:r>
            <a:rPr lang="fr-FR" dirty="0"/>
            <a:t> ralentit l’absorption de la </a:t>
          </a:r>
          <a:r>
            <a:rPr lang="fr-FR" b="1" dirty="0"/>
            <a:t>L-DOPA</a:t>
          </a:r>
          <a:r>
            <a:rPr lang="fr-FR" dirty="0"/>
            <a:t> chez les patients soumis à un régime </a:t>
          </a:r>
          <a:r>
            <a:rPr lang="fr-FR" dirty="0" err="1"/>
            <a:t>hyperprotidique</a:t>
          </a:r>
          <a:r>
            <a:rPr lang="fr-FR" dirty="0"/>
            <a:t>.</a:t>
          </a:r>
        </a:p>
      </dgm:t>
    </dgm:pt>
    <dgm:pt modelId="{AAE0F462-42D5-450A-B856-C091F3C0EF0F}" type="parTrans" cxnId="{8943BD52-3DF8-4738-8F94-077C5C03421F}">
      <dgm:prSet/>
      <dgm:spPr/>
      <dgm:t>
        <a:bodyPr/>
        <a:lstStyle/>
        <a:p>
          <a:endParaRPr lang="fr-FR"/>
        </a:p>
      </dgm:t>
    </dgm:pt>
    <dgm:pt modelId="{2295A126-6D40-4164-9B10-7A3DBA5277EA}" type="sibTrans" cxnId="{8943BD52-3DF8-4738-8F94-077C5C03421F}">
      <dgm:prSet/>
      <dgm:spPr/>
      <dgm:t>
        <a:bodyPr/>
        <a:lstStyle/>
        <a:p>
          <a:endParaRPr lang="fr-FR"/>
        </a:p>
      </dgm:t>
    </dgm:pt>
    <dgm:pt modelId="{5497B9F6-53A5-45D3-88EC-48A29E822E18}">
      <dgm:prSet phldrT="[Texte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l’absorption du Pb est réduite par un apport en Zn ou en Ca  </a:t>
          </a:r>
        </a:p>
      </dgm:t>
    </dgm:pt>
    <dgm:pt modelId="{215FF490-3D9B-465C-85DB-10CC1C81C8AE}" type="parTrans" cxnId="{6976DB98-071C-4870-8D36-78FC79F6CF47}">
      <dgm:prSet/>
      <dgm:spPr/>
      <dgm:t>
        <a:bodyPr/>
        <a:lstStyle/>
        <a:p>
          <a:endParaRPr lang="fr-FR"/>
        </a:p>
      </dgm:t>
    </dgm:pt>
    <dgm:pt modelId="{7554CB2B-F80F-4084-81C1-829E594DB688}" type="sibTrans" cxnId="{6976DB98-071C-4870-8D36-78FC79F6CF47}">
      <dgm:prSet/>
      <dgm:spPr/>
      <dgm:t>
        <a:bodyPr/>
        <a:lstStyle/>
        <a:p>
          <a:endParaRPr lang="fr-FR"/>
        </a:p>
      </dgm:t>
    </dgm:pt>
    <dgm:pt modelId="{34F8422C-08E3-40DD-AD79-57B092FA0C8C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b="1" dirty="0"/>
            <a:t>(-) VG </a:t>
          </a:r>
          <a:r>
            <a:rPr lang="fr-FR" dirty="0"/>
            <a:t>(</a:t>
          </a:r>
          <a:r>
            <a:rPr lang="fr-FR" baseline="0" dirty="0">
              <a:solidFill>
                <a:schemeClr val="dk1"/>
              </a:solidFill>
              <a:latin typeface="+mn-lt"/>
              <a:ea typeface="+mn-ea"/>
              <a:cs typeface="+mn-cs"/>
            </a:rPr>
            <a:t>antidépresseurs tricycliques</a:t>
          </a:r>
          <a:r>
            <a:rPr lang="fr-FR" dirty="0"/>
            <a:t>) : favorise la résorption mais s’oppose à la dissolution des comprimés</a:t>
          </a:r>
        </a:p>
      </dgm:t>
    </dgm:pt>
    <dgm:pt modelId="{68C64235-6302-4685-AD0F-83F7ADD259F5}" type="parTrans" cxnId="{6B39A716-173A-494B-81EA-3F4C08BDC664}">
      <dgm:prSet/>
      <dgm:spPr/>
      <dgm:t>
        <a:bodyPr/>
        <a:lstStyle/>
        <a:p>
          <a:endParaRPr lang="fr-FR"/>
        </a:p>
      </dgm:t>
    </dgm:pt>
    <dgm:pt modelId="{4274DEC8-8C79-46EA-AE32-26B9091C019C}" type="sibTrans" cxnId="{6B39A716-173A-494B-81EA-3F4C08BDC664}">
      <dgm:prSet/>
      <dgm:spPr/>
      <dgm:t>
        <a:bodyPr/>
        <a:lstStyle/>
        <a:p>
          <a:endParaRPr lang="fr-FR"/>
        </a:p>
      </dgm:t>
    </dgm:pt>
    <dgm:pt modelId="{BA0E2E82-61D1-4B8D-BAFA-30B0DF045506}">
      <dgm:prSet phldrT="[Texte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(-) : </a:t>
          </a:r>
          <a:r>
            <a:rPr lang="fr-FR" dirty="0" err="1"/>
            <a:t>Antidiarrhéiques</a:t>
          </a:r>
          <a:endParaRPr lang="fr-FR" dirty="0"/>
        </a:p>
      </dgm:t>
    </dgm:pt>
    <dgm:pt modelId="{9C5EC2C3-B112-4946-8E1B-C028B01F6FB2}" type="parTrans" cxnId="{EBAD42FF-10BC-451E-ACEA-ACDE6D7C8D79}">
      <dgm:prSet/>
      <dgm:spPr/>
      <dgm:t>
        <a:bodyPr/>
        <a:lstStyle/>
        <a:p>
          <a:endParaRPr lang="fr-FR"/>
        </a:p>
      </dgm:t>
    </dgm:pt>
    <dgm:pt modelId="{586D65CF-B372-47FE-965F-9393EB0644E9}" type="sibTrans" cxnId="{EBAD42FF-10BC-451E-ACEA-ACDE6D7C8D79}">
      <dgm:prSet/>
      <dgm:spPr/>
      <dgm:t>
        <a:bodyPr/>
        <a:lstStyle/>
        <a:p>
          <a:endParaRPr lang="fr-FR"/>
        </a:p>
      </dgm:t>
    </dgm:pt>
    <dgm:pt modelId="{D2B56B4A-D340-4C87-81EC-775415883175}" type="pres">
      <dgm:prSet presAssocID="{E0D677B2-905D-4FEF-8270-69BD808B0B88}" presName="Name0" presStyleCnt="0">
        <dgm:presLayoutVars>
          <dgm:dir/>
          <dgm:animLvl val="lvl"/>
          <dgm:resizeHandles val="exact"/>
        </dgm:presLayoutVars>
      </dgm:prSet>
      <dgm:spPr/>
    </dgm:pt>
    <dgm:pt modelId="{6A4CD58D-2382-4062-ADD7-25970FFFE612}" type="pres">
      <dgm:prSet presAssocID="{A9A47E15-4473-4E9F-9933-385993D014CD}" presName="linNode" presStyleCnt="0"/>
      <dgm:spPr/>
    </dgm:pt>
    <dgm:pt modelId="{61BB22A7-4A7F-49CB-A621-C337911242D6}" type="pres">
      <dgm:prSet presAssocID="{A9A47E15-4473-4E9F-9933-385993D014CD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8A1C3C90-9141-4517-8EA8-0AD9C353D09B}" type="pres">
      <dgm:prSet presAssocID="{A9A47E15-4473-4E9F-9933-385993D014CD}" presName="descendantText" presStyleLbl="alignAccFollowNode1" presStyleIdx="0" presStyleCnt="3">
        <dgm:presLayoutVars>
          <dgm:bulletEnabled val="1"/>
        </dgm:presLayoutVars>
      </dgm:prSet>
      <dgm:spPr/>
    </dgm:pt>
    <dgm:pt modelId="{CCED3C2E-E716-4E7F-BCFF-1176B38D27AF}" type="pres">
      <dgm:prSet presAssocID="{CF06953F-578F-4297-88AA-8D22147D3379}" presName="sp" presStyleCnt="0"/>
      <dgm:spPr/>
    </dgm:pt>
    <dgm:pt modelId="{5C6C30A8-CE8C-41C8-972B-F2333DDC1DE2}" type="pres">
      <dgm:prSet presAssocID="{80114213-91AC-4771-AF99-43570DE8E891}" presName="linNode" presStyleCnt="0"/>
      <dgm:spPr/>
    </dgm:pt>
    <dgm:pt modelId="{21BB4F7C-F449-4D53-A35A-84619D9E5DA2}" type="pres">
      <dgm:prSet presAssocID="{80114213-91AC-4771-AF99-43570DE8E891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1617993E-C611-4C04-BF20-E1B84DA340E9}" type="pres">
      <dgm:prSet presAssocID="{80114213-91AC-4771-AF99-43570DE8E891}" presName="descendantText" presStyleLbl="alignAccFollowNode1" presStyleIdx="1" presStyleCnt="3">
        <dgm:presLayoutVars>
          <dgm:bulletEnabled val="1"/>
        </dgm:presLayoutVars>
      </dgm:prSet>
      <dgm:spPr/>
    </dgm:pt>
    <dgm:pt modelId="{CFE87B16-5A64-441F-A3E8-FF69794A0CF2}" type="pres">
      <dgm:prSet presAssocID="{2898E13C-3910-4567-9CF6-41C4B3CF3B73}" presName="sp" presStyleCnt="0"/>
      <dgm:spPr/>
    </dgm:pt>
    <dgm:pt modelId="{5D3B1C2C-508E-44C4-99FB-92E9826FED5A}" type="pres">
      <dgm:prSet presAssocID="{D041F872-57CE-40E3-B900-2CD81B4EDE2A}" presName="linNode" presStyleCnt="0"/>
      <dgm:spPr/>
    </dgm:pt>
    <dgm:pt modelId="{8CD798B8-DB92-439C-BB2C-020B75409ADF}" type="pres">
      <dgm:prSet presAssocID="{D041F872-57CE-40E3-B900-2CD81B4EDE2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A0C93C33-C0D4-4520-86E6-916B05493488}" type="pres">
      <dgm:prSet presAssocID="{D041F872-57CE-40E3-B900-2CD81B4EDE2A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A6DEDE03-03A4-4F17-A5DD-E0E92E63397E}" srcId="{E0D677B2-905D-4FEF-8270-69BD808B0B88}" destId="{A9A47E15-4473-4E9F-9933-385993D014CD}" srcOrd="0" destOrd="0" parTransId="{980E51E3-1437-48BB-A0C5-F1C5B2A46DB4}" sibTransId="{CF06953F-578F-4297-88AA-8D22147D3379}"/>
    <dgm:cxn modelId="{66B3B50E-0BD7-4218-8133-CD8FE5606C19}" type="presOf" srcId="{E0D677B2-905D-4FEF-8270-69BD808B0B88}" destId="{D2B56B4A-D340-4C87-81EC-775415883175}" srcOrd="0" destOrd="0" presId="urn:microsoft.com/office/officeart/2005/8/layout/vList5"/>
    <dgm:cxn modelId="{6B39A716-173A-494B-81EA-3F4C08BDC664}" srcId="{A9A47E15-4473-4E9F-9933-385993D014CD}" destId="{34F8422C-08E3-40DD-AD79-57B092FA0C8C}" srcOrd="1" destOrd="0" parTransId="{68C64235-6302-4685-AD0F-83F7ADD259F5}" sibTransId="{4274DEC8-8C79-46EA-AE32-26B9091C019C}"/>
    <dgm:cxn modelId="{18BB3117-3F32-4207-99AE-34A82C83077B}" type="presOf" srcId="{A174A950-B98E-44FD-B311-837F9BAFD3D2}" destId="{A0C93C33-C0D4-4520-86E6-916B05493488}" srcOrd="0" destOrd="0" presId="urn:microsoft.com/office/officeart/2005/8/layout/vList5"/>
    <dgm:cxn modelId="{05C7711F-8CCA-4A63-AEC4-53AD5AF19E95}" srcId="{E0D677B2-905D-4FEF-8270-69BD808B0B88}" destId="{D041F872-57CE-40E3-B900-2CD81B4EDE2A}" srcOrd="2" destOrd="0" parTransId="{3936E563-9152-44E1-A97C-0DFFEDF78754}" sibTransId="{5AAB199F-D27F-4837-9063-83E156F05E5D}"/>
    <dgm:cxn modelId="{E106751F-428D-486A-A1D6-EDDF419D11BF}" type="presOf" srcId="{D041F872-57CE-40E3-B900-2CD81B4EDE2A}" destId="{8CD798B8-DB92-439C-BB2C-020B75409ADF}" srcOrd="0" destOrd="0" presId="urn:microsoft.com/office/officeart/2005/8/layout/vList5"/>
    <dgm:cxn modelId="{090D8064-16B9-42B2-9231-28B23383D5C9}" type="presOf" srcId="{A9A47E15-4473-4E9F-9933-385993D014CD}" destId="{61BB22A7-4A7F-49CB-A621-C337911242D6}" srcOrd="0" destOrd="0" presId="urn:microsoft.com/office/officeart/2005/8/layout/vList5"/>
    <dgm:cxn modelId="{50C87146-E2C0-4094-A2E0-5D3AFF92EA39}" type="presOf" srcId="{BA0E2E82-61D1-4B8D-BAFA-30B0DF045506}" destId="{1617993E-C611-4C04-BF20-E1B84DA340E9}" srcOrd="0" destOrd="1" presId="urn:microsoft.com/office/officeart/2005/8/layout/vList5"/>
    <dgm:cxn modelId="{E0C85766-0052-492A-B55B-4448C3CF0BDC}" type="presOf" srcId="{34F8422C-08E3-40DD-AD79-57B092FA0C8C}" destId="{8A1C3C90-9141-4517-8EA8-0AD9C353D09B}" srcOrd="0" destOrd="1" presId="urn:microsoft.com/office/officeart/2005/8/layout/vList5"/>
    <dgm:cxn modelId="{8943BD52-3DF8-4738-8F94-077C5C03421F}" srcId="{D041F872-57CE-40E3-B900-2CD81B4EDE2A}" destId="{A174A950-B98E-44FD-B311-837F9BAFD3D2}" srcOrd="0" destOrd="0" parTransId="{AAE0F462-42D5-450A-B856-C091F3C0EF0F}" sibTransId="{2295A126-6D40-4164-9B10-7A3DBA5277EA}"/>
    <dgm:cxn modelId="{1E12A68B-4C62-4C4D-BD0E-5041B01CB814}" srcId="{E0D677B2-905D-4FEF-8270-69BD808B0B88}" destId="{80114213-91AC-4771-AF99-43570DE8E891}" srcOrd="1" destOrd="0" parTransId="{938107F3-7CE6-4E6A-9C7A-C56D7D75B52F}" sibTransId="{2898E13C-3910-4567-9CF6-41C4B3CF3B73}"/>
    <dgm:cxn modelId="{25AAFE93-4483-44BF-BDED-519DCC3728B2}" type="presOf" srcId="{80114213-91AC-4771-AF99-43570DE8E891}" destId="{21BB4F7C-F449-4D53-A35A-84619D9E5DA2}" srcOrd="0" destOrd="0" presId="urn:microsoft.com/office/officeart/2005/8/layout/vList5"/>
    <dgm:cxn modelId="{3BEDED95-395E-4903-834F-BA4ADE700F96}" srcId="{80114213-91AC-4771-AF99-43570DE8E891}" destId="{C4211961-A0C8-4E12-858E-168B87303C82}" srcOrd="0" destOrd="0" parTransId="{F5D5784D-BE76-4BE0-A3B3-25DA2BB8BC3C}" sibTransId="{8E9765C1-CC3B-4451-8F77-1E8643CAA419}"/>
    <dgm:cxn modelId="{6976DB98-071C-4870-8D36-78FC79F6CF47}" srcId="{D041F872-57CE-40E3-B900-2CD81B4EDE2A}" destId="{5497B9F6-53A5-45D3-88EC-48A29E822E18}" srcOrd="1" destOrd="0" parTransId="{215FF490-3D9B-465C-85DB-10CC1C81C8AE}" sibTransId="{7554CB2B-F80F-4084-81C1-829E594DB688}"/>
    <dgm:cxn modelId="{1357209B-EFA1-4362-B68F-3945EC822F62}" type="presOf" srcId="{998FAECA-CABC-4AC6-A251-8C4613D2D4C6}" destId="{8A1C3C90-9141-4517-8EA8-0AD9C353D09B}" srcOrd="0" destOrd="0" presId="urn:microsoft.com/office/officeart/2005/8/layout/vList5"/>
    <dgm:cxn modelId="{FB42ADA9-9287-4F53-A36F-94ECA3DB0F87}" srcId="{A9A47E15-4473-4E9F-9933-385993D014CD}" destId="{998FAECA-CABC-4AC6-A251-8C4613D2D4C6}" srcOrd="0" destOrd="0" parTransId="{23110FE3-FA2F-49EC-87A3-082EA4F5D4FA}" sibTransId="{5888D1A4-8F30-4547-9C6C-39F0B0F21496}"/>
    <dgm:cxn modelId="{C6D771B2-8963-4949-963B-9280A3B6E2F3}" type="presOf" srcId="{C4211961-A0C8-4E12-858E-168B87303C82}" destId="{1617993E-C611-4C04-BF20-E1B84DA340E9}" srcOrd="0" destOrd="0" presId="urn:microsoft.com/office/officeart/2005/8/layout/vList5"/>
    <dgm:cxn modelId="{6DA786DF-638A-4D1E-948F-5839AB167770}" type="presOf" srcId="{5497B9F6-53A5-45D3-88EC-48A29E822E18}" destId="{A0C93C33-C0D4-4520-86E6-916B05493488}" srcOrd="0" destOrd="1" presId="urn:microsoft.com/office/officeart/2005/8/layout/vList5"/>
    <dgm:cxn modelId="{EBAD42FF-10BC-451E-ACEA-ACDE6D7C8D79}" srcId="{80114213-91AC-4771-AF99-43570DE8E891}" destId="{BA0E2E82-61D1-4B8D-BAFA-30B0DF045506}" srcOrd="1" destOrd="0" parTransId="{9C5EC2C3-B112-4946-8E1B-C028B01F6FB2}" sibTransId="{586D65CF-B372-47FE-965F-9393EB0644E9}"/>
    <dgm:cxn modelId="{CA5E8A2C-B1FB-4A03-AC89-A370ED269CEF}" type="presParOf" srcId="{D2B56B4A-D340-4C87-81EC-775415883175}" destId="{6A4CD58D-2382-4062-ADD7-25970FFFE612}" srcOrd="0" destOrd="0" presId="urn:microsoft.com/office/officeart/2005/8/layout/vList5"/>
    <dgm:cxn modelId="{5C116EDD-B94B-477A-BE8F-BDC1EA7BA899}" type="presParOf" srcId="{6A4CD58D-2382-4062-ADD7-25970FFFE612}" destId="{61BB22A7-4A7F-49CB-A621-C337911242D6}" srcOrd="0" destOrd="0" presId="urn:microsoft.com/office/officeart/2005/8/layout/vList5"/>
    <dgm:cxn modelId="{56F2F8E9-0CC4-4298-9CB6-7E2197A697EA}" type="presParOf" srcId="{6A4CD58D-2382-4062-ADD7-25970FFFE612}" destId="{8A1C3C90-9141-4517-8EA8-0AD9C353D09B}" srcOrd="1" destOrd="0" presId="urn:microsoft.com/office/officeart/2005/8/layout/vList5"/>
    <dgm:cxn modelId="{BEC8BF35-1222-4A47-9430-8C23E891C303}" type="presParOf" srcId="{D2B56B4A-D340-4C87-81EC-775415883175}" destId="{CCED3C2E-E716-4E7F-BCFF-1176B38D27AF}" srcOrd="1" destOrd="0" presId="urn:microsoft.com/office/officeart/2005/8/layout/vList5"/>
    <dgm:cxn modelId="{065F97A5-F654-42F5-8AB7-B634F59745F0}" type="presParOf" srcId="{D2B56B4A-D340-4C87-81EC-775415883175}" destId="{5C6C30A8-CE8C-41C8-972B-F2333DDC1DE2}" srcOrd="2" destOrd="0" presId="urn:microsoft.com/office/officeart/2005/8/layout/vList5"/>
    <dgm:cxn modelId="{A7A9F3E0-843A-4000-B6CE-64C5B885E0EA}" type="presParOf" srcId="{5C6C30A8-CE8C-41C8-972B-F2333DDC1DE2}" destId="{21BB4F7C-F449-4D53-A35A-84619D9E5DA2}" srcOrd="0" destOrd="0" presId="urn:microsoft.com/office/officeart/2005/8/layout/vList5"/>
    <dgm:cxn modelId="{A0E1ACBD-48E5-4B06-84D8-8FD23818DADC}" type="presParOf" srcId="{5C6C30A8-CE8C-41C8-972B-F2333DDC1DE2}" destId="{1617993E-C611-4C04-BF20-E1B84DA340E9}" srcOrd="1" destOrd="0" presId="urn:microsoft.com/office/officeart/2005/8/layout/vList5"/>
    <dgm:cxn modelId="{53741C03-AC3F-44BE-ABD4-A054638E1BD1}" type="presParOf" srcId="{D2B56B4A-D340-4C87-81EC-775415883175}" destId="{CFE87B16-5A64-441F-A3E8-FF69794A0CF2}" srcOrd="3" destOrd="0" presId="urn:microsoft.com/office/officeart/2005/8/layout/vList5"/>
    <dgm:cxn modelId="{A4BFA554-BEDD-48C6-ADDE-C0BD6FFB98C3}" type="presParOf" srcId="{D2B56B4A-D340-4C87-81EC-775415883175}" destId="{5D3B1C2C-508E-44C4-99FB-92E9826FED5A}" srcOrd="4" destOrd="0" presId="urn:microsoft.com/office/officeart/2005/8/layout/vList5"/>
    <dgm:cxn modelId="{987DDF9C-035C-4B97-A42A-35DE40DF0F5F}" type="presParOf" srcId="{5D3B1C2C-508E-44C4-99FB-92E9826FED5A}" destId="{8CD798B8-DB92-439C-BB2C-020B75409ADF}" srcOrd="0" destOrd="0" presId="urn:microsoft.com/office/officeart/2005/8/layout/vList5"/>
    <dgm:cxn modelId="{183EAFA6-9B7F-4E2D-BFC3-CC4939B9BED8}" type="presParOf" srcId="{5D3B1C2C-508E-44C4-99FB-92E9826FED5A}" destId="{A0C93C33-C0D4-4520-86E6-916B0549348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D677B2-905D-4FEF-8270-69BD808B0B88}" type="doc">
      <dgm:prSet loTypeId="urn:microsoft.com/office/officeart/2005/8/layout/vList5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fr-FR"/>
        </a:p>
      </dgm:t>
    </dgm:pt>
    <dgm:pt modelId="{A9A47E15-4473-4E9F-9933-385993D014CD}">
      <dgm:prSet phldrT="[Texte]"/>
      <dgm:spPr/>
      <dgm:t>
        <a:bodyPr/>
        <a:lstStyle/>
        <a:p>
          <a:r>
            <a:rPr lang="fr-F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Au niveau plasmatique</a:t>
          </a:r>
          <a:endParaRPr lang="fr-FR" dirty="0"/>
        </a:p>
      </dgm:t>
    </dgm:pt>
    <dgm:pt modelId="{980E51E3-1437-48BB-A0C5-F1C5B2A46DB4}" type="parTrans" cxnId="{A6DEDE03-03A4-4F17-A5DD-E0E92E63397E}">
      <dgm:prSet/>
      <dgm:spPr/>
      <dgm:t>
        <a:bodyPr/>
        <a:lstStyle/>
        <a:p>
          <a:endParaRPr lang="fr-FR"/>
        </a:p>
      </dgm:t>
    </dgm:pt>
    <dgm:pt modelId="{CF06953F-578F-4297-88AA-8D22147D3379}" type="sibTrans" cxnId="{A6DEDE03-03A4-4F17-A5DD-E0E92E63397E}">
      <dgm:prSet/>
      <dgm:spPr/>
      <dgm:t>
        <a:bodyPr/>
        <a:lstStyle/>
        <a:p>
          <a:endParaRPr lang="fr-FR"/>
        </a:p>
      </dgm:t>
    </dgm:pt>
    <dgm:pt modelId="{998FAECA-CABC-4AC6-A251-8C4613D2D4C6}">
      <dgm:prSet phldrT="[Texte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Interaction compétitive sur les sites de liaison aux protéines plasmatiques (Albumine++).</a:t>
          </a:r>
        </a:p>
      </dgm:t>
    </dgm:pt>
    <dgm:pt modelId="{23110FE3-FA2F-49EC-87A3-082EA4F5D4FA}" type="parTrans" cxnId="{FB42ADA9-9287-4F53-A36F-94ECA3DB0F87}">
      <dgm:prSet/>
      <dgm:spPr/>
      <dgm:t>
        <a:bodyPr/>
        <a:lstStyle/>
        <a:p>
          <a:endParaRPr lang="fr-FR"/>
        </a:p>
      </dgm:t>
    </dgm:pt>
    <dgm:pt modelId="{5888D1A4-8F30-4547-9C6C-39F0B0F21496}" type="sibTrans" cxnId="{FB42ADA9-9287-4F53-A36F-94ECA3DB0F87}">
      <dgm:prSet/>
      <dgm:spPr/>
      <dgm:t>
        <a:bodyPr/>
        <a:lstStyle/>
        <a:p>
          <a:endParaRPr lang="fr-FR"/>
        </a:p>
      </dgm:t>
    </dgm:pt>
    <dgm:pt modelId="{80114213-91AC-4771-AF99-43570DE8E891}">
      <dgm:prSet phldrT="[Texte]"/>
      <dgm:spPr/>
      <dgm:t>
        <a:bodyPr/>
        <a:lstStyle/>
        <a:p>
          <a:r>
            <a:rPr lang="fr-F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Au niveau tissulaire</a:t>
          </a:r>
          <a:endParaRPr lang="fr-FR" dirty="0"/>
        </a:p>
      </dgm:t>
    </dgm:pt>
    <dgm:pt modelId="{938107F3-7CE6-4E6A-9C7A-C56D7D75B52F}" type="parTrans" cxnId="{1E12A68B-4C62-4C4D-BD0E-5041B01CB814}">
      <dgm:prSet/>
      <dgm:spPr/>
      <dgm:t>
        <a:bodyPr/>
        <a:lstStyle/>
        <a:p>
          <a:endParaRPr lang="fr-FR"/>
        </a:p>
      </dgm:t>
    </dgm:pt>
    <dgm:pt modelId="{2898E13C-3910-4567-9CF6-41C4B3CF3B73}" type="sibTrans" cxnId="{1E12A68B-4C62-4C4D-BD0E-5041B01CB814}">
      <dgm:prSet/>
      <dgm:spPr/>
      <dgm:t>
        <a:bodyPr/>
        <a:lstStyle/>
        <a:p>
          <a:endParaRPr lang="fr-FR"/>
        </a:p>
      </dgm:t>
    </dgm:pt>
    <dgm:pt modelId="{C4211961-A0C8-4E12-858E-168B87303C82}">
      <dgm:prSet phldrT="[Texte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Ex: déplacement de la </a:t>
          </a:r>
          <a:r>
            <a:rPr lang="fr-FR" dirty="0" err="1"/>
            <a:t>Digoxine</a:t>
          </a:r>
          <a:r>
            <a:rPr lang="fr-FR" dirty="0"/>
            <a:t> tissulaire par l’</a:t>
          </a:r>
          <a:r>
            <a:rPr lang="fr-FR" dirty="0" err="1"/>
            <a:t>Amiodarone</a:t>
          </a:r>
          <a:r>
            <a:rPr lang="fr-FR" dirty="0"/>
            <a:t> → ↗concentration de la </a:t>
          </a:r>
          <a:r>
            <a:rPr lang="fr-FR" dirty="0" err="1"/>
            <a:t>digoxine</a:t>
          </a:r>
          <a:r>
            <a:rPr lang="fr-FR" dirty="0"/>
            <a:t> plasmatique.</a:t>
          </a:r>
        </a:p>
      </dgm:t>
    </dgm:pt>
    <dgm:pt modelId="{F5D5784D-BE76-4BE0-A3B3-25DA2BB8BC3C}" type="parTrans" cxnId="{3BEDED95-395E-4903-834F-BA4ADE700F96}">
      <dgm:prSet/>
      <dgm:spPr/>
      <dgm:t>
        <a:bodyPr/>
        <a:lstStyle/>
        <a:p>
          <a:endParaRPr lang="fr-FR"/>
        </a:p>
      </dgm:t>
    </dgm:pt>
    <dgm:pt modelId="{8E9765C1-CC3B-4451-8F77-1E8643CAA419}" type="sibTrans" cxnId="{3BEDED95-395E-4903-834F-BA4ADE700F96}">
      <dgm:prSet/>
      <dgm:spPr/>
      <dgm:t>
        <a:bodyPr/>
        <a:lstStyle/>
        <a:p>
          <a:endParaRPr lang="fr-FR"/>
        </a:p>
      </dgm:t>
    </dgm:pt>
    <dgm:pt modelId="{83E4E477-41ED-4D3D-B949-2D984273DD6F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Celui qui possède moins d’affinité est déplacé.</a:t>
          </a:r>
        </a:p>
      </dgm:t>
    </dgm:pt>
    <dgm:pt modelId="{A7E11442-32C9-4171-979B-39545EFB3FFB}" type="parTrans" cxnId="{C1412D85-CA56-4238-BF7B-97C181C3F8AD}">
      <dgm:prSet/>
      <dgm:spPr/>
      <dgm:t>
        <a:bodyPr/>
        <a:lstStyle/>
        <a:p>
          <a:endParaRPr lang="fr-FR"/>
        </a:p>
      </dgm:t>
    </dgm:pt>
    <dgm:pt modelId="{3A18EFAD-78C6-40B2-9DF6-212FAC2927C0}" type="sibTrans" cxnId="{C1412D85-CA56-4238-BF7B-97C181C3F8AD}">
      <dgm:prSet/>
      <dgm:spPr/>
      <dgm:t>
        <a:bodyPr/>
        <a:lstStyle/>
        <a:p>
          <a:endParaRPr lang="fr-FR"/>
        </a:p>
      </dgm:t>
    </dgm:pt>
    <dgm:pt modelId="{08FDD42A-BD02-4544-B36E-E83CFDC9E8DF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Conséquence: ↗fraction libre → potentialisation de l’effet ou toxicité.</a:t>
          </a:r>
        </a:p>
      </dgm:t>
    </dgm:pt>
    <dgm:pt modelId="{D1E18429-6D5E-41F2-997B-C6D9C486494F}" type="parTrans" cxnId="{AD37B28F-CFD3-4E23-876A-95277D8A7709}">
      <dgm:prSet/>
      <dgm:spPr/>
      <dgm:t>
        <a:bodyPr/>
        <a:lstStyle/>
        <a:p>
          <a:endParaRPr lang="fr-FR"/>
        </a:p>
      </dgm:t>
    </dgm:pt>
    <dgm:pt modelId="{F785D493-EA31-4C26-9AA0-3DC1D7C8A907}" type="sibTrans" cxnId="{AD37B28F-CFD3-4E23-876A-95277D8A7709}">
      <dgm:prSet/>
      <dgm:spPr/>
      <dgm:t>
        <a:bodyPr/>
        <a:lstStyle/>
        <a:p>
          <a:endParaRPr lang="fr-FR"/>
        </a:p>
      </dgm:t>
    </dgm:pt>
    <dgm:pt modelId="{A6FFBC5D-B89D-464A-811D-0A15167D4051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Ex: AVK + AINS </a:t>
          </a:r>
          <a:r>
            <a:rPr lang="fr-FR" dirty="0">
              <a:sym typeface="Wingdings" pitchFamily="2" charset="2"/>
            </a:rPr>
            <a:t></a:t>
          </a:r>
          <a:r>
            <a:rPr lang="fr-FR" dirty="0"/>
            <a:t> risque d’accidents hémorragiques.</a:t>
          </a:r>
        </a:p>
      </dgm:t>
    </dgm:pt>
    <dgm:pt modelId="{3C140E71-14C1-4AB2-B444-56DAE94B9603}" type="parTrans" cxnId="{9B39EA27-9E6C-40A9-B068-E9B33860271F}">
      <dgm:prSet/>
      <dgm:spPr/>
      <dgm:t>
        <a:bodyPr/>
        <a:lstStyle/>
        <a:p>
          <a:endParaRPr lang="fr-FR"/>
        </a:p>
      </dgm:t>
    </dgm:pt>
    <dgm:pt modelId="{4EB72B45-F15D-475F-918E-2FD84BE0AC54}" type="sibTrans" cxnId="{9B39EA27-9E6C-40A9-B068-E9B33860271F}">
      <dgm:prSet/>
      <dgm:spPr/>
      <dgm:t>
        <a:bodyPr/>
        <a:lstStyle/>
        <a:p>
          <a:endParaRPr lang="fr-FR"/>
        </a:p>
      </dgm:t>
    </dgm:pt>
    <dgm:pt modelId="{D2B56B4A-D340-4C87-81EC-775415883175}" type="pres">
      <dgm:prSet presAssocID="{E0D677B2-905D-4FEF-8270-69BD808B0B88}" presName="Name0" presStyleCnt="0">
        <dgm:presLayoutVars>
          <dgm:dir/>
          <dgm:animLvl val="lvl"/>
          <dgm:resizeHandles val="exact"/>
        </dgm:presLayoutVars>
      </dgm:prSet>
      <dgm:spPr/>
    </dgm:pt>
    <dgm:pt modelId="{6A4CD58D-2382-4062-ADD7-25970FFFE612}" type="pres">
      <dgm:prSet presAssocID="{A9A47E15-4473-4E9F-9933-385993D014CD}" presName="linNode" presStyleCnt="0"/>
      <dgm:spPr/>
    </dgm:pt>
    <dgm:pt modelId="{61BB22A7-4A7F-49CB-A621-C337911242D6}" type="pres">
      <dgm:prSet presAssocID="{A9A47E15-4473-4E9F-9933-385993D014CD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8A1C3C90-9141-4517-8EA8-0AD9C353D09B}" type="pres">
      <dgm:prSet presAssocID="{A9A47E15-4473-4E9F-9933-385993D014CD}" presName="descendantText" presStyleLbl="alignAccFollowNode1" presStyleIdx="0" presStyleCnt="2">
        <dgm:presLayoutVars>
          <dgm:bulletEnabled val="1"/>
        </dgm:presLayoutVars>
      </dgm:prSet>
      <dgm:spPr/>
    </dgm:pt>
    <dgm:pt modelId="{CCED3C2E-E716-4E7F-BCFF-1176B38D27AF}" type="pres">
      <dgm:prSet presAssocID="{CF06953F-578F-4297-88AA-8D22147D3379}" presName="sp" presStyleCnt="0"/>
      <dgm:spPr/>
    </dgm:pt>
    <dgm:pt modelId="{5C6C30A8-CE8C-41C8-972B-F2333DDC1DE2}" type="pres">
      <dgm:prSet presAssocID="{80114213-91AC-4771-AF99-43570DE8E891}" presName="linNode" presStyleCnt="0"/>
      <dgm:spPr/>
    </dgm:pt>
    <dgm:pt modelId="{21BB4F7C-F449-4D53-A35A-84619D9E5DA2}" type="pres">
      <dgm:prSet presAssocID="{80114213-91AC-4771-AF99-43570DE8E891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1617993E-C611-4C04-BF20-E1B84DA340E9}" type="pres">
      <dgm:prSet presAssocID="{80114213-91AC-4771-AF99-43570DE8E891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A6DEDE03-03A4-4F17-A5DD-E0E92E63397E}" srcId="{E0D677B2-905D-4FEF-8270-69BD808B0B88}" destId="{A9A47E15-4473-4E9F-9933-385993D014CD}" srcOrd="0" destOrd="0" parTransId="{980E51E3-1437-48BB-A0C5-F1C5B2A46DB4}" sibTransId="{CF06953F-578F-4297-88AA-8D22147D3379}"/>
    <dgm:cxn modelId="{9B39EA27-9E6C-40A9-B068-E9B33860271F}" srcId="{A9A47E15-4473-4E9F-9933-385993D014CD}" destId="{A6FFBC5D-B89D-464A-811D-0A15167D4051}" srcOrd="3" destOrd="0" parTransId="{3C140E71-14C1-4AB2-B444-56DAE94B9603}" sibTransId="{4EB72B45-F15D-475F-918E-2FD84BE0AC54}"/>
    <dgm:cxn modelId="{8539172D-9F1C-4474-A964-55454FFA2ACA}" type="presOf" srcId="{80114213-91AC-4771-AF99-43570DE8E891}" destId="{21BB4F7C-F449-4D53-A35A-84619D9E5DA2}" srcOrd="0" destOrd="0" presId="urn:microsoft.com/office/officeart/2005/8/layout/vList5"/>
    <dgm:cxn modelId="{975E7830-D2E8-4B3E-93C1-EB0218AA5055}" type="presOf" srcId="{E0D677B2-905D-4FEF-8270-69BD808B0B88}" destId="{D2B56B4A-D340-4C87-81EC-775415883175}" srcOrd="0" destOrd="0" presId="urn:microsoft.com/office/officeart/2005/8/layout/vList5"/>
    <dgm:cxn modelId="{FB7AB35F-196D-4B15-81A5-D66BA4BA9C81}" type="presOf" srcId="{08FDD42A-BD02-4544-B36E-E83CFDC9E8DF}" destId="{8A1C3C90-9141-4517-8EA8-0AD9C353D09B}" srcOrd="0" destOrd="2" presId="urn:microsoft.com/office/officeart/2005/8/layout/vList5"/>
    <dgm:cxn modelId="{C1412D85-CA56-4238-BF7B-97C181C3F8AD}" srcId="{A9A47E15-4473-4E9F-9933-385993D014CD}" destId="{83E4E477-41ED-4D3D-B949-2D984273DD6F}" srcOrd="1" destOrd="0" parTransId="{A7E11442-32C9-4171-979B-39545EFB3FFB}" sibTransId="{3A18EFAD-78C6-40B2-9DF6-212FAC2927C0}"/>
    <dgm:cxn modelId="{1E12A68B-4C62-4C4D-BD0E-5041B01CB814}" srcId="{E0D677B2-905D-4FEF-8270-69BD808B0B88}" destId="{80114213-91AC-4771-AF99-43570DE8E891}" srcOrd="1" destOrd="0" parTransId="{938107F3-7CE6-4E6A-9C7A-C56D7D75B52F}" sibTransId="{2898E13C-3910-4567-9CF6-41C4B3CF3B73}"/>
    <dgm:cxn modelId="{AD37B28F-CFD3-4E23-876A-95277D8A7709}" srcId="{A9A47E15-4473-4E9F-9933-385993D014CD}" destId="{08FDD42A-BD02-4544-B36E-E83CFDC9E8DF}" srcOrd="2" destOrd="0" parTransId="{D1E18429-6D5E-41F2-997B-C6D9C486494F}" sibTransId="{F785D493-EA31-4C26-9AA0-3DC1D7C8A907}"/>
    <dgm:cxn modelId="{3BEDED95-395E-4903-834F-BA4ADE700F96}" srcId="{80114213-91AC-4771-AF99-43570DE8E891}" destId="{C4211961-A0C8-4E12-858E-168B87303C82}" srcOrd="0" destOrd="0" parTransId="{F5D5784D-BE76-4BE0-A3B3-25DA2BB8BC3C}" sibTransId="{8E9765C1-CC3B-4451-8F77-1E8643CAA419}"/>
    <dgm:cxn modelId="{5FB09D97-9BDF-4AC4-9132-E72D73A6FB45}" type="presOf" srcId="{C4211961-A0C8-4E12-858E-168B87303C82}" destId="{1617993E-C611-4C04-BF20-E1B84DA340E9}" srcOrd="0" destOrd="0" presId="urn:microsoft.com/office/officeart/2005/8/layout/vList5"/>
    <dgm:cxn modelId="{FB42ADA9-9287-4F53-A36F-94ECA3DB0F87}" srcId="{A9A47E15-4473-4E9F-9933-385993D014CD}" destId="{998FAECA-CABC-4AC6-A251-8C4613D2D4C6}" srcOrd="0" destOrd="0" parTransId="{23110FE3-FA2F-49EC-87A3-082EA4F5D4FA}" sibTransId="{5888D1A4-8F30-4547-9C6C-39F0B0F21496}"/>
    <dgm:cxn modelId="{5F47F9D3-E6F8-40BF-8D0C-620A58739B3D}" type="presOf" srcId="{A6FFBC5D-B89D-464A-811D-0A15167D4051}" destId="{8A1C3C90-9141-4517-8EA8-0AD9C353D09B}" srcOrd="0" destOrd="3" presId="urn:microsoft.com/office/officeart/2005/8/layout/vList5"/>
    <dgm:cxn modelId="{F12E9AD9-DF4A-4D15-AC1D-ECD7C1A098D6}" type="presOf" srcId="{A9A47E15-4473-4E9F-9933-385993D014CD}" destId="{61BB22A7-4A7F-49CB-A621-C337911242D6}" srcOrd="0" destOrd="0" presId="urn:microsoft.com/office/officeart/2005/8/layout/vList5"/>
    <dgm:cxn modelId="{BA308AEA-12DF-41A5-8BEA-5E080C915BA0}" type="presOf" srcId="{83E4E477-41ED-4D3D-B949-2D984273DD6F}" destId="{8A1C3C90-9141-4517-8EA8-0AD9C353D09B}" srcOrd="0" destOrd="1" presId="urn:microsoft.com/office/officeart/2005/8/layout/vList5"/>
    <dgm:cxn modelId="{4DCB88EC-A658-4F6D-A1A4-ABD0D2B7ACE0}" type="presOf" srcId="{998FAECA-CABC-4AC6-A251-8C4613D2D4C6}" destId="{8A1C3C90-9141-4517-8EA8-0AD9C353D09B}" srcOrd="0" destOrd="0" presId="urn:microsoft.com/office/officeart/2005/8/layout/vList5"/>
    <dgm:cxn modelId="{F7B9201D-3A3E-4326-9FD7-857F73A8BAD9}" type="presParOf" srcId="{D2B56B4A-D340-4C87-81EC-775415883175}" destId="{6A4CD58D-2382-4062-ADD7-25970FFFE612}" srcOrd="0" destOrd="0" presId="urn:microsoft.com/office/officeart/2005/8/layout/vList5"/>
    <dgm:cxn modelId="{2DFB775B-8E76-4DA8-8949-A7A56D3EBF9E}" type="presParOf" srcId="{6A4CD58D-2382-4062-ADD7-25970FFFE612}" destId="{61BB22A7-4A7F-49CB-A621-C337911242D6}" srcOrd="0" destOrd="0" presId="urn:microsoft.com/office/officeart/2005/8/layout/vList5"/>
    <dgm:cxn modelId="{0ECD4F09-EF93-4B5A-9C92-C278F490CBFA}" type="presParOf" srcId="{6A4CD58D-2382-4062-ADD7-25970FFFE612}" destId="{8A1C3C90-9141-4517-8EA8-0AD9C353D09B}" srcOrd="1" destOrd="0" presId="urn:microsoft.com/office/officeart/2005/8/layout/vList5"/>
    <dgm:cxn modelId="{65DABDD5-1CDE-4431-B2B6-1B0BA10317BF}" type="presParOf" srcId="{D2B56B4A-D340-4C87-81EC-775415883175}" destId="{CCED3C2E-E716-4E7F-BCFF-1176B38D27AF}" srcOrd="1" destOrd="0" presId="urn:microsoft.com/office/officeart/2005/8/layout/vList5"/>
    <dgm:cxn modelId="{76480674-0DE3-4DEE-A701-B009E8FF317F}" type="presParOf" srcId="{D2B56B4A-D340-4C87-81EC-775415883175}" destId="{5C6C30A8-CE8C-41C8-972B-F2333DDC1DE2}" srcOrd="2" destOrd="0" presId="urn:microsoft.com/office/officeart/2005/8/layout/vList5"/>
    <dgm:cxn modelId="{95BC02E5-95B6-4FBD-89BD-FA9DAC3B1066}" type="presParOf" srcId="{5C6C30A8-CE8C-41C8-972B-F2333DDC1DE2}" destId="{21BB4F7C-F449-4D53-A35A-84619D9E5DA2}" srcOrd="0" destOrd="0" presId="urn:microsoft.com/office/officeart/2005/8/layout/vList5"/>
    <dgm:cxn modelId="{19030807-C5B8-493C-B3C4-221166BFA10E}" type="presParOf" srcId="{5C6C30A8-CE8C-41C8-972B-F2333DDC1DE2}" destId="{1617993E-C611-4C04-BF20-E1B84DA340E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D677B2-905D-4FEF-8270-69BD808B0B88}" type="doc">
      <dgm:prSet loTypeId="urn:microsoft.com/office/officeart/2005/8/layout/vList5" loCatId="list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fr-FR"/>
        </a:p>
      </dgm:t>
    </dgm:pt>
    <dgm:pt modelId="{A9A47E15-4473-4E9F-9933-385993D014CD}">
      <dgm:prSet phldrT="[Texte]">
        <dgm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induction enzymatique</a:t>
          </a:r>
          <a:endParaRPr lang="fr-FR" dirty="0"/>
        </a:p>
      </dgm:t>
    </dgm:pt>
    <dgm:pt modelId="{980E51E3-1437-48BB-A0C5-F1C5B2A46DB4}" type="parTrans" cxnId="{A6DEDE03-03A4-4F17-A5DD-E0E92E63397E}">
      <dgm:prSet/>
      <dgm:spPr/>
      <dgm:t>
        <a:bodyPr/>
        <a:lstStyle/>
        <a:p>
          <a:endParaRPr lang="fr-FR"/>
        </a:p>
      </dgm:t>
    </dgm:pt>
    <dgm:pt modelId="{CF06953F-578F-4297-88AA-8D22147D3379}" type="sibTrans" cxnId="{A6DEDE03-03A4-4F17-A5DD-E0E92E63397E}">
      <dgm:prSet/>
      <dgm:spPr/>
      <dgm:t>
        <a:bodyPr/>
        <a:lstStyle/>
        <a:p>
          <a:endParaRPr lang="fr-FR"/>
        </a:p>
      </dgm:t>
    </dgm:pt>
    <dgm:pt modelId="{80114213-91AC-4771-AF99-43570DE8E891}">
      <dgm:prSet phldrT="[Texte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inhibition enzymatique</a:t>
          </a:r>
          <a:endParaRPr lang="fr-FR" dirty="0"/>
        </a:p>
      </dgm:t>
    </dgm:pt>
    <dgm:pt modelId="{938107F3-7CE6-4E6A-9C7A-C56D7D75B52F}" type="parTrans" cxnId="{1E12A68B-4C62-4C4D-BD0E-5041B01CB814}">
      <dgm:prSet/>
      <dgm:spPr/>
      <dgm:t>
        <a:bodyPr/>
        <a:lstStyle/>
        <a:p>
          <a:endParaRPr lang="fr-FR"/>
        </a:p>
      </dgm:t>
    </dgm:pt>
    <dgm:pt modelId="{2898E13C-3910-4567-9CF6-41C4B3CF3B73}" type="sibTrans" cxnId="{1E12A68B-4C62-4C4D-BD0E-5041B01CB814}">
      <dgm:prSet/>
      <dgm:spPr/>
      <dgm:t>
        <a:bodyPr/>
        <a:lstStyle/>
        <a:p>
          <a:endParaRPr lang="fr-FR"/>
        </a:p>
      </dgm:t>
    </dgm:pt>
    <dgm:pt modelId="{C4211961-A0C8-4E12-858E-168B87303C82}">
      <dgm:prSet phldrT="[Texte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Compétition de 2 </a:t>
          </a:r>
          <a:r>
            <a:rPr lang="fr-FR" dirty="0" err="1"/>
            <a:t>mdts</a:t>
          </a:r>
          <a:r>
            <a:rPr lang="fr-FR" dirty="0"/>
            <a:t> métabolisés par la même enzyme (Affinité ++)</a:t>
          </a:r>
        </a:p>
      </dgm:t>
    </dgm:pt>
    <dgm:pt modelId="{F5D5784D-BE76-4BE0-A3B3-25DA2BB8BC3C}" type="parTrans" cxnId="{3BEDED95-395E-4903-834F-BA4ADE700F96}">
      <dgm:prSet/>
      <dgm:spPr/>
      <dgm:t>
        <a:bodyPr/>
        <a:lstStyle/>
        <a:p>
          <a:endParaRPr lang="fr-FR"/>
        </a:p>
      </dgm:t>
    </dgm:pt>
    <dgm:pt modelId="{8E9765C1-CC3B-4451-8F77-1E8643CAA419}" type="sibTrans" cxnId="{3BEDED95-395E-4903-834F-BA4ADE700F96}">
      <dgm:prSet/>
      <dgm:spPr/>
      <dgm:t>
        <a:bodyPr/>
        <a:lstStyle/>
        <a:p>
          <a:endParaRPr lang="fr-FR"/>
        </a:p>
      </dgm:t>
    </dgm:pt>
    <dgm:pt modelId="{680FC0C4-95C9-465B-86CA-76FD2A7024CF}">
      <dgm:prSet phldrT="[Texte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Les inducteurs sont des substances  liposolubles, peuvent accélérer leur propre  MTB, présentent:         </a:t>
          </a:r>
          <a:r>
            <a:rPr lang="fr-FR" b="1" dirty="0"/>
            <a:t>durée d’action courte                                                     </a:t>
          </a:r>
          <a:r>
            <a:rPr lang="fr-FR" dirty="0"/>
            <a:t> </a:t>
          </a:r>
          <a:r>
            <a:rPr lang="fr-FR" b="1" dirty="0"/>
            <a:t>tolérance pharmacologique</a:t>
          </a:r>
          <a:endParaRPr lang="fr-FR" dirty="0"/>
        </a:p>
      </dgm:t>
    </dgm:pt>
    <dgm:pt modelId="{28D4DE69-D2FE-48D3-AE4A-8C2F361DA7D9}" type="parTrans" cxnId="{6174DF8F-E9D9-4BD8-BBED-C6DEEBB787D1}">
      <dgm:prSet/>
      <dgm:spPr/>
      <dgm:t>
        <a:bodyPr/>
        <a:lstStyle/>
        <a:p>
          <a:endParaRPr lang="fr-FR"/>
        </a:p>
      </dgm:t>
    </dgm:pt>
    <dgm:pt modelId="{28F1C889-6832-4118-818C-A2A368608BE8}" type="sibTrans" cxnId="{6174DF8F-E9D9-4BD8-BBED-C6DEEBB787D1}">
      <dgm:prSet/>
      <dgm:spPr/>
      <dgm:t>
        <a:bodyPr/>
        <a:lstStyle/>
        <a:p>
          <a:endParaRPr lang="fr-FR"/>
        </a:p>
      </dgm:t>
    </dgm:pt>
    <dgm:pt modelId="{D6D64231-FC76-4E7B-A547-548D8CEE6BC1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Progressive, s’installe après 7 à 10 jours et subsiste +/- longtemps après arrêt de l’inducteur.</a:t>
          </a:r>
        </a:p>
      </dgm:t>
    </dgm:pt>
    <dgm:pt modelId="{035FB31F-F928-4C00-AEEA-E27CC6E672E5}" type="parTrans" cxnId="{8F275BD1-9388-4A15-93D5-C1192A0A750F}">
      <dgm:prSet/>
      <dgm:spPr/>
      <dgm:t>
        <a:bodyPr/>
        <a:lstStyle/>
        <a:p>
          <a:endParaRPr lang="fr-FR"/>
        </a:p>
      </dgm:t>
    </dgm:pt>
    <dgm:pt modelId="{9A226603-BAD0-46EE-982B-0BC454988B66}" type="sibTrans" cxnId="{8F275BD1-9388-4A15-93D5-C1192A0A750F}">
      <dgm:prSet/>
      <dgm:spPr/>
      <dgm:t>
        <a:bodyPr/>
        <a:lstStyle/>
        <a:p>
          <a:endParaRPr lang="fr-FR"/>
        </a:p>
      </dgm:t>
    </dgm:pt>
    <dgm:pt modelId="{B00D801B-26EA-4864-BB46-BBC8739A1ABB}">
      <dgm:prSet phldrT="[Texte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Contrairement à l’induction: Immédiate et brutale.</a:t>
          </a:r>
        </a:p>
      </dgm:t>
    </dgm:pt>
    <dgm:pt modelId="{ADD76EF8-174A-44C6-80BF-84BCCDC58B4A}" type="parTrans" cxnId="{8646214B-1CC7-4474-94F9-5DCC17781CFD}">
      <dgm:prSet/>
      <dgm:spPr/>
      <dgm:t>
        <a:bodyPr/>
        <a:lstStyle/>
        <a:p>
          <a:endParaRPr lang="fr-FR"/>
        </a:p>
      </dgm:t>
    </dgm:pt>
    <dgm:pt modelId="{E162C1F0-720F-450D-A321-7AC0B353F1CD}" type="sibTrans" cxnId="{8646214B-1CC7-4474-94F9-5DCC17781CFD}">
      <dgm:prSet/>
      <dgm:spPr/>
      <dgm:t>
        <a:bodyPr/>
        <a:lstStyle/>
        <a:p>
          <a:endParaRPr lang="fr-FR"/>
        </a:p>
      </dgm:t>
    </dgm:pt>
    <dgm:pt modelId="{13B00964-DCF1-44EE-AC1E-D094E5BAA98A}">
      <dgm:prSet phldrT="[Texte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Certaines inhibitions sont irréversibles (</a:t>
          </a:r>
          <a:r>
            <a:rPr lang="fr-FR" b="1" dirty="0"/>
            <a:t>érythromycine, </a:t>
          </a:r>
          <a:r>
            <a:rPr lang="fr-FR" b="1" dirty="0" err="1"/>
            <a:t>ritonavir</a:t>
          </a:r>
          <a:r>
            <a:rPr lang="fr-FR" b="1" dirty="0"/>
            <a:t>, </a:t>
          </a:r>
          <a:r>
            <a:rPr lang="fr-FR" b="1" dirty="0" err="1"/>
            <a:t>diltiazem</a:t>
          </a:r>
          <a:r>
            <a:rPr lang="fr-FR" dirty="0"/>
            <a:t>) : action plus longue puisque la synthèse de nouvelles enzymes sera nécessaire pour la reprise de l’activité métabolique </a:t>
          </a:r>
        </a:p>
      </dgm:t>
    </dgm:pt>
    <dgm:pt modelId="{8BDF2871-01FA-4F4A-B82C-1391C3C118B7}" type="parTrans" cxnId="{080B91C6-433C-4074-ADB0-627EE154369B}">
      <dgm:prSet/>
      <dgm:spPr/>
      <dgm:t>
        <a:bodyPr/>
        <a:lstStyle/>
        <a:p>
          <a:endParaRPr lang="fr-FR"/>
        </a:p>
      </dgm:t>
    </dgm:pt>
    <dgm:pt modelId="{177B0246-5BAF-4AED-9D2C-053803697910}" type="sibTrans" cxnId="{080B91C6-433C-4074-ADB0-627EE154369B}">
      <dgm:prSet/>
      <dgm:spPr/>
      <dgm:t>
        <a:bodyPr/>
        <a:lstStyle/>
        <a:p>
          <a:endParaRPr lang="fr-FR"/>
        </a:p>
      </dgm:t>
    </dgm:pt>
    <dgm:pt modelId="{D2B56B4A-D340-4C87-81EC-775415883175}" type="pres">
      <dgm:prSet presAssocID="{E0D677B2-905D-4FEF-8270-69BD808B0B88}" presName="Name0" presStyleCnt="0">
        <dgm:presLayoutVars>
          <dgm:dir/>
          <dgm:animLvl val="lvl"/>
          <dgm:resizeHandles val="exact"/>
        </dgm:presLayoutVars>
      </dgm:prSet>
      <dgm:spPr/>
    </dgm:pt>
    <dgm:pt modelId="{6A4CD58D-2382-4062-ADD7-25970FFFE612}" type="pres">
      <dgm:prSet presAssocID="{A9A47E15-4473-4E9F-9933-385993D014CD}" presName="linNode" presStyleCnt="0"/>
      <dgm:spPr/>
    </dgm:pt>
    <dgm:pt modelId="{61BB22A7-4A7F-49CB-A621-C337911242D6}" type="pres">
      <dgm:prSet presAssocID="{A9A47E15-4473-4E9F-9933-385993D014CD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8A1C3C90-9141-4517-8EA8-0AD9C353D09B}" type="pres">
      <dgm:prSet presAssocID="{A9A47E15-4473-4E9F-9933-385993D014CD}" presName="descendantText" presStyleLbl="alignAccFollowNode1" presStyleIdx="0" presStyleCnt="2" custLinFactNeighborY="628">
        <dgm:presLayoutVars>
          <dgm:bulletEnabled val="1"/>
        </dgm:presLayoutVars>
      </dgm:prSet>
      <dgm:spPr/>
    </dgm:pt>
    <dgm:pt modelId="{CCED3C2E-E716-4E7F-BCFF-1176B38D27AF}" type="pres">
      <dgm:prSet presAssocID="{CF06953F-578F-4297-88AA-8D22147D3379}" presName="sp" presStyleCnt="0"/>
      <dgm:spPr/>
    </dgm:pt>
    <dgm:pt modelId="{5C6C30A8-CE8C-41C8-972B-F2333DDC1DE2}" type="pres">
      <dgm:prSet presAssocID="{80114213-91AC-4771-AF99-43570DE8E891}" presName="linNode" presStyleCnt="0"/>
      <dgm:spPr/>
    </dgm:pt>
    <dgm:pt modelId="{21BB4F7C-F449-4D53-A35A-84619D9E5DA2}" type="pres">
      <dgm:prSet presAssocID="{80114213-91AC-4771-AF99-43570DE8E891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1617993E-C611-4C04-BF20-E1B84DA340E9}" type="pres">
      <dgm:prSet presAssocID="{80114213-91AC-4771-AF99-43570DE8E891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A6DEDE03-03A4-4F17-A5DD-E0E92E63397E}" srcId="{E0D677B2-905D-4FEF-8270-69BD808B0B88}" destId="{A9A47E15-4473-4E9F-9933-385993D014CD}" srcOrd="0" destOrd="0" parTransId="{980E51E3-1437-48BB-A0C5-F1C5B2A46DB4}" sibTransId="{CF06953F-578F-4297-88AA-8D22147D3379}"/>
    <dgm:cxn modelId="{56981525-14C5-4CBC-A334-E864FDFC511D}" type="presOf" srcId="{B00D801B-26EA-4864-BB46-BBC8739A1ABB}" destId="{1617993E-C611-4C04-BF20-E1B84DA340E9}" srcOrd="0" destOrd="1" presId="urn:microsoft.com/office/officeart/2005/8/layout/vList5"/>
    <dgm:cxn modelId="{8646214B-1CC7-4474-94F9-5DCC17781CFD}" srcId="{80114213-91AC-4771-AF99-43570DE8E891}" destId="{B00D801B-26EA-4864-BB46-BBC8739A1ABB}" srcOrd="1" destOrd="0" parTransId="{ADD76EF8-174A-44C6-80BF-84BCCDC58B4A}" sibTransId="{E162C1F0-720F-450D-A321-7AC0B353F1CD}"/>
    <dgm:cxn modelId="{B63E2254-F1A8-493B-88AA-883E5B974702}" type="presOf" srcId="{D6D64231-FC76-4E7B-A547-548D8CEE6BC1}" destId="{8A1C3C90-9141-4517-8EA8-0AD9C353D09B}" srcOrd="0" destOrd="1" presId="urn:microsoft.com/office/officeart/2005/8/layout/vList5"/>
    <dgm:cxn modelId="{07CE0676-AB20-437E-9879-8BFA8C33F7F0}" type="presOf" srcId="{13B00964-DCF1-44EE-AC1E-D094E5BAA98A}" destId="{1617993E-C611-4C04-BF20-E1B84DA340E9}" srcOrd="0" destOrd="2" presId="urn:microsoft.com/office/officeart/2005/8/layout/vList5"/>
    <dgm:cxn modelId="{1061F45A-C0A9-41FF-91DC-734E0663C806}" type="presOf" srcId="{E0D677B2-905D-4FEF-8270-69BD808B0B88}" destId="{D2B56B4A-D340-4C87-81EC-775415883175}" srcOrd="0" destOrd="0" presId="urn:microsoft.com/office/officeart/2005/8/layout/vList5"/>
    <dgm:cxn modelId="{1E12A68B-4C62-4C4D-BD0E-5041B01CB814}" srcId="{E0D677B2-905D-4FEF-8270-69BD808B0B88}" destId="{80114213-91AC-4771-AF99-43570DE8E891}" srcOrd="1" destOrd="0" parTransId="{938107F3-7CE6-4E6A-9C7A-C56D7D75B52F}" sibTransId="{2898E13C-3910-4567-9CF6-41C4B3CF3B73}"/>
    <dgm:cxn modelId="{6174DF8F-E9D9-4BD8-BBED-C6DEEBB787D1}" srcId="{A9A47E15-4473-4E9F-9933-385993D014CD}" destId="{680FC0C4-95C9-465B-86CA-76FD2A7024CF}" srcOrd="0" destOrd="0" parTransId="{28D4DE69-D2FE-48D3-AE4A-8C2F361DA7D9}" sibTransId="{28F1C889-6832-4118-818C-A2A368608BE8}"/>
    <dgm:cxn modelId="{3BEDED95-395E-4903-834F-BA4ADE700F96}" srcId="{80114213-91AC-4771-AF99-43570DE8E891}" destId="{C4211961-A0C8-4E12-858E-168B87303C82}" srcOrd="0" destOrd="0" parTransId="{F5D5784D-BE76-4BE0-A3B3-25DA2BB8BC3C}" sibTransId="{8E9765C1-CC3B-4451-8F77-1E8643CAA419}"/>
    <dgm:cxn modelId="{E3834A98-7A60-42BE-9AFF-332F754AFCAB}" type="presOf" srcId="{80114213-91AC-4771-AF99-43570DE8E891}" destId="{21BB4F7C-F449-4D53-A35A-84619D9E5DA2}" srcOrd="0" destOrd="0" presId="urn:microsoft.com/office/officeart/2005/8/layout/vList5"/>
    <dgm:cxn modelId="{E7B13CB2-9512-40A2-8E79-EC9D0D34EBED}" type="presOf" srcId="{680FC0C4-95C9-465B-86CA-76FD2A7024CF}" destId="{8A1C3C90-9141-4517-8EA8-0AD9C353D09B}" srcOrd="0" destOrd="0" presId="urn:microsoft.com/office/officeart/2005/8/layout/vList5"/>
    <dgm:cxn modelId="{6C42E5B2-C2E9-4B22-8AFC-A954F4D62BCA}" type="presOf" srcId="{C4211961-A0C8-4E12-858E-168B87303C82}" destId="{1617993E-C611-4C04-BF20-E1B84DA340E9}" srcOrd="0" destOrd="0" presId="urn:microsoft.com/office/officeart/2005/8/layout/vList5"/>
    <dgm:cxn modelId="{080B91C6-433C-4074-ADB0-627EE154369B}" srcId="{80114213-91AC-4771-AF99-43570DE8E891}" destId="{13B00964-DCF1-44EE-AC1E-D094E5BAA98A}" srcOrd="2" destOrd="0" parTransId="{8BDF2871-01FA-4F4A-B82C-1391C3C118B7}" sibTransId="{177B0246-5BAF-4AED-9D2C-053803697910}"/>
    <dgm:cxn modelId="{8F275BD1-9388-4A15-93D5-C1192A0A750F}" srcId="{A9A47E15-4473-4E9F-9933-385993D014CD}" destId="{D6D64231-FC76-4E7B-A547-548D8CEE6BC1}" srcOrd="1" destOrd="0" parTransId="{035FB31F-F928-4C00-AEEA-E27CC6E672E5}" sibTransId="{9A226603-BAD0-46EE-982B-0BC454988B66}"/>
    <dgm:cxn modelId="{818624DB-AF87-4310-A3FC-840798EEEB1D}" type="presOf" srcId="{A9A47E15-4473-4E9F-9933-385993D014CD}" destId="{61BB22A7-4A7F-49CB-A621-C337911242D6}" srcOrd="0" destOrd="0" presId="urn:microsoft.com/office/officeart/2005/8/layout/vList5"/>
    <dgm:cxn modelId="{6A7F3143-C69C-45AF-8400-3C0ECBCADA77}" type="presParOf" srcId="{D2B56B4A-D340-4C87-81EC-775415883175}" destId="{6A4CD58D-2382-4062-ADD7-25970FFFE612}" srcOrd="0" destOrd="0" presId="urn:microsoft.com/office/officeart/2005/8/layout/vList5"/>
    <dgm:cxn modelId="{605DC1DA-951A-4D0F-AFA3-1323FABA5FA6}" type="presParOf" srcId="{6A4CD58D-2382-4062-ADD7-25970FFFE612}" destId="{61BB22A7-4A7F-49CB-A621-C337911242D6}" srcOrd="0" destOrd="0" presId="urn:microsoft.com/office/officeart/2005/8/layout/vList5"/>
    <dgm:cxn modelId="{38AF8168-A5AE-4409-9B09-FAE7BA251099}" type="presParOf" srcId="{6A4CD58D-2382-4062-ADD7-25970FFFE612}" destId="{8A1C3C90-9141-4517-8EA8-0AD9C353D09B}" srcOrd="1" destOrd="0" presId="urn:microsoft.com/office/officeart/2005/8/layout/vList5"/>
    <dgm:cxn modelId="{85B8F902-3CFA-425C-9243-C46098C3ACDC}" type="presParOf" srcId="{D2B56B4A-D340-4C87-81EC-775415883175}" destId="{CCED3C2E-E716-4E7F-BCFF-1176B38D27AF}" srcOrd="1" destOrd="0" presId="urn:microsoft.com/office/officeart/2005/8/layout/vList5"/>
    <dgm:cxn modelId="{6C9A36B9-BC34-43E1-8740-DF672B0535AC}" type="presParOf" srcId="{D2B56B4A-D340-4C87-81EC-775415883175}" destId="{5C6C30A8-CE8C-41C8-972B-F2333DDC1DE2}" srcOrd="2" destOrd="0" presId="urn:microsoft.com/office/officeart/2005/8/layout/vList5"/>
    <dgm:cxn modelId="{410DFC59-6760-4E42-8BEF-109156CFD648}" type="presParOf" srcId="{5C6C30A8-CE8C-41C8-972B-F2333DDC1DE2}" destId="{21BB4F7C-F449-4D53-A35A-84619D9E5DA2}" srcOrd="0" destOrd="0" presId="urn:microsoft.com/office/officeart/2005/8/layout/vList5"/>
    <dgm:cxn modelId="{DA56D23E-943F-4F84-B73F-05969918A907}" type="presParOf" srcId="{5C6C30A8-CE8C-41C8-972B-F2333DDC1DE2}" destId="{1617993E-C611-4C04-BF20-E1B84DA340E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D677B2-905D-4FEF-8270-69BD808B0B88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80114213-91AC-4771-AF99-43570DE8E891}">
      <dgm:prSet phldrT="[Texte]"/>
      <dgm:spPr/>
      <dgm:t>
        <a:bodyPr/>
        <a:lstStyle/>
        <a:p>
          <a:r>
            <a: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Réabsorption tubulaire</a:t>
          </a:r>
        </a:p>
      </dgm:t>
    </dgm:pt>
    <dgm:pt modelId="{938107F3-7CE6-4E6A-9C7A-C56D7D75B52F}" type="parTrans" cxnId="{1E12A68B-4C62-4C4D-BD0E-5041B01CB814}">
      <dgm:prSet/>
      <dgm:spPr/>
      <dgm:t>
        <a:bodyPr/>
        <a:lstStyle/>
        <a:p>
          <a:endParaRPr lang="fr-FR"/>
        </a:p>
      </dgm:t>
    </dgm:pt>
    <dgm:pt modelId="{2898E13C-3910-4567-9CF6-41C4B3CF3B73}" type="sibTrans" cxnId="{1E12A68B-4C62-4C4D-BD0E-5041B01CB814}">
      <dgm:prSet/>
      <dgm:spPr/>
      <dgm:t>
        <a:bodyPr/>
        <a:lstStyle/>
        <a:p>
          <a:endParaRPr lang="fr-FR"/>
        </a:p>
      </dgm:t>
    </dgm:pt>
    <dgm:pt modelId="{C4211961-A0C8-4E12-858E-168B87303C82}">
      <dgm:prSet phldrT="[Texte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processus passif (formes liposolubles non ionisées) dépend du </a:t>
          </a:r>
          <a:r>
            <a:rPr lang="fr-FR" dirty="0" err="1"/>
            <a:t>pKa</a:t>
          </a:r>
          <a:r>
            <a:rPr lang="fr-FR" dirty="0"/>
            <a:t> de la molécule et du pH de l’urine </a:t>
          </a:r>
          <a:r>
            <a:rPr lang="fr-FR" dirty="0" err="1"/>
            <a:t>intratubulaire</a:t>
          </a:r>
          <a:r>
            <a:rPr lang="fr-FR" dirty="0"/>
            <a:t>.</a:t>
          </a:r>
        </a:p>
      </dgm:t>
    </dgm:pt>
    <dgm:pt modelId="{F5D5784D-BE76-4BE0-A3B3-25DA2BB8BC3C}" type="parTrans" cxnId="{3BEDED95-395E-4903-834F-BA4ADE700F96}">
      <dgm:prSet/>
      <dgm:spPr/>
      <dgm:t>
        <a:bodyPr/>
        <a:lstStyle/>
        <a:p>
          <a:endParaRPr lang="fr-FR"/>
        </a:p>
      </dgm:t>
    </dgm:pt>
    <dgm:pt modelId="{8E9765C1-CC3B-4451-8F77-1E8643CAA419}" type="sibTrans" cxnId="{3BEDED95-395E-4903-834F-BA4ADE700F96}">
      <dgm:prSet/>
      <dgm:spPr/>
      <dgm:t>
        <a:bodyPr/>
        <a:lstStyle/>
        <a:p>
          <a:endParaRPr lang="fr-FR"/>
        </a:p>
      </dgm:t>
    </dgm:pt>
    <dgm:pt modelId="{D041F872-57CE-40E3-B900-2CD81B4EDE2A}">
      <dgm:prSet phldrT="[Texte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Sécrétion tubulaire</a:t>
          </a:r>
        </a:p>
      </dgm:t>
    </dgm:pt>
    <dgm:pt modelId="{3936E563-9152-44E1-A97C-0DFFEDF78754}" type="parTrans" cxnId="{05C7711F-8CCA-4A63-AEC4-53AD5AF19E95}">
      <dgm:prSet/>
      <dgm:spPr/>
      <dgm:t>
        <a:bodyPr/>
        <a:lstStyle/>
        <a:p>
          <a:endParaRPr lang="fr-FR"/>
        </a:p>
      </dgm:t>
    </dgm:pt>
    <dgm:pt modelId="{5AAB199F-D27F-4837-9063-83E156F05E5D}" type="sibTrans" cxnId="{05C7711F-8CCA-4A63-AEC4-53AD5AF19E95}">
      <dgm:prSet/>
      <dgm:spPr/>
      <dgm:t>
        <a:bodyPr/>
        <a:lstStyle/>
        <a:p>
          <a:endParaRPr lang="fr-FR"/>
        </a:p>
      </dgm:t>
    </dgm:pt>
    <dgm:pt modelId="{A174A950-B98E-44FD-B311-837F9BAFD3D2}">
      <dgm:prSet phldrT="[Texte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2 systèmes de transport au niveau du TCP (l’un pour les acides faibles, l’autre pour les bases faibles)</a:t>
          </a:r>
        </a:p>
      </dgm:t>
    </dgm:pt>
    <dgm:pt modelId="{AAE0F462-42D5-450A-B856-C091F3C0EF0F}" type="parTrans" cxnId="{8943BD52-3DF8-4738-8F94-077C5C03421F}">
      <dgm:prSet/>
      <dgm:spPr/>
      <dgm:t>
        <a:bodyPr/>
        <a:lstStyle/>
        <a:p>
          <a:endParaRPr lang="fr-FR"/>
        </a:p>
      </dgm:t>
    </dgm:pt>
    <dgm:pt modelId="{2295A126-6D40-4164-9B10-7A3DBA5277EA}" type="sibTrans" cxnId="{8943BD52-3DF8-4738-8F94-077C5C03421F}">
      <dgm:prSet/>
      <dgm:spPr/>
      <dgm:t>
        <a:bodyPr/>
        <a:lstStyle/>
        <a:p>
          <a:endParaRPr lang="fr-FR"/>
        </a:p>
      </dgm:t>
    </dgm:pt>
    <dgm:pt modelId="{7ACF9857-FAC9-4DCD-A8BA-F888CEAEFB51}">
      <dgm:prSet phldrT="[Texte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Association de 2 </a:t>
          </a:r>
          <a:r>
            <a:rPr lang="fr-FR" dirty="0" err="1"/>
            <a:t>mdts</a:t>
          </a:r>
          <a:r>
            <a:rPr lang="fr-FR" dirty="0"/>
            <a:t> du même groupe → compétition au niveau du même système de transport → ↓ excrétion.</a:t>
          </a:r>
        </a:p>
      </dgm:t>
    </dgm:pt>
    <dgm:pt modelId="{7453641B-E01E-4659-93A6-FBC5EBF705A5}" type="parTrans" cxnId="{CBF29D98-4E54-4995-8142-977B884C8CE9}">
      <dgm:prSet/>
      <dgm:spPr/>
      <dgm:t>
        <a:bodyPr/>
        <a:lstStyle/>
        <a:p>
          <a:endParaRPr lang="fr-FR"/>
        </a:p>
      </dgm:t>
    </dgm:pt>
    <dgm:pt modelId="{77DB973B-103A-4419-A05D-05E80CDE1E4C}" type="sibTrans" cxnId="{CBF29D98-4E54-4995-8142-977B884C8CE9}">
      <dgm:prSet/>
      <dgm:spPr/>
      <dgm:t>
        <a:bodyPr/>
        <a:lstStyle/>
        <a:p>
          <a:endParaRPr lang="fr-FR"/>
        </a:p>
      </dgm:t>
    </dgm:pt>
    <dgm:pt modelId="{362FBED7-CC3C-4F12-A720-46A1DD237CE8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urine alcaline --&gt; administration de bicarbonate: </a:t>
          </a:r>
          <a:br>
            <a:rPr lang="fr-FR" dirty="0"/>
          </a:br>
          <a:r>
            <a:rPr lang="fr-FR" dirty="0"/>
            <a:t>↑de l’élimination des acides: </a:t>
          </a:r>
          <a:r>
            <a:rPr lang="fr-FR" b="1" i="1" dirty="0"/>
            <a:t>salicylate, barbituriques</a:t>
          </a:r>
          <a:endParaRPr lang="fr-FR" dirty="0"/>
        </a:p>
      </dgm:t>
    </dgm:pt>
    <dgm:pt modelId="{5209AADC-E83C-4BCB-812E-CC908707C09A}" type="parTrans" cxnId="{803D1AAB-2420-4A04-B99C-F5A27AF5FA0B}">
      <dgm:prSet/>
      <dgm:spPr/>
      <dgm:t>
        <a:bodyPr/>
        <a:lstStyle/>
        <a:p>
          <a:endParaRPr lang="fr-FR"/>
        </a:p>
      </dgm:t>
    </dgm:pt>
    <dgm:pt modelId="{C69309DA-DAE0-4086-AA8F-FD213224544F}" type="sibTrans" cxnId="{803D1AAB-2420-4A04-B99C-F5A27AF5FA0B}">
      <dgm:prSet/>
      <dgm:spPr/>
      <dgm:t>
        <a:bodyPr/>
        <a:lstStyle/>
        <a:p>
          <a:endParaRPr lang="fr-FR"/>
        </a:p>
      </dgm:t>
    </dgm:pt>
    <dgm:pt modelId="{5B028AF7-0166-4C2A-AA8F-A48DA9CE7F0C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err="1"/>
            <a:t>Exp</a:t>
          </a:r>
          <a:r>
            <a:rPr lang="fr-FR" dirty="0"/>
            <a:t>: le </a:t>
          </a:r>
          <a:r>
            <a:rPr lang="fr-FR" b="1" dirty="0" err="1"/>
            <a:t>probénécide</a:t>
          </a:r>
          <a:r>
            <a:rPr lang="fr-FR" dirty="0"/>
            <a:t> a été utilisé pour prolonger la demi-vie d’élimination et donc l’effet de la </a:t>
          </a:r>
          <a:r>
            <a:rPr lang="fr-FR" b="1" dirty="0"/>
            <a:t>pénicilline G</a:t>
          </a:r>
        </a:p>
      </dgm:t>
    </dgm:pt>
    <dgm:pt modelId="{7ED7552B-41C0-4BF6-ABB0-A1C60AD26929}" type="parTrans" cxnId="{FDE56768-093F-4211-A8C4-40D5E8E9CEE0}">
      <dgm:prSet/>
      <dgm:spPr/>
      <dgm:t>
        <a:bodyPr/>
        <a:lstStyle/>
        <a:p>
          <a:endParaRPr lang="fr-FR"/>
        </a:p>
      </dgm:t>
    </dgm:pt>
    <dgm:pt modelId="{1E46EE6C-FA3D-4D10-809E-5EB29FA2902C}" type="sibTrans" cxnId="{FDE56768-093F-4211-A8C4-40D5E8E9CEE0}">
      <dgm:prSet/>
      <dgm:spPr/>
      <dgm:t>
        <a:bodyPr/>
        <a:lstStyle/>
        <a:p>
          <a:endParaRPr lang="fr-FR"/>
        </a:p>
      </dgm:t>
    </dgm:pt>
    <dgm:pt modelId="{39A61793-E4BF-453A-AE5B-1F7DCCF60923}">
      <dgm:prSet phldrT="[Texte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exploité dans le </a:t>
          </a:r>
          <a:r>
            <a:rPr lang="fr-FR" dirty="0" err="1"/>
            <a:t>trt</a:t>
          </a:r>
          <a:r>
            <a:rPr lang="fr-FR" dirty="0"/>
            <a:t> des intoxications en accélérant l’excrétion rénale</a:t>
          </a:r>
        </a:p>
      </dgm:t>
    </dgm:pt>
    <dgm:pt modelId="{46E4B196-7F75-4888-9F35-CEBC34284522}" type="parTrans" cxnId="{8C4BFBAA-4D74-443C-AA18-BC390DA86C92}">
      <dgm:prSet/>
      <dgm:spPr/>
      <dgm:t>
        <a:bodyPr/>
        <a:lstStyle/>
        <a:p>
          <a:endParaRPr lang="fr-FR"/>
        </a:p>
      </dgm:t>
    </dgm:pt>
    <dgm:pt modelId="{6E182DD6-C3FB-4DF7-B48A-E7A5A0F34F8D}" type="sibTrans" cxnId="{8C4BFBAA-4D74-443C-AA18-BC390DA86C92}">
      <dgm:prSet/>
      <dgm:spPr/>
      <dgm:t>
        <a:bodyPr/>
        <a:lstStyle/>
        <a:p>
          <a:endParaRPr lang="fr-FR"/>
        </a:p>
      </dgm:t>
    </dgm:pt>
    <dgm:pt modelId="{007AF477-3EA1-4B0E-B8B5-59A93DAACEA4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/>
            <a:t>urine acide --&gt; administration de AlCl3:  ↑ de l’élimination des </a:t>
          </a:r>
          <a:r>
            <a:rPr lang="fr-FR" dirty="0" err="1"/>
            <a:t>subst</a:t>
          </a:r>
          <a:r>
            <a:rPr lang="fr-FR" dirty="0"/>
            <a:t> basiques</a:t>
          </a:r>
          <a:r>
            <a:rPr lang="fr-FR" i="1" dirty="0"/>
            <a:t>: </a:t>
          </a:r>
          <a:r>
            <a:rPr lang="fr-FR" b="1" i="1" dirty="0"/>
            <a:t>opiacés</a:t>
          </a:r>
          <a:endParaRPr lang="fr-FR" dirty="0"/>
        </a:p>
      </dgm:t>
    </dgm:pt>
    <dgm:pt modelId="{9E6537F0-C409-4FBF-9C11-E7DC44EF44B1}" type="parTrans" cxnId="{07B202A1-00D7-4586-A806-C47B89296528}">
      <dgm:prSet/>
      <dgm:spPr/>
      <dgm:t>
        <a:bodyPr/>
        <a:lstStyle/>
        <a:p>
          <a:endParaRPr lang="fr-FR"/>
        </a:p>
      </dgm:t>
    </dgm:pt>
    <dgm:pt modelId="{5417603C-0B53-4FCA-B5B0-971B1721156E}" type="sibTrans" cxnId="{07B202A1-00D7-4586-A806-C47B89296528}">
      <dgm:prSet/>
      <dgm:spPr/>
      <dgm:t>
        <a:bodyPr/>
        <a:lstStyle/>
        <a:p>
          <a:endParaRPr lang="fr-FR"/>
        </a:p>
      </dgm:t>
    </dgm:pt>
    <dgm:pt modelId="{D2B56B4A-D340-4C87-81EC-775415883175}" type="pres">
      <dgm:prSet presAssocID="{E0D677B2-905D-4FEF-8270-69BD808B0B88}" presName="Name0" presStyleCnt="0">
        <dgm:presLayoutVars>
          <dgm:dir/>
          <dgm:animLvl val="lvl"/>
          <dgm:resizeHandles val="exact"/>
        </dgm:presLayoutVars>
      </dgm:prSet>
      <dgm:spPr/>
    </dgm:pt>
    <dgm:pt modelId="{5C6C30A8-CE8C-41C8-972B-F2333DDC1DE2}" type="pres">
      <dgm:prSet presAssocID="{80114213-91AC-4771-AF99-43570DE8E891}" presName="linNode" presStyleCnt="0"/>
      <dgm:spPr/>
    </dgm:pt>
    <dgm:pt modelId="{21BB4F7C-F449-4D53-A35A-84619D9E5DA2}" type="pres">
      <dgm:prSet presAssocID="{80114213-91AC-4771-AF99-43570DE8E891}" presName="parentText" presStyleLbl="node1" presStyleIdx="0" presStyleCnt="2" custScaleX="90907">
        <dgm:presLayoutVars>
          <dgm:chMax val="1"/>
          <dgm:bulletEnabled val="1"/>
        </dgm:presLayoutVars>
      </dgm:prSet>
      <dgm:spPr/>
    </dgm:pt>
    <dgm:pt modelId="{1617993E-C611-4C04-BF20-E1B84DA340E9}" type="pres">
      <dgm:prSet presAssocID="{80114213-91AC-4771-AF99-43570DE8E891}" presName="descendantText" presStyleLbl="alignAccFollowNode1" presStyleIdx="0" presStyleCnt="2" custScaleX="125418" custScaleY="116794">
        <dgm:presLayoutVars>
          <dgm:bulletEnabled val="1"/>
        </dgm:presLayoutVars>
      </dgm:prSet>
      <dgm:spPr/>
    </dgm:pt>
    <dgm:pt modelId="{CFE87B16-5A64-441F-A3E8-FF69794A0CF2}" type="pres">
      <dgm:prSet presAssocID="{2898E13C-3910-4567-9CF6-41C4B3CF3B73}" presName="sp" presStyleCnt="0"/>
      <dgm:spPr/>
    </dgm:pt>
    <dgm:pt modelId="{5D3B1C2C-508E-44C4-99FB-92E9826FED5A}" type="pres">
      <dgm:prSet presAssocID="{D041F872-57CE-40E3-B900-2CD81B4EDE2A}" presName="linNode" presStyleCnt="0"/>
      <dgm:spPr/>
    </dgm:pt>
    <dgm:pt modelId="{8CD798B8-DB92-439C-BB2C-020B75409ADF}" type="pres">
      <dgm:prSet presAssocID="{D041F872-57CE-40E3-B900-2CD81B4EDE2A}" presName="parentText" presStyleLbl="node1" presStyleIdx="1" presStyleCnt="2" custScaleX="90907">
        <dgm:presLayoutVars>
          <dgm:chMax val="1"/>
          <dgm:bulletEnabled val="1"/>
        </dgm:presLayoutVars>
      </dgm:prSet>
      <dgm:spPr/>
    </dgm:pt>
    <dgm:pt modelId="{A0C93C33-C0D4-4520-86E6-916B05493488}" type="pres">
      <dgm:prSet presAssocID="{D041F872-57CE-40E3-B900-2CD81B4EDE2A}" presName="descendantText" presStyleLbl="alignAccFollowNode1" presStyleIdx="1" presStyleCnt="2" custScaleX="127002" custScaleY="113466">
        <dgm:presLayoutVars>
          <dgm:bulletEnabled val="1"/>
        </dgm:presLayoutVars>
      </dgm:prSet>
      <dgm:spPr/>
    </dgm:pt>
  </dgm:ptLst>
  <dgm:cxnLst>
    <dgm:cxn modelId="{02EBB00D-4C55-46C1-AC26-408BBE17A28B}" type="presOf" srcId="{39A61793-E4BF-453A-AE5B-1F7DCCF60923}" destId="{1617993E-C611-4C04-BF20-E1B84DA340E9}" srcOrd="0" destOrd="1" presId="urn:microsoft.com/office/officeart/2005/8/layout/vList5"/>
    <dgm:cxn modelId="{8A117219-25F6-4C77-8589-BC3E162DB9E5}" type="presOf" srcId="{007AF477-3EA1-4B0E-B8B5-59A93DAACEA4}" destId="{1617993E-C611-4C04-BF20-E1B84DA340E9}" srcOrd="0" destOrd="3" presId="urn:microsoft.com/office/officeart/2005/8/layout/vList5"/>
    <dgm:cxn modelId="{05C7711F-8CCA-4A63-AEC4-53AD5AF19E95}" srcId="{E0D677B2-905D-4FEF-8270-69BD808B0B88}" destId="{D041F872-57CE-40E3-B900-2CD81B4EDE2A}" srcOrd="1" destOrd="0" parTransId="{3936E563-9152-44E1-A97C-0DFFEDF78754}" sibTransId="{5AAB199F-D27F-4837-9063-83E156F05E5D}"/>
    <dgm:cxn modelId="{FDE56768-093F-4211-A8C4-40D5E8E9CEE0}" srcId="{D041F872-57CE-40E3-B900-2CD81B4EDE2A}" destId="{5B028AF7-0166-4C2A-AA8F-A48DA9CE7F0C}" srcOrd="2" destOrd="0" parTransId="{7ED7552B-41C0-4BF6-ABB0-A1C60AD26929}" sibTransId="{1E46EE6C-FA3D-4D10-809E-5EB29FA2902C}"/>
    <dgm:cxn modelId="{E55C5449-7998-4D97-9C82-CD0154F47D44}" type="presOf" srcId="{D041F872-57CE-40E3-B900-2CD81B4EDE2A}" destId="{8CD798B8-DB92-439C-BB2C-020B75409ADF}" srcOrd="0" destOrd="0" presId="urn:microsoft.com/office/officeart/2005/8/layout/vList5"/>
    <dgm:cxn modelId="{8943BD52-3DF8-4738-8F94-077C5C03421F}" srcId="{D041F872-57CE-40E3-B900-2CD81B4EDE2A}" destId="{A174A950-B98E-44FD-B311-837F9BAFD3D2}" srcOrd="0" destOrd="0" parTransId="{AAE0F462-42D5-450A-B856-C091F3C0EF0F}" sibTransId="{2295A126-6D40-4164-9B10-7A3DBA5277EA}"/>
    <dgm:cxn modelId="{3D1D1559-693B-4AC1-B23B-58118A5E84E6}" type="presOf" srcId="{7ACF9857-FAC9-4DCD-A8BA-F888CEAEFB51}" destId="{A0C93C33-C0D4-4520-86E6-916B05493488}" srcOrd="0" destOrd="1" presId="urn:microsoft.com/office/officeart/2005/8/layout/vList5"/>
    <dgm:cxn modelId="{398AFA87-3D0D-4E1D-AC31-50C409002A64}" type="presOf" srcId="{A174A950-B98E-44FD-B311-837F9BAFD3D2}" destId="{A0C93C33-C0D4-4520-86E6-916B05493488}" srcOrd="0" destOrd="0" presId="urn:microsoft.com/office/officeart/2005/8/layout/vList5"/>
    <dgm:cxn modelId="{1E12A68B-4C62-4C4D-BD0E-5041B01CB814}" srcId="{E0D677B2-905D-4FEF-8270-69BD808B0B88}" destId="{80114213-91AC-4771-AF99-43570DE8E891}" srcOrd="0" destOrd="0" parTransId="{938107F3-7CE6-4E6A-9C7A-C56D7D75B52F}" sibTransId="{2898E13C-3910-4567-9CF6-41C4B3CF3B73}"/>
    <dgm:cxn modelId="{4A490792-2C40-4EC4-A5CC-E7F3082A55BD}" type="presOf" srcId="{80114213-91AC-4771-AF99-43570DE8E891}" destId="{21BB4F7C-F449-4D53-A35A-84619D9E5DA2}" srcOrd="0" destOrd="0" presId="urn:microsoft.com/office/officeart/2005/8/layout/vList5"/>
    <dgm:cxn modelId="{3BEDED95-395E-4903-834F-BA4ADE700F96}" srcId="{80114213-91AC-4771-AF99-43570DE8E891}" destId="{C4211961-A0C8-4E12-858E-168B87303C82}" srcOrd="0" destOrd="0" parTransId="{F5D5784D-BE76-4BE0-A3B3-25DA2BB8BC3C}" sibTransId="{8E9765C1-CC3B-4451-8F77-1E8643CAA419}"/>
    <dgm:cxn modelId="{CBF29D98-4E54-4995-8142-977B884C8CE9}" srcId="{D041F872-57CE-40E3-B900-2CD81B4EDE2A}" destId="{7ACF9857-FAC9-4DCD-A8BA-F888CEAEFB51}" srcOrd="1" destOrd="0" parTransId="{7453641B-E01E-4659-93A6-FBC5EBF705A5}" sibTransId="{77DB973B-103A-4419-A05D-05E80CDE1E4C}"/>
    <dgm:cxn modelId="{07B202A1-00D7-4586-A806-C47B89296528}" srcId="{80114213-91AC-4771-AF99-43570DE8E891}" destId="{007AF477-3EA1-4B0E-B8B5-59A93DAACEA4}" srcOrd="3" destOrd="0" parTransId="{9E6537F0-C409-4FBF-9C11-E7DC44EF44B1}" sibTransId="{5417603C-0B53-4FCA-B5B0-971B1721156E}"/>
    <dgm:cxn modelId="{DC58AEA2-01BF-4D0F-BB6E-35AFA286C4B0}" type="presOf" srcId="{E0D677B2-905D-4FEF-8270-69BD808B0B88}" destId="{D2B56B4A-D340-4C87-81EC-775415883175}" srcOrd="0" destOrd="0" presId="urn:microsoft.com/office/officeart/2005/8/layout/vList5"/>
    <dgm:cxn modelId="{7B4D88A6-826A-4E85-88C8-76E4866D856C}" type="presOf" srcId="{C4211961-A0C8-4E12-858E-168B87303C82}" destId="{1617993E-C611-4C04-BF20-E1B84DA340E9}" srcOrd="0" destOrd="0" presId="urn:microsoft.com/office/officeart/2005/8/layout/vList5"/>
    <dgm:cxn modelId="{8C4BFBAA-4D74-443C-AA18-BC390DA86C92}" srcId="{80114213-91AC-4771-AF99-43570DE8E891}" destId="{39A61793-E4BF-453A-AE5B-1F7DCCF60923}" srcOrd="1" destOrd="0" parTransId="{46E4B196-7F75-4888-9F35-CEBC34284522}" sibTransId="{6E182DD6-C3FB-4DF7-B48A-E7A5A0F34F8D}"/>
    <dgm:cxn modelId="{803D1AAB-2420-4A04-B99C-F5A27AF5FA0B}" srcId="{80114213-91AC-4771-AF99-43570DE8E891}" destId="{362FBED7-CC3C-4F12-A720-46A1DD237CE8}" srcOrd="2" destOrd="0" parTransId="{5209AADC-E83C-4BCB-812E-CC908707C09A}" sibTransId="{C69309DA-DAE0-4086-AA8F-FD213224544F}"/>
    <dgm:cxn modelId="{E633E5D8-AFD7-4A95-B7BA-B78606D3ACC9}" type="presOf" srcId="{5B028AF7-0166-4C2A-AA8F-A48DA9CE7F0C}" destId="{A0C93C33-C0D4-4520-86E6-916B05493488}" srcOrd="0" destOrd="2" presId="urn:microsoft.com/office/officeart/2005/8/layout/vList5"/>
    <dgm:cxn modelId="{F4C310FD-B498-4DCE-A531-925536DE3EC1}" type="presOf" srcId="{362FBED7-CC3C-4F12-A720-46A1DD237CE8}" destId="{1617993E-C611-4C04-BF20-E1B84DA340E9}" srcOrd="0" destOrd="2" presId="urn:microsoft.com/office/officeart/2005/8/layout/vList5"/>
    <dgm:cxn modelId="{EC8ABB85-5E3D-45C9-ACF1-A2712A7693F0}" type="presParOf" srcId="{D2B56B4A-D340-4C87-81EC-775415883175}" destId="{5C6C30A8-CE8C-41C8-972B-F2333DDC1DE2}" srcOrd="0" destOrd="0" presId="urn:microsoft.com/office/officeart/2005/8/layout/vList5"/>
    <dgm:cxn modelId="{4422587F-512F-4EB7-9FEA-817625CAB24C}" type="presParOf" srcId="{5C6C30A8-CE8C-41C8-972B-F2333DDC1DE2}" destId="{21BB4F7C-F449-4D53-A35A-84619D9E5DA2}" srcOrd="0" destOrd="0" presId="urn:microsoft.com/office/officeart/2005/8/layout/vList5"/>
    <dgm:cxn modelId="{863B576C-3984-4ECA-A440-A2071BA0CCDC}" type="presParOf" srcId="{5C6C30A8-CE8C-41C8-972B-F2333DDC1DE2}" destId="{1617993E-C611-4C04-BF20-E1B84DA340E9}" srcOrd="1" destOrd="0" presId="urn:microsoft.com/office/officeart/2005/8/layout/vList5"/>
    <dgm:cxn modelId="{28DAB473-36E8-4D5E-9177-BB313AE009D2}" type="presParOf" srcId="{D2B56B4A-D340-4C87-81EC-775415883175}" destId="{CFE87B16-5A64-441F-A3E8-FF69794A0CF2}" srcOrd="1" destOrd="0" presId="urn:microsoft.com/office/officeart/2005/8/layout/vList5"/>
    <dgm:cxn modelId="{1BA87D14-54D0-4F0F-9332-EA9EAD5F040F}" type="presParOf" srcId="{D2B56B4A-D340-4C87-81EC-775415883175}" destId="{5D3B1C2C-508E-44C4-99FB-92E9826FED5A}" srcOrd="2" destOrd="0" presId="urn:microsoft.com/office/officeart/2005/8/layout/vList5"/>
    <dgm:cxn modelId="{9EB80ADD-4E46-40CD-B5C2-5FADD6812008}" type="presParOf" srcId="{5D3B1C2C-508E-44C4-99FB-92E9826FED5A}" destId="{8CD798B8-DB92-439C-BB2C-020B75409ADF}" srcOrd="0" destOrd="0" presId="urn:microsoft.com/office/officeart/2005/8/layout/vList5"/>
    <dgm:cxn modelId="{5BC20396-923F-4D30-AB2B-F9C833F364EA}" type="presParOf" srcId="{5D3B1C2C-508E-44C4-99FB-92E9826FED5A}" destId="{A0C93C33-C0D4-4520-86E6-916B0549348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79B7C0A-948E-40D4-8B43-8DDE88F665FD}" type="doc">
      <dgm:prSet loTypeId="urn:microsoft.com/office/officeart/2005/8/layout/vList5" loCatId="list" qsTypeId="urn:microsoft.com/office/officeart/2005/8/quickstyle/simple1" qsCatId="simple" csTypeId="urn:microsoft.com/office/officeart/2005/8/colors/colorful1#5" csCatId="colorful" phldr="1"/>
      <dgm:spPr/>
      <dgm:t>
        <a:bodyPr/>
        <a:lstStyle/>
        <a:p>
          <a:endParaRPr lang="fr-FR"/>
        </a:p>
      </dgm:t>
    </dgm:pt>
    <dgm:pt modelId="{FD1C934B-A3DA-4A02-A95D-8F3636930DE4}">
      <dgm:prSet phldrT="[Texte]" custT="1"/>
      <dgm:spPr/>
      <dgm:t>
        <a:bodyPr/>
        <a:lstStyle/>
        <a:p>
          <a:pPr algn="ctr"/>
          <a:r>
            <a:rPr lang="fr-FR" sz="2800" b="1" dirty="0"/>
            <a:t>Compétitif</a:t>
          </a:r>
        </a:p>
      </dgm:t>
    </dgm:pt>
    <dgm:pt modelId="{3BF81EC8-B04C-4F7E-A6F4-3A543B6171F6}" type="parTrans" cxnId="{CBCE422F-9631-4EA0-A2B5-B66BCC89A9C9}">
      <dgm:prSet/>
      <dgm:spPr/>
      <dgm:t>
        <a:bodyPr/>
        <a:lstStyle/>
        <a:p>
          <a:pPr algn="ctr"/>
          <a:endParaRPr lang="fr-FR" sz="2000" b="1"/>
        </a:p>
      </dgm:t>
    </dgm:pt>
    <dgm:pt modelId="{C53C6D5C-0323-421B-87B2-262399797188}" type="sibTrans" cxnId="{CBCE422F-9631-4EA0-A2B5-B66BCC89A9C9}">
      <dgm:prSet/>
      <dgm:spPr/>
      <dgm:t>
        <a:bodyPr/>
        <a:lstStyle/>
        <a:p>
          <a:pPr algn="ctr"/>
          <a:endParaRPr lang="fr-FR" sz="2000" b="1"/>
        </a:p>
      </dgm:t>
    </dgm:pt>
    <dgm:pt modelId="{ACBF25C7-5FCA-4E9A-A229-D87E83A45D17}">
      <dgm:prSet phldrT="[Texte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000" dirty="0">
              <a:solidFill>
                <a:schemeClr val="tx1"/>
              </a:solidFill>
            </a:rPr>
            <a:t> </a:t>
          </a:r>
          <a:r>
            <a:rPr lang="fr-FR" sz="2000" dirty="0"/>
            <a:t>Même </a:t>
          </a:r>
          <a:r>
            <a:rPr lang="fr-FR" sz="2000" dirty="0" err="1"/>
            <a:t>Rc</a:t>
          </a:r>
          <a:r>
            <a:rPr lang="fr-FR" sz="2000" dirty="0"/>
            <a:t>, L. réversible (rarement irréversible).</a:t>
          </a:r>
          <a:endParaRPr lang="fr-FR" sz="2000" b="0" dirty="0">
            <a:solidFill>
              <a:schemeClr val="tx1"/>
            </a:solidFill>
          </a:endParaRPr>
        </a:p>
      </dgm:t>
    </dgm:pt>
    <dgm:pt modelId="{83995145-74B8-49A9-B508-83C1E66C12F7}" type="parTrans" cxnId="{79134D63-ADA1-4AF1-AE24-742956875556}">
      <dgm:prSet/>
      <dgm:spPr/>
      <dgm:t>
        <a:bodyPr/>
        <a:lstStyle/>
        <a:p>
          <a:pPr algn="ctr"/>
          <a:endParaRPr lang="fr-FR" sz="2000" b="1"/>
        </a:p>
      </dgm:t>
    </dgm:pt>
    <dgm:pt modelId="{87AD835E-F698-43B1-8704-5356B8071FFE}" type="sibTrans" cxnId="{79134D63-ADA1-4AF1-AE24-742956875556}">
      <dgm:prSet/>
      <dgm:spPr/>
      <dgm:t>
        <a:bodyPr/>
        <a:lstStyle/>
        <a:p>
          <a:pPr algn="ctr"/>
          <a:endParaRPr lang="fr-FR" sz="2000" b="1"/>
        </a:p>
      </dgm:t>
    </dgm:pt>
    <dgm:pt modelId="{E294CF2B-D0BC-46E5-88E0-44EF78A45161}">
      <dgm:prSet phldrT="[Texte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sz="2800" b="1" dirty="0"/>
            <a:t>Non compétitif</a:t>
          </a:r>
        </a:p>
      </dgm:t>
    </dgm:pt>
    <dgm:pt modelId="{C8788752-B66D-4CEF-B9DF-EC2D5A9FD75B}" type="parTrans" cxnId="{6EC1685A-C100-4718-A5C5-070D1DE398F8}">
      <dgm:prSet/>
      <dgm:spPr/>
      <dgm:t>
        <a:bodyPr/>
        <a:lstStyle/>
        <a:p>
          <a:pPr algn="ctr"/>
          <a:endParaRPr lang="fr-FR" sz="2000" b="1"/>
        </a:p>
      </dgm:t>
    </dgm:pt>
    <dgm:pt modelId="{50A2BDCE-AA6B-447D-9973-4EF23C488E4D}" type="sibTrans" cxnId="{6EC1685A-C100-4718-A5C5-070D1DE398F8}">
      <dgm:prSet/>
      <dgm:spPr/>
      <dgm:t>
        <a:bodyPr/>
        <a:lstStyle/>
        <a:p>
          <a:pPr algn="ctr"/>
          <a:endParaRPr lang="fr-FR" sz="2000" b="1"/>
        </a:p>
      </dgm:t>
    </dgm:pt>
    <dgm:pt modelId="{039597F4-9C93-4A05-83C6-82CFFCA1267A}">
      <dgm:prSet phldrT="[Texte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fr-FR" sz="2000" b="1" dirty="0"/>
            <a:t>Sites de fixation différents.</a:t>
          </a:r>
          <a:endParaRPr lang="fr-FR" sz="2000" b="1" dirty="0">
            <a:solidFill>
              <a:schemeClr val="tx1"/>
            </a:solidFill>
          </a:endParaRPr>
        </a:p>
      </dgm:t>
    </dgm:pt>
    <dgm:pt modelId="{EE6C233A-C9B1-4EAF-8372-C0D519134F16}" type="parTrans" cxnId="{77C5B0CB-752B-4ECD-866B-1E1F5B973076}">
      <dgm:prSet/>
      <dgm:spPr/>
      <dgm:t>
        <a:bodyPr/>
        <a:lstStyle/>
        <a:p>
          <a:pPr algn="ctr"/>
          <a:endParaRPr lang="fr-FR" sz="2000" b="1"/>
        </a:p>
      </dgm:t>
    </dgm:pt>
    <dgm:pt modelId="{5289AB9C-2BFC-4EE2-B7DF-1CD8A6F7820D}" type="sibTrans" cxnId="{77C5B0CB-752B-4ECD-866B-1E1F5B973076}">
      <dgm:prSet/>
      <dgm:spPr/>
      <dgm:t>
        <a:bodyPr/>
        <a:lstStyle/>
        <a:p>
          <a:pPr algn="ctr"/>
          <a:endParaRPr lang="fr-FR" sz="2000" b="1"/>
        </a:p>
      </dgm:t>
    </dgm:pt>
    <dgm:pt modelId="{09B4519D-922D-4EDC-99DE-6E0932753669}">
      <dgm:prSet phldrT="[Texte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sz="2800" b="1" dirty="0"/>
            <a:t>Fonctionnel</a:t>
          </a:r>
        </a:p>
      </dgm:t>
    </dgm:pt>
    <dgm:pt modelId="{FF84D54D-57E7-4759-960D-8A0021E81C45}" type="parTrans" cxnId="{6107FB91-B2CD-4605-8A78-0C460B6D6BA0}">
      <dgm:prSet/>
      <dgm:spPr/>
      <dgm:t>
        <a:bodyPr/>
        <a:lstStyle/>
        <a:p>
          <a:pPr algn="ctr"/>
          <a:endParaRPr lang="fr-FR" sz="2000" b="1"/>
        </a:p>
      </dgm:t>
    </dgm:pt>
    <dgm:pt modelId="{2E3FFDBD-EA02-440D-B9BA-C1FF95EC1F77}" type="sibTrans" cxnId="{6107FB91-B2CD-4605-8A78-0C460B6D6BA0}">
      <dgm:prSet/>
      <dgm:spPr/>
      <dgm:t>
        <a:bodyPr/>
        <a:lstStyle/>
        <a:p>
          <a:pPr algn="ctr"/>
          <a:endParaRPr lang="fr-FR" sz="2000" b="1"/>
        </a:p>
      </dgm:t>
    </dgm:pt>
    <dgm:pt modelId="{1B56D40C-6C2D-428A-BDFC-F201ED9047C0}">
      <dgm:prSet phldrT="[Texte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000" dirty="0">
              <a:solidFill>
                <a:schemeClr val="tx1"/>
              </a:solidFill>
              <a:latin typeface="+mj-lt"/>
            </a:rPr>
            <a:t> </a:t>
          </a:r>
          <a:r>
            <a:rPr lang="fr-FR" sz="2000" b="1" dirty="0">
              <a:solidFill>
                <a:schemeClr val="tx1"/>
              </a:solidFill>
            </a:rPr>
            <a:t>Effets biologiques opposés</a:t>
          </a:r>
          <a:endParaRPr lang="fr-FR" sz="2000" b="1" dirty="0">
            <a:solidFill>
              <a:schemeClr val="tx1"/>
            </a:solidFill>
            <a:latin typeface="+mj-lt"/>
          </a:endParaRPr>
        </a:p>
      </dgm:t>
    </dgm:pt>
    <dgm:pt modelId="{03741CEE-5563-46B3-9398-B552580231E9}" type="parTrans" cxnId="{814AAA98-7CF8-4138-9558-7F94805A3B8A}">
      <dgm:prSet/>
      <dgm:spPr/>
      <dgm:t>
        <a:bodyPr/>
        <a:lstStyle/>
        <a:p>
          <a:pPr algn="ctr"/>
          <a:endParaRPr lang="fr-FR" sz="2000" b="1"/>
        </a:p>
      </dgm:t>
    </dgm:pt>
    <dgm:pt modelId="{0BBBF014-D51A-459F-92D7-98086F9F66E4}" type="sibTrans" cxnId="{814AAA98-7CF8-4138-9558-7F94805A3B8A}">
      <dgm:prSet/>
      <dgm:spPr/>
      <dgm:t>
        <a:bodyPr/>
        <a:lstStyle/>
        <a:p>
          <a:pPr algn="ctr"/>
          <a:endParaRPr lang="fr-FR" sz="2000" b="1"/>
        </a:p>
      </dgm:t>
    </dgm:pt>
    <dgm:pt modelId="{3AA7939D-EF9A-4BF9-9394-2C9B0629FA1D}">
      <dgm:prSet phldrT="[Texte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000" dirty="0">
              <a:solidFill>
                <a:schemeClr val="tx1"/>
              </a:solidFill>
            </a:rPr>
            <a:t> Ex: </a:t>
          </a:r>
          <a:r>
            <a:rPr lang="fr-FR" sz="2000" b="1" dirty="0" err="1">
              <a:solidFill>
                <a:schemeClr val="tx1"/>
              </a:solidFill>
              <a:effectLst/>
            </a:rPr>
            <a:t>Naloxone</a:t>
          </a:r>
          <a:r>
            <a:rPr lang="fr-FR" sz="2000" b="1" dirty="0">
              <a:solidFill>
                <a:schemeClr val="tx1"/>
              </a:solidFill>
              <a:effectLst/>
            </a:rPr>
            <a:t> et morphine</a:t>
          </a:r>
          <a:endParaRPr lang="fr-FR" sz="2000" b="1" dirty="0">
            <a:solidFill>
              <a:schemeClr val="tx1"/>
            </a:solidFill>
          </a:endParaRPr>
        </a:p>
      </dgm:t>
    </dgm:pt>
    <dgm:pt modelId="{831A90E1-007F-4171-809E-2413FAB16DBF}" type="parTrans" cxnId="{4AB02680-6F00-4FD1-BD76-A3793FBD22DA}">
      <dgm:prSet/>
      <dgm:spPr/>
      <dgm:t>
        <a:bodyPr/>
        <a:lstStyle/>
        <a:p>
          <a:endParaRPr lang="fr-FR"/>
        </a:p>
      </dgm:t>
    </dgm:pt>
    <dgm:pt modelId="{34E671C0-2EEC-4586-B9CE-80322923187E}" type="sibTrans" cxnId="{4AB02680-6F00-4FD1-BD76-A3793FBD22DA}">
      <dgm:prSet/>
      <dgm:spPr/>
      <dgm:t>
        <a:bodyPr/>
        <a:lstStyle/>
        <a:p>
          <a:endParaRPr lang="fr-FR"/>
        </a:p>
      </dgm:t>
    </dgm:pt>
    <dgm:pt modelId="{C8B2858A-68B2-4142-9D82-ED7C59BBEED5}">
      <dgm:prSet phldrT="[Texte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000" dirty="0"/>
            <a:t>Augmentation de la concentration de l’agoniste pour surmonter le blocage. </a:t>
          </a:r>
          <a:r>
            <a:rPr lang="fr-FR" sz="2000" dirty="0">
              <a:solidFill>
                <a:schemeClr val="tx1"/>
              </a:solidFill>
            </a:rPr>
            <a:t> </a:t>
          </a:r>
          <a:endParaRPr lang="fr-FR" sz="2000" b="0" dirty="0">
            <a:solidFill>
              <a:schemeClr val="tx1"/>
            </a:solidFill>
          </a:endParaRPr>
        </a:p>
      </dgm:t>
    </dgm:pt>
    <dgm:pt modelId="{5CBF5A8C-9E67-4BAC-B094-033293BF3B09}" type="parTrans" cxnId="{053493D7-E5A1-4FAE-9217-CAEC331A297F}">
      <dgm:prSet/>
      <dgm:spPr/>
      <dgm:t>
        <a:bodyPr/>
        <a:lstStyle/>
        <a:p>
          <a:endParaRPr lang="fr-FR"/>
        </a:p>
      </dgm:t>
    </dgm:pt>
    <dgm:pt modelId="{BF03136C-A667-499C-9E77-984044846FC5}" type="sibTrans" cxnId="{053493D7-E5A1-4FAE-9217-CAEC331A297F}">
      <dgm:prSet/>
      <dgm:spPr/>
      <dgm:t>
        <a:bodyPr/>
        <a:lstStyle/>
        <a:p>
          <a:endParaRPr lang="fr-FR"/>
        </a:p>
      </dgm:t>
    </dgm:pt>
    <dgm:pt modelId="{C7A2866C-4038-4F39-B038-4D9132BAD39D}">
      <dgm:prSet phldrT="[Texte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fr-FR" sz="2000" dirty="0"/>
            <a:t>Niveau d’action de l’antagoniste ; entre l’activation du récepteur par l’</a:t>
          </a:r>
          <a:r>
            <a:rPr lang="fr-FR" sz="2000" i="1" dirty="0"/>
            <a:t>agoniste et </a:t>
          </a:r>
          <a:r>
            <a:rPr lang="fr-FR" sz="2000" dirty="0"/>
            <a:t>l’apparition de la réponse pharmacologique.</a:t>
          </a:r>
          <a:endParaRPr lang="fr-FR" sz="2000" b="1" dirty="0">
            <a:solidFill>
              <a:schemeClr val="tx1"/>
            </a:solidFill>
          </a:endParaRPr>
        </a:p>
      </dgm:t>
    </dgm:pt>
    <dgm:pt modelId="{9925F421-D753-4E8D-9B31-CC49486AA70A}" type="parTrans" cxnId="{7FA76BDB-73E7-447A-9136-6F446BD1B2C7}">
      <dgm:prSet/>
      <dgm:spPr/>
      <dgm:t>
        <a:bodyPr/>
        <a:lstStyle/>
        <a:p>
          <a:endParaRPr lang="fr-FR"/>
        </a:p>
      </dgm:t>
    </dgm:pt>
    <dgm:pt modelId="{BDA2D6DA-B30D-4025-A0CA-BA9F28532BB8}" type="sibTrans" cxnId="{7FA76BDB-73E7-447A-9136-6F446BD1B2C7}">
      <dgm:prSet/>
      <dgm:spPr/>
      <dgm:t>
        <a:bodyPr/>
        <a:lstStyle/>
        <a:p>
          <a:endParaRPr lang="fr-FR"/>
        </a:p>
      </dgm:t>
    </dgm:pt>
    <dgm:pt modelId="{9AF23908-B585-4613-95D7-85E09C07DA96}">
      <dgm:prSet custT="1"/>
      <dgm:spPr/>
      <dgm:t>
        <a:bodyPr/>
        <a:lstStyle/>
        <a:p>
          <a:r>
            <a:rPr lang="fr-FR" sz="2000" b="0" i="0" dirty="0"/>
            <a:t>Les glucocorticoïdes (hyperglycémiants), diminuent l’effet des antidiabétiques oraux (</a:t>
          </a:r>
          <a:r>
            <a:rPr lang="fr-FR" sz="2000" b="0" i="0" dirty="0" err="1"/>
            <a:t>metformine</a:t>
          </a:r>
          <a:r>
            <a:rPr lang="fr-FR" sz="2000" b="0" i="0" dirty="0"/>
            <a:t> et sulfamides hypoglycémiants).</a:t>
          </a:r>
          <a:endParaRPr lang="fr-FR" sz="2000" dirty="0"/>
        </a:p>
      </dgm:t>
    </dgm:pt>
    <dgm:pt modelId="{664E6C35-A185-4988-B472-86A63E866713}" type="parTrans" cxnId="{EFD5BB80-6F71-4187-B564-9F527F279230}">
      <dgm:prSet/>
      <dgm:spPr/>
      <dgm:t>
        <a:bodyPr/>
        <a:lstStyle/>
        <a:p>
          <a:endParaRPr lang="fr-FR"/>
        </a:p>
      </dgm:t>
    </dgm:pt>
    <dgm:pt modelId="{07F915FD-E509-423E-AB1C-5F1F1283ACC6}" type="sibTrans" cxnId="{EFD5BB80-6F71-4187-B564-9F527F279230}">
      <dgm:prSet/>
      <dgm:spPr/>
      <dgm:t>
        <a:bodyPr/>
        <a:lstStyle/>
        <a:p>
          <a:endParaRPr lang="fr-FR"/>
        </a:p>
      </dgm:t>
    </dgm:pt>
    <dgm:pt modelId="{486BB34A-0A00-4047-B331-923114FAC8B0}" type="pres">
      <dgm:prSet presAssocID="{C79B7C0A-948E-40D4-8B43-8DDE88F665FD}" presName="Name0" presStyleCnt="0">
        <dgm:presLayoutVars>
          <dgm:dir/>
          <dgm:animLvl val="lvl"/>
          <dgm:resizeHandles val="exact"/>
        </dgm:presLayoutVars>
      </dgm:prSet>
      <dgm:spPr/>
    </dgm:pt>
    <dgm:pt modelId="{4F469345-8A3F-4A49-B25B-967BF591CE38}" type="pres">
      <dgm:prSet presAssocID="{FD1C934B-A3DA-4A02-A95D-8F3636930DE4}" presName="linNode" presStyleCnt="0"/>
      <dgm:spPr/>
    </dgm:pt>
    <dgm:pt modelId="{0D8217E3-F7CB-4871-A9D4-42B7568CCD2A}" type="pres">
      <dgm:prSet presAssocID="{FD1C934B-A3DA-4A02-A95D-8F3636930DE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0032E4C-F98B-49AF-9501-99D48B51D420}" type="pres">
      <dgm:prSet presAssocID="{FD1C934B-A3DA-4A02-A95D-8F3636930DE4}" presName="descendantText" presStyleLbl="alignAccFollowNode1" presStyleIdx="0" presStyleCnt="3" custScaleY="117633">
        <dgm:presLayoutVars>
          <dgm:bulletEnabled val="1"/>
        </dgm:presLayoutVars>
      </dgm:prSet>
      <dgm:spPr/>
    </dgm:pt>
    <dgm:pt modelId="{BF47B322-4309-4299-A6CD-E5C0837B4500}" type="pres">
      <dgm:prSet presAssocID="{C53C6D5C-0323-421B-87B2-262399797188}" presName="sp" presStyleCnt="0"/>
      <dgm:spPr/>
    </dgm:pt>
    <dgm:pt modelId="{25271CDA-A6DC-4D16-B374-BA13858F5B2F}" type="pres">
      <dgm:prSet presAssocID="{E294CF2B-D0BC-46E5-88E0-44EF78A45161}" presName="linNode" presStyleCnt="0"/>
      <dgm:spPr/>
    </dgm:pt>
    <dgm:pt modelId="{5809C9C1-5545-486F-AB56-768F5D05479D}" type="pres">
      <dgm:prSet presAssocID="{E294CF2B-D0BC-46E5-88E0-44EF78A45161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A38F49D4-DEE6-421A-8B2B-52A551B38AB6}" type="pres">
      <dgm:prSet presAssocID="{E294CF2B-D0BC-46E5-88E0-44EF78A45161}" presName="descendantText" presStyleLbl="alignAccFollowNode1" presStyleIdx="1" presStyleCnt="3" custScaleY="117633">
        <dgm:presLayoutVars>
          <dgm:bulletEnabled val="1"/>
        </dgm:presLayoutVars>
      </dgm:prSet>
      <dgm:spPr/>
    </dgm:pt>
    <dgm:pt modelId="{C22790F7-E07B-4D70-9179-09062E5FA114}" type="pres">
      <dgm:prSet presAssocID="{50A2BDCE-AA6B-447D-9973-4EF23C488E4D}" presName="sp" presStyleCnt="0"/>
      <dgm:spPr/>
    </dgm:pt>
    <dgm:pt modelId="{55F15508-D8C9-4914-8E5E-7BA55FCC5A77}" type="pres">
      <dgm:prSet presAssocID="{09B4519D-922D-4EDC-99DE-6E0932753669}" presName="linNode" presStyleCnt="0"/>
      <dgm:spPr/>
    </dgm:pt>
    <dgm:pt modelId="{997335D2-133E-4324-8179-6586004F29CA}" type="pres">
      <dgm:prSet presAssocID="{09B4519D-922D-4EDC-99DE-6E0932753669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794D43B7-8400-4170-A0E8-DFB4E680947F}" type="pres">
      <dgm:prSet presAssocID="{09B4519D-922D-4EDC-99DE-6E0932753669}" presName="descendantText" presStyleLbl="alignAccFollowNode1" presStyleIdx="2" presStyleCnt="3" custScaleY="117633">
        <dgm:presLayoutVars>
          <dgm:bulletEnabled val="1"/>
        </dgm:presLayoutVars>
      </dgm:prSet>
      <dgm:spPr/>
    </dgm:pt>
  </dgm:ptLst>
  <dgm:cxnLst>
    <dgm:cxn modelId="{CD023A29-B019-4BEF-9254-D2639B9A5241}" type="presOf" srcId="{C8B2858A-68B2-4142-9D82-ED7C59BBEED5}" destId="{F0032E4C-F98B-49AF-9501-99D48B51D420}" srcOrd="0" destOrd="1" presId="urn:microsoft.com/office/officeart/2005/8/layout/vList5"/>
    <dgm:cxn modelId="{CBCE422F-9631-4EA0-A2B5-B66BCC89A9C9}" srcId="{C79B7C0A-948E-40D4-8B43-8DDE88F665FD}" destId="{FD1C934B-A3DA-4A02-A95D-8F3636930DE4}" srcOrd="0" destOrd="0" parTransId="{3BF81EC8-B04C-4F7E-A6F4-3A543B6171F6}" sibTransId="{C53C6D5C-0323-421B-87B2-262399797188}"/>
    <dgm:cxn modelId="{C08B933D-0FF7-4562-B16E-B6141AA11496}" type="presOf" srcId="{E294CF2B-D0BC-46E5-88E0-44EF78A45161}" destId="{5809C9C1-5545-486F-AB56-768F5D05479D}" srcOrd="0" destOrd="0" presId="urn:microsoft.com/office/officeart/2005/8/layout/vList5"/>
    <dgm:cxn modelId="{E008CB5F-9989-43D9-92E0-C8AAEC39AEA6}" type="presOf" srcId="{C7A2866C-4038-4F39-B038-4D9132BAD39D}" destId="{A38F49D4-DEE6-421A-8B2B-52A551B38AB6}" srcOrd="0" destOrd="1" presId="urn:microsoft.com/office/officeart/2005/8/layout/vList5"/>
    <dgm:cxn modelId="{4ED09261-73D5-4AAF-90A7-96A41189E34B}" type="presOf" srcId="{ACBF25C7-5FCA-4E9A-A229-D87E83A45D17}" destId="{F0032E4C-F98B-49AF-9501-99D48B51D420}" srcOrd="0" destOrd="0" presId="urn:microsoft.com/office/officeart/2005/8/layout/vList5"/>
    <dgm:cxn modelId="{79134D63-ADA1-4AF1-AE24-742956875556}" srcId="{FD1C934B-A3DA-4A02-A95D-8F3636930DE4}" destId="{ACBF25C7-5FCA-4E9A-A229-D87E83A45D17}" srcOrd="0" destOrd="0" parTransId="{83995145-74B8-49A9-B508-83C1E66C12F7}" sibTransId="{87AD835E-F698-43B1-8704-5356B8071FFE}"/>
    <dgm:cxn modelId="{6EC1685A-C100-4718-A5C5-070D1DE398F8}" srcId="{C79B7C0A-948E-40D4-8B43-8DDE88F665FD}" destId="{E294CF2B-D0BC-46E5-88E0-44EF78A45161}" srcOrd="1" destOrd="0" parTransId="{C8788752-B66D-4CEF-B9DF-EC2D5A9FD75B}" sibTransId="{50A2BDCE-AA6B-447D-9973-4EF23C488E4D}"/>
    <dgm:cxn modelId="{17E0A87F-89C4-47DB-8FCC-E1B65A4AB4E6}" type="presOf" srcId="{9AF23908-B585-4613-95D7-85E09C07DA96}" destId="{794D43B7-8400-4170-A0E8-DFB4E680947F}" srcOrd="0" destOrd="1" presId="urn:microsoft.com/office/officeart/2005/8/layout/vList5"/>
    <dgm:cxn modelId="{4AB02680-6F00-4FD1-BD76-A3793FBD22DA}" srcId="{FD1C934B-A3DA-4A02-A95D-8F3636930DE4}" destId="{3AA7939D-EF9A-4BF9-9394-2C9B0629FA1D}" srcOrd="2" destOrd="0" parTransId="{831A90E1-007F-4171-809E-2413FAB16DBF}" sibTransId="{34E671C0-2EEC-4586-B9CE-80322923187E}"/>
    <dgm:cxn modelId="{EFD5BB80-6F71-4187-B564-9F527F279230}" srcId="{09B4519D-922D-4EDC-99DE-6E0932753669}" destId="{9AF23908-B585-4613-95D7-85E09C07DA96}" srcOrd="1" destOrd="0" parTransId="{664E6C35-A185-4988-B472-86A63E866713}" sibTransId="{07F915FD-E509-423E-AB1C-5F1F1283ACC6}"/>
    <dgm:cxn modelId="{11FD238D-D610-479A-BD5C-AF058446A027}" type="presOf" srcId="{09B4519D-922D-4EDC-99DE-6E0932753669}" destId="{997335D2-133E-4324-8179-6586004F29CA}" srcOrd="0" destOrd="0" presId="urn:microsoft.com/office/officeart/2005/8/layout/vList5"/>
    <dgm:cxn modelId="{6107FB91-B2CD-4605-8A78-0C460B6D6BA0}" srcId="{C79B7C0A-948E-40D4-8B43-8DDE88F665FD}" destId="{09B4519D-922D-4EDC-99DE-6E0932753669}" srcOrd="2" destOrd="0" parTransId="{FF84D54D-57E7-4759-960D-8A0021E81C45}" sibTransId="{2E3FFDBD-EA02-440D-B9BA-C1FF95EC1F77}"/>
    <dgm:cxn modelId="{814AAA98-7CF8-4138-9558-7F94805A3B8A}" srcId="{09B4519D-922D-4EDC-99DE-6E0932753669}" destId="{1B56D40C-6C2D-428A-BDFC-F201ED9047C0}" srcOrd="0" destOrd="0" parTransId="{03741CEE-5563-46B3-9398-B552580231E9}" sibTransId="{0BBBF014-D51A-459F-92D7-98086F9F66E4}"/>
    <dgm:cxn modelId="{00C651AA-3E6D-4B54-9811-84FADDCEB3A1}" type="presOf" srcId="{FD1C934B-A3DA-4A02-A95D-8F3636930DE4}" destId="{0D8217E3-F7CB-4871-A9D4-42B7568CCD2A}" srcOrd="0" destOrd="0" presId="urn:microsoft.com/office/officeart/2005/8/layout/vList5"/>
    <dgm:cxn modelId="{77C5B0CB-752B-4ECD-866B-1E1F5B973076}" srcId="{E294CF2B-D0BC-46E5-88E0-44EF78A45161}" destId="{039597F4-9C93-4A05-83C6-82CFFCA1267A}" srcOrd="0" destOrd="0" parTransId="{EE6C233A-C9B1-4EAF-8372-C0D519134F16}" sibTransId="{5289AB9C-2BFC-4EE2-B7DF-1CD8A6F7820D}"/>
    <dgm:cxn modelId="{053493D7-E5A1-4FAE-9217-CAEC331A297F}" srcId="{FD1C934B-A3DA-4A02-A95D-8F3636930DE4}" destId="{C8B2858A-68B2-4142-9D82-ED7C59BBEED5}" srcOrd="1" destOrd="0" parTransId="{5CBF5A8C-9E67-4BAC-B094-033293BF3B09}" sibTransId="{BF03136C-A667-499C-9E77-984044846FC5}"/>
    <dgm:cxn modelId="{3E613AD8-6DA3-4741-A883-0EEE40C1987C}" type="presOf" srcId="{039597F4-9C93-4A05-83C6-82CFFCA1267A}" destId="{A38F49D4-DEE6-421A-8B2B-52A551B38AB6}" srcOrd="0" destOrd="0" presId="urn:microsoft.com/office/officeart/2005/8/layout/vList5"/>
    <dgm:cxn modelId="{7FA76BDB-73E7-447A-9136-6F446BD1B2C7}" srcId="{E294CF2B-D0BC-46E5-88E0-44EF78A45161}" destId="{C7A2866C-4038-4F39-B038-4D9132BAD39D}" srcOrd="1" destOrd="0" parTransId="{9925F421-D753-4E8D-9B31-CC49486AA70A}" sibTransId="{BDA2D6DA-B30D-4025-A0CA-BA9F28532BB8}"/>
    <dgm:cxn modelId="{4ABC15E1-872C-4C21-8382-812E0BA1B694}" type="presOf" srcId="{C79B7C0A-948E-40D4-8B43-8DDE88F665FD}" destId="{486BB34A-0A00-4047-B331-923114FAC8B0}" srcOrd="0" destOrd="0" presId="urn:microsoft.com/office/officeart/2005/8/layout/vList5"/>
    <dgm:cxn modelId="{91E2F4E9-43BE-40A1-A2F3-0084CE650587}" type="presOf" srcId="{3AA7939D-EF9A-4BF9-9394-2C9B0629FA1D}" destId="{F0032E4C-F98B-49AF-9501-99D48B51D420}" srcOrd="0" destOrd="2" presId="urn:microsoft.com/office/officeart/2005/8/layout/vList5"/>
    <dgm:cxn modelId="{5B4BF7FA-6BF1-4C85-9091-8EEB8BA18342}" type="presOf" srcId="{1B56D40C-6C2D-428A-BDFC-F201ED9047C0}" destId="{794D43B7-8400-4170-A0E8-DFB4E680947F}" srcOrd="0" destOrd="0" presId="urn:microsoft.com/office/officeart/2005/8/layout/vList5"/>
    <dgm:cxn modelId="{D1762274-D065-438A-935F-A49540570427}" type="presParOf" srcId="{486BB34A-0A00-4047-B331-923114FAC8B0}" destId="{4F469345-8A3F-4A49-B25B-967BF591CE38}" srcOrd="0" destOrd="0" presId="urn:microsoft.com/office/officeart/2005/8/layout/vList5"/>
    <dgm:cxn modelId="{96092860-4C8F-408F-AD93-3AC81071C6C0}" type="presParOf" srcId="{4F469345-8A3F-4A49-B25B-967BF591CE38}" destId="{0D8217E3-F7CB-4871-A9D4-42B7568CCD2A}" srcOrd="0" destOrd="0" presId="urn:microsoft.com/office/officeart/2005/8/layout/vList5"/>
    <dgm:cxn modelId="{1D1E2038-7F54-4D03-93D3-E8184F41070F}" type="presParOf" srcId="{4F469345-8A3F-4A49-B25B-967BF591CE38}" destId="{F0032E4C-F98B-49AF-9501-99D48B51D420}" srcOrd="1" destOrd="0" presId="urn:microsoft.com/office/officeart/2005/8/layout/vList5"/>
    <dgm:cxn modelId="{5FFDCF25-E755-4ECD-AF89-815284DD9EA8}" type="presParOf" srcId="{486BB34A-0A00-4047-B331-923114FAC8B0}" destId="{BF47B322-4309-4299-A6CD-E5C0837B4500}" srcOrd="1" destOrd="0" presId="urn:microsoft.com/office/officeart/2005/8/layout/vList5"/>
    <dgm:cxn modelId="{3337D63A-96EA-4D89-A402-BBC621F65F3C}" type="presParOf" srcId="{486BB34A-0A00-4047-B331-923114FAC8B0}" destId="{25271CDA-A6DC-4D16-B374-BA13858F5B2F}" srcOrd="2" destOrd="0" presId="urn:microsoft.com/office/officeart/2005/8/layout/vList5"/>
    <dgm:cxn modelId="{217726D0-8B44-41AA-8025-5B9DD2C7DBED}" type="presParOf" srcId="{25271CDA-A6DC-4D16-B374-BA13858F5B2F}" destId="{5809C9C1-5545-486F-AB56-768F5D05479D}" srcOrd="0" destOrd="0" presId="urn:microsoft.com/office/officeart/2005/8/layout/vList5"/>
    <dgm:cxn modelId="{D66D3BFB-BF3B-4DFC-B6C7-72F8BEB9DF52}" type="presParOf" srcId="{25271CDA-A6DC-4D16-B374-BA13858F5B2F}" destId="{A38F49D4-DEE6-421A-8B2B-52A551B38AB6}" srcOrd="1" destOrd="0" presId="urn:microsoft.com/office/officeart/2005/8/layout/vList5"/>
    <dgm:cxn modelId="{301D5D3F-C276-471B-9EDB-029B7C6D4797}" type="presParOf" srcId="{486BB34A-0A00-4047-B331-923114FAC8B0}" destId="{C22790F7-E07B-4D70-9179-09062E5FA114}" srcOrd="3" destOrd="0" presId="urn:microsoft.com/office/officeart/2005/8/layout/vList5"/>
    <dgm:cxn modelId="{0DF25B37-C578-49B1-99DD-BFEDEBE73F83}" type="presParOf" srcId="{486BB34A-0A00-4047-B331-923114FAC8B0}" destId="{55F15508-D8C9-4914-8E5E-7BA55FCC5A77}" srcOrd="4" destOrd="0" presId="urn:microsoft.com/office/officeart/2005/8/layout/vList5"/>
    <dgm:cxn modelId="{231BF860-243D-4328-8F9D-DA8138C42E69}" type="presParOf" srcId="{55F15508-D8C9-4914-8E5E-7BA55FCC5A77}" destId="{997335D2-133E-4324-8179-6586004F29CA}" srcOrd="0" destOrd="0" presId="urn:microsoft.com/office/officeart/2005/8/layout/vList5"/>
    <dgm:cxn modelId="{9EFEC528-3351-454E-B7F8-14CFB84AABBB}" type="presParOf" srcId="{55F15508-D8C9-4914-8E5E-7BA55FCC5A77}" destId="{794D43B7-8400-4170-A0E8-DFB4E680947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506C4A-4FCA-4073-B2B5-B16BCF32BDE1}">
      <dsp:nvSpPr>
        <dsp:cNvPr id="0" name=""/>
        <dsp:cNvSpPr/>
      </dsp:nvSpPr>
      <dsp:spPr>
        <a:xfrm rot="5400000">
          <a:off x="5596175" y="-2264317"/>
          <a:ext cx="941044" cy="5709832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b="1" kern="1200" dirty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Ca/Mg/Fe/Al(antiacides) + Tétracyclines</a:t>
          </a:r>
          <a:endParaRPr lang="fr-FR" sz="1900" kern="1200" dirty="0">
            <a:solidFill>
              <a:schemeClr val="tx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b="0" kern="1200" dirty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Dissocier les horaires de prise!!</a:t>
          </a:r>
          <a:endParaRPr lang="fr-FR" sz="1900" kern="1200" dirty="0">
            <a:solidFill>
              <a:schemeClr val="tx1"/>
            </a:solidFill>
          </a:endParaRPr>
        </a:p>
      </dsp:txBody>
      <dsp:txXfrm rot="-5400000">
        <a:off x="3211781" y="166015"/>
        <a:ext cx="5663894" cy="849168"/>
      </dsp:txXfrm>
    </dsp:sp>
    <dsp:sp modelId="{5D4820A2-872B-431B-B9B5-1B0C205BC73E}">
      <dsp:nvSpPr>
        <dsp:cNvPr id="0" name=""/>
        <dsp:cNvSpPr/>
      </dsp:nvSpPr>
      <dsp:spPr>
        <a:xfrm>
          <a:off x="0" y="2445"/>
          <a:ext cx="3211781" cy="11763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Formation de complexes non résorbés</a:t>
          </a:r>
        </a:p>
      </dsp:txBody>
      <dsp:txXfrm>
        <a:off x="57422" y="59867"/>
        <a:ext cx="3096937" cy="1061461"/>
      </dsp:txXfrm>
    </dsp:sp>
    <dsp:sp modelId="{7A67958E-3C55-4C42-AB2D-13C91583B891}">
      <dsp:nvSpPr>
        <dsp:cNvPr id="0" name=""/>
        <dsp:cNvSpPr/>
      </dsp:nvSpPr>
      <dsp:spPr>
        <a:xfrm rot="5400000">
          <a:off x="5596175" y="-1029196"/>
          <a:ext cx="941044" cy="5709832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médicament destiné à être résorbé par un autre non résorbable (</a:t>
          </a:r>
          <a:r>
            <a:rPr lang="fr-FR" sz="1900" b="1" kern="1200" dirty="0"/>
            <a:t>charbon activé </a:t>
          </a:r>
          <a:r>
            <a:rPr lang="fr-FR" sz="1900" kern="1200" dirty="0"/>
            <a:t>)</a:t>
          </a:r>
        </a:p>
      </dsp:txBody>
      <dsp:txXfrm rot="-5400000">
        <a:off x="3211781" y="1401136"/>
        <a:ext cx="5663894" cy="849168"/>
      </dsp:txXfrm>
    </dsp:sp>
    <dsp:sp modelId="{BB5C8F97-2FE0-4796-AF1C-67E64EE90D23}">
      <dsp:nvSpPr>
        <dsp:cNvPr id="0" name=""/>
        <dsp:cNvSpPr/>
      </dsp:nvSpPr>
      <dsp:spPr>
        <a:xfrm>
          <a:off x="0" y="1237566"/>
          <a:ext cx="3211781" cy="117630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Adsorption</a:t>
          </a:r>
        </a:p>
      </dsp:txBody>
      <dsp:txXfrm>
        <a:off x="57422" y="1294988"/>
        <a:ext cx="3096937" cy="1061461"/>
      </dsp:txXfrm>
    </dsp:sp>
    <dsp:sp modelId="{09A2BC92-9495-4835-B3FF-2296B6E9AFD7}">
      <dsp:nvSpPr>
        <dsp:cNvPr id="0" name=""/>
        <dsp:cNvSpPr/>
      </dsp:nvSpPr>
      <dsp:spPr>
        <a:xfrm rot="5400000">
          <a:off x="5596175" y="205924"/>
          <a:ext cx="941044" cy="5709832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Substances liposolubles (Vit ADEK) + huile laxative (huile de paraffine)</a:t>
          </a:r>
        </a:p>
      </dsp:txBody>
      <dsp:txXfrm rot="-5400000">
        <a:off x="3211781" y="2636256"/>
        <a:ext cx="5663894" cy="849168"/>
      </dsp:txXfrm>
    </dsp:sp>
    <dsp:sp modelId="{BA09607C-A4F9-4FD9-9287-EC7424AC463E}">
      <dsp:nvSpPr>
        <dsp:cNvPr id="0" name=""/>
        <dsp:cNvSpPr/>
      </dsp:nvSpPr>
      <dsp:spPr>
        <a:xfrm>
          <a:off x="0" y="2472687"/>
          <a:ext cx="3211781" cy="1176305"/>
        </a:xfrm>
        <a:prstGeom prst="roundRec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Solubilisation d’un composé diffusible dans un liquide non résorbable</a:t>
          </a:r>
        </a:p>
      </dsp:txBody>
      <dsp:txXfrm>
        <a:off x="57422" y="2530109"/>
        <a:ext cx="3096937" cy="1061461"/>
      </dsp:txXfrm>
    </dsp:sp>
    <dsp:sp modelId="{496187F0-6963-409A-AA25-80AEB8190133}">
      <dsp:nvSpPr>
        <dsp:cNvPr id="0" name=""/>
        <dsp:cNvSpPr/>
      </dsp:nvSpPr>
      <dsp:spPr>
        <a:xfrm rot="5400000">
          <a:off x="5596175" y="1441045"/>
          <a:ext cx="941044" cy="5709832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les </a:t>
          </a:r>
          <a:r>
            <a:rPr lang="fr-FR" sz="1900" kern="1200" dirty="0" err="1"/>
            <a:t>alcalinisants</a:t>
          </a:r>
          <a:r>
            <a:rPr lang="fr-FR" sz="1900" kern="1200" dirty="0"/>
            <a:t> (protecteurs gastriques) s’opposent à la résorption des acides faibles (barbituriques)</a:t>
          </a:r>
        </a:p>
      </dsp:txBody>
      <dsp:txXfrm rot="-5400000">
        <a:off x="3211781" y="3871377"/>
        <a:ext cx="5663894" cy="849168"/>
      </dsp:txXfrm>
    </dsp:sp>
    <dsp:sp modelId="{C5A3ABD5-C032-40B6-B437-DF2FDEDF79AB}">
      <dsp:nvSpPr>
        <dsp:cNvPr id="0" name=""/>
        <dsp:cNvSpPr/>
      </dsp:nvSpPr>
      <dsp:spPr>
        <a:xfrm>
          <a:off x="0" y="3707808"/>
          <a:ext cx="3211781" cy="1176305"/>
        </a:xfrm>
        <a:prstGeom prst="roundRect">
          <a:avLst/>
        </a:prstGeom>
        <a:solidFill>
          <a:schemeClr val="dk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dk1"/>
        </a:fillRef>
        <a:effectRef idx="1">
          <a:schemeClr val="dk1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Variation de l’ionisation par modification du pH gastro-intestinal</a:t>
          </a:r>
        </a:p>
      </dsp:txBody>
      <dsp:txXfrm>
        <a:off x="57422" y="3765230"/>
        <a:ext cx="3096937" cy="10614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1C3C90-9141-4517-8EA8-0AD9C353D09B}">
      <dsp:nvSpPr>
        <dsp:cNvPr id="0" name=""/>
        <dsp:cNvSpPr/>
      </dsp:nvSpPr>
      <dsp:spPr>
        <a:xfrm rot="5400000">
          <a:off x="5328306" y="-2044928"/>
          <a:ext cx="1181077" cy="5570677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b="1" kern="1200" dirty="0"/>
            <a:t>(+) VG </a:t>
          </a:r>
          <a:r>
            <a:rPr lang="fr-FR" sz="1700" kern="1200" dirty="0"/>
            <a:t>(</a:t>
          </a:r>
          <a:r>
            <a:rPr lang="fr-FR" sz="1700" kern="1200" dirty="0" err="1"/>
            <a:t>Métoclopramide</a:t>
          </a:r>
          <a:r>
            <a:rPr lang="fr-FR" sz="1700" kern="1200" baseline="0" dirty="0">
              <a:solidFill>
                <a:schemeClr val="dk1"/>
              </a:solidFill>
              <a:latin typeface="+mn-lt"/>
              <a:ea typeface="+mn-ea"/>
              <a:cs typeface="+mn-cs"/>
            </a:rPr>
            <a:t>)</a:t>
          </a:r>
          <a:r>
            <a:rPr lang="fr-FR" sz="1700" kern="1200" dirty="0"/>
            <a:t> : diffère la résorption d’un autre </a:t>
          </a:r>
          <a:r>
            <a:rPr lang="fr-FR" sz="1700" kern="1200" dirty="0" err="1"/>
            <a:t>mdt</a:t>
          </a:r>
          <a:r>
            <a:rPr lang="fr-FR" sz="1700" kern="1200" dirty="0"/>
            <a:t> associé,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b="1" kern="1200" dirty="0"/>
            <a:t>(-) VG </a:t>
          </a:r>
          <a:r>
            <a:rPr lang="fr-FR" sz="1700" kern="1200" dirty="0"/>
            <a:t>(</a:t>
          </a:r>
          <a:r>
            <a:rPr lang="fr-FR" sz="1700" kern="1200" baseline="0" dirty="0">
              <a:solidFill>
                <a:schemeClr val="dk1"/>
              </a:solidFill>
              <a:latin typeface="+mn-lt"/>
              <a:ea typeface="+mn-ea"/>
              <a:cs typeface="+mn-cs"/>
            </a:rPr>
            <a:t>antidépresseurs tricycliques</a:t>
          </a:r>
          <a:r>
            <a:rPr lang="fr-FR" sz="1700" kern="1200" dirty="0"/>
            <a:t>) : favorise la résorption mais s’oppose à la dissolution des comprimés</a:t>
          </a:r>
        </a:p>
      </dsp:txBody>
      <dsp:txXfrm rot="-5400000">
        <a:off x="3133507" y="207526"/>
        <a:ext cx="5513022" cy="1065767"/>
      </dsp:txXfrm>
    </dsp:sp>
    <dsp:sp modelId="{61BB22A7-4A7F-49CB-A621-C337911242D6}">
      <dsp:nvSpPr>
        <dsp:cNvPr id="0" name=""/>
        <dsp:cNvSpPr/>
      </dsp:nvSpPr>
      <dsp:spPr>
        <a:xfrm>
          <a:off x="0" y="2236"/>
          <a:ext cx="3133506" cy="147634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Vidange gastrique</a:t>
          </a:r>
        </a:p>
      </dsp:txBody>
      <dsp:txXfrm>
        <a:off x="72069" y="74305"/>
        <a:ext cx="2989368" cy="1332209"/>
      </dsp:txXfrm>
    </dsp:sp>
    <dsp:sp modelId="{1617993E-C611-4C04-BF20-E1B84DA340E9}">
      <dsp:nvSpPr>
        <dsp:cNvPr id="0" name=""/>
        <dsp:cNvSpPr/>
      </dsp:nvSpPr>
      <dsp:spPr>
        <a:xfrm rot="5400000">
          <a:off x="5328306" y="-494763"/>
          <a:ext cx="1181077" cy="5570677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/>
            <a:t>(+) : Laxatifs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/>
            <a:t>(-) : </a:t>
          </a:r>
          <a:r>
            <a:rPr lang="fr-FR" sz="1700" kern="1200" dirty="0" err="1"/>
            <a:t>Antidiarrhéiques</a:t>
          </a:r>
          <a:endParaRPr lang="fr-FR" sz="1700" kern="1200" dirty="0"/>
        </a:p>
      </dsp:txBody>
      <dsp:txXfrm rot="-5400000">
        <a:off x="3133507" y="1757691"/>
        <a:ext cx="5513022" cy="1065767"/>
      </dsp:txXfrm>
    </dsp:sp>
    <dsp:sp modelId="{21BB4F7C-F449-4D53-A35A-84619D9E5DA2}">
      <dsp:nvSpPr>
        <dsp:cNvPr id="0" name=""/>
        <dsp:cNvSpPr/>
      </dsp:nvSpPr>
      <dsp:spPr>
        <a:xfrm>
          <a:off x="0" y="1552401"/>
          <a:ext cx="3133506" cy="147634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Péristaltisme intestinal</a:t>
          </a:r>
        </a:p>
      </dsp:txBody>
      <dsp:txXfrm>
        <a:off x="72069" y="1624470"/>
        <a:ext cx="2989368" cy="1332209"/>
      </dsp:txXfrm>
    </dsp:sp>
    <dsp:sp modelId="{A0C93C33-C0D4-4520-86E6-916B05493488}">
      <dsp:nvSpPr>
        <dsp:cNvPr id="0" name=""/>
        <dsp:cNvSpPr/>
      </dsp:nvSpPr>
      <dsp:spPr>
        <a:xfrm rot="5400000">
          <a:off x="5328306" y="1055401"/>
          <a:ext cx="1181077" cy="5570677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b="1" kern="1200" dirty="0" err="1"/>
            <a:t>Phenylalanine</a:t>
          </a:r>
          <a:r>
            <a:rPr lang="fr-FR" sz="1700" b="1" kern="1200" dirty="0"/>
            <a:t>:</a:t>
          </a:r>
          <a:r>
            <a:rPr lang="fr-FR" sz="1700" kern="1200" dirty="0"/>
            <a:t> ralentit l’absorption de la </a:t>
          </a:r>
          <a:r>
            <a:rPr lang="fr-FR" sz="1700" b="1" kern="1200" dirty="0"/>
            <a:t>L-DOPA</a:t>
          </a:r>
          <a:r>
            <a:rPr lang="fr-FR" sz="1700" kern="1200" dirty="0"/>
            <a:t> chez les patients soumis à un régime </a:t>
          </a:r>
          <a:r>
            <a:rPr lang="fr-FR" sz="1700" kern="1200" dirty="0" err="1"/>
            <a:t>hyperprotidique</a:t>
          </a:r>
          <a:r>
            <a:rPr lang="fr-FR" sz="1700" kern="1200" dirty="0"/>
            <a:t>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/>
            <a:t>l’absorption du Pb est réduite par un apport en Zn ou en Ca  </a:t>
          </a:r>
        </a:p>
      </dsp:txBody>
      <dsp:txXfrm rot="-5400000">
        <a:off x="3133507" y="3307856"/>
        <a:ext cx="5513022" cy="1065767"/>
      </dsp:txXfrm>
    </dsp:sp>
    <dsp:sp modelId="{8CD798B8-DB92-439C-BB2C-020B75409ADF}">
      <dsp:nvSpPr>
        <dsp:cNvPr id="0" name=""/>
        <dsp:cNvSpPr/>
      </dsp:nvSpPr>
      <dsp:spPr>
        <a:xfrm>
          <a:off x="0" y="3102566"/>
          <a:ext cx="3133506" cy="1476347"/>
        </a:xfrm>
        <a:prstGeom prst="roundRec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Compétition au niveau du même système de transport</a:t>
          </a:r>
        </a:p>
      </dsp:txBody>
      <dsp:txXfrm>
        <a:off x="72069" y="3174635"/>
        <a:ext cx="2989368" cy="13322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1C3C90-9141-4517-8EA8-0AD9C353D09B}">
      <dsp:nvSpPr>
        <dsp:cNvPr id="0" name=""/>
        <dsp:cNvSpPr/>
      </dsp:nvSpPr>
      <dsp:spPr>
        <a:xfrm rot="5400000">
          <a:off x="4905803" y="-1518972"/>
          <a:ext cx="2026085" cy="5570678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Interaction compétitive sur les sites de liaison aux protéines plasmatiques (Albumine++).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Celui qui possède moins d’affinité est déplacé.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Conséquence: ↗fraction libre → potentialisation de l’effet ou toxicité.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Ex: AVK + AINS </a:t>
          </a:r>
          <a:r>
            <a:rPr lang="fr-FR" sz="1900" kern="1200" dirty="0">
              <a:sym typeface="Wingdings" pitchFamily="2" charset="2"/>
            </a:rPr>
            <a:t></a:t>
          </a:r>
          <a:r>
            <a:rPr lang="fr-FR" sz="1900" kern="1200" dirty="0"/>
            <a:t> risque d’accidents hémorragiques.</a:t>
          </a:r>
        </a:p>
      </dsp:txBody>
      <dsp:txXfrm rot="-5400000">
        <a:off x="3133507" y="352229"/>
        <a:ext cx="5471773" cy="1828275"/>
      </dsp:txXfrm>
    </dsp:sp>
    <dsp:sp modelId="{61BB22A7-4A7F-49CB-A621-C337911242D6}">
      <dsp:nvSpPr>
        <dsp:cNvPr id="0" name=""/>
        <dsp:cNvSpPr/>
      </dsp:nvSpPr>
      <dsp:spPr>
        <a:xfrm>
          <a:off x="0" y="63"/>
          <a:ext cx="3133506" cy="253260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900" kern="1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Au niveau plasmatique</a:t>
          </a:r>
          <a:endParaRPr lang="fr-FR" sz="3900" kern="1200" dirty="0"/>
        </a:p>
      </dsp:txBody>
      <dsp:txXfrm>
        <a:off x="123632" y="123695"/>
        <a:ext cx="2886242" cy="2285342"/>
      </dsp:txXfrm>
    </dsp:sp>
    <dsp:sp modelId="{1617993E-C611-4C04-BF20-E1B84DA340E9}">
      <dsp:nvSpPr>
        <dsp:cNvPr id="0" name=""/>
        <dsp:cNvSpPr/>
      </dsp:nvSpPr>
      <dsp:spPr>
        <a:xfrm rot="5400000">
          <a:off x="4905803" y="1140264"/>
          <a:ext cx="2026085" cy="5570678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Ex: déplacement de la </a:t>
          </a:r>
          <a:r>
            <a:rPr lang="fr-FR" sz="1900" kern="1200" dirty="0" err="1"/>
            <a:t>Digoxine</a:t>
          </a:r>
          <a:r>
            <a:rPr lang="fr-FR" sz="1900" kern="1200" dirty="0"/>
            <a:t> tissulaire par l’</a:t>
          </a:r>
          <a:r>
            <a:rPr lang="fr-FR" sz="1900" kern="1200" dirty="0" err="1"/>
            <a:t>Amiodarone</a:t>
          </a:r>
          <a:r>
            <a:rPr lang="fr-FR" sz="1900" kern="1200" dirty="0"/>
            <a:t> → ↗concentration de la </a:t>
          </a:r>
          <a:r>
            <a:rPr lang="fr-FR" sz="1900" kern="1200" dirty="0" err="1"/>
            <a:t>digoxine</a:t>
          </a:r>
          <a:r>
            <a:rPr lang="fr-FR" sz="1900" kern="1200" dirty="0"/>
            <a:t> plasmatique.</a:t>
          </a:r>
        </a:p>
      </dsp:txBody>
      <dsp:txXfrm rot="-5400000">
        <a:off x="3133507" y="3011466"/>
        <a:ext cx="5471773" cy="1828275"/>
      </dsp:txXfrm>
    </dsp:sp>
    <dsp:sp modelId="{21BB4F7C-F449-4D53-A35A-84619D9E5DA2}">
      <dsp:nvSpPr>
        <dsp:cNvPr id="0" name=""/>
        <dsp:cNvSpPr/>
      </dsp:nvSpPr>
      <dsp:spPr>
        <a:xfrm>
          <a:off x="0" y="2659300"/>
          <a:ext cx="3133506" cy="253260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900" kern="1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Au niveau tissulaire</a:t>
          </a:r>
          <a:endParaRPr lang="fr-FR" sz="3900" kern="1200" dirty="0"/>
        </a:p>
      </dsp:txBody>
      <dsp:txXfrm>
        <a:off x="123632" y="2782932"/>
        <a:ext cx="2886242" cy="22853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1C3C90-9141-4517-8EA8-0AD9C353D09B}">
      <dsp:nvSpPr>
        <dsp:cNvPr id="0" name=""/>
        <dsp:cNvSpPr/>
      </dsp:nvSpPr>
      <dsp:spPr>
        <a:xfrm rot="5400000">
          <a:off x="4816416" y="-1393387"/>
          <a:ext cx="2204856" cy="5570677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Les inducteurs sont des substances  liposolubles, peuvent accélérer leur propre  MTB, présentent:         </a:t>
          </a:r>
          <a:r>
            <a:rPr lang="fr-FR" sz="1800" b="1" kern="1200" dirty="0"/>
            <a:t>durée d’action courte                                                     </a:t>
          </a:r>
          <a:r>
            <a:rPr lang="fr-FR" sz="1800" kern="1200" dirty="0"/>
            <a:t> </a:t>
          </a:r>
          <a:r>
            <a:rPr lang="fr-FR" sz="1800" b="1" kern="1200" dirty="0"/>
            <a:t>tolérance pharmacologique</a:t>
          </a:r>
          <a:endParaRPr lang="fr-F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Progressive, s’installe après 7 à 10 jours et subsiste +/- longtemps après arrêt de l’inducteur.</a:t>
          </a:r>
        </a:p>
      </dsp:txBody>
      <dsp:txXfrm rot="-5400000">
        <a:off x="3133506" y="397155"/>
        <a:ext cx="5463045" cy="1989592"/>
      </dsp:txXfrm>
    </dsp:sp>
    <dsp:sp modelId="{61BB22A7-4A7F-49CB-A621-C337911242D6}">
      <dsp:nvSpPr>
        <dsp:cNvPr id="0" name=""/>
        <dsp:cNvSpPr/>
      </dsp:nvSpPr>
      <dsp:spPr>
        <a:xfrm>
          <a:off x="0" y="68"/>
          <a:ext cx="3133506" cy="2756071"/>
        </a:xfrm>
        <a:prstGeom prst="roundRect">
          <a:avLst/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dk1"/>
        </a:lnRef>
        <a:fillRef idx="3">
          <a:schemeClr val="dk1"/>
        </a:fillRef>
        <a:effectRef idx="2">
          <a:schemeClr val="dk1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induction enzymatique</a:t>
          </a:r>
          <a:endParaRPr lang="fr-FR" sz="3800" kern="1200" dirty="0"/>
        </a:p>
      </dsp:txBody>
      <dsp:txXfrm>
        <a:off x="134540" y="134608"/>
        <a:ext cx="2864426" cy="2486991"/>
      </dsp:txXfrm>
    </dsp:sp>
    <dsp:sp modelId="{1617993E-C611-4C04-BF20-E1B84DA340E9}">
      <dsp:nvSpPr>
        <dsp:cNvPr id="0" name=""/>
        <dsp:cNvSpPr/>
      </dsp:nvSpPr>
      <dsp:spPr>
        <a:xfrm rot="5400000">
          <a:off x="4816416" y="1486640"/>
          <a:ext cx="2204856" cy="5570677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Compétition de 2 </a:t>
          </a:r>
          <a:r>
            <a:rPr lang="fr-FR" sz="1800" kern="1200" dirty="0" err="1"/>
            <a:t>mdts</a:t>
          </a:r>
          <a:r>
            <a:rPr lang="fr-FR" sz="1800" kern="1200" dirty="0"/>
            <a:t> métabolisés par la même enzyme (Affinité ++)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Contrairement à l’induction: Immédiate et brutale.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Certaines inhibitions sont irréversibles (</a:t>
          </a:r>
          <a:r>
            <a:rPr lang="fr-FR" sz="1800" b="1" kern="1200" dirty="0"/>
            <a:t>érythromycine, </a:t>
          </a:r>
          <a:r>
            <a:rPr lang="fr-FR" sz="1800" b="1" kern="1200" dirty="0" err="1"/>
            <a:t>ritonavir</a:t>
          </a:r>
          <a:r>
            <a:rPr lang="fr-FR" sz="1800" b="1" kern="1200" dirty="0"/>
            <a:t>, </a:t>
          </a:r>
          <a:r>
            <a:rPr lang="fr-FR" sz="1800" b="1" kern="1200" dirty="0" err="1"/>
            <a:t>diltiazem</a:t>
          </a:r>
          <a:r>
            <a:rPr lang="fr-FR" sz="1800" kern="1200" dirty="0"/>
            <a:t>) : action plus longue puisque la synthèse de nouvelles enzymes sera nécessaire pour la reprise de l’activité métabolique </a:t>
          </a:r>
        </a:p>
      </dsp:txBody>
      <dsp:txXfrm rot="-5400000">
        <a:off x="3133506" y="3277182"/>
        <a:ext cx="5463045" cy="1989592"/>
      </dsp:txXfrm>
    </dsp:sp>
    <dsp:sp modelId="{21BB4F7C-F449-4D53-A35A-84619D9E5DA2}">
      <dsp:nvSpPr>
        <dsp:cNvPr id="0" name=""/>
        <dsp:cNvSpPr/>
      </dsp:nvSpPr>
      <dsp:spPr>
        <a:xfrm>
          <a:off x="0" y="2893943"/>
          <a:ext cx="3133506" cy="2756071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inhibition enzymatique</a:t>
          </a:r>
          <a:endParaRPr lang="fr-FR" sz="3800" kern="1200" dirty="0"/>
        </a:p>
      </dsp:txBody>
      <dsp:txXfrm>
        <a:off x="134540" y="3028483"/>
        <a:ext cx="2864426" cy="24869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17993E-C611-4C04-BF20-E1B84DA340E9}">
      <dsp:nvSpPr>
        <dsp:cNvPr id="0" name=""/>
        <dsp:cNvSpPr/>
      </dsp:nvSpPr>
      <dsp:spPr>
        <a:xfrm rot="5400000">
          <a:off x="4655944" y="-1989387"/>
          <a:ext cx="2212778" cy="6347143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/>
            <a:t>processus passif (formes liposolubles non ionisées) dépend du </a:t>
          </a:r>
          <a:r>
            <a:rPr lang="fr-FR" sz="1700" kern="1200" dirty="0" err="1"/>
            <a:t>pKa</a:t>
          </a:r>
          <a:r>
            <a:rPr lang="fr-FR" sz="1700" kern="1200" dirty="0"/>
            <a:t> de la molécule et du pH de l’urine </a:t>
          </a:r>
          <a:r>
            <a:rPr lang="fr-FR" sz="1700" kern="1200" dirty="0" err="1"/>
            <a:t>intratubulaire</a:t>
          </a:r>
          <a:r>
            <a:rPr lang="fr-FR" sz="1700" kern="1200" dirty="0"/>
            <a:t>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/>
            <a:t>exploité dans le </a:t>
          </a:r>
          <a:r>
            <a:rPr lang="fr-FR" sz="1700" kern="1200" dirty="0" err="1"/>
            <a:t>trt</a:t>
          </a:r>
          <a:r>
            <a:rPr lang="fr-FR" sz="1700" kern="1200" dirty="0"/>
            <a:t> des intoxications en accélérant l’excrétion rénale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/>
            <a:t>urine alcaline --&gt; administration de bicarbonate: </a:t>
          </a:r>
          <a:br>
            <a:rPr lang="fr-FR" sz="1700" kern="1200" dirty="0"/>
          </a:br>
          <a:r>
            <a:rPr lang="fr-FR" sz="1700" kern="1200" dirty="0"/>
            <a:t>↑de l’élimination des acides: </a:t>
          </a:r>
          <a:r>
            <a:rPr lang="fr-FR" sz="1700" b="1" i="1" kern="1200" dirty="0"/>
            <a:t>salicylate, barbituriques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/>
            <a:t>urine acide --&gt; administration de AlCl3:  ↑ de l’élimination des </a:t>
          </a:r>
          <a:r>
            <a:rPr lang="fr-FR" sz="1700" kern="1200" dirty="0" err="1"/>
            <a:t>subst</a:t>
          </a:r>
          <a:r>
            <a:rPr lang="fr-FR" sz="1700" kern="1200" dirty="0"/>
            <a:t> basiques</a:t>
          </a:r>
          <a:r>
            <a:rPr lang="fr-FR" sz="1700" i="1" kern="1200" dirty="0"/>
            <a:t>: </a:t>
          </a:r>
          <a:r>
            <a:rPr lang="fr-FR" sz="1700" b="1" i="1" kern="1200" dirty="0"/>
            <a:t>opiacés</a:t>
          </a:r>
          <a:endParaRPr lang="fr-FR" sz="1700" kern="1200" dirty="0"/>
        </a:p>
      </dsp:txBody>
      <dsp:txXfrm rot="-5400000">
        <a:off x="2588762" y="185814"/>
        <a:ext cx="6239124" cy="1996740"/>
      </dsp:txXfrm>
    </dsp:sp>
    <dsp:sp modelId="{21BB4F7C-F449-4D53-A35A-84619D9E5DA2}">
      <dsp:nvSpPr>
        <dsp:cNvPr id="0" name=""/>
        <dsp:cNvSpPr/>
      </dsp:nvSpPr>
      <dsp:spPr>
        <a:xfrm>
          <a:off x="916" y="59"/>
          <a:ext cx="2587845" cy="236824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Réabsorption tubulaire</a:t>
          </a:r>
        </a:p>
      </dsp:txBody>
      <dsp:txXfrm>
        <a:off x="116524" y="115667"/>
        <a:ext cx="2356629" cy="2137033"/>
      </dsp:txXfrm>
    </dsp:sp>
    <dsp:sp modelId="{A0C93C33-C0D4-4520-86E6-916B05493488}">
      <dsp:nvSpPr>
        <dsp:cNvPr id="0" name=""/>
        <dsp:cNvSpPr/>
      </dsp:nvSpPr>
      <dsp:spPr>
        <a:xfrm rot="5400000">
          <a:off x="4676324" y="485568"/>
          <a:ext cx="2149725" cy="6370553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/>
            <a:t>2 systèmes de transport au niveau du TCP (l’un pour les acides faibles, l’autre pour les bases faibles)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/>
            <a:t>Association de 2 </a:t>
          </a:r>
          <a:r>
            <a:rPr lang="fr-FR" sz="1700" kern="1200" dirty="0" err="1"/>
            <a:t>mdts</a:t>
          </a:r>
          <a:r>
            <a:rPr lang="fr-FR" sz="1700" kern="1200" dirty="0"/>
            <a:t> du même groupe → compétition au niveau du même système de transport → ↓ excrétion.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 err="1"/>
            <a:t>Exp</a:t>
          </a:r>
          <a:r>
            <a:rPr lang="fr-FR" sz="1700" kern="1200" dirty="0"/>
            <a:t>: le </a:t>
          </a:r>
          <a:r>
            <a:rPr lang="fr-FR" sz="1700" b="1" kern="1200" dirty="0" err="1"/>
            <a:t>probénécide</a:t>
          </a:r>
          <a:r>
            <a:rPr lang="fr-FR" sz="1700" kern="1200" dirty="0"/>
            <a:t> a été utilisé pour prolonger la demi-vie d’élimination et donc l’effet de la </a:t>
          </a:r>
          <a:r>
            <a:rPr lang="fr-FR" sz="1700" b="1" kern="1200" dirty="0"/>
            <a:t>pénicilline G</a:t>
          </a:r>
        </a:p>
      </dsp:txBody>
      <dsp:txXfrm rot="-5400000">
        <a:off x="2565911" y="2700923"/>
        <a:ext cx="6265612" cy="1939843"/>
      </dsp:txXfrm>
    </dsp:sp>
    <dsp:sp modelId="{8CD798B8-DB92-439C-BB2C-020B75409ADF}">
      <dsp:nvSpPr>
        <dsp:cNvPr id="0" name=""/>
        <dsp:cNvSpPr/>
      </dsp:nvSpPr>
      <dsp:spPr>
        <a:xfrm>
          <a:off x="916" y="2486720"/>
          <a:ext cx="2564994" cy="2368249"/>
        </a:xfrm>
        <a:prstGeom prst="roundRec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Sécrétion tubulaire</a:t>
          </a:r>
        </a:p>
      </dsp:txBody>
      <dsp:txXfrm>
        <a:off x="116524" y="2602328"/>
        <a:ext cx="2333778" cy="21370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032E4C-F98B-49AF-9501-99D48B51D420}">
      <dsp:nvSpPr>
        <dsp:cNvPr id="0" name=""/>
        <dsp:cNvSpPr/>
      </dsp:nvSpPr>
      <dsp:spPr>
        <a:xfrm rot="5400000">
          <a:off x="5204300" y="-1952873"/>
          <a:ext cx="1667204" cy="5682732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000" kern="1200" dirty="0">
              <a:solidFill>
                <a:schemeClr val="tx1"/>
              </a:solidFill>
            </a:rPr>
            <a:t> </a:t>
          </a:r>
          <a:r>
            <a:rPr lang="fr-FR" sz="2000" kern="1200" dirty="0"/>
            <a:t>Même </a:t>
          </a:r>
          <a:r>
            <a:rPr lang="fr-FR" sz="2000" kern="1200" dirty="0" err="1"/>
            <a:t>Rc</a:t>
          </a:r>
          <a:r>
            <a:rPr lang="fr-FR" sz="2000" kern="1200" dirty="0"/>
            <a:t>, L. réversible (rarement irréversible).</a:t>
          </a:r>
          <a:endParaRPr lang="fr-FR" sz="2000" b="0" kern="1200" dirty="0">
            <a:solidFill>
              <a:schemeClr val="tx1"/>
            </a:solidFill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000" kern="1200" dirty="0"/>
            <a:t>Augmentation de la concentration de l’agoniste pour surmonter le blocage. </a:t>
          </a:r>
          <a:r>
            <a:rPr lang="fr-FR" sz="2000" kern="1200" dirty="0">
              <a:solidFill>
                <a:schemeClr val="tx1"/>
              </a:solidFill>
            </a:rPr>
            <a:t> </a:t>
          </a:r>
          <a:endParaRPr lang="fr-FR" sz="2000" b="0" kern="1200" dirty="0">
            <a:solidFill>
              <a:schemeClr val="tx1"/>
            </a:solidFill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000" kern="1200" dirty="0">
              <a:solidFill>
                <a:schemeClr val="tx1"/>
              </a:solidFill>
            </a:rPr>
            <a:t> Ex: </a:t>
          </a:r>
          <a:r>
            <a:rPr lang="fr-FR" sz="2000" b="1" kern="1200" dirty="0" err="1">
              <a:solidFill>
                <a:schemeClr val="tx1"/>
              </a:solidFill>
              <a:effectLst/>
            </a:rPr>
            <a:t>Naloxone</a:t>
          </a:r>
          <a:r>
            <a:rPr lang="fr-FR" sz="2000" b="1" kern="1200" dirty="0">
              <a:solidFill>
                <a:schemeClr val="tx1"/>
              </a:solidFill>
              <a:effectLst/>
            </a:rPr>
            <a:t> et morphine</a:t>
          </a:r>
          <a:endParaRPr lang="fr-FR" sz="2000" b="1" kern="1200" dirty="0">
            <a:solidFill>
              <a:schemeClr val="tx1"/>
            </a:solidFill>
          </a:endParaRPr>
        </a:p>
      </dsp:txBody>
      <dsp:txXfrm rot="-5400000">
        <a:off x="3196536" y="136277"/>
        <a:ext cx="5601346" cy="1504432"/>
      </dsp:txXfrm>
    </dsp:sp>
    <dsp:sp modelId="{0D8217E3-F7CB-4871-A9D4-42B7568CCD2A}">
      <dsp:nvSpPr>
        <dsp:cNvPr id="0" name=""/>
        <dsp:cNvSpPr/>
      </dsp:nvSpPr>
      <dsp:spPr>
        <a:xfrm>
          <a:off x="0" y="2684"/>
          <a:ext cx="3196536" cy="17716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dirty="0"/>
            <a:t>Compétitif</a:t>
          </a:r>
        </a:p>
      </dsp:txBody>
      <dsp:txXfrm>
        <a:off x="86483" y="89167"/>
        <a:ext cx="3023570" cy="1598650"/>
      </dsp:txXfrm>
    </dsp:sp>
    <dsp:sp modelId="{A38F49D4-DEE6-421A-8B2B-52A551B38AB6}">
      <dsp:nvSpPr>
        <dsp:cNvPr id="0" name=""/>
        <dsp:cNvSpPr/>
      </dsp:nvSpPr>
      <dsp:spPr>
        <a:xfrm rot="5400000">
          <a:off x="5204300" y="-92676"/>
          <a:ext cx="1667204" cy="5682732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1" kern="1200" dirty="0"/>
            <a:t>Sites de fixation différents.</a:t>
          </a:r>
          <a:endParaRPr lang="fr-FR" sz="2000" b="1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Niveau d’action de l’antagoniste ; entre l’activation du récepteur par l’</a:t>
          </a:r>
          <a:r>
            <a:rPr lang="fr-FR" sz="2000" i="1" kern="1200" dirty="0"/>
            <a:t>agoniste et </a:t>
          </a:r>
          <a:r>
            <a:rPr lang="fr-FR" sz="2000" kern="1200" dirty="0"/>
            <a:t>l’apparition de la réponse pharmacologique.</a:t>
          </a:r>
          <a:endParaRPr lang="fr-FR" sz="2000" b="1" kern="1200" dirty="0">
            <a:solidFill>
              <a:schemeClr val="tx1"/>
            </a:solidFill>
          </a:endParaRPr>
        </a:p>
      </dsp:txBody>
      <dsp:txXfrm rot="-5400000">
        <a:off x="3196536" y="1996474"/>
        <a:ext cx="5601346" cy="1504432"/>
      </dsp:txXfrm>
    </dsp:sp>
    <dsp:sp modelId="{5809C9C1-5545-486F-AB56-768F5D05479D}">
      <dsp:nvSpPr>
        <dsp:cNvPr id="0" name=""/>
        <dsp:cNvSpPr/>
      </dsp:nvSpPr>
      <dsp:spPr>
        <a:xfrm>
          <a:off x="0" y="1862881"/>
          <a:ext cx="3196536" cy="1771616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dirty="0"/>
            <a:t>Non compétitif</a:t>
          </a:r>
        </a:p>
      </dsp:txBody>
      <dsp:txXfrm>
        <a:off x="86483" y="1949364"/>
        <a:ext cx="3023570" cy="1598650"/>
      </dsp:txXfrm>
    </dsp:sp>
    <dsp:sp modelId="{794D43B7-8400-4170-A0E8-DFB4E680947F}">
      <dsp:nvSpPr>
        <dsp:cNvPr id="0" name=""/>
        <dsp:cNvSpPr/>
      </dsp:nvSpPr>
      <dsp:spPr>
        <a:xfrm rot="5400000">
          <a:off x="5204300" y="1767520"/>
          <a:ext cx="1667204" cy="5682732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000" kern="1200" dirty="0">
              <a:solidFill>
                <a:schemeClr val="tx1"/>
              </a:solidFill>
              <a:latin typeface="+mj-lt"/>
            </a:rPr>
            <a:t> </a:t>
          </a:r>
          <a:r>
            <a:rPr lang="fr-FR" sz="2000" b="1" kern="1200" dirty="0">
              <a:solidFill>
                <a:schemeClr val="tx1"/>
              </a:solidFill>
            </a:rPr>
            <a:t>Effets biologiques opposés</a:t>
          </a:r>
          <a:endParaRPr lang="fr-FR" sz="2000" b="1" kern="1200" dirty="0">
            <a:solidFill>
              <a:schemeClr val="tx1"/>
            </a:solidFill>
            <a:latin typeface="+mj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i="0" kern="1200" dirty="0"/>
            <a:t>Les glucocorticoïdes (hyperglycémiants), diminuent l’effet des antidiabétiques oraux (</a:t>
          </a:r>
          <a:r>
            <a:rPr lang="fr-FR" sz="2000" b="0" i="0" kern="1200" dirty="0" err="1"/>
            <a:t>metformine</a:t>
          </a:r>
          <a:r>
            <a:rPr lang="fr-FR" sz="2000" b="0" i="0" kern="1200" dirty="0"/>
            <a:t> et sulfamides hypoglycémiants).</a:t>
          </a:r>
          <a:endParaRPr lang="fr-FR" sz="2000" kern="1200" dirty="0"/>
        </a:p>
      </dsp:txBody>
      <dsp:txXfrm rot="-5400000">
        <a:off x="3196536" y="3856670"/>
        <a:ext cx="5601346" cy="1504432"/>
      </dsp:txXfrm>
    </dsp:sp>
    <dsp:sp modelId="{997335D2-133E-4324-8179-6586004F29CA}">
      <dsp:nvSpPr>
        <dsp:cNvPr id="0" name=""/>
        <dsp:cNvSpPr/>
      </dsp:nvSpPr>
      <dsp:spPr>
        <a:xfrm>
          <a:off x="0" y="3723078"/>
          <a:ext cx="3196536" cy="1771616"/>
        </a:xfrm>
        <a:prstGeom prst="roundRect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dirty="0"/>
            <a:t>Fonctionnel</a:t>
          </a:r>
        </a:p>
      </dsp:txBody>
      <dsp:txXfrm>
        <a:off x="86483" y="3809561"/>
        <a:ext cx="3023570" cy="1598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3C1FCA-AA50-439C-AE2A-92DB22C9F010}" type="datetimeFigureOut">
              <a:rPr lang="fr-FR" smtClean="0"/>
              <a:pPr/>
              <a:t>26/05/2024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7F5AA-8026-448D-8D34-B8714F1F487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5897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7F5AA-8026-448D-8D34-B8714F1F487B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080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/>
              <a:t>Les mécanismes sont surtout de nature physico-chimiques: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7F5AA-8026-448D-8D34-B8714F1F487B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49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7F5AA-8026-448D-8D34-B8714F1F487B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5774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7F5AA-8026-448D-8D34-B8714F1F487B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413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5C99-363C-4013-9581-DE178E13823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72BB-97F5-415D-8190-A2A85B03E07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B3B50-DB82-4773-8320-A244AB89A29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E6341-0767-45EA-B1B1-DCCEDB65F2F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5973-365E-4AB2-9A94-81B490A6DED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264B-2FCA-4CB6-8DA3-5CE3FCF0945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614A-D134-487A-ABFD-B2EC95ECAC1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03A5-24B5-4705-AC1B-A0DC1D45FFF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A2D2-5779-4605-9EE8-4025739D72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6312-E4B3-41B8-A37D-CA69D882204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98DC-1104-48A5-AD00-C8D57B06181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28301-3712-4527-9DA2-6C5B256D15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ransition>
    <p:wip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20202" y="2238893"/>
            <a:ext cx="7475220" cy="236400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INTERACTIONS MÉDICAMENTEUSES </a:t>
            </a:r>
          </a:p>
        </p:txBody>
      </p:sp>
      <p:sp>
        <p:nvSpPr>
          <p:cNvPr id="6" name="ZoneTexte 3"/>
          <p:cNvSpPr txBox="1"/>
          <p:nvPr/>
        </p:nvSpPr>
        <p:spPr>
          <a:xfrm>
            <a:off x="2423560" y="527605"/>
            <a:ext cx="42968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 dirty="0"/>
              <a:t>Faculté de médecine – A. Mira – </a:t>
            </a:r>
            <a:r>
              <a:rPr lang="fr-FR" sz="2000" b="1" dirty="0" err="1"/>
              <a:t>Béjaia</a:t>
            </a:r>
            <a:endParaRPr lang="fr-FR" sz="2000" b="1" dirty="0"/>
          </a:p>
          <a:p>
            <a:pPr algn="ctr"/>
            <a:r>
              <a:rPr lang="fr-FR" sz="2000" b="1" dirty="0"/>
              <a:t>Module de Pharmacologie</a:t>
            </a:r>
          </a:p>
          <a:p>
            <a:pPr algn="ctr"/>
            <a:r>
              <a:rPr lang="fr-FR" sz="2000" b="1" dirty="0"/>
              <a:t>Année universitaire </a:t>
            </a:r>
            <a:r>
              <a:rPr lang="fr-FR" sz="2000" b="1"/>
              <a:t>: 2023 – 2024</a:t>
            </a:r>
            <a:endParaRPr lang="fr-FR" sz="2000" b="1" dirty="0"/>
          </a:p>
        </p:txBody>
      </p:sp>
      <p:sp>
        <p:nvSpPr>
          <p:cNvPr id="8" name="Sous-titre 2"/>
          <p:cNvSpPr>
            <a:spLocks noGrp="1"/>
          </p:cNvSpPr>
          <p:nvPr/>
        </p:nvSpPr>
        <p:spPr>
          <a:xfrm>
            <a:off x="6084629" y="5304905"/>
            <a:ext cx="2915816" cy="72008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/>
              <a:t>		</a:t>
            </a:r>
          </a:p>
          <a:p>
            <a:r>
              <a:rPr lang="fr-FR" sz="2400" dirty="0"/>
              <a:t>Dr  A. BENIDIRI</a:t>
            </a:r>
          </a:p>
        </p:txBody>
      </p:sp>
    </p:spTree>
    <p:extLst>
      <p:ext uri="{BB962C8B-B14F-4D97-AF65-F5344CB8AC3E}">
        <p14:creationId xmlns:p14="http://schemas.microsoft.com/office/powerpoint/2010/main" val="2122068046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540544" y="2693989"/>
            <a:ext cx="8062912" cy="1470025"/>
          </a:xfrm>
        </p:spPr>
        <p:txBody>
          <a:bodyPr>
            <a:noAutofit/>
          </a:bodyPr>
          <a:lstStyle/>
          <a:p>
            <a:r>
              <a:rPr lang="fr-FR" b="1" dirty="0"/>
              <a:t>LES INTERACTIONS PHARMACOCINETIQUES </a:t>
            </a:r>
          </a:p>
        </p:txBody>
      </p:sp>
    </p:spTree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1071546"/>
            <a:ext cx="8643998" cy="5572164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fr-FR" dirty="0"/>
              <a:t>Rappel sur le </a:t>
            </a:r>
            <a:r>
              <a:rPr lang="fr-FR" b="1" i="1" u="sng" dirty="0">
                <a:solidFill>
                  <a:srgbClr val="FF0000"/>
                </a:solidFill>
              </a:rPr>
              <a:t>DEVENIR</a:t>
            </a:r>
            <a:r>
              <a:rPr lang="fr-FR" dirty="0"/>
              <a:t> du mdt dans l’organisme :</a:t>
            </a:r>
          </a:p>
          <a:p>
            <a:pPr>
              <a:buNone/>
            </a:pPr>
            <a:r>
              <a:rPr lang="fr-FR" dirty="0"/>
              <a:t>  </a:t>
            </a:r>
          </a:p>
          <a:p>
            <a:pPr>
              <a:buNone/>
            </a:pPr>
            <a:r>
              <a:rPr lang="fr-FR" dirty="0"/>
              <a:t> </a:t>
            </a:r>
            <a:r>
              <a:rPr lang="fr-FR" b="1" dirty="0">
                <a:solidFill>
                  <a:srgbClr val="0070C0"/>
                </a:solidFill>
              </a:rPr>
              <a:t>Administration</a:t>
            </a:r>
            <a:r>
              <a:rPr lang="fr-FR" dirty="0"/>
              <a:t>                                             </a:t>
            </a:r>
            <a:r>
              <a:rPr lang="fr-FR" b="1" dirty="0">
                <a:solidFill>
                  <a:srgbClr val="0070C0"/>
                </a:solidFill>
              </a:rPr>
              <a:t>Effet</a:t>
            </a:r>
            <a:r>
              <a:rPr lang="fr-FR" dirty="0"/>
              <a:t>  </a:t>
            </a:r>
          </a:p>
          <a:p>
            <a:pPr>
              <a:buNone/>
            </a:pPr>
            <a:r>
              <a:rPr lang="fr-FR" dirty="0"/>
              <a:t>     3 phases sont décrites :</a:t>
            </a:r>
          </a:p>
          <a:p>
            <a:pPr>
              <a:buNone/>
            </a:pPr>
            <a:endParaRPr lang="fr-FR" dirty="0"/>
          </a:p>
          <a:p>
            <a:pPr lvl="1">
              <a:buBlip>
                <a:blip r:embed="rId3"/>
              </a:buBlip>
            </a:pPr>
            <a:r>
              <a:rPr lang="fr-FR" sz="2000" b="1" dirty="0"/>
              <a:t> phase biopharmaceutique : mise à </a:t>
            </a:r>
            <a:r>
              <a:rPr lang="fr-FR" sz="2000" b="1" dirty="0">
                <a:solidFill>
                  <a:srgbClr val="FF0000"/>
                </a:solidFill>
              </a:rPr>
              <a:t>disposition</a:t>
            </a:r>
            <a:r>
              <a:rPr lang="fr-FR" sz="2000" b="1" dirty="0"/>
              <a:t> de l’organisme de la SA </a:t>
            </a:r>
          </a:p>
          <a:p>
            <a:pPr lvl="2">
              <a:buNone/>
            </a:pPr>
            <a:endParaRPr lang="fr-FR" sz="1600" b="1" dirty="0"/>
          </a:p>
          <a:p>
            <a:pPr lvl="1">
              <a:buBlip>
                <a:blip r:embed="rId3"/>
              </a:buBlip>
            </a:pPr>
            <a:r>
              <a:rPr lang="fr-FR" sz="2000" b="1" dirty="0"/>
              <a:t> phase pharmacocinétique : Système </a:t>
            </a:r>
            <a:r>
              <a:rPr lang="fr-FR" sz="2000" b="1" dirty="0">
                <a:solidFill>
                  <a:srgbClr val="FF0000"/>
                </a:solidFill>
              </a:rPr>
              <a:t>A-D-M-E</a:t>
            </a:r>
          </a:p>
          <a:p>
            <a:pPr lvl="2">
              <a:buNone/>
            </a:pPr>
            <a:endParaRPr lang="fr-FR" sz="1600" b="1" dirty="0"/>
          </a:p>
          <a:p>
            <a:pPr lvl="1">
              <a:buBlip>
                <a:blip r:embed="rId3"/>
              </a:buBlip>
            </a:pPr>
            <a:r>
              <a:rPr lang="fr-FR" sz="2000" b="1" dirty="0"/>
              <a:t> phase pharmacodynamique : Interaction </a:t>
            </a:r>
            <a:r>
              <a:rPr lang="fr-FR" sz="2000" b="1" dirty="0">
                <a:solidFill>
                  <a:srgbClr val="FF0000"/>
                </a:solidFill>
              </a:rPr>
              <a:t>Mdt/ Récepteur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5" name="Flèche droite 4"/>
          <p:cNvSpPr/>
          <p:nvPr/>
        </p:nvSpPr>
        <p:spPr>
          <a:xfrm>
            <a:off x="3214678" y="2500306"/>
            <a:ext cx="3571900" cy="2143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>
            <a:off x="7000892" y="2714620"/>
            <a:ext cx="1914532" cy="9286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Thérapeutique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Indésirable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toxique</a:t>
            </a:r>
          </a:p>
        </p:txBody>
      </p:sp>
    </p:spTree>
    <p:extLst>
      <p:ext uri="{BB962C8B-B14F-4D97-AF65-F5344CB8AC3E}">
        <p14:creationId xmlns:p14="http://schemas.microsoft.com/office/powerpoint/2010/main" val="152154188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2194"/>
            <a:ext cx="8229600" cy="39703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Les IM pharmacocinétiques ayant une conséquence clinique sont celles qui intéressent les </a:t>
            </a:r>
            <a:r>
              <a:rPr lang="fr-FR" dirty="0" err="1"/>
              <a:t>mdts</a:t>
            </a:r>
            <a:r>
              <a:rPr lang="fr-FR" dirty="0"/>
              <a:t> à </a:t>
            </a:r>
            <a:r>
              <a:rPr lang="fr-FR" b="1" dirty="0"/>
              <a:t>index thérapeutique étroit</a:t>
            </a:r>
            <a:r>
              <a:rPr lang="fr-FR" dirty="0"/>
              <a:t>: </a:t>
            </a:r>
          </a:p>
          <a:p>
            <a:pPr marL="0" indent="0">
              <a:buFont typeface="Wingdings" pitchFamily="2" charset="2"/>
              <a:buChar char="Ø"/>
            </a:pPr>
            <a:r>
              <a:rPr lang="fr-FR" dirty="0"/>
              <a:t> seuils de toxicité (par surdosage) et d’inefficacité (par sous-dosage) proches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(ex: anticancéreux, immunosuppresseur, anti arythmiques...)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7337" y="4118650"/>
            <a:ext cx="5161185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rme libre 8"/>
          <p:cNvSpPr/>
          <p:nvPr/>
        </p:nvSpPr>
        <p:spPr>
          <a:xfrm>
            <a:off x="302941" y="175362"/>
            <a:ext cx="4269060" cy="504949"/>
          </a:xfrm>
          <a:custGeom>
            <a:avLst/>
            <a:gdLst>
              <a:gd name="connsiteX0" fmla="*/ 0 w 4743399"/>
              <a:gd name="connsiteY0" fmla="*/ 0 h 504949"/>
              <a:gd name="connsiteX1" fmla="*/ 4490925 w 4743399"/>
              <a:gd name="connsiteY1" fmla="*/ 0 h 504949"/>
              <a:gd name="connsiteX2" fmla="*/ 4743399 w 4743399"/>
              <a:gd name="connsiteY2" fmla="*/ 252475 h 504949"/>
              <a:gd name="connsiteX3" fmla="*/ 4490925 w 4743399"/>
              <a:gd name="connsiteY3" fmla="*/ 504949 h 504949"/>
              <a:gd name="connsiteX4" fmla="*/ 0 w 4743399"/>
              <a:gd name="connsiteY4" fmla="*/ 504949 h 504949"/>
              <a:gd name="connsiteX5" fmla="*/ 0 w 4743399"/>
              <a:gd name="connsiteY5" fmla="*/ 0 h 50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43399" h="504949">
                <a:moveTo>
                  <a:pt x="0" y="0"/>
                </a:moveTo>
                <a:lnTo>
                  <a:pt x="4490925" y="0"/>
                </a:lnTo>
                <a:lnTo>
                  <a:pt x="4743399" y="252475"/>
                </a:lnTo>
                <a:lnTo>
                  <a:pt x="4490925" y="504949"/>
                </a:lnTo>
                <a:lnTo>
                  <a:pt x="0" y="5049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64008" rIns="158243" bIns="64008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Pharma</a:t>
            </a:r>
            <a:r>
              <a:rPr lang="fr-FR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cocinétique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154366" y="985721"/>
            <a:ext cx="8847740" cy="76352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spc="50" dirty="0">
                <a:ln w="12700" cmpd="sng">
                  <a:noFill/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Modification de la fraction d’absorption:</a:t>
            </a:r>
          </a:p>
        </p:txBody>
      </p:sp>
      <p:sp>
        <p:nvSpPr>
          <p:cNvPr id="14" name="Forme libre 13"/>
          <p:cNvSpPr/>
          <p:nvPr/>
        </p:nvSpPr>
        <p:spPr>
          <a:xfrm>
            <a:off x="4572002" y="175362"/>
            <a:ext cx="4269059" cy="504949"/>
          </a:xfrm>
          <a:custGeom>
            <a:avLst/>
            <a:gdLst>
              <a:gd name="connsiteX0" fmla="*/ 0 w 4743399"/>
              <a:gd name="connsiteY0" fmla="*/ 0 h 504949"/>
              <a:gd name="connsiteX1" fmla="*/ 4490925 w 4743399"/>
              <a:gd name="connsiteY1" fmla="*/ 0 h 504949"/>
              <a:gd name="connsiteX2" fmla="*/ 4743399 w 4743399"/>
              <a:gd name="connsiteY2" fmla="*/ 252475 h 504949"/>
              <a:gd name="connsiteX3" fmla="*/ 4490925 w 4743399"/>
              <a:gd name="connsiteY3" fmla="*/ 504949 h 504949"/>
              <a:gd name="connsiteX4" fmla="*/ 0 w 4743399"/>
              <a:gd name="connsiteY4" fmla="*/ 504949 h 504949"/>
              <a:gd name="connsiteX5" fmla="*/ 252475 w 4743399"/>
              <a:gd name="connsiteY5" fmla="*/ 252475 h 504949"/>
              <a:gd name="connsiteX6" fmla="*/ 0 w 4743399"/>
              <a:gd name="connsiteY6" fmla="*/ 0 h 50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43399" h="504949">
                <a:moveTo>
                  <a:pt x="0" y="0"/>
                </a:moveTo>
                <a:lnTo>
                  <a:pt x="4490925" y="0"/>
                </a:lnTo>
                <a:lnTo>
                  <a:pt x="4743399" y="252475"/>
                </a:lnTo>
                <a:lnTo>
                  <a:pt x="4490925" y="504949"/>
                </a:lnTo>
                <a:lnTo>
                  <a:pt x="0" y="504949"/>
                </a:lnTo>
                <a:lnTo>
                  <a:pt x="252475" y="2524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8487" tIns="64008" rIns="284478" bIns="64008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Absorption</a:t>
            </a:r>
          </a:p>
        </p:txBody>
      </p:sp>
      <p:graphicFrame>
        <p:nvGraphicFramePr>
          <p:cNvPr id="15" name="Diagramme 14"/>
          <p:cNvGraphicFramePr/>
          <p:nvPr/>
        </p:nvGraphicFramePr>
        <p:xfrm>
          <a:off x="112024" y="1859608"/>
          <a:ext cx="8921614" cy="4886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8994087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5D4820A2-872B-431B-B9B5-1B0C205BC7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>
                                            <p:graphicEl>
                                              <a:dgm id="{5D4820A2-872B-431B-B9B5-1B0C205BC7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72506C4A-4FCA-4073-B2B5-B16BCF32BD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>
                                            <p:graphicEl>
                                              <a:dgm id="{72506C4A-4FCA-4073-B2B5-B16BCF32BD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BB5C8F97-2FE0-4796-AF1C-67E64EE90D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>
                                            <p:graphicEl>
                                              <a:dgm id="{BB5C8F97-2FE0-4796-AF1C-67E64EE90D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7A67958E-3C55-4C42-AB2D-13C91583B8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>
                                            <p:graphicEl>
                                              <a:dgm id="{7A67958E-3C55-4C42-AB2D-13C91583B8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BA09607C-A4F9-4FD9-9287-EC7424AC46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>
                                            <p:graphicEl>
                                              <a:dgm id="{BA09607C-A4F9-4FD9-9287-EC7424AC46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09A2BC92-9495-4835-B3FF-2296B6E9AF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>
                                            <p:graphicEl>
                                              <a:dgm id="{09A2BC92-9495-4835-B3FF-2296B6E9AF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5A3ABD5-C032-40B6-B437-DF2FDEDF79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>
                                            <p:graphicEl>
                                              <a:dgm id="{C5A3ABD5-C032-40B6-B437-DF2FDEDF79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496187F0-6963-409A-AA25-80AEB8190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>
                                            <p:graphicEl>
                                              <a:dgm id="{496187F0-6963-409A-AA25-80AEB8190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Graphic spid="15" grpId="0" uiExpand="1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rme libre 4"/>
          <p:cNvSpPr/>
          <p:nvPr/>
        </p:nvSpPr>
        <p:spPr>
          <a:xfrm>
            <a:off x="302941" y="175362"/>
            <a:ext cx="4269060" cy="504949"/>
          </a:xfrm>
          <a:custGeom>
            <a:avLst/>
            <a:gdLst>
              <a:gd name="connsiteX0" fmla="*/ 0 w 4743399"/>
              <a:gd name="connsiteY0" fmla="*/ 0 h 504949"/>
              <a:gd name="connsiteX1" fmla="*/ 4490925 w 4743399"/>
              <a:gd name="connsiteY1" fmla="*/ 0 h 504949"/>
              <a:gd name="connsiteX2" fmla="*/ 4743399 w 4743399"/>
              <a:gd name="connsiteY2" fmla="*/ 252475 h 504949"/>
              <a:gd name="connsiteX3" fmla="*/ 4490925 w 4743399"/>
              <a:gd name="connsiteY3" fmla="*/ 504949 h 504949"/>
              <a:gd name="connsiteX4" fmla="*/ 0 w 4743399"/>
              <a:gd name="connsiteY4" fmla="*/ 504949 h 504949"/>
              <a:gd name="connsiteX5" fmla="*/ 0 w 4743399"/>
              <a:gd name="connsiteY5" fmla="*/ 0 h 50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43399" h="504949">
                <a:moveTo>
                  <a:pt x="0" y="0"/>
                </a:moveTo>
                <a:lnTo>
                  <a:pt x="4490925" y="0"/>
                </a:lnTo>
                <a:lnTo>
                  <a:pt x="4743399" y="252475"/>
                </a:lnTo>
                <a:lnTo>
                  <a:pt x="4490925" y="504949"/>
                </a:lnTo>
                <a:lnTo>
                  <a:pt x="0" y="5049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64008" rIns="158243" bIns="64008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Pharmacocinétique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96260" y="985721"/>
            <a:ext cx="8551480" cy="76352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Modification de la fonction digestive </a:t>
            </a:r>
          </a:p>
        </p:txBody>
      </p:sp>
      <p:sp>
        <p:nvSpPr>
          <p:cNvPr id="7" name="Forme libre 6"/>
          <p:cNvSpPr/>
          <p:nvPr/>
        </p:nvSpPr>
        <p:spPr>
          <a:xfrm>
            <a:off x="4572002" y="175362"/>
            <a:ext cx="4269059" cy="504949"/>
          </a:xfrm>
          <a:custGeom>
            <a:avLst/>
            <a:gdLst>
              <a:gd name="connsiteX0" fmla="*/ 0 w 4743399"/>
              <a:gd name="connsiteY0" fmla="*/ 0 h 504949"/>
              <a:gd name="connsiteX1" fmla="*/ 4490925 w 4743399"/>
              <a:gd name="connsiteY1" fmla="*/ 0 h 504949"/>
              <a:gd name="connsiteX2" fmla="*/ 4743399 w 4743399"/>
              <a:gd name="connsiteY2" fmla="*/ 252475 h 504949"/>
              <a:gd name="connsiteX3" fmla="*/ 4490925 w 4743399"/>
              <a:gd name="connsiteY3" fmla="*/ 504949 h 504949"/>
              <a:gd name="connsiteX4" fmla="*/ 0 w 4743399"/>
              <a:gd name="connsiteY4" fmla="*/ 504949 h 504949"/>
              <a:gd name="connsiteX5" fmla="*/ 252475 w 4743399"/>
              <a:gd name="connsiteY5" fmla="*/ 252475 h 504949"/>
              <a:gd name="connsiteX6" fmla="*/ 0 w 4743399"/>
              <a:gd name="connsiteY6" fmla="*/ 0 h 50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43399" h="504949">
                <a:moveTo>
                  <a:pt x="0" y="0"/>
                </a:moveTo>
                <a:lnTo>
                  <a:pt x="4490925" y="0"/>
                </a:lnTo>
                <a:lnTo>
                  <a:pt x="4743399" y="252475"/>
                </a:lnTo>
                <a:lnTo>
                  <a:pt x="4490925" y="504949"/>
                </a:lnTo>
                <a:lnTo>
                  <a:pt x="0" y="504949"/>
                </a:lnTo>
                <a:lnTo>
                  <a:pt x="252475" y="2524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8487" tIns="64008" rIns="284478" bIns="64008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Absorption</a:t>
            </a:r>
          </a:p>
        </p:txBody>
      </p:sp>
      <p:graphicFrame>
        <p:nvGraphicFramePr>
          <p:cNvPr id="8" name="Diagramme 7"/>
          <p:cNvGraphicFramePr/>
          <p:nvPr/>
        </p:nvGraphicFramePr>
        <p:xfrm>
          <a:off x="206620" y="2054655"/>
          <a:ext cx="8704184" cy="458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1BB22A7-4A7F-49CB-A621-C337911242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61BB22A7-4A7F-49CB-A621-C337911242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A1C3C90-9141-4517-8EA8-0AD9C353D0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dgm id="{8A1C3C90-9141-4517-8EA8-0AD9C353D0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1BB4F7C-F449-4D53-A35A-84619D9E5D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dgm id="{21BB4F7C-F449-4D53-A35A-84619D9E5D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617993E-C611-4C04-BF20-E1B84DA340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1617993E-C611-4C04-BF20-E1B84DA340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CD798B8-DB92-439C-BB2C-020B75409A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>
                                            <p:graphicEl>
                                              <a:dgm id="{8CD798B8-DB92-439C-BB2C-020B75409A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0C93C33-C0D4-4520-86E6-916B054934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>
                                            <p:graphicEl>
                                              <a:dgm id="{A0C93C33-C0D4-4520-86E6-916B054934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8" grpId="0" uiExpand="1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/>
          </a:p>
          <a:p>
            <a:r>
              <a:rPr lang="fr-FR" dirty="0"/>
              <a:t>mettent en jeu , soit un déplacement du </a:t>
            </a:r>
            <a:r>
              <a:rPr lang="fr-FR" dirty="0" err="1"/>
              <a:t>mdt</a:t>
            </a:r>
            <a:r>
              <a:rPr lang="fr-FR" dirty="0"/>
              <a:t> de ses liaisons aux PP, soit sa libération de ses sites de stockage tissulaires. </a:t>
            </a:r>
          </a:p>
          <a:p>
            <a:pPr>
              <a:buNone/>
            </a:pPr>
            <a:endParaRPr lang="fr-FR" dirty="0"/>
          </a:p>
          <a:p>
            <a:r>
              <a:rPr lang="fr-FR" dirty="0"/>
              <a:t>L’interaction ne se manifeste que si les 2 </a:t>
            </a:r>
            <a:r>
              <a:rPr lang="fr-FR" dirty="0" err="1"/>
              <a:t>mdts</a:t>
            </a:r>
            <a:r>
              <a:rPr lang="fr-FR" dirty="0"/>
              <a:t> ont une forte affinité pour les PP (liaison &gt; 90%) ou tissulaires.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rme libre 4"/>
          <p:cNvSpPr/>
          <p:nvPr/>
        </p:nvSpPr>
        <p:spPr>
          <a:xfrm>
            <a:off x="302941" y="175362"/>
            <a:ext cx="4269060" cy="504949"/>
          </a:xfrm>
          <a:custGeom>
            <a:avLst/>
            <a:gdLst>
              <a:gd name="connsiteX0" fmla="*/ 0 w 4743399"/>
              <a:gd name="connsiteY0" fmla="*/ 0 h 504949"/>
              <a:gd name="connsiteX1" fmla="*/ 4490925 w 4743399"/>
              <a:gd name="connsiteY1" fmla="*/ 0 h 504949"/>
              <a:gd name="connsiteX2" fmla="*/ 4743399 w 4743399"/>
              <a:gd name="connsiteY2" fmla="*/ 252475 h 504949"/>
              <a:gd name="connsiteX3" fmla="*/ 4490925 w 4743399"/>
              <a:gd name="connsiteY3" fmla="*/ 504949 h 504949"/>
              <a:gd name="connsiteX4" fmla="*/ 0 w 4743399"/>
              <a:gd name="connsiteY4" fmla="*/ 504949 h 504949"/>
              <a:gd name="connsiteX5" fmla="*/ 0 w 4743399"/>
              <a:gd name="connsiteY5" fmla="*/ 0 h 50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43399" h="504949">
                <a:moveTo>
                  <a:pt x="0" y="0"/>
                </a:moveTo>
                <a:lnTo>
                  <a:pt x="4490925" y="0"/>
                </a:lnTo>
                <a:lnTo>
                  <a:pt x="4743399" y="252475"/>
                </a:lnTo>
                <a:lnTo>
                  <a:pt x="4490925" y="504949"/>
                </a:lnTo>
                <a:lnTo>
                  <a:pt x="0" y="5049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64008" rIns="158243" bIns="64008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Pharmacocinétique</a:t>
            </a:r>
            <a:endParaRPr lang="fr-FR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orme libre 5"/>
          <p:cNvSpPr/>
          <p:nvPr/>
        </p:nvSpPr>
        <p:spPr>
          <a:xfrm>
            <a:off x="4572002" y="175362"/>
            <a:ext cx="4269059" cy="504949"/>
          </a:xfrm>
          <a:custGeom>
            <a:avLst/>
            <a:gdLst>
              <a:gd name="connsiteX0" fmla="*/ 0 w 4743399"/>
              <a:gd name="connsiteY0" fmla="*/ 0 h 504949"/>
              <a:gd name="connsiteX1" fmla="*/ 4490925 w 4743399"/>
              <a:gd name="connsiteY1" fmla="*/ 0 h 504949"/>
              <a:gd name="connsiteX2" fmla="*/ 4743399 w 4743399"/>
              <a:gd name="connsiteY2" fmla="*/ 252475 h 504949"/>
              <a:gd name="connsiteX3" fmla="*/ 4490925 w 4743399"/>
              <a:gd name="connsiteY3" fmla="*/ 504949 h 504949"/>
              <a:gd name="connsiteX4" fmla="*/ 0 w 4743399"/>
              <a:gd name="connsiteY4" fmla="*/ 504949 h 504949"/>
              <a:gd name="connsiteX5" fmla="*/ 252475 w 4743399"/>
              <a:gd name="connsiteY5" fmla="*/ 252475 h 504949"/>
              <a:gd name="connsiteX6" fmla="*/ 0 w 4743399"/>
              <a:gd name="connsiteY6" fmla="*/ 0 h 50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43399" h="504949">
                <a:moveTo>
                  <a:pt x="0" y="0"/>
                </a:moveTo>
                <a:lnTo>
                  <a:pt x="4490925" y="0"/>
                </a:lnTo>
                <a:lnTo>
                  <a:pt x="4743399" y="252475"/>
                </a:lnTo>
                <a:lnTo>
                  <a:pt x="4490925" y="504949"/>
                </a:lnTo>
                <a:lnTo>
                  <a:pt x="0" y="504949"/>
                </a:lnTo>
                <a:lnTo>
                  <a:pt x="252475" y="2524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348487" tIns="64008" rIns="284478" bIns="64008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Distribution</a:t>
            </a:r>
          </a:p>
        </p:txBody>
      </p:sp>
      <p:graphicFrame>
        <p:nvGraphicFramePr>
          <p:cNvPr id="7" name="Diagramme 6"/>
          <p:cNvGraphicFramePr/>
          <p:nvPr/>
        </p:nvGraphicFramePr>
        <p:xfrm>
          <a:off x="206621" y="1291129"/>
          <a:ext cx="8704185" cy="5191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1BB22A7-4A7F-49CB-A621-C337911242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dgm id="{61BB22A7-4A7F-49CB-A621-C337911242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A1C3C90-9141-4517-8EA8-0AD9C353D0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graphicEl>
                                              <a:dgm id="{8A1C3C90-9141-4517-8EA8-0AD9C353D0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1BB4F7C-F449-4D53-A35A-84619D9E5D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>
                                            <p:graphicEl>
                                              <a:dgm id="{21BB4F7C-F449-4D53-A35A-84619D9E5D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617993E-C611-4C04-BF20-E1B84DA340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>
                                            <p:graphicEl>
                                              <a:dgm id="{1617993E-C611-4C04-BF20-E1B84DA340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  <p:bldP spid="6" grpId="0" animBg="1"/>
      <p:bldGraphic spid="7" grpId="0" uiExpand="1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6260" y="1138426"/>
            <a:ext cx="8551480" cy="5316383"/>
          </a:xfrm>
        </p:spPr>
        <p:txBody>
          <a:bodyPr>
            <a:normAutofit/>
          </a:bodyPr>
          <a:lstStyle/>
          <a:p>
            <a:endParaRPr lang="fr-FR" dirty="0"/>
          </a:p>
          <a:p>
            <a:r>
              <a:rPr lang="fr-FR" dirty="0"/>
              <a:t>La plupart des </a:t>
            </a:r>
            <a:r>
              <a:rPr lang="fr-FR" dirty="0" err="1"/>
              <a:t>mdts</a:t>
            </a:r>
            <a:r>
              <a:rPr lang="fr-FR" dirty="0"/>
              <a:t> sont métabolisés en 1 ou plusieurs métabolites par des enzymes qui peuvent être stimulés ou inhibés par un médicament associé. </a:t>
            </a:r>
          </a:p>
          <a:p>
            <a:pPr>
              <a:buNone/>
            </a:pPr>
            <a:endParaRPr lang="fr-FR" dirty="0"/>
          </a:p>
          <a:p>
            <a:r>
              <a:rPr lang="fr-FR" dirty="0"/>
              <a:t>Les conséquences pharmacologiques diffèrent selon que la biotransformation soit activatrice ou </a:t>
            </a:r>
            <a:r>
              <a:rPr lang="fr-FR" dirty="0" err="1"/>
              <a:t>inactivatrice</a:t>
            </a:r>
            <a:r>
              <a:rPr lang="fr-FR" dirty="0"/>
              <a:t>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rme libre 4"/>
          <p:cNvSpPr/>
          <p:nvPr/>
        </p:nvSpPr>
        <p:spPr>
          <a:xfrm>
            <a:off x="302941" y="175362"/>
            <a:ext cx="4269060" cy="504949"/>
          </a:xfrm>
          <a:custGeom>
            <a:avLst/>
            <a:gdLst>
              <a:gd name="connsiteX0" fmla="*/ 0 w 4743399"/>
              <a:gd name="connsiteY0" fmla="*/ 0 h 504949"/>
              <a:gd name="connsiteX1" fmla="*/ 4490925 w 4743399"/>
              <a:gd name="connsiteY1" fmla="*/ 0 h 504949"/>
              <a:gd name="connsiteX2" fmla="*/ 4743399 w 4743399"/>
              <a:gd name="connsiteY2" fmla="*/ 252475 h 504949"/>
              <a:gd name="connsiteX3" fmla="*/ 4490925 w 4743399"/>
              <a:gd name="connsiteY3" fmla="*/ 504949 h 504949"/>
              <a:gd name="connsiteX4" fmla="*/ 0 w 4743399"/>
              <a:gd name="connsiteY4" fmla="*/ 504949 h 504949"/>
              <a:gd name="connsiteX5" fmla="*/ 0 w 4743399"/>
              <a:gd name="connsiteY5" fmla="*/ 0 h 50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43399" h="504949">
                <a:moveTo>
                  <a:pt x="0" y="0"/>
                </a:moveTo>
                <a:lnTo>
                  <a:pt x="4490925" y="0"/>
                </a:lnTo>
                <a:lnTo>
                  <a:pt x="4743399" y="252475"/>
                </a:lnTo>
                <a:lnTo>
                  <a:pt x="4490925" y="504949"/>
                </a:lnTo>
                <a:lnTo>
                  <a:pt x="0" y="5049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64008" rIns="158243" bIns="64008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Pharmacocinétique</a:t>
            </a:r>
            <a:endParaRPr lang="fr-FR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orme libre 5"/>
          <p:cNvSpPr/>
          <p:nvPr/>
        </p:nvSpPr>
        <p:spPr>
          <a:xfrm>
            <a:off x="4572002" y="175362"/>
            <a:ext cx="4269059" cy="504949"/>
          </a:xfrm>
          <a:custGeom>
            <a:avLst/>
            <a:gdLst>
              <a:gd name="connsiteX0" fmla="*/ 0 w 4743399"/>
              <a:gd name="connsiteY0" fmla="*/ 0 h 504949"/>
              <a:gd name="connsiteX1" fmla="*/ 4490925 w 4743399"/>
              <a:gd name="connsiteY1" fmla="*/ 0 h 504949"/>
              <a:gd name="connsiteX2" fmla="*/ 4743399 w 4743399"/>
              <a:gd name="connsiteY2" fmla="*/ 252475 h 504949"/>
              <a:gd name="connsiteX3" fmla="*/ 4490925 w 4743399"/>
              <a:gd name="connsiteY3" fmla="*/ 504949 h 504949"/>
              <a:gd name="connsiteX4" fmla="*/ 0 w 4743399"/>
              <a:gd name="connsiteY4" fmla="*/ 504949 h 504949"/>
              <a:gd name="connsiteX5" fmla="*/ 252475 w 4743399"/>
              <a:gd name="connsiteY5" fmla="*/ 252475 h 504949"/>
              <a:gd name="connsiteX6" fmla="*/ 0 w 4743399"/>
              <a:gd name="connsiteY6" fmla="*/ 0 h 50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43399" h="504949">
                <a:moveTo>
                  <a:pt x="0" y="0"/>
                </a:moveTo>
                <a:lnTo>
                  <a:pt x="4490925" y="0"/>
                </a:lnTo>
                <a:lnTo>
                  <a:pt x="4743399" y="252475"/>
                </a:lnTo>
                <a:lnTo>
                  <a:pt x="4490925" y="504949"/>
                </a:lnTo>
                <a:lnTo>
                  <a:pt x="0" y="504949"/>
                </a:lnTo>
                <a:lnTo>
                  <a:pt x="252475" y="2524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spcFirstLastPara="0" vert="horz" wrap="square" lIns="348487" tIns="64008" rIns="284478" bIns="64008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Métabolisme</a:t>
            </a:r>
            <a:endParaRPr lang="fr-FR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202492579"/>
              </p:ext>
            </p:extLst>
          </p:nvPr>
        </p:nvGraphicFramePr>
        <p:xfrm>
          <a:off x="206619" y="985721"/>
          <a:ext cx="8704184" cy="5650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1BB22A7-4A7F-49CB-A621-C337911242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dgm id="{61BB22A7-4A7F-49CB-A621-C337911242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A1C3C90-9141-4517-8EA8-0AD9C353D0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dgm id="{8A1C3C90-9141-4517-8EA8-0AD9C353D0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1BB4F7C-F449-4D53-A35A-84619D9E5D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graphicEl>
                                              <a:dgm id="{21BB4F7C-F449-4D53-A35A-84619D9E5D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617993E-C611-4C04-BF20-E1B84DA340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dgm id="{1617993E-C611-4C04-BF20-E1B84DA340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  <p:bldP spid="6" grpId="0" animBg="1"/>
      <p:bldGraphic spid="7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 txBox="1">
            <a:spLocks/>
          </p:cNvSpPr>
          <p:nvPr/>
        </p:nvSpPr>
        <p:spPr>
          <a:xfrm>
            <a:off x="457200" y="1000108"/>
            <a:ext cx="8229600" cy="5126055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25" y="214290"/>
            <a:ext cx="2428875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14348" y="3071810"/>
            <a:ext cx="54825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kern="0" dirty="0">
                <a:solidFill>
                  <a:srgbClr val="FF0000"/>
                </a:solidFill>
                <a:latin typeface="Calisto MT" pitchFamily="18" charset="0"/>
              </a:rPr>
              <a:t>Exemple d’inhibition enzymatique du CYP</a:t>
            </a:r>
            <a:r>
              <a:rPr lang="fr-FR" sz="1400" b="1" kern="0" dirty="0">
                <a:solidFill>
                  <a:srgbClr val="FF0000"/>
                </a:solidFill>
                <a:latin typeface="Calisto MT" pitchFamily="18" charset="0"/>
              </a:rPr>
              <a:t>450 </a:t>
            </a:r>
            <a:r>
              <a:rPr lang="fr-FR" sz="2000" b="1" kern="0" dirty="0">
                <a:solidFill>
                  <a:srgbClr val="FF0000"/>
                </a:solidFill>
                <a:latin typeface="Calisto MT" pitchFamily="18" charset="0"/>
              </a:rPr>
              <a:t>: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8596" y="3429000"/>
            <a:ext cx="778674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Association : </a:t>
            </a:r>
            <a:r>
              <a:rPr lang="fr-FR" sz="2000" b="1" dirty="0">
                <a:solidFill>
                  <a:srgbClr val="FF0000"/>
                </a:solidFill>
              </a:rPr>
              <a:t>CISAPRIDE</a:t>
            </a:r>
            <a:r>
              <a:rPr lang="fr-FR" b="1" dirty="0">
                <a:solidFill>
                  <a:srgbClr val="002060"/>
                </a:solidFill>
              </a:rPr>
              <a:t>/ </a:t>
            </a:r>
            <a:r>
              <a:rPr lang="fr-FR" sz="2000" b="1" dirty="0">
                <a:solidFill>
                  <a:srgbClr val="0070C0"/>
                </a:solidFill>
              </a:rPr>
              <a:t>Diltiazem</a:t>
            </a:r>
            <a:r>
              <a:rPr lang="fr-FR" b="1" dirty="0">
                <a:solidFill>
                  <a:srgbClr val="002060"/>
                </a:solidFill>
              </a:rPr>
              <a:t>, </a:t>
            </a:r>
            <a:r>
              <a:rPr lang="fr-FR" sz="2000" b="1" dirty="0">
                <a:solidFill>
                  <a:srgbClr val="0070C0"/>
                </a:solidFill>
              </a:rPr>
              <a:t>Ketoconazole</a:t>
            </a:r>
            <a:r>
              <a:rPr lang="fr-FR" b="1" dirty="0">
                <a:solidFill>
                  <a:srgbClr val="002060"/>
                </a:solidFill>
              </a:rPr>
              <a:t>, </a:t>
            </a:r>
            <a:r>
              <a:rPr lang="fr-FR" sz="2000" b="1" dirty="0">
                <a:solidFill>
                  <a:srgbClr val="0070C0"/>
                </a:solidFill>
              </a:rPr>
              <a:t>Erythromycine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8" name="Organigramme : Processus 7"/>
          <p:cNvSpPr/>
          <p:nvPr/>
        </p:nvSpPr>
        <p:spPr>
          <a:xfrm>
            <a:off x="857224" y="3857628"/>
            <a:ext cx="7215238" cy="612648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Inhibition du </a:t>
            </a:r>
            <a:r>
              <a:rPr lang="fr-FR" sz="2400" b="1" dirty="0">
                <a:solidFill>
                  <a:srgbClr val="FF0000"/>
                </a:solidFill>
              </a:rPr>
              <a:t>CYP3A4</a:t>
            </a:r>
            <a:r>
              <a:rPr lang="fr-FR" sz="2000" b="1" dirty="0">
                <a:solidFill>
                  <a:schemeClr val="tx1"/>
                </a:solidFill>
              </a:rPr>
              <a:t> métabolisant le </a:t>
            </a:r>
            <a:r>
              <a:rPr lang="fr-FR" sz="2000" b="1" dirty="0">
                <a:solidFill>
                  <a:srgbClr val="FF0000"/>
                </a:solidFill>
              </a:rPr>
              <a:t>CISAPRIDE</a:t>
            </a:r>
            <a:r>
              <a:rPr lang="fr-FR" sz="20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Flèche vers le bas 8"/>
          <p:cNvSpPr/>
          <p:nvPr/>
        </p:nvSpPr>
        <p:spPr>
          <a:xfrm>
            <a:off x="4000496" y="4500570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2500298" y="4786322"/>
            <a:ext cx="34967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40000"/>
              </a:spcBef>
            </a:pPr>
            <a:r>
              <a:rPr lang="fr-FR" b="1" dirty="0"/>
              <a:t>Augmentation du Cp de CISAPRIDE</a:t>
            </a:r>
          </a:p>
        </p:txBody>
      </p:sp>
      <p:pic>
        <p:nvPicPr>
          <p:cNvPr id="13" name="Picture 4" descr="http://www.lfhk.cuni.cz/farmakol/anglicka/hughes/html/QTinterval/HTML/ekg-QT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4429132"/>
            <a:ext cx="2285984" cy="1785926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7500958" y="5214950"/>
            <a:ext cx="484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Calisto MT" pitchFamily="18" charset="0"/>
              </a:rPr>
              <a:t>TP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601670" y="1623768"/>
            <a:ext cx="3719416" cy="430887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tabLst>
                <a:tab pos="114300" algn="l"/>
                <a:tab pos="228600" algn="l"/>
                <a:tab pos="588963" algn="l"/>
              </a:tabLst>
            </a:pPr>
            <a:r>
              <a:rPr lang="fr-FR" sz="2200" b="1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Inhibition enzymatique :</a:t>
            </a:r>
            <a:endParaRPr lang="fr-FR" sz="2200" dirty="0">
              <a:solidFill>
                <a:srgbClr val="FF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226"/>
      </p:ext>
    </p:extLst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 txBox="1">
            <a:spLocks/>
          </p:cNvSpPr>
          <p:nvPr/>
        </p:nvSpPr>
        <p:spPr>
          <a:xfrm>
            <a:off x="457200" y="1000108"/>
            <a:ext cx="8229600" cy="5126055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25" y="214290"/>
            <a:ext cx="2428875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928662" y="3357562"/>
            <a:ext cx="6072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Association : </a:t>
            </a:r>
            <a:r>
              <a:rPr lang="fr-FR" b="1" dirty="0">
                <a:solidFill>
                  <a:srgbClr val="FF0000"/>
                </a:solidFill>
              </a:rPr>
              <a:t>TAMOXIFENE</a:t>
            </a:r>
            <a:r>
              <a:rPr lang="fr-FR" b="1" dirty="0">
                <a:solidFill>
                  <a:srgbClr val="002060"/>
                </a:solidFill>
              </a:rPr>
              <a:t> / </a:t>
            </a:r>
            <a:r>
              <a:rPr lang="fr-FR" b="1" dirty="0">
                <a:solidFill>
                  <a:srgbClr val="0070C0"/>
                </a:solidFill>
              </a:rPr>
              <a:t>Paroxitine, Fluoxitine 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58" y="3929066"/>
            <a:ext cx="1538434" cy="40011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Calisto MT" pitchFamily="18" charset="0"/>
              </a:rPr>
              <a:t>Tamoxifène </a:t>
            </a:r>
            <a:endParaRPr lang="fr-FR" sz="2000" dirty="0"/>
          </a:p>
        </p:txBody>
      </p:sp>
      <p:sp>
        <p:nvSpPr>
          <p:cNvPr id="8" name="Rectangle 7"/>
          <p:cNvSpPr/>
          <p:nvPr/>
        </p:nvSpPr>
        <p:spPr>
          <a:xfrm>
            <a:off x="4429124" y="3857628"/>
            <a:ext cx="3786214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fr-FR" sz="1800" b="1" dirty="0">
                <a:latin typeface="Calisto MT" pitchFamily="18" charset="0"/>
              </a:rPr>
              <a:t>4-hydroxy-N-desmethyl-tamoxifène</a:t>
            </a:r>
            <a:r>
              <a:rPr lang="fr-FR" sz="1800" dirty="0">
                <a:latin typeface="Calisto MT" pitchFamily="18" charset="0"/>
              </a:rPr>
              <a:t>                          </a:t>
            </a:r>
          </a:p>
          <a:p>
            <a:r>
              <a:rPr lang="fr-FR" sz="1800" dirty="0">
                <a:latin typeface="Calisto MT" pitchFamily="18" charset="0"/>
              </a:rPr>
              <a:t>                « Endoxifène »</a:t>
            </a:r>
            <a:endParaRPr lang="fr-FR" sz="1800" dirty="0"/>
          </a:p>
        </p:txBody>
      </p:sp>
      <p:cxnSp>
        <p:nvCxnSpPr>
          <p:cNvPr id="9" name="Connecteur droit avec flèche 8"/>
          <p:cNvCxnSpPr/>
          <p:nvPr/>
        </p:nvCxnSpPr>
        <p:spPr bwMode="auto">
          <a:xfrm flipV="1">
            <a:off x="2143108" y="4143380"/>
            <a:ext cx="2176342" cy="0"/>
          </a:xfrm>
          <a:prstGeom prst="straightConnector1">
            <a:avLst/>
          </a:prstGeom>
          <a:ln w="25400">
            <a:solidFill>
              <a:schemeClr val="tx2"/>
            </a:solidFill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214678" y="4572008"/>
            <a:ext cx="500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>
                <a:latin typeface="Calisto MT" pitchFamily="18" charset="0"/>
              </a:rPr>
              <a:t>IE</a:t>
            </a:r>
            <a:endParaRPr lang="fr-FR" sz="1800" b="1" dirty="0"/>
          </a:p>
        </p:txBody>
      </p:sp>
      <p:sp>
        <p:nvSpPr>
          <p:cNvPr id="11" name="Rectangle 10"/>
          <p:cNvSpPr/>
          <p:nvPr/>
        </p:nvSpPr>
        <p:spPr>
          <a:xfrm>
            <a:off x="2357422" y="5072074"/>
            <a:ext cx="1428760" cy="400110"/>
          </a:xfrm>
          <a:prstGeom prst="rect">
            <a:avLst/>
          </a:prstGeom>
          <a:solidFill>
            <a:schemeClr val="tx1"/>
          </a:solidFill>
          <a:ln w="25400">
            <a:solidFill>
              <a:schemeClr val="dk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latin typeface="Calisto MT" pitchFamily="18" charset="0"/>
              </a:rPr>
              <a:t>Paroxétine</a:t>
            </a:r>
            <a:endParaRPr lang="fr-FR" sz="2000" b="1" dirty="0">
              <a:solidFill>
                <a:schemeClr val="bg1"/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 bwMode="auto">
          <a:xfrm rot="5400000" flipH="1" flipV="1">
            <a:off x="2894001" y="4749809"/>
            <a:ext cx="357190" cy="1588"/>
          </a:xfrm>
          <a:prstGeom prst="straightConnector1">
            <a:avLst/>
          </a:prstGeom>
          <a:ln w="2222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500298" y="4214818"/>
            <a:ext cx="12073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latin typeface="Calisto MT" pitchFamily="18" charset="0"/>
              </a:rPr>
              <a:t>CYP2D6</a:t>
            </a:r>
            <a:endParaRPr lang="fr-FR" sz="2000" b="1" dirty="0"/>
          </a:p>
        </p:txBody>
      </p:sp>
      <p:sp>
        <p:nvSpPr>
          <p:cNvPr id="15" name="Rectangle 14"/>
          <p:cNvSpPr/>
          <p:nvPr/>
        </p:nvSpPr>
        <p:spPr>
          <a:xfrm>
            <a:off x="428564" y="5349895"/>
            <a:ext cx="871543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800" b="1" dirty="0"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fr-FR" sz="1800" b="1" dirty="0">
                <a:latin typeface="+mj-lt"/>
              </a:rPr>
              <a:t>L’activité est principalement due à l’</a:t>
            </a:r>
            <a:r>
              <a:rPr lang="fr-FR" sz="1800" b="1" dirty="0" err="1">
                <a:latin typeface="+mj-lt"/>
              </a:rPr>
              <a:t>endoxifène</a:t>
            </a:r>
            <a:r>
              <a:rPr lang="fr-FR" sz="1800" b="1" dirty="0">
                <a:latin typeface="+mj-lt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fr-FR" sz="1800" b="1" dirty="0">
                <a:latin typeface="+mj-lt"/>
              </a:rPr>
              <a:t>Les AD vont limiter la production d’</a:t>
            </a:r>
            <a:r>
              <a:rPr lang="fr-FR" sz="1800" b="1" dirty="0" err="1">
                <a:latin typeface="+mj-lt"/>
              </a:rPr>
              <a:t>endoxifène</a:t>
            </a:r>
            <a:r>
              <a:rPr lang="fr-FR" sz="1800" b="1" dirty="0">
                <a:latin typeface="+mj-lt"/>
              </a:rPr>
              <a:t> (−64%) pouvant entraîner chez les femmes traitées pour un cancer du sein en situation adjuvante (postopératoire) un risque accru </a:t>
            </a: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 récidive</a:t>
            </a:r>
            <a:r>
              <a:rPr lang="fr-FR" sz="1800" b="1" dirty="0">
                <a:latin typeface="+mj-lt"/>
              </a:rPr>
              <a:t>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2910" y="1749245"/>
            <a:ext cx="3719416" cy="430887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tabLst>
                <a:tab pos="114300" algn="l"/>
                <a:tab pos="228600" algn="l"/>
                <a:tab pos="588963" algn="l"/>
              </a:tabLst>
            </a:pPr>
            <a:r>
              <a:rPr lang="fr-FR" sz="2200" b="1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Inhibition enzymatique :</a:t>
            </a:r>
            <a:endParaRPr lang="fr-FR" sz="2200" dirty="0">
              <a:solidFill>
                <a:srgbClr val="FF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199803"/>
      </p:ext>
    </p:extLst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25" y="214290"/>
            <a:ext cx="2428875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42910" y="1749245"/>
            <a:ext cx="3764300" cy="430887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tabLst>
                <a:tab pos="114300" algn="l"/>
                <a:tab pos="228600" algn="l"/>
                <a:tab pos="588963" algn="l"/>
              </a:tabLst>
            </a:pPr>
            <a:r>
              <a:rPr lang="fr-FR" sz="2200" b="1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2. Induction enzymatique :</a:t>
            </a:r>
            <a:endParaRPr lang="fr-FR" sz="22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457200" y="1000108"/>
            <a:ext cx="8229600" cy="5126055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8" name="Rectangle 7"/>
          <p:cNvSpPr/>
          <p:nvPr/>
        </p:nvSpPr>
        <p:spPr>
          <a:xfrm>
            <a:off x="214282" y="3143248"/>
            <a:ext cx="8643998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buBlip>
                <a:blip r:embed="rId3"/>
              </a:buBlip>
              <a:tabLst>
                <a:tab pos="457200" algn="l"/>
              </a:tabLst>
            </a:pPr>
            <a:r>
              <a:rPr lang="fr-FR" sz="2400" b="1" dirty="0">
                <a:latin typeface="+mj-lt"/>
                <a:cs typeface="Arial" pitchFamily="34" charset="0"/>
              </a:rPr>
              <a:t>  </a:t>
            </a:r>
            <a:r>
              <a:rPr lang="fr-FR" sz="28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L’effet inducteur </a:t>
            </a:r>
            <a:r>
              <a:rPr lang="fr-FR" sz="2400" b="1" dirty="0">
                <a:latin typeface="+mj-lt"/>
                <a:cs typeface="Arial" pitchFamily="34" charset="0"/>
              </a:rPr>
              <a:t>se manifeste :  </a:t>
            </a:r>
          </a:p>
          <a:p>
            <a:pPr lvl="1" eaLnBrk="0" hangingPunct="0">
              <a:lnSpc>
                <a:spcPct val="150000"/>
              </a:lnSpc>
              <a:buFont typeface="Wingdings" pitchFamily="2" charset="2"/>
              <a:buChar char="v"/>
              <a:tabLst>
                <a:tab pos="457200" algn="l"/>
              </a:tabLst>
            </a:pPr>
            <a:r>
              <a:rPr lang="fr-FR" sz="2000" b="1" dirty="0">
                <a:latin typeface="+mj-lt"/>
                <a:cs typeface="Arial" pitchFamily="34" charset="0"/>
              </a:rPr>
              <a:t>Sur le propre métabolisme de l’inducteur : </a:t>
            </a:r>
            <a:r>
              <a:rPr lang="fr-FR" sz="2800" b="1" dirty="0">
                <a:solidFill>
                  <a:srgbClr val="00B050"/>
                </a:solidFill>
                <a:latin typeface="+mj-lt"/>
                <a:cs typeface="Arial" pitchFamily="34" charset="0"/>
              </a:rPr>
              <a:t>Auto-induction</a:t>
            </a:r>
            <a:endParaRPr lang="fr-FR" sz="2400" b="1" dirty="0">
              <a:solidFill>
                <a:srgbClr val="00B050"/>
              </a:solidFill>
              <a:latin typeface="+mj-lt"/>
              <a:cs typeface="Arial" pitchFamily="34" charset="0"/>
            </a:endParaRPr>
          </a:p>
          <a:p>
            <a:pPr lvl="1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fr-FR" sz="2400" b="1" dirty="0">
                <a:solidFill>
                  <a:srgbClr val="00B050"/>
                </a:solidFill>
                <a:latin typeface="+mj-lt"/>
                <a:cs typeface="Arial" pitchFamily="34" charset="0"/>
              </a:rPr>
              <a:t>                   </a:t>
            </a:r>
            <a:r>
              <a:rPr lang="fr-FR" sz="2000" b="1" dirty="0">
                <a:latin typeface="+mj-lt"/>
                <a:cs typeface="Arial" pitchFamily="34" charset="0"/>
              </a:rPr>
              <a:t> (exemple du </a:t>
            </a:r>
            <a:r>
              <a:rPr lang="fr-FR" sz="24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phénobarbital</a:t>
            </a:r>
            <a:r>
              <a:rPr lang="fr-FR" sz="2000" b="1" dirty="0">
                <a:latin typeface="+mj-lt"/>
                <a:cs typeface="Arial" pitchFamily="34" charset="0"/>
              </a:rPr>
              <a:t>)  </a:t>
            </a:r>
          </a:p>
          <a:p>
            <a:pPr lvl="1" eaLnBrk="0" hangingPunct="0">
              <a:lnSpc>
                <a:spcPct val="150000"/>
              </a:lnSpc>
              <a:buFont typeface="Wingdings" pitchFamily="2" charset="2"/>
              <a:buChar char="v"/>
              <a:tabLst>
                <a:tab pos="457200" algn="l"/>
              </a:tabLst>
            </a:pPr>
            <a:r>
              <a:rPr lang="fr-FR" sz="2000" b="1" dirty="0">
                <a:latin typeface="+mj-lt"/>
                <a:cs typeface="Arial" pitchFamily="34" charset="0"/>
              </a:rPr>
              <a:t>Sur d’autres médicaments en cas de </a:t>
            </a:r>
            <a:r>
              <a:rPr lang="fr-FR" sz="2800" b="1" dirty="0">
                <a:solidFill>
                  <a:srgbClr val="00B050"/>
                </a:solidFill>
                <a:latin typeface="+mj-lt"/>
                <a:cs typeface="Arial" pitchFamily="34" charset="0"/>
              </a:rPr>
              <a:t>co-administration</a:t>
            </a:r>
            <a:r>
              <a:rPr lang="fr-FR" sz="2000" b="1" dirty="0">
                <a:latin typeface="+mj-lt"/>
                <a:cs typeface="Arial" pitchFamily="34" charset="0"/>
              </a:rPr>
              <a:t> : le métabolisme d’autres médicaments métabolisés par le ou les  CYP induits est augmenté. </a:t>
            </a:r>
          </a:p>
        </p:txBody>
      </p:sp>
    </p:spTree>
    <p:extLst>
      <p:ext uri="{BB962C8B-B14F-4D97-AF65-F5344CB8AC3E}">
        <p14:creationId xmlns:p14="http://schemas.microsoft.com/office/powerpoint/2010/main" val="2774013450"/>
      </p:ext>
    </p:extLst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5400" b="1" dirty="0"/>
              <a:t>INTRODUCTION</a:t>
            </a:r>
          </a:p>
        </p:txBody>
      </p:sp>
      <p:sp>
        <p:nvSpPr>
          <p:cNvPr id="6" name="Sous-titr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25" y="214290"/>
            <a:ext cx="2428875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457200" y="1000108"/>
            <a:ext cx="8229600" cy="5126055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6" name="Rectangle 5"/>
          <p:cNvSpPr/>
          <p:nvPr/>
        </p:nvSpPr>
        <p:spPr>
          <a:xfrm>
            <a:off x="642910" y="1471063"/>
            <a:ext cx="3764300" cy="430887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tabLst>
                <a:tab pos="114300" algn="l"/>
                <a:tab pos="228600" algn="l"/>
                <a:tab pos="588963" algn="l"/>
              </a:tabLst>
            </a:pPr>
            <a:r>
              <a:rPr lang="fr-FR" sz="2200" b="1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2. Induction enzymatique :</a:t>
            </a:r>
            <a:endParaRPr lang="fr-FR" sz="22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3214686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hangingPunct="0">
              <a:buBlip>
                <a:blip r:embed="rId3"/>
              </a:buBlip>
              <a:tabLst>
                <a:tab pos="457200" algn="l"/>
              </a:tabLst>
            </a:pPr>
            <a:r>
              <a:rPr lang="fr-FR" sz="2000" b="1" dirty="0">
                <a:solidFill>
                  <a:srgbClr val="FF0000"/>
                </a:solidFill>
                <a:latin typeface="Calisto MT" pitchFamily="18" charset="0"/>
                <a:cs typeface="Arial" pitchFamily="34" charset="0"/>
              </a:rPr>
              <a:t>  Les conséquences cliniques: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720" y="3714752"/>
            <a:ext cx="885828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fr-FR" sz="2000" b="1" dirty="0"/>
              <a:t>  Métabolite</a:t>
            </a:r>
            <a:r>
              <a:rPr lang="fr-FR" sz="2400" b="1" dirty="0">
                <a:solidFill>
                  <a:srgbClr val="FF0000"/>
                </a:solidFill>
              </a:rPr>
              <a:t> inactif </a:t>
            </a:r>
            <a:r>
              <a:rPr lang="fr-FR" sz="2000" b="1" dirty="0"/>
              <a:t>: Le médicament perd son efficacité, il faut augmenter les doses. Ex : </a:t>
            </a:r>
            <a:r>
              <a:rPr lang="fr-FR" sz="2000" b="1" dirty="0">
                <a:solidFill>
                  <a:srgbClr val="FF0000"/>
                </a:solidFill>
                <a:latin typeface="Calisto MT" pitchFamily="18" charset="0"/>
                <a:ea typeface="Times New Roman" pitchFamily="18" charset="0"/>
                <a:cs typeface="Arial" pitchFamily="34" charset="0"/>
              </a:rPr>
              <a:t>barbituriques + warafine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5720" y="4857760"/>
            <a:ext cx="7858180" cy="1058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fr-FR" sz="2000" b="1" dirty="0"/>
              <a:t> Métabolite </a:t>
            </a:r>
            <a:r>
              <a:rPr lang="fr-FR" sz="2400" b="1" dirty="0">
                <a:solidFill>
                  <a:srgbClr val="FF0000"/>
                </a:solidFill>
              </a:rPr>
              <a:t>actif</a:t>
            </a:r>
            <a:r>
              <a:rPr lang="fr-FR" sz="2000" b="1" dirty="0"/>
              <a:t> :  augmentation des effets notamment indésirables voir toxiques. Ex : </a:t>
            </a:r>
            <a:r>
              <a:rPr lang="fr-FR" sz="2000" b="1" dirty="0">
                <a:solidFill>
                  <a:srgbClr val="FF0000"/>
                </a:solidFill>
                <a:latin typeface="Calisto MT" pitchFamily="18" charset="0"/>
                <a:ea typeface="Times New Roman" pitchFamily="18" charset="0"/>
                <a:cs typeface="Arial" pitchFamily="34" charset="0"/>
              </a:rPr>
              <a:t>Rifampicine + isoniazide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20" y="6000768"/>
            <a:ext cx="7715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4"/>
              </a:buBlip>
            </a:pPr>
            <a:r>
              <a:rPr lang="fr-FR" sz="2000" b="1" dirty="0"/>
              <a:t>  Le métabolite du principe actif est </a:t>
            </a:r>
            <a:r>
              <a:rPr lang="fr-FR" sz="2400" b="1" dirty="0">
                <a:solidFill>
                  <a:srgbClr val="FF0000"/>
                </a:solidFill>
              </a:rPr>
              <a:t>toxique</a:t>
            </a:r>
            <a:r>
              <a:rPr lang="fr-FR" sz="2000" b="1" dirty="0"/>
              <a:t> : risque de toxicité accru</a:t>
            </a:r>
          </a:p>
        </p:txBody>
      </p:sp>
    </p:spTree>
    <p:extLst>
      <p:ext uri="{BB962C8B-B14F-4D97-AF65-F5344CB8AC3E}">
        <p14:creationId xmlns:p14="http://schemas.microsoft.com/office/powerpoint/2010/main" val="1969886360"/>
      </p:ext>
    </p:extLst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25" y="214290"/>
            <a:ext cx="2428875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457200" y="1000108"/>
            <a:ext cx="8229600" cy="5126055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6" name="Rectangle 5"/>
          <p:cNvSpPr/>
          <p:nvPr/>
        </p:nvSpPr>
        <p:spPr>
          <a:xfrm>
            <a:off x="642910" y="1749245"/>
            <a:ext cx="3764300" cy="430887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tabLst>
                <a:tab pos="114300" algn="l"/>
                <a:tab pos="228600" algn="l"/>
                <a:tab pos="588963" algn="l"/>
              </a:tabLst>
            </a:pPr>
            <a:r>
              <a:rPr lang="fr-FR" sz="2200" b="1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2. Induction enzymatique :</a:t>
            </a:r>
            <a:endParaRPr lang="fr-FR" sz="22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72" y="3075057"/>
            <a:ext cx="70723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kern="0" dirty="0">
                <a:solidFill>
                  <a:srgbClr val="003399"/>
                </a:solidFill>
                <a:latin typeface="Calisto MT" pitchFamily="18" charset="0"/>
              </a:rPr>
              <a:t>Exemple </a:t>
            </a:r>
            <a:r>
              <a:rPr lang="fr-FR" sz="2000" kern="0" dirty="0">
                <a:solidFill>
                  <a:srgbClr val="003399"/>
                </a:solidFill>
                <a:latin typeface="Calisto MT" pitchFamily="18" charset="0"/>
              </a:rPr>
              <a:t>: </a:t>
            </a:r>
            <a:r>
              <a:rPr lang="fr-FR" sz="2000" b="1" kern="0" dirty="0">
                <a:latin typeface="Calisto MT" pitchFamily="18" charset="0"/>
              </a:rPr>
              <a:t>association</a:t>
            </a:r>
            <a:r>
              <a:rPr lang="fr-FR" sz="2000" kern="0" dirty="0">
                <a:solidFill>
                  <a:srgbClr val="003399"/>
                </a:solidFill>
                <a:latin typeface="Calisto MT" pitchFamily="18" charset="0"/>
              </a:rPr>
              <a:t> </a:t>
            </a:r>
            <a:r>
              <a:rPr lang="fr-FR" sz="2000" b="1" kern="0" dirty="0">
                <a:solidFill>
                  <a:srgbClr val="00B0F0"/>
                </a:solidFill>
                <a:latin typeface="Calisto MT" pitchFamily="18" charset="0"/>
              </a:rPr>
              <a:t>CICLOSPORINE / RIFAMPICINE  :</a:t>
            </a:r>
            <a:endParaRPr lang="fr-FR" b="1" dirty="0">
              <a:solidFill>
                <a:srgbClr val="00B0F0"/>
              </a:solidFill>
            </a:endParaRPr>
          </a:p>
        </p:txBody>
      </p:sp>
      <p:sp>
        <p:nvSpPr>
          <p:cNvPr id="8" name="Organigramme : Processus 7"/>
          <p:cNvSpPr/>
          <p:nvPr/>
        </p:nvSpPr>
        <p:spPr>
          <a:xfrm>
            <a:off x="285720" y="3643314"/>
            <a:ext cx="8429684" cy="142876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lvl="1">
              <a:lnSpc>
                <a:spcPct val="150000"/>
              </a:lnSpc>
            </a:pPr>
            <a:r>
              <a:rPr lang="fr-FR" sz="2000" b="1" dirty="0">
                <a:solidFill>
                  <a:schemeClr val="tx1"/>
                </a:solidFill>
              </a:rPr>
              <a:t>La </a:t>
            </a:r>
            <a:r>
              <a:rPr lang="fr-FR" sz="2400" b="1" dirty="0">
                <a:solidFill>
                  <a:srgbClr val="FF0000"/>
                </a:solidFill>
              </a:rPr>
              <a:t>Rifampicine</a:t>
            </a:r>
            <a:r>
              <a:rPr lang="fr-FR" sz="2000" b="1" dirty="0">
                <a:solidFill>
                  <a:schemeClr val="tx1"/>
                </a:solidFill>
              </a:rPr>
              <a:t> induit l’activité du </a:t>
            </a:r>
            <a:r>
              <a:rPr lang="fr-FR" sz="2400" b="1" dirty="0">
                <a:solidFill>
                  <a:srgbClr val="FF0000"/>
                </a:solidFill>
              </a:rPr>
              <a:t>CYP 3A4 </a:t>
            </a:r>
            <a:r>
              <a:rPr lang="fr-FR" sz="2000" b="1" dirty="0">
                <a:solidFill>
                  <a:schemeClr val="tx1"/>
                </a:solidFill>
              </a:rPr>
              <a:t>métabolisant la </a:t>
            </a:r>
            <a:r>
              <a:rPr lang="fr-FR" sz="2400" b="1" dirty="0">
                <a:solidFill>
                  <a:srgbClr val="FF0000"/>
                </a:solidFill>
              </a:rPr>
              <a:t>Cyclosporine</a:t>
            </a:r>
            <a:r>
              <a:rPr lang="fr-FR" sz="2000" b="1" dirty="0">
                <a:solidFill>
                  <a:schemeClr val="tx1"/>
                </a:solidFill>
              </a:rPr>
              <a:t> et permettant son élimination rapide (perte d’activité),   nécessité d’augmenter les doses de ciclosporine pour éviter le rejet.</a:t>
            </a:r>
          </a:p>
        </p:txBody>
      </p:sp>
    </p:spTree>
    <p:extLst>
      <p:ext uri="{BB962C8B-B14F-4D97-AF65-F5344CB8AC3E}">
        <p14:creationId xmlns:p14="http://schemas.microsoft.com/office/powerpoint/2010/main" val="2109362320"/>
      </p:ext>
    </p:extLst>
  </p:cSld>
  <p:clrMapOvr>
    <a:masterClrMapping/>
  </p:clrMapOvr>
  <p:transition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rme libre 4"/>
          <p:cNvSpPr/>
          <p:nvPr/>
        </p:nvSpPr>
        <p:spPr>
          <a:xfrm>
            <a:off x="302941" y="175362"/>
            <a:ext cx="4269060" cy="504949"/>
          </a:xfrm>
          <a:custGeom>
            <a:avLst/>
            <a:gdLst>
              <a:gd name="connsiteX0" fmla="*/ 0 w 4743399"/>
              <a:gd name="connsiteY0" fmla="*/ 0 h 504949"/>
              <a:gd name="connsiteX1" fmla="*/ 4490925 w 4743399"/>
              <a:gd name="connsiteY1" fmla="*/ 0 h 504949"/>
              <a:gd name="connsiteX2" fmla="*/ 4743399 w 4743399"/>
              <a:gd name="connsiteY2" fmla="*/ 252475 h 504949"/>
              <a:gd name="connsiteX3" fmla="*/ 4490925 w 4743399"/>
              <a:gd name="connsiteY3" fmla="*/ 504949 h 504949"/>
              <a:gd name="connsiteX4" fmla="*/ 0 w 4743399"/>
              <a:gd name="connsiteY4" fmla="*/ 504949 h 504949"/>
              <a:gd name="connsiteX5" fmla="*/ 0 w 4743399"/>
              <a:gd name="connsiteY5" fmla="*/ 0 h 50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43399" h="504949">
                <a:moveTo>
                  <a:pt x="0" y="0"/>
                </a:moveTo>
                <a:lnTo>
                  <a:pt x="4490925" y="0"/>
                </a:lnTo>
                <a:lnTo>
                  <a:pt x="4743399" y="252475"/>
                </a:lnTo>
                <a:lnTo>
                  <a:pt x="4490925" y="504949"/>
                </a:lnTo>
                <a:lnTo>
                  <a:pt x="0" y="5049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64008" rIns="158243" bIns="64008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Pharma</a:t>
            </a:r>
            <a:r>
              <a:rPr lang="fr-FR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cocinétique</a:t>
            </a:r>
          </a:p>
        </p:txBody>
      </p:sp>
      <p:sp>
        <p:nvSpPr>
          <p:cNvPr id="6" name="Forme libre 5"/>
          <p:cNvSpPr/>
          <p:nvPr/>
        </p:nvSpPr>
        <p:spPr>
          <a:xfrm>
            <a:off x="4572002" y="175362"/>
            <a:ext cx="4269059" cy="504949"/>
          </a:xfrm>
          <a:custGeom>
            <a:avLst/>
            <a:gdLst>
              <a:gd name="connsiteX0" fmla="*/ 0 w 4743399"/>
              <a:gd name="connsiteY0" fmla="*/ 0 h 504949"/>
              <a:gd name="connsiteX1" fmla="*/ 4490925 w 4743399"/>
              <a:gd name="connsiteY1" fmla="*/ 0 h 504949"/>
              <a:gd name="connsiteX2" fmla="*/ 4743399 w 4743399"/>
              <a:gd name="connsiteY2" fmla="*/ 252475 h 504949"/>
              <a:gd name="connsiteX3" fmla="*/ 4490925 w 4743399"/>
              <a:gd name="connsiteY3" fmla="*/ 504949 h 504949"/>
              <a:gd name="connsiteX4" fmla="*/ 0 w 4743399"/>
              <a:gd name="connsiteY4" fmla="*/ 504949 h 504949"/>
              <a:gd name="connsiteX5" fmla="*/ 252475 w 4743399"/>
              <a:gd name="connsiteY5" fmla="*/ 252475 h 504949"/>
              <a:gd name="connsiteX6" fmla="*/ 0 w 4743399"/>
              <a:gd name="connsiteY6" fmla="*/ 0 h 50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43399" h="504949">
                <a:moveTo>
                  <a:pt x="0" y="0"/>
                </a:moveTo>
                <a:lnTo>
                  <a:pt x="4490925" y="0"/>
                </a:lnTo>
                <a:lnTo>
                  <a:pt x="4743399" y="252475"/>
                </a:lnTo>
                <a:lnTo>
                  <a:pt x="4490925" y="504949"/>
                </a:lnTo>
                <a:lnTo>
                  <a:pt x="0" y="504949"/>
                </a:lnTo>
                <a:lnTo>
                  <a:pt x="252475" y="2524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348487" tIns="64008" rIns="284478" bIns="64008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Excrétion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65634" y="833015"/>
            <a:ext cx="7787955" cy="76352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Excrétion rénale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780871636"/>
              </p:ext>
            </p:extLst>
          </p:nvPr>
        </p:nvGraphicFramePr>
        <p:xfrm>
          <a:off x="96258" y="1749245"/>
          <a:ext cx="8937380" cy="4855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1BB4F7C-F449-4D53-A35A-84619D9E5D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>
                                            <p:graphicEl>
                                              <a:dgm id="{21BB4F7C-F449-4D53-A35A-84619D9E5D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617993E-C611-4C04-BF20-E1B84DA340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1617993E-C611-4C04-BF20-E1B84DA340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CD798B8-DB92-439C-BB2C-020B75409A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8CD798B8-DB92-439C-BB2C-020B75409A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0C93C33-C0D4-4520-86E6-916B054934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>
                                            <p:graphicEl>
                                              <a:dgm id="{A0C93C33-C0D4-4520-86E6-916B054934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Graphic spid="8" grpId="0" uiExpand="1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540544" y="2693989"/>
            <a:ext cx="8062912" cy="1470025"/>
          </a:xfrm>
        </p:spPr>
        <p:txBody>
          <a:bodyPr>
            <a:normAutofit/>
          </a:bodyPr>
          <a:lstStyle/>
          <a:p>
            <a:r>
              <a:rPr lang="fr-FR" b="1" dirty="0"/>
              <a:t>LES </a:t>
            </a:r>
            <a:r>
              <a:rPr lang="fr-FR" b="1"/>
              <a:t>INTERACTIONS PHARMACODYNAMIQUES </a:t>
            </a:r>
            <a:endParaRPr lang="fr-FR" b="1" dirty="0"/>
          </a:p>
        </p:txBody>
      </p:sp>
    </p:spTree>
  </p:cSld>
  <p:clrMapOvr>
    <a:masterClrMapping/>
  </p:clrMapOvr>
  <p:transition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85721"/>
            <a:ext cx="8229600" cy="5140444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C’est une interaction au cours de laquelle l’activité pharmacodynamique d'un médicament va amplifier </a:t>
            </a:r>
            <a:r>
              <a:rPr lang="fr-FR" b="1" dirty="0"/>
              <a:t>(« synergie »), </a:t>
            </a:r>
            <a:r>
              <a:rPr lang="fr-FR" dirty="0"/>
              <a:t>ou au contraire, s’opposer </a:t>
            </a:r>
            <a:r>
              <a:rPr lang="fr-FR" b="1" dirty="0"/>
              <a:t>(« antagonisme ») </a:t>
            </a:r>
            <a:r>
              <a:rPr lang="fr-FR" dirty="0"/>
              <a:t>à l’activité pharmacodynamique d’un autre médicament. </a:t>
            </a:r>
          </a:p>
          <a:p>
            <a:pPr>
              <a:buNone/>
            </a:pPr>
            <a:endParaRPr lang="fr-FR" dirty="0"/>
          </a:p>
          <a:p>
            <a:pPr>
              <a:defRPr/>
            </a:pPr>
            <a:r>
              <a:rPr lang="fr-FR" dirty="0"/>
              <a:t>Peut avoir lieu au niveau :</a:t>
            </a:r>
          </a:p>
          <a:p>
            <a:pPr>
              <a:buFont typeface="Wingdings" pitchFamily="2" charset="2"/>
              <a:buChar char="Ø"/>
            </a:pPr>
            <a:r>
              <a:rPr lang="fr-FR" dirty="0"/>
              <a:t>d’un même système effecteur</a:t>
            </a:r>
          </a:p>
          <a:p>
            <a:pPr>
              <a:buFont typeface="Wingdings" pitchFamily="2" charset="2"/>
              <a:buChar char="Ø"/>
            </a:pPr>
            <a:r>
              <a:rPr lang="fr-FR" dirty="0"/>
              <a:t>d’une même cible cellulaire</a:t>
            </a:r>
          </a:p>
          <a:p>
            <a:pPr>
              <a:buFont typeface="Wingdings" pitchFamily="2" charset="2"/>
              <a:buChar char="Ø"/>
            </a:pPr>
            <a:r>
              <a:rPr lang="fr-FR" dirty="0"/>
              <a:t>de deux systèmes distincts, régulant le même effet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670" y="1315827"/>
            <a:ext cx="7940660" cy="455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33715"/>
      </p:ext>
    </p:extLst>
  </p:cSld>
  <p:clrMapOvr>
    <a:masterClrMapping/>
  </p:clrMapOvr>
  <p:transition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38425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sz="4000" b="1" u="sng" dirty="0">
                <a:solidFill>
                  <a:srgbClr val="00B050"/>
                </a:solidFill>
              </a:rPr>
              <a:t>Rappel</a:t>
            </a:r>
          </a:p>
          <a:p>
            <a:pPr>
              <a:buNone/>
            </a:pPr>
            <a:endParaRPr lang="fr-FR" sz="1600" dirty="0"/>
          </a:p>
          <a:p>
            <a:r>
              <a:rPr lang="fr-FR" dirty="0"/>
              <a:t>Les substances qui en se fixant sur un récepteur entraînent sa stimulation sont appelées </a:t>
            </a:r>
            <a:r>
              <a:rPr lang="fr-FR" dirty="0">
                <a:solidFill>
                  <a:srgbClr val="00B050"/>
                </a:solidFill>
              </a:rPr>
              <a:t>agonistes</a:t>
            </a:r>
            <a:r>
              <a:rPr lang="fr-FR" dirty="0"/>
              <a:t> de ce récepteur.</a:t>
            </a:r>
          </a:p>
          <a:p>
            <a:endParaRPr lang="fr-FR" dirty="0"/>
          </a:p>
          <a:p>
            <a:r>
              <a:rPr lang="fr-FR" dirty="0"/>
              <a:t>La liaison molécule-récepteur est caractérisée par 2 paramètres essentiels: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0"/>
            <a:ext cx="7672816" cy="1124744"/>
          </a:xfrm>
        </p:spPr>
        <p:txBody>
          <a:bodyPr>
            <a:normAutofit/>
          </a:bodyPr>
          <a:lstStyle/>
          <a:p>
            <a:r>
              <a:rPr lang="fr-FR" dirty="0"/>
              <a:t>1. Activité intrinsèque </a:t>
            </a:r>
            <a:r>
              <a:rPr lang="el-GR" sz="4400" dirty="0">
                <a:ln w="18415" cmpd="sng">
                  <a:noFill/>
                  <a:prstDash val="solid"/>
                </a:ln>
                <a:solidFill>
                  <a:srgbClr val="E46B2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l-GR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/>
              <a:t>: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67544" y="1124745"/>
            <a:ext cx="7992888" cy="1872207"/>
          </a:xfrm>
        </p:spPr>
        <p:txBody>
          <a:bodyPr>
            <a:normAutofit/>
          </a:bodyPr>
          <a:lstStyle/>
          <a:p>
            <a:pPr marL="0" lvl="1"/>
            <a:r>
              <a:rPr lang="fr-FR" sz="24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C’est la capacité du complexe L-R à induire la réponse biologique</a:t>
            </a:r>
          </a:p>
          <a:p>
            <a:pPr marL="0" lvl="1"/>
            <a:r>
              <a:rPr lang="fr-FR" sz="24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Plus </a:t>
            </a:r>
            <a:r>
              <a:rPr lang="el-GR" sz="2400" dirty="0">
                <a:ln w="18415" cmpd="sng">
                  <a:noFill/>
                  <a:prstDash val="solid"/>
                </a:ln>
                <a:solidFill>
                  <a:srgbClr val="E46B2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fr-FR" sz="24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augmente plus l’effet augmente</a:t>
            </a:r>
          </a:p>
          <a:p>
            <a:pPr marL="0" lvl="1">
              <a:buNone/>
            </a:pPr>
            <a:endParaRPr lang="fr-FR" sz="2400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  <a:p>
            <a:pPr marL="0" lvl="1" algn="l"/>
            <a:endParaRPr lang="fr-FR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algn="l"/>
            <a:endParaRPr lang="fr-FR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algn="l"/>
            <a:endParaRPr lang="fr-FR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algn="l"/>
            <a:endParaRPr lang="fr-F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fr-FR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938" lvl="1" algn="l"/>
            <a:endParaRPr lang="fr-F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0488" lvl="1" algn="l"/>
            <a:endParaRPr lang="fr-F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fr-FR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fr-FR" sz="28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899592" y="2665475"/>
            <a:ext cx="1440160" cy="36004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fr-F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</a:t>
            </a:r>
            <a:endParaRPr lang="fr-F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6588224" y="2665475"/>
            <a:ext cx="1800200" cy="36004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fr-F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0</a:t>
            </a:r>
            <a:endParaRPr lang="fr-F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780030" y="2665475"/>
            <a:ext cx="1440160" cy="36004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fr-F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&lt; 1</a:t>
            </a:r>
            <a:endParaRPr lang="fr-F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99592" y="3097523"/>
            <a:ext cx="1440160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Agoniste entier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88224" y="3097523"/>
            <a:ext cx="1800200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Antagoniste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780030" y="3097523"/>
            <a:ext cx="1440160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Agoniste partiel </a:t>
            </a:r>
          </a:p>
        </p:txBody>
      </p:sp>
      <p:pic>
        <p:nvPicPr>
          <p:cNvPr id="13" name="Image 12" descr="vlcsnap-00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134" y="4650640"/>
            <a:ext cx="2915816" cy="1713248"/>
          </a:xfrm>
          <a:prstGeom prst="rect">
            <a:avLst/>
          </a:prstGeom>
        </p:spPr>
      </p:pic>
      <p:pic>
        <p:nvPicPr>
          <p:cNvPr id="14" name="Image 13" descr="vlcsnap-00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51755" y="4650640"/>
            <a:ext cx="2843808" cy="1726011"/>
          </a:xfrm>
          <a:prstGeom prst="rect">
            <a:avLst/>
          </a:prstGeom>
        </p:spPr>
      </p:pic>
      <p:pic>
        <p:nvPicPr>
          <p:cNvPr id="15" name="Image 14" descr="vlcsnap-000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4681699"/>
            <a:ext cx="2811271" cy="1703300"/>
          </a:xfrm>
          <a:prstGeom prst="rect">
            <a:avLst/>
          </a:prstGeom>
        </p:spPr>
      </p:pic>
      <p:sp>
        <p:nvSpPr>
          <p:cNvPr id="17" name="Arrondir un rectangle avec un coin diagonal 16"/>
          <p:cNvSpPr/>
          <p:nvPr/>
        </p:nvSpPr>
        <p:spPr>
          <a:xfrm>
            <a:off x="539552" y="3961619"/>
            <a:ext cx="2088232" cy="64807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Morphine</a:t>
            </a:r>
          </a:p>
        </p:txBody>
      </p:sp>
      <p:sp>
        <p:nvSpPr>
          <p:cNvPr id="18" name="Arrondir un rectangle avec un coin diagonal 17"/>
          <p:cNvSpPr/>
          <p:nvPr/>
        </p:nvSpPr>
        <p:spPr>
          <a:xfrm>
            <a:off x="3275856" y="3961619"/>
            <a:ext cx="2448272" cy="64807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Buprénorphine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Arrondir un rectangle avec un coin diagonal 18"/>
          <p:cNvSpPr/>
          <p:nvPr/>
        </p:nvSpPr>
        <p:spPr>
          <a:xfrm>
            <a:off x="6444208" y="3961619"/>
            <a:ext cx="2088232" cy="64807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Naloxone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465541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571480"/>
            <a:ext cx="4114800" cy="575891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u="sng" dirty="0">
                <a:solidFill>
                  <a:schemeClr val="accent4">
                    <a:lumMod val="75000"/>
                  </a:schemeClr>
                </a:solidFill>
              </a:rPr>
              <a:t>2. L’affinité:</a:t>
            </a:r>
          </a:p>
          <a:p>
            <a:pPr algn="just">
              <a:buNone/>
            </a:pPr>
            <a:endParaRPr lang="fr-FR" sz="2400" dirty="0"/>
          </a:p>
          <a:p>
            <a:pPr algn="just"/>
            <a:r>
              <a:rPr lang="fr-FR" sz="2400" dirty="0"/>
              <a:t>Reflète l’aptitude du médicament ou de l’agoniste à se fixer sur son récepteur.</a:t>
            </a:r>
          </a:p>
          <a:p>
            <a:pPr algn="just">
              <a:buNone/>
            </a:pPr>
            <a:endParaRPr lang="fr-FR" sz="2400" dirty="0"/>
          </a:p>
          <a:p>
            <a:pPr algn="just"/>
            <a:r>
              <a:rPr lang="fr-FR" sz="2400" dirty="0"/>
              <a:t>Estimée par la DE50:</a:t>
            </a:r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fr-FR" sz="2400" b="1" dirty="0"/>
              <a:t>Affinité =   - Log [ DE</a:t>
            </a:r>
            <a:r>
              <a:rPr lang="fr-FR" sz="2400" b="1" baseline="-25000" dirty="0"/>
              <a:t>50 </a:t>
            </a:r>
            <a:r>
              <a:rPr lang="fr-FR" sz="2400" b="1" dirty="0"/>
              <a:t>] </a:t>
            </a:r>
          </a:p>
          <a:p>
            <a:pPr algn="just">
              <a:buNone/>
            </a:pPr>
            <a:endParaRPr lang="fr-FR" sz="2400" dirty="0"/>
          </a:p>
          <a:p>
            <a:pPr algn="just"/>
            <a:r>
              <a:rPr lang="fr-FR" sz="2400" dirty="0"/>
              <a:t>elle caractérise la </a:t>
            </a:r>
            <a:r>
              <a:rPr lang="fr-FR" sz="2400" b="1" u="sng" dirty="0"/>
              <a:t>puissance</a:t>
            </a:r>
            <a:r>
              <a:rPr lang="fr-FR" sz="2400" dirty="0"/>
              <a:t> d’un médicament:</a:t>
            </a:r>
          </a:p>
          <a:p>
            <a:pPr marL="342900" lvl="1" indent="-342900" algn="just"/>
            <a:r>
              <a:rPr lang="fr-FR" sz="2400" b="1" u="sng" dirty="0">
                <a:solidFill>
                  <a:schemeClr val="accent5">
                    <a:lumMod val="75000"/>
                  </a:schemeClr>
                </a:solidFill>
              </a:rPr>
              <a:t>plus l’affinité est importante  et plus le médicament est puissant.</a:t>
            </a:r>
          </a:p>
          <a:p>
            <a:pPr>
              <a:buNone/>
            </a:pPr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2851" t="25312" r="26758" b="33438"/>
          <a:stretch>
            <a:fillRect/>
          </a:stretch>
        </p:blipFill>
        <p:spPr bwMode="auto">
          <a:xfrm>
            <a:off x="4886559" y="1138425"/>
            <a:ext cx="4113886" cy="4437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65" y="2665475"/>
            <a:ext cx="8093365" cy="3664920"/>
          </a:xfrm>
          <a:prstGeom prst="rect">
            <a:avLst/>
          </a:prstGeom>
        </p:spPr>
      </p:pic>
      <p:sp>
        <p:nvSpPr>
          <p:cNvPr id="6" name="Rectangle à coins arrondis 15"/>
          <p:cNvSpPr/>
          <p:nvPr/>
        </p:nvSpPr>
        <p:spPr>
          <a:xfrm>
            <a:off x="1670606" y="371140"/>
            <a:ext cx="4886559" cy="1683515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539750">
              <a:buSzPct val="76000"/>
              <a:defRPr/>
            </a:pPr>
            <a:r>
              <a:rPr lang="fr-FR" sz="3200" b="1" dirty="0">
                <a:ln>
                  <a:solidFill>
                    <a:srgbClr val="00B0F0"/>
                  </a:solidFill>
                </a:ln>
              </a:rPr>
              <a:t>   </a:t>
            </a:r>
            <a:r>
              <a:rPr lang="fr-FR" sz="3200" b="1" dirty="0"/>
              <a:t>Additive complète </a:t>
            </a:r>
            <a:endParaRPr lang="fr-FR" sz="3200" b="1" u="sng" dirty="0">
              <a:ln>
                <a:solidFill>
                  <a:srgbClr val="00B0F0"/>
                </a:solidFill>
              </a:ln>
            </a:endParaRPr>
          </a:p>
          <a:p>
            <a:pPr>
              <a:defRPr/>
            </a:pPr>
            <a:r>
              <a:rPr lang="fr-FR" sz="2800" dirty="0"/>
              <a:t>      l’effet = effet </a:t>
            </a:r>
            <a:r>
              <a:rPr lang="fr-FR" sz="2800" b="1" dirty="0"/>
              <a:t>a</a:t>
            </a:r>
            <a:r>
              <a:rPr lang="fr-FR" sz="2800" dirty="0"/>
              <a:t> + effet </a:t>
            </a:r>
            <a:r>
              <a:rPr lang="fr-FR" sz="2800" b="1" dirty="0"/>
              <a:t>b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428519769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3571901"/>
          </a:xfrm>
        </p:spPr>
        <p:txBody>
          <a:bodyPr>
            <a:normAutofit fontScale="85000" lnSpcReduction="20000"/>
          </a:bodyPr>
          <a:lstStyle/>
          <a:p>
            <a:pPr>
              <a:buBlip>
                <a:blip r:embed="rId2"/>
              </a:buBlip>
            </a:pPr>
            <a:r>
              <a:rPr lang="fr-FR" sz="2000" dirty="0"/>
              <a:t> </a:t>
            </a:r>
            <a:r>
              <a:rPr lang="fr-FR" b="1" dirty="0"/>
              <a:t>IM</a:t>
            </a:r>
            <a:r>
              <a:rPr lang="fr-FR" sz="2000" b="1" dirty="0"/>
              <a:t>                       </a:t>
            </a:r>
            <a:r>
              <a:rPr lang="fr-FR" sz="1800" b="1" dirty="0"/>
              <a:t> </a:t>
            </a:r>
            <a:r>
              <a:rPr lang="fr-FR" sz="2600" b="1" dirty="0"/>
              <a:t>problème majeur en pratique clinique</a:t>
            </a:r>
            <a:endParaRPr lang="fr-FR" sz="2400" b="1" dirty="0"/>
          </a:p>
          <a:p>
            <a:pPr lvl="1">
              <a:buNone/>
            </a:pPr>
            <a:endParaRPr lang="fr-FR" sz="1600" b="1" dirty="0"/>
          </a:p>
          <a:p>
            <a:pPr lvl="1">
              <a:buFont typeface="Wingdings" pitchFamily="2" charset="2"/>
              <a:buChar char="Ø"/>
            </a:pPr>
            <a:r>
              <a:rPr lang="fr-FR" sz="1900" b="1" dirty="0">
                <a:solidFill>
                  <a:schemeClr val="tx2"/>
                </a:solidFill>
              </a:rPr>
              <a:t> </a:t>
            </a:r>
            <a:r>
              <a:rPr lang="fr-FR" b="1" dirty="0">
                <a:solidFill>
                  <a:schemeClr val="tx2"/>
                </a:solidFill>
              </a:rPr>
              <a:t>Expositions  multiples : </a:t>
            </a:r>
          </a:p>
          <a:p>
            <a:pPr lvl="1">
              <a:buNone/>
            </a:pPr>
            <a:r>
              <a:rPr lang="fr-FR" b="1" dirty="0">
                <a:solidFill>
                  <a:schemeClr val="tx2"/>
                </a:solidFill>
              </a:rPr>
              <a:t>         </a:t>
            </a:r>
            <a:r>
              <a:rPr lang="fr-FR" sz="2400" b="1" dirty="0"/>
              <a:t>pathologies nécessitant poly médication : SIDA, CANCER …….</a:t>
            </a:r>
          </a:p>
          <a:p>
            <a:pPr lvl="1">
              <a:buFont typeface="Wingdings" pitchFamily="2" charset="2"/>
              <a:buChar char="Ø"/>
            </a:pPr>
            <a:r>
              <a:rPr lang="fr-FR" b="1" dirty="0">
                <a:solidFill>
                  <a:schemeClr val="tx2"/>
                </a:solidFill>
              </a:rPr>
              <a:t>Population victime particulière : </a:t>
            </a:r>
          </a:p>
          <a:p>
            <a:pPr lvl="1">
              <a:buNone/>
            </a:pPr>
            <a:r>
              <a:rPr lang="fr-FR" b="1" dirty="0">
                <a:solidFill>
                  <a:schemeClr val="tx2"/>
                </a:solidFill>
              </a:rPr>
              <a:t>         </a:t>
            </a:r>
            <a:r>
              <a:rPr lang="fr-FR" sz="2400" b="1" dirty="0">
                <a:solidFill>
                  <a:schemeClr val="tx2"/>
                </a:solidFill>
              </a:rPr>
              <a:t>Vieillards : </a:t>
            </a:r>
            <a:r>
              <a:rPr lang="fr-FR" sz="2400" b="1" dirty="0"/>
              <a:t>fonctions réduites, sensibilité accrue, </a:t>
            </a:r>
          </a:p>
          <a:p>
            <a:pPr lvl="1">
              <a:buNone/>
            </a:pPr>
            <a:r>
              <a:rPr lang="fr-FR" sz="2400" b="1" dirty="0"/>
              <a:t>                              sujets à pathologies multiples poly médicamentés…..</a:t>
            </a:r>
          </a:p>
          <a:p>
            <a:pPr lvl="1">
              <a:buNone/>
            </a:pPr>
            <a:r>
              <a:rPr lang="fr-FR" sz="2400" b="1" dirty="0">
                <a:solidFill>
                  <a:schemeClr val="tx2"/>
                </a:solidFill>
              </a:rPr>
              <a:t>           Enfant : </a:t>
            </a:r>
            <a:r>
              <a:rPr lang="fr-FR" sz="2400" b="1" dirty="0"/>
              <a:t>immaturité hépatique, absorption importante,….. </a:t>
            </a:r>
          </a:p>
          <a:p>
            <a:pPr lvl="1">
              <a:buNone/>
            </a:pPr>
            <a:r>
              <a:rPr lang="fr-FR" sz="2400" b="1" dirty="0"/>
              <a:t>           </a:t>
            </a:r>
            <a:r>
              <a:rPr lang="fr-FR" sz="2400" b="1" dirty="0">
                <a:solidFill>
                  <a:schemeClr val="tx2"/>
                </a:solidFill>
              </a:rPr>
              <a:t>femme enceinte : </a:t>
            </a:r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volume modifié ( vd ?)……</a:t>
            </a:r>
          </a:p>
          <a:p>
            <a:pPr lvl="1">
              <a:buNone/>
            </a:pP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fr-FR" sz="1800" b="1" dirty="0">
                <a:latin typeface="+mj-lt"/>
                <a:cs typeface="Arial" pitchFamily="34" charset="0"/>
              </a:rPr>
              <a:t> </a:t>
            </a:r>
          </a:p>
          <a:p>
            <a:pPr lvl="1">
              <a:buNone/>
            </a:pPr>
            <a:endParaRPr lang="fr-FR" sz="2400" b="1" dirty="0"/>
          </a:p>
        </p:txBody>
      </p:sp>
      <p:sp>
        <p:nvSpPr>
          <p:cNvPr id="4" name="Flèche droite rayée 3"/>
          <p:cNvSpPr/>
          <p:nvPr/>
        </p:nvSpPr>
        <p:spPr>
          <a:xfrm>
            <a:off x="1522903" y="1512075"/>
            <a:ext cx="785818" cy="285752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214282" y="5072074"/>
            <a:ext cx="8715436" cy="1428760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FF0000"/>
                </a:solidFill>
                <a:cs typeface="Arial" pitchFamily="34" charset="0"/>
              </a:rPr>
              <a:t>L</a:t>
            </a:r>
            <a:r>
              <a:rPr lang="fr-FR" sz="2000" b="1" dirty="0">
                <a:solidFill>
                  <a:srgbClr val="FF0000"/>
                </a:solidFill>
                <a:cs typeface="Arial" pitchFamily="34" charset="0"/>
              </a:rPr>
              <a:t>es individus sont continuellement exposés a un mélange de produits chimiques d’origine naturelle ou synthétique. soit des produits pharmaceutiques,  xénobiotiques apportés par l’alimentation ou même par l’air respiré.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5356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" name="Groupe 18"/>
          <p:cNvGrpSpPr/>
          <p:nvPr/>
        </p:nvGrpSpPr>
        <p:grpSpPr>
          <a:xfrm>
            <a:off x="1976015" y="374900"/>
            <a:ext cx="4204983" cy="1665351"/>
            <a:chOff x="4214813" y="1000126"/>
            <a:chExt cx="4714875" cy="5572125"/>
          </a:xfrm>
        </p:grpSpPr>
        <p:sp>
          <p:nvSpPr>
            <p:cNvPr id="6" name="Rectangle à coins arrondis 14"/>
            <p:cNvSpPr/>
            <p:nvPr/>
          </p:nvSpPr>
          <p:spPr>
            <a:xfrm>
              <a:off x="4214813" y="1000126"/>
              <a:ext cx="4714875" cy="5572125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rgbClr val="00B050"/>
                </a:solidFill>
              </a:endParaRPr>
            </a:p>
          </p:txBody>
        </p:sp>
        <p:sp>
          <p:nvSpPr>
            <p:cNvPr id="7" name="Espace réservé du contenu 3"/>
            <p:cNvSpPr txBox="1">
              <a:spLocks/>
            </p:cNvSpPr>
            <p:nvPr/>
          </p:nvSpPr>
          <p:spPr>
            <a:xfrm>
              <a:off x="4357686" y="1291130"/>
              <a:ext cx="4480118" cy="5039264"/>
            </a:xfrm>
            <a:prstGeom prst="rect">
              <a:avLst/>
            </a:prstGeom>
          </p:spPr>
          <p:txBody>
            <a:bodyPr rtlCol="0">
              <a:norm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chemeClr val="accent1"/>
                </a:buClr>
                <a:buSzPct val="76000"/>
                <a:tabLst>
                  <a:tab pos="442913" algn="l"/>
                </a:tabLst>
                <a:defRPr/>
              </a:pPr>
              <a:r>
                <a:rPr lang="fr-FR" sz="3600" b="1" dirty="0">
                  <a:solidFill>
                    <a:srgbClr val="00B050"/>
                  </a:solidFill>
                  <a:latin typeface="+mj-lt"/>
                </a:rPr>
                <a:t>Additive partielle </a:t>
              </a:r>
              <a:endParaRPr kumimoji="0" lang="fr-FR" sz="33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  <a:p>
              <a:pPr algn="ctr">
                <a:lnSpc>
                  <a:spcPct val="115000"/>
                </a:lnSpc>
                <a:spcAft>
                  <a:spcPts val="600"/>
                </a:spcAft>
              </a:pPr>
              <a:r>
                <a:rPr lang="fr-FR" sz="3200" dirty="0">
                  <a:solidFill>
                    <a:srgbClr val="00B050"/>
                  </a:solidFill>
                </a:rPr>
                <a:t>E</a:t>
              </a:r>
              <a:r>
                <a:rPr lang="fr-FR" sz="3200" baseline="-25000" dirty="0">
                  <a:solidFill>
                    <a:srgbClr val="00B050"/>
                  </a:solidFill>
                </a:rPr>
                <a:t>A</a:t>
              </a:r>
              <a:r>
                <a:rPr lang="fr-FR" sz="3200" dirty="0">
                  <a:solidFill>
                    <a:srgbClr val="00B050"/>
                  </a:solidFill>
                </a:rPr>
                <a:t> + E</a:t>
              </a:r>
              <a:r>
                <a:rPr lang="fr-FR" sz="3200" baseline="-25000" dirty="0">
                  <a:solidFill>
                    <a:srgbClr val="00B050"/>
                  </a:solidFill>
                </a:rPr>
                <a:t>B</a:t>
              </a:r>
              <a:r>
                <a:rPr lang="fr-FR" sz="3200" dirty="0">
                  <a:solidFill>
                    <a:srgbClr val="00B050"/>
                  </a:solidFill>
                </a:rPr>
                <a:t>  &lt; E</a:t>
              </a:r>
              <a:r>
                <a:rPr lang="fr-FR" sz="3200" baseline="-25000" dirty="0">
                  <a:solidFill>
                    <a:srgbClr val="00B050"/>
                  </a:solidFill>
                </a:rPr>
                <a:t>AB</a:t>
              </a:r>
              <a:endParaRPr lang="fr-FR" sz="3200" dirty="0">
                <a:solidFill>
                  <a:srgbClr val="00B050"/>
                </a:solidFill>
                <a:ea typeface="Calibri"/>
                <a:cs typeface="Times New Roman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Arial" pitchFamily="34" charset="0"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96260" y="2665475"/>
            <a:ext cx="8398775" cy="1054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fr-FR" sz="2800" dirty="0"/>
              <a:t>concerne des médicaments exerçant un effet du même sens sur une fonction définie</a:t>
            </a:r>
            <a:endParaRPr lang="fr-FR" sz="2800" dirty="0"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6260" y="4345230"/>
            <a:ext cx="8093365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fr-FR" sz="2800" dirty="0"/>
              <a:t>elle est &gt; à l’effet isolé du médicament le moins actif du couple.</a:t>
            </a:r>
            <a:endParaRPr lang="fr-FR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6799760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785" y="2521795"/>
            <a:ext cx="6719020" cy="3808600"/>
          </a:xfrm>
          <a:prstGeom prst="rect">
            <a:avLst/>
          </a:prstGeom>
        </p:spPr>
      </p:pic>
      <p:grpSp>
        <p:nvGrpSpPr>
          <p:cNvPr id="6" name="Groupe 18"/>
          <p:cNvGrpSpPr/>
          <p:nvPr/>
        </p:nvGrpSpPr>
        <p:grpSpPr>
          <a:xfrm>
            <a:off x="2281425" y="389304"/>
            <a:ext cx="4204983" cy="1665351"/>
            <a:chOff x="4214813" y="1000125"/>
            <a:chExt cx="4714875" cy="5572125"/>
          </a:xfrm>
        </p:grpSpPr>
        <p:sp>
          <p:nvSpPr>
            <p:cNvPr id="7" name="Rectangle à coins arrondis 14"/>
            <p:cNvSpPr/>
            <p:nvPr/>
          </p:nvSpPr>
          <p:spPr>
            <a:xfrm>
              <a:off x="4214813" y="1000125"/>
              <a:ext cx="4714875" cy="5572125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8" name="Espace réservé du contenu 3"/>
            <p:cNvSpPr txBox="1">
              <a:spLocks/>
            </p:cNvSpPr>
            <p:nvPr/>
          </p:nvSpPr>
          <p:spPr>
            <a:xfrm>
              <a:off x="4357686" y="1291130"/>
              <a:ext cx="4480118" cy="5039264"/>
            </a:xfrm>
            <a:prstGeom prst="rect">
              <a:avLst/>
            </a:prstGeom>
          </p:spPr>
          <p:txBody>
            <a:bodyPr rtlCol="0">
              <a:norm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chemeClr val="accent1"/>
                </a:buClr>
                <a:buSzPct val="76000"/>
                <a:tabLst>
                  <a:tab pos="442913" algn="l"/>
                </a:tabLst>
                <a:defRPr/>
              </a:pPr>
              <a:r>
                <a:rPr kumimoji="0" lang="fr-FR" sz="3600" b="1" i="0" strike="noStrike" kern="1200" cap="none" spc="0" normalizeH="0" baseline="0" noProof="0" dirty="0">
                  <a:effectLst/>
                  <a:uLnTx/>
                  <a:uFillTx/>
                  <a:latin typeface="+mj-lt"/>
                  <a:ea typeface="+mn-ea"/>
                  <a:cs typeface="+mn-cs"/>
                </a:rPr>
                <a:t>Potentialisatrice</a:t>
              </a:r>
              <a:endParaRPr kumimoji="0" lang="fr-FR" sz="33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effectLst/>
                <a:uLnTx/>
                <a:uFillTx/>
                <a:latin typeface="+mj-lt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Arial" pitchFamily="34" charset="0"/>
                <a:buNone/>
                <a:tabLst/>
                <a:defRPr/>
              </a:pPr>
              <a:r>
                <a:rPr kumimoji="0" lang="fr-FR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+mn-cs"/>
                </a:rPr>
                <a:t>l’effet &gt;</a:t>
              </a:r>
              <a:r>
                <a:rPr kumimoji="0" lang="fr-FR" sz="3000" b="0" i="0" u="none" strike="noStrike" kern="1200" cap="none" spc="0" normalizeH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fr-FR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+mn-cs"/>
                </a:rPr>
                <a:t>effet  a + effet  b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Arial" pitchFamily="34" charset="0"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403361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804626743"/>
              </p:ext>
            </p:extLst>
          </p:nvPr>
        </p:nvGraphicFramePr>
        <p:xfrm>
          <a:off x="122837" y="1028064"/>
          <a:ext cx="8879269" cy="5497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rme libre 6"/>
          <p:cNvSpPr/>
          <p:nvPr/>
        </p:nvSpPr>
        <p:spPr>
          <a:xfrm>
            <a:off x="302941" y="175362"/>
            <a:ext cx="4269060" cy="504949"/>
          </a:xfrm>
          <a:custGeom>
            <a:avLst/>
            <a:gdLst>
              <a:gd name="connsiteX0" fmla="*/ 0 w 4743399"/>
              <a:gd name="connsiteY0" fmla="*/ 0 h 504949"/>
              <a:gd name="connsiteX1" fmla="*/ 4490925 w 4743399"/>
              <a:gd name="connsiteY1" fmla="*/ 0 h 504949"/>
              <a:gd name="connsiteX2" fmla="*/ 4743399 w 4743399"/>
              <a:gd name="connsiteY2" fmla="*/ 252475 h 504949"/>
              <a:gd name="connsiteX3" fmla="*/ 4490925 w 4743399"/>
              <a:gd name="connsiteY3" fmla="*/ 504949 h 504949"/>
              <a:gd name="connsiteX4" fmla="*/ 0 w 4743399"/>
              <a:gd name="connsiteY4" fmla="*/ 504949 h 504949"/>
              <a:gd name="connsiteX5" fmla="*/ 0 w 4743399"/>
              <a:gd name="connsiteY5" fmla="*/ 0 h 50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43399" h="504949">
                <a:moveTo>
                  <a:pt x="0" y="0"/>
                </a:moveTo>
                <a:lnTo>
                  <a:pt x="4490925" y="0"/>
                </a:lnTo>
                <a:lnTo>
                  <a:pt x="4743399" y="252475"/>
                </a:lnTo>
                <a:lnTo>
                  <a:pt x="4490925" y="504949"/>
                </a:lnTo>
                <a:lnTo>
                  <a:pt x="0" y="5049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spcFirstLastPara="0" vert="horz" wrap="square" lIns="128016" tIns="64008" rIns="158243" bIns="64008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Pharma</a:t>
            </a:r>
            <a:r>
              <a:rPr lang="fr-FR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codynamie</a:t>
            </a:r>
          </a:p>
        </p:txBody>
      </p:sp>
      <p:sp>
        <p:nvSpPr>
          <p:cNvPr id="8" name="Forme libre 7"/>
          <p:cNvSpPr/>
          <p:nvPr/>
        </p:nvSpPr>
        <p:spPr>
          <a:xfrm>
            <a:off x="4572002" y="175362"/>
            <a:ext cx="4269059" cy="504949"/>
          </a:xfrm>
          <a:custGeom>
            <a:avLst/>
            <a:gdLst>
              <a:gd name="connsiteX0" fmla="*/ 0 w 4743399"/>
              <a:gd name="connsiteY0" fmla="*/ 0 h 504949"/>
              <a:gd name="connsiteX1" fmla="*/ 4490925 w 4743399"/>
              <a:gd name="connsiteY1" fmla="*/ 0 h 504949"/>
              <a:gd name="connsiteX2" fmla="*/ 4743399 w 4743399"/>
              <a:gd name="connsiteY2" fmla="*/ 252475 h 504949"/>
              <a:gd name="connsiteX3" fmla="*/ 4490925 w 4743399"/>
              <a:gd name="connsiteY3" fmla="*/ 504949 h 504949"/>
              <a:gd name="connsiteX4" fmla="*/ 0 w 4743399"/>
              <a:gd name="connsiteY4" fmla="*/ 504949 h 504949"/>
              <a:gd name="connsiteX5" fmla="*/ 252475 w 4743399"/>
              <a:gd name="connsiteY5" fmla="*/ 252475 h 504949"/>
              <a:gd name="connsiteX6" fmla="*/ 0 w 4743399"/>
              <a:gd name="connsiteY6" fmla="*/ 0 h 50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43399" h="504949">
                <a:moveTo>
                  <a:pt x="0" y="0"/>
                </a:moveTo>
                <a:lnTo>
                  <a:pt x="4490925" y="0"/>
                </a:lnTo>
                <a:lnTo>
                  <a:pt x="4743399" y="252475"/>
                </a:lnTo>
                <a:lnTo>
                  <a:pt x="4490925" y="504949"/>
                </a:lnTo>
                <a:lnTo>
                  <a:pt x="0" y="504949"/>
                </a:lnTo>
                <a:lnTo>
                  <a:pt x="252475" y="2524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348487" tIns="64008" rIns="284478" bIns="64008" numCol="1" spcCol="1270" anchor="ctr" anchorCtr="0">
            <a:noAutofit/>
          </a:bodyPr>
          <a:lstStyle/>
          <a:p>
            <a:pPr lvl="0" algn="ctr"/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Antagonisme</a:t>
            </a:r>
          </a:p>
        </p:txBody>
      </p:sp>
    </p:spTree>
    <p:extLst>
      <p:ext uri="{BB962C8B-B14F-4D97-AF65-F5344CB8AC3E}">
        <p14:creationId xmlns:p14="http://schemas.microsoft.com/office/powerpoint/2010/main" val="241109557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D8217E3-F7CB-4871-A9D4-42B7568CC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graphicEl>
                                              <a:dgm id="{0D8217E3-F7CB-4871-A9D4-42B7568CC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graphicEl>
                                              <a:dgm id="{0D8217E3-F7CB-4871-A9D4-42B7568CC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0032E4C-F98B-49AF-9501-99D48B51D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graphicEl>
                                              <a:dgm id="{F0032E4C-F98B-49AF-9501-99D48B51D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F0032E4C-F98B-49AF-9501-99D48B51D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809C9C1-5545-486F-AB56-768F5D0547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graphicEl>
                                              <a:dgm id="{5809C9C1-5545-486F-AB56-768F5D0547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graphicEl>
                                              <a:dgm id="{5809C9C1-5545-486F-AB56-768F5D0547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38F49D4-DEE6-421A-8B2B-52A551B38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graphicEl>
                                              <a:dgm id="{A38F49D4-DEE6-421A-8B2B-52A551B38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graphicEl>
                                              <a:dgm id="{A38F49D4-DEE6-421A-8B2B-52A551B38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97335D2-133E-4324-8179-6586004F29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997335D2-133E-4324-8179-6586004F29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graphicEl>
                                              <a:dgm id="{997335D2-133E-4324-8179-6586004F29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94D43B7-8400-4170-A0E8-DFB4E68094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794D43B7-8400-4170-A0E8-DFB4E68094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graphicEl>
                                              <a:dgm id="{794D43B7-8400-4170-A0E8-DFB4E68094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684590"/>
              </p:ext>
            </p:extLst>
          </p:nvPr>
        </p:nvGraphicFramePr>
        <p:xfrm>
          <a:off x="285720" y="433047"/>
          <a:ext cx="8643999" cy="60500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1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1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1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997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u="none" dirty="0">
                          <a:solidFill>
                            <a:schemeClr val="bg1"/>
                          </a:solidFill>
                          <a:effectLst/>
                          <a:latin typeface="Calisto MT" pitchFamily="18" charset="0"/>
                        </a:rPr>
                        <a:t>ANTAGONISME COMPÉTITIF </a:t>
                      </a:r>
                    </a:p>
                    <a:p>
                      <a:endParaRPr lang="fr-FR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  <a:latin typeface="Calisto MT" pitchFamily="18" charset="0"/>
                        </a:rPr>
                        <a:t>Lorsque la substance et son antagoniste agissent sur le même récepteur. </a:t>
                      </a:r>
                    </a:p>
                    <a:p>
                      <a:endParaRPr lang="fr-FR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800" b="1" i="1" dirty="0">
                          <a:solidFill>
                            <a:srgbClr val="FFFF00"/>
                          </a:solidFill>
                          <a:effectLst/>
                          <a:latin typeface="Calisto MT" pitchFamily="18" charset="0"/>
                        </a:rPr>
                        <a:t>benzodiazépines/ </a:t>
                      </a:r>
                      <a:r>
                        <a:rPr lang="fr-CH" sz="1800" b="1" i="1" dirty="0" err="1">
                          <a:solidFill>
                            <a:srgbClr val="FFFF00"/>
                          </a:solidFill>
                          <a:effectLst/>
                          <a:latin typeface="Calisto MT" pitchFamily="18" charset="0"/>
                        </a:rPr>
                        <a:t>Flumazénil</a:t>
                      </a:r>
                      <a:endParaRPr lang="fr-FR" sz="1800" b="1" i="1" dirty="0">
                        <a:solidFill>
                          <a:srgbClr val="FFFF00"/>
                        </a:solidFill>
                        <a:effectLst/>
                        <a:latin typeface="Calisto MT" pitchFamily="18" charset="0"/>
                      </a:endParaRPr>
                    </a:p>
                    <a:p>
                      <a:endParaRPr lang="fr-FR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67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  <a:latin typeface="Calisto MT" pitchFamily="18" charset="0"/>
                        </a:rPr>
                        <a:t>ANTAGONISME NON COMPÉTITIF</a:t>
                      </a:r>
                    </a:p>
                    <a:p>
                      <a:endParaRPr lang="fr-FR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800" b="1" dirty="0">
                          <a:solidFill>
                            <a:schemeClr val="bg1"/>
                          </a:solidFill>
                          <a:effectLst/>
                          <a:latin typeface="Calisto MT" pitchFamily="18" charset="0"/>
                        </a:rPr>
                        <a:t>L</a:t>
                      </a: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  <a:latin typeface="Calisto MT" pitchFamily="18" charset="0"/>
                        </a:rPr>
                        <a:t>es 2 substances antagonistes n’agissent pas sur le même récepteurs</a:t>
                      </a:r>
                    </a:p>
                    <a:p>
                      <a:endParaRPr lang="fr-FR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800" b="1" i="1" dirty="0">
                          <a:solidFill>
                            <a:srgbClr val="FFFF00"/>
                          </a:solidFill>
                          <a:effectLst/>
                          <a:latin typeface="Calisto MT" pitchFamily="18" charset="0"/>
                        </a:rPr>
                        <a:t>Atropine/OP</a:t>
                      </a:r>
                      <a:endParaRPr lang="fr-FR" sz="1800" b="1" i="1" dirty="0">
                        <a:solidFill>
                          <a:srgbClr val="FFFF00"/>
                        </a:solidFill>
                        <a:effectLst/>
                        <a:latin typeface="Calisto MT" pitchFamily="18" charset="0"/>
                      </a:endParaRPr>
                    </a:p>
                    <a:p>
                      <a:endParaRPr lang="fr-FR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67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  <a:latin typeface="Calisto MT" pitchFamily="18" charset="0"/>
                        </a:rPr>
                        <a:t>ANTAGONISME FONCTIONNEL</a:t>
                      </a:r>
                    </a:p>
                    <a:p>
                      <a:endParaRPr lang="fr-FR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  <a:latin typeface="Calisto MT" pitchFamily="18" charset="0"/>
                        </a:rPr>
                        <a:t>Les 2substances produisent des effets opposés sur les mêmes paramètres.</a:t>
                      </a:r>
                    </a:p>
                    <a:p>
                      <a:endParaRPr lang="fr-FR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i="1" dirty="0">
                          <a:solidFill>
                            <a:srgbClr val="FFFF00"/>
                          </a:solidFill>
                          <a:effectLst/>
                        </a:rPr>
                        <a:t>β</a:t>
                      </a:r>
                      <a:r>
                        <a:rPr lang="fr-FR" sz="1800" b="1" i="1" dirty="0">
                          <a:solidFill>
                            <a:srgbClr val="FFFF00"/>
                          </a:solidFill>
                          <a:effectLst/>
                          <a:latin typeface="Calisto MT" pitchFamily="18" charset="0"/>
                        </a:rPr>
                        <a:t> mimétiques / </a:t>
                      </a:r>
                      <a:r>
                        <a:rPr lang="el-GR" sz="1800" b="1" i="1" dirty="0">
                          <a:solidFill>
                            <a:srgbClr val="FFFF00"/>
                          </a:solidFill>
                          <a:effectLst/>
                        </a:rPr>
                        <a:t>β</a:t>
                      </a:r>
                      <a:r>
                        <a:rPr lang="fr-FR" sz="1800" b="1" i="1" dirty="0">
                          <a:solidFill>
                            <a:srgbClr val="FFFF00"/>
                          </a:solidFill>
                          <a:effectLst/>
                          <a:latin typeface="Calisto MT" pitchFamily="18" charset="0"/>
                        </a:rPr>
                        <a:t> bloquants</a:t>
                      </a:r>
                    </a:p>
                    <a:p>
                      <a:endParaRPr lang="fr-FR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67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  <a:latin typeface="Calisto MT" pitchFamily="18" charset="0"/>
                        </a:rPr>
                        <a:t>ANTAGONISME CHIMIQUE</a:t>
                      </a:r>
                    </a:p>
                    <a:p>
                      <a:endParaRPr lang="fr-FR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  <a:latin typeface="Calisto MT" pitchFamily="18" charset="0"/>
                        </a:rPr>
                        <a:t>La réaction entre 2</a:t>
                      </a:r>
                      <a:r>
                        <a:rPr lang="fr-FR" sz="1800" b="1" baseline="0" dirty="0">
                          <a:solidFill>
                            <a:schemeClr val="bg1"/>
                          </a:solidFill>
                          <a:effectLst/>
                          <a:latin typeface="Calisto MT" pitchFamily="18" charset="0"/>
                        </a:rPr>
                        <a:t> </a:t>
                      </a: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  <a:latin typeface="Calisto MT" pitchFamily="18" charset="0"/>
                        </a:rPr>
                        <a:t>substances conduit à un composé chimique moins toxique</a:t>
                      </a:r>
                    </a:p>
                    <a:p>
                      <a:endParaRPr lang="fr-FR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i="1" dirty="0">
                          <a:solidFill>
                            <a:srgbClr val="FFFF00"/>
                          </a:solidFill>
                          <a:effectLst/>
                          <a:latin typeface="Calisto MT" pitchFamily="18" charset="0"/>
                        </a:rPr>
                        <a:t>chélation des métaux lourds par le BAL/DMSA</a:t>
                      </a:r>
                    </a:p>
                    <a:p>
                      <a:endParaRPr lang="fr-FR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77548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2830450"/>
            <a:ext cx="7772400" cy="1362075"/>
          </a:xfrm>
        </p:spPr>
        <p:txBody>
          <a:bodyPr/>
          <a:lstStyle/>
          <a:p>
            <a:pPr algn="ctr"/>
            <a:r>
              <a:rPr lang="fr-FR" dirty="0"/>
              <a:t>Outils de détection des interactions médicamenteuses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42844" y="214290"/>
            <a:ext cx="350043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rgbClr val="002060"/>
                </a:solidFill>
              </a:rPr>
              <a:t>LA GESTION DES IM</a:t>
            </a:r>
            <a:endParaRPr lang="fr-FR" sz="2000" b="1" i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85918" y="1571612"/>
            <a:ext cx="6823215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lnSpc>
                <a:spcPct val="90000"/>
              </a:lnSpc>
              <a:spcBef>
                <a:spcPct val="30000"/>
              </a:spcBef>
            </a:pPr>
            <a:r>
              <a:rPr lang="fr-FR" sz="2800" b="1" dirty="0">
                <a:solidFill>
                  <a:srgbClr val="FF0000"/>
                </a:solidFill>
                <a:latin typeface="Calisto MT" pitchFamily="18" charset="0"/>
              </a:rPr>
              <a:t>1-DETECTER ET ANALYSER LES IAM</a:t>
            </a:r>
          </a:p>
        </p:txBody>
      </p:sp>
      <p:sp>
        <p:nvSpPr>
          <p:cNvPr id="4" name="Rectangle 3"/>
          <p:cNvSpPr/>
          <p:nvPr/>
        </p:nvSpPr>
        <p:spPr>
          <a:xfrm>
            <a:off x="285720" y="2665475"/>
            <a:ext cx="43218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7030A0"/>
                </a:solidFill>
                <a:latin typeface="Times" charset="0"/>
              </a:rPr>
              <a:t>1-Comprendre l'explicatif </a:t>
            </a:r>
            <a:r>
              <a:rPr lang="fr-FR" sz="2800" b="1" dirty="0">
                <a:solidFill>
                  <a:srgbClr val="7030A0"/>
                </a:solidFill>
              </a:rPr>
              <a:t> </a:t>
            </a:r>
          </a:p>
        </p:txBody>
      </p:sp>
      <p:sp>
        <p:nvSpPr>
          <p:cNvPr id="5" name="Rectangle 4"/>
          <p:cNvSpPr/>
          <p:nvPr/>
        </p:nvSpPr>
        <p:spPr>
          <a:xfrm>
            <a:off x="71406" y="3796916"/>
            <a:ext cx="9072594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0700" lvl="3" indent="-34290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fr-FR" sz="2400" dirty="0">
                <a:latin typeface="Calisto MT" pitchFamily="18" charset="0"/>
              </a:rPr>
              <a:t>Interactions pharmacocinétique ou pharmacodynamique ? </a:t>
            </a:r>
          </a:p>
          <a:p>
            <a:pPr marL="520700" lvl="4" indent="-34290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fr-FR" sz="2400" dirty="0">
                <a:latin typeface="Calisto MT" pitchFamily="18" charset="0"/>
              </a:rPr>
              <a:t>Diminue ou augmente l‘EP ou les EI...</a:t>
            </a:r>
          </a:p>
          <a:p>
            <a:pPr marL="520700" lvl="4" indent="-34290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fr-FR" sz="2400" dirty="0">
                <a:latin typeface="Calisto MT" pitchFamily="18" charset="0"/>
              </a:rPr>
              <a:t>Effet synergique ou potentialisateur ou antagoniste avec l‘EP ou les EI.</a:t>
            </a:r>
          </a:p>
        </p:txBody>
      </p:sp>
    </p:spTree>
    <p:extLst>
      <p:ext uri="{BB962C8B-B14F-4D97-AF65-F5344CB8AC3E}">
        <p14:creationId xmlns:p14="http://schemas.microsoft.com/office/powerpoint/2010/main" val="1764410071"/>
      </p:ext>
    </p:extLst>
  </p:cSld>
  <p:clrMapOvr>
    <a:masterClrMapping/>
  </p:clrMapOvr>
  <p:transition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9933" y="1749245"/>
            <a:ext cx="77296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7030A0"/>
                </a:solidFill>
                <a:latin typeface="Times" charset="0"/>
              </a:rPr>
              <a:t>2-Connaître la chronologie des événements : </a:t>
            </a:r>
            <a:r>
              <a:rPr lang="fr-FR" sz="2800" b="1" dirty="0">
                <a:solidFill>
                  <a:srgbClr val="7030A0"/>
                </a:solidFill>
              </a:rPr>
              <a:t> </a:t>
            </a:r>
          </a:p>
        </p:txBody>
      </p:sp>
      <p:sp>
        <p:nvSpPr>
          <p:cNvPr id="4" name="Rectangle 3"/>
          <p:cNvSpPr/>
          <p:nvPr/>
        </p:nvSpPr>
        <p:spPr>
          <a:xfrm>
            <a:off x="448965" y="2665475"/>
            <a:ext cx="809336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u="sng" dirty="0"/>
              <a:t>situation 1 :</a:t>
            </a:r>
            <a:r>
              <a:rPr lang="fr-FR" sz="2000" dirty="0"/>
              <a:t>le patient prend le médicament A et le médicament B  est </a:t>
            </a:r>
            <a:r>
              <a:rPr lang="fr-FR" sz="2000" b="1" dirty="0"/>
              <a:t>ajouté</a:t>
            </a:r>
            <a:r>
              <a:rPr lang="fr-FR" sz="2000" dirty="0"/>
              <a:t> ou l’inverse.</a:t>
            </a:r>
          </a:p>
          <a:p>
            <a:endParaRPr lang="fr-FR" sz="2000" dirty="0"/>
          </a:p>
          <a:p>
            <a:r>
              <a:rPr lang="fr-FR" sz="2000" u="sng" dirty="0"/>
              <a:t>situation 2 : </a:t>
            </a:r>
            <a:r>
              <a:rPr lang="fr-FR" sz="2000" dirty="0"/>
              <a:t>le patient prend le médicament A et le médicament B est </a:t>
            </a:r>
            <a:r>
              <a:rPr lang="fr-FR" sz="2000" b="1" dirty="0"/>
              <a:t>arrêté</a:t>
            </a:r>
            <a:r>
              <a:rPr lang="fr-FR" sz="2000" dirty="0"/>
              <a:t> ou l’inverse.</a:t>
            </a:r>
          </a:p>
          <a:p>
            <a:endParaRPr lang="fr-FR" sz="2000" dirty="0"/>
          </a:p>
          <a:p>
            <a:r>
              <a:rPr lang="fr-FR" sz="2000" u="sng" dirty="0"/>
              <a:t>situation  3 : </a:t>
            </a:r>
            <a:r>
              <a:rPr lang="fr-FR" sz="2000" dirty="0"/>
              <a:t>La thérapeutique est  </a:t>
            </a:r>
            <a:r>
              <a:rPr lang="fr-FR" sz="2000" b="1" dirty="0"/>
              <a:t>commencée</a:t>
            </a:r>
            <a:r>
              <a:rPr lang="fr-FR" sz="2000" dirty="0"/>
              <a:t> avec les 2 </a:t>
            </a:r>
            <a:r>
              <a:rPr lang="fr-FR" sz="2000" dirty="0" err="1"/>
              <a:t>médi</a:t>
            </a:r>
            <a:r>
              <a:rPr lang="fr-FR" sz="2000" dirty="0"/>
              <a:t>. A et B en même temps</a:t>
            </a:r>
          </a:p>
          <a:p>
            <a:endParaRPr lang="fr-FR" sz="2000" dirty="0"/>
          </a:p>
          <a:p>
            <a:r>
              <a:rPr lang="fr-FR" sz="2000" u="sng" dirty="0"/>
              <a:t>situation 4 : </a:t>
            </a:r>
            <a:r>
              <a:rPr lang="fr-FR" sz="2000" dirty="0"/>
              <a:t>le patient prend le médicament A et  B d'une façon </a:t>
            </a:r>
            <a:r>
              <a:rPr lang="fr-FR" sz="2000" b="1" dirty="0"/>
              <a:t>chronique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766492528"/>
      </p:ext>
    </p:extLst>
  </p:cSld>
  <p:clrMapOvr>
    <a:masterClrMapping/>
  </p:clrMapOvr>
  <p:transition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4281" y="1596540"/>
            <a:ext cx="81753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fr-FR" sz="2800" b="1" dirty="0">
                <a:solidFill>
                  <a:srgbClr val="7030A0"/>
                </a:solidFill>
                <a:latin typeface="Calisto MT" pitchFamily="18" charset="0"/>
              </a:rPr>
              <a:t>3-Evaluer le(s) risque(s) par  rapport au malade : </a:t>
            </a:r>
          </a:p>
        </p:txBody>
      </p:sp>
      <p:sp>
        <p:nvSpPr>
          <p:cNvPr id="4" name="Rectangle 3"/>
          <p:cNvSpPr/>
          <p:nvPr/>
        </p:nvSpPr>
        <p:spPr>
          <a:xfrm>
            <a:off x="448965" y="2840473"/>
            <a:ext cx="8695035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  <a:buFont typeface="Wingdings" pitchFamily="2" charset="2"/>
              <a:buChar char="§"/>
            </a:pPr>
            <a:r>
              <a:rPr lang="fr-FR" sz="2400" dirty="0">
                <a:solidFill>
                  <a:srgbClr val="000000"/>
                </a:solidFill>
                <a:latin typeface="Calisto MT" pitchFamily="18" charset="0"/>
              </a:rPr>
              <a:t>Risque d'apparition d’EI insupportables, ou supportables si le patient est  averti.</a:t>
            </a:r>
          </a:p>
          <a:p>
            <a:pPr>
              <a:spcBef>
                <a:spcPct val="30000"/>
              </a:spcBef>
              <a:buFont typeface="Wingdings" pitchFamily="2" charset="2"/>
              <a:buChar char="§"/>
            </a:pPr>
            <a:endParaRPr lang="fr-FR" sz="2400" dirty="0">
              <a:solidFill>
                <a:srgbClr val="000000"/>
              </a:solidFill>
              <a:latin typeface="Calisto MT" pitchFamily="18" charset="0"/>
            </a:endParaRPr>
          </a:p>
          <a:p>
            <a:pPr>
              <a:spcBef>
                <a:spcPct val="30000"/>
              </a:spcBef>
              <a:buFont typeface="Wingdings" pitchFamily="2" charset="2"/>
              <a:buChar char="§"/>
            </a:pPr>
            <a:r>
              <a:rPr lang="fr-FR" sz="2400" dirty="0">
                <a:solidFill>
                  <a:srgbClr val="000000"/>
                </a:solidFill>
                <a:latin typeface="Calisto MT" pitchFamily="18" charset="0"/>
              </a:rPr>
              <a:t>Risque d'atteinte fonctionnelle réversible ou irréversible</a:t>
            </a:r>
          </a:p>
          <a:p>
            <a:pPr>
              <a:spcBef>
                <a:spcPct val="30000"/>
              </a:spcBef>
              <a:buFont typeface="Wingdings" pitchFamily="2" charset="2"/>
              <a:buChar char="§"/>
            </a:pPr>
            <a:endParaRPr lang="fr-FR" sz="2400" dirty="0">
              <a:solidFill>
                <a:srgbClr val="000000"/>
              </a:solidFill>
              <a:latin typeface="Calisto MT" pitchFamily="18" charset="0"/>
            </a:endParaRPr>
          </a:p>
          <a:p>
            <a:pPr>
              <a:spcBef>
                <a:spcPct val="30000"/>
              </a:spcBef>
              <a:buFont typeface="Wingdings" pitchFamily="2" charset="2"/>
              <a:buChar char="§"/>
            </a:pPr>
            <a:r>
              <a:rPr lang="fr-FR" sz="2400" dirty="0">
                <a:solidFill>
                  <a:srgbClr val="000000"/>
                </a:solidFill>
                <a:latin typeface="Calisto MT" pitchFamily="18" charset="0"/>
              </a:rPr>
              <a:t>Risque transitoire gérable.</a:t>
            </a:r>
          </a:p>
        </p:txBody>
      </p:sp>
    </p:spTree>
    <p:extLst>
      <p:ext uri="{BB962C8B-B14F-4D97-AF65-F5344CB8AC3E}">
        <p14:creationId xmlns:p14="http://schemas.microsoft.com/office/powerpoint/2010/main" val="281683578"/>
      </p:ext>
    </p:extLst>
  </p:cSld>
  <p:clrMapOvr>
    <a:masterClrMapping/>
  </p:clrMapOvr>
  <p:transition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42844" y="214290"/>
            <a:ext cx="350043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rgbClr val="002060"/>
                </a:solidFill>
              </a:rPr>
              <a:t>LA GESTION DES IM</a:t>
            </a:r>
            <a:endParaRPr lang="fr-FR" sz="2000" b="1" i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00232" y="1500174"/>
            <a:ext cx="3148619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lnSpc>
                <a:spcPct val="90000"/>
              </a:lnSpc>
              <a:spcBef>
                <a:spcPct val="30000"/>
              </a:spcBef>
            </a:pPr>
            <a:r>
              <a:rPr lang="fr-FR" sz="2800" b="1" dirty="0">
                <a:solidFill>
                  <a:srgbClr val="FF0000"/>
                </a:solidFill>
                <a:latin typeface="Calisto MT" pitchFamily="18" charset="0"/>
              </a:rPr>
              <a:t>2-GÉRER LES IM</a:t>
            </a:r>
          </a:p>
        </p:txBody>
      </p:sp>
      <p:sp>
        <p:nvSpPr>
          <p:cNvPr id="4" name="Rectangle 3"/>
          <p:cNvSpPr/>
          <p:nvPr/>
        </p:nvSpPr>
        <p:spPr>
          <a:xfrm>
            <a:off x="357158" y="2214554"/>
            <a:ext cx="8572560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None/>
            </a:pPr>
            <a:r>
              <a:rPr lang="fr-FR" sz="2400" b="1" dirty="0">
                <a:solidFill>
                  <a:srgbClr val="000000"/>
                </a:solidFill>
                <a:latin typeface="Calisto MT" pitchFamily="18" charset="0"/>
              </a:rPr>
              <a:t>Discuter la CAT : </a:t>
            </a:r>
          </a:p>
          <a:p>
            <a:pPr>
              <a:lnSpc>
                <a:spcPct val="90000"/>
              </a:lnSpc>
              <a:spcBef>
                <a:spcPct val="30000"/>
              </a:spcBef>
              <a:buNone/>
            </a:pPr>
            <a:endParaRPr lang="fr-FR" sz="2400" b="1" dirty="0">
              <a:solidFill>
                <a:srgbClr val="000000"/>
              </a:solidFill>
              <a:latin typeface="Calisto MT" pitchFamily="18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FontTx/>
              <a:buChar char="•"/>
            </a:pPr>
            <a:r>
              <a:rPr lang="fr-FR" sz="2000" dirty="0">
                <a:solidFill>
                  <a:srgbClr val="000000"/>
                </a:solidFill>
                <a:latin typeface="Calisto MT" pitchFamily="18" charset="0"/>
              </a:rPr>
              <a:t>Arrêt du ou de(s) médicament(s) impliqués.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Tx/>
              <a:buChar char="•"/>
            </a:pPr>
            <a:r>
              <a:rPr lang="fr-FR" sz="2000" dirty="0">
                <a:solidFill>
                  <a:srgbClr val="000000"/>
                </a:solidFill>
                <a:latin typeface="Calisto MT" pitchFamily="18" charset="0"/>
              </a:rPr>
              <a:t>Remplacement d'un médicament par un autre. 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Tx/>
              <a:buChar char="•"/>
            </a:pPr>
            <a:r>
              <a:rPr lang="fr-FR" sz="2000" dirty="0">
                <a:solidFill>
                  <a:srgbClr val="000000"/>
                </a:solidFill>
                <a:latin typeface="Calisto MT" pitchFamily="18" charset="0"/>
              </a:rPr>
              <a:t>Gestion provisoire du risque.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Tx/>
              <a:buChar char="•"/>
            </a:pPr>
            <a:r>
              <a:rPr lang="fr-FR" sz="2000" dirty="0">
                <a:solidFill>
                  <a:srgbClr val="000000"/>
                </a:solidFill>
                <a:latin typeface="Calisto MT" pitchFamily="18" charset="0"/>
              </a:rPr>
              <a:t>Espacer les prises.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Tx/>
              <a:buChar char="•"/>
            </a:pPr>
            <a:r>
              <a:rPr lang="fr-FR" sz="2000" dirty="0">
                <a:solidFill>
                  <a:srgbClr val="000000"/>
                </a:solidFill>
                <a:latin typeface="Calisto MT" pitchFamily="18" charset="0"/>
              </a:rPr>
              <a:t>Augmenter ou diminuer la posologie. 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Tx/>
              <a:buChar char="•"/>
            </a:pPr>
            <a:r>
              <a:rPr lang="fr-FR" sz="2000" dirty="0">
                <a:solidFill>
                  <a:srgbClr val="000000"/>
                </a:solidFill>
                <a:latin typeface="Calisto MT" pitchFamily="18" charset="0"/>
              </a:rPr>
              <a:t>Accroître la surveillance biologique.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Tx/>
              <a:buChar char="•"/>
            </a:pPr>
            <a:r>
              <a:rPr lang="fr-FR" sz="2000" dirty="0">
                <a:solidFill>
                  <a:srgbClr val="000000"/>
                </a:solidFill>
                <a:latin typeface="Calisto MT" pitchFamily="18" charset="0"/>
              </a:rPr>
              <a:t>Faire doser les taux circulants de principe actif = surveillance thérapeutique.</a:t>
            </a:r>
          </a:p>
        </p:txBody>
      </p:sp>
    </p:spTree>
    <p:extLst>
      <p:ext uri="{BB962C8B-B14F-4D97-AF65-F5344CB8AC3E}">
        <p14:creationId xmlns:p14="http://schemas.microsoft.com/office/powerpoint/2010/main" val="2222733556"/>
      </p:ext>
    </p:extLst>
  </p:cSld>
  <p:clrMapOvr>
    <a:masterClrMapping/>
  </p:clrMapOvr>
  <p:transition>
    <p:dissolv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4294967295"/>
          </p:nvPr>
        </p:nvSpPr>
        <p:spPr>
          <a:xfrm>
            <a:off x="274320" y="374900"/>
            <a:ext cx="8595360" cy="586130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None/>
            </a:pPr>
            <a:r>
              <a:rPr lang="fr-FR" sz="2800" b="1" dirty="0"/>
              <a:t>3. Surveiller :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Tx/>
              <a:buChar char="•"/>
            </a:pPr>
            <a:r>
              <a:rPr lang="fr-FR" sz="2800" dirty="0"/>
              <a:t>Surveillance biologique ; 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Tx/>
              <a:buChar char="•"/>
            </a:pPr>
            <a:r>
              <a:rPr lang="fr-FR" sz="2800" dirty="0"/>
              <a:t>Surveillance toxicologique « STP »:</a:t>
            </a:r>
          </a:p>
          <a:p>
            <a:pPr>
              <a:lnSpc>
                <a:spcPct val="90000"/>
              </a:lnSpc>
              <a:spcBef>
                <a:spcPct val="30000"/>
              </a:spcBef>
              <a:buNone/>
            </a:pPr>
            <a:endParaRPr lang="fr-FR" sz="2800" dirty="0"/>
          </a:p>
          <a:p>
            <a:pPr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Ø"/>
            </a:pPr>
            <a:r>
              <a:rPr lang="fr-FR" sz="2800" dirty="0"/>
              <a:t>Les STP des médicaments à marge thérapeutique étroite, permet une détection rapide en cas d’interaction (Ex : ciclosporine, </a:t>
            </a:r>
            <a:r>
              <a:rPr lang="fr-FR" sz="2800" dirty="0" err="1"/>
              <a:t>digoxine</a:t>
            </a:r>
            <a:r>
              <a:rPr lang="fr-FR" sz="2800" dirty="0"/>
              <a:t>, </a:t>
            </a:r>
            <a:r>
              <a:rPr lang="fr-FR" sz="2800" dirty="0" err="1"/>
              <a:t>méthotrexate</a:t>
            </a:r>
            <a:r>
              <a:rPr lang="fr-FR" sz="2800" dirty="0"/>
              <a:t>)</a:t>
            </a:r>
          </a:p>
          <a:p>
            <a:pPr>
              <a:lnSpc>
                <a:spcPct val="90000"/>
              </a:lnSpc>
              <a:spcBef>
                <a:spcPct val="30000"/>
              </a:spcBef>
              <a:buNone/>
            </a:pPr>
            <a:endParaRPr lang="fr-FR" sz="2800" dirty="0"/>
          </a:p>
          <a:p>
            <a:pPr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Ø"/>
            </a:pPr>
            <a:r>
              <a:rPr lang="fr-FR" sz="2800" dirty="0"/>
              <a:t>Permet aussi vérifier l’efficacité des mesures prises pour surmonter ces interactions. </a:t>
            </a:r>
          </a:p>
          <a:p>
            <a:pPr>
              <a:lnSpc>
                <a:spcPct val="90000"/>
              </a:lnSpc>
              <a:spcBef>
                <a:spcPct val="30000"/>
              </a:spcBef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98893224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dirty="0">
                <a:solidFill>
                  <a:srgbClr val="0070C0"/>
                </a:solidFill>
              </a:rPr>
              <a:t>Qu’est ce qu’une IM ?</a:t>
            </a:r>
          </a:p>
          <a:p>
            <a:pPr>
              <a:buNone/>
            </a:pPr>
            <a:r>
              <a:rPr lang="fr-FR" sz="2800" b="1" dirty="0">
                <a:solidFill>
                  <a:srgbClr val="0070C0"/>
                </a:solidFill>
              </a:rPr>
              <a:t>    </a:t>
            </a:r>
            <a:r>
              <a:rPr lang="fr-FR" sz="2400" b="1" dirty="0"/>
              <a:t>Toute </a:t>
            </a:r>
            <a:r>
              <a:rPr lang="fr-FR" sz="2400" b="1" dirty="0">
                <a:solidFill>
                  <a:srgbClr val="FF0000"/>
                </a:solidFill>
              </a:rPr>
              <a:t>modification</a:t>
            </a:r>
            <a:r>
              <a:rPr lang="fr-FR" sz="2400" b="1" dirty="0"/>
              <a:t> de </a:t>
            </a:r>
            <a:r>
              <a:rPr lang="fr-FR" sz="2400" b="1" dirty="0">
                <a:solidFill>
                  <a:srgbClr val="FF0000"/>
                </a:solidFill>
              </a:rPr>
              <a:t>l’efficacité </a:t>
            </a:r>
            <a:r>
              <a:rPr lang="fr-FR" sz="2400" b="1" dirty="0"/>
              <a:t>et/ou</a:t>
            </a:r>
            <a:r>
              <a:rPr lang="fr-FR" sz="2400" b="1" dirty="0">
                <a:solidFill>
                  <a:srgbClr val="FF0000"/>
                </a:solidFill>
              </a:rPr>
              <a:t> toxicité </a:t>
            </a:r>
            <a:r>
              <a:rPr lang="fr-FR" sz="2400" b="1" dirty="0"/>
              <a:t>d’un  médicament lorsqu’il est associé à un ou plusieurs autres substances:</a:t>
            </a:r>
          </a:p>
          <a:p>
            <a:pPr>
              <a:buNone/>
            </a:pPr>
            <a:r>
              <a:rPr lang="fr-FR" sz="2400" b="1" dirty="0"/>
              <a:t>                                         </a:t>
            </a:r>
            <a:endParaRPr lang="fr-FR" sz="2800" b="1" dirty="0"/>
          </a:p>
          <a:p>
            <a:pPr>
              <a:buNone/>
            </a:pP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 bwMode="auto">
          <a:xfrm>
            <a:off x="357158" y="2928934"/>
            <a:ext cx="2071702" cy="468000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b="1" dirty="0">
                <a:solidFill>
                  <a:schemeClr val="tx1"/>
                </a:solidFill>
              </a:rPr>
              <a:t>Médicament</a:t>
            </a:r>
          </a:p>
        </p:txBody>
      </p:sp>
      <p:sp>
        <p:nvSpPr>
          <p:cNvPr id="6" name="Rectangle à coins arrondis 5"/>
          <p:cNvSpPr/>
          <p:nvPr/>
        </p:nvSpPr>
        <p:spPr bwMode="auto">
          <a:xfrm>
            <a:off x="6143636" y="2928934"/>
            <a:ext cx="2214578" cy="468000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b="1" dirty="0">
                <a:solidFill>
                  <a:schemeClr val="tx1"/>
                </a:solidFill>
              </a:rPr>
              <a:t>Environnement</a:t>
            </a:r>
          </a:p>
        </p:txBody>
      </p:sp>
      <p:sp>
        <p:nvSpPr>
          <p:cNvPr id="7" name="Rectangle à coins arrondis 6"/>
          <p:cNvSpPr/>
          <p:nvPr/>
        </p:nvSpPr>
        <p:spPr bwMode="auto">
          <a:xfrm>
            <a:off x="3214678" y="2928934"/>
            <a:ext cx="1785950" cy="468000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b="1" dirty="0">
                <a:solidFill>
                  <a:schemeClr val="tx1"/>
                </a:solidFill>
              </a:rPr>
              <a:t>Aliment</a:t>
            </a:r>
          </a:p>
        </p:txBody>
      </p:sp>
      <p:pic>
        <p:nvPicPr>
          <p:cNvPr id="3075" name="Picture 3" descr="C:\Users\LENOVO\Pictures\trop-de-médicaments-autorisés-sur-la-base-détudes-préliminair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714752"/>
            <a:ext cx="1785950" cy="1428760"/>
          </a:xfrm>
          <a:prstGeom prst="rect">
            <a:avLst/>
          </a:prstGeom>
          <a:noFill/>
        </p:spPr>
      </p:pic>
      <p:pic>
        <p:nvPicPr>
          <p:cNvPr id="3076" name="Picture 4" descr="C:\Users\LENOVO\Pictures\1wjcuvf0-istock-000008090452xsmall-s-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4643446"/>
            <a:ext cx="1428760" cy="1214446"/>
          </a:xfrm>
          <a:prstGeom prst="rect">
            <a:avLst/>
          </a:prstGeom>
          <a:noFill/>
        </p:spPr>
      </p:pic>
      <p:pic>
        <p:nvPicPr>
          <p:cNvPr id="11" name="Picture 11" descr="http://www.questmachine.org/Articles/Illustrations/pollution1284902877.jpg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4714884"/>
            <a:ext cx="1357200" cy="1000800"/>
          </a:xfrm>
          <a:prstGeom prst="rect">
            <a:avLst/>
          </a:prstGeom>
          <a:noFill/>
        </p:spPr>
      </p:pic>
      <p:pic>
        <p:nvPicPr>
          <p:cNvPr id="3077" name="Picture 5" descr="C:\Users\LENOVO\Pictures\Baclofene-un-medicament-miracle-contre-l-alcoolisme_h_content_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4714884"/>
            <a:ext cx="1225548" cy="1071570"/>
          </a:xfrm>
          <a:prstGeom prst="rect">
            <a:avLst/>
          </a:prstGeom>
          <a:noFill/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857488" y="3500438"/>
            <a:ext cx="27146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sto MT" pitchFamily="18" charset="0"/>
              </a:rPr>
              <a:t>Jus de pamplemousse, lait.</a:t>
            </a:r>
          </a:p>
          <a:p>
            <a:r>
              <a:rPr lang="fr-FR" sz="1600" b="1" dirty="0">
                <a:latin typeface="Calisto MT" pitchFamily="18" charset="0"/>
              </a:rPr>
              <a:t>Chou avec les AVK. alcool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6215074" y="3643314"/>
            <a:ext cx="278608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sto MT" pitchFamily="18" charset="0"/>
              </a:rPr>
              <a:t>Pollution, tabac.</a:t>
            </a:r>
          </a:p>
          <a:p>
            <a:r>
              <a:rPr lang="fr-FR" sz="1600" b="1" dirty="0">
                <a:latin typeface="Calisto MT" pitchFamily="18" charset="0"/>
              </a:rPr>
              <a:t>Contamination par engrais, pesticides.</a:t>
            </a:r>
          </a:p>
        </p:txBody>
      </p:sp>
      <p:pic>
        <p:nvPicPr>
          <p:cNvPr id="3078" name="Picture 6" descr="C:\Users\LENOVO\Pictures\fumer-3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58082" y="4714884"/>
            <a:ext cx="1428792" cy="1000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600241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  <p:bldP spid="7" grpId="0" animBg="1"/>
      <p:bldP spid="14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42844" y="214290"/>
            <a:ext cx="350043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rgbClr val="002060"/>
                </a:solidFill>
              </a:rPr>
              <a:t>LA GESTION DES IM</a:t>
            </a:r>
            <a:endParaRPr lang="fr-FR" sz="2000" b="1" i="1" dirty="0">
              <a:solidFill>
                <a:srgbClr val="002060"/>
              </a:solidFill>
            </a:endParaRPr>
          </a:p>
        </p:txBody>
      </p:sp>
      <p:pic>
        <p:nvPicPr>
          <p:cNvPr id="3" name="Picture 2" descr="C:\Users\LENOVO\Pictures\doctorat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357166"/>
            <a:ext cx="2357455" cy="235745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85720" y="1571612"/>
            <a:ext cx="62151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sto MT" pitchFamily="18" charset="0"/>
              </a:rPr>
              <a:t>Facteurs a prendre en considération pour la gestion </a:t>
            </a:r>
            <a:r>
              <a:rPr lang="fr-FR" sz="2400" b="1">
                <a:solidFill>
                  <a:srgbClr val="002060"/>
                </a:solidFill>
                <a:latin typeface="Calisto MT" pitchFamily="18" charset="0"/>
              </a:rPr>
              <a:t>des IM </a:t>
            </a:r>
            <a:r>
              <a:rPr lang="fr-FR" sz="2400" b="1" dirty="0">
                <a:solidFill>
                  <a:srgbClr val="002060"/>
                </a:solidFill>
                <a:latin typeface="Calisto MT" pitchFamily="18" charset="0"/>
              </a:rPr>
              <a:t>en pratique clinique :</a:t>
            </a:r>
            <a:endParaRPr lang="fr-FR" sz="2000" b="1" dirty="0">
              <a:solidFill>
                <a:srgbClr val="002060"/>
              </a:solidFill>
              <a:latin typeface="Calisto MT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2571744"/>
            <a:ext cx="8501122" cy="96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solidFill>
                  <a:srgbClr val="FF0000"/>
                </a:solidFill>
                <a:latin typeface="Calisto MT" pitchFamily="18" charset="0"/>
              </a:rPr>
              <a:t>Signaler les IM </a:t>
            </a:r>
            <a:r>
              <a:rPr lang="fr-FR" sz="2000" b="1" dirty="0">
                <a:latin typeface="Calisto MT" pitchFamily="18" charset="0"/>
              </a:rPr>
              <a:t>: rôle du pharmacien lors de l’analyse et la validation des prescriptions.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500034" y="3777033"/>
            <a:ext cx="769110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sto MT" pitchFamily="18" charset="0"/>
              </a:rPr>
              <a:t>Utiliser les  ouvrages et les bases documentaires :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000" b="1" dirty="0">
                <a:latin typeface="Calisto MT" pitchFamily="18" charset="0"/>
              </a:rPr>
              <a:t>Les résumés des caractéristiques du produit </a:t>
            </a:r>
            <a:r>
              <a:rPr lang="fr-FR" sz="2000" b="1" dirty="0">
                <a:solidFill>
                  <a:srgbClr val="FF0000"/>
                </a:solidFill>
                <a:latin typeface="Calisto MT" pitchFamily="18" charset="0"/>
              </a:rPr>
              <a:t>RCP</a:t>
            </a:r>
            <a:r>
              <a:rPr lang="fr-FR" sz="2000" b="1" dirty="0">
                <a:latin typeface="Calisto MT" pitchFamily="18" charset="0"/>
              </a:rPr>
              <a:t>  (Vidal).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000" b="1" dirty="0">
                <a:latin typeface="Calisto MT" pitchFamily="18" charset="0"/>
              </a:rPr>
              <a:t>Le supplément « </a:t>
            </a:r>
            <a:r>
              <a:rPr lang="fr-FR" sz="2000" b="1" dirty="0">
                <a:solidFill>
                  <a:srgbClr val="FF0000"/>
                </a:solidFill>
                <a:latin typeface="Calisto MT" pitchFamily="18" charset="0"/>
              </a:rPr>
              <a:t>Interactions médicamenteuses </a:t>
            </a:r>
            <a:r>
              <a:rPr lang="fr-FR" sz="2000" b="1" dirty="0">
                <a:latin typeface="Calisto MT" pitchFamily="18" charset="0"/>
              </a:rPr>
              <a:t>»  revue (Prescrire).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000" b="1" dirty="0">
                <a:latin typeface="Calisto MT" pitchFamily="18" charset="0"/>
              </a:rPr>
              <a:t>Le thésaurus de l’ Afssaps. </a:t>
            </a:r>
          </a:p>
        </p:txBody>
      </p:sp>
      <p:pic>
        <p:nvPicPr>
          <p:cNvPr id="7" name="Picture 4" descr="http://www.vidal.fr/images/stories/produits/2010/vidal_2010.jpg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000" y="4698000"/>
            <a:ext cx="1334280" cy="1945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6985903"/>
      </p:ext>
    </p:extLst>
  </p:cSld>
  <p:clrMapOvr>
    <a:masterClrMapping/>
  </p:clrMapOvr>
  <p:transition>
    <p:dissolv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65195" y="2767282"/>
            <a:ext cx="641361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fr-FR" sz="8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MERCI</a:t>
            </a:r>
          </a:p>
        </p:txBody>
      </p:sp>
    </p:spTree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95502"/>
            <a:ext cx="8229600" cy="484030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400" b="1" dirty="0">
                <a:solidFill>
                  <a:srgbClr val="0070C0"/>
                </a:solidFill>
              </a:rPr>
              <a:t>Qu’est ce qu’une IM cliniquement significative ?</a:t>
            </a:r>
          </a:p>
          <a:p>
            <a:pPr>
              <a:buNone/>
            </a:pPr>
            <a:r>
              <a:rPr lang="fr-FR" sz="2400" b="1" dirty="0">
                <a:solidFill>
                  <a:srgbClr val="0070C0"/>
                </a:solidFill>
              </a:rPr>
              <a:t>      </a:t>
            </a:r>
            <a:endParaRPr lang="fr-FR" sz="2400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7224" y="3123590"/>
            <a:ext cx="76438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/>
              <a:t>Activité thérapeutique ou toxicité, est suffisamment modifiée pour qu’une modification de la</a:t>
            </a:r>
            <a:r>
              <a:rPr lang="fr-FR" sz="2400" b="1" dirty="0">
                <a:solidFill>
                  <a:srgbClr val="FF0000"/>
                </a:solidFill>
              </a:rPr>
              <a:t> posologie </a:t>
            </a:r>
            <a:r>
              <a:rPr lang="fr-FR" sz="2400" b="1" dirty="0"/>
              <a:t>ou une autre intervention médicale soit </a:t>
            </a:r>
            <a:r>
              <a:rPr lang="fr-FR" sz="2400" b="1" dirty="0">
                <a:solidFill>
                  <a:srgbClr val="FF0000"/>
                </a:solidFill>
              </a:rPr>
              <a:t>justifiée</a:t>
            </a:r>
            <a:r>
              <a:rPr lang="fr-FR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3972431"/>
      </p:ext>
    </p:extLst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" y="0"/>
            <a:ext cx="9000445" cy="1291131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>
                <a:ln w="18415" cmpd="sng">
                  <a:solidFill>
                    <a:srgbClr val="FFFFFF"/>
                  </a:solidFill>
                  <a:prstDash val="solid"/>
                </a:ln>
              </a:rPr>
              <a:t>Selon que les IM soient recherchées en pratique ou non:</a:t>
            </a:r>
            <a:endParaRPr lang="en-US" sz="3600" b="1" dirty="0">
              <a:ln w="18415" cmpd="sng">
                <a:solidFill>
                  <a:srgbClr val="FFFFFF"/>
                </a:solidFill>
                <a:prstDash val="solid"/>
              </a:ln>
            </a:endParaRPr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rme libre 5"/>
          <p:cNvSpPr/>
          <p:nvPr/>
        </p:nvSpPr>
        <p:spPr>
          <a:xfrm>
            <a:off x="147988" y="1291131"/>
            <a:ext cx="4264108" cy="5344675"/>
          </a:xfrm>
          <a:custGeom>
            <a:avLst/>
            <a:gdLst>
              <a:gd name="connsiteX0" fmla="*/ 0 w 4264108"/>
              <a:gd name="connsiteY0" fmla="*/ 426411 h 5344675"/>
              <a:gd name="connsiteX1" fmla="*/ 124893 w 4264108"/>
              <a:gd name="connsiteY1" fmla="*/ 124893 h 5344675"/>
              <a:gd name="connsiteX2" fmla="*/ 426411 w 4264108"/>
              <a:gd name="connsiteY2" fmla="*/ 1 h 5344675"/>
              <a:gd name="connsiteX3" fmla="*/ 3837697 w 4264108"/>
              <a:gd name="connsiteY3" fmla="*/ 0 h 5344675"/>
              <a:gd name="connsiteX4" fmla="*/ 4139215 w 4264108"/>
              <a:gd name="connsiteY4" fmla="*/ 124893 h 5344675"/>
              <a:gd name="connsiteX5" fmla="*/ 4264107 w 4264108"/>
              <a:gd name="connsiteY5" fmla="*/ 426411 h 5344675"/>
              <a:gd name="connsiteX6" fmla="*/ 4264108 w 4264108"/>
              <a:gd name="connsiteY6" fmla="*/ 4918264 h 5344675"/>
              <a:gd name="connsiteX7" fmla="*/ 4139215 w 4264108"/>
              <a:gd name="connsiteY7" fmla="*/ 5219782 h 5344675"/>
              <a:gd name="connsiteX8" fmla="*/ 3837697 w 4264108"/>
              <a:gd name="connsiteY8" fmla="*/ 5344675 h 5344675"/>
              <a:gd name="connsiteX9" fmla="*/ 426411 w 4264108"/>
              <a:gd name="connsiteY9" fmla="*/ 5344675 h 5344675"/>
              <a:gd name="connsiteX10" fmla="*/ 124893 w 4264108"/>
              <a:gd name="connsiteY10" fmla="*/ 5219782 h 5344675"/>
              <a:gd name="connsiteX11" fmla="*/ 0 w 4264108"/>
              <a:gd name="connsiteY11" fmla="*/ 4918264 h 5344675"/>
              <a:gd name="connsiteX12" fmla="*/ 0 w 4264108"/>
              <a:gd name="connsiteY12" fmla="*/ 426411 h 534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64108" h="5344675">
                <a:moveTo>
                  <a:pt x="0" y="426411"/>
                </a:moveTo>
                <a:cubicBezTo>
                  <a:pt x="0" y="313320"/>
                  <a:pt x="44926" y="204860"/>
                  <a:pt x="124893" y="124893"/>
                </a:cubicBezTo>
                <a:cubicBezTo>
                  <a:pt x="204861" y="44926"/>
                  <a:pt x="313320" y="0"/>
                  <a:pt x="426411" y="1"/>
                </a:cubicBezTo>
                <a:lnTo>
                  <a:pt x="3837697" y="0"/>
                </a:lnTo>
                <a:cubicBezTo>
                  <a:pt x="3950788" y="0"/>
                  <a:pt x="4059248" y="44926"/>
                  <a:pt x="4139215" y="124893"/>
                </a:cubicBezTo>
                <a:cubicBezTo>
                  <a:pt x="4219182" y="204861"/>
                  <a:pt x="4264108" y="313320"/>
                  <a:pt x="4264107" y="426411"/>
                </a:cubicBezTo>
                <a:cubicBezTo>
                  <a:pt x="4264107" y="1923695"/>
                  <a:pt x="4264108" y="3420980"/>
                  <a:pt x="4264108" y="4918264"/>
                </a:cubicBezTo>
                <a:cubicBezTo>
                  <a:pt x="4264108" y="5031355"/>
                  <a:pt x="4219183" y="5139815"/>
                  <a:pt x="4139215" y="5219782"/>
                </a:cubicBezTo>
                <a:cubicBezTo>
                  <a:pt x="4059247" y="5299750"/>
                  <a:pt x="3950788" y="5344675"/>
                  <a:pt x="3837697" y="5344675"/>
                </a:cubicBezTo>
                <a:lnTo>
                  <a:pt x="426411" y="5344675"/>
                </a:lnTo>
                <a:cubicBezTo>
                  <a:pt x="313320" y="5344675"/>
                  <a:pt x="204860" y="5299750"/>
                  <a:pt x="124893" y="5219782"/>
                </a:cubicBezTo>
                <a:cubicBezTo>
                  <a:pt x="44925" y="5139814"/>
                  <a:pt x="0" y="5031355"/>
                  <a:pt x="0" y="4918264"/>
                </a:cubicBezTo>
                <a:lnTo>
                  <a:pt x="0" y="426411"/>
                </a:lnTo>
                <a:close/>
              </a:path>
            </a:pathLst>
          </a:cu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3360" tIns="213360" rIns="213360" bIns="3954633" numCol="1" spcCol="1270" anchor="ctr" anchorCtr="0">
            <a:noAutofit/>
          </a:bodyPr>
          <a:lstStyle/>
          <a:p>
            <a:pPr lvl="0" algn="ctr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5600" kern="1200" dirty="0"/>
              <a:t>Utiles </a:t>
            </a:r>
          </a:p>
        </p:txBody>
      </p:sp>
      <p:sp>
        <p:nvSpPr>
          <p:cNvPr id="7" name="Forme libre 6"/>
          <p:cNvSpPr/>
          <p:nvPr/>
        </p:nvSpPr>
        <p:spPr>
          <a:xfrm>
            <a:off x="568944" y="3885094"/>
            <a:ext cx="3411286" cy="1050015"/>
          </a:xfrm>
          <a:custGeom>
            <a:avLst/>
            <a:gdLst>
              <a:gd name="connsiteX0" fmla="*/ 0 w 3411286"/>
              <a:gd name="connsiteY0" fmla="*/ 105001 h 1050014"/>
              <a:gd name="connsiteX1" fmla="*/ 30754 w 3411286"/>
              <a:gd name="connsiteY1" fmla="*/ 30754 h 1050014"/>
              <a:gd name="connsiteX2" fmla="*/ 105001 w 3411286"/>
              <a:gd name="connsiteY2" fmla="*/ 0 h 1050014"/>
              <a:gd name="connsiteX3" fmla="*/ 3306285 w 3411286"/>
              <a:gd name="connsiteY3" fmla="*/ 0 h 1050014"/>
              <a:gd name="connsiteX4" fmla="*/ 3380532 w 3411286"/>
              <a:gd name="connsiteY4" fmla="*/ 30754 h 1050014"/>
              <a:gd name="connsiteX5" fmla="*/ 3411286 w 3411286"/>
              <a:gd name="connsiteY5" fmla="*/ 105001 h 1050014"/>
              <a:gd name="connsiteX6" fmla="*/ 3411286 w 3411286"/>
              <a:gd name="connsiteY6" fmla="*/ 945013 h 1050014"/>
              <a:gd name="connsiteX7" fmla="*/ 3380532 w 3411286"/>
              <a:gd name="connsiteY7" fmla="*/ 1019260 h 1050014"/>
              <a:gd name="connsiteX8" fmla="*/ 3306285 w 3411286"/>
              <a:gd name="connsiteY8" fmla="*/ 1050014 h 1050014"/>
              <a:gd name="connsiteX9" fmla="*/ 105001 w 3411286"/>
              <a:gd name="connsiteY9" fmla="*/ 1050014 h 1050014"/>
              <a:gd name="connsiteX10" fmla="*/ 30754 w 3411286"/>
              <a:gd name="connsiteY10" fmla="*/ 1019260 h 1050014"/>
              <a:gd name="connsiteX11" fmla="*/ 0 w 3411286"/>
              <a:gd name="connsiteY11" fmla="*/ 945013 h 1050014"/>
              <a:gd name="connsiteX12" fmla="*/ 0 w 3411286"/>
              <a:gd name="connsiteY12" fmla="*/ 105001 h 105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11286" h="1050014">
                <a:moveTo>
                  <a:pt x="0" y="105001"/>
                </a:moveTo>
                <a:cubicBezTo>
                  <a:pt x="0" y="77153"/>
                  <a:pt x="11063" y="50446"/>
                  <a:pt x="30754" y="30754"/>
                </a:cubicBezTo>
                <a:cubicBezTo>
                  <a:pt x="50446" y="11063"/>
                  <a:pt x="77153" y="0"/>
                  <a:pt x="105001" y="0"/>
                </a:cubicBezTo>
                <a:lnTo>
                  <a:pt x="3306285" y="0"/>
                </a:lnTo>
                <a:cubicBezTo>
                  <a:pt x="3334133" y="0"/>
                  <a:pt x="3360840" y="11063"/>
                  <a:pt x="3380532" y="30754"/>
                </a:cubicBezTo>
                <a:cubicBezTo>
                  <a:pt x="3400223" y="50446"/>
                  <a:pt x="3411286" y="77153"/>
                  <a:pt x="3411286" y="105001"/>
                </a:cubicBezTo>
                <a:lnTo>
                  <a:pt x="3411286" y="945013"/>
                </a:lnTo>
                <a:cubicBezTo>
                  <a:pt x="3411286" y="972861"/>
                  <a:pt x="3400223" y="999568"/>
                  <a:pt x="3380532" y="1019260"/>
                </a:cubicBezTo>
                <a:cubicBezTo>
                  <a:pt x="3360840" y="1038952"/>
                  <a:pt x="3334133" y="1050014"/>
                  <a:pt x="3306285" y="1050014"/>
                </a:cubicBezTo>
                <a:lnTo>
                  <a:pt x="105001" y="1050014"/>
                </a:lnTo>
                <a:cubicBezTo>
                  <a:pt x="77153" y="1050014"/>
                  <a:pt x="50446" y="1038951"/>
                  <a:pt x="30754" y="1019260"/>
                </a:cubicBezTo>
                <a:cubicBezTo>
                  <a:pt x="11063" y="999568"/>
                  <a:pt x="0" y="972861"/>
                  <a:pt x="0" y="945013"/>
                </a:cubicBezTo>
                <a:lnTo>
                  <a:pt x="0" y="10500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714" tIns="76474" rIns="91714" bIns="7647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/>
              <a:t>Diminuer le coût </a:t>
            </a:r>
          </a:p>
        </p:txBody>
      </p:sp>
      <p:sp>
        <p:nvSpPr>
          <p:cNvPr id="8" name="Forme libre 7"/>
          <p:cNvSpPr/>
          <p:nvPr/>
        </p:nvSpPr>
        <p:spPr>
          <a:xfrm>
            <a:off x="574399" y="5299431"/>
            <a:ext cx="3411286" cy="1050015"/>
          </a:xfrm>
          <a:custGeom>
            <a:avLst/>
            <a:gdLst>
              <a:gd name="connsiteX0" fmla="*/ 0 w 3411286"/>
              <a:gd name="connsiteY0" fmla="*/ 105001 h 1050014"/>
              <a:gd name="connsiteX1" fmla="*/ 30754 w 3411286"/>
              <a:gd name="connsiteY1" fmla="*/ 30754 h 1050014"/>
              <a:gd name="connsiteX2" fmla="*/ 105001 w 3411286"/>
              <a:gd name="connsiteY2" fmla="*/ 0 h 1050014"/>
              <a:gd name="connsiteX3" fmla="*/ 3306285 w 3411286"/>
              <a:gd name="connsiteY3" fmla="*/ 0 h 1050014"/>
              <a:gd name="connsiteX4" fmla="*/ 3380532 w 3411286"/>
              <a:gd name="connsiteY4" fmla="*/ 30754 h 1050014"/>
              <a:gd name="connsiteX5" fmla="*/ 3411286 w 3411286"/>
              <a:gd name="connsiteY5" fmla="*/ 105001 h 1050014"/>
              <a:gd name="connsiteX6" fmla="*/ 3411286 w 3411286"/>
              <a:gd name="connsiteY6" fmla="*/ 945013 h 1050014"/>
              <a:gd name="connsiteX7" fmla="*/ 3380532 w 3411286"/>
              <a:gd name="connsiteY7" fmla="*/ 1019260 h 1050014"/>
              <a:gd name="connsiteX8" fmla="*/ 3306285 w 3411286"/>
              <a:gd name="connsiteY8" fmla="*/ 1050014 h 1050014"/>
              <a:gd name="connsiteX9" fmla="*/ 105001 w 3411286"/>
              <a:gd name="connsiteY9" fmla="*/ 1050014 h 1050014"/>
              <a:gd name="connsiteX10" fmla="*/ 30754 w 3411286"/>
              <a:gd name="connsiteY10" fmla="*/ 1019260 h 1050014"/>
              <a:gd name="connsiteX11" fmla="*/ 0 w 3411286"/>
              <a:gd name="connsiteY11" fmla="*/ 945013 h 1050014"/>
              <a:gd name="connsiteX12" fmla="*/ 0 w 3411286"/>
              <a:gd name="connsiteY12" fmla="*/ 105001 h 105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11286" h="1050014">
                <a:moveTo>
                  <a:pt x="0" y="105001"/>
                </a:moveTo>
                <a:cubicBezTo>
                  <a:pt x="0" y="77153"/>
                  <a:pt x="11063" y="50446"/>
                  <a:pt x="30754" y="30754"/>
                </a:cubicBezTo>
                <a:cubicBezTo>
                  <a:pt x="50446" y="11063"/>
                  <a:pt x="77153" y="0"/>
                  <a:pt x="105001" y="0"/>
                </a:cubicBezTo>
                <a:lnTo>
                  <a:pt x="3306285" y="0"/>
                </a:lnTo>
                <a:cubicBezTo>
                  <a:pt x="3334133" y="0"/>
                  <a:pt x="3360840" y="11063"/>
                  <a:pt x="3380532" y="30754"/>
                </a:cubicBezTo>
                <a:cubicBezTo>
                  <a:pt x="3400223" y="50446"/>
                  <a:pt x="3411286" y="77153"/>
                  <a:pt x="3411286" y="105001"/>
                </a:cubicBezTo>
                <a:lnTo>
                  <a:pt x="3411286" y="945013"/>
                </a:lnTo>
                <a:cubicBezTo>
                  <a:pt x="3411286" y="972861"/>
                  <a:pt x="3400223" y="999568"/>
                  <a:pt x="3380532" y="1019260"/>
                </a:cubicBezTo>
                <a:cubicBezTo>
                  <a:pt x="3360840" y="1038952"/>
                  <a:pt x="3334133" y="1050014"/>
                  <a:pt x="3306285" y="1050014"/>
                </a:cubicBezTo>
                <a:lnTo>
                  <a:pt x="105001" y="1050014"/>
                </a:lnTo>
                <a:cubicBezTo>
                  <a:pt x="77153" y="1050014"/>
                  <a:pt x="50446" y="1038951"/>
                  <a:pt x="30754" y="1019260"/>
                </a:cubicBezTo>
                <a:cubicBezTo>
                  <a:pt x="11063" y="999568"/>
                  <a:pt x="0" y="972861"/>
                  <a:pt x="0" y="945013"/>
                </a:cubicBezTo>
                <a:lnTo>
                  <a:pt x="0" y="10500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714" tIns="76474" rIns="91714" bIns="7647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dirty="0"/>
              <a:t>améliorer la sécurité d’emploi des </a:t>
            </a:r>
            <a:r>
              <a:rPr lang="fr-FR" sz="2400" b="1" dirty="0" err="1"/>
              <a:t>mdts</a:t>
            </a:r>
            <a:r>
              <a:rPr lang="fr-FR" sz="2400" b="1" dirty="0"/>
              <a:t> </a:t>
            </a:r>
            <a:endParaRPr lang="fr-FR" sz="2400" b="1" kern="1200" dirty="0"/>
          </a:p>
        </p:txBody>
      </p:sp>
      <p:sp>
        <p:nvSpPr>
          <p:cNvPr id="10" name="Forme libre 9"/>
          <p:cNvSpPr/>
          <p:nvPr/>
        </p:nvSpPr>
        <p:spPr>
          <a:xfrm>
            <a:off x="155187" y="1291131"/>
            <a:ext cx="4264108" cy="5344675"/>
          </a:xfrm>
          <a:custGeom>
            <a:avLst/>
            <a:gdLst>
              <a:gd name="connsiteX0" fmla="*/ 0 w 4264108"/>
              <a:gd name="connsiteY0" fmla="*/ 426411 h 5344675"/>
              <a:gd name="connsiteX1" fmla="*/ 124893 w 4264108"/>
              <a:gd name="connsiteY1" fmla="*/ 124893 h 5344675"/>
              <a:gd name="connsiteX2" fmla="*/ 426411 w 4264108"/>
              <a:gd name="connsiteY2" fmla="*/ 1 h 5344675"/>
              <a:gd name="connsiteX3" fmla="*/ 3837697 w 4264108"/>
              <a:gd name="connsiteY3" fmla="*/ 0 h 5344675"/>
              <a:gd name="connsiteX4" fmla="*/ 4139215 w 4264108"/>
              <a:gd name="connsiteY4" fmla="*/ 124893 h 5344675"/>
              <a:gd name="connsiteX5" fmla="*/ 4264107 w 4264108"/>
              <a:gd name="connsiteY5" fmla="*/ 426411 h 5344675"/>
              <a:gd name="connsiteX6" fmla="*/ 4264108 w 4264108"/>
              <a:gd name="connsiteY6" fmla="*/ 4918264 h 5344675"/>
              <a:gd name="connsiteX7" fmla="*/ 4139215 w 4264108"/>
              <a:gd name="connsiteY7" fmla="*/ 5219782 h 5344675"/>
              <a:gd name="connsiteX8" fmla="*/ 3837697 w 4264108"/>
              <a:gd name="connsiteY8" fmla="*/ 5344675 h 5344675"/>
              <a:gd name="connsiteX9" fmla="*/ 426411 w 4264108"/>
              <a:gd name="connsiteY9" fmla="*/ 5344675 h 5344675"/>
              <a:gd name="connsiteX10" fmla="*/ 124893 w 4264108"/>
              <a:gd name="connsiteY10" fmla="*/ 5219782 h 5344675"/>
              <a:gd name="connsiteX11" fmla="*/ 0 w 4264108"/>
              <a:gd name="connsiteY11" fmla="*/ 4918264 h 5344675"/>
              <a:gd name="connsiteX12" fmla="*/ 0 w 4264108"/>
              <a:gd name="connsiteY12" fmla="*/ 426411 h 534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64108" h="5344675">
                <a:moveTo>
                  <a:pt x="0" y="426411"/>
                </a:moveTo>
                <a:cubicBezTo>
                  <a:pt x="0" y="313320"/>
                  <a:pt x="44926" y="204860"/>
                  <a:pt x="124893" y="124893"/>
                </a:cubicBezTo>
                <a:cubicBezTo>
                  <a:pt x="204861" y="44926"/>
                  <a:pt x="313320" y="0"/>
                  <a:pt x="426411" y="1"/>
                </a:cubicBezTo>
                <a:lnTo>
                  <a:pt x="3837697" y="0"/>
                </a:lnTo>
                <a:cubicBezTo>
                  <a:pt x="3950788" y="0"/>
                  <a:pt x="4059248" y="44926"/>
                  <a:pt x="4139215" y="124893"/>
                </a:cubicBezTo>
                <a:cubicBezTo>
                  <a:pt x="4219182" y="204861"/>
                  <a:pt x="4264108" y="313320"/>
                  <a:pt x="4264107" y="426411"/>
                </a:cubicBezTo>
                <a:cubicBezTo>
                  <a:pt x="4264107" y="1923695"/>
                  <a:pt x="4264108" y="3420980"/>
                  <a:pt x="4264108" y="4918264"/>
                </a:cubicBezTo>
                <a:cubicBezTo>
                  <a:pt x="4264108" y="5031355"/>
                  <a:pt x="4219183" y="5139815"/>
                  <a:pt x="4139215" y="5219782"/>
                </a:cubicBezTo>
                <a:cubicBezTo>
                  <a:pt x="4059247" y="5299750"/>
                  <a:pt x="3950788" y="5344675"/>
                  <a:pt x="3837697" y="5344675"/>
                </a:cubicBezTo>
                <a:lnTo>
                  <a:pt x="426411" y="5344675"/>
                </a:lnTo>
                <a:cubicBezTo>
                  <a:pt x="313320" y="5344675"/>
                  <a:pt x="204860" y="5299750"/>
                  <a:pt x="124893" y="5219782"/>
                </a:cubicBezTo>
                <a:cubicBezTo>
                  <a:pt x="44925" y="5139814"/>
                  <a:pt x="0" y="5031355"/>
                  <a:pt x="0" y="4918264"/>
                </a:cubicBezTo>
                <a:lnTo>
                  <a:pt x="0" y="426411"/>
                </a:lnTo>
                <a:close/>
              </a:path>
            </a:pathLst>
          </a:cu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3360" tIns="213360" rIns="213360" bIns="3954633" numCol="1" spcCol="1270" anchor="ctr" anchorCtr="0">
            <a:noAutofit/>
          </a:bodyPr>
          <a:lstStyle/>
          <a:p>
            <a:pPr lvl="0" algn="ctr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5600" kern="1200" dirty="0"/>
              <a:t>indésirables</a:t>
            </a:r>
          </a:p>
        </p:txBody>
      </p:sp>
      <p:sp>
        <p:nvSpPr>
          <p:cNvPr id="13" name="Forme libre 12"/>
          <p:cNvSpPr/>
          <p:nvPr/>
        </p:nvSpPr>
        <p:spPr>
          <a:xfrm>
            <a:off x="542696" y="3954547"/>
            <a:ext cx="3411286" cy="934069"/>
          </a:xfrm>
          <a:custGeom>
            <a:avLst/>
            <a:gdLst>
              <a:gd name="connsiteX0" fmla="*/ 0 w 3411286"/>
              <a:gd name="connsiteY0" fmla="*/ 77861 h 778605"/>
              <a:gd name="connsiteX1" fmla="*/ 22805 w 3411286"/>
              <a:gd name="connsiteY1" fmla="*/ 22805 h 778605"/>
              <a:gd name="connsiteX2" fmla="*/ 77861 w 3411286"/>
              <a:gd name="connsiteY2" fmla="*/ 0 h 778605"/>
              <a:gd name="connsiteX3" fmla="*/ 3333425 w 3411286"/>
              <a:gd name="connsiteY3" fmla="*/ 0 h 778605"/>
              <a:gd name="connsiteX4" fmla="*/ 3388481 w 3411286"/>
              <a:gd name="connsiteY4" fmla="*/ 22805 h 778605"/>
              <a:gd name="connsiteX5" fmla="*/ 3411286 w 3411286"/>
              <a:gd name="connsiteY5" fmla="*/ 77861 h 778605"/>
              <a:gd name="connsiteX6" fmla="*/ 3411286 w 3411286"/>
              <a:gd name="connsiteY6" fmla="*/ 700744 h 778605"/>
              <a:gd name="connsiteX7" fmla="*/ 3388481 w 3411286"/>
              <a:gd name="connsiteY7" fmla="*/ 755800 h 778605"/>
              <a:gd name="connsiteX8" fmla="*/ 3333425 w 3411286"/>
              <a:gd name="connsiteY8" fmla="*/ 778605 h 778605"/>
              <a:gd name="connsiteX9" fmla="*/ 77861 w 3411286"/>
              <a:gd name="connsiteY9" fmla="*/ 778605 h 778605"/>
              <a:gd name="connsiteX10" fmla="*/ 22805 w 3411286"/>
              <a:gd name="connsiteY10" fmla="*/ 755800 h 778605"/>
              <a:gd name="connsiteX11" fmla="*/ 0 w 3411286"/>
              <a:gd name="connsiteY11" fmla="*/ 700744 h 778605"/>
              <a:gd name="connsiteX12" fmla="*/ 0 w 3411286"/>
              <a:gd name="connsiteY12" fmla="*/ 77861 h 778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11286" h="778605">
                <a:moveTo>
                  <a:pt x="0" y="77861"/>
                </a:moveTo>
                <a:cubicBezTo>
                  <a:pt x="0" y="57211"/>
                  <a:pt x="8203" y="37407"/>
                  <a:pt x="22805" y="22805"/>
                </a:cubicBezTo>
                <a:cubicBezTo>
                  <a:pt x="37407" y="8203"/>
                  <a:pt x="57211" y="0"/>
                  <a:pt x="77861" y="0"/>
                </a:cubicBezTo>
                <a:lnTo>
                  <a:pt x="3333425" y="0"/>
                </a:lnTo>
                <a:cubicBezTo>
                  <a:pt x="3354075" y="0"/>
                  <a:pt x="3373879" y="8203"/>
                  <a:pt x="3388481" y="22805"/>
                </a:cubicBezTo>
                <a:cubicBezTo>
                  <a:pt x="3403083" y="37407"/>
                  <a:pt x="3411286" y="57211"/>
                  <a:pt x="3411286" y="77861"/>
                </a:cubicBezTo>
                <a:lnTo>
                  <a:pt x="3411286" y="700744"/>
                </a:lnTo>
                <a:cubicBezTo>
                  <a:pt x="3411286" y="721394"/>
                  <a:pt x="3403083" y="741198"/>
                  <a:pt x="3388481" y="755800"/>
                </a:cubicBezTo>
                <a:cubicBezTo>
                  <a:pt x="3373879" y="770402"/>
                  <a:pt x="3354075" y="778605"/>
                  <a:pt x="3333425" y="778605"/>
                </a:cubicBezTo>
                <a:lnTo>
                  <a:pt x="77861" y="778605"/>
                </a:lnTo>
                <a:cubicBezTo>
                  <a:pt x="57211" y="778605"/>
                  <a:pt x="37407" y="770402"/>
                  <a:pt x="22805" y="755800"/>
                </a:cubicBezTo>
                <a:cubicBezTo>
                  <a:pt x="8203" y="741198"/>
                  <a:pt x="0" y="721394"/>
                  <a:pt x="0" y="700744"/>
                </a:cubicBezTo>
                <a:lnTo>
                  <a:pt x="0" y="7786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3765" tIns="68525" rIns="83765" bIns="6852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/>
              <a:t>Diminution du coût </a:t>
            </a:r>
          </a:p>
        </p:txBody>
      </p:sp>
      <p:sp>
        <p:nvSpPr>
          <p:cNvPr id="14" name="Forme libre 13"/>
          <p:cNvSpPr/>
          <p:nvPr/>
        </p:nvSpPr>
        <p:spPr>
          <a:xfrm>
            <a:off x="581426" y="5566870"/>
            <a:ext cx="3411286" cy="916231"/>
          </a:xfrm>
          <a:custGeom>
            <a:avLst/>
            <a:gdLst>
              <a:gd name="connsiteX0" fmla="*/ 0 w 3411286"/>
              <a:gd name="connsiteY0" fmla="*/ 77861 h 778605"/>
              <a:gd name="connsiteX1" fmla="*/ 22805 w 3411286"/>
              <a:gd name="connsiteY1" fmla="*/ 22805 h 778605"/>
              <a:gd name="connsiteX2" fmla="*/ 77861 w 3411286"/>
              <a:gd name="connsiteY2" fmla="*/ 0 h 778605"/>
              <a:gd name="connsiteX3" fmla="*/ 3333425 w 3411286"/>
              <a:gd name="connsiteY3" fmla="*/ 0 h 778605"/>
              <a:gd name="connsiteX4" fmla="*/ 3388481 w 3411286"/>
              <a:gd name="connsiteY4" fmla="*/ 22805 h 778605"/>
              <a:gd name="connsiteX5" fmla="*/ 3411286 w 3411286"/>
              <a:gd name="connsiteY5" fmla="*/ 77861 h 778605"/>
              <a:gd name="connsiteX6" fmla="*/ 3411286 w 3411286"/>
              <a:gd name="connsiteY6" fmla="*/ 700744 h 778605"/>
              <a:gd name="connsiteX7" fmla="*/ 3388481 w 3411286"/>
              <a:gd name="connsiteY7" fmla="*/ 755800 h 778605"/>
              <a:gd name="connsiteX8" fmla="*/ 3333425 w 3411286"/>
              <a:gd name="connsiteY8" fmla="*/ 778605 h 778605"/>
              <a:gd name="connsiteX9" fmla="*/ 77861 w 3411286"/>
              <a:gd name="connsiteY9" fmla="*/ 778605 h 778605"/>
              <a:gd name="connsiteX10" fmla="*/ 22805 w 3411286"/>
              <a:gd name="connsiteY10" fmla="*/ 755800 h 778605"/>
              <a:gd name="connsiteX11" fmla="*/ 0 w 3411286"/>
              <a:gd name="connsiteY11" fmla="*/ 700744 h 778605"/>
              <a:gd name="connsiteX12" fmla="*/ 0 w 3411286"/>
              <a:gd name="connsiteY12" fmla="*/ 77861 h 778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11286" h="778605">
                <a:moveTo>
                  <a:pt x="0" y="77861"/>
                </a:moveTo>
                <a:cubicBezTo>
                  <a:pt x="0" y="57211"/>
                  <a:pt x="8203" y="37407"/>
                  <a:pt x="22805" y="22805"/>
                </a:cubicBezTo>
                <a:cubicBezTo>
                  <a:pt x="37407" y="8203"/>
                  <a:pt x="57211" y="0"/>
                  <a:pt x="77861" y="0"/>
                </a:cubicBezTo>
                <a:lnTo>
                  <a:pt x="3333425" y="0"/>
                </a:lnTo>
                <a:cubicBezTo>
                  <a:pt x="3354075" y="0"/>
                  <a:pt x="3373879" y="8203"/>
                  <a:pt x="3388481" y="22805"/>
                </a:cubicBezTo>
                <a:cubicBezTo>
                  <a:pt x="3403083" y="37407"/>
                  <a:pt x="3411286" y="57211"/>
                  <a:pt x="3411286" y="77861"/>
                </a:cubicBezTo>
                <a:lnTo>
                  <a:pt x="3411286" y="700744"/>
                </a:lnTo>
                <a:cubicBezTo>
                  <a:pt x="3411286" y="721394"/>
                  <a:pt x="3403083" y="741198"/>
                  <a:pt x="3388481" y="755800"/>
                </a:cubicBezTo>
                <a:cubicBezTo>
                  <a:pt x="3373879" y="770402"/>
                  <a:pt x="3354075" y="778605"/>
                  <a:pt x="3333425" y="778605"/>
                </a:cubicBezTo>
                <a:lnTo>
                  <a:pt x="77861" y="778605"/>
                </a:lnTo>
                <a:cubicBezTo>
                  <a:pt x="57211" y="778605"/>
                  <a:pt x="37407" y="770402"/>
                  <a:pt x="22805" y="755800"/>
                </a:cubicBezTo>
                <a:cubicBezTo>
                  <a:pt x="8203" y="741198"/>
                  <a:pt x="0" y="721394"/>
                  <a:pt x="0" y="700744"/>
                </a:cubicBezTo>
                <a:lnTo>
                  <a:pt x="0" y="7786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3765" tIns="68525" rIns="83765" bIns="6852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/>
              <a:t>Améliorer la sécurité d’emploi des </a:t>
            </a:r>
            <a:r>
              <a:rPr lang="fr-FR" sz="2400" b="1" kern="1200" dirty="0" err="1"/>
              <a:t>mdts</a:t>
            </a:r>
            <a:r>
              <a:rPr lang="fr-FR" sz="2400" b="1" kern="1200" dirty="0"/>
              <a:t> </a:t>
            </a:r>
          </a:p>
        </p:txBody>
      </p:sp>
      <p:sp>
        <p:nvSpPr>
          <p:cNvPr id="16" name="Organigramme : Terminateur 15"/>
          <p:cNvSpPr/>
          <p:nvPr/>
        </p:nvSpPr>
        <p:spPr>
          <a:xfrm>
            <a:off x="3961181" y="3887115"/>
            <a:ext cx="5039265" cy="1068935"/>
          </a:xfrm>
          <a:prstGeom prst="flowChartTerminato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association d’un inhibiteur du métabolisme hépatique de la ciclosporine pour diminuer la posologie.</a:t>
            </a:r>
          </a:p>
        </p:txBody>
      </p:sp>
      <p:sp>
        <p:nvSpPr>
          <p:cNvPr id="17" name="Organigramme : Terminateur 16"/>
          <p:cNvSpPr/>
          <p:nvPr/>
        </p:nvSpPr>
        <p:spPr>
          <a:xfrm>
            <a:off x="3961181" y="5414165"/>
            <a:ext cx="5039265" cy="1068935"/>
          </a:xfrm>
          <a:prstGeom prst="flowChartTerminator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dirty="0"/>
              <a:t>association de 2 </a:t>
            </a:r>
            <a:r>
              <a:rPr lang="fr-FR" dirty="0" err="1"/>
              <a:t>mdts</a:t>
            </a:r>
            <a:r>
              <a:rPr lang="fr-FR" dirty="0"/>
              <a:t> à des posologies faibles et bien tolérées (ex. association à doses faibles de 2 antihypertenseurs).</a:t>
            </a:r>
          </a:p>
        </p:txBody>
      </p:sp>
      <p:sp>
        <p:nvSpPr>
          <p:cNvPr id="18" name="Forme libre 17"/>
          <p:cNvSpPr/>
          <p:nvPr/>
        </p:nvSpPr>
        <p:spPr>
          <a:xfrm>
            <a:off x="570138" y="2510749"/>
            <a:ext cx="3411286" cy="1050015"/>
          </a:xfrm>
          <a:custGeom>
            <a:avLst/>
            <a:gdLst>
              <a:gd name="connsiteX0" fmla="*/ 0 w 3411286"/>
              <a:gd name="connsiteY0" fmla="*/ 105001 h 1050014"/>
              <a:gd name="connsiteX1" fmla="*/ 30754 w 3411286"/>
              <a:gd name="connsiteY1" fmla="*/ 30754 h 1050014"/>
              <a:gd name="connsiteX2" fmla="*/ 105001 w 3411286"/>
              <a:gd name="connsiteY2" fmla="*/ 0 h 1050014"/>
              <a:gd name="connsiteX3" fmla="*/ 3306285 w 3411286"/>
              <a:gd name="connsiteY3" fmla="*/ 0 h 1050014"/>
              <a:gd name="connsiteX4" fmla="*/ 3380532 w 3411286"/>
              <a:gd name="connsiteY4" fmla="*/ 30754 h 1050014"/>
              <a:gd name="connsiteX5" fmla="*/ 3411286 w 3411286"/>
              <a:gd name="connsiteY5" fmla="*/ 105001 h 1050014"/>
              <a:gd name="connsiteX6" fmla="*/ 3411286 w 3411286"/>
              <a:gd name="connsiteY6" fmla="*/ 945013 h 1050014"/>
              <a:gd name="connsiteX7" fmla="*/ 3380532 w 3411286"/>
              <a:gd name="connsiteY7" fmla="*/ 1019260 h 1050014"/>
              <a:gd name="connsiteX8" fmla="*/ 3306285 w 3411286"/>
              <a:gd name="connsiteY8" fmla="*/ 1050014 h 1050014"/>
              <a:gd name="connsiteX9" fmla="*/ 105001 w 3411286"/>
              <a:gd name="connsiteY9" fmla="*/ 1050014 h 1050014"/>
              <a:gd name="connsiteX10" fmla="*/ 30754 w 3411286"/>
              <a:gd name="connsiteY10" fmla="*/ 1019260 h 1050014"/>
              <a:gd name="connsiteX11" fmla="*/ 0 w 3411286"/>
              <a:gd name="connsiteY11" fmla="*/ 945013 h 1050014"/>
              <a:gd name="connsiteX12" fmla="*/ 0 w 3411286"/>
              <a:gd name="connsiteY12" fmla="*/ 105001 h 105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11286" h="1050014">
                <a:moveTo>
                  <a:pt x="0" y="105001"/>
                </a:moveTo>
                <a:cubicBezTo>
                  <a:pt x="0" y="77153"/>
                  <a:pt x="11063" y="50446"/>
                  <a:pt x="30754" y="30754"/>
                </a:cubicBezTo>
                <a:cubicBezTo>
                  <a:pt x="50446" y="11063"/>
                  <a:pt x="77153" y="0"/>
                  <a:pt x="105001" y="0"/>
                </a:cubicBezTo>
                <a:lnTo>
                  <a:pt x="3306285" y="0"/>
                </a:lnTo>
                <a:cubicBezTo>
                  <a:pt x="3334133" y="0"/>
                  <a:pt x="3360840" y="11063"/>
                  <a:pt x="3380532" y="30754"/>
                </a:cubicBezTo>
                <a:cubicBezTo>
                  <a:pt x="3400223" y="50446"/>
                  <a:pt x="3411286" y="77153"/>
                  <a:pt x="3411286" y="105001"/>
                </a:cubicBezTo>
                <a:lnTo>
                  <a:pt x="3411286" y="945013"/>
                </a:lnTo>
                <a:cubicBezTo>
                  <a:pt x="3411286" y="972861"/>
                  <a:pt x="3400223" y="999568"/>
                  <a:pt x="3380532" y="1019260"/>
                </a:cubicBezTo>
                <a:cubicBezTo>
                  <a:pt x="3360840" y="1038952"/>
                  <a:pt x="3334133" y="1050014"/>
                  <a:pt x="3306285" y="1050014"/>
                </a:cubicBezTo>
                <a:lnTo>
                  <a:pt x="105001" y="1050014"/>
                </a:lnTo>
                <a:cubicBezTo>
                  <a:pt x="77153" y="1050014"/>
                  <a:pt x="50446" y="1038951"/>
                  <a:pt x="30754" y="1019260"/>
                </a:cubicBezTo>
                <a:cubicBezTo>
                  <a:pt x="11063" y="999568"/>
                  <a:pt x="0" y="972861"/>
                  <a:pt x="0" y="945013"/>
                </a:cubicBezTo>
                <a:lnTo>
                  <a:pt x="0" y="105001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91714" tIns="76474" rIns="91714" bIns="7647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/>
              <a:t>+ d’efficacité</a:t>
            </a:r>
          </a:p>
        </p:txBody>
      </p:sp>
      <p:sp>
        <p:nvSpPr>
          <p:cNvPr id="19" name="Organigramme : Terminateur 18"/>
          <p:cNvSpPr/>
          <p:nvPr/>
        </p:nvSpPr>
        <p:spPr>
          <a:xfrm>
            <a:off x="3962375" y="2512770"/>
            <a:ext cx="5039265" cy="1068935"/>
          </a:xfrm>
          <a:prstGeom prst="flowChartTermina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fr-FR" b="1" dirty="0" err="1">
                <a:solidFill>
                  <a:schemeClr val="tx1"/>
                </a:solidFill>
              </a:rPr>
              <a:t>sulfaméthoxazole</a:t>
            </a:r>
            <a:r>
              <a:rPr lang="fr-FR" b="1" dirty="0">
                <a:solidFill>
                  <a:schemeClr val="tx1"/>
                </a:solidFill>
              </a:rPr>
              <a:t> + </a:t>
            </a:r>
            <a:r>
              <a:rPr lang="fr-FR" b="1" dirty="0" err="1">
                <a:solidFill>
                  <a:schemeClr val="tx1"/>
                </a:solidFill>
              </a:rPr>
              <a:t>triméthoprime</a:t>
            </a:r>
            <a:r>
              <a:rPr lang="fr-FR" b="1" dirty="0">
                <a:solidFill>
                  <a:schemeClr val="tx1"/>
                </a:solidFill>
              </a:rPr>
              <a:t> (</a:t>
            </a:r>
            <a:r>
              <a:rPr lang="fr-FR" b="1" dirty="0" err="1">
                <a:solidFill>
                  <a:schemeClr val="tx1"/>
                </a:solidFill>
              </a:rPr>
              <a:t>Bactrim</a:t>
            </a:r>
            <a:r>
              <a:rPr lang="fr-FR" b="1" dirty="0">
                <a:solidFill>
                  <a:schemeClr val="tx1"/>
                </a:solidFill>
              </a:rPr>
              <a:t>) </a:t>
            </a:r>
          </a:p>
          <a:p>
            <a:pPr algn="ctr">
              <a:buNone/>
            </a:pPr>
            <a:r>
              <a:rPr lang="fr-FR" b="1" dirty="0">
                <a:solidFill>
                  <a:schemeClr val="tx1"/>
                </a:solidFill>
              </a:rPr>
              <a:t>= effet antibiotique bactéricide</a:t>
            </a:r>
            <a:endParaRPr lang="fr-FR" b="1" spc="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36263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  <p:bldP spid="8" grpId="2" animBg="1"/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16" grpId="2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" y="0"/>
            <a:ext cx="9000445" cy="1291131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>
                <a:ln w="18415" cmpd="sng">
                  <a:solidFill>
                    <a:srgbClr val="FFFFFF"/>
                  </a:solidFill>
                  <a:prstDash val="solid"/>
                </a:ln>
              </a:rPr>
              <a:t>Selon que les IM soient recherchées en pratique ou non:</a:t>
            </a:r>
            <a:endParaRPr lang="en-US" sz="3600" b="1" dirty="0">
              <a:ln w="18415" cmpd="sng">
                <a:solidFill>
                  <a:srgbClr val="FFFFFF"/>
                </a:solidFill>
                <a:prstDash val="solid"/>
              </a:ln>
            </a:endParaRPr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rme libre 5"/>
          <p:cNvSpPr/>
          <p:nvPr/>
        </p:nvSpPr>
        <p:spPr>
          <a:xfrm>
            <a:off x="147988" y="1291131"/>
            <a:ext cx="4264108" cy="5344675"/>
          </a:xfrm>
          <a:custGeom>
            <a:avLst/>
            <a:gdLst>
              <a:gd name="connsiteX0" fmla="*/ 0 w 4264108"/>
              <a:gd name="connsiteY0" fmla="*/ 426411 h 5344675"/>
              <a:gd name="connsiteX1" fmla="*/ 124893 w 4264108"/>
              <a:gd name="connsiteY1" fmla="*/ 124893 h 5344675"/>
              <a:gd name="connsiteX2" fmla="*/ 426411 w 4264108"/>
              <a:gd name="connsiteY2" fmla="*/ 1 h 5344675"/>
              <a:gd name="connsiteX3" fmla="*/ 3837697 w 4264108"/>
              <a:gd name="connsiteY3" fmla="*/ 0 h 5344675"/>
              <a:gd name="connsiteX4" fmla="*/ 4139215 w 4264108"/>
              <a:gd name="connsiteY4" fmla="*/ 124893 h 5344675"/>
              <a:gd name="connsiteX5" fmla="*/ 4264107 w 4264108"/>
              <a:gd name="connsiteY5" fmla="*/ 426411 h 5344675"/>
              <a:gd name="connsiteX6" fmla="*/ 4264108 w 4264108"/>
              <a:gd name="connsiteY6" fmla="*/ 4918264 h 5344675"/>
              <a:gd name="connsiteX7" fmla="*/ 4139215 w 4264108"/>
              <a:gd name="connsiteY7" fmla="*/ 5219782 h 5344675"/>
              <a:gd name="connsiteX8" fmla="*/ 3837697 w 4264108"/>
              <a:gd name="connsiteY8" fmla="*/ 5344675 h 5344675"/>
              <a:gd name="connsiteX9" fmla="*/ 426411 w 4264108"/>
              <a:gd name="connsiteY9" fmla="*/ 5344675 h 5344675"/>
              <a:gd name="connsiteX10" fmla="*/ 124893 w 4264108"/>
              <a:gd name="connsiteY10" fmla="*/ 5219782 h 5344675"/>
              <a:gd name="connsiteX11" fmla="*/ 0 w 4264108"/>
              <a:gd name="connsiteY11" fmla="*/ 4918264 h 5344675"/>
              <a:gd name="connsiteX12" fmla="*/ 0 w 4264108"/>
              <a:gd name="connsiteY12" fmla="*/ 426411 h 534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64108" h="5344675">
                <a:moveTo>
                  <a:pt x="0" y="426411"/>
                </a:moveTo>
                <a:cubicBezTo>
                  <a:pt x="0" y="313320"/>
                  <a:pt x="44926" y="204860"/>
                  <a:pt x="124893" y="124893"/>
                </a:cubicBezTo>
                <a:cubicBezTo>
                  <a:pt x="204861" y="44926"/>
                  <a:pt x="313320" y="0"/>
                  <a:pt x="426411" y="1"/>
                </a:cubicBezTo>
                <a:lnTo>
                  <a:pt x="3837697" y="0"/>
                </a:lnTo>
                <a:cubicBezTo>
                  <a:pt x="3950788" y="0"/>
                  <a:pt x="4059248" y="44926"/>
                  <a:pt x="4139215" y="124893"/>
                </a:cubicBezTo>
                <a:cubicBezTo>
                  <a:pt x="4219182" y="204861"/>
                  <a:pt x="4264108" y="313320"/>
                  <a:pt x="4264107" y="426411"/>
                </a:cubicBezTo>
                <a:cubicBezTo>
                  <a:pt x="4264107" y="1923695"/>
                  <a:pt x="4264108" y="3420980"/>
                  <a:pt x="4264108" y="4918264"/>
                </a:cubicBezTo>
                <a:cubicBezTo>
                  <a:pt x="4264108" y="5031355"/>
                  <a:pt x="4219183" y="5139815"/>
                  <a:pt x="4139215" y="5219782"/>
                </a:cubicBezTo>
                <a:cubicBezTo>
                  <a:pt x="4059247" y="5299750"/>
                  <a:pt x="3950788" y="5344675"/>
                  <a:pt x="3837697" y="5344675"/>
                </a:cubicBezTo>
                <a:lnTo>
                  <a:pt x="426411" y="5344675"/>
                </a:lnTo>
                <a:cubicBezTo>
                  <a:pt x="313320" y="5344675"/>
                  <a:pt x="204860" y="5299750"/>
                  <a:pt x="124893" y="5219782"/>
                </a:cubicBezTo>
                <a:cubicBezTo>
                  <a:pt x="44925" y="5139814"/>
                  <a:pt x="0" y="5031355"/>
                  <a:pt x="0" y="4918264"/>
                </a:cubicBezTo>
                <a:lnTo>
                  <a:pt x="0" y="426411"/>
                </a:lnTo>
                <a:close/>
              </a:path>
            </a:pathLst>
          </a:cu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3360" tIns="213360" rIns="213360" bIns="3954633" numCol="1" spcCol="1270" anchor="ctr" anchorCtr="0">
            <a:noAutofit/>
          </a:bodyPr>
          <a:lstStyle/>
          <a:p>
            <a:pPr lvl="0" algn="ctr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5600" kern="1200" dirty="0"/>
              <a:t>Utiles </a:t>
            </a:r>
          </a:p>
        </p:txBody>
      </p:sp>
      <p:sp>
        <p:nvSpPr>
          <p:cNvPr id="7" name="Forme libre 6"/>
          <p:cNvSpPr/>
          <p:nvPr/>
        </p:nvSpPr>
        <p:spPr>
          <a:xfrm>
            <a:off x="568944" y="3885094"/>
            <a:ext cx="3411286" cy="1050015"/>
          </a:xfrm>
          <a:custGeom>
            <a:avLst/>
            <a:gdLst>
              <a:gd name="connsiteX0" fmla="*/ 0 w 3411286"/>
              <a:gd name="connsiteY0" fmla="*/ 105001 h 1050014"/>
              <a:gd name="connsiteX1" fmla="*/ 30754 w 3411286"/>
              <a:gd name="connsiteY1" fmla="*/ 30754 h 1050014"/>
              <a:gd name="connsiteX2" fmla="*/ 105001 w 3411286"/>
              <a:gd name="connsiteY2" fmla="*/ 0 h 1050014"/>
              <a:gd name="connsiteX3" fmla="*/ 3306285 w 3411286"/>
              <a:gd name="connsiteY3" fmla="*/ 0 h 1050014"/>
              <a:gd name="connsiteX4" fmla="*/ 3380532 w 3411286"/>
              <a:gd name="connsiteY4" fmla="*/ 30754 h 1050014"/>
              <a:gd name="connsiteX5" fmla="*/ 3411286 w 3411286"/>
              <a:gd name="connsiteY5" fmla="*/ 105001 h 1050014"/>
              <a:gd name="connsiteX6" fmla="*/ 3411286 w 3411286"/>
              <a:gd name="connsiteY6" fmla="*/ 945013 h 1050014"/>
              <a:gd name="connsiteX7" fmla="*/ 3380532 w 3411286"/>
              <a:gd name="connsiteY7" fmla="*/ 1019260 h 1050014"/>
              <a:gd name="connsiteX8" fmla="*/ 3306285 w 3411286"/>
              <a:gd name="connsiteY8" fmla="*/ 1050014 h 1050014"/>
              <a:gd name="connsiteX9" fmla="*/ 105001 w 3411286"/>
              <a:gd name="connsiteY9" fmla="*/ 1050014 h 1050014"/>
              <a:gd name="connsiteX10" fmla="*/ 30754 w 3411286"/>
              <a:gd name="connsiteY10" fmla="*/ 1019260 h 1050014"/>
              <a:gd name="connsiteX11" fmla="*/ 0 w 3411286"/>
              <a:gd name="connsiteY11" fmla="*/ 945013 h 1050014"/>
              <a:gd name="connsiteX12" fmla="*/ 0 w 3411286"/>
              <a:gd name="connsiteY12" fmla="*/ 105001 h 105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11286" h="1050014">
                <a:moveTo>
                  <a:pt x="0" y="105001"/>
                </a:moveTo>
                <a:cubicBezTo>
                  <a:pt x="0" y="77153"/>
                  <a:pt x="11063" y="50446"/>
                  <a:pt x="30754" y="30754"/>
                </a:cubicBezTo>
                <a:cubicBezTo>
                  <a:pt x="50446" y="11063"/>
                  <a:pt x="77153" y="0"/>
                  <a:pt x="105001" y="0"/>
                </a:cubicBezTo>
                <a:lnTo>
                  <a:pt x="3306285" y="0"/>
                </a:lnTo>
                <a:cubicBezTo>
                  <a:pt x="3334133" y="0"/>
                  <a:pt x="3360840" y="11063"/>
                  <a:pt x="3380532" y="30754"/>
                </a:cubicBezTo>
                <a:cubicBezTo>
                  <a:pt x="3400223" y="50446"/>
                  <a:pt x="3411286" y="77153"/>
                  <a:pt x="3411286" y="105001"/>
                </a:cubicBezTo>
                <a:lnTo>
                  <a:pt x="3411286" y="945013"/>
                </a:lnTo>
                <a:cubicBezTo>
                  <a:pt x="3411286" y="972861"/>
                  <a:pt x="3400223" y="999568"/>
                  <a:pt x="3380532" y="1019260"/>
                </a:cubicBezTo>
                <a:cubicBezTo>
                  <a:pt x="3360840" y="1038952"/>
                  <a:pt x="3334133" y="1050014"/>
                  <a:pt x="3306285" y="1050014"/>
                </a:cubicBezTo>
                <a:lnTo>
                  <a:pt x="105001" y="1050014"/>
                </a:lnTo>
                <a:cubicBezTo>
                  <a:pt x="77153" y="1050014"/>
                  <a:pt x="50446" y="1038951"/>
                  <a:pt x="30754" y="1019260"/>
                </a:cubicBezTo>
                <a:cubicBezTo>
                  <a:pt x="11063" y="999568"/>
                  <a:pt x="0" y="972861"/>
                  <a:pt x="0" y="945013"/>
                </a:cubicBezTo>
                <a:lnTo>
                  <a:pt x="0" y="10500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714" tIns="76474" rIns="91714" bIns="7647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/>
              <a:t>Diminuer le coût </a:t>
            </a:r>
          </a:p>
        </p:txBody>
      </p:sp>
      <p:sp>
        <p:nvSpPr>
          <p:cNvPr id="8" name="Forme libre 7"/>
          <p:cNvSpPr/>
          <p:nvPr/>
        </p:nvSpPr>
        <p:spPr>
          <a:xfrm>
            <a:off x="574399" y="5299431"/>
            <a:ext cx="3411286" cy="1050015"/>
          </a:xfrm>
          <a:custGeom>
            <a:avLst/>
            <a:gdLst>
              <a:gd name="connsiteX0" fmla="*/ 0 w 3411286"/>
              <a:gd name="connsiteY0" fmla="*/ 105001 h 1050014"/>
              <a:gd name="connsiteX1" fmla="*/ 30754 w 3411286"/>
              <a:gd name="connsiteY1" fmla="*/ 30754 h 1050014"/>
              <a:gd name="connsiteX2" fmla="*/ 105001 w 3411286"/>
              <a:gd name="connsiteY2" fmla="*/ 0 h 1050014"/>
              <a:gd name="connsiteX3" fmla="*/ 3306285 w 3411286"/>
              <a:gd name="connsiteY3" fmla="*/ 0 h 1050014"/>
              <a:gd name="connsiteX4" fmla="*/ 3380532 w 3411286"/>
              <a:gd name="connsiteY4" fmla="*/ 30754 h 1050014"/>
              <a:gd name="connsiteX5" fmla="*/ 3411286 w 3411286"/>
              <a:gd name="connsiteY5" fmla="*/ 105001 h 1050014"/>
              <a:gd name="connsiteX6" fmla="*/ 3411286 w 3411286"/>
              <a:gd name="connsiteY6" fmla="*/ 945013 h 1050014"/>
              <a:gd name="connsiteX7" fmla="*/ 3380532 w 3411286"/>
              <a:gd name="connsiteY7" fmla="*/ 1019260 h 1050014"/>
              <a:gd name="connsiteX8" fmla="*/ 3306285 w 3411286"/>
              <a:gd name="connsiteY8" fmla="*/ 1050014 h 1050014"/>
              <a:gd name="connsiteX9" fmla="*/ 105001 w 3411286"/>
              <a:gd name="connsiteY9" fmla="*/ 1050014 h 1050014"/>
              <a:gd name="connsiteX10" fmla="*/ 30754 w 3411286"/>
              <a:gd name="connsiteY10" fmla="*/ 1019260 h 1050014"/>
              <a:gd name="connsiteX11" fmla="*/ 0 w 3411286"/>
              <a:gd name="connsiteY11" fmla="*/ 945013 h 1050014"/>
              <a:gd name="connsiteX12" fmla="*/ 0 w 3411286"/>
              <a:gd name="connsiteY12" fmla="*/ 105001 h 105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11286" h="1050014">
                <a:moveTo>
                  <a:pt x="0" y="105001"/>
                </a:moveTo>
                <a:cubicBezTo>
                  <a:pt x="0" y="77153"/>
                  <a:pt x="11063" y="50446"/>
                  <a:pt x="30754" y="30754"/>
                </a:cubicBezTo>
                <a:cubicBezTo>
                  <a:pt x="50446" y="11063"/>
                  <a:pt x="77153" y="0"/>
                  <a:pt x="105001" y="0"/>
                </a:cubicBezTo>
                <a:lnTo>
                  <a:pt x="3306285" y="0"/>
                </a:lnTo>
                <a:cubicBezTo>
                  <a:pt x="3334133" y="0"/>
                  <a:pt x="3360840" y="11063"/>
                  <a:pt x="3380532" y="30754"/>
                </a:cubicBezTo>
                <a:cubicBezTo>
                  <a:pt x="3400223" y="50446"/>
                  <a:pt x="3411286" y="77153"/>
                  <a:pt x="3411286" y="105001"/>
                </a:cubicBezTo>
                <a:lnTo>
                  <a:pt x="3411286" y="945013"/>
                </a:lnTo>
                <a:cubicBezTo>
                  <a:pt x="3411286" y="972861"/>
                  <a:pt x="3400223" y="999568"/>
                  <a:pt x="3380532" y="1019260"/>
                </a:cubicBezTo>
                <a:cubicBezTo>
                  <a:pt x="3360840" y="1038952"/>
                  <a:pt x="3334133" y="1050014"/>
                  <a:pt x="3306285" y="1050014"/>
                </a:cubicBezTo>
                <a:lnTo>
                  <a:pt x="105001" y="1050014"/>
                </a:lnTo>
                <a:cubicBezTo>
                  <a:pt x="77153" y="1050014"/>
                  <a:pt x="50446" y="1038951"/>
                  <a:pt x="30754" y="1019260"/>
                </a:cubicBezTo>
                <a:cubicBezTo>
                  <a:pt x="11063" y="999568"/>
                  <a:pt x="0" y="972861"/>
                  <a:pt x="0" y="945013"/>
                </a:cubicBezTo>
                <a:lnTo>
                  <a:pt x="0" y="10500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714" tIns="76474" rIns="91714" bIns="7647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dirty="0"/>
              <a:t>améliorer la sécurité d’emploi des </a:t>
            </a:r>
            <a:r>
              <a:rPr lang="fr-FR" sz="2400" b="1" dirty="0" err="1"/>
              <a:t>mdts</a:t>
            </a:r>
            <a:r>
              <a:rPr lang="fr-FR" sz="2400" b="1" dirty="0"/>
              <a:t> </a:t>
            </a:r>
            <a:endParaRPr lang="fr-FR" sz="2400" b="1" kern="1200" dirty="0"/>
          </a:p>
        </p:txBody>
      </p:sp>
      <p:sp>
        <p:nvSpPr>
          <p:cNvPr id="10" name="Forme libre 9"/>
          <p:cNvSpPr/>
          <p:nvPr/>
        </p:nvSpPr>
        <p:spPr>
          <a:xfrm>
            <a:off x="155187" y="1291131"/>
            <a:ext cx="4264108" cy="5344675"/>
          </a:xfrm>
          <a:custGeom>
            <a:avLst/>
            <a:gdLst>
              <a:gd name="connsiteX0" fmla="*/ 0 w 4264108"/>
              <a:gd name="connsiteY0" fmla="*/ 426411 h 5344675"/>
              <a:gd name="connsiteX1" fmla="*/ 124893 w 4264108"/>
              <a:gd name="connsiteY1" fmla="*/ 124893 h 5344675"/>
              <a:gd name="connsiteX2" fmla="*/ 426411 w 4264108"/>
              <a:gd name="connsiteY2" fmla="*/ 1 h 5344675"/>
              <a:gd name="connsiteX3" fmla="*/ 3837697 w 4264108"/>
              <a:gd name="connsiteY3" fmla="*/ 0 h 5344675"/>
              <a:gd name="connsiteX4" fmla="*/ 4139215 w 4264108"/>
              <a:gd name="connsiteY4" fmla="*/ 124893 h 5344675"/>
              <a:gd name="connsiteX5" fmla="*/ 4264107 w 4264108"/>
              <a:gd name="connsiteY5" fmla="*/ 426411 h 5344675"/>
              <a:gd name="connsiteX6" fmla="*/ 4264108 w 4264108"/>
              <a:gd name="connsiteY6" fmla="*/ 4918264 h 5344675"/>
              <a:gd name="connsiteX7" fmla="*/ 4139215 w 4264108"/>
              <a:gd name="connsiteY7" fmla="*/ 5219782 h 5344675"/>
              <a:gd name="connsiteX8" fmla="*/ 3837697 w 4264108"/>
              <a:gd name="connsiteY8" fmla="*/ 5344675 h 5344675"/>
              <a:gd name="connsiteX9" fmla="*/ 426411 w 4264108"/>
              <a:gd name="connsiteY9" fmla="*/ 5344675 h 5344675"/>
              <a:gd name="connsiteX10" fmla="*/ 124893 w 4264108"/>
              <a:gd name="connsiteY10" fmla="*/ 5219782 h 5344675"/>
              <a:gd name="connsiteX11" fmla="*/ 0 w 4264108"/>
              <a:gd name="connsiteY11" fmla="*/ 4918264 h 5344675"/>
              <a:gd name="connsiteX12" fmla="*/ 0 w 4264108"/>
              <a:gd name="connsiteY12" fmla="*/ 426411 h 534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64108" h="5344675">
                <a:moveTo>
                  <a:pt x="0" y="426411"/>
                </a:moveTo>
                <a:cubicBezTo>
                  <a:pt x="0" y="313320"/>
                  <a:pt x="44926" y="204860"/>
                  <a:pt x="124893" y="124893"/>
                </a:cubicBezTo>
                <a:cubicBezTo>
                  <a:pt x="204861" y="44926"/>
                  <a:pt x="313320" y="0"/>
                  <a:pt x="426411" y="1"/>
                </a:cubicBezTo>
                <a:lnTo>
                  <a:pt x="3837697" y="0"/>
                </a:lnTo>
                <a:cubicBezTo>
                  <a:pt x="3950788" y="0"/>
                  <a:pt x="4059248" y="44926"/>
                  <a:pt x="4139215" y="124893"/>
                </a:cubicBezTo>
                <a:cubicBezTo>
                  <a:pt x="4219182" y="204861"/>
                  <a:pt x="4264108" y="313320"/>
                  <a:pt x="4264107" y="426411"/>
                </a:cubicBezTo>
                <a:cubicBezTo>
                  <a:pt x="4264107" y="1923695"/>
                  <a:pt x="4264108" y="3420980"/>
                  <a:pt x="4264108" y="4918264"/>
                </a:cubicBezTo>
                <a:cubicBezTo>
                  <a:pt x="4264108" y="5031355"/>
                  <a:pt x="4219183" y="5139815"/>
                  <a:pt x="4139215" y="5219782"/>
                </a:cubicBezTo>
                <a:cubicBezTo>
                  <a:pt x="4059247" y="5299750"/>
                  <a:pt x="3950788" y="5344675"/>
                  <a:pt x="3837697" y="5344675"/>
                </a:cubicBezTo>
                <a:lnTo>
                  <a:pt x="426411" y="5344675"/>
                </a:lnTo>
                <a:cubicBezTo>
                  <a:pt x="313320" y="5344675"/>
                  <a:pt x="204860" y="5299750"/>
                  <a:pt x="124893" y="5219782"/>
                </a:cubicBezTo>
                <a:cubicBezTo>
                  <a:pt x="44925" y="5139814"/>
                  <a:pt x="0" y="5031355"/>
                  <a:pt x="0" y="4918264"/>
                </a:cubicBezTo>
                <a:lnTo>
                  <a:pt x="0" y="426411"/>
                </a:lnTo>
                <a:close/>
              </a:path>
            </a:pathLst>
          </a:cu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3360" tIns="213360" rIns="213360" bIns="3954633" numCol="1" spcCol="1270" anchor="ctr" anchorCtr="0">
            <a:noAutofit/>
          </a:bodyPr>
          <a:lstStyle/>
          <a:p>
            <a:pPr lvl="0" algn="ctr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5600" kern="1200" dirty="0"/>
              <a:t>indésirables</a:t>
            </a:r>
          </a:p>
        </p:txBody>
      </p:sp>
      <p:sp>
        <p:nvSpPr>
          <p:cNvPr id="11" name="Forme libre 10"/>
          <p:cNvSpPr/>
          <p:nvPr/>
        </p:nvSpPr>
        <p:spPr>
          <a:xfrm>
            <a:off x="581597" y="2375830"/>
            <a:ext cx="3411286" cy="916231"/>
          </a:xfrm>
          <a:custGeom>
            <a:avLst/>
            <a:gdLst>
              <a:gd name="connsiteX0" fmla="*/ 0 w 3411286"/>
              <a:gd name="connsiteY0" fmla="*/ 77861 h 778605"/>
              <a:gd name="connsiteX1" fmla="*/ 22805 w 3411286"/>
              <a:gd name="connsiteY1" fmla="*/ 22805 h 778605"/>
              <a:gd name="connsiteX2" fmla="*/ 77861 w 3411286"/>
              <a:gd name="connsiteY2" fmla="*/ 0 h 778605"/>
              <a:gd name="connsiteX3" fmla="*/ 3333425 w 3411286"/>
              <a:gd name="connsiteY3" fmla="*/ 0 h 778605"/>
              <a:gd name="connsiteX4" fmla="*/ 3388481 w 3411286"/>
              <a:gd name="connsiteY4" fmla="*/ 22805 h 778605"/>
              <a:gd name="connsiteX5" fmla="*/ 3411286 w 3411286"/>
              <a:gd name="connsiteY5" fmla="*/ 77861 h 778605"/>
              <a:gd name="connsiteX6" fmla="*/ 3411286 w 3411286"/>
              <a:gd name="connsiteY6" fmla="*/ 700744 h 778605"/>
              <a:gd name="connsiteX7" fmla="*/ 3388481 w 3411286"/>
              <a:gd name="connsiteY7" fmla="*/ 755800 h 778605"/>
              <a:gd name="connsiteX8" fmla="*/ 3333425 w 3411286"/>
              <a:gd name="connsiteY8" fmla="*/ 778605 h 778605"/>
              <a:gd name="connsiteX9" fmla="*/ 77861 w 3411286"/>
              <a:gd name="connsiteY9" fmla="*/ 778605 h 778605"/>
              <a:gd name="connsiteX10" fmla="*/ 22805 w 3411286"/>
              <a:gd name="connsiteY10" fmla="*/ 755800 h 778605"/>
              <a:gd name="connsiteX11" fmla="*/ 0 w 3411286"/>
              <a:gd name="connsiteY11" fmla="*/ 700744 h 778605"/>
              <a:gd name="connsiteX12" fmla="*/ 0 w 3411286"/>
              <a:gd name="connsiteY12" fmla="*/ 77861 h 778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11286" h="778605">
                <a:moveTo>
                  <a:pt x="0" y="77861"/>
                </a:moveTo>
                <a:cubicBezTo>
                  <a:pt x="0" y="57211"/>
                  <a:pt x="8203" y="37407"/>
                  <a:pt x="22805" y="22805"/>
                </a:cubicBezTo>
                <a:cubicBezTo>
                  <a:pt x="37407" y="8203"/>
                  <a:pt x="57211" y="0"/>
                  <a:pt x="77861" y="0"/>
                </a:cubicBezTo>
                <a:lnTo>
                  <a:pt x="3333425" y="0"/>
                </a:lnTo>
                <a:cubicBezTo>
                  <a:pt x="3354075" y="0"/>
                  <a:pt x="3373879" y="8203"/>
                  <a:pt x="3388481" y="22805"/>
                </a:cubicBezTo>
                <a:cubicBezTo>
                  <a:pt x="3403083" y="37407"/>
                  <a:pt x="3411286" y="57211"/>
                  <a:pt x="3411286" y="77861"/>
                </a:cubicBezTo>
                <a:lnTo>
                  <a:pt x="3411286" y="700744"/>
                </a:lnTo>
                <a:cubicBezTo>
                  <a:pt x="3411286" y="721394"/>
                  <a:pt x="3403083" y="741198"/>
                  <a:pt x="3388481" y="755800"/>
                </a:cubicBezTo>
                <a:cubicBezTo>
                  <a:pt x="3373879" y="770402"/>
                  <a:pt x="3354075" y="778605"/>
                  <a:pt x="3333425" y="778605"/>
                </a:cubicBezTo>
                <a:lnTo>
                  <a:pt x="77861" y="778605"/>
                </a:lnTo>
                <a:cubicBezTo>
                  <a:pt x="57211" y="778605"/>
                  <a:pt x="37407" y="770402"/>
                  <a:pt x="22805" y="755800"/>
                </a:cubicBezTo>
                <a:cubicBezTo>
                  <a:pt x="8203" y="741198"/>
                  <a:pt x="0" y="721394"/>
                  <a:pt x="0" y="700744"/>
                </a:cubicBezTo>
                <a:lnTo>
                  <a:pt x="0" y="77861"/>
                </a:lnTo>
                <a:close/>
              </a:path>
            </a:pathLst>
          </a:cu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spcFirstLastPara="0" vert="horz" wrap="square" lIns="83765" tIns="68525" rIns="83765" bIns="6852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/>
              <a:t>Contre-indication</a:t>
            </a:r>
          </a:p>
        </p:txBody>
      </p:sp>
      <p:sp>
        <p:nvSpPr>
          <p:cNvPr id="12" name="Forme libre 11"/>
          <p:cNvSpPr/>
          <p:nvPr/>
        </p:nvSpPr>
        <p:spPr>
          <a:xfrm>
            <a:off x="581597" y="3525822"/>
            <a:ext cx="3411286" cy="819409"/>
          </a:xfrm>
          <a:custGeom>
            <a:avLst/>
            <a:gdLst>
              <a:gd name="connsiteX0" fmla="*/ 0 w 3411286"/>
              <a:gd name="connsiteY0" fmla="*/ 77861 h 778605"/>
              <a:gd name="connsiteX1" fmla="*/ 22805 w 3411286"/>
              <a:gd name="connsiteY1" fmla="*/ 22805 h 778605"/>
              <a:gd name="connsiteX2" fmla="*/ 77861 w 3411286"/>
              <a:gd name="connsiteY2" fmla="*/ 0 h 778605"/>
              <a:gd name="connsiteX3" fmla="*/ 3333425 w 3411286"/>
              <a:gd name="connsiteY3" fmla="*/ 0 h 778605"/>
              <a:gd name="connsiteX4" fmla="*/ 3388481 w 3411286"/>
              <a:gd name="connsiteY4" fmla="*/ 22805 h 778605"/>
              <a:gd name="connsiteX5" fmla="*/ 3411286 w 3411286"/>
              <a:gd name="connsiteY5" fmla="*/ 77861 h 778605"/>
              <a:gd name="connsiteX6" fmla="*/ 3411286 w 3411286"/>
              <a:gd name="connsiteY6" fmla="*/ 700744 h 778605"/>
              <a:gd name="connsiteX7" fmla="*/ 3388481 w 3411286"/>
              <a:gd name="connsiteY7" fmla="*/ 755800 h 778605"/>
              <a:gd name="connsiteX8" fmla="*/ 3333425 w 3411286"/>
              <a:gd name="connsiteY8" fmla="*/ 778605 h 778605"/>
              <a:gd name="connsiteX9" fmla="*/ 77861 w 3411286"/>
              <a:gd name="connsiteY9" fmla="*/ 778605 h 778605"/>
              <a:gd name="connsiteX10" fmla="*/ 22805 w 3411286"/>
              <a:gd name="connsiteY10" fmla="*/ 755800 h 778605"/>
              <a:gd name="connsiteX11" fmla="*/ 0 w 3411286"/>
              <a:gd name="connsiteY11" fmla="*/ 700744 h 778605"/>
              <a:gd name="connsiteX12" fmla="*/ 0 w 3411286"/>
              <a:gd name="connsiteY12" fmla="*/ 77861 h 778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11286" h="778605">
                <a:moveTo>
                  <a:pt x="0" y="77861"/>
                </a:moveTo>
                <a:cubicBezTo>
                  <a:pt x="0" y="57211"/>
                  <a:pt x="8203" y="37407"/>
                  <a:pt x="22805" y="22805"/>
                </a:cubicBezTo>
                <a:cubicBezTo>
                  <a:pt x="37407" y="8203"/>
                  <a:pt x="57211" y="0"/>
                  <a:pt x="77861" y="0"/>
                </a:cubicBezTo>
                <a:lnTo>
                  <a:pt x="3333425" y="0"/>
                </a:lnTo>
                <a:cubicBezTo>
                  <a:pt x="3354075" y="0"/>
                  <a:pt x="3373879" y="8203"/>
                  <a:pt x="3388481" y="22805"/>
                </a:cubicBezTo>
                <a:cubicBezTo>
                  <a:pt x="3403083" y="37407"/>
                  <a:pt x="3411286" y="57211"/>
                  <a:pt x="3411286" y="77861"/>
                </a:cubicBezTo>
                <a:lnTo>
                  <a:pt x="3411286" y="700744"/>
                </a:lnTo>
                <a:cubicBezTo>
                  <a:pt x="3411286" y="721394"/>
                  <a:pt x="3403083" y="741198"/>
                  <a:pt x="3388481" y="755800"/>
                </a:cubicBezTo>
                <a:cubicBezTo>
                  <a:pt x="3373879" y="770402"/>
                  <a:pt x="3354075" y="778605"/>
                  <a:pt x="3333425" y="778605"/>
                </a:cubicBezTo>
                <a:lnTo>
                  <a:pt x="77861" y="778605"/>
                </a:lnTo>
                <a:cubicBezTo>
                  <a:pt x="57211" y="778605"/>
                  <a:pt x="37407" y="770402"/>
                  <a:pt x="22805" y="755800"/>
                </a:cubicBezTo>
                <a:cubicBezTo>
                  <a:pt x="8203" y="741198"/>
                  <a:pt x="0" y="721394"/>
                  <a:pt x="0" y="700744"/>
                </a:cubicBezTo>
                <a:lnTo>
                  <a:pt x="0" y="77861"/>
                </a:lnTo>
                <a:close/>
              </a:path>
            </a:pathLst>
          </a:cu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83765" tIns="68525" rIns="83765" bIns="6852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/>
              <a:t>Association déconseillée</a:t>
            </a:r>
          </a:p>
        </p:txBody>
      </p:sp>
      <p:sp>
        <p:nvSpPr>
          <p:cNvPr id="13" name="Forme libre 12"/>
          <p:cNvSpPr/>
          <p:nvPr/>
        </p:nvSpPr>
        <p:spPr>
          <a:xfrm>
            <a:off x="581597" y="4497935"/>
            <a:ext cx="3411286" cy="934069"/>
          </a:xfrm>
          <a:custGeom>
            <a:avLst/>
            <a:gdLst>
              <a:gd name="connsiteX0" fmla="*/ 0 w 3411286"/>
              <a:gd name="connsiteY0" fmla="*/ 77861 h 778605"/>
              <a:gd name="connsiteX1" fmla="*/ 22805 w 3411286"/>
              <a:gd name="connsiteY1" fmla="*/ 22805 h 778605"/>
              <a:gd name="connsiteX2" fmla="*/ 77861 w 3411286"/>
              <a:gd name="connsiteY2" fmla="*/ 0 h 778605"/>
              <a:gd name="connsiteX3" fmla="*/ 3333425 w 3411286"/>
              <a:gd name="connsiteY3" fmla="*/ 0 h 778605"/>
              <a:gd name="connsiteX4" fmla="*/ 3388481 w 3411286"/>
              <a:gd name="connsiteY4" fmla="*/ 22805 h 778605"/>
              <a:gd name="connsiteX5" fmla="*/ 3411286 w 3411286"/>
              <a:gd name="connsiteY5" fmla="*/ 77861 h 778605"/>
              <a:gd name="connsiteX6" fmla="*/ 3411286 w 3411286"/>
              <a:gd name="connsiteY6" fmla="*/ 700744 h 778605"/>
              <a:gd name="connsiteX7" fmla="*/ 3388481 w 3411286"/>
              <a:gd name="connsiteY7" fmla="*/ 755800 h 778605"/>
              <a:gd name="connsiteX8" fmla="*/ 3333425 w 3411286"/>
              <a:gd name="connsiteY8" fmla="*/ 778605 h 778605"/>
              <a:gd name="connsiteX9" fmla="*/ 77861 w 3411286"/>
              <a:gd name="connsiteY9" fmla="*/ 778605 h 778605"/>
              <a:gd name="connsiteX10" fmla="*/ 22805 w 3411286"/>
              <a:gd name="connsiteY10" fmla="*/ 755800 h 778605"/>
              <a:gd name="connsiteX11" fmla="*/ 0 w 3411286"/>
              <a:gd name="connsiteY11" fmla="*/ 700744 h 778605"/>
              <a:gd name="connsiteX12" fmla="*/ 0 w 3411286"/>
              <a:gd name="connsiteY12" fmla="*/ 77861 h 778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11286" h="778605">
                <a:moveTo>
                  <a:pt x="0" y="77861"/>
                </a:moveTo>
                <a:cubicBezTo>
                  <a:pt x="0" y="57211"/>
                  <a:pt x="8203" y="37407"/>
                  <a:pt x="22805" y="22805"/>
                </a:cubicBezTo>
                <a:cubicBezTo>
                  <a:pt x="37407" y="8203"/>
                  <a:pt x="57211" y="0"/>
                  <a:pt x="77861" y="0"/>
                </a:cubicBezTo>
                <a:lnTo>
                  <a:pt x="3333425" y="0"/>
                </a:lnTo>
                <a:cubicBezTo>
                  <a:pt x="3354075" y="0"/>
                  <a:pt x="3373879" y="8203"/>
                  <a:pt x="3388481" y="22805"/>
                </a:cubicBezTo>
                <a:cubicBezTo>
                  <a:pt x="3403083" y="37407"/>
                  <a:pt x="3411286" y="57211"/>
                  <a:pt x="3411286" y="77861"/>
                </a:cubicBezTo>
                <a:lnTo>
                  <a:pt x="3411286" y="700744"/>
                </a:lnTo>
                <a:cubicBezTo>
                  <a:pt x="3411286" y="721394"/>
                  <a:pt x="3403083" y="741198"/>
                  <a:pt x="3388481" y="755800"/>
                </a:cubicBezTo>
                <a:cubicBezTo>
                  <a:pt x="3373879" y="770402"/>
                  <a:pt x="3354075" y="778605"/>
                  <a:pt x="3333425" y="778605"/>
                </a:cubicBezTo>
                <a:lnTo>
                  <a:pt x="77861" y="778605"/>
                </a:lnTo>
                <a:cubicBezTo>
                  <a:pt x="57211" y="778605"/>
                  <a:pt x="37407" y="770402"/>
                  <a:pt x="22805" y="755800"/>
                </a:cubicBezTo>
                <a:cubicBezTo>
                  <a:pt x="8203" y="741198"/>
                  <a:pt x="0" y="721394"/>
                  <a:pt x="0" y="700744"/>
                </a:cubicBezTo>
                <a:lnTo>
                  <a:pt x="0" y="7786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3765" tIns="68525" rIns="83765" bIns="6852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/>
              <a:t>Précaution d'emploi</a:t>
            </a:r>
          </a:p>
        </p:txBody>
      </p:sp>
      <p:sp>
        <p:nvSpPr>
          <p:cNvPr id="14" name="Forme libre 13"/>
          <p:cNvSpPr/>
          <p:nvPr/>
        </p:nvSpPr>
        <p:spPr>
          <a:xfrm>
            <a:off x="581426" y="5566870"/>
            <a:ext cx="3411286" cy="916231"/>
          </a:xfrm>
          <a:custGeom>
            <a:avLst/>
            <a:gdLst>
              <a:gd name="connsiteX0" fmla="*/ 0 w 3411286"/>
              <a:gd name="connsiteY0" fmla="*/ 77861 h 778605"/>
              <a:gd name="connsiteX1" fmla="*/ 22805 w 3411286"/>
              <a:gd name="connsiteY1" fmla="*/ 22805 h 778605"/>
              <a:gd name="connsiteX2" fmla="*/ 77861 w 3411286"/>
              <a:gd name="connsiteY2" fmla="*/ 0 h 778605"/>
              <a:gd name="connsiteX3" fmla="*/ 3333425 w 3411286"/>
              <a:gd name="connsiteY3" fmla="*/ 0 h 778605"/>
              <a:gd name="connsiteX4" fmla="*/ 3388481 w 3411286"/>
              <a:gd name="connsiteY4" fmla="*/ 22805 h 778605"/>
              <a:gd name="connsiteX5" fmla="*/ 3411286 w 3411286"/>
              <a:gd name="connsiteY5" fmla="*/ 77861 h 778605"/>
              <a:gd name="connsiteX6" fmla="*/ 3411286 w 3411286"/>
              <a:gd name="connsiteY6" fmla="*/ 700744 h 778605"/>
              <a:gd name="connsiteX7" fmla="*/ 3388481 w 3411286"/>
              <a:gd name="connsiteY7" fmla="*/ 755800 h 778605"/>
              <a:gd name="connsiteX8" fmla="*/ 3333425 w 3411286"/>
              <a:gd name="connsiteY8" fmla="*/ 778605 h 778605"/>
              <a:gd name="connsiteX9" fmla="*/ 77861 w 3411286"/>
              <a:gd name="connsiteY9" fmla="*/ 778605 h 778605"/>
              <a:gd name="connsiteX10" fmla="*/ 22805 w 3411286"/>
              <a:gd name="connsiteY10" fmla="*/ 755800 h 778605"/>
              <a:gd name="connsiteX11" fmla="*/ 0 w 3411286"/>
              <a:gd name="connsiteY11" fmla="*/ 700744 h 778605"/>
              <a:gd name="connsiteX12" fmla="*/ 0 w 3411286"/>
              <a:gd name="connsiteY12" fmla="*/ 77861 h 778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11286" h="778605">
                <a:moveTo>
                  <a:pt x="0" y="77861"/>
                </a:moveTo>
                <a:cubicBezTo>
                  <a:pt x="0" y="57211"/>
                  <a:pt x="8203" y="37407"/>
                  <a:pt x="22805" y="22805"/>
                </a:cubicBezTo>
                <a:cubicBezTo>
                  <a:pt x="37407" y="8203"/>
                  <a:pt x="57211" y="0"/>
                  <a:pt x="77861" y="0"/>
                </a:cubicBezTo>
                <a:lnTo>
                  <a:pt x="3333425" y="0"/>
                </a:lnTo>
                <a:cubicBezTo>
                  <a:pt x="3354075" y="0"/>
                  <a:pt x="3373879" y="8203"/>
                  <a:pt x="3388481" y="22805"/>
                </a:cubicBezTo>
                <a:cubicBezTo>
                  <a:pt x="3403083" y="37407"/>
                  <a:pt x="3411286" y="57211"/>
                  <a:pt x="3411286" y="77861"/>
                </a:cubicBezTo>
                <a:lnTo>
                  <a:pt x="3411286" y="700744"/>
                </a:lnTo>
                <a:cubicBezTo>
                  <a:pt x="3411286" y="721394"/>
                  <a:pt x="3403083" y="741198"/>
                  <a:pt x="3388481" y="755800"/>
                </a:cubicBezTo>
                <a:cubicBezTo>
                  <a:pt x="3373879" y="770402"/>
                  <a:pt x="3354075" y="778605"/>
                  <a:pt x="3333425" y="778605"/>
                </a:cubicBezTo>
                <a:lnTo>
                  <a:pt x="77861" y="778605"/>
                </a:lnTo>
                <a:cubicBezTo>
                  <a:pt x="57211" y="778605"/>
                  <a:pt x="37407" y="770402"/>
                  <a:pt x="22805" y="755800"/>
                </a:cubicBezTo>
                <a:cubicBezTo>
                  <a:pt x="8203" y="741198"/>
                  <a:pt x="0" y="721394"/>
                  <a:pt x="0" y="700744"/>
                </a:cubicBezTo>
                <a:lnTo>
                  <a:pt x="0" y="7786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3765" tIns="68525" rIns="83765" bIns="68525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/>
              <a:t>A prendre en compte</a:t>
            </a:r>
          </a:p>
        </p:txBody>
      </p:sp>
      <p:sp>
        <p:nvSpPr>
          <p:cNvPr id="23" name="Organigramme : Terminateur 22"/>
          <p:cNvSpPr/>
          <p:nvPr/>
        </p:nvSpPr>
        <p:spPr>
          <a:xfrm>
            <a:off x="4104735" y="5811694"/>
            <a:ext cx="5039265" cy="916231"/>
          </a:xfrm>
          <a:prstGeom prst="flowChartTerminator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Risque d’IM existant, Il revient au médecin d'évaluer l'opportunité de l'association.</a:t>
            </a:r>
            <a:r>
              <a:rPr lang="fr-FR" baseline="30000" dirty="0"/>
              <a:t> </a:t>
            </a:r>
            <a:endParaRPr lang="fr-FR" dirty="0"/>
          </a:p>
        </p:txBody>
      </p:sp>
      <p:sp>
        <p:nvSpPr>
          <p:cNvPr id="24" name="Organigramme : Terminateur 23"/>
          <p:cNvSpPr/>
          <p:nvPr/>
        </p:nvSpPr>
        <p:spPr>
          <a:xfrm>
            <a:off x="4174552" y="1870417"/>
            <a:ext cx="5039265" cy="1221640"/>
          </a:xfrm>
          <a:prstGeom prst="flowChartTermina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Elle revêt un caractère absolu et ne doit pas être transgressée</a:t>
            </a:r>
          </a:p>
          <a:p>
            <a:pPr lvl="0" algn="ctr"/>
            <a:r>
              <a:rPr lang="fr-FR" dirty="0"/>
              <a:t>(risque mortel, effet cliniquement très grave)</a:t>
            </a:r>
          </a:p>
          <a:p>
            <a:pPr lvl="0" algn="ctr"/>
            <a:r>
              <a:rPr lang="fr-FR" dirty="0"/>
              <a:t>Ex: AVK et </a:t>
            </a:r>
            <a:r>
              <a:rPr lang="fr-FR" dirty="0" err="1"/>
              <a:t>Miconazole</a:t>
            </a:r>
            <a:r>
              <a:rPr lang="fr-FR" dirty="0"/>
              <a:t> = Hémorragie</a:t>
            </a:r>
          </a:p>
        </p:txBody>
      </p:sp>
      <p:sp>
        <p:nvSpPr>
          <p:cNvPr id="25" name="Organigramme : Terminateur 24"/>
          <p:cNvSpPr/>
          <p:nvPr/>
        </p:nvSpPr>
        <p:spPr>
          <a:xfrm>
            <a:off x="4190239" y="3169989"/>
            <a:ext cx="5039265" cy="916231"/>
          </a:xfrm>
          <a:prstGeom prst="flowChartTermina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à éviter, sauf après examen approfondi du rapport bénéfice/risque  </a:t>
            </a:r>
          </a:p>
          <a:p>
            <a:pPr algn="ctr"/>
            <a:r>
              <a:rPr lang="fr-FR" dirty="0"/>
              <a:t>(surveillance étroite du patient).</a:t>
            </a:r>
          </a:p>
        </p:txBody>
      </p:sp>
      <p:sp>
        <p:nvSpPr>
          <p:cNvPr id="26" name="Organigramme : Terminateur 25"/>
          <p:cNvSpPr/>
          <p:nvPr/>
        </p:nvSpPr>
        <p:spPr>
          <a:xfrm>
            <a:off x="4104735" y="4192526"/>
            <a:ext cx="5039265" cy="1527049"/>
          </a:xfrm>
          <a:prstGeom prst="flowChartTerminato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Cas le plus fréquent: association possible avec respect des recommandations permettant d'éviter la survenue de l'interaction (adaptation posologique, surveillance clinique, biologique…)</a:t>
            </a:r>
          </a:p>
        </p:txBody>
      </p:sp>
    </p:spTree>
    <p:extLst>
      <p:ext uri="{BB962C8B-B14F-4D97-AF65-F5344CB8AC3E}">
        <p14:creationId xmlns:p14="http://schemas.microsoft.com/office/powerpoint/2010/main" val="271595200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  <p:bldP spid="8" grpId="2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ctrTitle"/>
          </p:nvPr>
        </p:nvSpPr>
        <p:spPr>
          <a:xfrm>
            <a:off x="296261" y="4860372"/>
            <a:ext cx="6566315" cy="1470025"/>
          </a:xfrm>
        </p:spPr>
        <p:txBody>
          <a:bodyPr>
            <a:normAutofit/>
          </a:bodyPr>
          <a:lstStyle/>
          <a:p>
            <a:pPr algn="ctr"/>
            <a:r>
              <a:rPr lang="fr-FR" sz="4800" b="1" dirty="0"/>
              <a:t>TYPES D’INTERACTIONS</a:t>
            </a:r>
            <a:endParaRPr lang="fr-FR" b="1" dirty="0"/>
          </a:p>
        </p:txBody>
      </p:sp>
      <p:sp>
        <p:nvSpPr>
          <p:cNvPr id="6" name="Sous-titr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 10"/>
          <p:cNvSpPr/>
          <p:nvPr/>
        </p:nvSpPr>
        <p:spPr>
          <a:xfrm>
            <a:off x="2749852" y="528074"/>
            <a:ext cx="6170930" cy="1776383"/>
          </a:xfrm>
          <a:custGeom>
            <a:avLst/>
            <a:gdLst>
              <a:gd name="connsiteX0" fmla="*/ 296070 w 1776382"/>
              <a:gd name="connsiteY0" fmla="*/ 0 h 6170929"/>
              <a:gd name="connsiteX1" fmla="*/ 1480312 w 1776382"/>
              <a:gd name="connsiteY1" fmla="*/ 0 h 6170929"/>
              <a:gd name="connsiteX2" fmla="*/ 1689665 w 1776382"/>
              <a:gd name="connsiteY2" fmla="*/ 86717 h 6170929"/>
              <a:gd name="connsiteX3" fmla="*/ 1776382 w 1776382"/>
              <a:gd name="connsiteY3" fmla="*/ 296070 h 6170929"/>
              <a:gd name="connsiteX4" fmla="*/ 1776382 w 1776382"/>
              <a:gd name="connsiteY4" fmla="*/ 6170929 h 6170929"/>
              <a:gd name="connsiteX5" fmla="*/ 1776382 w 1776382"/>
              <a:gd name="connsiteY5" fmla="*/ 6170929 h 6170929"/>
              <a:gd name="connsiteX6" fmla="*/ 1776382 w 1776382"/>
              <a:gd name="connsiteY6" fmla="*/ 6170929 h 6170929"/>
              <a:gd name="connsiteX7" fmla="*/ 0 w 1776382"/>
              <a:gd name="connsiteY7" fmla="*/ 6170929 h 6170929"/>
              <a:gd name="connsiteX8" fmla="*/ 0 w 1776382"/>
              <a:gd name="connsiteY8" fmla="*/ 6170929 h 6170929"/>
              <a:gd name="connsiteX9" fmla="*/ 0 w 1776382"/>
              <a:gd name="connsiteY9" fmla="*/ 6170929 h 6170929"/>
              <a:gd name="connsiteX10" fmla="*/ 0 w 1776382"/>
              <a:gd name="connsiteY10" fmla="*/ 296070 h 6170929"/>
              <a:gd name="connsiteX11" fmla="*/ 86717 w 1776382"/>
              <a:gd name="connsiteY11" fmla="*/ 86717 h 6170929"/>
              <a:gd name="connsiteX12" fmla="*/ 296070 w 1776382"/>
              <a:gd name="connsiteY12" fmla="*/ 0 h 6170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76382" h="6170929">
                <a:moveTo>
                  <a:pt x="1776382" y="1028511"/>
                </a:moveTo>
                <a:lnTo>
                  <a:pt x="1776382" y="5142418"/>
                </a:lnTo>
                <a:cubicBezTo>
                  <a:pt x="1776382" y="5415197"/>
                  <a:pt x="1767403" y="5676800"/>
                  <a:pt x="1751419" y="5869683"/>
                </a:cubicBezTo>
                <a:cubicBezTo>
                  <a:pt x="1735436" y="6062567"/>
                  <a:pt x="1713758" y="6170927"/>
                  <a:pt x="1691154" y="6170927"/>
                </a:cubicBezTo>
                <a:lnTo>
                  <a:pt x="0" y="6170927"/>
                </a:lnTo>
                <a:lnTo>
                  <a:pt x="0" y="6170927"/>
                </a:lnTo>
                <a:lnTo>
                  <a:pt x="0" y="6170927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1691154" y="2"/>
                </a:lnTo>
                <a:cubicBezTo>
                  <a:pt x="1713758" y="2"/>
                  <a:pt x="1735436" y="108362"/>
                  <a:pt x="1751419" y="301246"/>
                </a:cubicBezTo>
                <a:cubicBezTo>
                  <a:pt x="1767403" y="494129"/>
                  <a:pt x="1776382" y="755736"/>
                  <a:pt x="1776382" y="1028511"/>
                </a:cubicBez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76201" tIns="124816" rIns="162916" bIns="124817" numCol="1" spcCol="1270" anchor="ctr" anchorCtr="0">
            <a:noAutofit/>
          </a:bodyPr>
          <a:lstStyle/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2000" dirty="0"/>
              <a:t>Avant administration! (Incompatibilité)</a:t>
            </a:r>
          </a:p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2000" dirty="0"/>
              <a:t>réaction entre 2 </a:t>
            </a:r>
            <a:r>
              <a:rPr lang="fr-FR" sz="2000" dirty="0" err="1"/>
              <a:t>mdts</a:t>
            </a:r>
            <a:r>
              <a:rPr lang="fr-FR" sz="2000" dirty="0"/>
              <a:t> mélangés dans une seringue ou une perfusion, 2 molécules prises simultanément par voie orale engendrant un précipité, inactivation du produit….</a:t>
            </a:r>
            <a:r>
              <a:rPr lang="fr-FR" sz="2000" kern="1200" dirty="0">
                <a:latin typeface="+mj-lt"/>
              </a:rPr>
              <a:t>. </a:t>
            </a:r>
            <a:endParaRPr lang="fr-FR" sz="2000" kern="1200" dirty="0"/>
          </a:p>
        </p:txBody>
      </p:sp>
      <p:sp>
        <p:nvSpPr>
          <p:cNvPr id="12" name="Forme libre 11"/>
          <p:cNvSpPr/>
          <p:nvPr/>
        </p:nvSpPr>
        <p:spPr>
          <a:xfrm>
            <a:off x="217432" y="456637"/>
            <a:ext cx="2531589" cy="1919251"/>
          </a:xfrm>
          <a:custGeom>
            <a:avLst/>
            <a:gdLst>
              <a:gd name="connsiteX0" fmla="*/ 0 w 2531589"/>
              <a:gd name="connsiteY0" fmla="*/ 319882 h 1919251"/>
              <a:gd name="connsiteX1" fmla="*/ 93692 w 2531589"/>
              <a:gd name="connsiteY1" fmla="*/ 93691 h 1919251"/>
              <a:gd name="connsiteX2" fmla="*/ 319883 w 2531589"/>
              <a:gd name="connsiteY2" fmla="*/ 0 h 1919251"/>
              <a:gd name="connsiteX3" fmla="*/ 2211707 w 2531589"/>
              <a:gd name="connsiteY3" fmla="*/ 0 h 1919251"/>
              <a:gd name="connsiteX4" fmla="*/ 2437898 w 2531589"/>
              <a:gd name="connsiteY4" fmla="*/ 93692 h 1919251"/>
              <a:gd name="connsiteX5" fmla="*/ 2531589 w 2531589"/>
              <a:gd name="connsiteY5" fmla="*/ 319883 h 1919251"/>
              <a:gd name="connsiteX6" fmla="*/ 2531589 w 2531589"/>
              <a:gd name="connsiteY6" fmla="*/ 1599369 h 1919251"/>
              <a:gd name="connsiteX7" fmla="*/ 2437898 w 2531589"/>
              <a:gd name="connsiteY7" fmla="*/ 1825560 h 1919251"/>
              <a:gd name="connsiteX8" fmla="*/ 2211707 w 2531589"/>
              <a:gd name="connsiteY8" fmla="*/ 1919251 h 1919251"/>
              <a:gd name="connsiteX9" fmla="*/ 319882 w 2531589"/>
              <a:gd name="connsiteY9" fmla="*/ 1919251 h 1919251"/>
              <a:gd name="connsiteX10" fmla="*/ 93691 w 2531589"/>
              <a:gd name="connsiteY10" fmla="*/ 1825560 h 1919251"/>
              <a:gd name="connsiteX11" fmla="*/ 0 w 2531589"/>
              <a:gd name="connsiteY11" fmla="*/ 1599369 h 1919251"/>
              <a:gd name="connsiteX12" fmla="*/ 0 w 2531589"/>
              <a:gd name="connsiteY12" fmla="*/ 319882 h 1919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31589" h="1919251">
                <a:moveTo>
                  <a:pt x="0" y="319882"/>
                </a:moveTo>
                <a:cubicBezTo>
                  <a:pt x="0" y="235044"/>
                  <a:pt x="33702" y="153681"/>
                  <a:pt x="93692" y="93691"/>
                </a:cubicBezTo>
                <a:cubicBezTo>
                  <a:pt x="153682" y="33702"/>
                  <a:pt x="235045" y="0"/>
                  <a:pt x="319883" y="0"/>
                </a:cubicBezTo>
                <a:lnTo>
                  <a:pt x="2211707" y="0"/>
                </a:lnTo>
                <a:cubicBezTo>
                  <a:pt x="2296545" y="0"/>
                  <a:pt x="2377908" y="33702"/>
                  <a:pt x="2437898" y="93692"/>
                </a:cubicBezTo>
                <a:cubicBezTo>
                  <a:pt x="2497887" y="153682"/>
                  <a:pt x="2531589" y="235045"/>
                  <a:pt x="2531589" y="319883"/>
                </a:cubicBezTo>
                <a:lnTo>
                  <a:pt x="2531589" y="1599369"/>
                </a:lnTo>
                <a:cubicBezTo>
                  <a:pt x="2531589" y="1684207"/>
                  <a:pt x="2497887" y="1765570"/>
                  <a:pt x="2437898" y="1825560"/>
                </a:cubicBezTo>
                <a:cubicBezTo>
                  <a:pt x="2377908" y="1885550"/>
                  <a:pt x="2296545" y="1919251"/>
                  <a:pt x="2211707" y="1919251"/>
                </a:cubicBezTo>
                <a:lnTo>
                  <a:pt x="319882" y="1919251"/>
                </a:lnTo>
                <a:cubicBezTo>
                  <a:pt x="235044" y="1919251"/>
                  <a:pt x="153681" y="1885549"/>
                  <a:pt x="93691" y="1825560"/>
                </a:cubicBezTo>
                <a:cubicBezTo>
                  <a:pt x="33702" y="1765570"/>
                  <a:pt x="0" y="1684207"/>
                  <a:pt x="0" y="1599369"/>
                </a:cubicBezTo>
                <a:lnTo>
                  <a:pt x="0" y="31988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0840" tIns="122265" rIns="150840" bIns="122265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physico-chimique</a:t>
            </a:r>
            <a:endPara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Forme libre 12"/>
          <p:cNvSpPr/>
          <p:nvPr/>
        </p:nvSpPr>
        <p:spPr>
          <a:xfrm>
            <a:off x="2749852" y="4561402"/>
            <a:ext cx="6170930" cy="1776383"/>
          </a:xfrm>
          <a:custGeom>
            <a:avLst/>
            <a:gdLst>
              <a:gd name="connsiteX0" fmla="*/ 296070 w 1776382"/>
              <a:gd name="connsiteY0" fmla="*/ 0 h 6170929"/>
              <a:gd name="connsiteX1" fmla="*/ 1480312 w 1776382"/>
              <a:gd name="connsiteY1" fmla="*/ 0 h 6170929"/>
              <a:gd name="connsiteX2" fmla="*/ 1689665 w 1776382"/>
              <a:gd name="connsiteY2" fmla="*/ 86717 h 6170929"/>
              <a:gd name="connsiteX3" fmla="*/ 1776382 w 1776382"/>
              <a:gd name="connsiteY3" fmla="*/ 296070 h 6170929"/>
              <a:gd name="connsiteX4" fmla="*/ 1776382 w 1776382"/>
              <a:gd name="connsiteY4" fmla="*/ 6170929 h 6170929"/>
              <a:gd name="connsiteX5" fmla="*/ 1776382 w 1776382"/>
              <a:gd name="connsiteY5" fmla="*/ 6170929 h 6170929"/>
              <a:gd name="connsiteX6" fmla="*/ 1776382 w 1776382"/>
              <a:gd name="connsiteY6" fmla="*/ 6170929 h 6170929"/>
              <a:gd name="connsiteX7" fmla="*/ 0 w 1776382"/>
              <a:gd name="connsiteY7" fmla="*/ 6170929 h 6170929"/>
              <a:gd name="connsiteX8" fmla="*/ 0 w 1776382"/>
              <a:gd name="connsiteY8" fmla="*/ 6170929 h 6170929"/>
              <a:gd name="connsiteX9" fmla="*/ 0 w 1776382"/>
              <a:gd name="connsiteY9" fmla="*/ 6170929 h 6170929"/>
              <a:gd name="connsiteX10" fmla="*/ 0 w 1776382"/>
              <a:gd name="connsiteY10" fmla="*/ 296070 h 6170929"/>
              <a:gd name="connsiteX11" fmla="*/ 86717 w 1776382"/>
              <a:gd name="connsiteY11" fmla="*/ 86717 h 6170929"/>
              <a:gd name="connsiteX12" fmla="*/ 296070 w 1776382"/>
              <a:gd name="connsiteY12" fmla="*/ 0 h 6170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76382" h="6170929">
                <a:moveTo>
                  <a:pt x="1776382" y="1028511"/>
                </a:moveTo>
                <a:lnTo>
                  <a:pt x="1776382" y="5142418"/>
                </a:lnTo>
                <a:cubicBezTo>
                  <a:pt x="1776382" y="5415197"/>
                  <a:pt x="1767403" y="5676800"/>
                  <a:pt x="1751419" y="5869683"/>
                </a:cubicBezTo>
                <a:cubicBezTo>
                  <a:pt x="1735436" y="6062567"/>
                  <a:pt x="1713758" y="6170927"/>
                  <a:pt x="1691154" y="6170927"/>
                </a:cubicBezTo>
                <a:lnTo>
                  <a:pt x="0" y="6170927"/>
                </a:lnTo>
                <a:lnTo>
                  <a:pt x="0" y="6170927"/>
                </a:lnTo>
                <a:lnTo>
                  <a:pt x="0" y="6170927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1691154" y="2"/>
                </a:lnTo>
                <a:cubicBezTo>
                  <a:pt x="1713758" y="2"/>
                  <a:pt x="1735436" y="108362"/>
                  <a:pt x="1751419" y="301246"/>
                </a:cubicBezTo>
                <a:cubicBezTo>
                  <a:pt x="1767403" y="494129"/>
                  <a:pt x="1776382" y="755736"/>
                  <a:pt x="1776382" y="1028511"/>
                </a:cubicBezTo>
                <a:close/>
              </a:path>
            </a:pathLst>
          </a:cu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0" vert="horz" wrap="square" lIns="76201" tIns="124816" rIns="162916" bIns="124817" numCol="1" spcCol="1270" anchor="ctr" anchorCtr="0">
            <a:noAutofit/>
          </a:bodyPr>
          <a:lstStyle/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2000" dirty="0"/>
              <a:t>Pas de modification des concentrations plasmatiques du premier médicament!</a:t>
            </a:r>
          </a:p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2000" kern="1200" dirty="0"/>
              <a:t>Modification de </a:t>
            </a:r>
            <a:r>
              <a:rPr lang="fr-FR" sz="2000" b="1" u="sng" kern="1200" dirty="0"/>
              <a:t>l’effet</a:t>
            </a:r>
          </a:p>
        </p:txBody>
      </p:sp>
      <p:sp>
        <p:nvSpPr>
          <p:cNvPr id="14" name="Forme libre 13"/>
          <p:cNvSpPr/>
          <p:nvPr/>
        </p:nvSpPr>
        <p:spPr>
          <a:xfrm>
            <a:off x="217441" y="4489973"/>
            <a:ext cx="2531589" cy="1919251"/>
          </a:xfrm>
          <a:custGeom>
            <a:avLst/>
            <a:gdLst>
              <a:gd name="connsiteX0" fmla="*/ 0 w 2531589"/>
              <a:gd name="connsiteY0" fmla="*/ 319882 h 1919251"/>
              <a:gd name="connsiteX1" fmla="*/ 93692 w 2531589"/>
              <a:gd name="connsiteY1" fmla="*/ 93691 h 1919251"/>
              <a:gd name="connsiteX2" fmla="*/ 319883 w 2531589"/>
              <a:gd name="connsiteY2" fmla="*/ 0 h 1919251"/>
              <a:gd name="connsiteX3" fmla="*/ 2211707 w 2531589"/>
              <a:gd name="connsiteY3" fmla="*/ 0 h 1919251"/>
              <a:gd name="connsiteX4" fmla="*/ 2437898 w 2531589"/>
              <a:gd name="connsiteY4" fmla="*/ 93692 h 1919251"/>
              <a:gd name="connsiteX5" fmla="*/ 2531589 w 2531589"/>
              <a:gd name="connsiteY5" fmla="*/ 319883 h 1919251"/>
              <a:gd name="connsiteX6" fmla="*/ 2531589 w 2531589"/>
              <a:gd name="connsiteY6" fmla="*/ 1599369 h 1919251"/>
              <a:gd name="connsiteX7" fmla="*/ 2437898 w 2531589"/>
              <a:gd name="connsiteY7" fmla="*/ 1825560 h 1919251"/>
              <a:gd name="connsiteX8" fmla="*/ 2211707 w 2531589"/>
              <a:gd name="connsiteY8" fmla="*/ 1919251 h 1919251"/>
              <a:gd name="connsiteX9" fmla="*/ 319882 w 2531589"/>
              <a:gd name="connsiteY9" fmla="*/ 1919251 h 1919251"/>
              <a:gd name="connsiteX10" fmla="*/ 93691 w 2531589"/>
              <a:gd name="connsiteY10" fmla="*/ 1825560 h 1919251"/>
              <a:gd name="connsiteX11" fmla="*/ 0 w 2531589"/>
              <a:gd name="connsiteY11" fmla="*/ 1599369 h 1919251"/>
              <a:gd name="connsiteX12" fmla="*/ 0 w 2531589"/>
              <a:gd name="connsiteY12" fmla="*/ 319882 h 1919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31589" h="1919251">
                <a:moveTo>
                  <a:pt x="0" y="319882"/>
                </a:moveTo>
                <a:cubicBezTo>
                  <a:pt x="0" y="235044"/>
                  <a:pt x="33702" y="153681"/>
                  <a:pt x="93692" y="93691"/>
                </a:cubicBezTo>
                <a:cubicBezTo>
                  <a:pt x="153682" y="33702"/>
                  <a:pt x="235045" y="0"/>
                  <a:pt x="319883" y="0"/>
                </a:cubicBezTo>
                <a:lnTo>
                  <a:pt x="2211707" y="0"/>
                </a:lnTo>
                <a:cubicBezTo>
                  <a:pt x="2296545" y="0"/>
                  <a:pt x="2377908" y="33702"/>
                  <a:pt x="2437898" y="93692"/>
                </a:cubicBezTo>
                <a:cubicBezTo>
                  <a:pt x="2497887" y="153682"/>
                  <a:pt x="2531589" y="235045"/>
                  <a:pt x="2531589" y="319883"/>
                </a:cubicBezTo>
                <a:lnTo>
                  <a:pt x="2531589" y="1599369"/>
                </a:lnTo>
                <a:cubicBezTo>
                  <a:pt x="2531589" y="1684207"/>
                  <a:pt x="2497887" y="1765570"/>
                  <a:pt x="2437898" y="1825560"/>
                </a:cubicBezTo>
                <a:cubicBezTo>
                  <a:pt x="2377908" y="1885550"/>
                  <a:pt x="2296545" y="1919251"/>
                  <a:pt x="2211707" y="1919251"/>
                </a:cubicBezTo>
                <a:lnTo>
                  <a:pt x="319882" y="1919251"/>
                </a:lnTo>
                <a:cubicBezTo>
                  <a:pt x="235044" y="1919251"/>
                  <a:pt x="153681" y="1885549"/>
                  <a:pt x="93691" y="1825560"/>
                </a:cubicBezTo>
                <a:cubicBezTo>
                  <a:pt x="33702" y="1765570"/>
                  <a:pt x="0" y="1684207"/>
                  <a:pt x="0" y="1599369"/>
                </a:cubicBezTo>
                <a:lnTo>
                  <a:pt x="0" y="319882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0" vert="horz" wrap="square" lIns="154650" tIns="124170" rIns="154650" bIns="12417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PHARMA</a:t>
            </a:r>
            <a:r>
              <a:rPr lang="fr-FR" sz="20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CO-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DYNAMIQUES</a:t>
            </a:r>
            <a:endParaRPr lang="fr-FR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 14"/>
          <p:cNvSpPr/>
          <p:nvPr/>
        </p:nvSpPr>
        <p:spPr>
          <a:xfrm>
            <a:off x="2749852" y="2559900"/>
            <a:ext cx="6170930" cy="1776383"/>
          </a:xfrm>
          <a:custGeom>
            <a:avLst/>
            <a:gdLst>
              <a:gd name="connsiteX0" fmla="*/ 296070 w 1776382"/>
              <a:gd name="connsiteY0" fmla="*/ 0 h 6170929"/>
              <a:gd name="connsiteX1" fmla="*/ 1480312 w 1776382"/>
              <a:gd name="connsiteY1" fmla="*/ 0 h 6170929"/>
              <a:gd name="connsiteX2" fmla="*/ 1689665 w 1776382"/>
              <a:gd name="connsiteY2" fmla="*/ 86717 h 6170929"/>
              <a:gd name="connsiteX3" fmla="*/ 1776382 w 1776382"/>
              <a:gd name="connsiteY3" fmla="*/ 296070 h 6170929"/>
              <a:gd name="connsiteX4" fmla="*/ 1776382 w 1776382"/>
              <a:gd name="connsiteY4" fmla="*/ 6170929 h 6170929"/>
              <a:gd name="connsiteX5" fmla="*/ 1776382 w 1776382"/>
              <a:gd name="connsiteY5" fmla="*/ 6170929 h 6170929"/>
              <a:gd name="connsiteX6" fmla="*/ 1776382 w 1776382"/>
              <a:gd name="connsiteY6" fmla="*/ 6170929 h 6170929"/>
              <a:gd name="connsiteX7" fmla="*/ 0 w 1776382"/>
              <a:gd name="connsiteY7" fmla="*/ 6170929 h 6170929"/>
              <a:gd name="connsiteX8" fmla="*/ 0 w 1776382"/>
              <a:gd name="connsiteY8" fmla="*/ 6170929 h 6170929"/>
              <a:gd name="connsiteX9" fmla="*/ 0 w 1776382"/>
              <a:gd name="connsiteY9" fmla="*/ 6170929 h 6170929"/>
              <a:gd name="connsiteX10" fmla="*/ 0 w 1776382"/>
              <a:gd name="connsiteY10" fmla="*/ 296070 h 6170929"/>
              <a:gd name="connsiteX11" fmla="*/ 86717 w 1776382"/>
              <a:gd name="connsiteY11" fmla="*/ 86717 h 6170929"/>
              <a:gd name="connsiteX12" fmla="*/ 296070 w 1776382"/>
              <a:gd name="connsiteY12" fmla="*/ 0 h 6170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76382" h="6170929">
                <a:moveTo>
                  <a:pt x="1776382" y="1028511"/>
                </a:moveTo>
                <a:lnTo>
                  <a:pt x="1776382" y="5142418"/>
                </a:lnTo>
                <a:cubicBezTo>
                  <a:pt x="1776382" y="5415197"/>
                  <a:pt x="1767403" y="5676800"/>
                  <a:pt x="1751419" y="5869683"/>
                </a:cubicBezTo>
                <a:cubicBezTo>
                  <a:pt x="1735436" y="6062567"/>
                  <a:pt x="1713758" y="6170927"/>
                  <a:pt x="1691154" y="6170927"/>
                </a:cubicBezTo>
                <a:lnTo>
                  <a:pt x="0" y="6170927"/>
                </a:lnTo>
                <a:lnTo>
                  <a:pt x="0" y="6170927"/>
                </a:lnTo>
                <a:lnTo>
                  <a:pt x="0" y="6170927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1691154" y="2"/>
                </a:lnTo>
                <a:cubicBezTo>
                  <a:pt x="1713758" y="2"/>
                  <a:pt x="1735436" y="108362"/>
                  <a:pt x="1751419" y="301246"/>
                </a:cubicBezTo>
                <a:cubicBezTo>
                  <a:pt x="1767403" y="494129"/>
                  <a:pt x="1776382" y="755736"/>
                  <a:pt x="1776382" y="1028511"/>
                </a:cubicBez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76201" tIns="124816" rIns="162916" bIns="124817" numCol="1" spcCol="1270" anchor="ctr" anchorCtr="0">
            <a:noAutofit/>
          </a:bodyPr>
          <a:lstStyle/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2000" dirty="0"/>
              <a:t>les plus complexes et les plus dangereuses</a:t>
            </a:r>
            <a:endParaRPr lang="fr-FR" sz="2000" kern="1200" dirty="0"/>
          </a:p>
          <a:p>
            <a:pPr marL="228600" lvl="1" indent="-22860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2000" kern="1200" dirty="0"/>
              <a:t>Concerne les 4 phases </a:t>
            </a:r>
            <a:r>
              <a:rPr lang="fr-FR" sz="2000" b="1" kern="1200" dirty="0"/>
              <a:t>ADME</a:t>
            </a:r>
          </a:p>
          <a:p>
            <a:pPr marL="228600" lvl="1" indent="-22860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2000" kern="1200" dirty="0">
                <a:latin typeface="+mj-lt"/>
              </a:rPr>
              <a:t>variation des </a:t>
            </a:r>
            <a:r>
              <a:rPr lang="fr-FR" sz="2000" b="1" u="sng" kern="1200" dirty="0">
                <a:latin typeface="+mj-lt"/>
              </a:rPr>
              <a:t>concentrations </a:t>
            </a:r>
            <a:r>
              <a:rPr lang="fr-FR" sz="2000" kern="1200" dirty="0">
                <a:latin typeface="+mj-lt"/>
              </a:rPr>
              <a:t>sanguines aboutissant à une modification de la concentration et du temps de disponibilité du PA au niveau des récepteurs</a:t>
            </a:r>
            <a:endParaRPr lang="fr-FR" sz="2000" kern="1200" dirty="0"/>
          </a:p>
        </p:txBody>
      </p:sp>
      <p:sp>
        <p:nvSpPr>
          <p:cNvPr id="16" name="Forme libre 15"/>
          <p:cNvSpPr/>
          <p:nvPr/>
        </p:nvSpPr>
        <p:spPr>
          <a:xfrm>
            <a:off x="217441" y="2488453"/>
            <a:ext cx="2531589" cy="1919251"/>
          </a:xfrm>
          <a:custGeom>
            <a:avLst/>
            <a:gdLst>
              <a:gd name="connsiteX0" fmla="*/ 0 w 2531589"/>
              <a:gd name="connsiteY0" fmla="*/ 319882 h 1919251"/>
              <a:gd name="connsiteX1" fmla="*/ 93692 w 2531589"/>
              <a:gd name="connsiteY1" fmla="*/ 93691 h 1919251"/>
              <a:gd name="connsiteX2" fmla="*/ 319883 w 2531589"/>
              <a:gd name="connsiteY2" fmla="*/ 0 h 1919251"/>
              <a:gd name="connsiteX3" fmla="*/ 2211707 w 2531589"/>
              <a:gd name="connsiteY3" fmla="*/ 0 h 1919251"/>
              <a:gd name="connsiteX4" fmla="*/ 2437898 w 2531589"/>
              <a:gd name="connsiteY4" fmla="*/ 93692 h 1919251"/>
              <a:gd name="connsiteX5" fmla="*/ 2531589 w 2531589"/>
              <a:gd name="connsiteY5" fmla="*/ 319883 h 1919251"/>
              <a:gd name="connsiteX6" fmla="*/ 2531589 w 2531589"/>
              <a:gd name="connsiteY6" fmla="*/ 1599369 h 1919251"/>
              <a:gd name="connsiteX7" fmla="*/ 2437898 w 2531589"/>
              <a:gd name="connsiteY7" fmla="*/ 1825560 h 1919251"/>
              <a:gd name="connsiteX8" fmla="*/ 2211707 w 2531589"/>
              <a:gd name="connsiteY8" fmla="*/ 1919251 h 1919251"/>
              <a:gd name="connsiteX9" fmla="*/ 319882 w 2531589"/>
              <a:gd name="connsiteY9" fmla="*/ 1919251 h 1919251"/>
              <a:gd name="connsiteX10" fmla="*/ 93691 w 2531589"/>
              <a:gd name="connsiteY10" fmla="*/ 1825560 h 1919251"/>
              <a:gd name="connsiteX11" fmla="*/ 0 w 2531589"/>
              <a:gd name="connsiteY11" fmla="*/ 1599369 h 1919251"/>
              <a:gd name="connsiteX12" fmla="*/ 0 w 2531589"/>
              <a:gd name="connsiteY12" fmla="*/ 319882 h 1919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31589" h="1919251">
                <a:moveTo>
                  <a:pt x="0" y="319882"/>
                </a:moveTo>
                <a:cubicBezTo>
                  <a:pt x="0" y="235044"/>
                  <a:pt x="33702" y="153681"/>
                  <a:pt x="93692" y="93691"/>
                </a:cubicBezTo>
                <a:cubicBezTo>
                  <a:pt x="153682" y="33702"/>
                  <a:pt x="235045" y="0"/>
                  <a:pt x="319883" y="0"/>
                </a:cubicBezTo>
                <a:lnTo>
                  <a:pt x="2211707" y="0"/>
                </a:lnTo>
                <a:cubicBezTo>
                  <a:pt x="2296545" y="0"/>
                  <a:pt x="2377908" y="33702"/>
                  <a:pt x="2437898" y="93692"/>
                </a:cubicBezTo>
                <a:cubicBezTo>
                  <a:pt x="2497887" y="153682"/>
                  <a:pt x="2531589" y="235045"/>
                  <a:pt x="2531589" y="319883"/>
                </a:cubicBezTo>
                <a:lnTo>
                  <a:pt x="2531589" y="1599369"/>
                </a:lnTo>
                <a:cubicBezTo>
                  <a:pt x="2531589" y="1684207"/>
                  <a:pt x="2497887" y="1765570"/>
                  <a:pt x="2437898" y="1825560"/>
                </a:cubicBezTo>
                <a:cubicBezTo>
                  <a:pt x="2377908" y="1885550"/>
                  <a:pt x="2296545" y="1919251"/>
                  <a:pt x="2211707" y="1919251"/>
                </a:cubicBezTo>
                <a:lnTo>
                  <a:pt x="319882" y="1919251"/>
                </a:lnTo>
                <a:cubicBezTo>
                  <a:pt x="235044" y="1919251"/>
                  <a:pt x="153681" y="1885549"/>
                  <a:pt x="93691" y="1825560"/>
                </a:cubicBezTo>
                <a:cubicBezTo>
                  <a:pt x="33702" y="1765570"/>
                  <a:pt x="0" y="1684207"/>
                  <a:pt x="0" y="1599369"/>
                </a:cubicBezTo>
                <a:lnTo>
                  <a:pt x="0" y="31988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4650" tIns="124170" rIns="154650" bIns="12417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PHARMACO-</a:t>
            </a:r>
            <a:endPara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CINETIQUES</a:t>
            </a:r>
            <a:r>
              <a:rPr lang="fr-FR" sz="2000" b="1" kern="1200" dirty="0">
                <a:latin typeface="+mj-lt"/>
              </a:rPr>
              <a:t> </a:t>
            </a:r>
            <a:endParaRPr lang="fr-FR" sz="2000" kern="120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107083" y="3911709"/>
            <a:ext cx="7635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FF00"/>
                </a:solidFill>
              </a:rPr>
              <a:t>90%</a:t>
            </a:r>
          </a:p>
          <a:p>
            <a:pPr algn="ctr"/>
            <a:endParaRPr lang="fr-FR" sz="2400" b="1" dirty="0">
              <a:solidFill>
                <a:srgbClr val="FFFF00"/>
              </a:solidFill>
            </a:endParaRPr>
          </a:p>
          <a:p>
            <a:pPr algn="ctr"/>
            <a:endParaRPr lang="fr-FR" sz="2400" b="1" dirty="0">
              <a:solidFill>
                <a:srgbClr val="FFFF00"/>
              </a:solidFill>
            </a:endParaRPr>
          </a:p>
          <a:p>
            <a:pPr algn="ctr"/>
            <a:endParaRPr lang="fr-FR" sz="2400" b="1" dirty="0">
              <a:solidFill>
                <a:srgbClr val="FFFF00"/>
              </a:solidFill>
            </a:endParaRPr>
          </a:p>
          <a:p>
            <a:pPr algn="ctr"/>
            <a:endParaRPr lang="fr-FR" sz="2400" b="1" dirty="0">
              <a:solidFill>
                <a:srgbClr val="FFFF00"/>
              </a:solidFill>
            </a:endParaRPr>
          </a:p>
          <a:p>
            <a:pPr algn="ctr"/>
            <a:r>
              <a:rPr lang="fr-FR" sz="2400" b="1" dirty="0">
                <a:solidFill>
                  <a:srgbClr val="FFFF00"/>
                </a:solidFill>
              </a:rPr>
              <a:t>10%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9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58597</TotalTime>
  <Words>2140</Words>
  <Application>Microsoft Office PowerPoint</Application>
  <PresentationFormat>Affichage à l'écran (4:3)</PresentationFormat>
  <Paragraphs>346</Paragraphs>
  <Slides>41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48" baseType="lpstr">
      <vt:lpstr>Arial</vt:lpstr>
      <vt:lpstr>Calibri</vt:lpstr>
      <vt:lpstr>Calisto MT</vt:lpstr>
      <vt:lpstr>Times</vt:lpstr>
      <vt:lpstr>Times New Roman</vt:lpstr>
      <vt:lpstr>Wingdings</vt:lpstr>
      <vt:lpstr>Thème Office</vt:lpstr>
      <vt:lpstr>LES INTERACTIONS MÉDICAMENTEUSES </vt:lpstr>
      <vt:lpstr>INTRODUCTION</vt:lpstr>
      <vt:lpstr>Présentation PowerPoint</vt:lpstr>
      <vt:lpstr>Présentation PowerPoint</vt:lpstr>
      <vt:lpstr>Présentation PowerPoint</vt:lpstr>
      <vt:lpstr>Selon que les IM soient recherchées en pratique ou non:</vt:lpstr>
      <vt:lpstr>Selon que les IM soient recherchées en pratique ou non:</vt:lpstr>
      <vt:lpstr>TYPES D’INTERACTIONS</vt:lpstr>
      <vt:lpstr>Présentation PowerPoint</vt:lpstr>
      <vt:lpstr>LES INTERACTIONS PHARMACOCINETIQUES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INTERACTIONS PHARMACODYNAMIQUES </vt:lpstr>
      <vt:lpstr>Présentation PowerPoint</vt:lpstr>
      <vt:lpstr>Présentation PowerPoint</vt:lpstr>
      <vt:lpstr>Présentation PowerPoint</vt:lpstr>
      <vt:lpstr>1. Activité intrinsèque α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Outils de détection des interactions médicamenteuses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djidji princesse</cp:lastModifiedBy>
  <cp:revision>365</cp:revision>
  <dcterms:created xsi:type="dcterms:W3CDTF">2013-08-21T19:17:07Z</dcterms:created>
  <dcterms:modified xsi:type="dcterms:W3CDTF">2024-05-26T22:50:23Z</dcterms:modified>
</cp:coreProperties>
</file>