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5" r:id="rId2"/>
    <p:sldId id="276" r:id="rId3"/>
    <p:sldId id="257" r:id="rId4"/>
    <p:sldId id="270" r:id="rId5"/>
    <p:sldId id="269" r:id="rId6"/>
    <p:sldId id="271" r:id="rId7"/>
    <p:sldId id="258" r:id="rId8"/>
    <p:sldId id="268" r:id="rId9"/>
    <p:sldId id="272" r:id="rId10"/>
    <p:sldId id="273" r:id="rId11"/>
    <p:sldId id="274" r:id="rId12"/>
    <p:sldId id="262" r:id="rId13"/>
    <p:sldId id="264" r:id="rId14"/>
    <p:sldId id="277" r:id="rId15"/>
    <p:sldId id="278" r:id="rId16"/>
    <p:sldId id="279" r:id="rId17"/>
    <p:sldId id="265" r:id="rId18"/>
    <p:sldId id="280" r:id="rId19"/>
    <p:sldId id="266" r:id="rId20"/>
    <p:sldId id="281" r:id="rId21"/>
    <p:sldId id="282" r:id="rId22"/>
    <p:sldId id="283" r:id="rId23"/>
    <p:sldId id="284" r:id="rId24"/>
    <p:sldId id="285" r:id="rId25"/>
    <p:sldId id="267" r:id="rId2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80"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DEB2D1-32AF-4F8B-9AFA-D6814DBC14AE}" type="doc">
      <dgm:prSet loTypeId="urn:microsoft.com/office/officeart/2005/8/layout/cycle7" loCatId="cycle" qsTypeId="urn:microsoft.com/office/officeart/2005/8/quickstyle/3d4" qsCatId="3D" csTypeId="urn:microsoft.com/office/officeart/2005/8/colors/accent1_2" csCatId="accent1" phldr="1"/>
      <dgm:spPr/>
      <dgm:t>
        <a:bodyPr/>
        <a:lstStyle/>
        <a:p>
          <a:endParaRPr lang="fr-FR"/>
        </a:p>
      </dgm:t>
    </dgm:pt>
    <dgm:pt modelId="{FC3FEC1B-B1DD-4B44-9463-C37258CEF70C}">
      <dgm:prSet phldrT="[Texte]"/>
      <dgm:spPr/>
      <dgm:t>
        <a:bodyPr/>
        <a:lstStyle/>
        <a:p>
          <a:r>
            <a:rPr lang="fr-FR" b="1" u="none" dirty="0" smtClean="0"/>
            <a:t>Les médicaments non listés</a:t>
          </a:r>
          <a:endParaRPr lang="fr-FR" u="none" dirty="0"/>
        </a:p>
      </dgm:t>
    </dgm:pt>
    <dgm:pt modelId="{BB23D54A-37DD-409E-9DF7-3686411229C1}" type="parTrans" cxnId="{6FEAF857-2589-461E-9752-245F52D82B8A}">
      <dgm:prSet/>
      <dgm:spPr/>
      <dgm:t>
        <a:bodyPr/>
        <a:lstStyle/>
        <a:p>
          <a:endParaRPr lang="fr-FR"/>
        </a:p>
      </dgm:t>
    </dgm:pt>
    <dgm:pt modelId="{F5657816-2F86-46B2-83F7-FEDABAB83664}" type="sibTrans" cxnId="{6FEAF857-2589-461E-9752-245F52D82B8A}">
      <dgm:prSet/>
      <dgm:spPr/>
      <dgm:t>
        <a:bodyPr/>
        <a:lstStyle/>
        <a:p>
          <a:endParaRPr lang="fr-FR"/>
        </a:p>
      </dgm:t>
    </dgm:pt>
    <dgm:pt modelId="{392D79CF-097D-4F7B-81B4-277DAF4237E5}">
      <dgm:prSet phldrT="[Texte]"/>
      <dgm:spPr/>
      <dgm:t>
        <a:bodyPr/>
        <a:lstStyle/>
        <a:p>
          <a:r>
            <a:rPr lang="fr-FR" b="1" u="none" dirty="0" smtClean="0"/>
            <a:t>Les médicaments à prescription restreinte</a:t>
          </a:r>
          <a:endParaRPr lang="fr-FR" b="1" u="none" dirty="0"/>
        </a:p>
      </dgm:t>
    </dgm:pt>
    <dgm:pt modelId="{5FE60EAF-22E3-4AD4-BE9B-9ABD513E1767}" type="parTrans" cxnId="{3B00C361-C838-4440-A15F-245E0653D586}">
      <dgm:prSet/>
      <dgm:spPr/>
      <dgm:t>
        <a:bodyPr/>
        <a:lstStyle/>
        <a:p>
          <a:endParaRPr lang="fr-FR"/>
        </a:p>
      </dgm:t>
    </dgm:pt>
    <dgm:pt modelId="{6D15A08A-9557-457B-822D-07B8700AC428}" type="sibTrans" cxnId="{3B00C361-C838-4440-A15F-245E0653D586}">
      <dgm:prSet/>
      <dgm:spPr/>
      <dgm:t>
        <a:bodyPr/>
        <a:lstStyle/>
        <a:p>
          <a:endParaRPr lang="fr-FR"/>
        </a:p>
      </dgm:t>
    </dgm:pt>
    <dgm:pt modelId="{83BD0955-B067-4D24-847E-48F5486A710E}">
      <dgm:prSet phldrT="[Texte]"/>
      <dgm:spPr/>
      <dgm:t>
        <a:bodyPr/>
        <a:lstStyle/>
        <a:p>
          <a:r>
            <a:rPr lang="fr-FR" b="1" u="none" dirty="0" smtClean="0"/>
            <a:t>Les médicaments listés</a:t>
          </a:r>
          <a:r>
            <a:rPr lang="fr-FR" u="none" dirty="0" smtClean="0"/>
            <a:t> </a:t>
          </a:r>
          <a:endParaRPr lang="fr-FR" u="none" dirty="0"/>
        </a:p>
      </dgm:t>
    </dgm:pt>
    <dgm:pt modelId="{6BA20F8B-02B4-436D-B5A9-9A7EB15AE0BD}" type="parTrans" cxnId="{A1553561-1648-431C-BF57-9C99BB41A40E}">
      <dgm:prSet/>
      <dgm:spPr/>
      <dgm:t>
        <a:bodyPr/>
        <a:lstStyle/>
        <a:p>
          <a:endParaRPr lang="fr-FR"/>
        </a:p>
      </dgm:t>
    </dgm:pt>
    <dgm:pt modelId="{827B66E3-CF58-4941-9CE3-EDDF028EF46B}" type="sibTrans" cxnId="{A1553561-1648-431C-BF57-9C99BB41A40E}">
      <dgm:prSet/>
      <dgm:spPr/>
      <dgm:t>
        <a:bodyPr/>
        <a:lstStyle/>
        <a:p>
          <a:endParaRPr lang="fr-FR"/>
        </a:p>
      </dgm:t>
    </dgm:pt>
    <dgm:pt modelId="{E643EB88-C242-44CB-A748-99074C822CE0}" type="pres">
      <dgm:prSet presAssocID="{DCDEB2D1-32AF-4F8B-9AFA-D6814DBC14AE}" presName="Name0" presStyleCnt="0">
        <dgm:presLayoutVars>
          <dgm:dir/>
          <dgm:resizeHandles val="exact"/>
        </dgm:presLayoutVars>
      </dgm:prSet>
      <dgm:spPr/>
      <dgm:t>
        <a:bodyPr/>
        <a:lstStyle/>
        <a:p>
          <a:endParaRPr lang="fr-FR"/>
        </a:p>
      </dgm:t>
    </dgm:pt>
    <dgm:pt modelId="{100A2574-D1D7-41AF-AEEC-6E0F1539DD45}" type="pres">
      <dgm:prSet presAssocID="{FC3FEC1B-B1DD-4B44-9463-C37258CEF70C}" presName="node" presStyleLbl="node1" presStyleIdx="0" presStyleCnt="3">
        <dgm:presLayoutVars>
          <dgm:bulletEnabled val="1"/>
        </dgm:presLayoutVars>
      </dgm:prSet>
      <dgm:spPr/>
      <dgm:t>
        <a:bodyPr/>
        <a:lstStyle/>
        <a:p>
          <a:endParaRPr lang="fr-FR"/>
        </a:p>
      </dgm:t>
    </dgm:pt>
    <dgm:pt modelId="{22EEC670-B4DE-47D9-B6C1-3D45E4597867}" type="pres">
      <dgm:prSet presAssocID="{F5657816-2F86-46B2-83F7-FEDABAB83664}" presName="sibTrans" presStyleLbl="sibTrans2D1" presStyleIdx="0" presStyleCnt="3"/>
      <dgm:spPr/>
      <dgm:t>
        <a:bodyPr/>
        <a:lstStyle/>
        <a:p>
          <a:endParaRPr lang="fr-FR"/>
        </a:p>
      </dgm:t>
    </dgm:pt>
    <dgm:pt modelId="{545C4646-DFED-49C3-9BF5-D04BC4261E5C}" type="pres">
      <dgm:prSet presAssocID="{F5657816-2F86-46B2-83F7-FEDABAB83664}" presName="connectorText" presStyleLbl="sibTrans2D1" presStyleIdx="0" presStyleCnt="3"/>
      <dgm:spPr/>
      <dgm:t>
        <a:bodyPr/>
        <a:lstStyle/>
        <a:p>
          <a:endParaRPr lang="fr-FR"/>
        </a:p>
      </dgm:t>
    </dgm:pt>
    <dgm:pt modelId="{AC798331-F240-4DA7-898D-C1017BE269D8}" type="pres">
      <dgm:prSet presAssocID="{392D79CF-097D-4F7B-81B4-277DAF4237E5}" presName="node" presStyleLbl="node1" presStyleIdx="1" presStyleCnt="3">
        <dgm:presLayoutVars>
          <dgm:bulletEnabled val="1"/>
        </dgm:presLayoutVars>
      </dgm:prSet>
      <dgm:spPr/>
      <dgm:t>
        <a:bodyPr/>
        <a:lstStyle/>
        <a:p>
          <a:endParaRPr lang="fr-FR"/>
        </a:p>
      </dgm:t>
    </dgm:pt>
    <dgm:pt modelId="{B14252D7-732D-41CB-A839-23450A4EC5C6}" type="pres">
      <dgm:prSet presAssocID="{6D15A08A-9557-457B-822D-07B8700AC428}" presName="sibTrans" presStyleLbl="sibTrans2D1" presStyleIdx="1" presStyleCnt="3"/>
      <dgm:spPr/>
      <dgm:t>
        <a:bodyPr/>
        <a:lstStyle/>
        <a:p>
          <a:endParaRPr lang="fr-FR"/>
        </a:p>
      </dgm:t>
    </dgm:pt>
    <dgm:pt modelId="{433648D9-332E-4F63-B5CD-631D72E9C7DC}" type="pres">
      <dgm:prSet presAssocID="{6D15A08A-9557-457B-822D-07B8700AC428}" presName="connectorText" presStyleLbl="sibTrans2D1" presStyleIdx="1" presStyleCnt="3"/>
      <dgm:spPr/>
      <dgm:t>
        <a:bodyPr/>
        <a:lstStyle/>
        <a:p>
          <a:endParaRPr lang="fr-FR"/>
        </a:p>
      </dgm:t>
    </dgm:pt>
    <dgm:pt modelId="{7F9F4F29-FE5F-4343-BB28-0F698FF40430}" type="pres">
      <dgm:prSet presAssocID="{83BD0955-B067-4D24-847E-48F5486A710E}" presName="node" presStyleLbl="node1" presStyleIdx="2" presStyleCnt="3">
        <dgm:presLayoutVars>
          <dgm:bulletEnabled val="1"/>
        </dgm:presLayoutVars>
      </dgm:prSet>
      <dgm:spPr/>
      <dgm:t>
        <a:bodyPr/>
        <a:lstStyle/>
        <a:p>
          <a:endParaRPr lang="fr-FR"/>
        </a:p>
      </dgm:t>
    </dgm:pt>
    <dgm:pt modelId="{9C56FB72-909B-4CE7-BD21-8AE6773502F2}" type="pres">
      <dgm:prSet presAssocID="{827B66E3-CF58-4941-9CE3-EDDF028EF46B}" presName="sibTrans" presStyleLbl="sibTrans2D1" presStyleIdx="2" presStyleCnt="3"/>
      <dgm:spPr/>
      <dgm:t>
        <a:bodyPr/>
        <a:lstStyle/>
        <a:p>
          <a:endParaRPr lang="fr-FR"/>
        </a:p>
      </dgm:t>
    </dgm:pt>
    <dgm:pt modelId="{219B1D42-6A3E-4B98-9237-0B639B47BF90}" type="pres">
      <dgm:prSet presAssocID="{827B66E3-CF58-4941-9CE3-EDDF028EF46B}" presName="connectorText" presStyleLbl="sibTrans2D1" presStyleIdx="2" presStyleCnt="3"/>
      <dgm:spPr/>
      <dgm:t>
        <a:bodyPr/>
        <a:lstStyle/>
        <a:p>
          <a:endParaRPr lang="fr-FR"/>
        </a:p>
      </dgm:t>
    </dgm:pt>
  </dgm:ptLst>
  <dgm:cxnLst>
    <dgm:cxn modelId="{7D51A978-A077-4F1C-A3B5-43C1E2E7DDD6}" type="presOf" srcId="{FC3FEC1B-B1DD-4B44-9463-C37258CEF70C}" destId="{100A2574-D1D7-41AF-AEEC-6E0F1539DD45}" srcOrd="0" destOrd="0" presId="urn:microsoft.com/office/officeart/2005/8/layout/cycle7"/>
    <dgm:cxn modelId="{401631D8-9F74-4281-8DF1-AF4C3850E9FE}" type="presOf" srcId="{827B66E3-CF58-4941-9CE3-EDDF028EF46B}" destId="{9C56FB72-909B-4CE7-BD21-8AE6773502F2}" srcOrd="0" destOrd="0" presId="urn:microsoft.com/office/officeart/2005/8/layout/cycle7"/>
    <dgm:cxn modelId="{050A1D1A-29C3-4070-A0AA-73FACCCFD184}" type="presOf" srcId="{F5657816-2F86-46B2-83F7-FEDABAB83664}" destId="{22EEC670-B4DE-47D9-B6C1-3D45E4597867}" srcOrd="0" destOrd="0" presId="urn:microsoft.com/office/officeart/2005/8/layout/cycle7"/>
    <dgm:cxn modelId="{27F216B6-2151-4BDB-82C0-F06CEF1B00DE}" type="presOf" srcId="{6D15A08A-9557-457B-822D-07B8700AC428}" destId="{433648D9-332E-4F63-B5CD-631D72E9C7DC}" srcOrd="1" destOrd="0" presId="urn:microsoft.com/office/officeart/2005/8/layout/cycle7"/>
    <dgm:cxn modelId="{AF1C1146-7FF8-40E3-9615-4FE6ABE21852}" type="presOf" srcId="{83BD0955-B067-4D24-847E-48F5486A710E}" destId="{7F9F4F29-FE5F-4343-BB28-0F698FF40430}" srcOrd="0" destOrd="0" presId="urn:microsoft.com/office/officeart/2005/8/layout/cycle7"/>
    <dgm:cxn modelId="{B3740EE6-4F06-44CE-87F0-867F02502765}" type="presOf" srcId="{F5657816-2F86-46B2-83F7-FEDABAB83664}" destId="{545C4646-DFED-49C3-9BF5-D04BC4261E5C}" srcOrd="1" destOrd="0" presId="urn:microsoft.com/office/officeart/2005/8/layout/cycle7"/>
    <dgm:cxn modelId="{7F4A6CE1-EA1F-40CD-8038-B6F54AA6A28D}" type="presOf" srcId="{6D15A08A-9557-457B-822D-07B8700AC428}" destId="{B14252D7-732D-41CB-A839-23450A4EC5C6}" srcOrd="0" destOrd="0" presId="urn:microsoft.com/office/officeart/2005/8/layout/cycle7"/>
    <dgm:cxn modelId="{3B00C361-C838-4440-A15F-245E0653D586}" srcId="{DCDEB2D1-32AF-4F8B-9AFA-D6814DBC14AE}" destId="{392D79CF-097D-4F7B-81B4-277DAF4237E5}" srcOrd="1" destOrd="0" parTransId="{5FE60EAF-22E3-4AD4-BE9B-9ABD513E1767}" sibTransId="{6D15A08A-9557-457B-822D-07B8700AC428}"/>
    <dgm:cxn modelId="{A1553561-1648-431C-BF57-9C99BB41A40E}" srcId="{DCDEB2D1-32AF-4F8B-9AFA-D6814DBC14AE}" destId="{83BD0955-B067-4D24-847E-48F5486A710E}" srcOrd="2" destOrd="0" parTransId="{6BA20F8B-02B4-436D-B5A9-9A7EB15AE0BD}" sibTransId="{827B66E3-CF58-4941-9CE3-EDDF028EF46B}"/>
    <dgm:cxn modelId="{6FEAF857-2589-461E-9752-245F52D82B8A}" srcId="{DCDEB2D1-32AF-4F8B-9AFA-D6814DBC14AE}" destId="{FC3FEC1B-B1DD-4B44-9463-C37258CEF70C}" srcOrd="0" destOrd="0" parTransId="{BB23D54A-37DD-409E-9DF7-3686411229C1}" sibTransId="{F5657816-2F86-46B2-83F7-FEDABAB83664}"/>
    <dgm:cxn modelId="{9F55FC50-7BE2-455E-AD84-36822CED1EC9}" type="presOf" srcId="{DCDEB2D1-32AF-4F8B-9AFA-D6814DBC14AE}" destId="{E643EB88-C242-44CB-A748-99074C822CE0}" srcOrd="0" destOrd="0" presId="urn:microsoft.com/office/officeart/2005/8/layout/cycle7"/>
    <dgm:cxn modelId="{4E1A698D-DAFC-4F31-BB43-3D0BB9D8B41A}" type="presOf" srcId="{827B66E3-CF58-4941-9CE3-EDDF028EF46B}" destId="{219B1D42-6A3E-4B98-9237-0B639B47BF90}" srcOrd="1" destOrd="0" presId="urn:microsoft.com/office/officeart/2005/8/layout/cycle7"/>
    <dgm:cxn modelId="{ACEA5E31-E4D1-4D08-B298-84AD1CD883C6}" type="presOf" srcId="{392D79CF-097D-4F7B-81B4-277DAF4237E5}" destId="{AC798331-F240-4DA7-898D-C1017BE269D8}" srcOrd="0" destOrd="0" presId="urn:microsoft.com/office/officeart/2005/8/layout/cycle7"/>
    <dgm:cxn modelId="{5564B049-EFA2-490D-AE2B-6D3355200485}" type="presParOf" srcId="{E643EB88-C242-44CB-A748-99074C822CE0}" destId="{100A2574-D1D7-41AF-AEEC-6E0F1539DD45}" srcOrd="0" destOrd="0" presId="urn:microsoft.com/office/officeart/2005/8/layout/cycle7"/>
    <dgm:cxn modelId="{A126E2B6-95C0-4D01-BB2E-41378418D414}" type="presParOf" srcId="{E643EB88-C242-44CB-A748-99074C822CE0}" destId="{22EEC670-B4DE-47D9-B6C1-3D45E4597867}" srcOrd="1" destOrd="0" presId="urn:microsoft.com/office/officeart/2005/8/layout/cycle7"/>
    <dgm:cxn modelId="{3BC2DF68-2903-46FF-B7F1-A3A3B7E1FBF8}" type="presParOf" srcId="{22EEC670-B4DE-47D9-B6C1-3D45E4597867}" destId="{545C4646-DFED-49C3-9BF5-D04BC4261E5C}" srcOrd="0" destOrd="0" presId="urn:microsoft.com/office/officeart/2005/8/layout/cycle7"/>
    <dgm:cxn modelId="{A69FE66F-7CF3-4F00-9BA5-1546289CFE91}" type="presParOf" srcId="{E643EB88-C242-44CB-A748-99074C822CE0}" destId="{AC798331-F240-4DA7-898D-C1017BE269D8}" srcOrd="2" destOrd="0" presId="urn:microsoft.com/office/officeart/2005/8/layout/cycle7"/>
    <dgm:cxn modelId="{4FEA566C-D609-47BA-8488-D3521D3DA066}" type="presParOf" srcId="{E643EB88-C242-44CB-A748-99074C822CE0}" destId="{B14252D7-732D-41CB-A839-23450A4EC5C6}" srcOrd="3" destOrd="0" presId="urn:microsoft.com/office/officeart/2005/8/layout/cycle7"/>
    <dgm:cxn modelId="{C4FD7415-094F-4C12-A6A4-4E52287835CA}" type="presParOf" srcId="{B14252D7-732D-41CB-A839-23450A4EC5C6}" destId="{433648D9-332E-4F63-B5CD-631D72E9C7DC}" srcOrd="0" destOrd="0" presId="urn:microsoft.com/office/officeart/2005/8/layout/cycle7"/>
    <dgm:cxn modelId="{086D3208-6E4B-46AB-A58F-57973A3389D7}" type="presParOf" srcId="{E643EB88-C242-44CB-A748-99074C822CE0}" destId="{7F9F4F29-FE5F-4343-BB28-0F698FF40430}" srcOrd="4" destOrd="0" presId="urn:microsoft.com/office/officeart/2005/8/layout/cycle7"/>
    <dgm:cxn modelId="{10250B95-C6AA-45CD-850E-AAE8A2B88015}" type="presParOf" srcId="{E643EB88-C242-44CB-A748-99074C822CE0}" destId="{9C56FB72-909B-4CE7-BD21-8AE6773502F2}" srcOrd="5" destOrd="0" presId="urn:microsoft.com/office/officeart/2005/8/layout/cycle7"/>
    <dgm:cxn modelId="{14997367-BDCD-40A4-B4D7-4684D33E7E61}" type="presParOf" srcId="{9C56FB72-909B-4CE7-BD21-8AE6773502F2}" destId="{219B1D42-6A3E-4B98-9237-0B639B47BF90}"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AA309A6D-C09C-4548-B29A-6CF363A7E532}" type="datetimeFigureOut">
              <a:rPr lang="fr-FR" smtClean="0"/>
              <a:pPr/>
              <a:t>08/05/2024</a:t>
            </a:fld>
            <a:endParaRPr lang="fr-BE"/>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BE"/>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CF4668DC-857F-487D-BFFA-8C0CA5037977}" type="slidenum">
              <a:rPr lang="fr-BE" smtClean="0"/>
              <a:pPr/>
              <a:t>‹#›</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08/05/2024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08/05/2024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AA309A6D-C09C-4548-B29A-6CF363A7E532}" type="datetimeFigureOut">
              <a:rPr lang="fr-FR" smtClean="0"/>
              <a:pPr/>
              <a:t>08/05/2024</a:t>
            </a:fld>
            <a:endParaRPr lang="fr-BE"/>
          </a:p>
        </p:txBody>
      </p:sp>
      <p:sp>
        <p:nvSpPr>
          <p:cNvPr id="9" name="Espace réservé du numéro de diapositive 8"/>
          <p:cNvSpPr>
            <a:spLocks noGrp="1"/>
          </p:cNvSpPr>
          <p:nvPr>
            <p:ph type="sldNum" sz="quarter" idx="15"/>
          </p:nvPr>
        </p:nvSpPr>
        <p:spPr/>
        <p:txBody>
          <a:bodyPr rtlCol="0"/>
          <a:lstStyle/>
          <a:p>
            <a:fld id="{CF4668DC-857F-487D-BFFA-8C0CA5037977}" type="slidenum">
              <a:rPr lang="fr-BE" smtClean="0"/>
              <a:pPr/>
              <a:t>‹#›</a:t>
            </a:fld>
            <a:endParaRPr lang="fr-BE"/>
          </a:p>
        </p:txBody>
      </p:sp>
      <p:sp>
        <p:nvSpPr>
          <p:cNvPr id="10" name="Espace réservé du pied de page 9"/>
          <p:cNvSpPr>
            <a:spLocks noGrp="1"/>
          </p:cNvSpPr>
          <p:nvPr>
            <p:ph type="ftr" sz="quarter" idx="16"/>
          </p:nvPr>
        </p:nvSpPr>
        <p:spPr/>
        <p:txBody>
          <a:bodyPr rtlCol="0"/>
          <a:lstStyle/>
          <a:p>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AA309A6D-C09C-4548-B29A-6CF363A7E532}" type="datetimeFigureOut">
              <a:rPr lang="fr-FR" smtClean="0"/>
              <a:pPr/>
              <a:t>08/05/2024</a:t>
            </a:fld>
            <a:endParaRPr lang="fr-BE"/>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BE"/>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CF4668DC-857F-487D-BFFA-8C0CA5037977}" type="slidenum">
              <a:rPr lang="fr-BE" smtClean="0"/>
              <a:pPr/>
              <a:t>‹#›</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08/05/2024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a:t>
            </a:fld>
            <a:endParaRPr lang="fr-BE"/>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08/05/2024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a:t>
            </a:fld>
            <a:endParaRPr lang="fr-BE"/>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AA309A6D-C09C-4548-B29A-6CF363A7E532}" type="datetimeFigureOut">
              <a:rPr lang="fr-FR" smtClean="0"/>
              <a:pPr/>
              <a:t>08/05/2024</a:t>
            </a:fld>
            <a:endParaRPr lang="fr-BE"/>
          </a:p>
        </p:txBody>
      </p:sp>
      <p:sp>
        <p:nvSpPr>
          <p:cNvPr id="7" name="Espace réservé du numéro de diapositive 6"/>
          <p:cNvSpPr>
            <a:spLocks noGrp="1"/>
          </p:cNvSpPr>
          <p:nvPr>
            <p:ph type="sldNum" sz="quarter" idx="11"/>
          </p:nvPr>
        </p:nvSpPr>
        <p:spPr/>
        <p:txBody>
          <a:bodyPr rtlCol="0"/>
          <a:lstStyle/>
          <a:p>
            <a:fld id="{CF4668DC-857F-487D-BFFA-8C0CA5037977}" type="slidenum">
              <a:rPr lang="fr-BE" smtClean="0"/>
              <a:pPr/>
              <a:t>‹#›</a:t>
            </a:fld>
            <a:endParaRPr lang="fr-BE"/>
          </a:p>
        </p:txBody>
      </p:sp>
      <p:sp>
        <p:nvSpPr>
          <p:cNvPr id="8" name="Espace réservé du pied de page 7"/>
          <p:cNvSpPr>
            <a:spLocks noGrp="1"/>
          </p:cNvSpPr>
          <p:nvPr>
            <p:ph type="ftr" sz="quarter" idx="12"/>
          </p:nvPr>
        </p:nvSpPr>
        <p:spPr/>
        <p:txBody>
          <a:bodyPr rtlCol="0"/>
          <a:lstStyle/>
          <a:p>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08/05/2024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AA309A6D-C09C-4548-B29A-6CF363A7E532}" type="datetimeFigureOut">
              <a:rPr lang="fr-FR" smtClean="0"/>
              <a:pPr/>
              <a:t>08/05/2024</a:t>
            </a:fld>
            <a:endParaRPr lang="fr-BE"/>
          </a:p>
        </p:txBody>
      </p:sp>
      <p:sp>
        <p:nvSpPr>
          <p:cNvPr id="22" name="Espace réservé du numéro de diapositive 21"/>
          <p:cNvSpPr>
            <a:spLocks noGrp="1"/>
          </p:cNvSpPr>
          <p:nvPr>
            <p:ph type="sldNum" sz="quarter" idx="15"/>
          </p:nvPr>
        </p:nvSpPr>
        <p:spPr/>
        <p:txBody>
          <a:bodyPr rtlCol="0"/>
          <a:lstStyle/>
          <a:p>
            <a:fld id="{CF4668DC-857F-487D-BFFA-8C0CA5037977}" type="slidenum">
              <a:rPr lang="fr-BE" smtClean="0"/>
              <a:pPr/>
              <a:t>‹#›</a:t>
            </a:fld>
            <a:endParaRPr lang="fr-BE"/>
          </a:p>
        </p:txBody>
      </p:sp>
      <p:sp>
        <p:nvSpPr>
          <p:cNvPr id="23" name="Espace réservé du pied de page 22"/>
          <p:cNvSpPr>
            <a:spLocks noGrp="1"/>
          </p:cNvSpPr>
          <p:nvPr>
            <p:ph type="ftr" sz="quarter" idx="16"/>
          </p:nvPr>
        </p:nvSpPr>
        <p:spPr/>
        <p:txBody>
          <a:bodyPr rtlCol="0"/>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AA309A6D-C09C-4548-B29A-6CF363A7E532}" type="datetimeFigureOut">
              <a:rPr lang="fr-FR" smtClean="0"/>
              <a:pPr/>
              <a:t>08/05/2024</a:t>
            </a:fld>
            <a:endParaRPr lang="fr-BE"/>
          </a:p>
        </p:txBody>
      </p:sp>
      <p:sp>
        <p:nvSpPr>
          <p:cNvPr id="18" name="Espace réservé du numéro de diapositive 17"/>
          <p:cNvSpPr>
            <a:spLocks noGrp="1"/>
          </p:cNvSpPr>
          <p:nvPr>
            <p:ph type="sldNum" sz="quarter" idx="11"/>
          </p:nvPr>
        </p:nvSpPr>
        <p:spPr/>
        <p:txBody>
          <a:bodyPr rtlCol="0"/>
          <a:lstStyle/>
          <a:p>
            <a:fld id="{CF4668DC-857F-487D-BFFA-8C0CA5037977}" type="slidenum">
              <a:rPr lang="fr-BE" smtClean="0"/>
              <a:pPr/>
              <a:t>‹#›</a:t>
            </a:fld>
            <a:endParaRPr lang="fr-BE"/>
          </a:p>
        </p:txBody>
      </p:sp>
      <p:sp>
        <p:nvSpPr>
          <p:cNvPr id="21" name="Espace réservé du pied de page 20"/>
          <p:cNvSpPr>
            <a:spLocks noGrp="1"/>
          </p:cNvSpPr>
          <p:nvPr>
            <p:ph type="ftr" sz="quarter" idx="12"/>
          </p:nvPr>
        </p:nvSpPr>
        <p:spPr/>
        <p:txBody>
          <a:bodyPr rtlCol="0"/>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A309A6D-C09C-4548-B29A-6CF363A7E532}" type="datetimeFigureOut">
              <a:rPr lang="fr-FR" smtClean="0"/>
              <a:pPr/>
              <a:t>08/05/2024</a:t>
            </a:fld>
            <a:endParaRPr lang="fr-BE"/>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BE"/>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F4668DC-857F-487D-BFFA-8C0CA5037977}" type="slidenum">
              <a:rPr lang="fr-BE" smtClean="0"/>
              <a:pPr/>
              <a:t>‹#›</a:t>
            </a:fld>
            <a:endParaRPr lang="fr-B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857356" y="2110702"/>
            <a:ext cx="6172200" cy="1894362"/>
          </a:xfrm>
        </p:spPr>
        <p:txBody>
          <a:bodyPr>
            <a:normAutofit/>
          </a:bodyPr>
          <a:lstStyle/>
          <a:p>
            <a:pPr algn="ctr"/>
            <a:r>
              <a:rPr lang="fr-FR" sz="4000" dirty="0" smtClean="0">
                <a:solidFill>
                  <a:schemeClr val="tx2">
                    <a:lumMod val="50000"/>
                  </a:schemeClr>
                </a:solidFill>
              </a:rPr>
              <a:t>ordonnance et règle de prescription </a:t>
            </a:r>
            <a:endParaRPr lang="fr-FR" sz="4000" dirty="0">
              <a:solidFill>
                <a:schemeClr val="tx2">
                  <a:lumMod val="50000"/>
                </a:schemeClr>
              </a:solidFill>
            </a:endParaRPr>
          </a:p>
        </p:txBody>
      </p:sp>
      <p:pic>
        <p:nvPicPr>
          <p:cNvPr id="4" name="Picture 2" descr="http://www.teheran.ir/local/cache-vignettes/L400xH309/1565-2-b6853.jpg"/>
          <p:cNvPicPr>
            <a:picLocks noChangeAspect="1" noChangeArrowheads="1"/>
          </p:cNvPicPr>
          <p:nvPr/>
        </p:nvPicPr>
        <p:blipFill>
          <a:blip r:embed="rId2"/>
          <a:srcRect/>
          <a:stretch>
            <a:fillRect/>
          </a:stretch>
        </p:blipFill>
        <p:spPr bwMode="auto">
          <a:xfrm>
            <a:off x="7072330" y="285728"/>
            <a:ext cx="1643074" cy="142876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8" name="ZoneTexte 3"/>
          <p:cNvSpPr txBox="1"/>
          <p:nvPr/>
        </p:nvSpPr>
        <p:spPr>
          <a:xfrm>
            <a:off x="1859463" y="613137"/>
            <a:ext cx="5304658" cy="1015663"/>
          </a:xfrm>
          <a:prstGeom prst="rect">
            <a:avLst/>
          </a:prstGeom>
          <a:noFill/>
        </p:spPr>
        <p:txBody>
          <a:bodyPr wrap="non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fr-FR" sz="2000" b="1" dirty="0" smtClean="0"/>
              <a:t>Faculté de médecine – A. Mira – </a:t>
            </a:r>
            <a:r>
              <a:rPr lang="fr-FR" sz="2000" b="1" dirty="0" err="1" smtClean="0"/>
              <a:t>Béjaia</a:t>
            </a:r>
            <a:endParaRPr lang="fr-FR" sz="2000" b="1" dirty="0" smtClean="0"/>
          </a:p>
          <a:p>
            <a:pPr algn="ctr"/>
            <a:r>
              <a:rPr lang="fr-FR" sz="2000" b="1" dirty="0" smtClean="0"/>
              <a:t>Module de Pharmacologie</a:t>
            </a:r>
          </a:p>
          <a:p>
            <a:pPr algn="ctr"/>
            <a:r>
              <a:rPr lang="fr-FR" sz="2000" b="1" dirty="0" smtClean="0"/>
              <a:t>Année universitaire </a:t>
            </a:r>
            <a:r>
              <a:rPr lang="fr-FR" sz="2000" b="1" smtClean="0"/>
              <a:t>: </a:t>
            </a:r>
            <a:r>
              <a:rPr lang="fr-FR" sz="2000" b="1" smtClean="0"/>
              <a:t>2023 </a:t>
            </a:r>
            <a:r>
              <a:rPr lang="fr-FR" sz="2000" b="1" smtClean="0"/>
              <a:t>- </a:t>
            </a:r>
            <a:r>
              <a:rPr lang="fr-FR" sz="2000" b="1" smtClean="0"/>
              <a:t>2024</a:t>
            </a:r>
            <a:endParaRPr lang="fr-FR" sz="2000" b="1" dirty="0"/>
          </a:p>
        </p:txBody>
      </p:sp>
      <p:sp>
        <p:nvSpPr>
          <p:cNvPr id="9" name="Sous-titre 2"/>
          <p:cNvSpPr>
            <a:spLocks noGrp="1"/>
          </p:cNvSpPr>
          <p:nvPr>
            <p:ph type="subTitle" idx="1"/>
          </p:nvPr>
        </p:nvSpPr>
        <p:spPr>
          <a:xfrm>
            <a:off x="6052120" y="5420816"/>
            <a:ext cx="2552328" cy="456456"/>
          </a:xfrm>
        </p:spPr>
        <p:txBody>
          <a:bodyPr>
            <a:normAutofit/>
          </a:bodyPr>
          <a:lstStyle/>
          <a:p>
            <a:r>
              <a:rPr lang="fr-FR" dirty="0" smtClean="0">
                <a:solidFill>
                  <a:schemeClr val="tx1"/>
                </a:solidFill>
              </a:rPr>
              <a:t>Dr BENIDIRI  .A</a:t>
            </a:r>
          </a:p>
        </p:txBody>
      </p:sp>
    </p:spTree>
    <p:extLst>
      <p:ext uri="{BB962C8B-B14F-4D97-AF65-F5344CB8AC3E}">
        <p14:creationId xmlns:p14="http://schemas.microsoft.com/office/powerpoint/2010/main" val="3412579669"/>
      </p:ext>
    </p:extLst>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51520" y="1124744"/>
            <a:ext cx="8496944" cy="5733256"/>
          </a:xfrm>
        </p:spPr>
        <p:txBody>
          <a:bodyPr>
            <a:normAutofit fontScale="92500" lnSpcReduction="20000"/>
          </a:bodyPr>
          <a:lstStyle/>
          <a:p>
            <a:pPr lvl="0">
              <a:buFont typeface="Wingdings" pitchFamily="2" charset="2"/>
              <a:buChar char="q"/>
            </a:pPr>
            <a:r>
              <a:rPr lang="fr-FR" b="1" dirty="0" smtClean="0"/>
              <a:t>Formes de l’ordonnance :</a:t>
            </a:r>
            <a:endParaRPr lang="fr-FR" dirty="0" smtClean="0"/>
          </a:p>
          <a:p>
            <a:r>
              <a:rPr lang="fr-FR" dirty="0" smtClean="0"/>
              <a:t>La prescription utilise l’un des 3 moyens suivants : </a:t>
            </a:r>
          </a:p>
          <a:p>
            <a:endParaRPr lang="fr-FR" dirty="0" smtClean="0"/>
          </a:p>
          <a:p>
            <a:pPr>
              <a:buNone/>
            </a:pPr>
            <a:r>
              <a:rPr lang="fr-FR" dirty="0" smtClean="0"/>
              <a:t> </a:t>
            </a:r>
          </a:p>
          <a:p>
            <a:pPr lvl="0">
              <a:buFont typeface="Wingdings" pitchFamily="2" charset="2"/>
              <a:buChar char="ü"/>
            </a:pPr>
            <a:r>
              <a:rPr lang="fr-FR" b="1" i="1" u="sng" dirty="0" smtClean="0"/>
              <a:t>Médicaments magistraux :</a:t>
            </a:r>
            <a:endParaRPr lang="fr-FR" u="sng" dirty="0" smtClean="0"/>
          </a:p>
          <a:p>
            <a:r>
              <a:rPr lang="fr-FR" dirty="0" smtClean="0"/>
              <a:t>Préparée extemporanément par le pharmacien selon une formule détaillée écrite par le médecin. Ex cas de dermatologie </a:t>
            </a:r>
          </a:p>
          <a:p>
            <a:pPr>
              <a:buNone/>
            </a:pPr>
            <a:r>
              <a:rPr lang="fr-FR" dirty="0" smtClean="0"/>
              <a:t> </a:t>
            </a:r>
          </a:p>
          <a:p>
            <a:pPr lvl="0">
              <a:buFont typeface="Wingdings" pitchFamily="2" charset="2"/>
              <a:buChar char="ü"/>
            </a:pPr>
            <a:r>
              <a:rPr lang="fr-FR" b="1" i="1" u="sng" dirty="0" smtClean="0"/>
              <a:t>Médicaments officinaux :</a:t>
            </a:r>
            <a:endParaRPr lang="fr-FR" u="sng" dirty="0" smtClean="0"/>
          </a:p>
          <a:p>
            <a:r>
              <a:rPr lang="fr-FR" dirty="0" smtClean="0"/>
              <a:t>Désigne des produits préparés à l’avance et vendus au détail : alcool, camphre, teinture d’iode, eau de dakin.</a:t>
            </a:r>
          </a:p>
          <a:p>
            <a:endParaRPr lang="fr-FR" dirty="0" smtClean="0"/>
          </a:p>
          <a:p>
            <a:pPr lvl="0">
              <a:buFont typeface="Wingdings" pitchFamily="2" charset="2"/>
              <a:buChar char="ü"/>
            </a:pPr>
            <a:r>
              <a:rPr lang="fr-FR" b="1" i="1" u="sng" dirty="0" smtClean="0"/>
              <a:t>Médicaments spécialisés (=spécialités) :</a:t>
            </a:r>
            <a:endParaRPr lang="fr-FR" u="sng" dirty="0" smtClean="0"/>
          </a:p>
          <a:p>
            <a:r>
              <a:rPr lang="fr-FR" dirty="0" smtClean="0"/>
              <a:t>Un médicament industriellement préparé , conditionnée pour la vente en pharmacie. Ces spécialités sont soumises à une (AMM).</a:t>
            </a:r>
          </a:p>
          <a:p>
            <a:endParaRPr lang="fr-FR" dirty="0"/>
          </a:p>
        </p:txBody>
      </p:sp>
      <p:sp>
        <p:nvSpPr>
          <p:cNvPr id="4" name="Titre 1"/>
          <p:cNvSpPr>
            <a:spLocks noGrp="1"/>
          </p:cNvSpPr>
          <p:nvPr>
            <p:ph type="title"/>
          </p:nvPr>
        </p:nvSpPr>
        <p:spPr>
          <a:xfrm>
            <a:off x="632792" y="44624"/>
            <a:ext cx="7467600" cy="796950"/>
          </a:xfrm>
        </p:spPr>
        <p:txBody>
          <a:bodyPr/>
          <a:lstStyle/>
          <a:p>
            <a:r>
              <a:rPr lang="fr-FR" b="1" u="sng" dirty="0" smtClean="0"/>
              <a:t>CONTENUE DE L’ORDONNANCE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checkerboard(across)">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checkerboard(across)">
                                      <p:cBhvr>
                                        <p:cTn id="20" dur="500"/>
                                        <p:tgtEl>
                                          <p:spTgt spid="3">
                                            <p:txEl>
                                              <p:pRg st="5" end="5"/>
                                            </p:txEl>
                                          </p:spTgt>
                                        </p:tgtEl>
                                      </p:cBhvr>
                                    </p:animEffect>
                                  </p:childTnLst>
                                </p:cTn>
                              </p:par>
                              <p:par>
                                <p:cTn id="21" presetID="5" presetClass="entr" presetSubtype="1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checkerboard(across)">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checkerboard(across)">
                                      <p:cBhvr>
                                        <p:cTn id="28" dur="500"/>
                                        <p:tgtEl>
                                          <p:spTgt spid="3">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checkerboard(across)">
                                      <p:cBhvr>
                                        <p:cTn id="33" dur="500"/>
                                        <p:tgtEl>
                                          <p:spTgt spid="3">
                                            <p:txEl>
                                              <p:pRg st="8" end="8"/>
                                            </p:txEl>
                                          </p:spTgt>
                                        </p:tgtEl>
                                      </p:cBhvr>
                                    </p:animEffect>
                                  </p:childTnLst>
                                </p:cTn>
                              </p:par>
                              <p:par>
                                <p:cTn id="34" presetID="5" presetClass="entr" presetSubtype="10" fill="hold"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checkerboard(across)">
                                      <p:cBhvr>
                                        <p:cTn id="36" dur="500"/>
                                        <p:tgtEl>
                                          <p:spTgt spid="3">
                                            <p:txEl>
                                              <p:pRg st="8" end="8"/>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nodeType="click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41" dur="500"/>
                                        <p:tgtEl>
                                          <p:spTgt spid="3">
                                            <p:txEl>
                                              <p:pRg st="10" end="1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nodeType="click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46"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51520" y="339424"/>
            <a:ext cx="8424936" cy="6473952"/>
          </a:xfrm>
        </p:spPr>
        <p:txBody>
          <a:bodyPr>
            <a:normAutofit/>
          </a:bodyPr>
          <a:lstStyle/>
          <a:p>
            <a:pPr lvl="0" algn="ctr">
              <a:buNone/>
            </a:pPr>
            <a:r>
              <a:rPr lang="fr-FR" sz="3200" b="1" u="sng" dirty="0" smtClean="0">
                <a:solidFill>
                  <a:schemeClr val="tx2"/>
                </a:solidFill>
                <a:latin typeface="Calibri" pitchFamily="34" charset="0"/>
                <a:cs typeface="Calibri" pitchFamily="34" charset="0"/>
              </a:rPr>
              <a:t>INSTRUCTIONS FOURNIES PAR LE PHARMACIEN :</a:t>
            </a:r>
            <a:endParaRPr lang="fr-FR" sz="3200" dirty="0" smtClean="0">
              <a:solidFill>
                <a:schemeClr val="tx2"/>
              </a:solidFill>
              <a:latin typeface="Calibri" pitchFamily="34" charset="0"/>
              <a:cs typeface="Calibri" pitchFamily="34" charset="0"/>
            </a:endParaRPr>
          </a:p>
          <a:p>
            <a:endParaRPr lang="fr-FR" dirty="0" smtClean="0">
              <a:latin typeface="Calibri" pitchFamily="34" charset="0"/>
              <a:cs typeface="Calibri" pitchFamily="34" charset="0"/>
            </a:endParaRPr>
          </a:p>
          <a:p>
            <a:pPr lvl="0"/>
            <a:r>
              <a:rPr lang="fr-FR" dirty="0" smtClean="0">
                <a:latin typeface="Calibri" pitchFamily="34" charset="0"/>
                <a:cs typeface="Calibri" pitchFamily="34" charset="0"/>
              </a:rPr>
              <a:t>Voie d’administration :  IV, IM, SC, orale, rectale,….</a:t>
            </a:r>
          </a:p>
          <a:p>
            <a:pPr lvl="0"/>
            <a:r>
              <a:rPr lang="fr-FR" dirty="0" smtClean="0">
                <a:latin typeface="Calibri" pitchFamily="34" charset="0"/>
                <a:cs typeface="Calibri" pitchFamily="34" charset="0"/>
              </a:rPr>
              <a:t>Nombre de doses par 24h ;</a:t>
            </a:r>
          </a:p>
          <a:p>
            <a:pPr lvl="0"/>
            <a:r>
              <a:rPr lang="fr-FR" dirty="0" smtClean="0">
                <a:latin typeface="Calibri" pitchFamily="34" charset="0"/>
                <a:cs typeface="Calibri" pitchFamily="34" charset="0"/>
              </a:rPr>
              <a:t>Nombre d’unités thérapeutiques à chaque prise ;</a:t>
            </a:r>
          </a:p>
          <a:p>
            <a:pPr lvl="0"/>
            <a:r>
              <a:rPr lang="fr-FR" dirty="0" smtClean="0">
                <a:latin typeface="Calibri" pitchFamily="34" charset="0"/>
                <a:cs typeface="Calibri" pitchFamily="34" charset="0"/>
              </a:rPr>
              <a:t>Durée de traitement ;</a:t>
            </a:r>
          </a:p>
          <a:p>
            <a:pPr lvl="0"/>
            <a:r>
              <a:rPr lang="fr-FR" dirty="0" smtClean="0">
                <a:latin typeface="Calibri" pitchFamily="34" charset="0"/>
                <a:cs typeface="Calibri" pitchFamily="34" charset="0"/>
              </a:rPr>
              <a:t>Rythme des injections ; </a:t>
            </a:r>
          </a:p>
          <a:p>
            <a:pPr lvl="0"/>
            <a:r>
              <a:rPr lang="fr-FR" dirty="0" smtClean="0">
                <a:latin typeface="Calibri" pitchFamily="34" charset="0"/>
                <a:cs typeface="Calibri" pitchFamily="34" charset="0"/>
              </a:rPr>
              <a:t>Quantité à délivrer.</a:t>
            </a:r>
          </a:p>
          <a:p>
            <a:pPr lvl="0">
              <a:buNone/>
            </a:pPr>
            <a:endParaRPr lang="fr-FR" dirty="0" smtClean="0">
              <a:latin typeface="Calibri" pitchFamily="34" charset="0"/>
              <a:cs typeface="Calibri" pitchFamily="34" charset="0"/>
            </a:endParaRPr>
          </a:p>
          <a:p>
            <a:pPr>
              <a:buFont typeface="Wingdings" pitchFamily="2" charset="2"/>
              <a:buChar char="ü"/>
            </a:pPr>
            <a:r>
              <a:rPr lang="fr-FR" dirty="0" smtClean="0">
                <a:latin typeface="Calibri" pitchFamily="34" charset="0"/>
                <a:cs typeface="Calibri" pitchFamily="34" charset="0"/>
              </a:rPr>
              <a:t>En général, la durée de prescription ne doit pas dépassée un délai de 1 mois.</a:t>
            </a:r>
          </a:p>
          <a:p>
            <a:pPr>
              <a:buFont typeface="Wingdings" pitchFamily="2" charset="2"/>
              <a:buChar char="ü"/>
            </a:pPr>
            <a:r>
              <a:rPr lang="fr-FR" dirty="0" smtClean="0">
                <a:latin typeface="Calibri" pitchFamily="34" charset="0"/>
                <a:cs typeface="Calibri" pitchFamily="34" charset="0"/>
              </a:rPr>
              <a:t>Toutefois, pour les médicaments contraceptifs et les maladies chroniques, la délivrance peut être effectuée pour une durée de 3 mois.</a:t>
            </a:r>
          </a:p>
          <a:p>
            <a:endParaRPr lang="fr-FR" dirty="0">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heckerboard(across)">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checkerboard(across)">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checkerboard(across)">
                                      <p:cBhvr>
                                        <p:cTn id="37" dur="500"/>
                                        <p:tgtEl>
                                          <p:spTgt spid="3">
                                            <p:txEl>
                                              <p:pRg st="9" end="9"/>
                                            </p:txEl>
                                          </p:spTgt>
                                        </p:tgtEl>
                                      </p:cBhvr>
                                    </p:animEffect>
                                  </p:childTnLst>
                                </p:cTn>
                              </p:par>
                              <p:par>
                                <p:cTn id="38" presetID="5" presetClass="entr" presetSubtype="10" fill="hold" nodeType="with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40"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latin typeface="Lucida Calligraphy" pitchFamily="66" charset="0"/>
              </a:rPr>
              <a:t>les différentes classes de médicaments</a:t>
            </a:r>
            <a:endParaRPr lang="fr-FR" dirty="0">
              <a:latin typeface="Lucida Calligraphy" pitchFamily="66" charset="0"/>
            </a:endParaRPr>
          </a:p>
        </p:txBody>
      </p:sp>
      <p:graphicFrame>
        <p:nvGraphicFramePr>
          <p:cNvPr id="4" name="Espace réservé du contenu 3"/>
          <p:cNvGraphicFramePr>
            <a:graphicFrameLocks noGrp="1"/>
          </p:cNvGraphicFramePr>
          <p:nvPr>
            <p:ph sz="quarter" idx="1"/>
          </p:nvPr>
        </p:nvGraphicFramePr>
        <p:xfrm>
          <a:off x="1142976" y="1857364"/>
          <a:ext cx="6500858" cy="40005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341784"/>
            <a:ext cx="8424936" cy="1143000"/>
          </a:xfrm>
        </p:spPr>
        <p:txBody>
          <a:bodyPr>
            <a:normAutofit fontScale="90000"/>
          </a:bodyPr>
          <a:lstStyle/>
          <a:p>
            <a:pPr lvl="1" algn="ctr" rtl="0">
              <a:spcBef>
                <a:spcPct val="0"/>
              </a:spcBef>
            </a:pPr>
            <a:r>
              <a:rPr lang="fr-FR" sz="3100" b="1" dirty="0" smtClean="0">
                <a:solidFill>
                  <a:schemeClr val="accent2"/>
                </a:solidFill>
                <a:latin typeface="Times New Roman" pitchFamily="18" charset="0"/>
                <a:cs typeface="Times New Roman" pitchFamily="18" charset="0"/>
              </a:rPr>
              <a:t>Les médicaments listés : médicaments à prescription médicale obligatoire</a:t>
            </a:r>
            <a:r>
              <a:rPr lang="fr-FR" sz="2000" b="1" dirty="0" smtClean="0">
                <a:solidFill>
                  <a:schemeClr val="bg2">
                    <a:lumMod val="25000"/>
                  </a:schemeClr>
                </a:solidFill>
                <a:latin typeface="Lucida Calligraphy" pitchFamily="66" charset="0"/>
              </a:rPr>
              <a:t/>
            </a:r>
            <a:br>
              <a:rPr lang="fr-FR" sz="2000" b="1" dirty="0" smtClean="0">
                <a:solidFill>
                  <a:schemeClr val="bg2">
                    <a:lumMod val="25000"/>
                  </a:schemeClr>
                </a:solidFill>
                <a:latin typeface="Lucida Calligraphy" pitchFamily="66" charset="0"/>
              </a:rPr>
            </a:br>
            <a:endParaRPr lang="fr-FR" sz="2000" dirty="0">
              <a:solidFill>
                <a:schemeClr val="bg2">
                  <a:lumMod val="25000"/>
                </a:schemeClr>
              </a:solidFill>
              <a:latin typeface="Lucida Calligraphy" pitchFamily="66" charset="0"/>
            </a:endParaRPr>
          </a:p>
        </p:txBody>
      </p:sp>
      <p:sp>
        <p:nvSpPr>
          <p:cNvPr id="3" name="Espace réservé du contenu 2"/>
          <p:cNvSpPr>
            <a:spLocks noGrp="1"/>
          </p:cNvSpPr>
          <p:nvPr>
            <p:ph sz="quarter" idx="1"/>
          </p:nvPr>
        </p:nvSpPr>
        <p:spPr/>
        <p:txBody>
          <a:bodyPr>
            <a:normAutofit/>
          </a:bodyPr>
          <a:lstStyle/>
          <a:p>
            <a:r>
              <a:rPr lang="fr-FR" b="1" u="sng" dirty="0" smtClean="0">
                <a:solidFill>
                  <a:schemeClr val="bg2">
                    <a:lumMod val="25000"/>
                  </a:schemeClr>
                </a:solidFill>
                <a:latin typeface="Calibri" pitchFamily="34" charset="0"/>
                <a:cs typeface="Calibri" pitchFamily="34" charset="0"/>
              </a:rPr>
              <a:t>Liste I</a:t>
            </a:r>
            <a:r>
              <a:rPr lang="fr-FR" b="1" dirty="0" smtClean="0">
                <a:solidFill>
                  <a:schemeClr val="bg2">
                    <a:lumMod val="25000"/>
                  </a:schemeClr>
                </a:solidFill>
                <a:latin typeface="Calibri" pitchFamily="34" charset="0"/>
                <a:cs typeface="Calibri" pitchFamily="34" charset="0"/>
              </a:rPr>
              <a:t> : </a:t>
            </a:r>
            <a:r>
              <a:rPr lang="fr-FR" dirty="0" smtClean="0">
                <a:solidFill>
                  <a:schemeClr val="accent1">
                    <a:lumMod val="50000"/>
                  </a:schemeClr>
                </a:solidFill>
                <a:latin typeface="Calibri" pitchFamily="34" charset="0"/>
                <a:cs typeface="Calibri" pitchFamily="34" charset="0"/>
              </a:rPr>
              <a:t>(ancien tableau A) : médicaments toxiques</a:t>
            </a:r>
          </a:p>
          <a:p>
            <a:endParaRPr lang="fr-FR" dirty="0" smtClean="0">
              <a:latin typeface="Calibri" pitchFamily="34" charset="0"/>
              <a:cs typeface="Calibri" pitchFamily="34" charset="0"/>
            </a:endParaRPr>
          </a:p>
          <a:p>
            <a:r>
              <a:rPr lang="fr-FR" b="1" u="sng" dirty="0" smtClean="0">
                <a:solidFill>
                  <a:schemeClr val="bg2">
                    <a:lumMod val="25000"/>
                  </a:schemeClr>
                </a:solidFill>
                <a:latin typeface="Calibri" pitchFamily="34" charset="0"/>
                <a:cs typeface="Calibri" pitchFamily="34" charset="0"/>
              </a:rPr>
              <a:t>Liste  II</a:t>
            </a:r>
            <a:r>
              <a:rPr lang="fr-FR" b="1" dirty="0" smtClean="0">
                <a:solidFill>
                  <a:schemeClr val="bg2">
                    <a:lumMod val="25000"/>
                  </a:schemeClr>
                </a:solidFill>
                <a:latin typeface="Calibri" pitchFamily="34" charset="0"/>
                <a:cs typeface="Calibri" pitchFamily="34" charset="0"/>
              </a:rPr>
              <a:t> : </a:t>
            </a:r>
            <a:r>
              <a:rPr lang="fr-FR" dirty="0" smtClean="0">
                <a:solidFill>
                  <a:schemeClr val="accent1">
                    <a:lumMod val="50000"/>
                  </a:schemeClr>
                </a:solidFill>
                <a:latin typeface="Calibri" pitchFamily="34" charset="0"/>
                <a:cs typeface="Calibri" pitchFamily="34" charset="0"/>
              </a:rPr>
              <a:t>(ancien tableau C): médicaments dangereux.</a:t>
            </a:r>
          </a:p>
          <a:p>
            <a:endParaRPr lang="fr-FR" dirty="0" smtClean="0">
              <a:latin typeface="Calibri" pitchFamily="34" charset="0"/>
              <a:cs typeface="Calibri" pitchFamily="34" charset="0"/>
            </a:endParaRPr>
          </a:p>
          <a:p>
            <a:r>
              <a:rPr lang="fr-FR" b="1" u="sng" dirty="0" smtClean="0">
                <a:solidFill>
                  <a:schemeClr val="bg2">
                    <a:lumMod val="25000"/>
                  </a:schemeClr>
                </a:solidFill>
                <a:latin typeface="Calibri" pitchFamily="34" charset="0"/>
                <a:cs typeface="Calibri" pitchFamily="34" charset="0"/>
              </a:rPr>
              <a:t>Stupéfiants</a:t>
            </a:r>
            <a:r>
              <a:rPr lang="fr-FR" b="1" dirty="0" smtClean="0">
                <a:solidFill>
                  <a:schemeClr val="bg2">
                    <a:lumMod val="25000"/>
                  </a:schemeClr>
                </a:solidFill>
                <a:latin typeface="Calibri" pitchFamily="34" charset="0"/>
                <a:cs typeface="Calibri" pitchFamily="34" charset="0"/>
              </a:rPr>
              <a:t> : </a:t>
            </a:r>
            <a:r>
              <a:rPr lang="fr-FR" dirty="0" smtClean="0">
                <a:solidFill>
                  <a:schemeClr val="accent1">
                    <a:lumMod val="50000"/>
                  </a:schemeClr>
                </a:solidFill>
                <a:latin typeface="Calibri" pitchFamily="34" charset="0"/>
                <a:cs typeface="Calibri" pitchFamily="34" charset="0"/>
              </a:rPr>
              <a:t>(ancien tableau B) : médicaments toxicomanogènes ; sur ordonnance extraite d’un carnet à souche.</a:t>
            </a:r>
          </a:p>
          <a:p>
            <a:endParaRPr lang="fr-FR" dirty="0" smtClean="0">
              <a:solidFill>
                <a:schemeClr val="accent1">
                  <a:lumMod val="50000"/>
                </a:schemeClr>
              </a:solidFill>
              <a:latin typeface="Calibri" pitchFamily="34" charset="0"/>
              <a:cs typeface="Calibri" pitchFamily="34" charset="0"/>
            </a:endParaRPr>
          </a:p>
          <a:p>
            <a:endParaRPr lang="fr-FR" dirty="0"/>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07504" y="188640"/>
            <a:ext cx="8640960" cy="6120680"/>
          </a:xfrm>
        </p:spPr>
        <p:txBody>
          <a:bodyPr>
            <a:normAutofit fontScale="92500" lnSpcReduction="10000"/>
          </a:bodyPr>
          <a:lstStyle/>
          <a:p>
            <a:pPr marL="0" lvl="0" indent="0" algn="ctr">
              <a:buNone/>
            </a:pPr>
            <a:r>
              <a:rPr lang="fr-FR" sz="4000" b="1" u="sng" dirty="0"/>
              <a:t>Les médicaments listés</a:t>
            </a:r>
            <a:r>
              <a:rPr lang="fr-FR" sz="4000" b="1" dirty="0"/>
              <a:t> </a:t>
            </a:r>
            <a:r>
              <a:rPr lang="fr-FR" sz="4000" b="1" dirty="0" smtClean="0"/>
              <a:t>:</a:t>
            </a:r>
          </a:p>
          <a:p>
            <a:pPr marL="0" lvl="0" indent="0" algn="ctr">
              <a:buNone/>
            </a:pPr>
            <a:endParaRPr lang="fr-FR" sz="4000" b="1" u="sng" dirty="0"/>
          </a:p>
          <a:p>
            <a:r>
              <a:rPr lang="fr-FR" dirty="0"/>
              <a:t>Cette première catégorie concerne les médicaments qui contiennent une ou </a:t>
            </a:r>
            <a:r>
              <a:rPr lang="fr-FR" dirty="0" smtClean="0"/>
              <a:t>plusieurs « </a:t>
            </a:r>
            <a:r>
              <a:rPr lang="fr-FR" dirty="0"/>
              <a:t>substances vénéneuses » (toxique, corrosif, irritant, cancérogène, tératogène, mutagène). Ces substances sont réglementairement inscrites sur une « liste </a:t>
            </a:r>
            <a:r>
              <a:rPr lang="fr-FR" dirty="0" smtClean="0"/>
              <a:t>».</a:t>
            </a:r>
          </a:p>
          <a:p>
            <a:endParaRPr lang="fr-FR" dirty="0"/>
          </a:p>
          <a:p>
            <a:r>
              <a:rPr lang="fr-FR" b="1" dirty="0" smtClean="0">
                <a:solidFill>
                  <a:schemeClr val="accent3"/>
                </a:solidFill>
              </a:rPr>
              <a:t>La </a:t>
            </a:r>
            <a:r>
              <a:rPr lang="fr-FR" b="1" dirty="0">
                <a:solidFill>
                  <a:schemeClr val="accent3"/>
                </a:solidFill>
              </a:rPr>
              <a:t>liste I </a:t>
            </a:r>
            <a:r>
              <a:rPr lang="fr-FR" b="1" dirty="0"/>
              <a:t>: </a:t>
            </a:r>
            <a:r>
              <a:rPr lang="fr-FR" dirty="0"/>
              <a:t>comprend des médicaments dits anciennement « toxiques », ils ont une toxicité intrinsèque forte. Ils peuvent provoquer des effets toxiques ou indésirables graves doses dépendant et leur administration demande une surveillance médicale.</a:t>
            </a:r>
          </a:p>
          <a:p>
            <a:pPr marL="0" indent="0">
              <a:buNone/>
            </a:pPr>
            <a:endParaRPr lang="fr-FR" dirty="0"/>
          </a:p>
          <a:p>
            <a:r>
              <a:rPr lang="fr-FR" b="1" dirty="0" smtClean="0">
                <a:solidFill>
                  <a:schemeClr val="accent3"/>
                </a:solidFill>
              </a:rPr>
              <a:t>la </a:t>
            </a:r>
            <a:r>
              <a:rPr lang="fr-FR" b="1" dirty="0">
                <a:solidFill>
                  <a:schemeClr val="accent3"/>
                </a:solidFill>
              </a:rPr>
              <a:t>liste II </a:t>
            </a:r>
            <a:r>
              <a:rPr lang="fr-FR" b="1" dirty="0" smtClean="0">
                <a:solidFill>
                  <a:schemeClr val="accent3"/>
                </a:solidFill>
              </a:rPr>
              <a:t> </a:t>
            </a:r>
            <a:r>
              <a:rPr lang="fr-FR" dirty="0" smtClean="0"/>
              <a:t>dits </a:t>
            </a:r>
            <a:r>
              <a:rPr lang="fr-FR" dirty="0"/>
              <a:t>anciennement « dangereux », ont une toxicité intrinsèque plus faible.</a:t>
            </a:r>
          </a:p>
          <a:p>
            <a:endParaRPr lang="fr-FR" dirty="0"/>
          </a:p>
        </p:txBody>
      </p:sp>
    </p:spTree>
    <p:extLst>
      <p:ext uri="{BB962C8B-B14F-4D97-AF65-F5344CB8AC3E}">
        <p14:creationId xmlns:p14="http://schemas.microsoft.com/office/powerpoint/2010/main" val="29781895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23528" y="404664"/>
            <a:ext cx="8352928" cy="6069288"/>
          </a:xfrm>
        </p:spPr>
        <p:txBody>
          <a:bodyPr/>
          <a:lstStyle/>
          <a:p>
            <a:pPr marL="0" lvl="0" indent="0" algn="ctr">
              <a:buNone/>
            </a:pPr>
            <a:r>
              <a:rPr lang="fr-FR" sz="4000" b="1" u="sng" dirty="0"/>
              <a:t>Les stupéfiants</a:t>
            </a:r>
            <a:r>
              <a:rPr lang="fr-FR" sz="4000" b="1" dirty="0"/>
              <a:t> </a:t>
            </a:r>
            <a:r>
              <a:rPr lang="fr-FR" sz="4000" b="1" dirty="0" smtClean="0"/>
              <a:t>:</a:t>
            </a:r>
          </a:p>
          <a:p>
            <a:pPr marL="0" lvl="0" indent="0" algn="ctr">
              <a:buNone/>
            </a:pPr>
            <a:endParaRPr lang="fr-FR" sz="4000" b="1" u="sng" dirty="0"/>
          </a:p>
          <a:p>
            <a:r>
              <a:rPr lang="fr-FR" dirty="0"/>
              <a:t>Ce sont des substances susceptibles d’entraîner des toxicomanies, en créant un état de dépendance, et en conséquent dégrade progressivement les capacités psychiques, somatiques et sociales de l’individu qui se livre à son usage</a:t>
            </a:r>
            <a:r>
              <a:rPr lang="fr-FR" dirty="0" smtClean="0"/>
              <a:t>.</a:t>
            </a:r>
          </a:p>
          <a:p>
            <a:endParaRPr lang="fr-FR" dirty="0"/>
          </a:p>
          <a:p>
            <a:endParaRPr lang="fr-FR" dirty="0"/>
          </a:p>
          <a:p>
            <a:r>
              <a:rPr lang="fr-FR" dirty="0"/>
              <a:t>Toute production, fabrication, commerce, détention ou usage sont interdits, sauf autorisation spéciale, notamment pour les besoins pharmaceutiques.</a:t>
            </a:r>
          </a:p>
          <a:p>
            <a:endParaRPr lang="fr-FR" dirty="0"/>
          </a:p>
        </p:txBody>
      </p:sp>
    </p:spTree>
    <p:extLst>
      <p:ext uri="{BB962C8B-B14F-4D97-AF65-F5344CB8AC3E}">
        <p14:creationId xmlns:p14="http://schemas.microsoft.com/office/powerpoint/2010/main" val="10743813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95536" y="548680"/>
            <a:ext cx="8208912" cy="5925272"/>
          </a:xfrm>
        </p:spPr>
        <p:txBody>
          <a:bodyPr/>
          <a:lstStyle/>
          <a:p>
            <a:pPr marL="0" lvl="0" indent="0" algn="ctr">
              <a:buNone/>
            </a:pPr>
            <a:r>
              <a:rPr lang="fr-FR" sz="3600" b="1" u="sng" dirty="0"/>
              <a:t>Les psychotropes</a:t>
            </a:r>
            <a:r>
              <a:rPr lang="fr-FR" sz="3600" b="1" dirty="0"/>
              <a:t> </a:t>
            </a:r>
            <a:r>
              <a:rPr lang="fr-FR" sz="3600" b="1" dirty="0" smtClean="0"/>
              <a:t>:</a:t>
            </a:r>
          </a:p>
          <a:p>
            <a:pPr marL="0" lvl="0" indent="0" algn="ctr">
              <a:buNone/>
            </a:pPr>
            <a:endParaRPr lang="fr-FR" sz="3600" b="1" u="sng" dirty="0"/>
          </a:p>
          <a:p>
            <a:pPr marL="0" lvl="0" indent="0" algn="ctr">
              <a:buNone/>
            </a:pPr>
            <a:endParaRPr lang="fr-FR" sz="3600" b="1" u="sng" dirty="0"/>
          </a:p>
          <a:p>
            <a:r>
              <a:rPr lang="fr-FR" dirty="0"/>
              <a:t>Les psychotropes (substances agissant sur le psychisme) à une réglementation spéciale concernant leur fabrication, leur commerce, leur détention et leur usage visant à prévenir les mésusages et les trafics illégaux.</a:t>
            </a:r>
          </a:p>
          <a:p>
            <a:endParaRPr lang="fr-FR" dirty="0"/>
          </a:p>
        </p:txBody>
      </p:sp>
    </p:spTree>
    <p:extLst>
      <p:ext uri="{BB962C8B-B14F-4D97-AF65-F5344CB8AC3E}">
        <p14:creationId xmlns:p14="http://schemas.microsoft.com/office/powerpoint/2010/main" val="35947141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3159947958"/>
              </p:ext>
            </p:extLst>
          </p:nvPr>
        </p:nvGraphicFramePr>
        <p:xfrm>
          <a:off x="179513" y="260649"/>
          <a:ext cx="8568952" cy="6485100"/>
        </p:xfrm>
        <a:graphic>
          <a:graphicData uri="http://schemas.openxmlformats.org/drawingml/2006/table">
            <a:tbl>
              <a:tblPr/>
              <a:tblGrid>
                <a:gridCol w="1146255"/>
                <a:gridCol w="2294255"/>
                <a:gridCol w="1705403"/>
                <a:gridCol w="1717636"/>
                <a:gridCol w="1705403"/>
              </a:tblGrid>
              <a:tr h="415360">
                <a:tc>
                  <a:txBody>
                    <a:bodyPr/>
                    <a:lstStyle/>
                    <a:p>
                      <a:pPr algn="ctr">
                        <a:lnSpc>
                          <a:spcPct val="115000"/>
                        </a:lnSpc>
                        <a:spcAft>
                          <a:spcPts val="1000"/>
                        </a:spcAft>
                      </a:pPr>
                      <a:r>
                        <a:rPr lang="fr-FR" sz="1200" b="1" dirty="0">
                          <a:solidFill>
                            <a:srgbClr val="000000"/>
                          </a:solidFill>
                          <a:latin typeface="Calibri"/>
                          <a:ea typeface="Times New Roman"/>
                          <a:cs typeface="Arial"/>
                        </a:rPr>
                        <a:t>Liste</a:t>
                      </a:r>
                      <a:endParaRPr lang="fr-FR" sz="1200" dirty="0">
                        <a:latin typeface="Calibri"/>
                        <a:ea typeface="Times New Roman"/>
                        <a:cs typeface="Arial"/>
                      </a:endParaRPr>
                    </a:p>
                  </a:txBody>
                  <a:tcPr marL="31332" marR="31332" marT="31332" marB="31332" anchor="ctr">
                    <a:lnL>
                      <a:noFill/>
                    </a:lnL>
                    <a:lnR>
                      <a:noFill/>
                    </a:lnR>
                    <a:lnT>
                      <a:noFill/>
                    </a:lnT>
                    <a:lnB>
                      <a:noFill/>
                    </a:lnB>
                  </a:tcPr>
                </a:tc>
                <a:tc>
                  <a:txBody>
                    <a:bodyPr/>
                    <a:lstStyle/>
                    <a:p>
                      <a:pPr algn="ctr">
                        <a:lnSpc>
                          <a:spcPct val="115000"/>
                        </a:lnSpc>
                        <a:spcAft>
                          <a:spcPts val="1000"/>
                        </a:spcAft>
                      </a:pPr>
                      <a:r>
                        <a:rPr lang="fr-FR" sz="1200" b="1" dirty="0">
                          <a:solidFill>
                            <a:srgbClr val="000000"/>
                          </a:solidFill>
                          <a:latin typeface="Calibri"/>
                          <a:ea typeface="Times New Roman"/>
                          <a:cs typeface="Arial"/>
                        </a:rPr>
                        <a:t>Ordonnance</a:t>
                      </a:r>
                      <a:endParaRPr lang="fr-FR" sz="1200" dirty="0">
                        <a:latin typeface="Calibri"/>
                        <a:ea typeface="Times New Roman"/>
                        <a:cs typeface="Arial"/>
                      </a:endParaRPr>
                    </a:p>
                  </a:txBody>
                  <a:tcPr marL="31332" marR="31332" marT="31332" marB="31332" anchor="ctr">
                    <a:lnL>
                      <a:noFill/>
                    </a:lnL>
                    <a:lnR>
                      <a:noFill/>
                    </a:lnR>
                    <a:lnT>
                      <a:noFill/>
                    </a:lnT>
                    <a:lnB>
                      <a:noFill/>
                    </a:lnB>
                  </a:tcPr>
                </a:tc>
                <a:tc>
                  <a:txBody>
                    <a:bodyPr/>
                    <a:lstStyle/>
                    <a:p>
                      <a:pPr algn="ctr">
                        <a:lnSpc>
                          <a:spcPct val="115000"/>
                        </a:lnSpc>
                        <a:spcAft>
                          <a:spcPts val="1000"/>
                        </a:spcAft>
                      </a:pPr>
                      <a:r>
                        <a:rPr lang="fr-FR" sz="1200" b="1">
                          <a:solidFill>
                            <a:srgbClr val="000000"/>
                          </a:solidFill>
                          <a:latin typeface="Calibri"/>
                          <a:ea typeface="Times New Roman"/>
                          <a:cs typeface="Arial"/>
                        </a:rPr>
                        <a:t>Durée de la prescription</a:t>
                      </a:r>
                      <a:endParaRPr lang="fr-FR" sz="1200">
                        <a:latin typeface="Calibri"/>
                        <a:ea typeface="Times New Roman"/>
                        <a:cs typeface="Arial"/>
                      </a:endParaRPr>
                    </a:p>
                  </a:txBody>
                  <a:tcPr marL="31332" marR="31332" marT="31332" marB="31332" anchor="ctr">
                    <a:lnL>
                      <a:noFill/>
                    </a:lnL>
                    <a:lnR>
                      <a:noFill/>
                    </a:lnR>
                    <a:lnT>
                      <a:noFill/>
                    </a:lnT>
                    <a:lnB>
                      <a:noFill/>
                    </a:lnB>
                  </a:tcPr>
                </a:tc>
                <a:tc>
                  <a:txBody>
                    <a:bodyPr/>
                    <a:lstStyle/>
                    <a:p>
                      <a:pPr algn="ctr">
                        <a:lnSpc>
                          <a:spcPct val="115000"/>
                        </a:lnSpc>
                        <a:spcAft>
                          <a:spcPts val="1000"/>
                        </a:spcAft>
                      </a:pPr>
                      <a:r>
                        <a:rPr lang="fr-FR" sz="1200" b="1">
                          <a:solidFill>
                            <a:srgbClr val="000000"/>
                          </a:solidFill>
                          <a:latin typeface="Calibri"/>
                          <a:ea typeface="Times New Roman"/>
                          <a:cs typeface="Arial"/>
                        </a:rPr>
                        <a:t>Quantité délivrée</a:t>
                      </a:r>
                      <a:endParaRPr lang="fr-FR" sz="1200">
                        <a:latin typeface="Calibri"/>
                        <a:ea typeface="Times New Roman"/>
                        <a:cs typeface="Arial"/>
                      </a:endParaRPr>
                    </a:p>
                  </a:txBody>
                  <a:tcPr marL="31332" marR="31332" marT="31332" marB="31332" anchor="ctr">
                    <a:lnL>
                      <a:noFill/>
                    </a:lnL>
                    <a:lnR>
                      <a:noFill/>
                    </a:lnR>
                    <a:lnT>
                      <a:noFill/>
                    </a:lnT>
                    <a:lnB>
                      <a:noFill/>
                    </a:lnB>
                  </a:tcPr>
                </a:tc>
                <a:tc>
                  <a:txBody>
                    <a:bodyPr/>
                    <a:lstStyle/>
                    <a:p>
                      <a:pPr algn="ctr">
                        <a:lnSpc>
                          <a:spcPct val="115000"/>
                        </a:lnSpc>
                        <a:spcAft>
                          <a:spcPts val="1000"/>
                        </a:spcAft>
                      </a:pPr>
                      <a:r>
                        <a:rPr lang="fr-FR" sz="1200" b="1">
                          <a:solidFill>
                            <a:srgbClr val="000000"/>
                          </a:solidFill>
                          <a:latin typeface="Calibri"/>
                          <a:ea typeface="Times New Roman"/>
                          <a:cs typeface="Arial"/>
                        </a:rPr>
                        <a:t>Etiquetage des médicaments </a:t>
                      </a:r>
                      <a:endParaRPr lang="fr-FR" sz="1200">
                        <a:latin typeface="Calibri"/>
                        <a:ea typeface="Times New Roman"/>
                        <a:cs typeface="Arial"/>
                      </a:endParaRPr>
                    </a:p>
                  </a:txBody>
                  <a:tcPr marL="31332" marR="31332" marT="31332" marB="31332">
                    <a:lnL>
                      <a:noFill/>
                    </a:lnL>
                    <a:lnR>
                      <a:noFill/>
                    </a:lnR>
                    <a:lnT>
                      <a:noFill/>
                    </a:lnT>
                    <a:lnB>
                      <a:noFill/>
                    </a:lnB>
                  </a:tcPr>
                </a:tc>
              </a:tr>
              <a:tr h="1937826">
                <a:tc>
                  <a:txBody>
                    <a:bodyPr/>
                    <a:lstStyle/>
                    <a:p>
                      <a:pPr>
                        <a:lnSpc>
                          <a:spcPct val="115000"/>
                        </a:lnSpc>
                        <a:spcAft>
                          <a:spcPts val="1000"/>
                        </a:spcAft>
                      </a:pPr>
                      <a:endParaRPr lang="fr-FR" sz="1200">
                        <a:latin typeface="Calibri"/>
                        <a:ea typeface="Times New Roman"/>
                        <a:cs typeface="Arial"/>
                      </a:endParaRPr>
                    </a:p>
                    <a:p>
                      <a:pPr>
                        <a:lnSpc>
                          <a:spcPct val="115000"/>
                        </a:lnSpc>
                        <a:spcAft>
                          <a:spcPts val="1000"/>
                        </a:spcAft>
                      </a:pPr>
                      <a:r>
                        <a:rPr lang="fr-FR" sz="1200" b="1">
                          <a:solidFill>
                            <a:srgbClr val="000000"/>
                          </a:solidFill>
                          <a:latin typeface="Calibri"/>
                          <a:ea typeface="Times New Roman"/>
                          <a:cs typeface="Arial"/>
                        </a:rPr>
                        <a:t>Liste I</a:t>
                      </a:r>
                      <a:endParaRPr lang="fr-FR" sz="1200">
                        <a:latin typeface="Calibri"/>
                        <a:ea typeface="Times New Roman"/>
                        <a:cs typeface="Arial"/>
                      </a:endParaRPr>
                    </a:p>
                  </a:txBody>
                  <a:tcPr marL="31332" marR="31332" marT="31332" marB="31332">
                    <a:lnL>
                      <a:noFill/>
                    </a:lnL>
                    <a:lnR>
                      <a:noFill/>
                    </a:lnR>
                    <a:lnT>
                      <a:noFill/>
                    </a:lnT>
                    <a:lnB>
                      <a:noFill/>
                    </a:lnB>
                  </a:tcPr>
                </a:tc>
                <a:tc>
                  <a:txBody>
                    <a:bodyPr/>
                    <a:lstStyle/>
                    <a:p>
                      <a:pPr>
                        <a:lnSpc>
                          <a:spcPct val="115000"/>
                        </a:lnSpc>
                        <a:spcAft>
                          <a:spcPts val="1000"/>
                        </a:spcAft>
                      </a:pPr>
                      <a:endParaRPr lang="fr-FR" sz="1400" dirty="0">
                        <a:solidFill>
                          <a:srgbClr val="000000"/>
                        </a:solidFill>
                        <a:latin typeface="Calibri"/>
                        <a:ea typeface="Times New Roman"/>
                        <a:cs typeface="Arial"/>
                      </a:endParaRPr>
                    </a:p>
                    <a:p>
                      <a:pPr>
                        <a:lnSpc>
                          <a:spcPct val="115000"/>
                        </a:lnSpc>
                        <a:spcAft>
                          <a:spcPts val="1000"/>
                        </a:spcAft>
                      </a:pPr>
                      <a:r>
                        <a:rPr lang="fr-FR" sz="1200" dirty="0">
                          <a:solidFill>
                            <a:srgbClr val="000000"/>
                          </a:solidFill>
                          <a:latin typeface="Calibri"/>
                          <a:ea typeface="Times New Roman"/>
                          <a:cs typeface="Arial"/>
                        </a:rPr>
                        <a:t>Ordonnance simple </a:t>
                      </a:r>
                      <a:r>
                        <a:rPr lang="fr-FR" sz="1200" b="1" dirty="0">
                          <a:solidFill>
                            <a:srgbClr val="000000"/>
                          </a:solidFill>
                          <a:latin typeface="Calibri"/>
                          <a:ea typeface="Times New Roman"/>
                          <a:cs typeface="Arial"/>
                        </a:rPr>
                        <a:t>non renouvelable</a:t>
                      </a:r>
                      <a:r>
                        <a:rPr lang="fr-FR" sz="1200" dirty="0">
                          <a:solidFill>
                            <a:srgbClr val="000000"/>
                          </a:solidFill>
                          <a:latin typeface="Calibri"/>
                          <a:ea typeface="Times New Roman"/>
                          <a:cs typeface="Arial"/>
                        </a:rPr>
                        <a:t> sauf mention contraire « à renouveler X fois »</a:t>
                      </a:r>
                      <a:endParaRPr lang="fr-FR" sz="1200" dirty="0">
                        <a:latin typeface="Calibri"/>
                        <a:ea typeface="Times New Roman"/>
                        <a:cs typeface="Arial"/>
                      </a:endParaRPr>
                    </a:p>
                  </a:txBody>
                  <a:tcPr marL="31332" marR="31332" marT="31332" marB="31332">
                    <a:lnL>
                      <a:noFill/>
                    </a:lnL>
                    <a:lnR>
                      <a:noFill/>
                    </a:lnR>
                    <a:lnT>
                      <a:noFill/>
                    </a:lnT>
                    <a:lnB>
                      <a:noFill/>
                    </a:lnB>
                  </a:tcPr>
                </a:tc>
                <a:tc>
                  <a:txBody>
                    <a:bodyPr/>
                    <a:lstStyle/>
                    <a:p>
                      <a:pPr>
                        <a:lnSpc>
                          <a:spcPct val="115000"/>
                        </a:lnSpc>
                        <a:spcAft>
                          <a:spcPts val="1000"/>
                        </a:spcAft>
                      </a:pPr>
                      <a:endParaRPr lang="fr-FR" sz="1200" dirty="0">
                        <a:solidFill>
                          <a:srgbClr val="000000"/>
                        </a:solidFill>
                        <a:latin typeface="Calibri"/>
                        <a:ea typeface="Times New Roman"/>
                        <a:cs typeface="Arial"/>
                      </a:endParaRPr>
                    </a:p>
                    <a:p>
                      <a:pPr>
                        <a:lnSpc>
                          <a:spcPct val="115000"/>
                        </a:lnSpc>
                        <a:spcAft>
                          <a:spcPts val="1000"/>
                        </a:spcAft>
                      </a:pPr>
                      <a:r>
                        <a:rPr lang="fr-FR" sz="1200" dirty="0">
                          <a:solidFill>
                            <a:srgbClr val="000000"/>
                          </a:solidFill>
                          <a:latin typeface="Calibri"/>
                          <a:ea typeface="Times New Roman"/>
                          <a:cs typeface="Arial"/>
                        </a:rPr>
                        <a:t>renouvelée jusqu’à 12 mois</a:t>
                      </a:r>
                      <a:endParaRPr lang="fr-FR" sz="1200" dirty="0">
                        <a:latin typeface="Calibri"/>
                        <a:ea typeface="Times New Roman"/>
                        <a:cs typeface="Arial"/>
                      </a:endParaRPr>
                    </a:p>
                  </a:txBody>
                  <a:tcPr marL="31332" marR="31332" marT="31332" marB="31332">
                    <a:lnL>
                      <a:noFill/>
                    </a:lnL>
                    <a:lnR>
                      <a:noFill/>
                    </a:lnR>
                    <a:lnT>
                      <a:noFill/>
                    </a:lnT>
                    <a:lnB>
                      <a:noFill/>
                    </a:lnB>
                  </a:tcPr>
                </a:tc>
                <a:tc>
                  <a:txBody>
                    <a:bodyPr/>
                    <a:lstStyle/>
                    <a:p>
                      <a:pPr>
                        <a:lnSpc>
                          <a:spcPct val="115000"/>
                        </a:lnSpc>
                        <a:spcAft>
                          <a:spcPts val="1000"/>
                        </a:spcAft>
                      </a:pPr>
                      <a:endParaRPr lang="fr-FR" sz="1200" dirty="0">
                        <a:solidFill>
                          <a:srgbClr val="000000"/>
                        </a:solidFill>
                        <a:latin typeface="Calibri"/>
                        <a:ea typeface="Times New Roman"/>
                        <a:cs typeface="Arial"/>
                      </a:endParaRPr>
                    </a:p>
                    <a:p>
                      <a:pPr>
                        <a:lnSpc>
                          <a:spcPct val="115000"/>
                        </a:lnSpc>
                        <a:spcAft>
                          <a:spcPts val="1000"/>
                        </a:spcAft>
                      </a:pPr>
                      <a:r>
                        <a:rPr lang="fr-FR" sz="1200" dirty="0">
                          <a:solidFill>
                            <a:srgbClr val="000000"/>
                          </a:solidFill>
                          <a:latin typeface="Calibri"/>
                          <a:ea typeface="Times New Roman"/>
                          <a:cs typeface="Arial"/>
                        </a:rPr>
                        <a:t>Au vu d’une ordonnance datant de moins de 3 mois. quantité maximum délivrée : 1mois</a:t>
                      </a:r>
                      <a:endParaRPr lang="fr-FR" sz="1200" dirty="0">
                        <a:latin typeface="Calibri"/>
                        <a:ea typeface="Times New Roman"/>
                        <a:cs typeface="Arial"/>
                      </a:endParaRPr>
                    </a:p>
                  </a:txBody>
                  <a:tcPr marL="31332" marR="31332" marT="31332" marB="31332">
                    <a:lnL>
                      <a:noFill/>
                    </a:lnL>
                    <a:lnR>
                      <a:noFill/>
                    </a:lnR>
                    <a:lnT>
                      <a:noFill/>
                    </a:lnT>
                    <a:lnB>
                      <a:noFill/>
                    </a:lnB>
                  </a:tcPr>
                </a:tc>
                <a:tc>
                  <a:txBody>
                    <a:bodyPr/>
                    <a:lstStyle/>
                    <a:p>
                      <a:pPr>
                        <a:lnSpc>
                          <a:spcPct val="115000"/>
                        </a:lnSpc>
                        <a:spcAft>
                          <a:spcPts val="1000"/>
                        </a:spcAft>
                      </a:pPr>
                      <a:r>
                        <a:rPr lang="fr-FR" sz="1200">
                          <a:solidFill>
                            <a:srgbClr val="000000"/>
                          </a:solidFill>
                          <a:latin typeface="Calibri"/>
                          <a:ea typeface="Times New Roman"/>
                          <a:cs typeface="Arial"/>
                        </a:rPr>
                        <a:t>Espace blanc entouré d’un filet rouge pour l’inscription des mentions obligatoires.</a:t>
                      </a:r>
                      <a:endParaRPr lang="fr-FR" sz="1200">
                        <a:latin typeface="Calibri"/>
                        <a:ea typeface="Times New Roman"/>
                        <a:cs typeface="Arial"/>
                      </a:endParaRPr>
                    </a:p>
                    <a:p>
                      <a:pPr>
                        <a:lnSpc>
                          <a:spcPct val="115000"/>
                        </a:lnSpc>
                        <a:spcAft>
                          <a:spcPts val="1000"/>
                        </a:spcAft>
                      </a:pPr>
                      <a:r>
                        <a:rPr lang="fr-FR" sz="1200">
                          <a:solidFill>
                            <a:srgbClr val="000000"/>
                          </a:solidFill>
                          <a:latin typeface="Calibri"/>
                          <a:ea typeface="Times New Roman"/>
                          <a:cs typeface="Arial"/>
                        </a:rPr>
                        <a:t>Ex : « respecter les doses prescrites »</a:t>
                      </a:r>
                      <a:endParaRPr lang="fr-FR" sz="1200">
                        <a:latin typeface="Calibri"/>
                        <a:ea typeface="Times New Roman"/>
                        <a:cs typeface="Arial"/>
                      </a:endParaRPr>
                    </a:p>
                    <a:p>
                      <a:pPr>
                        <a:lnSpc>
                          <a:spcPct val="115000"/>
                        </a:lnSpc>
                        <a:spcAft>
                          <a:spcPts val="1000"/>
                        </a:spcAft>
                      </a:pPr>
                      <a:r>
                        <a:rPr lang="fr-FR" sz="1200">
                          <a:solidFill>
                            <a:srgbClr val="000000"/>
                          </a:solidFill>
                          <a:latin typeface="Calibri"/>
                          <a:ea typeface="Times New Roman"/>
                          <a:cs typeface="Arial"/>
                        </a:rPr>
                        <a:t>« Ne pas avaler »</a:t>
                      </a:r>
                      <a:endParaRPr lang="fr-FR" sz="1200">
                        <a:latin typeface="Calibri"/>
                        <a:ea typeface="Times New Roman"/>
                        <a:cs typeface="Arial"/>
                      </a:endParaRPr>
                    </a:p>
                  </a:txBody>
                  <a:tcPr marL="31332" marR="31332" marT="31332" marB="31332">
                    <a:lnL>
                      <a:noFill/>
                    </a:lnL>
                    <a:lnR>
                      <a:noFill/>
                    </a:lnR>
                    <a:lnT>
                      <a:noFill/>
                    </a:lnT>
                    <a:lnB>
                      <a:noFill/>
                    </a:lnB>
                  </a:tcPr>
                </a:tc>
              </a:tr>
              <a:tr h="1937826">
                <a:tc>
                  <a:txBody>
                    <a:bodyPr/>
                    <a:lstStyle/>
                    <a:p>
                      <a:pPr>
                        <a:lnSpc>
                          <a:spcPct val="115000"/>
                        </a:lnSpc>
                        <a:spcAft>
                          <a:spcPts val="1000"/>
                        </a:spcAft>
                      </a:pPr>
                      <a:r>
                        <a:rPr lang="fr-FR" sz="1200" b="1">
                          <a:solidFill>
                            <a:srgbClr val="000000"/>
                          </a:solidFill>
                          <a:latin typeface="Calibri"/>
                          <a:ea typeface="Times New Roman"/>
                          <a:cs typeface="Arial"/>
                        </a:rPr>
                        <a:t>Liste II</a:t>
                      </a:r>
                      <a:endParaRPr lang="fr-FR" sz="1200">
                        <a:latin typeface="Calibri"/>
                        <a:ea typeface="Times New Roman"/>
                        <a:cs typeface="Arial"/>
                      </a:endParaRPr>
                    </a:p>
                  </a:txBody>
                  <a:tcPr marL="31332" marR="31332" marT="31332" marB="31332">
                    <a:lnL>
                      <a:noFill/>
                    </a:lnL>
                    <a:lnR>
                      <a:noFill/>
                    </a:lnR>
                    <a:lnT>
                      <a:noFill/>
                    </a:lnT>
                    <a:lnB>
                      <a:noFill/>
                    </a:lnB>
                  </a:tcPr>
                </a:tc>
                <a:tc>
                  <a:txBody>
                    <a:bodyPr/>
                    <a:lstStyle/>
                    <a:p>
                      <a:pPr>
                        <a:lnSpc>
                          <a:spcPct val="115000"/>
                        </a:lnSpc>
                        <a:spcAft>
                          <a:spcPts val="1000"/>
                        </a:spcAft>
                      </a:pPr>
                      <a:r>
                        <a:rPr lang="fr-FR" sz="1200">
                          <a:solidFill>
                            <a:srgbClr val="000000"/>
                          </a:solidFill>
                          <a:latin typeface="Calibri"/>
                          <a:ea typeface="Times New Roman"/>
                          <a:cs typeface="Arial"/>
                        </a:rPr>
                        <a:t>ordonnance simple </a:t>
                      </a:r>
                      <a:r>
                        <a:rPr lang="fr-FR" sz="1200" b="1">
                          <a:solidFill>
                            <a:srgbClr val="000000"/>
                          </a:solidFill>
                          <a:latin typeface="Calibri"/>
                          <a:ea typeface="Times New Roman"/>
                          <a:cs typeface="Arial"/>
                        </a:rPr>
                        <a:t>renouvelable</a:t>
                      </a:r>
                      <a:r>
                        <a:rPr lang="fr-FR" sz="1200">
                          <a:solidFill>
                            <a:srgbClr val="000000"/>
                          </a:solidFill>
                          <a:latin typeface="Calibri"/>
                          <a:ea typeface="Times New Roman"/>
                          <a:cs typeface="Arial"/>
                        </a:rPr>
                        <a:t> sauf mention contraire « à ne pas renouveler »</a:t>
                      </a:r>
                      <a:endParaRPr lang="fr-FR" sz="1200">
                        <a:latin typeface="Calibri"/>
                        <a:ea typeface="Times New Roman"/>
                        <a:cs typeface="Arial"/>
                      </a:endParaRPr>
                    </a:p>
                  </a:txBody>
                  <a:tcPr marL="31332" marR="31332" marT="31332" marB="31332">
                    <a:lnL>
                      <a:noFill/>
                    </a:lnL>
                    <a:lnR>
                      <a:noFill/>
                    </a:lnR>
                    <a:lnT>
                      <a:noFill/>
                    </a:lnT>
                    <a:lnB>
                      <a:noFill/>
                    </a:lnB>
                  </a:tcPr>
                </a:tc>
                <a:tc>
                  <a:txBody>
                    <a:bodyPr/>
                    <a:lstStyle/>
                    <a:p>
                      <a:pPr>
                        <a:lnSpc>
                          <a:spcPct val="115000"/>
                        </a:lnSpc>
                        <a:spcAft>
                          <a:spcPts val="1000"/>
                        </a:spcAft>
                      </a:pPr>
                      <a:endParaRPr lang="fr-FR" sz="1200" dirty="0">
                        <a:solidFill>
                          <a:srgbClr val="000000"/>
                        </a:solidFill>
                        <a:latin typeface="Calibri"/>
                        <a:ea typeface="Times New Roman"/>
                        <a:cs typeface="Arial"/>
                      </a:endParaRPr>
                    </a:p>
                    <a:p>
                      <a:pPr>
                        <a:lnSpc>
                          <a:spcPct val="115000"/>
                        </a:lnSpc>
                        <a:spcAft>
                          <a:spcPts val="1000"/>
                        </a:spcAft>
                      </a:pPr>
                      <a:r>
                        <a:rPr lang="fr-FR" sz="1200" dirty="0">
                          <a:solidFill>
                            <a:srgbClr val="000000"/>
                          </a:solidFill>
                          <a:latin typeface="Calibri"/>
                          <a:ea typeface="Times New Roman"/>
                          <a:cs typeface="Arial"/>
                        </a:rPr>
                        <a:t>limitée à 12 mois</a:t>
                      </a:r>
                      <a:endParaRPr lang="fr-FR" sz="1200" dirty="0">
                        <a:latin typeface="Calibri"/>
                        <a:ea typeface="Times New Roman"/>
                        <a:cs typeface="Arial"/>
                      </a:endParaRPr>
                    </a:p>
                  </a:txBody>
                  <a:tcPr marL="31332" marR="31332" marT="31332" marB="31332">
                    <a:lnL>
                      <a:noFill/>
                    </a:lnL>
                    <a:lnR>
                      <a:noFill/>
                    </a:lnR>
                    <a:lnT>
                      <a:noFill/>
                    </a:lnT>
                    <a:lnB>
                      <a:noFill/>
                    </a:lnB>
                  </a:tcPr>
                </a:tc>
                <a:tc>
                  <a:txBody>
                    <a:bodyPr/>
                    <a:lstStyle/>
                    <a:p>
                      <a:pPr>
                        <a:lnSpc>
                          <a:spcPct val="115000"/>
                        </a:lnSpc>
                        <a:spcAft>
                          <a:spcPts val="1000"/>
                        </a:spcAft>
                      </a:pPr>
                      <a:r>
                        <a:rPr lang="fr-FR" sz="1200" dirty="0">
                          <a:solidFill>
                            <a:srgbClr val="000000"/>
                          </a:solidFill>
                          <a:latin typeface="Calibri"/>
                          <a:ea typeface="Times New Roman"/>
                          <a:cs typeface="Arial"/>
                        </a:rPr>
                        <a:t>Idem </a:t>
                      </a:r>
                      <a:endParaRPr lang="fr-FR" sz="1200" dirty="0">
                        <a:latin typeface="Calibri"/>
                        <a:ea typeface="Times New Roman"/>
                        <a:cs typeface="Arial"/>
                      </a:endParaRPr>
                    </a:p>
                    <a:p>
                      <a:pPr>
                        <a:lnSpc>
                          <a:spcPct val="115000"/>
                        </a:lnSpc>
                        <a:spcAft>
                          <a:spcPts val="1000"/>
                        </a:spcAft>
                      </a:pPr>
                      <a:r>
                        <a:rPr lang="fr-FR" sz="1200" dirty="0">
                          <a:solidFill>
                            <a:srgbClr val="000000"/>
                          </a:solidFill>
                          <a:latin typeface="Calibri"/>
                          <a:ea typeface="Times New Roman"/>
                          <a:cs typeface="Arial"/>
                        </a:rPr>
                        <a:t> (contraceptifs et maladie chronique :3 mois)</a:t>
                      </a:r>
                      <a:endParaRPr lang="fr-FR" sz="1200" dirty="0">
                        <a:latin typeface="Calibri"/>
                        <a:ea typeface="Times New Roman"/>
                        <a:cs typeface="Arial"/>
                      </a:endParaRPr>
                    </a:p>
                  </a:txBody>
                  <a:tcPr marL="31332" marR="31332" marT="31332" marB="31332">
                    <a:lnL>
                      <a:noFill/>
                    </a:lnL>
                    <a:lnR>
                      <a:noFill/>
                    </a:lnR>
                    <a:lnT>
                      <a:noFill/>
                    </a:lnT>
                    <a:lnB>
                      <a:noFill/>
                    </a:lnB>
                  </a:tcPr>
                </a:tc>
                <a:tc>
                  <a:txBody>
                    <a:bodyPr/>
                    <a:lstStyle/>
                    <a:p>
                      <a:pPr>
                        <a:lnSpc>
                          <a:spcPct val="115000"/>
                        </a:lnSpc>
                        <a:spcAft>
                          <a:spcPts val="1000"/>
                        </a:spcAft>
                      </a:pPr>
                      <a:r>
                        <a:rPr lang="fr-FR" sz="1200" dirty="0">
                          <a:solidFill>
                            <a:srgbClr val="000000"/>
                          </a:solidFill>
                          <a:latin typeface="Calibri"/>
                          <a:ea typeface="Times New Roman"/>
                          <a:cs typeface="Arial"/>
                        </a:rPr>
                        <a:t>Espace blanc entouré d’un filet vert  pour l’inscription des mentions obligatoires.</a:t>
                      </a:r>
                      <a:endParaRPr lang="fr-FR" sz="1200" dirty="0">
                        <a:latin typeface="Calibri"/>
                        <a:ea typeface="Times New Roman"/>
                        <a:cs typeface="Arial"/>
                      </a:endParaRPr>
                    </a:p>
                    <a:p>
                      <a:pPr>
                        <a:lnSpc>
                          <a:spcPct val="115000"/>
                        </a:lnSpc>
                        <a:spcAft>
                          <a:spcPts val="1000"/>
                        </a:spcAft>
                      </a:pPr>
                      <a:r>
                        <a:rPr lang="fr-FR" sz="1200" dirty="0">
                          <a:solidFill>
                            <a:srgbClr val="000000"/>
                          </a:solidFill>
                          <a:latin typeface="Calibri"/>
                          <a:ea typeface="Times New Roman"/>
                          <a:cs typeface="Arial"/>
                        </a:rPr>
                        <a:t>Ex : « respecter les doses prescrites »</a:t>
                      </a:r>
                      <a:endParaRPr lang="fr-FR" sz="1200" dirty="0">
                        <a:latin typeface="Calibri"/>
                        <a:ea typeface="Times New Roman"/>
                        <a:cs typeface="Arial"/>
                      </a:endParaRPr>
                    </a:p>
                    <a:p>
                      <a:pPr>
                        <a:lnSpc>
                          <a:spcPct val="115000"/>
                        </a:lnSpc>
                        <a:spcAft>
                          <a:spcPts val="1000"/>
                        </a:spcAft>
                      </a:pPr>
                      <a:r>
                        <a:rPr lang="fr-FR" sz="1200" dirty="0">
                          <a:solidFill>
                            <a:srgbClr val="000000"/>
                          </a:solidFill>
                          <a:latin typeface="Calibri"/>
                          <a:ea typeface="Times New Roman"/>
                          <a:cs typeface="Arial"/>
                        </a:rPr>
                        <a:t>« Ne pas avaler »</a:t>
                      </a:r>
                      <a:endParaRPr lang="fr-FR" sz="1200" dirty="0">
                        <a:latin typeface="Calibri"/>
                        <a:ea typeface="Times New Roman"/>
                        <a:cs typeface="Arial"/>
                      </a:endParaRPr>
                    </a:p>
                  </a:txBody>
                  <a:tcPr marL="31332" marR="31332" marT="31332" marB="31332">
                    <a:lnL>
                      <a:noFill/>
                    </a:lnL>
                    <a:lnR>
                      <a:noFill/>
                    </a:lnR>
                    <a:lnT>
                      <a:noFill/>
                    </a:lnT>
                    <a:lnB>
                      <a:noFill/>
                    </a:lnB>
                  </a:tcPr>
                </a:tc>
              </a:tr>
              <a:tr h="2117698">
                <a:tc>
                  <a:txBody>
                    <a:bodyPr/>
                    <a:lstStyle/>
                    <a:p>
                      <a:pPr>
                        <a:lnSpc>
                          <a:spcPct val="115000"/>
                        </a:lnSpc>
                        <a:spcAft>
                          <a:spcPts val="1000"/>
                        </a:spcAft>
                      </a:pPr>
                      <a:r>
                        <a:rPr lang="fr-FR" sz="1200" b="1">
                          <a:solidFill>
                            <a:srgbClr val="000000"/>
                          </a:solidFill>
                          <a:latin typeface="Calibri"/>
                          <a:ea typeface="Times New Roman"/>
                          <a:cs typeface="Arial"/>
                        </a:rPr>
                        <a:t>Stupéfiants</a:t>
                      </a:r>
                      <a:endParaRPr lang="fr-FR" sz="1200">
                        <a:latin typeface="Calibri"/>
                        <a:ea typeface="Times New Roman"/>
                        <a:cs typeface="Arial"/>
                      </a:endParaRPr>
                    </a:p>
                  </a:txBody>
                  <a:tcPr marL="31332" marR="31332" marT="31332" marB="31332">
                    <a:lnL>
                      <a:noFill/>
                    </a:lnL>
                    <a:lnR>
                      <a:noFill/>
                    </a:lnR>
                    <a:lnT>
                      <a:noFill/>
                    </a:lnT>
                    <a:lnB>
                      <a:noFill/>
                    </a:lnB>
                  </a:tcPr>
                </a:tc>
                <a:tc>
                  <a:txBody>
                    <a:bodyPr/>
                    <a:lstStyle/>
                    <a:p>
                      <a:pPr>
                        <a:lnSpc>
                          <a:spcPct val="115000"/>
                        </a:lnSpc>
                        <a:spcAft>
                          <a:spcPts val="1000"/>
                        </a:spcAft>
                      </a:pPr>
                      <a:r>
                        <a:rPr lang="fr-FR" sz="1200" dirty="0">
                          <a:solidFill>
                            <a:srgbClr val="000000"/>
                          </a:solidFill>
                          <a:latin typeface="Calibri"/>
                          <a:ea typeface="Times New Roman"/>
                          <a:cs typeface="Arial"/>
                        </a:rPr>
                        <a:t>Ordonnance rédigée sur feuille extrait du carnet à souche, posologie ou nombre d’unités thérapeutiques à écrire en toutes lettres</a:t>
                      </a:r>
                      <a:endParaRPr lang="fr-FR" sz="1200" dirty="0">
                        <a:latin typeface="Calibri"/>
                        <a:ea typeface="Times New Roman"/>
                        <a:cs typeface="Arial"/>
                      </a:endParaRPr>
                    </a:p>
                  </a:txBody>
                  <a:tcPr marL="31332" marR="31332" marT="31332" marB="31332">
                    <a:lnL>
                      <a:noFill/>
                    </a:lnL>
                    <a:lnR>
                      <a:noFill/>
                    </a:lnR>
                    <a:lnT>
                      <a:noFill/>
                    </a:lnT>
                    <a:lnB>
                      <a:noFill/>
                    </a:lnB>
                  </a:tcPr>
                </a:tc>
                <a:tc>
                  <a:txBody>
                    <a:bodyPr/>
                    <a:lstStyle/>
                    <a:p>
                      <a:pPr>
                        <a:lnSpc>
                          <a:spcPct val="115000"/>
                        </a:lnSpc>
                        <a:spcAft>
                          <a:spcPts val="1000"/>
                        </a:spcAft>
                      </a:pPr>
                      <a:r>
                        <a:rPr lang="fr-FR" sz="1200" dirty="0">
                          <a:solidFill>
                            <a:srgbClr val="000000"/>
                          </a:solidFill>
                          <a:latin typeface="Calibri"/>
                          <a:ea typeface="Times New Roman"/>
                          <a:cs typeface="Arial"/>
                        </a:rPr>
                        <a:t>Limitée à : </a:t>
                      </a:r>
                      <a:endParaRPr lang="fr-FR" sz="1200" dirty="0">
                        <a:latin typeface="Calibri"/>
                        <a:ea typeface="Times New Roman"/>
                        <a:cs typeface="Arial"/>
                      </a:endParaRPr>
                    </a:p>
                    <a:p>
                      <a:pPr>
                        <a:lnSpc>
                          <a:spcPct val="115000"/>
                        </a:lnSpc>
                        <a:spcAft>
                          <a:spcPts val="1000"/>
                        </a:spcAft>
                      </a:pPr>
                      <a:r>
                        <a:rPr lang="fr-FR" sz="1200" dirty="0">
                          <a:solidFill>
                            <a:srgbClr val="000000"/>
                          </a:solidFill>
                          <a:latin typeface="Calibri"/>
                          <a:ea typeface="Times New Roman"/>
                          <a:cs typeface="Arial"/>
                        </a:rPr>
                        <a:t>7 jours : règle générale  </a:t>
                      </a:r>
                      <a:endParaRPr lang="fr-FR" sz="1200" dirty="0">
                        <a:latin typeface="Calibri"/>
                        <a:ea typeface="Times New Roman"/>
                        <a:cs typeface="Arial"/>
                      </a:endParaRPr>
                    </a:p>
                    <a:p>
                      <a:pPr>
                        <a:lnSpc>
                          <a:spcPct val="115000"/>
                        </a:lnSpc>
                        <a:spcAft>
                          <a:spcPts val="1000"/>
                        </a:spcAft>
                      </a:pPr>
                      <a:r>
                        <a:rPr lang="fr-FR" sz="1200" dirty="0">
                          <a:solidFill>
                            <a:srgbClr val="000000"/>
                          </a:solidFill>
                          <a:latin typeface="Calibri"/>
                          <a:ea typeface="Times New Roman"/>
                          <a:cs typeface="Arial"/>
                        </a:rPr>
                        <a:t>14 jours : morphine ou ses sels sous forme de préparations autres qu’, injectables</a:t>
                      </a:r>
                      <a:endParaRPr lang="fr-FR" sz="1200" dirty="0">
                        <a:latin typeface="Calibri"/>
                        <a:ea typeface="Times New Roman"/>
                        <a:cs typeface="Arial"/>
                      </a:endParaRPr>
                    </a:p>
                    <a:p>
                      <a:pPr>
                        <a:lnSpc>
                          <a:spcPct val="115000"/>
                        </a:lnSpc>
                        <a:spcAft>
                          <a:spcPts val="1000"/>
                        </a:spcAft>
                      </a:pPr>
                      <a:r>
                        <a:rPr lang="fr-FR" sz="1200" dirty="0">
                          <a:solidFill>
                            <a:srgbClr val="000000"/>
                          </a:solidFill>
                          <a:latin typeface="Calibri"/>
                          <a:ea typeface="Times New Roman"/>
                          <a:cs typeface="Arial"/>
                        </a:rPr>
                        <a:t>28 jours : quelques spécialités.</a:t>
                      </a:r>
                      <a:endParaRPr lang="fr-FR" sz="1200" dirty="0">
                        <a:latin typeface="Calibri"/>
                        <a:ea typeface="Times New Roman"/>
                        <a:cs typeface="Arial"/>
                      </a:endParaRPr>
                    </a:p>
                  </a:txBody>
                  <a:tcPr marL="31332" marR="31332" marT="31332" marB="31332">
                    <a:lnL>
                      <a:noFill/>
                    </a:lnL>
                    <a:lnR>
                      <a:noFill/>
                    </a:lnR>
                    <a:lnT>
                      <a:noFill/>
                    </a:lnT>
                    <a:lnB>
                      <a:noFill/>
                    </a:lnB>
                  </a:tcPr>
                </a:tc>
                <a:tc>
                  <a:txBody>
                    <a:bodyPr/>
                    <a:lstStyle/>
                    <a:p>
                      <a:pPr>
                        <a:lnSpc>
                          <a:spcPct val="115000"/>
                        </a:lnSpc>
                        <a:spcAft>
                          <a:spcPts val="1000"/>
                        </a:spcAft>
                      </a:pPr>
                      <a:endParaRPr lang="fr-FR" sz="1200" dirty="0">
                        <a:solidFill>
                          <a:srgbClr val="000000"/>
                        </a:solidFill>
                        <a:latin typeface="Calibri"/>
                        <a:ea typeface="Times New Roman"/>
                        <a:cs typeface="Arial"/>
                      </a:endParaRPr>
                    </a:p>
                    <a:p>
                      <a:pPr algn="ctr">
                        <a:lnSpc>
                          <a:spcPct val="115000"/>
                        </a:lnSpc>
                        <a:spcAft>
                          <a:spcPts val="1000"/>
                        </a:spcAft>
                      </a:pPr>
                      <a:r>
                        <a:rPr lang="fr-FR" sz="1200" dirty="0">
                          <a:solidFill>
                            <a:srgbClr val="000000"/>
                          </a:solidFill>
                          <a:latin typeface="Calibri"/>
                          <a:ea typeface="Times New Roman"/>
                          <a:cs typeface="Arial"/>
                        </a:rPr>
                        <a:t>Quantité nécessaire pour la durée de traitement de 7-28J</a:t>
                      </a:r>
                      <a:endParaRPr lang="fr-FR" sz="1200" dirty="0">
                        <a:latin typeface="Calibri"/>
                        <a:ea typeface="Times New Roman"/>
                        <a:cs typeface="Arial"/>
                      </a:endParaRPr>
                    </a:p>
                  </a:txBody>
                  <a:tcPr marL="31332" marR="31332" marT="31332" marB="31332">
                    <a:lnL>
                      <a:noFill/>
                    </a:lnL>
                    <a:lnR>
                      <a:noFill/>
                    </a:lnR>
                    <a:lnT>
                      <a:noFill/>
                    </a:lnT>
                    <a:lnB>
                      <a:noFill/>
                    </a:lnB>
                  </a:tcPr>
                </a:tc>
                <a:tc>
                  <a:txBody>
                    <a:bodyPr/>
                    <a:lstStyle/>
                    <a:p>
                      <a:pPr>
                        <a:lnSpc>
                          <a:spcPct val="115000"/>
                        </a:lnSpc>
                        <a:spcAft>
                          <a:spcPts val="1000"/>
                        </a:spcAft>
                      </a:pPr>
                      <a:r>
                        <a:rPr lang="fr-FR" sz="1200" dirty="0">
                          <a:solidFill>
                            <a:srgbClr val="000000"/>
                          </a:solidFill>
                          <a:latin typeface="Calibri"/>
                          <a:ea typeface="Times New Roman"/>
                          <a:cs typeface="Arial"/>
                        </a:rPr>
                        <a:t>Espace blanc entouré d’un filet rouge pour l’inscription des mentions obligatoires.</a:t>
                      </a:r>
                      <a:endParaRPr lang="fr-FR" sz="1200" dirty="0">
                        <a:latin typeface="Calibri"/>
                        <a:ea typeface="Times New Roman"/>
                        <a:cs typeface="Arial"/>
                      </a:endParaRPr>
                    </a:p>
                  </a:txBody>
                  <a:tcPr marL="31332" marR="31332" marT="31332" marB="31332">
                    <a:lnL>
                      <a:noFill/>
                    </a:lnL>
                    <a:lnR>
                      <a:noFill/>
                    </a:lnR>
                    <a:lnT>
                      <a:noFill/>
                    </a:lnT>
                    <a:lnB>
                      <a:noFill/>
                    </a:lnB>
                  </a:tcPr>
                </a:tc>
              </a:tr>
            </a:tbl>
          </a:graphicData>
        </a:graphic>
      </p:graphicFrame>
      <p:cxnSp>
        <p:nvCxnSpPr>
          <p:cNvPr id="5" name="Connecteur droit 4"/>
          <p:cNvCxnSpPr/>
          <p:nvPr/>
        </p:nvCxnSpPr>
        <p:spPr>
          <a:xfrm>
            <a:off x="1187624" y="260648"/>
            <a:ext cx="0" cy="6597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3635896" y="260648"/>
            <a:ext cx="0" cy="6597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5364088" y="260648"/>
            <a:ext cx="0" cy="6597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7020272" y="260648"/>
            <a:ext cx="0" cy="65973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flipH="1">
            <a:off x="0" y="2564904"/>
            <a:ext cx="896448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flipH="1">
            <a:off x="-36512" y="4509120"/>
            <a:ext cx="896448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ransition>
    <p:wipe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pSp>
        <p:nvGrpSpPr>
          <p:cNvPr id="5" name="Group 1"/>
          <p:cNvGrpSpPr>
            <a:grpSpLocks/>
          </p:cNvGrpSpPr>
          <p:nvPr/>
        </p:nvGrpSpPr>
        <p:grpSpPr bwMode="auto">
          <a:xfrm>
            <a:off x="152400" y="152400"/>
            <a:ext cx="8812088" cy="6705600"/>
            <a:chOff x="0" y="0"/>
            <a:chExt cx="9300" cy="6169"/>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300" cy="616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 y="35"/>
              <a:ext cx="9129" cy="600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p:cNvSpPr>
              <a:spLocks noChangeArrowheads="1"/>
            </p:cNvSpPr>
            <p:nvPr/>
          </p:nvSpPr>
          <p:spPr bwMode="auto">
            <a:xfrm>
              <a:off x="35" y="28"/>
              <a:ext cx="9144" cy="60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spTree>
    <p:extLst>
      <p:ext uri="{BB962C8B-B14F-4D97-AF65-F5344CB8AC3E}">
        <p14:creationId xmlns:p14="http://schemas.microsoft.com/office/powerpoint/2010/main" val="40515494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832462"/>
            <a:ext cx="7467600" cy="868346"/>
          </a:xfrm>
        </p:spPr>
        <p:txBody>
          <a:bodyPr>
            <a:noAutofit/>
          </a:bodyPr>
          <a:lstStyle/>
          <a:p>
            <a:pPr algn="ctr"/>
            <a:r>
              <a:rPr lang="fr-FR" sz="3600" b="1" u="sng" dirty="0" smtClean="0">
                <a:latin typeface="Calibri" pitchFamily="34" charset="0"/>
                <a:cs typeface="Calibri" pitchFamily="34" charset="0"/>
              </a:rPr>
              <a:t>Les médicaments à prescription restreinte</a:t>
            </a:r>
            <a:r>
              <a:rPr lang="fr-FR" sz="2400" b="1" dirty="0" smtClean="0">
                <a:latin typeface="Lucida Calligraphy" pitchFamily="66" charset="0"/>
              </a:rPr>
              <a:t/>
            </a:r>
            <a:br>
              <a:rPr lang="fr-FR" sz="2400" b="1" dirty="0" smtClean="0">
                <a:latin typeface="Lucida Calligraphy" pitchFamily="66" charset="0"/>
              </a:rPr>
            </a:br>
            <a:endParaRPr lang="fr-FR" sz="2400" dirty="0">
              <a:latin typeface="Lucida Calligraphy" pitchFamily="66" charset="0"/>
            </a:endParaRPr>
          </a:p>
        </p:txBody>
      </p:sp>
      <p:sp>
        <p:nvSpPr>
          <p:cNvPr id="3" name="Espace réservé du contenu 2"/>
          <p:cNvSpPr>
            <a:spLocks noGrp="1"/>
          </p:cNvSpPr>
          <p:nvPr>
            <p:ph sz="quarter" idx="1"/>
          </p:nvPr>
        </p:nvSpPr>
        <p:spPr>
          <a:xfrm>
            <a:off x="457200" y="2299664"/>
            <a:ext cx="7931224" cy="4873752"/>
          </a:xfrm>
        </p:spPr>
        <p:txBody>
          <a:bodyPr>
            <a:normAutofit/>
          </a:bodyPr>
          <a:lstStyle/>
          <a:p>
            <a:pPr lvl="0">
              <a:buNone/>
            </a:pPr>
            <a:endParaRPr lang="fr-FR" dirty="0" smtClean="0">
              <a:latin typeface="Calibri" pitchFamily="34" charset="0"/>
              <a:cs typeface="Calibri" pitchFamily="34" charset="0"/>
            </a:endParaRPr>
          </a:p>
          <a:p>
            <a:pPr lvl="0">
              <a:buFont typeface="Wingdings" pitchFamily="2" charset="2"/>
              <a:buChar char="Ø"/>
            </a:pPr>
            <a:r>
              <a:rPr lang="fr-FR" dirty="0" smtClean="0">
                <a:latin typeface="Calibri" pitchFamily="34" charset="0"/>
                <a:cs typeface="Calibri" pitchFamily="34" charset="0"/>
              </a:rPr>
              <a:t>les médicaments réservés à l’usage hospitalier </a:t>
            </a:r>
          </a:p>
          <a:p>
            <a:pPr>
              <a:buFont typeface="Wingdings" pitchFamily="2" charset="2"/>
              <a:buChar char="Ø"/>
            </a:pPr>
            <a:r>
              <a:rPr lang="fr-FR" dirty="0">
                <a:latin typeface="Calibri" pitchFamily="34" charset="0"/>
                <a:cs typeface="Calibri" pitchFamily="34" charset="0"/>
              </a:rPr>
              <a:t>les médicaments à prescription </a:t>
            </a:r>
            <a:r>
              <a:rPr lang="fr-FR" dirty="0" smtClean="0">
                <a:latin typeface="Calibri" pitchFamily="34" charset="0"/>
                <a:cs typeface="Calibri" pitchFamily="34" charset="0"/>
              </a:rPr>
              <a:t> </a:t>
            </a:r>
            <a:r>
              <a:rPr lang="fr-FR" dirty="0">
                <a:latin typeface="Calibri" pitchFamily="34" charset="0"/>
                <a:cs typeface="Calibri" pitchFamily="34" charset="0"/>
              </a:rPr>
              <a:t>hospitalière </a:t>
            </a:r>
            <a:endParaRPr lang="fr-FR" dirty="0" smtClean="0">
              <a:latin typeface="Calibri" pitchFamily="34" charset="0"/>
              <a:cs typeface="Calibri" pitchFamily="34" charset="0"/>
            </a:endParaRPr>
          </a:p>
          <a:p>
            <a:pPr>
              <a:buFont typeface="Wingdings" pitchFamily="2" charset="2"/>
              <a:buChar char="Ø"/>
            </a:pPr>
            <a:r>
              <a:rPr lang="fr-FR" dirty="0" smtClean="0">
                <a:latin typeface="Calibri" pitchFamily="34" charset="0"/>
                <a:cs typeface="Calibri" pitchFamily="34" charset="0"/>
              </a:rPr>
              <a:t>les médicaments à prescription initiale hospitalière </a:t>
            </a:r>
          </a:p>
          <a:p>
            <a:pPr lvl="0">
              <a:buFont typeface="Wingdings" pitchFamily="2" charset="2"/>
              <a:buChar char="Ø"/>
            </a:pPr>
            <a:r>
              <a:rPr lang="fr-FR" dirty="0" smtClean="0">
                <a:latin typeface="Calibri" pitchFamily="34" charset="0"/>
                <a:cs typeface="Calibri" pitchFamily="34" charset="0"/>
              </a:rPr>
              <a:t>les médicaments nécessitant une compétence particulière </a:t>
            </a:r>
          </a:p>
          <a:p>
            <a:endParaRPr lang="fr-FR" dirty="0" smtClean="0">
              <a:latin typeface="Calibri" pitchFamily="34" charset="0"/>
              <a:cs typeface="Calibri" pitchFamily="34" charset="0"/>
            </a:endParaRPr>
          </a:p>
          <a:p>
            <a:pPr>
              <a:buNone/>
            </a:pPr>
            <a:endParaRPr lang="fr-FR"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2672689663"/>
              </p:ext>
            </p:extLst>
          </p:nvPr>
        </p:nvGraphicFramePr>
        <p:xfrm>
          <a:off x="1979712" y="1006252"/>
          <a:ext cx="4392488" cy="190500"/>
        </p:xfrm>
        <a:graphic>
          <a:graphicData uri="http://schemas.openxmlformats.org/drawingml/2006/table">
            <a:tbl>
              <a:tblPr>
                <a:tableStyleId>{5C22544A-7EE6-4342-B048-85BDC9FD1C3A}</a:tableStyleId>
              </a:tblPr>
              <a:tblGrid>
                <a:gridCol w="4392488"/>
              </a:tblGrid>
              <a:tr h="0">
                <a:tc>
                  <a:txBody>
                    <a:bodyPr/>
                    <a:lstStyle/>
                    <a:p>
                      <a:pPr algn="l">
                        <a:lnSpc>
                          <a:spcPts val="1465"/>
                        </a:lnSpc>
                        <a:spcBef>
                          <a:spcPts val="600"/>
                        </a:spcBef>
                        <a:spcAft>
                          <a:spcPts val="0"/>
                        </a:spcAft>
                      </a:pPr>
                      <a:r>
                        <a:rPr lang="fr-FR" sz="2800" dirty="0">
                          <a:effectLst/>
                        </a:rPr>
                        <a:t>.</a:t>
                      </a:r>
                      <a:r>
                        <a:rPr lang="fr-FR" sz="2800" spc="5" dirty="0">
                          <a:effectLst/>
                        </a:rPr>
                        <a:t> </a:t>
                      </a:r>
                      <a:r>
                        <a:rPr lang="fr-FR" sz="2800" u="sng" dirty="0">
                          <a:effectLst/>
                        </a:rPr>
                        <a:t>Prescription médicale</a:t>
                      </a:r>
                      <a:r>
                        <a:rPr lang="fr-FR" sz="2800" spc="10" dirty="0">
                          <a:effectLst/>
                        </a:rPr>
                        <a:t> </a:t>
                      </a:r>
                      <a:r>
                        <a:rPr lang="fr-FR" sz="2800" dirty="0">
                          <a:effectLst/>
                        </a:rPr>
                        <a:t>:</a:t>
                      </a:r>
                      <a:endParaRPr lang="fr-FR" sz="2400" dirty="0">
                        <a:effectLst/>
                        <a:latin typeface="Calibri"/>
                        <a:ea typeface="Times New Roman"/>
                        <a:cs typeface="Arial"/>
                      </a:endParaRPr>
                    </a:p>
                  </a:txBody>
                  <a:tcPr marL="0" marR="0" marT="0" marB="0"/>
                </a:tc>
              </a:tr>
            </a:tbl>
          </a:graphicData>
        </a:graphic>
      </p:graphicFrame>
      <p:sp>
        <p:nvSpPr>
          <p:cNvPr id="6" name="Rectangle 5"/>
          <p:cNvSpPr/>
          <p:nvPr/>
        </p:nvSpPr>
        <p:spPr>
          <a:xfrm>
            <a:off x="395536" y="1844824"/>
            <a:ext cx="8064896" cy="1754326"/>
          </a:xfrm>
          <a:prstGeom prst="rect">
            <a:avLst/>
          </a:prstGeom>
        </p:spPr>
        <p:txBody>
          <a:bodyPr wrap="square">
            <a:spAutoFit/>
          </a:bodyPr>
          <a:lstStyle/>
          <a:p>
            <a:pPr marL="38100">
              <a:lnSpc>
                <a:spcPct val="150000"/>
              </a:lnSpc>
              <a:spcBef>
                <a:spcPts val="600"/>
              </a:spcBef>
            </a:pPr>
            <a:r>
              <a:rPr lang="fr-FR" sz="2400" spc="-5" dirty="0"/>
              <a:t>On</a:t>
            </a:r>
            <a:r>
              <a:rPr lang="fr-FR" sz="2400" spc="145" dirty="0"/>
              <a:t> </a:t>
            </a:r>
            <a:r>
              <a:rPr lang="fr-FR" sz="2400" dirty="0"/>
              <a:t>appelle</a:t>
            </a:r>
            <a:r>
              <a:rPr lang="fr-FR" sz="2400" spc="140" dirty="0"/>
              <a:t> </a:t>
            </a:r>
            <a:r>
              <a:rPr lang="fr-FR" sz="2400" dirty="0"/>
              <a:t>«</a:t>
            </a:r>
            <a:r>
              <a:rPr lang="fr-FR" sz="2400" spc="140" dirty="0"/>
              <a:t> </a:t>
            </a:r>
            <a:r>
              <a:rPr lang="fr-FR" sz="2400" dirty="0"/>
              <a:t>prescription</a:t>
            </a:r>
            <a:r>
              <a:rPr lang="fr-FR" sz="2400" spc="140" dirty="0"/>
              <a:t> </a:t>
            </a:r>
            <a:r>
              <a:rPr lang="fr-FR" sz="2400" dirty="0"/>
              <a:t>»</a:t>
            </a:r>
            <a:r>
              <a:rPr lang="fr-FR" sz="2400" spc="140" dirty="0"/>
              <a:t> </a:t>
            </a:r>
            <a:r>
              <a:rPr lang="fr-FR" sz="2400" dirty="0"/>
              <a:t>l'acte</a:t>
            </a:r>
            <a:r>
              <a:rPr lang="fr-FR" sz="2400" spc="140" dirty="0"/>
              <a:t> </a:t>
            </a:r>
            <a:r>
              <a:rPr lang="fr-FR" sz="2400" dirty="0"/>
              <a:t>par</a:t>
            </a:r>
            <a:r>
              <a:rPr lang="fr-FR" sz="2400" spc="135" dirty="0"/>
              <a:t> </a:t>
            </a:r>
            <a:r>
              <a:rPr lang="fr-FR" sz="2400" dirty="0"/>
              <a:t>lequel</a:t>
            </a:r>
            <a:r>
              <a:rPr lang="fr-FR" sz="2400" spc="155" dirty="0"/>
              <a:t> </a:t>
            </a:r>
            <a:r>
              <a:rPr lang="fr-FR" sz="2400" dirty="0"/>
              <a:t>un</a:t>
            </a:r>
            <a:r>
              <a:rPr lang="fr-FR" sz="2400" spc="140" dirty="0"/>
              <a:t> </a:t>
            </a:r>
            <a:r>
              <a:rPr lang="fr-FR" sz="2400" dirty="0"/>
              <a:t>professionnel</a:t>
            </a:r>
            <a:r>
              <a:rPr lang="fr-FR" sz="2400" spc="145" dirty="0"/>
              <a:t> </a:t>
            </a:r>
            <a:r>
              <a:rPr lang="fr-FR" sz="2400" dirty="0"/>
              <a:t>de</a:t>
            </a:r>
            <a:r>
              <a:rPr lang="fr-FR" sz="2400" spc="140" dirty="0"/>
              <a:t> </a:t>
            </a:r>
            <a:r>
              <a:rPr lang="fr-FR" sz="2400" dirty="0"/>
              <a:t>santé</a:t>
            </a:r>
            <a:r>
              <a:rPr lang="fr-FR" sz="2400" spc="145" dirty="0"/>
              <a:t> </a:t>
            </a:r>
            <a:r>
              <a:rPr lang="fr-FR" sz="2400" dirty="0"/>
              <a:t>indique</a:t>
            </a:r>
            <a:r>
              <a:rPr lang="fr-FR" sz="2400" spc="145" dirty="0"/>
              <a:t> </a:t>
            </a:r>
            <a:r>
              <a:rPr lang="fr-FR" sz="2400" dirty="0"/>
              <a:t>à</a:t>
            </a:r>
            <a:r>
              <a:rPr lang="fr-FR" sz="2400" spc="140" dirty="0"/>
              <a:t> </a:t>
            </a:r>
            <a:r>
              <a:rPr lang="fr-FR" sz="2400" dirty="0" smtClean="0"/>
              <a:t>un</a:t>
            </a:r>
            <a:r>
              <a:rPr lang="fr-FR" sz="2000" dirty="0" smtClean="0"/>
              <a:t> </a:t>
            </a:r>
            <a:r>
              <a:rPr lang="fr-FR" sz="2400" dirty="0" smtClean="0"/>
              <a:t>malade </a:t>
            </a:r>
            <a:r>
              <a:rPr lang="fr-FR" sz="2400" dirty="0"/>
              <a:t>le médicament</a:t>
            </a:r>
            <a:r>
              <a:rPr lang="fr-FR" sz="2400" spc="-20" dirty="0"/>
              <a:t> </a:t>
            </a:r>
            <a:r>
              <a:rPr lang="fr-FR" sz="2400" dirty="0"/>
              <a:t>qu'il</a:t>
            </a:r>
            <a:r>
              <a:rPr lang="fr-FR" sz="2400" spc="-5" dirty="0"/>
              <a:t> </a:t>
            </a:r>
            <a:r>
              <a:rPr lang="fr-FR" sz="2400" dirty="0"/>
              <a:t>lui</a:t>
            </a:r>
            <a:r>
              <a:rPr lang="fr-FR" sz="2400" spc="-5" dirty="0"/>
              <a:t> </a:t>
            </a:r>
            <a:r>
              <a:rPr lang="fr-FR" sz="2400" dirty="0"/>
              <a:t>conseille.</a:t>
            </a:r>
            <a:endParaRPr lang="fr-FR" sz="2000" dirty="0">
              <a:latin typeface="Calibri"/>
              <a:ea typeface="Times New Roman"/>
              <a:cs typeface="Arial"/>
            </a:endParaRPr>
          </a:p>
        </p:txBody>
      </p:sp>
    </p:spTree>
    <p:extLst>
      <p:ext uri="{BB962C8B-B14F-4D97-AF65-F5344CB8AC3E}">
        <p14:creationId xmlns:p14="http://schemas.microsoft.com/office/powerpoint/2010/main" val="41196043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51520" y="260648"/>
            <a:ext cx="8496944" cy="6213304"/>
          </a:xfrm>
        </p:spPr>
        <p:txBody>
          <a:bodyPr/>
          <a:lstStyle/>
          <a:p>
            <a:pPr lvl="0"/>
            <a:endParaRPr lang="fr-FR" b="1" u="sng" dirty="0" smtClean="0"/>
          </a:p>
          <a:p>
            <a:pPr marL="0" lvl="0" indent="0" algn="ctr">
              <a:buNone/>
            </a:pPr>
            <a:r>
              <a:rPr lang="fr-FR" b="1" u="sng" dirty="0" smtClean="0"/>
              <a:t>Médicaments </a:t>
            </a:r>
            <a:r>
              <a:rPr lang="fr-FR" b="1" u="sng" dirty="0"/>
              <a:t>réservés à l’usage hospitalier</a:t>
            </a:r>
            <a:r>
              <a:rPr lang="fr-FR" b="1" dirty="0"/>
              <a:t> </a:t>
            </a:r>
            <a:r>
              <a:rPr lang="fr-FR" b="1" dirty="0" smtClean="0"/>
              <a:t>:</a:t>
            </a:r>
          </a:p>
          <a:p>
            <a:pPr lvl="0"/>
            <a:endParaRPr lang="fr-FR" b="1" u="sng" dirty="0"/>
          </a:p>
          <a:p>
            <a:pPr lvl="0"/>
            <a:endParaRPr lang="fr-FR" b="1" u="sng" dirty="0" smtClean="0"/>
          </a:p>
          <a:p>
            <a:pPr marL="0" lvl="0" indent="0">
              <a:buNone/>
            </a:pPr>
            <a:endParaRPr lang="fr-FR" b="1" u="sng" dirty="0"/>
          </a:p>
          <a:p>
            <a:r>
              <a:rPr lang="fr-FR" dirty="0"/>
              <a:t>Le médicament ne peut être utilisé qu’à l’hôpital. La prescription ne peut être que </a:t>
            </a:r>
            <a:r>
              <a:rPr lang="fr-FR" smtClean="0"/>
              <a:t>par un médecin </a:t>
            </a:r>
            <a:r>
              <a:rPr lang="fr-FR" dirty="0"/>
              <a:t>hospitalier et la délivrance d’un pharmacien hospitalier. La restriction est justifiée par les caractéristiques pharmacologiques (ex difficulté d’administration….) ou le degré d’innovation. Exemples </a:t>
            </a:r>
            <a:r>
              <a:rPr lang="fr-FR" i="1" dirty="0"/>
              <a:t>: Anesthésiques généraux.</a:t>
            </a:r>
            <a:endParaRPr lang="fr-FR" dirty="0"/>
          </a:p>
          <a:p>
            <a:endParaRPr lang="fr-FR" dirty="0"/>
          </a:p>
        </p:txBody>
      </p:sp>
    </p:spTree>
    <p:extLst>
      <p:ext uri="{BB962C8B-B14F-4D97-AF65-F5344CB8AC3E}">
        <p14:creationId xmlns:p14="http://schemas.microsoft.com/office/powerpoint/2010/main" val="28439235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95536" y="548680"/>
            <a:ext cx="8280920" cy="5925272"/>
          </a:xfrm>
        </p:spPr>
        <p:txBody>
          <a:bodyPr/>
          <a:lstStyle/>
          <a:p>
            <a:pPr marL="0" lvl="0" indent="0" algn="ctr">
              <a:buNone/>
            </a:pPr>
            <a:r>
              <a:rPr lang="fr-FR" b="1" u="sng" dirty="0"/>
              <a:t>Médicaments à prescription hospitalière</a:t>
            </a:r>
            <a:r>
              <a:rPr lang="fr-FR" b="1" dirty="0"/>
              <a:t> </a:t>
            </a:r>
            <a:r>
              <a:rPr lang="fr-FR" b="1" dirty="0" smtClean="0"/>
              <a:t>:</a:t>
            </a:r>
          </a:p>
          <a:p>
            <a:pPr marL="0" lvl="0" indent="0" algn="ctr">
              <a:buNone/>
            </a:pPr>
            <a:endParaRPr lang="fr-FR" b="1" u="sng" dirty="0"/>
          </a:p>
          <a:p>
            <a:pPr marL="0" lvl="0" indent="0" algn="ctr">
              <a:buNone/>
            </a:pPr>
            <a:endParaRPr lang="fr-FR" b="1" u="sng" dirty="0" smtClean="0"/>
          </a:p>
          <a:p>
            <a:pPr marL="0" lvl="0" indent="0" algn="ctr">
              <a:buNone/>
            </a:pPr>
            <a:endParaRPr lang="fr-FR" b="1" u="sng" dirty="0"/>
          </a:p>
          <a:p>
            <a:r>
              <a:rPr lang="fr-FR" dirty="0"/>
              <a:t>En raison de la nécessité de moyens adaptés au diagnostic de l’affection ou au suivi de la thérapeutique ou des caractéristiques pharmacologiques du produit certains médicaments ne peuvent être prescrits qu’à l’hôpital par un praticien hospitalier. Les malades, par contre, peuvent continuer leurs traitements de manière ambulatoire. Exemples </a:t>
            </a:r>
            <a:r>
              <a:rPr lang="fr-FR" i="1" dirty="0"/>
              <a:t>: certains anticancéreux.</a:t>
            </a:r>
            <a:endParaRPr lang="fr-FR" dirty="0"/>
          </a:p>
          <a:p>
            <a:endParaRPr lang="fr-FR" dirty="0"/>
          </a:p>
        </p:txBody>
      </p:sp>
    </p:spTree>
    <p:extLst>
      <p:ext uri="{BB962C8B-B14F-4D97-AF65-F5344CB8AC3E}">
        <p14:creationId xmlns:p14="http://schemas.microsoft.com/office/powerpoint/2010/main" val="6153725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23528" y="476672"/>
            <a:ext cx="8352928" cy="5997280"/>
          </a:xfrm>
        </p:spPr>
        <p:txBody>
          <a:bodyPr/>
          <a:lstStyle/>
          <a:p>
            <a:pPr marL="0" lvl="0" indent="0" algn="ctr">
              <a:buNone/>
            </a:pPr>
            <a:r>
              <a:rPr lang="fr-FR" b="1" u="sng" dirty="0"/>
              <a:t>Médicaments à prescription initiale hospitalière</a:t>
            </a:r>
            <a:r>
              <a:rPr lang="fr-FR" b="1" dirty="0"/>
              <a:t> </a:t>
            </a:r>
            <a:r>
              <a:rPr lang="fr-FR" b="1" dirty="0" smtClean="0"/>
              <a:t>:</a:t>
            </a:r>
          </a:p>
          <a:p>
            <a:pPr marL="0" lvl="0" indent="0" algn="ctr">
              <a:buNone/>
            </a:pPr>
            <a:endParaRPr lang="fr-FR" b="1" u="sng" dirty="0"/>
          </a:p>
          <a:p>
            <a:pPr marL="0" lvl="0" indent="0" algn="ctr">
              <a:buNone/>
            </a:pPr>
            <a:endParaRPr lang="fr-FR" b="1" u="sng" dirty="0" smtClean="0"/>
          </a:p>
          <a:p>
            <a:pPr marL="0" lvl="0" indent="0" algn="ctr">
              <a:buNone/>
            </a:pPr>
            <a:endParaRPr lang="fr-FR" b="1" u="sng" dirty="0"/>
          </a:p>
          <a:p>
            <a:r>
              <a:rPr lang="fr-FR" dirty="0"/>
              <a:t>La première prescription doit obligatoirement être faite par un médecin hospitalier.</a:t>
            </a:r>
          </a:p>
          <a:p>
            <a:r>
              <a:rPr lang="fr-FR" dirty="0"/>
              <a:t>En général ; les médicaments sont délivrés par les officines de ville. La restriction est justifiée, chez ces malades ambulatoires, par la nécessité d’un diagnostic par des moyens adéquats ou par celle d’une surveillance initiale particulière. Exemples : </a:t>
            </a:r>
            <a:r>
              <a:rPr lang="fr-FR" i="1" dirty="0"/>
              <a:t>Les antirétroviraux.</a:t>
            </a:r>
            <a:endParaRPr lang="fr-FR" dirty="0"/>
          </a:p>
          <a:p>
            <a:endParaRPr lang="fr-FR" dirty="0"/>
          </a:p>
        </p:txBody>
      </p:sp>
    </p:spTree>
    <p:extLst>
      <p:ext uri="{BB962C8B-B14F-4D97-AF65-F5344CB8AC3E}">
        <p14:creationId xmlns:p14="http://schemas.microsoft.com/office/powerpoint/2010/main" val="17418414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251520" y="476672"/>
            <a:ext cx="8496944" cy="5997280"/>
          </a:xfrm>
        </p:spPr>
        <p:txBody>
          <a:bodyPr/>
          <a:lstStyle/>
          <a:p>
            <a:pPr marL="0" lvl="0" indent="0" algn="ctr">
              <a:buNone/>
            </a:pPr>
            <a:r>
              <a:rPr lang="fr-FR" b="1" u="sng" dirty="0"/>
              <a:t>Médicaments nécessitant une compétence particulière</a:t>
            </a:r>
            <a:r>
              <a:rPr lang="fr-FR" b="1" dirty="0"/>
              <a:t> </a:t>
            </a:r>
            <a:r>
              <a:rPr lang="fr-FR" b="1" dirty="0" smtClean="0"/>
              <a:t>:</a:t>
            </a:r>
          </a:p>
          <a:p>
            <a:pPr marL="0" lvl="0" indent="0" algn="ctr">
              <a:buNone/>
            </a:pPr>
            <a:endParaRPr lang="fr-FR" b="1" u="sng" dirty="0"/>
          </a:p>
          <a:p>
            <a:pPr marL="0" lvl="0" indent="0" algn="ctr">
              <a:buNone/>
            </a:pPr>
            <a:endParaRPr lang="fr-FR" b="1" u="sng" dirty="0"/>
          </a:p>
          <a:p>
            <a:r>
              <a:rPr lang="fr-FR" dirty="0"/>
              <a:t>La prescription de certains médicaments et/ou son renouvellement, peut être réservée à une catégorie particulière de praticiens qualifiés (spécialistes hospitaliers et/ou libéraux), en raison des risques de mésusage ou de la technicité de leur emploi.</a:t>
            </a:r>
          </a:p>
          <a:p>
            <a:r>
              <a:rPr lang="fr-FR" dirty="0"/>
              <a:t>Exemples : </a:t>
            </a:r>
            <a:r>
              <a:rPr lang="fr-FR" i="1" dirty="0" err="1"/>
              <a:t>ipratropium</a:t>
            </a:r>
            <a:r>
              <a:rPr lang="fr-FR" i="1" dirty="0"/>
              <a:t> en solution pour inhalation par nébuliseur, chimiothérapies…</a:t>
            </a:r>
            <a:endParaRPr lang="fr-FR" dirty="0"/>
          </a:p>
          <a:p>
            <a:endParaRPr lang="fr-FR" dirty="0"/>
          </a:p>
        </p:txBody>
      </p:sp>
    </p:spTree>
    <p:extLst>
      <p:ext uri="{BB962C8B-B14F-4D97-AF65-F5344CB8AC3E}">
        <p14:creationId xmlns:p14="http://schemas.microsoft.com/office/powerpoint/2010/main" val="25652252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23528" y="548680"/>
            <a:ext cx="8424936" cy="5809856"/>
          </a:xfrm>
        </p:spPr>
        <p:txBody>
          <a:bodyPr/>
          <a:lstStyle/>
          <a:p>
            <a:pPr marL="0" lvl="0" indent="0" algn="ctr">
              <a:buNone/>
            </a:pPr>
            <a:r>
              <a:rPr lang="fr-FR" sz="2800" b="1" u="sng" dirty="0">
                <a:solidFill>
                  <a:schemeClr val="accent2"/>
                </a:solidFill>
              </a:rPr>
              <a:t>Les médicaments à prescription facultative </a:t>
            </a:r>
            <a:endParaRPr lang="fr-FR" sz="2800" b="1" u="sng" dirty="0" smtClean="0">
              <a:solidFill>
                <a:schemeClr val="accent2"/>
              </a:solidFill>
            </a:endParaRPr>
          </a:p>
          <a:p>
            <a:pPr marL="0" lvl="0" indent="0" algn="ctr">
              <a:buNone/>
            </a:pPr>
            <a:endParaRPr lang="fr-FR" b="1" u="sng" dirty="0">
              <a:solidFill>
                <a:schemeClr val="accent2"/>
              </a:solidFill>
            </a:endParaRPr>
          </a:p>
          <a:p>
            <a:pPr marL="0" lvl="0" indent="0" algn="ctr">
              <a:buNone/>
            </a:pPr>
            <a:endParaRPr lang="fr-FR" b="1" u="sng" dirty="0">
              <a:solidFill>
                <a:schemeClr val="accent2"/>
              </a:solidFill>
            </a:endParaRPr>
          </a:p>
          <a:p>
            <a:pPr marL="0" indent="0">
              <a:buNone/>
            </a:pPr>
            <a:r>
              <a:rPr lang="fr-FR" dirty="0"/>
              <a:t>Les médicaments hors liste sont en vente libre en pharmacie, c'est-à-dire qu'ils peuvent être délivrés par le pharmacien sans présentation d'une ordonnance. </a:t>
            </a:r>
            <a:endParaRPr lang="fr-FR" dirty="0" smtClean="0"/>
          </a:p>
          <a:p>
            <a:pPr marL="0" indent="0">
              <a:buNone/>
            </a:pPr>
            <a:endParaRPr lang="fr-FR" dirty="0"/>
          </a:p>
          <a:p>
            <a:pPr marL="0" indent="0">
              <a:buNone/>
            </a:pPr>
            <a:r>
              <a:rPr lang="fr-FR" dirty="0" smtClean="0"/>
              <a:t>Ils </a:t>
            </a:r>
            <a:r>
              <a:rPr lang="fr-FR" dirty="0"/>
              <a:t>sont souvent utilisés en automédication, c'est-à-dire pris par le malade, de sa propre initiative ou à celle de son entourage. </a:t>
            </a:r>
            <a:endParaRPr lang="fr-FR" dirty="0" smtClean="0"/>
          </a:p>
          <a:p>
            <a:pPr marL="0" indent="0">
              <a:buNone/>
            </a:pPr>
            <a:endParaRPr lang="fr-FR" dirty="0"/>
          </a:p>
          <a:p>
            <a:pPr marL="0" indent="0">
              <a:buNone/>
            </a:pPr>
            <a:r>
              <a:rPr lang="fr-FR" dirty="0" smtClean="0"/>
              <a:t>Ces </a:t>
            </a:r>
            <a:r>
              <a:rPr lang="fr-FR" dirty="0"/>
              <a:t>médicaments couvrent quelques molécules des classes pharmaco-thérapeutiques suivantes : les antitussifs ; les antalgiques ; </a:t>
            </a:r>
            <a:r>
              <a:rPr lang="fr-FR" dirty="0" err="1"/>
              <a:t>antidiarréhiques</a:t>
            </a:r>
            <a:r>
              <a:rPr lang="fr-FR" dirty="0"/>
              <a:t> ; vitamines et minéraux.</a:t>
            </a:r>
          </a:p>
          <a:p>
            <a:endParaRPr lang="fr-FR" dirty="0"/>
          </a:p>
        </p:txBody>
      </p:sp>
    </p:spTree>
    <p:extLst>
      <p:ext uri="{BB962C8B-B14F-4D97-AF65-F5344CB8AC3E}">
        <p14:creationId xmlns:p14="http://schemas.microsoft.com/office/powerpoint/2010/main" val="27446438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467600" cy="1143000"/>
          </a:xfrm>
        </p:spPr>
        <p:txBody>
          <a:bodyPr/>
          <a:lstStyle/>
          <a:p>
            <a:pPr algn="ctr"/>
            <a:r>
              <a:rPr lang="fr-FR" dirty="0" smtClean="0">
                <a:latin typeface="Lucida Calligraphy" pitchFamily="66" charset="0"/>
              </a:rPr>
              <a:t>Merci de votre attention</a:t>
            </a:r>
            <a:endParaRPr lang="fr-FR" dirty="0">
              <a:latin typeface="Lucida Calligraphy" pitchFamily="66" charset="0"/>
            </a:endParaRPr>
          </a:p>
        </p:txBody>
      </p:sp>
      <p:pic>
        <p:nvPicPr>
          <p:cNvPr id="22530" name="Picture 2" descr="https://encrypted-tbn3.gstatic.com/images?q=tbn:ANd9GcQf8l2czGcDPHjHLLlO4yZTNm9uWtUVoskoNSPJjWnVr2BqphV-f1pNHkJD"/>
          <p:cNvPicPr>
            <a:picLocks noChangeAspect="1" noChangeArrowheads="1"/>
          </p:cNvPicPr>
          <p:nvPr/>
        </p:nvPicPr>
        <p:blipFill>
          <a:blip r:embed="rId2" cstate="print"/>
          <a:srcRect/>
          <a:stretch>
            <a:fillRect/>
          </a:stretch>
        </p:blipFill>
        <p:spPr bwMode="auto">
          <a:xfrm>
            <a:off x="642910" y="4572008"/>
            <a:ext cx="1357322" cy="1842583"/>
          </a:xfrm>
          <a:prstGeom prst="rect">
            <a:avLst/>
          </a:prstGeom>
          <a:noFill/>
        </p:spPr>
      </p:pic>
      <p:pic>
        <p:nvPicPr>
          <p:cNvPr id="22532" name="Picture 4" descr="https://encrypted-tbn2.gstatic.com/images?q=tbn:ANd9GcSr1LANo4eoHw6K_Um3vKWBx4d7idnZqJiwxPYytbuhNQIY8w_s5JOqSaz4"/>
          <p:cNvPicPr>
            <a:picLocks noChangeAspect="1" noChangeArrowheads="1"/>
          </p:cNvPicPr>
          <p:nvPr/>
        </p:nvPicPr>
        <p:blipFill>
          <a:blip r:embed="rId3" cstate="print"/>
          <a:srcRect/>
          <a:stretch>
            <a:fillRect/>
          </a:stretch>
        </p:blipFill>
        <p:spPr bwMode="auto">
          <a:xfrm>
            <a:off x="767462" y="428604"/>
            <a:ext cx="1870935" cy="2000263"/>
          </a:xfrm>
          <a:prstGeom prst="rect">
            <a:avLst/>
          </a:prstGeom>
          <a:noFill/>
        </p:spPr>
      </p:pic>
      <p:pic>
        <p:nvPicPr>
          <p:cNvPr id="22534" name="Picture 6" descr="https://encrypted-tbn3.gstatic.com/images?q=tbn:ANd9GcQikruqLY-aOvqjWEGJ-R1v-N4XmuFYQVD_inMJzKbCTvwedX8YjKRJbZTu"/>
          <p:cNvPicPr>
            <a:picLocks noChangeAspect="1" noChangeArrowheads="1"/>
          </p:cNvPicPr>
          <p:nvPr/>
        </p:nvPicPr>
        <p:blipFill>
          <a:blip r:embed="rId4" cstate="print"/>
          <a:srcRect/>
          <a:stretch>
            <a:fillRect/>
          </a:stretch>
        </p:blipFill>
        <p:spPr bwMode="auto">
          <a:xfrm>
            <a:off x="3857620" y="357166"/>
            <a:ext cx="1762125" cy="2019320"/>
          </a:xfrm>
          <a:prstGeom prst="rect">
            <a:avLst/>
          </a:prstGeom>
          <a:noFill/>
        </p:spPr>
      </p:pic>
      <p:pic>
        <p:nvPicPr>
          <p:cNvPr id="22536" name="Picture 8" descr="https://encrypted-tbn3.gstatic.com/images?q=tbn:ANd9GcSWT7wwWJgzZAYjhq3sEddM-n0oc6LHWV84VvyiIOD3GqAy5S_ct3rqteCl"/>
          <p:cNvPicPr>
            <a:picLocks noChangeAspect="1" noChangeArrowheads="1"/>
          </p:cNvPicPr>
          <p:nvPr/>
        </p:nvPicPr>
        <p:blipFill>
          <a:blip r:embed="rId5" cstate="print"/>
          <a:srcRect/>
          <a:stretch>
            <a:fillRect/>
          </a:stretch>
        </p:blipFill>
        <p:spPr bwMode="auto">
          <a:xfrm>
            <a:off x="6357950" y="142852"/>
            <a:ext cx="2219325" cy="2066925"/>
          </a:xfrm>
          <a:prstGeom prst="rect">
            <a:avLst/>
          </a:prstGeom>
          <a:noFill/>
        </p:spPr>
      </p:pic>
      <p:pic>
        <p:nvPicPr>
          <p:cNvPr id="22538" name="Picture 10" descr="https://encrypted-tbn1.gstatic.com/images?q=tbn:ANd9GcQ-AbY4_Y36Xo-IQ6ork4mRMMQCsrPZxAjmi0SJt3NI4OutA5V2s_ldzSc"/>
          <p:cNvPicPr>
            <a:picLocks noChangeAspect="1" noChangeArrowheads="1"/>
          </p:cNvPicPr>
          <p:nvPr/>
        </p:nvPicPr>
        <p:blipFill>
          <a:blip r:embed="rId6" cstate="print"/>
          <a:srcRect/>
          <a:stretch>
            <a:fillRect/>
          </a:stretch>
        </p:blipFill>
        <p:spPr bwMode="auto">
          <a:xfrm>
            <a:off x="3786182" y="4429132"/>
            <a:ext cx="1857388" cy="1928826"/>
          </a:xfrm>
          <a:prstGeom prst="ellipse">
            <a:avLst/>
          </a:prstGeom>
          <a:ln>
            <a:noFill/>
          </a:ln>
          <a:effectLst>
            <a:softEdge rad="112500"/>
          </a:effectLst>
        </p:spPr>
      </p:pic>
      <p:pic>
        <p:nvPicPr>
          <p:cNvPr id="22540" name="Picture 12" descr="http://sr.photos3.fotosearch.com/bthumb/UNN/UNN583/u22651839.jpg"/>
          <p:cNvPicPr>
            <a:picLocks noChangeAspect="1" noChangeArrowheads="1"/>
          </p:cNvPicPr>
          <p:nvPr/>
        </p:nvPicPr>
        <p:blipFill>
          <a:blip r:embed="rId7" cstate="print"/>
          <a:srcRect/>
          <a:stretch>
            <a:fillRect/>
          </a:stretch>
        </p:blipFill>
        <p:spPr bwMode="auto">
          <a:xfrm>
            <a:off x="6429388" y="4643446"/>
            <a:ext cx="1457325" cy="1619251"/>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14414" y="2214554"/>
            <a:ext cx="2286016" cy="714380"/>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1">
                    <a:lumMod val="75000"/>
                  </a:schemeClr>
                </a:solidFill>
                <a:latin typeface="Calibri" pitchFamily="34" charset="0"/>
                <a:cs typeface="Calibri" pitchFamily="34" charset="0"/>
              </a:rPr>
              <a:t>Le prescripteur </a:t>
            </a:r>
            <a:endParaRPr lang="fr-FR" b="1" dirty="0">
              <a:solidFill>
                <a:schemeClr val="accent1">
                  <a:lumMod val="75000"/>
                </a:schemeClr>
              </a:solidFill>
              <a:latin typeface="Calibri" pitchFamily="34" charset="0"/>
              <a:cs typeface="Calibri" pitchFamily="34" charset="0"/>
            </a:endParaRPr>
          </a:p>
        </p:txBody>
      </p:sp>
      <p:sp>
        <p:nvSpPr>
          <p:cNvPr id="8" name="Rectangle 7"/>
          <p:cNvSpPr/>
          <p:nvPr/>
        </p:nvSpPr>
        <p:spPr>
          <a:xfrm>
            <a:off x="4286248" y="2214554"/>
            <a:ext cx="2286016" cy="714380"/>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1">
                    <a:lumMod val="75000"/>
                  </a:schemeClr>
                </a:solidFill>
                <a:latin typeface="Calibri" pitchFamily="34" charset="0"/>
                <a:cs typeface="Calibri" pitchFamily="34" charset="0"/>
              </a:rPr>
              <a:t>Ordonnance </a:t>
            </a:r>
            <a:endParaRPr lang="fr-FR" b="1" dirty="0">
              <a:solidFill>
                <a:schemeClr val="accent1">
                  <a:lumMod val="75000"/>
                </a:schemeClr>
              </a:solidFill>
              <a:latin typeface="Calibri" pitchFamily="34" charset="0"/>
              <a:cs typeface="Calibri" pitchFamily="34" charset="0"/>
            </a:endParaRPr>
          </a:p>
        </p:txBody>
      </p:sp>
      <p:sp>
        <p:nvSpPr>
          <p:cNvPr id="9" name="Rectangle 8"/>
          <p:cNvSpPr/>
          <p:nvPr/>
        </p:nvSpPr>
        <p:spPr>
          <a:xfrm>
            <a:off x="4357686" y="3357562"/>
            <a:ext cx="2286016" cy="714380"/>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1">
                    <a:lumMod val="75000"/>
                  </a:schemeClr>
                </a:solidFill>
                <a:latin typeface="Calibri" pitchFamily="34" charset="0"/>
                <a:cs typeface="Calibri" pitchFamily="34" charset="0"/>
              </a:rPr>
              <a:t>Pharmacien </a:t>
            </a:r>
            <a:endParaRPr lang="fr-FR" b="1" dirty="0">
              <a:solidFill>
                <a:schemeClr val="accent1">
                  <a:lumMod val="75000"/>
                </a:schemeClr>
              </a:solidFill>
              <a:latin typeface="Calibri" pitchFamily="34" charset="0"/>
              <a:cs typeface="Calibri" pitchFamily="34" charset="0"/>
            </a:endParaRPr>
          </a:p>
        </p:txBody>
      </p:sp>
      <p:sp>
        <p:nvSpPr>
          <p:cNvPr id="10" name="Rectangle 9"/>
          <p:cNvSpPr/>
          <p:nvPr/>
        </p:nvSpPr>
        <p:spPr>
          <a:xfrm>
            <a:off x="1285852" y="3357562"/>
            <a:ext cx="2286016" cy="714380"/>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1">
                    <a:lumMod val="75000"/>
                  </a:schemeClr>
                </a:solidFill>
                <a:latin typeface="Calibri" pitchFamily="34" charset="0"/>
                <a:cs typeface="Calibri" pitchFamily="34" charset="0"/>
              </a:rPr>
              <a:t>Dispensation </a:t>
            </a:r>
            <a:endParaRPr lang="fr-FR" b="1" dirty="0">
              <a:solidFill>
                <a:schemeClr val="accent1">
                  <a:lumMod val="75000"/>
                </a:schemeClr>
              </a:solidFill>
              <a:latin typeface="Calibri" pitchFamily="34" charset="0"/>
              <a:cs typeface="Calibri" pitchFamily="34" charset="0"/>
            </a:endParaRPr>
          </a:p>
        </p:txBody>
      </p:sp>
      <p:sp>
        <p:nvSpPr>
          <p:cNvPr id="11" name="Rectangle 10"/>
          <p:cNvSpPr/>
          <p:nvPr/>
        </p:nvSpPr>
        <p:spPr>
          <a:xfrm>
            <a:off x="4500562" y="4429132"/>
            <a:ext cx="2286016" cy="714380"/>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smtClean="0">
              <a:solidFill>
                <a:schemeClr val="accent1">
                  <a:lumMod val="75000"/>
                </a:schemeClr>
              </a:solidFill>
              <a:latin typeface="Calibri" pitchFamily="34" charset="0"/>
              <a:cs typeface="Calibri" pitchFamily="34" charset="0"/>
            </a:endParaRPr>
          </a:p>
          <a:p>
            <a:pPr algn="ctr"/>
            <a:r>
              <a:rPr lang="fr-FR" b="1" dirty="0" smtClean="0">
                <a:solidFill>
                  <a:schemeClr val="accent1">
                    <a:lumMod val="75000"/>
                  </a:schemeClr>
                </a:solidFill>
                <a:latin typeface="Calibri" pitchFamily="34" charset="0"/>
                <a:cs typeface="Calibri" pitchFamily="34" charset="0"/>
              </a:rPr>
              <a:t>Malade </a:t>
            </a:r>
          </a:p>
          <a:p>
            <a:pPr algn="ctr"/>
            <a:r>
              <a:rPr lang="fr-FR" b="1" dirty="0" smtClean="0">
                <a:solidFill>
                  <a:schemeClr val="accent1">
                    <a:lumMod val="75000"/>
                  </a:schemeClr>
                </a:solidFill>
                <a:latin typeface="Calibri" pitchFamily="34" charset="0"/>
                <a:cs typeface="Calibri" pitchFamily="34" charset="0"/>
              </a:rPr>
              <a:t> </a:t>
            </a:r>
            <a:endParaRPr lang="fr-FR" b="1" dirty="0">
              <a:solidFill>
                <a:schemeClr val="accent1">
                  <a:lumMod val="75000"/>
                </a:schemeClr>
              </a:solidFill>
              <a:latin typeface="Calibri" pitchFamily="34" charset="0"/>
              <a:cs typeface="Calibri" pitchFamily="34" charset="0"/>
            </a:endParaRPr>
          </a:p>
        </p:txBody>
      </p:sp>
      <p:sp>
        <p:nvSpPr>
          <p:cNvPr id="12" name="Rectangle 11"/>
          <p:cNvSpPr/>
          <p:nvPr/>
        </p:nvSpPr>
        <p:spPr>
          <a:xfrm>
            <a:off x="1357290" y="4429132"/>
            <a:ext cx="2286016" cy="714380"/>
          </a:xfrm>
          <a:prstGeom prst="rect">
            <a:avLst/>
          </a:prstGeom>
          <a:solidFill>
            <a:schemeClr val="accent2">
              <a:lumMod val="60000"/>
              <a:lumOff val="4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solidFill>
                  <a:schemeClr val="accent1">
                    <a:lumMod val="75000"/>
                  </a:schemeClr>
                </a:solidFill>
                <a:latin typeface="Calibri" pitchFamily="34" charset="0"/>
                <a:cs typeface="Calibri" pitchFamily="34" charset="0"/>
              </a:rPr>
              <a:t>Médicament</a:t>
            </a:r>
            <a:endParaRPr lang="fr-FR" b="1" dirty="0">
              <a:solidFill>
                <a:schemeClr val="accent1">
                  <a:lumMod val="75000"/>
                </a:schemeClr>
              </a:solidFill>
              <a:latin typeface="Calibri" pitchFamily="34" charset="0"/>
              <a:cs typeface="Calibri" pitchFamily="34" charset="0"/>
            </a:endParaRPr>
          </a:p>
        </p:txBody>
      </p:sp>
      <p:cxnSp>
        <p:nvCxnSpPr>
          <p:cNvPr id="14" name="Connecteur droit avec flèche 13"/>
          <p:cNvCxnSpPr>
            <a:endCxn id="8" idx="1"/>
          </p:cNvCxnSpPr>
          <p:nvPr/>
        </p:nvCxnSpPr>
        <p:spPr>
          <a:xfrm>
            <a:off x="3500430" y="2571744"/>
            <a:ext cx="785818"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6" name="Connecteur droit avec flèche 15"/>
          <p:cNvCxnSpPr/>
          <p:nvPr/>
        </p:nvCxnSpPr>
        <p:spPr>
          <a:xfrm rot="5400000">
            <a:off x="5250661" y="3107529"/>
            <a:ext cx="35719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Connecteur droit avec flèche 17"/>
          <p:cNvCxnSpPr/>
          <p:nvPr/>
        </p:nvCxnSpPr>
        <p:spPr>
          <a:xfrm rot="10800000">
            <a:off x="3571868" y="3714752"/>
            <a:ext cx="714380" cy="1588"/>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20" name="Connecteur droit avec flèche 19"/>
          <p:cNvCxnSpPr/>
          <p:nvPr/>
        </p:nvCxnSpPr>
        <p:spPr>
          <a:xfrm rot="5400000">
            <a:off x="2250265" y="4250537"/>
            <a:ext cx="357190"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4" name="Connecteur droit avec flèche 23"/>
          <p:cNvCxnSpPr/>
          <p:nvPr/>
        </p:nvCxnSpPr>
        <p:spPr>
          <a:xfrm>
            <a:off x="3643306" y="4786322"/>
            <a:ext cx="785818" cy="1588"/>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5" name="Titre 24"/>
          <p:cNvSpPr>
            <a:spLocks noGrp="1"/>
          </p:cNvSpPr>
          <p:nvPr>
            <p:ph type="title"/>
          </p:nvPr>
        </p:nvSpPr>
        <p:spPr>
          <a:xfrm>
            <a:off x="428596" y="-214338"/>
            <a:ext cx="7467600" cy="1143000"/>
          </a:xfrm>
        </p:spPr>
        <p:txBody>
          <a:bodyPr/>
          <a:lstStyle/>
          <a:p>
            <a:pPr algn="ctr"/>
            <a:r>
              <a:rPr lang="fr-FR" b="1" dirty="0" smtClean="0">
                <a:latin typeface="Lucida Calligraphy" pitchFamily="66" charset="0"/>
              </a:rPr>
              <a:t>Introduction </a:t>
            </a:r>
            <a:endParaRPr lang="fr-FR" b="1" dirty="0">
              <a:latin typeface="Lucida Calligraphy" pitchFamily="66" charset="0"/>
            </a:endParaRPr>
          </a:p>
        </p:txBody>
      </p:sp>
      <p:pic>
        <p:nvPicPr>
          <p:cNvPr id="8196" name="Picture 4" descr="http://www.lefigaro.fr/medias/2012/03/29/7ac32da8-79bc-11e1-be98-bb89848a383c-493x328.jpg"/>
          <p:cNvPicPr>
            <a:picLocks noChangeAspect="1" noChangeArrowheads="1"/>
          </p:cNvPicPr>
          <p:nvPr/>
        </p:nvPicPr>
        <p:blipFill>
          <a:blip r:embed="rId2" cstate="print"/>
          <a:srcRect/>
          <a:stretch>
            <a:fillRect/>
          </a:stretch>
        </p:blipFill>
        <p:spPr bwMode="auto">
          <a:xfrm>
            <a:off x="6072198" y="357166"/>
            <a:ext cx="2040122" cy="1357323"/>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heckerboard(across)">
                                      <p:cBhvr>
                                        <p:cTn id="7" dur="500"/>
                                        <p:tgtEl>
                                          <p:spTgt spid="14"/>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checkerboard(across)">
                                      <p:cBhvr>
                                        <p:cTn id="15" dur="500"/>
                                        <p:tgtEl>
                                          <p:spTgt spid="16"/>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heckerboard(across)">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checkerboard(across)">
                                      <p:cBhvr>
                                        <p:cTn id="23" dur="500"/>
                                        <p:tgtEl>
                                          <p:spTgt spid="18"/>
                                        </p:tgtEl>
                                      </p:cBhvr>
                                    </p:animEffect>
                                  </p:childTnLst>
                                </p:cTn>
                              </p:par>
                              <p:par>
                                <p:cTn id="24" presetID="5" presetClass="entr" presetSubtype="1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checkerboard(across)">
                                      <p:cBhvr>
                                        <p:cTn id="26" dur="500"/>
                                        <p:tgtEl>
                                          <p:spTgt spid="10"/>
                                        </p:tgtEl>
                                      </p:cBhvr>
                                    </p:animEffect>
                                  </p:childTnLst>
                                </p:cTn>
                              </p:par>
                              <p:par>
                                <p:cTn id="27" presetID="5" presetClass="entr" presetSubtype="1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checkerboard(across)">
                                      <p:cBhvr>
                                        <p:cTn id="29" dur="500"/>
                                        <p:tgtEl>
                                          <p:spTgt spid="20"/>
                                        </p:tgtEl>
                                      </p:cBhvr>
                                    </p:animEffect>
                                  </p:childTnLst>
                                </p:cTn>
                              </p:par>
                              <p:par>
                                <p:cTn id="30" presetID="5" presetClass="entr" presetSubtype="1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heckerboard(across)">
                                      <p:cBhvr>
                                        <p:cTn id="32" dur="500"/>
                                        <p:tgtEl>
                                          <p:spTgt spid="12"/>
                                        </p:tgtEl>
                                      </p:cBhvr>
                                    </p:animEffect>
                                  </p:childTnLst>
                                </p:cTn>
                              </p:par>
                              <p:par>
                                <p:cTn id="33" presetID="5" presetClass="entr" presetSubtype="1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checkerboard(across)">
                                      <p:cBhvr>
                                        <p:cTn id="35" dur="500"/>
                                        <p:tgtEl>
                                          <p:spTgt spid="11"/>
                                        </p:tgtEl>
                                      </p:cBhvr>
                                    </p:animEffect>
                                  </p:childTnLst>
                                </p:cTn>
                              </p:par>
                              <p:par>
                                <p:cTn id="36" presetID="5" presetClass="entr" presetSubtype="10" fill="hold" nodeType="withEffect">
                                  <p:stCondLst>
                                    <p:cond delay="0"/>
                                  </p:stCondLst>
                                  <p:childTnLst>
                                    <p:set>
                                      <p:cBhvr>
                                        <p:cTn id="37" dur="1" fill="hold">
                                          <p:stCondLst>
                                            <p:cond delay="0"/>
                                          </p:stCondLst>
                                        </p:cTn>
                                        <p:tgtEl>
                                          <p:spTgt spid="24"/>
                                        </p:tgtEl>
                                        <p:attrNameLst>
                                          <p:attrName>style.visibility</p:attrName>
                                        </p:attrNameLst>
                                      </p:cBhvr>
                                      <p:to>
                                        <p:strVal val="visible"/>
                                      </p:to>
                                    </p:set>
                                    <p:animEffect transition="in" filter="checkerboard(across)">
                                      <p:cBhvr>
                                        <p:cTn id="3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457200" y="1600200"/>
            <a:ext cx="8003232" cy="4873752"/>
          </a:xfrm>
        </p:spPr>
        <p:txBody>
          <a:bodyPr/>
          <a:lstStyle/>
          <a:p>
            <a:pPr lvl="0"/>
            <a:r>
              <a:rPr lang="fr-FR" dirty="0" smtClean="0"/>
              <a:t>Elément essentiel dans la relation médecin – malade ;</a:t>
            </a:r>
          </a:p>
          <a:p>
            <a:pPr lvl="0"/>
            <a:r>
              <a:rPr lang="fr-FR" dirty="0" smtClean="0"/>
              <a:t>Comporte la prescription (médicament, forme, dosage, posologie, durée de traitement et conseil du médecin au malade).</a:t>
            </a:r>
          </a:p>
          <a:p>
            <a:pPr lvl="0"/>
            <a:r>
              <a:rPr lang="fr-FR" dirty="0" smtClean="0"/>
              <a:t>Comporte des mentions </a:t>
            </a:r>
            <a:r>
              <a:rPr lang="fr-FR" i="1" dirty="0" smtClean="0"/>
              <a:t>obligatoires</a:t>
            </a:r>
            <a:r>
              <a:rPr lang="fr-FR" dirty="0" smtClean="0"/>
              <a:t> et autres </a:t>
            </a:r>
            <a:r>
              <a:rPr lang="fr-FR" i="1" dirty="0" smtClean="0"/>
              <a:t>facultatives</a:t>
            </a:r>
            <a:r>
              <a:rPr lang="fr-FR" dirty="0" smtClean="0"/>
              <a:t>.</a:t>
            </a:r>
          </a:p>
          <a:p>
            <a:r>
              <a:rPr lang="fr-FR" dirty="0" smtClean="0"/>
              <a:t>Et donc: </a:t>
            </a:r>
          </a:p>
          <a:p>
            <a:pPr>
              <a:buNone/>
            </a:pPr>
            <a:r>
              <a:rPr lang="fr-FR" dirty="0" smtClean="0"/>
              <a:t>L’ordonnance est le document permettant au malade de connaître son traitement et au pharmacien de lui délivrer.</a:t>
            </a:r>
          </a:p>
          <a:p>
            <a:endParaRPr lang="fr-FR" dirty="0"/>
          </a:p>
        </p:txBody>
      </p:sp>
      <p:sp>
        <p:nvSpPr>
          <p:cNvPr id="4" name="Titre 1"/>
          <p:cNvSpPr>
            <a:spLocks noGrp="1"/>
          </p:cNvSpPr>
          <p:nvPr>
            <p:ph type="title"/>
          </p:nvPr>
        </p:nvSpPr>
        <p:spPr>
          <a:xfrm>
            <a:off x="357158" y="-285776"/>
            <a:ext cx="7467600" cy="1143000"/>
          </a:xfrm>
        </p:spPr>
        <p:txBody>
          <a:bodyPr/>
          <a:lstStyle/>
          <a:p>
            <a:pPr algn="ctr"/>
            <a:r>
              <a:rPr lang="fr-FR" b="1" dirty="0" smtClean="0">
                <a:latin typeface="Lucida Calligraphy" pitchFamily="66" charset="0"/>
              </a:rPr>
              <a:t>L’ordonnance </a:t>
            </a:r>
            <a:endParaRPr lang="fr-FR" b="1" dirty="0">
              <a:latin typeface="Lucida Calligraphy"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85776"/>
            <a:ext cx="7467600" cy="1143000"/>
          </a:xfrm>
        </p:spPr>
        <p:txBody>
          <a:bodyPr/>
          <a:lstStyle/>
          <a:p>
            <a:pPr algn="ctr"/>
            <a:r>
              <a:rPr lang="fr-FR" b="1" dirty="0" smtClean="0">
                <a:latin typeface="Lucida Calligraphy" pitchFamily="66" charset="0"/>
              </a:rPr>
              <a:t>L’ordonnance </a:t>
            </a:r>
            <a:endParaRPr lang="fr-FR" b="1" dirty="0">
              <a:latin typeface="Lucida Calligraphy" pitchFamily="66" charset="0"/>
            </a:endParaRPr>
          </a:p>
        </p:txBody>
      </p:sp>
      <p:sp>
        <p:nvSpPr>
          <p:cNvPr id="5" name="Espace réservé du contenu 4"/>
          <p:cNvSpPr>
            <a:spLocks noGrp="1"/>
          </p:cNvSpPr>
          <p:nvPr>
            <p:ph sz="quarter" idx="1"/>
          </p:nvPr>
        </p:nvSpPr>
        <p:spPr>
          <a:xfrm>
            <a:off x="323528" y="1392160"/>
            <a:ext cx="8352928" cy="5277200"/>
          </a:xfrm>
        </p:spPr>
        <p:txBody>
          <a:bodyPr>
            <a:normAutofit/>
          </a:bodyPr>
          <a:lstStyle/>
          <a:p>
            <a:pPr algn="ctr">
              <a:buNone/>
            </a:pPr>
            <a:r>
              <a:rPr lang="fr-FR" sz="2000" b="1" i="1" u="sng" dirty="0" smtClean="0">
                <a:solidFill>
                  <a:schemeClr val="accent1">
                    <a:lumMod val="75000"/>
                  </a:schemeClr>
                </a:solidFill>
                <a:latin typeface="Lucida Calligraphy" pitchFamily="66" charset="0"/>
                <a:cs typeface="Calibri" pitchFamily="34" charset="0"/>
              </a:rPr>
              <a:t>Elle doit comporter :</a:t>
            </a:r>
          </a:p>
          <a:p>
            <a:pPr lvl="0">
              <a:buFont typeface="Wingdings" pitchFamily="2" charset="2"/>
              <a:buChar char="q"/>
            </a:pPr>
            <a:r>
              <a:rPr lang="fr-FR" b="1" dirty="0" smtClean="0">
                <a:latin typeface="Calibri" pitchFamily="34" charset="0"/>
                <a:cs typeface="Calibri" pitchFamily="34" charset="0"/>
              </a:rPr>
              <a:t>Mentions obligatoires : </a:t>
            </a:r>
            <a:endParaRPr lang="fr-FR" dirty="0" smtClean="0">
              <a:latin typeface="Calibri" pitchFamily="34" charset="0"/>
              <a:cs typeface="Calibri" pitchFamily="34" charset="0"/>
            </a:endParaRPr>
          </a:p>
          <a:p>
            <a:pPr lvl="0"/>
            <a:r>
              <a:rPr lang="fr-FR" dirty="0" smtClean="0">
                <a:latin typeface="Calibri" pitchFamily="34" charset="0"/>
                <a:cs typeface="Calibri" pitchFamily="34" charset="0"/>
              </a:rPr>
              <a:t>Nom, adresse et numéro de téléphone du médecin ; </a:t>
            </a:r>
          </a:p>
          <a:p>
            <a:pPr lvl="0"/>
            <a:r>
              <a:rPr lang="fr-FR" dirty="0" smtClean="0">
                <a:latin typeface="Calibri" pitchFamily="34" charset="0"/>
                <a:cs typeface="Calibri" pitchFamily="34" charset="0"/>
              </a:rPr>
              <a:t>Date de prescription (vérifier toujours si récente ou ancienne) ;</a:t>
            </a:r>
          </a:p>
          <a:p>
            <a:pPr lvl="0"/>
            <a:r>
              <a:rPr lang="fr-FR" dirty="0" smtClean="0">
                <a:latin typeface="Calibri" pitchFamily="34" charset="0"/>
                <a:cs typeface="Calibri" pitchFamily="34" charset="0"/>
              </a:rPr>
              <a:t>Signature du prescripteur ;</a:t>
            </a:r>
          </a:p>
          <a:p>
            <a:pPr lvl="0"/>
            <a:r>
              <a:rPr lang="fr-FR" dirty="0" smtClean="0">
                <a:latin typeface="Calibri" pitchFamily="34" charset="0"/>
                <a:cs typeface="Calibri" pitchFamily="34" charset="0"/>
              </a:rPr>
              <a:t>Nature des médicaments prescrits, formes et dosages ;</a:t>
            </a:r>
          </a:p>
          <a:p>
            <a:pPr lvl="0"/>
            <a:r>
              <a:rPr lang="fr-FR" dirty="0" smtClean="0">
                <a:latin typeface="Calibri" pitchFamily="34" charset="0"/>
                <a:cs typeface="Calibri" pitchFamily="34" charset="0"/>
              </a:rPr>
              <a:t>Mode d’administration ; </a:t>
            </a:r>
          </a:p>
          <a:p>
            <a:pPr lvl="0"/>
            <a:r>
              <a:rPr lang="fr-FR" dirty="0" smtClean="0">
                <a:latin typeface="Calibri" pitchFamily="34" charset="0"/>
                <a:cs typeface="Calibri" pitchFamily="34" charset="0"/>
              </a:rPr>
              <a:t>Durée du traitement ; </a:t>
            </a:r>
          </a:p>
          <a:p>
            <a:pPr lvl="0"/>
            <a:r>
              <a:rPr lang="fr-FR" dirty="0" smtClean="0">
                <a:latin typeface="Calibri" pitchFamily="34" charset="0"/>
                <a:cs typeface="Calibri" pitchFamily="34" charset="0"/>
              </a:rPr>
              <a:t>Le renouvellement de l’ordonnance (mention à renouveler ou par 2x, 3x…) ; </a:t>
            </a:r>
          </a:p>
          <a:p>
            <a:pPr lvl="0"/>
            <a:r>
              <a:rPr lang="fr-FR" dirty="0" smtClean="0">
                <a:latin typeface="Calibri" pitchFamily="34" charset="0"/>
                <a:cs typeface="Calibri" pitchFamily="34" charset="0"/>
              </a:rPr>
              <a:t>Le nom et l’âge du malade et parfois son poids (pour les nourrissons de 0-24 mois), le sexe.</a:t>
            </a:r>
          </a:p>
          <a:p>
            <a:pPr algn="ctr">
              <a:buNone/>
            </a:pPr>
            <a:endParaRPr lang="fr-FR" sz="1600" b="1" i="1" u="sng" dirty="0" smtClean="0">
              <a:solidFill>
                <a:schemeClr val="accent1">
                  <a:lumMod val="75000"/>
                </a:schemeClr>
              </a:solidFill>
              <a:latin typeface="Lucida Calligraphy" pitchFamily="66" charset="0"/>
              <a:cs typeface="Calibri" pitchFamily="34" charset="0"/>
            </a:endParaRPr>
          </a:p>
        </p:txBody>
      </p:sp>
    </p:spTree>
  </p:cSld>
  <p:clrMapOvr>
    <a:masterClrMapping/>
  </p:clrMapOvr>
  <p:transition>
    <p:wipe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85776"/>
            <a:ext cx="7467600" cy="1143000"/>
          </a:xfrm>
        </p:spPr>
        <p:txBody>
          <a:bodyPr/>
          <a:lstStyle/>
          <a:p>
            <a:pPr algn="ctr"/>
            <a:r>
              <a:rPr lang="fr-FR" b="1" dirty="0" smtClean="0">
                <a:latin typeface="Lucida Calligraphy" pitchFamily="66" charset="0"/>
              </a:rPr>
              <a:t>L’ordonnance </a:t>
            </a:r>
            <a:endParaRPr lang="fr-FR" b="1" dirty="0">
              <a:latin typeface="Lucida Calligraphy" pitchFamily="66" charset="0"/>
            </a:endParaRPr>
          </a:p>
        </p:txBody>
      </p:sp>
      <p:sp>
        <p:nvSpPr>
          <p:cNvPr id="5" name="Espace réservé du contenu 4"/>
          <p:cNvSpPr>
            <a:spLocks noGrp="1"/>
          </p:cNvSpPr>
          <p:nvPr>
            <p:ph sz="quarter" idx="1"/>
          </p:nvPr>
        </p:nvSpPr>
        <p:spPr>
          <a:xfrm>
            <a:off x="323528" y="1392160"/>
            <a:ext cx="8352928" cy="5277200"/>
          </a:xfrm>
        </p:spPr>
        <p:txBody>
          <a:bodyPr>
            <a:normAutofit/>
          </a:bodyPr>
          <a:lstStyle/>
          <a:p>
            <a:pPr algn="ctr">
              <a:buNone/>
            </a:pPr>
            <a:r>
              <a:rPr lang="fr-FR" sz="2000" b="1" i="1" u="sng" dirty="0" smtClean="0">
                <a:solidFill>
                  <a:schemeClr val="accent1">
                    <a:lumMod val="75000"/>
                  </a:schemeClr>
                </a:solidFill>
                <a:latin typeface="Lucida Calligraphy" pitchFamily="66" charset="0"/>
                <a:cs typeface="Calibri" pitchFamily="34" charset="0"/>
              </a:rPr>
              <a:t>Elle doit comporter :</a:t>
            </a:r>
          </a:p>
          <a:p>
            <a:pPr algn="ctr">
              <a:buNone/>
            </a:pPr>
            <a:endParaRPr lang="fr-FR" sz="2000" b="1" i="1" u="sng" dirty="0" smtClean="0">
              <a:solidFill>
                <a:schemeClr val="accent1">
                  <a:lumMod val="75000"/>
                </a:schemeClr>
              </a:solidFill>
              <a:latin typeface="Lucida Calligraphy" pitchFamily="66" charset="0"/>
              <a:cs typeface="Calibri" pitchFamily="34" charset="0"/>
            </a:endParaRPr>
          </a:p>
          <a:p>
            <a:pPr algn="ctr">
              <a:buNone/>
            </a:pPr>
            <a:endParaRPr lang="fr-FR" sz="2000" b="1" i="1" u="sng" dirty="0" smtClean="0">
              <a:solidFill>
                <a:schemeClr val="accent1">
                  <a:lumMod val="75000"/>
                </a:schemeClr>
              </a:solidFill>
              <a:latin typeface="Lucida Calligraphy" pitchFamily="66" charset="0"/>
              <a:cs typeface="Calibri" pitchFamily="34" charset="0"/>
            </a:endParaRPr>
          </a:p>
          <a:p>
            <a:pPr lvl="0">
              <a:buFont typeface="Wingdings" pitchFamily="2" charset="2"/>
              <a:buChar char="q"/>
            </a:pPr>
            <a:r>
              <a:rPr lang="fr-FR" b="1" dirty="0" smtClean="0">
                <a:latin typeface="Calibri" pitchFamily="34" charset="0"/>
                <a:cs typeface="Calibri" pitchFamily="34" charset="0"/>
              </a:rPr>
              <a:t>Mentions facultatives : </a:t>
            </a:r>
            <a:endParaRPr lang="fr-FR" dirty="0" smtClean="0">
              <a:latin typeface="Calibri" pitchFamily="34" charset="0"/>
              <a:cs typeface="Calibri" pitchFamily="34" charset="0"/>
            </a:endParaRPr>
          </a:p>
          <a:p>
            <a:r>
              <a:rPr lang="fr-FR" dirty="0" smtClean="0">
                <a:latin typeface="Calibri" pitchFamily="34" charset="0"/>
                <a:cs typeface="Calibri" pitchFamily="34" charset="0"/>
              </a:rPr>
              <a:t>Ce sont les </a:t>
            </a:r>
            <a:r>
              <a:rPr lang="fr-FR" i="1" dirty="0" smtClean="0">
                <a:latin typeface="Calibri" pitchFamily="34" charset="0"/>
                <a:cs typeface="Calibri" pitchFamily="34" charset="0"/>
              </a:rPr>
              <a:t>titres universitaires</a:t>
            </a:r>
            <a:r>
              <a:rPr lang="fr-FR" dirty="0" smtClean="0">
                <a:latin typeface="Calibri" pitchFamily="34" charset="0"/>
                <a:cs typeface="Calibri" pitchFamily="34" charset="0"/>
              </a:rPr>
              <a:t> ou </a:t>
            </a:r>
            <a:r>
              <a:rPr lang="fr-FR" i="1" dirty="0" smtClean="0">
                <a:latin typeface="Calibri" pitchFamily="34" charset="0"/>
                <a:cs typeface="Calibri" pitchFamily="34" charset="0"/>
              </a:rPr>
              <a:t>hospitalières</a:t>
            </a:r>
            <a:r>
              <a:rPr lang="fr-FR" dirty="0" smtClean="0">
                <a:latin typeface="Calibri" pitchFamily="34" charset="0"/>
                <a:cs typeface="Calibri" pitchFamily="34" charset="0"/>
              </a:rPr>
              <a:t> du médecin (la liste doit être agrée par le ministère de la santé).</a:t>
            </a:r>
          </a:p>
          <a:p>
            <a:pPr algn="ctr">
              <a:buNone/>
            </a:pPr>
            <a:endParaRPr lang="fr-FR" sz="1600" b="1" i="1" u="sng" dirty="0" smtClean="0">
              <a:solidFill>
                <a:schemeClr val="accent1">
                  <a:lumMod val="75000"/>
                </a:schemeClr>
              </a:solidFill>
              <a:latin typeface="Lucida Calligraphy" pitchFamily="66" charset="0"/>
              <a:cs typeface="Calibri" pitchFamily="34" charset="0"/>
            </a:endParaRPr>
          </a:p>
        </p:txBody>
      </p:sp>
    </p:spTree>
  </p:cSld>
  <p:clrMapOvr>
    <a:masterClrMapping/>
  </p:clrMapOvr>
  <p:transition>
    <p:wipe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7467600" cy="1143000"/>
          </a:xfrm>
        </p:spPr>
        <p:txBody>
          <a:bodyPr/>
          <a:lstStyle/>
          <a:p>
            <a:pPr algn="ctr"/>
            <a:r>
              <a:rPr lang="fr-FR" b="1" dirty="0" smtClean="0">
                <a:latin typeface="Lucida Calligraphy" pitchFamily="66" charset="0"/>
              </a:rPr>
              <a:t>Le prescripteur </a:t>
            </a:r>
            <a:endParaRPr lang="fr-FR" b="1" dirty="0">
              <a:latin typeface="Lucida Calligraphy" pitchFamily="66" charset="0"/>
            </a:endParaRPr>
          </a:p>
        </p:txBody>
      </p:sp>
      <p:sp>
        <p:nvSpPr>
          <p:cNvPr id="3" name="Espace réservé du contenu 2"/>
          <p:cNvSpPr>
            <a:spLocks noGrp="1"/>
          </p:cNvSpPr>
          <p:nvPr>
            <p:ph sz="quarter" idx="1"/>
          </p:nvPr>
        </p:nvSpPr>
        <p:spPr/>
        <p:txBody>
          <a:bodyPr/>
          <a:lstStyle/>
          <a:p>
            <a:pPr lvl="0" algn="ctr">
              <a:buNone/>
            </a:pPr>
            <a:r>
              <a:rPr lang="fr-FR" b="1" u="sng" dirty="0" smtClean="0">
                <a:latin typeface="Calibri" pitchFamily="34" charset="0"/>
                <a:cs typeface="Calibri" pitchFamily="34" charset="0"/>
              </a:rPr>
              <a:t>Les personnes habilitées à prescrire :</a:t>
            </a:r>
            <a:endParaRPr lang="fr-FR" dirty="0" smtClean="0">
              <a:latin typeface="Calibri" pitchFamily="34" charset="0"/>
              <a:cs typeface="Calibri" pitchFamily="34" charset="0"/>
            </a:endParaRPr>
          </a:p>
          <a:p>
            <a:pPr>
              <a:buNone/>
            </a:pPr>
            <a:r>
              <a:rPr lang="fr-FR" b="1" dirty="0" smtClean="0">
                <a:latin typeface="Calibri" pitchFamily="34" charset="0"/>
                <a:cs typeface="Calibri" pitchFamily="34" charset="0"/>
              </a:rPr>
              <a:t> </a:t>
            </a:r>
            <a:endParaRPr lang="fr-FR" dirty="0" smtClean="0">
              <a:latin typeface="Calibri" pitchFamily="34" charset="0"/>
              <a:cs typeface="Calibri" pitchFamily="34" charset="0"/>
            </a:endParaRPr>
          </a:p>
          <a:p>
            <a:pPr lvl="0">
              <a:buFont typeface="Wingdings" pitchFamily="2" charset="2"/>
              <a:buChar char="ü"/>
            </a:pPr>
            <a:r>
              <a:rPr lang="fr-FR" dirty="0" smtClean="0">
                <a:latin typeface="Calibri" pitchFamily="34" charset="0"/>
                <a:cs typeface="Calibri" pitchFamily="34" charset="0"/>
              </a:rPr>
              <a:t>Les médecins, généralistes ou spécialistes, en cabinet privé ou à l’hôpital.</a:t>
            </a:r>
          </a:p>
          <a:p>
            <a:pPr lvl="0">
              <a:buFont typeface="Wingdings" pitchFamily="2" charset="2"/>
              <a:buChar char="Ø"/>
            </a:pPr>
            <a:r>
              <a:rPr lang="fr-FR" dirty="0" smtClean="0">
                <a:latin typeface="Calibri" pitchFamily="34" charset="0"/>
                <a:cs typeface="Calibri" pitchFamily="34" charset="0"/>
              </a:rPr>
              <a:t>Les chirurgiens-dentistes.</a:t>
            </a:r>
          </a:p>
          <a:p>
            <a:pPr lvl="0">
              <a:buFont typeface="Wingdings" pitchFamily="2" charset="2"/>
              <a:buChar char="Ø"/>
            </a:pPr>
            <a:r>
              <a:rPr lang="fr-FR" dirty="0" smtClean="0">
                <a:latin typeface="Calibri" pitchFamily="34" charset="0"/>
                <a:cs typeface="Calibri" pitchFamily="34" charset="0"/>
              </a:rPr>
              <a:t>Les vétérinaires (médecine vétérinaire).</a:t>
            </a:r>
          </a:p>
          <a:p>
            <a:pPr>
              <a:buFont typeface="Wingdings" pitchFamily="2" charset="2"/>
              <a:buChar char="Ø"/>
            </a:pPr>
            <a:r>
              <a:rPr lang="fr-FR" dirty="0" smtClean="0">
                <a:latin typeface="Calibri" pitchFamily="34" charset="0"/>
                <a:cs typeface="Calibri" pitchFamily="34" charset="0"/>
              </a:rPr>
              <a:t>Les sages-femmes (dans les limites d’une liste restrictive de médicaments).</a:t>
            </a:r>
          </a:p>
          <a:p>
            <a:endParaRPr lang="fr-FR" dirty="0"/>
          </a:p>
        </p:txBody>
      </p:sp>
      <p:pic>
        <p:nvPicPr>
          <p:cNvPr id="7170" name="Picture 2" descr="http://www.sparadrap.org/var/ezwebin_site/storage/images/media/images/dico/medecin/31684-2-fre-FR/medecin.jpg"/>
          <p:cNvPicPr>
            <a:picLocks noChangeAspect="1" noChangeArrowheads="1"/>
          </p:cNvPicPr>
          <p:nvPr/>
        </p:nvPicPr>
        <p:blipFill>
          <a:blip r:embed="rId2" cstate="print"/>
          <a:srcRect/>
          <a:stretch>
            <a:fillRect/>
          </a:stretch>
        </p:blipFill>
        <p:spPr bwMode="auto">
          <a:xfrm>
            <a:off x="6858016" y="428604"/>
            <a:ext cx="1846278" cy="151612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heckerboard(across)">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heckerboard(across)">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heckerboard(across)">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467544" y="1290240"/>
            <a:ext cx="7776864"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 typeface="Wingdings" pitchFamily="2" charset="2"/>
              <a:buChar char="ü"/>
              <a:tabLst/>
            </a:pPr>
            <a:r>
              <a:rPr kumimoji="0" lang="fr-FR" sz="2400" b="0" i="0" u="none" strike="noStrike" cap="none" normalizeH="0" baseline="0" dirty="0" smtClean="0">
                <a:ln>
                  <a:noFill/>
                </a:ln>
                <a:effectLst/>
                <a:latin typeface="Calibri" pitchFamily="34" charset="0"/>
                <a:ea typeface="Calibri" pitchFamily="34" charset="0"/>
                <a:cs typeface="Calibri" pitchFamily="34" charset="0"/>
              </a:rPr>
              <a:t>Pédicures : personnel qualifié pour soigner les pieds et les mains ;</a:t>
            </a:r>
          </a:p>
          <a:p>
            <a:pPr marL="0" marR="0" lvl="0" indent="0" algn="justLow" defTabSz="914400" rtl="0" eaLnBrk="1" fontAlgn="base" latinLnBrk="0" hangingPunct="1">
              <a:lnSpc>
                <a:spcPct val="100000"/>
              </a:lnSpc>
              <a:spcBef>
                <a:spcPct val="0"/>
              </a:spcBef>
              <a:spcAft>
                <a:spcPct val="0"/>
              </a:spcAft>
              <a:buClrTx/>
              <a:buSzTx/>
              <a:tabLst/>
            </a:pPr>
            <a:endParaRPr kumimoji="0" lang="fr-FR" sz="2400" b="0" i="0" u="none" strike="noStrike" cap="none" normalizeH="0" baseline="0" dirty="0" smtClean="0">
              <a:ln>
                <a:noFill/>
              </a:ln>
              <a:effectLst/>
              <a:latin typeface="Calibri" pitchFamily="34" charset="0"/>
              <a:cs typeface="Calibri" pitchFamily="34" charset="0"/>
            </a:endParaRP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ü"/>
              <a:tabLst/>
            </a:pPr>
            <a:r>
              <a:rPr kumimoji="0" lang="fr-FR" sz="2400" b="0" i="0" u="none" strike="noStrike" cap="none" normalizeH="0" baseline="0" dirty="0" smtClean="0">
                <a:ln>
                  <a:noFill/>
                </a:ln>
                <a:effectLst/>
                <a:latin typeface="Calibri" pitchFamily="34" charset="0"/>
                <a:ea typeface="Calibri" pitchFamily="34" charset="0"/>
                <a:cs typeface="Calibri" pitchFamily="34" charset="0"/>
              </a:rPr>
              <a:t>Podologues : personnes qui font stabiliser ou corriger une différence de pieds (hauteur), prescription des chaussures orthopédiques.</a:t>
            </a: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ü"/>
              <a:tabLst/>
            </a:pPr>
            <a:endParaRPr lang="fr-FR" sz="2400" dirty="0" smtClean="0">
              <a:latin typeface="Calibri" pitchFamily="34" charset="0"/>
              <a:cs typeface="Calibri" pitchFamily="34" charset="0"/>
            </a:endParaRPr>
          </a:p>
          <a:p>
            <a:pPr marL="0" marR="0" lvl="0" indent="0" algn="justLow" defTabSz="914400" rtl="0" eaLnBrk="0" fontAlgn="base" latinLnBrk="0" hangingPunct="0">
              <a:lnSpc>
                <a:spcPct val="100000"/>
              </a:lnSpc>
              <a:spcBef>
                <a:spcPct val="0"/>
              </a:spcBef>
              <a:spcAft>
                <a:spcPct val="0"/>
              </a:spcAft>
              <a:buClrTx/>
              <a:buSzTx/>
              <a:buFont typeface="Wingdings" pitchFamily="2" charset="2"/>
              <a:buChar char="ü"/>
              <a:tabLst/>
            </a:pPr>
            <a:endParaRPr kumimoji="0" lang="fr-FR" sz="2400" b="0" i="0" u="none" strike="noStrike" cap="none" normalizeH="0" baseline="0" dirty="0" smtClean="0">
              <a:ln>
                <a:noFill/>
              </a:ln>
              <a:effectLst/>
              <a:latin typeface="Calibri" pitchFamily="34" charset="0"/>
              <a:cs typeface="Calibri" pitchFamily="34"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fr-FR" sz="2400" b="0" i="0" u="none" strike="noStrike" cap="none" normalizeH="0" baseline="0" dirty="0" smtClean="0">
                <a:ln>
                  <a:noFill/>
                </a:ln>
                <a:effectLst/>
                <a:latin typeface="Calibri" pitchFamily="34" charset="0"/>
                <a:ea typeface="Calibri" pitchFamily="34" charset="0"/>
                <a:cs typeface="Calibri" pitchFamily="34" charset="0"/>
              </a:rPr>
              <a:t>Ces deux derniers cas ont un domaine restreint et vont prescrire des topiques : médicaments destinés à application sur la peau et certaines muqueuses.</a:t>
            </a:r>
            <a:endParaRPr kumimoji="0" lang="fr-FR" sz="2400" b="0" i="0" u="none" strike="noStrike" cap="none" normalizeH="0" baseline="0" dirty="0" smtClean="0">
              <a:ln>
                <a:noFill/>
              </a:ln>
              <a:effectLst/>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049">
                                            <p:txEl>
                                              <p:pRg st="5" end="5"/>
                                            </p:txEl>
                                          </p:spTgt>
                                        </p:tgtEl>
                                        <p:attrNameLst>
                                          <p:attrName>style.visibility</p:attrName>
                                        </p:attrNameLst>
                                      </p:cBhvr>
                                      <p:to>
                                        <p:strVal val="visible"/>
                                      </p:to>
                                    </p:set>
                                    <p:animEffect transition="in" filter="checkerboard(across)">
                                      <p:cBhvr>
                                        <p:cTn id="7" dur="500"/>
                                        <p:tgtEl>
                                          <p:spTgt spid="204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2792" y="44624"/>
            <a:ext cx="7467600" cy="796950"/>
          </a:xfrm>
        </p:spPr>
        <p:txBody>
          <a:bodyPr/>
          <a:lstStyle/>
          <a:p>
            <a:r>
              <a:rPr lang="fr-FR" b="1" u="sng" dirty="0" smtClean="0"/>
              <a:t>CONTENUE DE L’ORDONNANCE</a:t>
            </a:r>
            <a:endParaRPr lang="fr-FR" dirty="0"/>
          </a:p>
        </p:txBody>
      </p:sp>
      <p:sp>
        <p:nvSpPr>
          <p:cNvPr id="3" name="Espace réservé du contenu 2"/>
          <p:cNvSpPr>
            <a:spLocks noGrp="1"/>
          </p:cNvSpPr>
          <p:nvPr>
            <p:ph sz="quarter" idx="1"/>
          </p:nvPr>
        </p:nvSpPr>
        <p:spPr>
          <a:xfrm>
            <a:off x="457200" y="1536176"/>
            <a:ext cx="8003232" cy="5421216"/>
          </a:xfrm>
        </p:spPr>
        <p:txBody>
          <a:bodyPr>
            <a:normAutofit/>
          </a:bodyPr>
          <a:lstStyle/>
          <a:p>
            <a:pPr lvl="0">
              <a:buFont typeface="Wingdings" pitchFamily="2" charset="2"/>
              <a:buChar char="q"/>
            </a:pPr>
            <a:r>
              <a:rPr lang="fr-FR" b="1" dirty="0" smtClean="0">
                <a:latin typeface="Calibri" pitchFamily="34" charset="0"/>
                <a:cs typeface="Calibri" pitchFamily="34" charset="0"/>
              </a:rPr>
              <a:t>Caractère de l’ordonnance : </a:t>
            </a:r>
          </a:p>
          <a:p>
            <a:pPr lvl="0">
              <a:buFont typeface="Wingdings" pitchFamily="2" charset="2"/>
              <a:buChar char="q"/>
            </a:pPr>
            <a:endParaRPr lang="fr-FR" dirty="0" smtClean="0">
              <a:latin typeface="Calibri" pitchFamily="34" charset="0"/>
              <a:cs typeface="Calibri" pitchFamily="34" charset="0"/>
            </a:endParaRPr>
          </a:p>
          <a:p>
            <a:pPr lvl="0"/>
            <a:r>
              <a:rPr lang="fr-FR" dirty="0" smtClean="0">
                <a:latin typeface="Calibri" pitchFamily="34" charset="0"/>
                <a:cs typeface="Calibri" pitchFamily="34" charset="0"/>
              </a:rPr>
              <a:t>Doit être </a:t>
            </a:r>
            <a:r>
              <a:rPr lang="fr-FR" i="1" dirty="0" smtClean="0">
                <a:latin typeface="Calibri" pitchFamily="34" charset="0"/>
                <a:cs typeface="Calibri" pitchFamily="34" charset="0"/>
              </a:rPr>
              <a:t>lisible, dater et signer par le prescripteur </a:t>
            </a:r>
            <a:endParaRPr lang="fr-FR" dirty="0" smtClean="0">
              <a:latin typeface="Calibri" pitchFamily="34" charset="0"/>
              <a:cs typeface="Calibri" pitchFamily="34" charset="0"/>
            </a:endParaRPr>
          </a:p>
          <a:p>
            <a:pPr lvl="0"/>
            <a:r>
              <a:rPr lang="fr-FR" dirty="0" smtClean="0">
                <a:latin typeface="Calibri" pitchFamily="34" charset="0"/>
                <a:cs typeface="Calibri" pitchFamily="34" charset="0"/>
              </a:rPr>
              <a:t>Il faut signaler </a:t>
            </a:r>
            <a:r>
              <a:rPr lang="fr-FR" i="1" dirty="0" smtClean="0">
                <a:latin typeface="Calibri" pitchFamily="34" charset="0"/>
                <a:cs typeface="Calibri" pitchFamily="34" charset="0"/>
              </a:rPr>
              <a:t>les intolérances possibles</a:t>
            </a:r>
            <a:r>
              <a:rPr lang="fr-FR" dirty="0" smtClean="0">
                <a:latin typeface="Calibri" pitchFamily="34" charset="0"/>
                <a:cs typeface="Calibri" pitchFamily="34" charset="0"/>
              </a:rPr>
              <a:t> (ex : alcaloïdes d’Ergot de seigle + ATB) et la nécessité d’interrompre l’utilisation de tel ou tel médicament.</a:t>
            </a:r>
          </a:p>
          <a:p>
            <a:pPr lvl="0"/>
            <a:r>
              <a:rPr lang="fr-FR" dirty="0" smtClean="0">
                <a:latin typeface="Calibri" pitchFamily="34" charset="0"/>
                <a:cs typeface="Calibri" pitchFamily="34" charset="0"/>
              </a:rPr>
              <a:t>La prescription pour un enfant et surtout pour un nourrisson doit impérativement préciser </a:t>
            </a:r>
            <a:r>
              <a:rPr lang="fr-FR" i="1" dirty="0" smtClean="0">
                <a:latin typeface="Calibri" pitchFamily="34" charset="0"/>
                <a:cs typeface="Calibri" pitchFamily="34" charset="0"/>
              </a:rPr>
              <a:t>l’âge et/ou le poids de l’enfant</a:t>
            </a:r>
            <a:r>
              <a:rPr lang="fr-FR" dirty="0" smtClean="0">
                <a:latin typeface="Calibri" pitchFamily="34" charset="0"/>
                <a:cs typeface="Calibri" pitchFamily="34" charset="0"/>
              </a:rPr>
              <a:t>.</a:t>
            </a:r>
          </a:p>
          <a:p>
            <a:pPr lvl="0"/>
            <a:r>
              <a:rPr lang="fr-FR" dirty="0" smtClean="0">
                <a:latin typeface="Calibri" pitchFamily="34" charset="0"/>
                <a:cs typeface="Calibri" pitchFamily="34" charset="0"/>
              </a:rPr>
              <a:t>Le médecin </a:t>
            </a:r>
            <a:r>
              <a:rPr lang="fr-FR" i="1" dirty="0" smtClean="0">
                <a:latin typeface="Calibri" pitchFamily="34" charset="0"/>
                <a:cs typeface="Calibri" pitchFamily="34" charset="0"/>
              </a:rPr>
              <a:t>ne</a:t>
            </a:r>
            <a:r>
              <a:rPr lang="fr-FR" dirty="0" smtClean="0">
                <a:latin typeface="Calibri" pitchFamily="34" charset="0"/>
                <a:cs typeface="Calibri" pitchFamily="34" charset="0"/>
              </a:rPr>
              <a:t> doit </a:t>
            </a:r>
            <a:r>
              <a:rPr lang="fr-FR" i="1" dirty="0" smtClean="0">
                <a:latin typeface="Calibri" pitchFamily="34" charset="0"/>
                <a:cs typeface="Calibri" pitchFamily="34" charset="0"/>
              </a:rPr>
              <a:t>pas</a:t>
            </a:r>
            <a:r>
              <a:rPr lang="fr-FR" dirty="0" smtClean="0">
                <a:latin typeface="Calibri" pitchFamily="34" charset="0"/>
                <a:cs typeface="Calibri" pitchFamily="34" charset="0"/>
              </a:rPr>
              <a:t> utiliser des </a:t>
            </a:r>
            <a:r>
              <a:rPr lang="fr-FR" i="1" dirty="0" smtClean="0">
                <a:latin typeface="Calibri" pitchFamily="34" charset="0"/>
                <a:cs typeface="Calibri" pitchFamily="34" charset="0"/>
              </a:rPr>
              <a:t>ordonnances préparées</a:t>
            </a:r>
            <a:r>
              <a:rPr lang="fr-FR" dirty="0" smtClean="0">
                <a:latin typeface="Calibri" pitchFamily="34" charset="0"/>
                <a:cs typeface="Calibri" pitchFamily="34" charset="0"/>
              </a:rPr>
              <a:t> ou imprimées à l’avance car chaque acte médical est particulier et la médecine ne peut pas être une pratique en série.</a:t>
            </a:r>
          </a:p>
          <a:p>
            <a:endParaRPr lang="fr-FR" dirty="0">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heckerboard(across)">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1050</TotalTime>
  <Words>767</Words>
  <Application>Microsoft Office PowerPoint</Application>
  <PresentationFormat>On-screen Show (4:3)</PresentationFormat>
  <Paragraphs>181</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Century Schoolbook</vt:lpstr>
      <vt:lpstr>Lucida Calligraphy</vt:lpstr>
      <vt:lpstr>Times New Roman</vt:lpstr>
      <vt:lpstr>Wingdings</vt:lpstr>
      <vt:lpstr>Wingdings 2</vt:lpstr>
      <vt:lpstr>Oriel</vt:lpstr>
      <vt:lpstr>ordonnance et règle de prescription </vt:lpstr>
      <vt:lpstr>PowerPoint Presentation</vt:lpstr>
      <vt:lpstr>Introduction </vt:lpstr>
      <vt:lpstr>L’ordonnance </vt:lpstr>
      <vt:lpstr>L’ordonnance </vt:lpstr>
      <vt:lpstr>L’ordonnance </vt:lpstr>
      <vt:lpstr>Le prescripteur </vt:lpstr>
      <vt:lpstr>PowerPoint Presentation</vt:lpstr>
      <vt:lpstr>CONTENUE DE L’ORDONNANCE</vt:lpstr>
      <vt:lpstr>CONTENUE DE L’ORDONNANCE</vt:lpstr>
      <vt:lpstr>PowerPoint Presentation</vt:lpstr>
      <vt:lpstr>les différentes classes de médicaments</vt:lpstr>
      <vt:lpstr>Les médicaments listés : médicaments à prescription médicale obligatoire </vt:lpstr>
      <vt:lpstr>PowerPoint Presentation</vt:lpstr>
      <vt:lpstr>PowerPoint Presentation</vt:lpstr>
      <vt:lpstr>PowerPoint Presentation</vt:lpstr>
      <vt:lpstr>PowerPoint Presentation</vt:lpstr>
      <vt:lpstr>PowerPoint Presentation</vt:lpstr>
      <vt:lpstr>Les médicaments à prescription restreinte </vt:lpstr>
      <vt:lpstr>PowerPoint Presentation</vt:lpstr>
      <vt:lpstr>PowerPoint Presentation</vt:lpstr>
      <vt:lpstr>PowerPoint Presentation</vt:lpstr>
      <vt:lpstr>PowerPoint Presentation</vt:lpstr>
      <vt:lpstr>PowerPoint Presentation</vt:lpstr>
      <vt:lpstr>Merci de votre attention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ordonnance et règle de prescription </dc:title>
  <dc:creator>user-compaq</dc:creator>
  <cp:lastModifiedBy>Microsoft account</cp:lastModifiedBy>
  <cp:revision>37</cp:revision>
  <dcterms:created xsi:type="dcterms:W3CDTF">2014-03-03T13:27:18Z</dcterms:created>
  <dcterms:modified xsi:type="dcterms:W3CDTF">2024-05-08T10:52:39Z</dcterms:modified>
</cp:coreProperties>
</file>