
<file path=[Content_Types].xml><?xml version="1.0" encoding="utf-8"?>
<Types xmlns="http://schemas.openxmlformats.org/package/2006/content-types">
  <Default ContentType="application/vnd.openxmlformats-officedocument.vmlDrawing" Extension="vml"/>
  <Default ContentType="application/x-fontdata" Extension="fntdata"/>
  <Default ContentType="application/vnd.openxmlformats-officedocument.oleObject" Extension="bin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oleObject" PartName="/ppt/embeddings/oleObject3.bin"/>
  <Override ContentType="application/vnd.openxmlformats-officedocument.oleObject" PartName="/ppt/embeddings/oleObject2.bin"/>
  <Override ContentType="application/vnd.openxmlformats-officedocument.oleObject" PartName="/ppt/embeddings/oleObject1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y="6858000" cx="9144000"/>
  <p:notesSz cx="6858000" cy="9144000"/>
  <p:embeddedFontLst>
    <p:embeddedFont>
      <p:font typeface="Century Schoolbook"/>
      <p:regular r:id="rId54"/>
      <p:bold r:id="rId55"/>
      <p:italic r:id="rId56"/>
      <p:boldItalic r:id="rId5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58" roundtripDataSignature="AMtx7mjkYlyUdKDNA0xPleFqLd/MGSDb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2A217CF-C5BD-47C7-AAFF-FD0018E95FB3}">
  <a:tblStyle styleId="{02A217CF-C5BD-47C7-AAFF-FD0018E95FB3}" styleName="Table_0">
    <a:wholeTbl>
      <a:tcTxStyle b="off" i="off">
        <a:font>
          <a:latin typeface="Century Schoolbook"/>
          <a:ea typeface="Century Schoolbook"/>
          <a:cs typeface="Century Schoolbook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EDE7"/>
          </a:solidFill>
        </a:fill>
      </a:tcStyle>
    </a:wholeTbl>
    <a:band1H>
      <a:tcTxStyle/>
      <a:tcStyle>
        <a:fill>
          <a:solidFill>
            <a:srgbClr val="FFD8CC"/>
          </a:solidFill>
        </a:fill>
      </a:tcStyle>
    </a:band1H>
    <a:band2H>
      <a:tcTxStyle/>
    </a:band2H>
    <a:band1V>
      <a:tcTxStyle/>
      <a:tcStyle>
        <a:fill>
          <a:solidFill>
            <a:srgbClr val="FFD8CC"/>
          </a:solidFill>
        </a:fill>
      </a:tcStyle>
    </a:band1V>
    <a:band2V>
      <a:tcTxStyle/>
    </a:band2V>
    <a:lastCol>
      <a:tcTxStyle b="on" i="off">
        <a:font>
          <a:latin typeface="Century Schoolbook"/>
          <a:ea typeface="Century Schoolbook"/>
          <a:cs typeface="Century Schoolbook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Schoolbook"/>
          <a:ea typeface="Century Schoolbook"/>
          <a:cs typeface="Century Schoolbook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Schoolbook"/>
          <a:ea typeface="Century Schoolbook"/>
          <a:cs typeface="Century Schoolbook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entury Schoolbook"/>
          <a:ea typeface="Century Schoolbook"/>
          <a:cs typeface="Century Schoolbook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2FACD2EB-D220-4F3A-8B23-8E3B8C19EE72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font" Target="fonts/CenturySchoolbook-bold.fntdata"/><Relationship Id="rId10" Type="http://schemas.openxmlformats.org/officeDocument/2006/relationships/slide" Target="slides/slide4.xml"/><Relationship Id="rId54" Type="http://schemas.openxmlformats.org/officeDocument/2006/relationships/font" Target="fonts/CenturySchoolbook-regular.fntdata"/><Relationship Id="rId13" Type="http://schemas.openxmlformats.org/officeDocument/2006/relationships/slide" Target="slides/slide7.xml"/><Relationship Id="rId57" Type="http://schemas.openxmlformats.org/officeDocument/2006/relationships/font" Target="fonts/CenturySchoolbook-boldItalic.fntdata"/><Relationship Id="rId12" Type="http://schemas.openxmlformats.org/officeDocument/2006/relationships/slide" Target="slides/slide6.xml"/><Relationship Id="rId56" Type="http://schemas.openxmlformats.org/officeDocument/2006/relationships/font" Target="fonts/CenturySchoolbook-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58" Type="http://customschemas.google.com/relationships/presentationmetadata" Target="meta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0" name="Google Shape;33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4" name="Google Shape;34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2" name="Google Shape;36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" name="Google Shape;40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showMasterSp="0" type="title">
  <p:cSld name="TITLE"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9"/>
          <p:cNvSpPr txBox="1"/>
          <p:nvPr>
            <p:ph type="ctrTitle"/>
          </p:nvPr>
        </p:nvSpPr>
        <p:spPr>
          <a:xfrm>
            <a:off x="2286000" y="3124200"/>
            <a:ext cx="6172200" cy="18943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9"/>
          <p:cNvSpPr txBox="1"/>
          <p:nvPr>
            <p:ph idx="1" type="subTitle"/>
          </p:nvPr>
        </p:nvSpPr>
        <p:spPr>
          <a:xfrm>
            <a:off x="2286000" y="5003322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224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4" name="Google Shape;24;p49"/>
          <p:cNvSpPr txBox="1"/>
          <p:nvPr>
            <p:ph idx="10" type="dt"/>
          </p:nvPr>
        </p:nvSpPr>
        <p:spPr>
          <a:xfrm rot="5400000">
            <a:off x="7764621" y="1174097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9"/>
          <p:cNvSpPr txBox="1"/>
          <p:nvPr>
            <p:ph idx="11" type="ftr"/>
          </p:nvPr>
        </p:nvSpPr>
        <p:spPr>
          <a:xfrm rot="5400000">
            <a:off x="7077269" y="4181669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9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7" name="Google Shape;27;p49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8" name="Google Shape;28;p49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" name="Google Shape;29;p49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30" name="Google Shape;30;p49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49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FEDE7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" name="Google Shape;32;p49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" name="Google Shape;33;p49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FEC2AC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" name="Google Shape;34;p49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" name="Google Shape;35;p49"/>
          <p:cNvCxnSpPr/>
          <p:nvPr/>
        </p:nvCxnSpPr>
        <p:spPr>
          <a:xfrm>
            <a:off x="9113856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49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" name="Google Shape;37;p49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" name="Google Shape;38;p49"/>
          <p:cNvSpPr/>
          <p:nvPr/>
        </p:nvSpPr>
        <p:spPr>
          <a:xfrm>
            <a:off x="1309632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9" name="Google Shape;39;p49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0" name="Google Shape;40;p49"/>
          <p:cNvSpPr/>
          <p:nvPr/>
        </p:nvSpPr>
        <p:spPr>
          <a:xfrm>
            <a:off x="1664208" y="578815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1" name="Google Shape;41;p49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2" name="Google Shape;42;p49"/>
          <p:cNvSpPr txBox="1"/>
          <p:nvPr>
            <p:ph idx="12" type="sldNum"/>
          </p:nvPr>
        </p:nvSpPr>
        <p:spPr>
          <a:xfrm>
            <a:off x="1325544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8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58"/>
          <p:cNvSpPr txBox="1"/>
          <p:nvPr>
            <p:ph idx="1" type="body"/>
          </p:nvPr>
        </p:nvSpPr>
        <p:spPr>
          <a:xfrm rot="5400000">
            <a:off x="1754124" y="303276"/>
            <a:ext cx="4873752" cy="74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7" name="Google Shape;127;p58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58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58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9"/>
          <p:cNvSpPr txBox="1"/>
          <p:nvPr>
            <p:ph type="title"/>
          </p:nvPr>
        </p:nvSpPr>
        <p:spPr>
          <a:xfrm rot="5400000">
            <a:off x="4541838" y="2362202"/>
            <a:ext cx="5851525" cy="16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5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59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59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59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0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0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50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0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48" name="Google Shape;48;p50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1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1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1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showMasterSp="0" type="secHead">
  <p:cSld name="SECTION_HEADER">
    <p:bg>
      <p:bgPr>
        <a:solidFill>
          <a:schemeClr val="dk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2"/>
          <p:cNvSpPr txBox="1"/>
          <p:nvPr>
            <p:ph type="title"/>
          </p:nvPr>
        </p:nvSpPr>
        <p:spPr>
          <a:xfrm>
            <a:off x="2286000" y="2895600"/>
            <a:ext cx="6172200" cy="20535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Schoolbook"/>
              <a:buNone/>
              <a:defRPr b="1" sz="3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52"/>
          <p:cNvSpPr txBox="1"/>
          <p:nvPr>
            <p:ph idx="1" type="body"/>
          </p:nvPr>
        </p:nvSpPr>
        <p:spPr>
          <a:xfrm>
            <a:off x="2286000" y="5010150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lt2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952"/>
              <a:buNone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52"/>
          <p:cNvSpPr txBox="1"/>
          <p:nvPr>
            <p:ph idx="10" type="dt"/>
          </p:nvPr>
        </p:nvSpPr>
        <p:spPr>
          <a:xfrm rot="5400000">
            <a:off x="7763256" y="1170432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52"/>
          <p:cNvSpPr txBox="1"/>
          <p:nvPr>
            <p:ph idx="11" type="ftr"/>
          </p:nvPr>
        </p:nvSpPr>
        <p:spPr>
          <a:xfrm rot="5400000">
            <a:off x="7077456" y="4178808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52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9" name="Google Shape;59;p52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0" name="Google Shape;60;p52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1" name="Google Shape;61;p52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62" name="Google Shape;62;p52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3" name="Google Shape;63;p52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FEDE7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" name="Google Shape;64;p52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5" name="Google Shape;65;p52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FEC2AC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6" name="Google Shape;66;p52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7" name="Google Shape;67;p52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8" name="Google Shape;68;p52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9" name="Google Shape;69;p52"/>
          <p:cNvSpPr/>
          <p:nvPr/>
        </p:nvSpPr>
        <p:spPr>
          <a:xfrm>
            <a:off x="1324704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0" name="Google Shape;70;p52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1" name="Google Shape;71;p52"/>
          <p:cNvSpPr/>
          <p:nvPr/>
        </p:nvSpPr>
        <p:spPr>
          <a:xfrm>
            <a:off x="1664208" y="579120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2" name="Google Shape;72;p52"/>
          <p:cNvSpPr/>
          <p:nvPr/>
        </p:nvSpPr>
        <p:spPr>
          <a:xfrm>
            <a:off x="1879040" y="4479888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73" name="Google Shape;73;p52"/>
          <p:cNvCxnSpPr/>
          <p:nvPr/>
        </p:nvCxnSpPr>
        <p:spPr>
          <a:xfrm>
            <a:off x="9097944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4" name="Google Shape;74;p52"/>
          <p:cNvSpPr txBox="1"/>
          <p:nvPr>
            <p:ph idx="12" type="sldNum"/>
          </p:nvPr>
        </p:nvSpPr>
        <p:spPr>
          <a:xfrm>
            <a:off x="1340616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3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53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3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53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80" name="Google Shape;80;p53"/>
          <p:cNvSpPr txBox="1"/>
          <p:nvPr>
            <p:ph idx="1" type="body"/>
          </p:nvPr>
        </p:nvSpPr>
        <p:spPr>
          <a:xfrm>
            <a:off x="457200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53"/>
          <p:cNvSpPr txBox="1"/>
          <p:nvPr>
            <p:ph idx="2" type="body"/>
          </p:nvPr>
        </p:nvSpPr>
        <p:spPr>
          <a:xfrm>
            <a:off x="4270248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4"/>
          <p:cNvSpPr txBox="1"/>
          <p:nvPr>
            <p:ph type="title"/>
          </p:nvPr>
        </p:nvSpPr>
        <p:spPr>
          <a:xfrm>
            <a:off x="457200" y="27305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54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4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54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87" name="Google Shape;87;p54"/>
          <p:cNvSpPr txBox="1"/>
          <p:nvPr>
            <p:ph idx="1" type="body"/>
          </p:nvPr>
        </p:nvSpPr>
        <p:spPr>
          <a:xfrm>
            <a:off x="457200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54"/>
          <p:cNvSpPr txBox="1"/>
          <p:nvPr>
            <p:ph idx="2" type="body"/>
          </p:nvPr>
        </p:nvSpPr>
        <p:spPr>
          <a:xfrm>
            <a:off x="4371975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54"/>
          <p:cNvSpPr/>
          <p:nvPr>
            <p:ph idx="3" type="body"/>
          </p:nvPr>
        </p:nvSpPr>
        <p:spPr>
          <a:xfrm>
            <a:off x="4572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54"/>
          <p:cNvSpPr/>
          <p:nvPr>
            <p:ph idx="4" type="body"/>
          </p:nvPr>
        </p:nvSpPr>
        <p:spPr>
          <a:xfrm>
            <a:off x="43434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5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55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55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95" name="Google Shape;95;p55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showMasterSp="0" type="objTx">
  <p:cSld name="OBJECT_WITH_CAPTION_TEXT"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Google Shape;97;p56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8" name="Google Shape;98;p56"/>
          <p:cNvSpPr txBox="1"/>
          <p:nvPr>
            <p:ph type="title"/>
          </p:nvPr>
        </p:nvSpPr>
        <p:spPr>
          <a:xfrm rot="5400000">
            <a:off x="3371850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6"/>
          <p:cNvSpPr txBox="1"/>
          <p:nvPr>
            <p:ph idx="1" type="body"/>
          </p:nvPr>
        </p:nvSpPr>
        <p:spPr>
          <a:xfrm>
            <a:off x="6812280" y="274320"/>
            <a:ext cx="1527048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84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612"/>
              <a:buNone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100" name="Google Shape;100;p56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1" name="Google Shape;101;p56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2" name="Google Shape;102;p56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3" name="Google Shape;103;p56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04" name="Google Shape;104;p56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5" name="Google Shape;105;p56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6" name="Google Shape;106;p56"/>
          <p:cNvSpPr txBox="1"/>
          <p:nvPr>
            <p:ph idx="2" type="body"/>
          </p:nvPr>
        </p:nvSpPr>
        <p:spPr>
          <a:xfrm>
            <a:off x="304800" y="274320"/>
            <a:ext cx="5638800" cy="63276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56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56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9" name="Google Shape;109;p56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showMasterSp="0" type="picTx">
  <p:cSld name="PICTURE_WITH_CAPTION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" name="Google Shape;111;p57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2" name="Google Shape;112;p57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13" name="Google Shape;113;p57"/>
          <p:cNvSpPr txBox="1"/>
          <p:nvPr>
            <p:ph type="title"/>
          </p:nvPr>
        </p:nvSpPr>
        <p:spPr>
          <a:xfrm rot="5400000">
            <a:off x="3350133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57"/>
          <p:cNvSpPr/>
          <p:nvPr>
            <p:ph idx="2" type="pic"/>
          </p:nvPr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5" name="Google Shape;115;p57"/>
          <p:cNvSpPr txBox="1"/>
          <p:nvPr>
            <p:ph idx="1" type="body"/>
          </p:nvPr>
        </p:nvSpPr>
        <p:spPr>
          <a:xfrm>
            <a:off x="6765798" y="264795"/>
            <a:ext cx="1524000" cy="4956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SzPts val="840"/>
              <a:buFont typeface="Century Schoolbook"/>
              <a:buNone/>
              <a:defRPr sz="1200"/>
            </a:lvl1pPr>
            <a:lvl2pPr indent="-289560" lvl="1" marL="914400" algn="l">
              <a:spcBef>
                <a:spcPts val="400"/>
              </a:spcBef>
              <a:spcAft>
                <a:spcPts val="0"/>
              </a:spcAft>
              <a:buSzPts val="960"/>
              <a:buChar char="⚫"/>
              <a:defRPr sz="1200"/>
            </a:lvl2pPr>
            <a:lvl3pPr indent="-266700" lvl="2" marL="1371600" algn="l">
              <a:spcBef>
                <a:spcPts val="200"/>
              </a:spcBef>
              <a:spcAft>
                <a:spcPts val="0"/>
              </a:spcAft>
              <a:buSzPts val="600"/>
              <a:buChar char="🞆"/>
              <a:defRPr sz="1000"/>
            </a:lvl3pPr>
            <a:lvl4pPr indent="-262889" lvl="3" marL="1828800" algn="l">
              <a:spcBef>
                <a:spcPts val="180"/>
              </a:spcBef>
              <a:spcAft>
                <a:spcPts val="0"/>
              </a:spcAft>
              <a:buSzPts val="540"/>
              <a:buChar char="🞆"/>
              <a:defRPr sz="900"/>
            </a:lvl4pPr>
            <a:lvl5pPr indent="-267461" lvl="4" marL="2286000" algn="l">
              <a:spcBef>
                <a:spcPts val="180"/>
              </a:spcBef>
              <a:spcAft>
                <a:spcPts val="0"/>
              </a:spcAft>
              <a:buSzPts val="612"/>
              <a:buChar char="⚫"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116" name="Google Shape;116;p57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" name="Google Shape;117;p57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18" name="Google Shape;118;p57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9" name="Google Shape;119;p57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" name="Google Shape;120;p57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1" name="Google Shape;121;p57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57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23" name="Google Shape;123;p57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48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48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0" i="0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48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528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b="0" i="0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3528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29718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DE7530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29718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FEC2AC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297688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BBC9E9"/>
              </a:buClr>
              <a:buSzPts val="1088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b="0" i="0" sz="16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281939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FEC2AC"/>
              </a:buClr>
              <a:buSzPts val="840"/>
              <a:buFont typeface="Noto Sans Symbols"/>
              <a:buChar char="⚪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b="0" i="0" sz="1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DE7530"/>
              </a:buClr>
              <a:buSzPts val="1400"/>
              <a:buFont typeface="Century Schoolbook"/>
              <a:buChar char="•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3" name="Google Shape;13;p48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4" name="Google Shape;14;p48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cxnSp>
        <p:nvCxnSpPr>
          <p:cNvPr id="15" name="Google Shape;15;p48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" name="Google Shape;16;p48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48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8" name="Google Shape;18;p48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48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0" name="Google Shape;20;p48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oleObject1.bin"/><Relationship Id="rId6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vmlDrawing" Target="../drawings/vmlDrawing2.vml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oleObject2.bin"/><Relationship Id="rId6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vmlDrawing" Target="../drawings/vmlDrawing3.vml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3.bin"/><Relationship Id="rId6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"/>
          <p:cNvSpPr txBox="1"/>
          <p:nvPr>
            <p:ph type="ctrTitle"/>
          </p:nvPr>
        </p:nvSpPr>
        <p:spPr>
          <a:xfrm>
            <a:off x="1835696" y="2326726"/>
            <a:ext cx="6172200" cy="18943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entury Schoolbook"/>
              <a:buNone/>
            </a:pPr>
            <a:r>
              <a:rPr lang="fr-FR" sz="4800"/>
              <a:t>Physiologie du SNA </a:t>
            </a:r>
            <a:endParaRPr/>
          </a:p>
        </p:txBody>
      </p:sp>
      <p:sp>
        <p:nvSpPr>
          <p:cNvPr id="141" name="Google Shape;141;p1"/>
          <p:cNvSpPr txBox="1"/>
          <p:nvPr/>
        </p:nvSpPr>
        <p:spPr>
          <a:xfrm>
            <a:off x="2062532" y="309996"/>
            <a:ext cx="530465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Faculté de médecine – A. Mira – Béjaia</a:t>
            </a:r>
            <a:endParaRPr b="1" i="0" sz="20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Module de Pharmacologie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Année universitaire : 2023 - 2024</a:t>
            </a:r>
            <a:endParaRPr/>
          </a:p>
        </p:txBody>
      </p:sp>
      <p:sp>
        <p:nvSpPr>
          <p:cNvPr id="142" name="Google Shape;142;p1"/>
          <p:cNvSpPr txBox="1"/>
          <p:nvPr>
            <p:ph idx="1" type="subTitle"/>
          </p:nvPr>
        </p:nvSpPr>
        <p:spPr>
          <a:xfrm>
            <a:off x="6228184" y="5157192"/>
            <a:ext cx="2736304" cy="72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2000"/>
              <a:t>		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fr-FR" sz="2000"/>
              <a:t>Dr  A. BENIDIRI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"/>
          <p:cNvSpPr txBox="1"/>
          <p:nvPr/>
        </p:nvSpPr>
        <p:spPr>
          <a:xfrm>
            <a:off x="1551062" y="188640"/>
            <a:ext cx="635798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neurotransmetteurs</a:t>
            </a:r>
            <a:endParaRPr b="1" sz="36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32" name="Google Shape;232;p10"/>
          <p:cNvSpPr txBox="1"/>
          <p:nvPr/>
        </p:nvSpPr>
        <p:spPr>
          <a:xfrm>
            <a:off x="151532" y="1412776"/>
            <a:ext cx="2980308" cy="646331"/>
          </a:xfrm>
          <a:prstGeom prst="rect">
            <a:avLst/>
          </a:prstGeom>
          <a:solidFill>
            <a:srgbClr val="EA6D5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Neurone pré-ganglionnaire = </a:t>
            </a:r>
            <a:r>
              <a:rPr b="1" lang="fr-FR" sz="180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cholinergique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(Acétylcholine) </a:t>
            </a:r>
            <a:endParaRPr/>
          </a:p>
        </p:txBody>
      </p:sp>
      <p:sp>
        <p:nvSpPr>
          <p:cNvPr id="233" name="Google Shape;233;p10"/>
          <p:cNvSpPr txBox="1"/>
          <p:nvPr/>
        </p:nvSpPr>
        <p:spPr>
          <a:xfrm>
            <a:off x="151532" y="3068960"/>
            <a:ext cx="3224311" cy="923330"/>
          </a:xfrm>
          <a:prstGeom prst="rect">
            <a:avLst/>
          </a:prstGeom>
          <a:solidFill>
            <a:srgbClr val="C6D5E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Neurone post - ganglionnaire </a:t>
            </a:r>
            <a:r>
              <a:rPr b="1" lang="fr-FR" sz="180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parasympathique 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= </a:t>
            </a:r>
            <a:r>
              <a:rPr b="1" lang="fr-FR" sz="180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cholinergique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(Acétylcholine) </a:t>
            </a:r>
            <a:endParaRPr/>
          </a:p>
        </p:txBody>
      </p:sp>
      <p:sp>
        <p:nvSpPr>
          <p:cNvPr id="234" name="Google Shape;234;p10"/>
          <p:cNvSpPr txBox="1"/>
          <p:nvPr/>
        </p:nvSpPr>
        <p:spPr>
          <a:xfrm>
            <a:off x="151531" y="4797152"/>
            <a:ext cx="3224311" cy="923330"/>
          </a:xfrm>
          <a:prstGeom prst="rect">
            <a:avLst/>
          </a:prstGeom>
          <a:solidFill>
            <a:srgbClr val="DDE2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Neurone post - ganglionnaire </a:t>
            </a:r>
            <a:r>
              <a:rPr b="1" lang="fr-FR" sz="180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sympathique 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= </a:t>
            </a:r>
            <a:r>
              <a:rPr b="1" lang="fr-FR" sz="180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adrénergique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(Noradrénaline-) </a:t>
            </a:r>
            <a:endParaRPr/>
          </a:p>
        </p:txBody>
      </p:sp>
      <p:pic>
        <p:nvPicPr>
          <p:cNvPr id="235" name="Google Shape;23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3848" y="1124744"/>
            <a:ext cx="5760640" cy="5328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"/>
          <p:cNvSpPr/>
          <p:nvPr/>
        </p:nvSpPr>
        <p:spPr>
          <a:xfrm>
            <a:off x="1273903" y="142852"/>
            <a:ext cx="66389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accent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Moments de dominance sympathique</a:t>
            </a:r>
            <a:endParaRPr b="1" sz="3200">
              <a:solidFill>
                <a:schemeClr val="accent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42" name="Google Shape;242;p11"/>
          <p:cNvSpPr txBox="1"/>
          <p:nvPr/>
        </p:nvSpPr>
        <p:spPr>
          <a:xfrm>
            <a:off x="285752" y="3286124"/>
            <a:ext cx="8572528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1. Dilatation de la pupille 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2. Bronchodilatation 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57200" lvl="0" marL="4572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AutoNum type="arabicPeriod" startAt="3"/>
            </a:pPr>
            <a:r>
              <a:rPr lang="fr-F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vitesse et de l'activité cardiaque</a:t>
            </a:r>
            <a:endParaRPr/>
          </a:p>
          <a:p>
            <a:pPr indent="-457200" lvl="0" marL="4572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AutoNum type="arabicPeriod" startAt="3"/>
            </a:pPr>
            <a:r>
              <a:rPr lang="fr-F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pression sanguine  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4. Vasoconstriction (peau et viscères) et vasodilatation (muscle squelettique)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5. Stimulation de la glycogénolyse et        glycémie 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6. Relâchement du tractus gastro-intestinal et de la vessie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43" name="Google Shape;243;p11"/>
          <p:cNvSpPr/>
          <p:nvPr/>
        </p:nvSpPr>
        <p:spPr>
          <a:xfrm>
            <a:off x="2214546" y="4045438"/>
            <a:ext cx="402124" cy="312256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44" name="Google Shape;244;p11"/>
          <p:cNvSpPr/>
          <p:nvPr/>
        </p:nvSpPr>
        <p:spPr>
          <a:xfrm>
            <a:off x="3286116" y="4402628"/>
            <a:ext cx="402124" cy="312256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45" name="Google Shape;245;p11"/>
          <p:cNvSpPr/>
          <p:nvPr/>
        </p:nvSpPr>
        <p:spPr>
          <a:xfrm>
            <a:off x="6357950" y="5500702"/>
            <a:ext cx="402124" cy="312256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46" name="Google Shape;246;p11"/>
          <p:cNvSpPr/>
          <p:nvPr/>
        </p:nvSpPr>
        <p:spPr>
          <a:xfrm rot="5400000">
            <a:off x="4000496" y="1714488"/>
            <a:ext cx="1143008" cy="1714512"/>
          </a:xfrm>
          <a:prstGeom prst="striped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47" name="Google Shape;247;p11"/>
          <p:cNvSpPr/>
          <p:nvPr/>
        </p:nvSpPr>
        <p:spPr>
          <a:xfrm>
            <a:off x="2143108" y="1214422"/>
            <a:ext cx="5000660" cy="57150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48" name="Google Shape;248;p11"/>
          <p:cNvSpPr txBox="1"/>
          <p:nvPr/>
        </p:nvSpPr>
        <p:spPr>
          <a:xfrm>
            <a:off x="2357422" y="1071546"/>
            <a:ext cx="207170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49" name="Google Shape;249;p11"/>
          <p:cNvSpPr txBox="1"/>
          <p:nvPr/>
        </p:nvSpPr>
        <p:spPr>
          <a:xfrm>
            <a:off x="2304414" y="1252823"/>
            <a:ext cx="46250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C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Réactions de peur et de fuite</a:t>
            </a:r>
            <a:endParaRPr b="1" sz="2400">
              <a:solidFill>
                <a:srgbClr val="C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2"/>
          <p:cNvSpPr txBox="1"/>
          <p:nvPr>
            <p:ph type="title"/>
          </p:nvPr>
        </p:nvSpPr>
        <p:spPr>
          <a:xfrm>
            <a:off x="539552" y="188640"/>
            <a:ext cx="7467600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/>
              <a:t>Système nerveux autonome </a:t>
            </a:r>
            <a:endParaRPr/>
          </a:p>
        </p:txBody>
      </p:sp>
      <p:sp>
        <p:nvSpPr>
          <p:cNvPr id="255" name="Google Shape;255;p12"/>
          <p:cNvSpPr txBox="1"/>
          <p:nvPr/>
        </p:nvSpPr>
        <p:spPr>
          <a:xfrm>
            <a:off x="2267744" y="764704"/>
            <a:ext cx="4104456" cy="504056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entury Schoolbook"/>
              <a:buNone/>
            </a:pPr>
            <a:r>
              <a:rPr b="0" i="0" lang="fr-FR" sz="28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Système</a:t>
            </a:r>
            <a:r>
              <a:rPr b="0" i="0" lang="fr-FR" sz="28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sympathique</a:t>
            </a:r>
            <a:endParaRPr b="0" i="0" sz="28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56" name="Google Shape;256;p12"/>
          <p:cNvSpPr txBox="1"/>
          <p:nvPr/>
        </p:nvSpPr>
        <p:spPr>
          <a:xfrm>
            <a:off x="539552" y="1412776"/>
            <a:ext cx="7488832" cy="504056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entury Schoolbook"/>
              <a:buNone/>
            </a:pPr>
            <a:r>
              <a:rPr lang="fr-FR" sz="28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Moment de dominance sympathique   </a:t>
            </a:r>
            <a:endParaRPr b="0" i="0" sz="28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graphicFrame>
        <p:nvGraphicFramePr>
          <p:cNvPr id="257" name="Google Shape;257;p12"/>
          <p:cNvGraphicFramePr/>
          <p:nvPr/>
        </p:nvGraphicFramePr>
        <p:xfrm>
          <a:off x="4499992" y="2160288"/>
          <a:ext cx="4644008" cy="4725144"/>
        </p:xfrm>
        <a:graphic>
          <a:graphicData uri="http://schemas.openxmlformats.org/presentationml/2006/ole">
            <mc:AlternateContent>
              <mc:Choice Requires="v">
                <p:oleObj r:id="rId4" imgH="4725144" imgW="4644008" progId="PBrush" spid="_x0000_s1">
                  <p:embed/>
                </p:oleObj>
              </mc:Choice>
              <mc:Fallback>
                <p:oleObj r:id="rId5" imgH="4725144" imgW="4644008" progId="PBrush">
                  <p:embed/>
                  <p:pic>
                    <p:nvPicPr>
                      <p:cNvPr id="257" name="Google Shape;257;p12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4499992" y="2160288"/>
                        <a:ext cx="4644008" cy="47251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8" name="Google Shape;258;p12"/>
          <p:cNvSpPr/>
          <p:nvPr/>
        </p:nvSpPr>
        <p:spPr>
          <a:xfrm>
            <a:off x="179512" y="3212976"/>
            <a:ext cx="4548188" cy="1190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Situations stressantes (peur, combat....)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Schoolbook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Prépare l’organisme à une activité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physique intense (fuite, lutte...)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2"/>
          <p:cNvSpPr/>
          <p:nvPr/>
        </p:nvSpPr>
        <p:spPr>
          <a:xfrm>
            <a:off x="7740352" y="2060848"/>
            <a:ext cx="914400" cy="504056"/>
          </a:xfrm>
          <a:prstGeom prst="ellipse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60" name="Google Shape;260;p12"/>
          <p:cNvSpPr/>
          <p:nvPr/>
        </p:nvSpPr>
        <p:spPr>
          <a:xfrm>
            <a:off x="4860032" y="3429000"/>
            <a:ext cx="914400" cy="504056"/>
          </a:xfrm>
          <a:prstGeom prst="ellipse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61" name="Google Shape;261;p12"/>
          <p:cNvSpPr/>
          <p:nvPr/>
        </p:nvSpPr>
        <p:spPr>
          <a:xfrm>
            <a:off x="8229600" y="3501008"/>
            <a:ext cx="914400" cy="504056"/>
          </a:xfrm>
          <a:prstGeom prst="ellipse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62" name="Google Shape;262;p12"/>
          <p:cNvSpPr/>
          <p:nvPr/>
        </p:nvSpPr>
        <p:spPr>
          <a:xfrm>
            <a:off x="4860032" y="4797152"/>
            <a:ext cx="914400" cy="504056"/>
          </a:xfrm>
          <a:prstGeom prst="ellipse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63" name="Google Shape;263;p12"/>
          <p:cNvSpPr/>
          <p:nvPr/>
        </p:nvSpPr>
        <p:spPr>
          <a:xfrm>
            <a:off x="7092280" y="3717032"/>
            <a:ext cx="914400" cy="504056"/>
          </a:xfrm>
          <a:prstGeom prst="ellipse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64" name="Google Shape;264;p12"/>
          <p:cNvSpPr/>
          <p:nvPr/>
        </p:nvSpPr>
        <p:spPr>
          <a:xfrm>
            <a:off x="8229600" y="4365104"/>
            <a:ext cx="914400" cy="504056"/>
          </a:xfrm>
          <a:prstGeom prst="ellipse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65" name="Google Shape;265;p12"/>
          <p:cNvSpPr/>
          <p:nvPr/>
        </p:nvSpPr>
        <p:spPr>
          <a:xfrm>
            <a:off x="8229600" y="5229200"/>
            <a:ext cx="914400" cy="504056"/>
          </a:xfrm>
          <a:prstGeom prst="ellipse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66" name="Google Shape;266;p12"/>
          <p:cNvSpPr/>
          <p:nvPr/>
        </p:nvSpPr>
        <p:spPr>
          <a:xfrm>
            <a:off x="5076056" y="5877272"/>
            <a:ext cx="914400" cy="504056"/>
          </a:xfrm>
          <a:prstGeom prst="ellipse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1" name="Google Shape;271;p13"/>
          <p:cNvGraphicFramePr/>
          <p:nvPr/>
        </p:nvGraphicFramePr>
        <p:xfrm>
          <a:off x="971600" y="1484784"/>
          <a:ext cx="3600450" cy="5169892"/>
        </p:xfrm>
        <a:graphic>
          <a:graphicData uri="http://schemas.openxmlformats.org/presentationml/2006/ole">
            <mc:AlternateContent>
              <mc:Choice Requires="v">
                <p:oleObj r:id="rId4" imgH="5169892" imgW="3600450" progId="PBrush" spid="_x0000_s1">
                  <p:embed/>
                </p:oleObj>
              </mc:Choice>
              <mc:Fallback>
                <p:oleObj r:id="rId5" imgH="5169892" imgW="3600450" progId="PBrush">
                  <p:embed/>
                  <p:pic>
                    <p:nvPicPr>
                      <p:cNvPr id="271" name="Google Shape;271;p13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971600" y="1484784"/>
                        <a:ext cx="3600450" cy="51698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2" name="Google Shape;272;p13"/>
          <p:cNvCxnSpPr/>
          <p:nvPr/>
        </p:nvCxnSpPr>
        <p:spPr>
          <a:xfrm>
            <a:off x="4644008" y="2204864"/>
            <a:ext cx="2160588" cy="0"/>
          </a:xfrm>
          <a:prstGeom prst="straightConnector1">
            <a:avLst/>
          </a:prstGeom>
          <a:noFill/>
          <a:ln cap="flat" cmpd="sng" w="412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3" name="Google Shape;273;p13"/>
          <p:cNvSpPr txBox="1"/>
          <p:nvPr/>
        </p:nvSpPr>
        <p:spPr>
          <a:xfrm>
            <a:off x="4716016" y="1556792"/>
            <a:ext cx="1662112" cy="5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Nerf III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Nerf oculomoteur</a:t>
            </a:r>
            <a:endParaRPr/>
          </a:p>
        </p:txBody>
      </p:sp>
      <p:sp>
        <p:nvSpPr>
          <p:cNvPr id="274" name="Google Shape;274;p13"/>
          <p:cNvSpPr txBox="1"/>
          <p:nvPr/>
        </p:nvSpPr>
        <p:spPr>
          <a:xfrm>
            <a:off x="6804248" y="1916832"/>
            <a:ext cx="1008063" cy="314325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Oeil</a:t>
            </a:r>
            <a:endParaRPr/>
          </a:p>
        </p:txBody>
      </p:sp>
      <p:cxnSp>
        <p:nvCxnSpPr>
          <p:cNvPr id="275" name="Google Shape;275;p13"/>
          <p:cNvCxnSpPr/>
          <p:nvPr/>
        </p:nvCxnSpPr>
        <p:spPr>
          <a:xfrm>
            <a:off x="4644008" y="3068960"/>
            <a:ext cx="2160588" cy="0"/>
          </a:xfrm>
          <a:prstGeom prst="straightConnector1">
            <a:avLst/>
          </a:prstGeom>
          <a:noFill/>
          <a:ln cap="flat" cmpd="sng" w="412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6" name="Google Shape;276;p13"/>
          <p:cNvSpPr txBox="1"/>
          <p:nvPr/>
        </p:nvSpPr>
        <p:spPr>
          <a:xfrm>
            <a:off x="4716016" y="2348880"/>
            <a:ext cx="1041400" cy="5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Nerf VII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Nerf facial</a:t>
            </a:r>
            <a:endParaRPr/>
          </a:p>
        </p:txBody>
      </p:sp>
      <p:sp>
        <p:nvSpPr>
          <p:cNvPr id="277" name="Google Shape;277;p13"/>
          <p:cNvSpPr txBox="1"/>
          <p:nvPr/>
        </p:nvSpPr>
        <p:spPr>
          <a:xfrm>
            <a:off x="6876256" y="2564904"/>
            <a:ext cx="2016125" cy="739775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Glandes sousmaxillaires et sublinguales</a:t>
            </a:r>
            <a:endParaRPr/>
          </a:p>
        </p:txBody>
      </p:sp>
      <p:cxnSp>
        <p:nvCxnSpPr>
          <p:cNvPr id="278" name="Google Shape;278;p13"/>
          <p:cNvCxnSpPr/>
          <p:nvPr/>
        </p:nvCxnSpPr>
        <p:spPr>
          <a:xfrm>
            <a:off x="4644008" y="4437112"/>
            <a:ext cx="2160587" cy="0"/>
          </a:xfrm>
          <a:prstGeom prst="straightConnector1">
            <a:avLst/>
          </a:prstGeom>
          <a:noFill/>
          <a:ln cap="flat" cmpd="sng" w="412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9" name="Google Shape;279;p13"/>
          <p:cNvSpPr txBox="1"/>
          <p:nvPr/>
        </p:nvSpPr>
        <p:spPr>
          <a:xfrm>
            <a:off x="4644008" y="3645024"/>
            <a:ext cx="203453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Ne IX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Nerf glosso-pharyngien</a:t>
            </a:r>
            <a:endParaRPr/>
          </a:p>
        </p:txBody>
      </p:sp>
      <p:sp>
        <p:nvSpPr>
          <p:cNvPr id="280" name="Google Shape;280;p13"/>
          <p:cNvSpPr txBox="1"/>
          <p:nvPr/>
        </p:nvSpPr>
        <p:spPr>
          <a:xfrm>
            <a:off x="6876256" y="4221088"/>
            <a:ext cx="2016125" cy="314325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Glandes parotides</a:t>
            </a:r>
            <a:endParaRPr/>
          </a:p>
        </p:txBody>
      </p:sp>
      <p:cxnSp>
        <p:nvCxnSpPr>
          <p:cNvPr id="281" name="Google Shape;281;p13"/>
          <p:cNvCxnSpPr/>
          <p:nvPr/>
        </p:nvCxnSpPr>
        <p:spPr>
          <a:xfrm>
            <a:off x="4572000" y="5445224"/>
            <a:ext cx="2160588" cy="0"/>
          </a:xfrm>
          <a:prstGeom prst="straightConnector1">
            <a:avLst/>
          </a:prstGeom>
          <a:noFill/>
          <a:ln cap="flat" cmpd="sng" w="412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2" name="Google Shape;282;p13"/>
          <p:cNvSpPr txBox="1"/>
          <p:nvPr/>
        </p:nvSpPr>
        <p:spPr>
          <a:xfrm>
            <a:off x="4788024" y="4797152"/>
            <a:ext cx="1120775" cy="5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Nerf X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Nerf Vague</a:t>
            </a:r>
            <a:endParaRPr/>
          </a:p>
        </p:txBody>
      </p:sp>
      <p:sp>
        <p:nvSpPr>
          <p:cNvPr id="283" name="Google Shape;283;p13"/>
          <p:cNvSpPr txBox="1"/>
          <p:nvPr/>
        </p:nvSpPr>
        <p:spPr>
          <a:xfrm>
            <a:off x="6877050" y="4913313"/>
            <a:ext cx="2016125" cy="739775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Muscles lisses Glandes du TD       Divers viscères</a:t>
            </a:r>
            <a:endParaRPr/>
          </a:p>
        </p:txBody>
      </p:sp>
      <p:cxnSp>
        <p:nvCxnSpPr>
          <p:cNvPr id="284" name="Google Shape;284;p13"/>
          <p:cNvCxnSpPr/>
          <p:nvPr/>
        </p:nvCxnSpPr>
        <p:spPr>
          <a:xfrm>
            <a:off x="4610100" y="6437313"/>
            <a:ext cx="2160588" cy="0"/>
          </a:xfrm>
          <a:prstGeom prst="straightConnector1">
            <a:avLst/>
          </a:prstGeom>
          <a:noFill/>
          <a:ln cap="flat" cmpd="sng" w="412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5" name="Google Shape;285;p13"/>
          <p:cNvSpPr txBox="1"/>
          <p:nvPr/>
        </p:nvSpPr>
        <p:spPr>
          <a:xfrm>
            <a:off x="4788024" y="6093296"/>
            <a:ext cx="1346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Moelle sacrée</a:t>
            </a:r>
            <a:endParaRPr/>
          </a:p>
        </p:txBody>
      </p:sp>
      <p:sp>
        <p:nvSpPr>
          <p:cNvPr id="286" name="Google Shape;286;p13"/>
          <p:cNvSpPr txBox="1"/>
          <p:nvPr/>
        </p:nvSpPr>
        <p:spPr>
          <a:xfrm>
            <a:off x="6877050" y="6134100"/>
            <a:ext cx="2016125" cy="52705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Colon, Vessie  Organes génitaux</a:t>
            </a:r>
            <a:endParaRPr/>
          </a:p>
        </p:txBody>
      </p:sp>
      <p:sp>
        <p:nvSpPr>
          <p:cNvPr id="287" name="Google Shape;287;p13"/>
          <p:cNvSpPr txBox="1"/>
          <p:nvPr/>
        </p:nvSpPr>
        <p:spPr>
          <a:xfrm>
            <a:off x="539552" y="188640"/>
            <a:ext cx="7467600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00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0" i="0" lang="fr-FR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Système nerveux autonome </a:t>
            </a:r>
            <a:endParaRPr/>
          </a:p>
        </p:txBody>
      </p:sp>
      <p:sp>
        <p:nvSpPr>
          <p:cNvPr id="288" name="Google Shape;288;p13"/>
          <p:cNvSpPr txBox="1"/>
          <p:nvPr/>
        </p:nvSpPr>
        <p:spPr>
          <a:xfrm>
            <a:off x="1763688" y="836712"/>
            <a:ext cx="5328592" cy="504056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fr-FR" sz="24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Système parasympathique</a:t>
            </a:r>
            <a:endParaRPr b="0" i="0" sz="24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89" name="Google Shape;289;p13"/>
          <p:cNvSpPr/>
          <p:nvPr/>
        </p:nvSpPr>
        <p:spPr>
          <a:xfrm>
            <a:off x="0" y="1772816"/>
            <a:ext cx="111561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Tronc cérébral 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0" name="Google Shape;290;p13"/>
          <p:cNvSpPr/>
          <p:nvPr/>
        </p:nvSpPr>
        <p:spPr>
          <a:xfrm>
            <a:off x="179512" y="5445224"/>
            <a:ext cx="93610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Moelle sacrée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4"/>
          <p:cNvSpPr txBox="1"/>
          <p:nvPr/>
        </p:nvSpPr>
        <p:spPr>
          <a:xfrm>
            <a:off x="539552" y="188640"/>
            <a:ext cx="7467600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00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0" i="0" lang="fr-FR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Système nerveux autonome </a:t>
            </a:r>
            <a:endParaRPr/>
          </a:p>
        </p:txBody>
      </p:sp>
      <p:sp>
        <p:nvSpPr>
          <p:cNvPr id="296" name="Google Shape;296;p14"/>
          <p:cNvSpPr txBox="1"/>
          <p:nvPr/>
        </p:nvSpPr>
        <p:spPr>
          <a:xfrm>
            <a:off x="1187624" y="1340768"/>
            <a:ext cx="6408712" cy="504056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b="0" i="0" lang="fr-FR" sz="2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Moment</a:t>
            </a:r>
            <a:r>
              <a:rPr b="0" i="0" lang="fr-FR" sz="2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de dominance parasympathique </a:t>
            </a:r>
            <a:endParaRPr b="0" i="0" sz="24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7" name="Google Shape;297;p14"/>
          <p:cNvSpPr txBox="1"/>
          <p:nvPr/>
        </p:nvSpPr>
        <p:spPr>
          <a:xfrm>
            <a:off x="1691680" y="764704"/>
            <a:ext cx="5328592" cy="504056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fr-FR" sz="24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Système parasympathique</a:t>
            </a:r>
            <a:endParaRPr b="0" i="0" sz="24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graphicFrame>
        <p:nvGraphicFramePr>
          <p:cNvPr id="298" name="Google Shape;298;p14"/>
          <p:cNvGraphicFramePr/>
          <p:nvPr/>
        </p:nvGraphicFramePr>
        <p:xfrm>
          <a:off x="4139952" y="1916832"/>
          <a:ext cx="4464025" cy="4752528"/>
        </p:xfrm>
        <a:graphic>
          <a:graphicData uri="http://schemas.openxmlformats.org/presentationml/2006/ole">
            <mc:AlternateContent>
              <mc:Choice Requires="v">
                <p:oleObj r:id="rId4" imgH="4752528" imgW="4464025" progId="PBrush" spid="_x0000_s1">
                  <p:embed/>
                </p:oleObj>
              </mc:Choice>
              <mc:Fallback>
                <p:oleObj r:id="rId5" imgH="4752528" imgW="4464025" progId="PBrush">
                  <p:embed/>
                  <p:pic>
                    <p:nvPicPr>
                      <p:cNvPr id="298" name="Google Shape;298;p14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4139952" y="1916832"/>
                        <a:ext cx="4464025" cy="47525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9" name="Google Shape;299;p14"/>
          <p:cNvSpPr/>
          <p:nvPr/>
        </p:nvSpPr>
        <p:spPr>
          <a:xfrm>
            <a:off x="251520" y="2492896"/>
            <a:ext cx="335059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Dominant en situation calme.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5"/>
          <p:cNvSpPr txBox="1"/>
          <p:nvPr/>
        </p:nvSpPr>
        <p:spPr>
          <a:xfrm>
            <a:off x="539552" y="188640"/>
            <a:ext cx="7467600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0" i="0" lang="fr-FR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Physiologie du SNA</a:t>
            </a:r>
            <a:endParaRPr/>
          </a:p>
        </p:txBody>
      </p:sp>
      <p:sp>
        <p:nvSpPr>
          <p:cNvPr id="305" name="Google Shape;305;p15"/>
          <p:cNvSpPr/>
          <p:nvPr/>
        </p:nvSpPr>
        <p:spPr>
          <a:xfrm>
            <a:off x="467544" y="1772816"/>
            <a:ext cx="8064500" cy="2677656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entury Schoolbook"/>
              <a:buChar char="-"/>
            </a:pPr>
            <a:r>
              <a:rPr lang="fr-FR" sz="2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Effets opposés des 2 systèmes sur un organe</a:t>
            </a:r>
            <a:endParaRPr/>
          </a:p>
          <a:p>
            <a:pPr indent="-12700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entury Schoolbook"/>
              <a:buChar char="-"/>
            </a:pPr>
            <a:r>
              <a:rPr lang="fr-FR" sz="2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effets de la stimulation sympathique sont plus durables et plus généralisés.</a:t>
            </a:r>
            <a:endParaRPr/>
          </a:p>
          <a:p>
            <a:pPr indent="-12700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entury Schoolbook"/>
              <a:buChar char="-"/>
            </a:pPr>
            <a:r>
              <a:rPr lang="fr-FR" sz="2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Au niveau du tube digestif, l’œil et le cœur, les influx parasympathiques envoyés aux glandes  et aux muscles lisses  priment les influx sympathiques.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6"/>
          <p:cNvSpPr txBox="1"/>
          <p:nvPr/>
        </p:nvSpPr>
        <p:spPr>
          <a:xfrm>
            <a:off x="539552" y="188640"/>
            <a:ext cx="7467600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0" i="0" lang="fr-FR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Physiologie du SNA</a:t>
            </a:r>
            <a:endParaRPr/>
          </a:p>
        </p:txBody>
      </p:sp>
      <p:sp>
        <p:nvSpPr>
          <p:cNvPr id="311" name="Google Shape;311;p16"/>
          <p:cNvSpPr txBox="1"/>
          <p:nvPr/>
        </p:nvSpPr>
        <p:spPr>
          <a:xfrm>
            <a:off x="1979712" y="764704"/>
            <a:ext cx="4608512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0" i="0" lang="fr-FR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Régulation</a:t>
            </a:r>
            <a:r>
              <a:rPr b="0" i="0" lang="fr-FR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du sna</a:t>
            </a:r>
            <a:endParaRPr b="0" i="0" sz="30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12" name="Google Shape;312;p16"/>
          <p:cNvSpPr/>
          <p:nvPr/>
        </p:nvSpPr>
        <p:spPr>
          <a:xfrm>
            <a:off x="4716016" y="4509120"/>
            <a:ext cx="3744416" cy="115212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CORTEX CÉRÉBRAL  par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l'intermédiaire de connexions avec le système limbique.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/>
          </a:p>
        </p:txBody>
      </p:sp>
      <p:sp>
        <p:nvSpPr>
          <p:cNvPr id="313" name="Google Shape;313;p16"/>
          <p:cNvSpPr/>
          <p:nvPr/>
        </p:nvSpPr>
        <p:spPr>
          <a:xfrm>
            <a:off x="4572000" y="3068960"/>
            <a:ext cx="3816424" cy="9144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TRONC CÉRÉBRAL par l'intermédiaire de neurofibres afférentes du nerf vague. </a:t>
            </a:r>
            <a:endParaRPr/>
          </a:p>
        </p:txBody>
      </p:sp>
      <p:sp>
        <p:nvSpPr>
          <p:cNvPr id="314" name="Google Shape;314;p16"/>
          <p:cNvSpPr/>
          <p:nvPr/>
        </p:nvSpPr>
        <p:spPr>
          <a:xfrm>
            <a:off x="4572000" y="1628800"/>
            <a:ext cx="3816424" cy="9144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L'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hypothalamus 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est le principal centre d'intégration du SNA.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15" name="Google Shape;315;p16"/>
          <p:cNvSpPr/>
          <p:nvPr/>
        </p:nvSpPr>
        <p:spPr>
          <a:xfrm>
            <a:off x="3275856" y="3501008"/>
            <a:ext cx="978408" cy="484632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16" name="Google Shape;316;p16"/>
          <p:cNvSpPr/>
          <p:nvPr/>
        </p:nvSpPr>
        <p:spPr>
          <a:xfrm>
            <a:off x="467544" y="3140968"/>
            <a:ext cx="2808312" cy="1200329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Cette régulation se fait à </a:t>
            </a:r>
            <a:r>
              <a:rPr lang="fr-FR" sz="2400" u="sng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3 niveaux dans le SNC 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: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3728" y="2204864"/>
            <a:ext cx="4667250" cy="341947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17"/>
          <p:cNvSpPr/>
          <p:nvPr/>
        </p:nvSpPr>
        <p:spPr>
          <a:xfrm>
            <a:off x="1000100" y="2714620"/>
            <a:ext cx="2357454" cy="500066"/>
          </a:xfrm>
          <a:prstGeom prst="ellipse">
            <a:avLst/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CATÉCHOL</a:t>
            </a:r>
            <a:endParaRPr/>
          </a:p>
        </p:txBody>
      </p:sp>
      <p:sp>
        <p:nvSpPr>
          <p:cNvPr id="323" name="Google Shape;323;p17"/>
          <p:cNvSpPr/>
          <p:nvPr/>
        </p:nvSpPr>
        <p:spPr>
          <a:xfrm>
            <a:off x="2143108" y="3071810"/>
            <a:ext cx="3214710" cy="2428892"/>
          </a:xfrm>
          <a:prstGeom prst="donut">
            <a:avLst>
              <a:gd fmla="val 1679" name="adj"/>
            </a:avLst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24" name="Google Shape;324;p17"/>
          <p:cNvSpPr/>
          <p:nvPr/>
        </p:nvSpPr>
        <p:spPr>
          <a:xfrm>
            <a:off x="4714908" y="1928802"/>
            <a:ext cx="1714480" cy="500066"/>
          </a:xfrm>
          <a:prstGeom prst="ellipse">
            <a:avLst/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AMINE </a:t>
            </a:r>
            <a:endParaRPr/>
          </a:p>
        </p:txBody>
      </p:sp>
      <p:sp>
        <p:nvSpPr>
          <p:cNvPr id="325" name="Google Shape;325;p17"/>
          <p:cNvSpPr txBox="1"/>
          <p:nvPr/>
        </p:nvSpPr>
        <p:spPr>
          <a:xfrm>
            <a:off x="5652120" y="4293096"/>
            <a:ext cx="278608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 = H Noradrénaline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 = CH3 Adrénaline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6" name="Google Shape;326;p17"/>
          <p:cNvSpPr txBox="1"/>
          <p:nvPr/>
        </p:nvSpPr>
        <p:spPr>
          <a:xfrm>
            <a:off x="539552" y="188640"/>
            <a:ext cx="7467600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0" i="0" lang="fr-FR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Physiologie du SNA</a:t>
            </a:r>
            <a:endParaRPr/>
          </a:p>
        </p:txBody>
      </p:sp>
      <p:sp>
        <p:nvSpPr>
          <p:cNvPr id="327" name="Google Shape;327;p17"/>
          <p:cNvSpPr txBox="1"/>
          <p:nvPr/>
        </p:nvSpPr>
        <p:spPr>
          <a:xfrm>
            <a:off x="611560" y="836712"/>
            <a:ext cx="7467600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 sz="30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Adrénaline et noradrénaline</a:t>
            </a:r>
            <a:endParaRPr b="0" i="0" sz="30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8"/>
          <p:cNvSpPr txBox="1"/>
          <p:nvPr/>
        </p:nvSpPr>
        <p:spPr>
          <a:xfrm>
            <a:off x="1000100" y="928670"/>
            <a:ext cx="72152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4" name="Google Shape;334;p18"/>
          <p:cNvSpPr txBox="1"/>
          <p:nvPr/>
        </p:nvSpPr>
        <p:spPr>
          <a:xfrm>
            <a:off x="357158" y="142852"/>
            <a:ext cx="8429684" cy="42165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La noradrénaline (NA): </a:t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 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Schoolbook"/>
              <a:buNone/>
            </a:pPr>
            <a:r>
              <a:t/>
            </a:r>
            <a:endParaRPr b="1" sz="2400">
              <a:solidFill>
                <a:srgbClr val="ABC0E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ABC0E8"/>
              </a:buClr>
              <a:buSzPts val="2400"/>
              <a:buFont typeface="Century Schoolbook"/>
              <a:buAutoNum type="arabicPeriod"/>
            </a:pPr>
            <a:r>
              <a:rPr b="1" lang="fr-FR" sz="2400">
                <a:solidFill>
                  <a:srgbClr val="ABC0E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La synthèse </a:t>
            </a:r>
            <a:r>
              <a:rPr lang="fr-FR" sz="2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: </a:t>
            </a:r>
            <a:r>
              <a:rPr b="1" lang="fr-FR" sz="2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cytoplasme des terminaisons nerveuses des nerfs adrénergiques.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Schoolbook"/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Schoolbook"/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Schoolbook"/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Schoolbook"/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335" name="Google Shape;33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5251" y="2348880"/>
            <a:ext cx="8036775" cy="38571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9"/>
          <p:cNvSpPr/>
          <p:nvPr/>
        </p:nvSpPr>
        <p:spPr>
          <a:xfrm>
            <a:off x="395536" y="538227"/>
            <a:ext cx="8568952" cy="5262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8A700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2. Le stockage </a:t>
            </a:r>
            <a:r>
              <a:rPr b="1" lang="fr-FR" sz="2400">
                <a:solidFill>
                  <a:srgbClr val="ABC0E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: </a:t>
            </a:r>
            <a:r>
              <a:rPr b="1" lang="fr-FR" sz="2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vésicules de sécrétion présynaptiques.</a:t>
            </a:r>
            <a:endParaRPr/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Schoolbook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8A700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3. La libération </a:t>
            </a:r>
            <a:r>
              <a:rPr b="1" lang="fr-FR" sz="2400">
                <a:solidFill>
                  <a:srgbClr val="ABC0E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: </a:t>
            </a:r>
            <a:r>
              <a:rPr b="1" lang="fr-FR" sz="2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fente synaptique (exocytose). </a:t>
            </a:r>
            <a:endParaRPr/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Schoolbook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8A700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4. L’élimination </a:t>
            </a:r>
            <a:r>
              <a:rPr b="1" lang="fr-FR" sz="2400">
                <a:solidFill>
                  <a:srgbClr val="ABC0E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: </a:t>
            </a:r>
            <a:r>
              <a:rPr b="1" lang="fr-FR" sz="2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3 voies :</a:t>
            </a:r>
            <a:endParaRPr/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fr-FR" sz="2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Recapture active (50 à 80 %) / la terminaison neuronale.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fr-FR" sz="2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Diffusion passive dans le sang et les fluides environnants.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b="1" sz="2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fr-FR" sz="2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Dégradation / les enzymes neuronales ou tissulaires ( "COMT" ou "MAO").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fr-FR" sz="2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COMT : catéchol oxyméthyl transférase.</a:t>
            </a:r>
            <a:endParaRPr/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fr-FR" sz="2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MAO : Monoamine oxydase</a:t>
            </a:r>
            <a:endParaRPr b="1" sz="2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1403648" y="-2949"/>
            <a:ext cx="6048672" cy="646331"/>
          </a:xfrm>
          <a:prstGeom prst="rect">
            <a:avLst/>
          </a:prstGeom>
          <a:noFill/>
          <a:ln cap="flat" cmpd="sng" w="9525">
            <a:solidFill>
              <a:srgbClr val="E65C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La noradrénaline (NA) </a:t>
            </a:r>
            <a:endParaRPr b="1" sz="36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"/>
          <p:cNvSpPr txBox="1"/>
          <p:nvPr>
            <p:ph type="title"/>
          </p:nvPr>
        </p:nvSpPr>
        <p:spPr>
          <a:xfrm>
            <a:off x="467544" y="260648"/>
            <a:ext cx="7467600" cy="580926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fr-FR"/>
              <a:t>1. Organisation générale du SN:</a:t>
            </a:r>
            <a:endParaRPr/>
          </a:p>
        </p:txBody>
      </p:sp>
      <p:sp>
        <p:nvSpPr>
          <p:cNvPr id="148" name="Google Shape;148;p2"/>
          <p:cNvSpPr/>
          <p:nvPr/>
        </p:nvSpPr>
        <p:spPr>
          <a:xfrm>
            <a:off x="179512" y="1196752"/>
            <a:ext cx="3168352" cy="914400"/>
          </a:xfrm>
          <a:prstGeom prst="rect">
            <a:avLst/>
          </a:prstGeom>
          <a:noFill/>
          <a:ln cap="flat" cmpd="sng" w="25400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SNC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•Encéphale et moelle épinière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•Centre de régulation et d’intègration</a:t>
            </a:r>
            <a:endParaRPr b="1" sz="1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49" name="Google Shape;149;p2"/>
          <p:cNvSpPr/>
          <p:nvPr/>
        </p:nvSpPr>
        <p:spPr>
          <a:xfrm>
            <a:off x="5292080" y="1196752"/>
            <a:ext cx="3384376" cy="914400"/>
          </a:xfrm>
          <a:prstGeom prst="rect">
            <a:avLst/>
          </a:prstGeom>
          <a:noFill/>
          <a:ln cap="flat" cmpd="sng" w="25400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Systeme nerveux périphérique(SNP)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•Nerfs craniens et spinaux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•Lignes de communication entre SNC et organisme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50" name="Google Shape;150;p2"/>
          <p:cNvSpPr/>
          <p:nvPr/>
        </p:nvSpPr>
        <p:spPr>
          <a:xfrm>
            <a:off x="179512" y="2636912"/>
            <a:ext cx="3240360" cy="1008112"/>
          </a:xfrm>
          <a:prstGeom prst="rect">
            <a:avLst/>
          </a:prstGeom>
          <a:noFill/>
          <a:ln cap="flat" cmpd="sng" w="25400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Voie sensitive (afférente)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•Neurofibres sensitives somatiques et viscérales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•Propagation des influx provenant des récepteurs vers le SNC</a:t>
            </a:r>
            <a:endParaRPr/>
          </a:p>
        </p:txBody>
      </p:sp>
      <p:sp>
        <p:nvSpPr>
          <p:cNvPr id="151" name="Google Shape;151;p2"/>
          <p:cNvSpPr/>
          <p:nvPr/>
        </p:nvSpPr>
        <p:spPr>
          <a:xfrm>
            <a:off x="5364088" y="2636912"/>
            <a:ext cx="3384376" cy="1008112"/>
          </a:xfrm>
          <a:prstGeom prst="rect">
            <a:avLst/>
          </a:prstGeom>
          <a:noFill/>
          <a:ln cap="flat" cmpd="sng" w="25400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Voie motrice (efférente)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•Neurofibres motrices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•Propagation des influx provenant du SNC vers les effecteurs (muscles et glandes)</a:t>
            </a:r>
            <a:endParaRPr/>
          </a:p>
        </p:txBody>
      </p:sp>
      <p:sp>
        <p:nvSpPr>
          <p:cNvPr id="152" name="Google Shape;152;p2"/>
          <p:cNvSpPr/>
          <p:nvPr/>
        </p:nvSpPr>
        <p:spPr>
          <a:xfrm>
            <a:off x="5364088" y="5733256"/>
            <a:ext cx="3312368" cy="936104"/>
          </a:xfrm>
          <a:prstGeom prst="rect">
            <a:avLst/>
          </a:prstGeom>
          <a:noFill/>
          <a:ln cap="flat" cmpd="sng" w="25400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Système nerveux parasympathique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•Conservation de l’énergie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•Accomplissement des fonctions habituelles </a:t>
            </a:r>
            <a:endParaRPr/>
          </a:p>
        </p:txBody>
      </p:sp>
      <p:sp>
        <p:nvSpPr>
          <p:cNvPr id="153" name="Google Shape;153;p2"/>
          <p:cNvSpPr/>
          <p:nvPr/>
        </p:nvSpPr>
        <p:spPr>
          <a:xfrm>
            <a:off x="5292080" y="4005064"/>
            <a:ext cx="3384376" cy="1296144"/>
          </a:xfrm>
          <a:prstGeom prst="rect">
            <a:avLst/>
          </a:prstGeom>
          <a:noFill/>
          <a:ln cap="flat" cmpd="sng" w="25400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Système nerveux somatique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•Volontaire (neurofibres motrices somatiques)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•Propagations des influx du SNC vers les muscles squelettiques </a:t>
            </a:r>
            <a:endParaRPr/>
          </a:p>
        </p:txBody>
      </p:sp>
      <p:sp>
        <p:nvSpPr>
          <p:cNvPr id="154" name="Google Shape;154;p2"/>
          <p:cNvSpPr/>
          <p:nvPr/>
        </p:nvSpPr>
        <p:spPr>
          <a:xfrm>
            <a:off x="179512" y="5733256"/>
            <a:ext cx="3384376" cy="914400"/>
          </a:xfrm>
          <a:prstGeom prst="rect">
            <a:avLst/>
          </a:prstGeom>
          <a:noFill/>
          <a:ln cap="flat" cmpd="sng" w="25400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Système nerveux sympathique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•Mobilise les systèmes de l’organisme dans les situations d’urgence</a:t>
            </a:r>
            <a:endParaRPr/>
          </a:p>
        </p:txBody>
      </p:sp>
      <p:sp>
        <p:nvSpPr>
          <p:cNvPr id="155" name="Google Shape;155;p2"/>
          <p:cNvSpPr/>
          <p:nvPr/>
        </p:nvSpPr>
        <p:spPr>
          <a:xfrm>
            <a:off x="179512" y="4077072"/>
            <a:ext cx="3312368" cy="1296144"/>
          </a:xfrm>
          <a:prstGeom prst="rect">
            <a:avLst/>
          </a:prstGeom>
          <a:noFill/>
          <a:ln cap="flat" cmpd="sng" w="25400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Système nerveux autonome (SNA)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•Involontaire (neurofibres motrices viscérales)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•Propagations des influx du SNC vers les muscles cardiaque, les muscles lisses et les glandes</a:t>
            </a:r>
            <a:endParaRPr/>
          </a:p>
        </p:txBody>
      </p:sp>
      <p:cxnSp>
        <p:nvCxnSpPr>
          <p:cNvPr id="156" name="Google Shape;156;p2"/>
          <p:cNvCxnSpPr/>
          <p:nvPr/>
        </p:nvCxnSpPr>
        <p:spPr>
          <a:xfrm>
            <a:off x="3347864" y="1484784"/>
            <a:ext cx="1944216" cy="0"/>
          </a:xfrm>
          <a:prstGeom prst="straightConnector1">
            <a:avLst/>
          </a:prstGeom>
          <a:noFill/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7" name="Google Shape;157;p2"/>
          <p:cNvCxnSpPr/>
          <p:nvPr/>
        </p:nvCxnSpPr>
        <p:spPr>
          <a:xfrm>
            <a:off x="6804248" y="3645024"/>
            <a:ext cx="0" cy="360040"/>
          </a:xfrm>
          <a:prstGeom prst="straightConnector1">
            <a:avLst/>
          </a:prstGeom>
          <a:noFill/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8" name="Google Shape;158;p2"/>
          <p:cNvCxnSpPr>
            <a:stCxn id="155" idx="3"/>
          </p:cNvCxnSpPr>
          <p:nvPr/>
        </p:nvCxnSpPr>
        <p:spPr>
          <a:xfrm>
            <a:off x="3491880" y="4725144"/>
            <a:ext cx="1872300" cy="1321200"/>
          </a:xfrm>
          <a:prstGeom prst="bentConnector3">
            <a:avLst>
              <a:gd fmla="val 49998" name="adj1"/>
            </a:avLst>
          </a:prstGeom>
          <a:noFill/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9" name="Google Shape;159;p2"/>
          <p:cNvCxnSpPr/>
          <p:nvPr/>
        </p:nvCxnSpPr>
        <p:spPr>
          <a:xfrm>
            <a:off x="1547664" y="5373216"/>
            <a:ext cx="0" cy="288032"/>
          </a:xfrm>
          <a:prstGeom prst="straightConnector1">
            <a:avLst/>
          </a:prstGeom>
          <a:noFill/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0" name="Google Shape;160;p2"/>
          <p:cNvCxnSpPr/>
          <p:nvPr/>
        </p:nvCxnSpPr>
        <p:spPr>
          <a:xfrm rot="10800000">
            <a:off x="3347864" y="1844824"/>
            <a:ext cx="1944216" cy="0"/>
          </a:xfrm>
          <a:prstGeom prst="straightConnector1">
            <a:avLst/>
          </a:prstGeom>
          <a:noFill/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1" name="Google Shape;161;p2"/>
          <p:cNvCxnSpPr/>
          <p:nvPr/>
        </p:nvCxnSpPr>
        <p:spPr>
          <a:xfrm flipH="1">
            <a:off x="3419780" y="3212976"/>
            <a:ext cx="1872300" cy="1368300"/>
          </a:xfrm>
          <a:prstGeom prst="bentConnector3">
            <a:avLst>
              <a:gd fmla="val 49998" name="adj1"/>
            </a:avLst>
          </a:prstGeom>
          <a:noFill/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2" name="Google Shape;162;p2"/>
          <p:cNvCxnSpPr/>
          <p:nvPr/>
        </p:nvCxnSpPr>
        <p:spPr>
          <a:xfrm>
            <a:off x="6876256" y="2132856"/>
            <a:ext cx="0" cy="432048"/>
          </a:xfrm>
          <a:prstGeom prst="straightConnector1">
            <a:avLst/>
          </a:prstGeom>
          <a:noFill/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3" name="Google Shape;163;p2"/>
          <p:cNvCxnSpPr/>
          <p:nvPr/>
        </p:nvCxnSpPr>
        <p:spPr>
          <a:xfrm rot="10800000">
            <a:off x="5580112" y="2060848"/>
            <a:ext cx="0" cy="288032"/>
          </a:xfrm>
          <a:prstGeom prst="straightConnector1">
            <a:avLst/>
          </a:prstGeom>
          <a:noFill/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4" name="Google Shape;164;p2"/>
          <p:cNvCxnSpPr/>
          <p:nvPr/>
        </p:nvCxnSpPr>
        <p:spPr>
          <a:xfrm rot="10800000">
            <a:off x="1907704" y="2348880"/>
            <a:ext cx="3672408" cy="0"/>
          </a:xfrm>
          <a:prstGeom prst="straightConnector1">
            <a:avLst/>
          </a:prstGeom>
          <a:noFill/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5" name="Google Shape;165;p2"/>
          <p:cNvCxnSpPr/>
          <p:nvPr/>
        </p:nvCxnSpPr>
        <p:spPr>
          <a:xfrm>
            <a:off x="1907704" y="2348880"/>
            <a:ext cx="0" cy="288032"/>
          </a:xfrm>
          <a:prstGeom prst="straightConnector1">
            <a:avLst/>
          </a:prstGeom>
          <a:noFill/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0"/>
          <p:cNvSpPr txBox="1"/>
          <p:nvPr/>
        </p:nvSpPr>
        <p:spPr>
          <a:xfrm>
            <a:off x="1736" y="353919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</a:t>
            </a:r>
            <a:r>
              <a:rPr b="1" lang="fr-FR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r>
              <a:rPr b="1" lang="fr-FR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récepteurs</a:t>
            </a:r>
            <a:r>
              <a:rPr b="1" lang="fr-FR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r>
              <a:rPr b="1" lang="fr-FR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des neurotransmetteurs 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8" name="Google Shape;348;p20"/>
          <p:cNvSpPr txBox="1"/>
          <p:nvPr/>
        </p:nvSpPr>
        <p:spPr>
          <a:xfrm>
            <a:off x="214282" y="1457396"/>
            <a:ext cx="892971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Protéines intrinsèques situés dans la membrane plasmique des neurones post Ganglionnaires et des cellules effectrices. 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349" name="Google Shape;349;p20"/>
          <p:cNvGrpSpPr/>
          <p:nvPr/>
        </p:nvGrpSpPr>
        <p:grpSpPr>
          <a:xfrm>
            <a:off x="1357290" y="2746394"/>
            <a:ext cx="6095999" cy="2730499"/>
            <a:chOff x="0" y="666750"/>
            <a:chExt cx="6095999" cy="2730499"/>
          </a:xfrm>
        </p:grpSpPr>
        <p:sp>
          <p:nvSpPr>
            <p:cNvPr id="350" name="Google Shape;350;p20"/>
            <p:cNvSpPr/>
            <p:nvPr/>
          </p:nvSpPr>
          <p:spPr>
            <a:xfrm>
              <a:off x="0" y="1397000"/>
              <a:ext cx="2539999" cy="1269999"/>
            </a:xfrm>
            <a:prstGeom prst="roundRect">
              <a:avLst>
                <a:gd fmla="val 10000" name="adj"/>
              </a:avLst>
            </a:prstGeom>
            <a:solidFill>
              <a:srgbClr val="FD85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0"/>
            <p:cNvSpPr txBox="1"/>
            <p:nvPr/>
          </p:nvSpPr>
          <p:spPr>
            <a:xfrm>
              <a:off x="37197" y="1434197"/>
              <a:ext cx="2465605" cy="11956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entury Schoolbook"/>
                <a:buNone/>
              </a:pPr>
              <a:r>
                <a:rPr lang="fr-FR" sz="2800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Différents types de récepteurs</a:t>
              </a:r>
              <a:endParaRPr sz="2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52" name="Google Shape;352;p20"/>
            <p:cNvSpPr/>
            <p:nvPr/>
          </p:nvSpPr>
          <p:spPr>
            <a:xfrm rot="-2142401">
              <a:off x="2422396" y="1638750"/>
              <a:ext cx="1251207" cy="5625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C9682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20"/>
            <p:cNvSpPr txBox="1"/>
            <p:nvPr/>
          </p:nvSpPr>
          <p:spPr>
            <a:xfrm rot="-2142401">
              <a:off x="3016719" y="1635594"/>
              <a:ext cx="62560" cy="62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Schoolbook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54" name="Google Shape;354;p20"/>
            <p:cNvSpPr/>
            <p:nvPr/>
          </p:nvSpPr>
          <p:spPr>
            <a:xfrm>
              <a:off x="3556000" y="666750"/>
              <a:ext cx="2539999" cy="1269999"/>
            </a:xfrm>
            <a:prstGeom prst="roundRect">
              <a:avLst>
                <a:gd fmla="val 10000" name="adj"/>
              </a:avLst>
            </a:prstGeom>
            <a:solidFill>
              <a:srgbClr val="FD85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0"/>
            <p:cNvSpPr txBox="1"/>
            <p:nvPr/>
          </p:nvSpPr>
          <p:spPr>
            <a:xfrm>
              <a:off x="3593197" y="703947"/>
              <a:ext cx="2465605" cy="11956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entury Schoolbook"/>
                <a:buNone/>
              </a:pPr>
              <a:r>
                <a:rPr lang="fr-FR" sz="2800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 cholinergiques</a:t>
              </a:r>
              <a:endParaRPr sz="2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56" name="Google Shape;356;p20"/>
            <p:cNvSpPr/>
            <p:nvPr/>
          </p:nvSpPr>
          <p:spPr>
            <a:xfrm rot="2142401">
              <a:off x="2422396" y="2368999"/>
              <a:ext cx="1251207" cy="5625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C9682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20"/>
            <p:cNvSpPr txBox="1"/>
            <p:nvPr/>
          </p:nvSpPr>
          <p:spPr>
            <a:xfrm rot="2142401">
              <a:off x="3016719" y="2365844"/>
              <a:ext cx="62560" cy="62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Schoolbook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58" name="Google Shape;358;p20"/>
            <p:cNvSpPr/>
            <p:nvPr/>
          </p:nvSpPr>
          <p:spPr>
            <a:xfrm>
              <a:off x="3556000" y="2127250"/>
              <a:ext cx="2539999" cy="1269999"/>
            </a:xfrm>
            <a:prstGeom prst="roundRect">
              <a:avLst>
                <a:gd fmla="val 10000" name="adj"/>
              </a:avLst>
            </a:prstGeom>
            <a:solidFill>
              <a:srgbClr val="FD85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20"/>
            <p:cNvSpPr txBox="1"/>
            <p:nvPr/>
          </p:nvSpPr>
          <p:spPr>
            <a:xfrm>
              <a:off x="3593197" y="2164447"/>
              <a:ext cx="2465605" cy="11956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entury Schoolbook"/>
                <a:buNone/>
              </a:pPr>
              <a:r>
                <a:rPr lang="fr-FR" sz="2800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 adrénergiques</a:t>
              </a:r>
              <a:endParaRPr sz="2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1"/>
          <p:cNvSpPr txBox="1"/>
          <p:nvPr/>
        </p:nvSpPr>
        <p:spPr>
          <a:xfrm>
            <a:off x="539552" y="142852"/>
            <a:ext cx="7532910" cy="646331"/>
          </a:xfrm>
          <a:prstGeom prst="rect">
            <a:avLst/>
          </a:prstGeom>
          <a:noFill/>
          <a:ln cap="flat" cmpd="sng" w="9525">
            <a:solidFill>
              <a:srgbClr val="4147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récepteurs adrénergiques</a:t>
            </a:r>
            <a:endParaRPr b="1" sz="36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grpSp>
        <p:nvGrpSpPr>
          <p:cNvPr id="366" name="Google Shape;366;p21"/>
          <p:cNvGrpSpPr/>
          <p:nvPr/>
        </p:nvGrpSpPr>
        <p:grpSpPr>
          <a:xfrm>
            <a:off x="1073947" y="1905036"/>
            <a:ext cx="7043709" cy="3299551"/>
            <a:chOff x="2409" y="254020"/>
            <a:chExt cx="7043709" cy="3299551"/>
          </a:xfrm>
        </p:grpSpPr>
        <p:sp>
          <p:nvSpPr>
            <p:cNvPr id="367" name="Google Shape;367;p21"/>
            <p:cNvSpPr/>
            <p:nvPr/>
          </p:nvSpPr>
          <p:spPr>
            <a:xfrm>
              <a:off x="4893874" y="2342771"/>
              <a:ext cx="1434829" cy="341424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FEA78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68" name="Google Shape;368;p21"/>
            <p:cNvSpPr/>
            <p:nvPr/>
          </p:nvSpPr>
          <p:spPr>
            <a:xfrm>
              <a:off x="4848154" y="2342771"/>
              <a:ext cx="91440" cy="341424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25400">
              <a:solidFill>
                <a:srgbClr val="FEA78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69" name="Google Shape;369;p21"/>
            <p:cNvSpPr/>
            <p:nvPr/>
          </p:nvSpPr>
          <p:spPr>
            <a:xfrm>
              <a:off x="3459044" y="2342771"/>
              <a:ext cx="1434829" cy="341424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FEA78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70" name="Google Shape;370;p21"/>
            <p:cNvSpPr/>
            <p:nvPr/>
          </p:nvSpPr>
          <p:spPr>
            <a:xfrm>
              <a:off x="3100337" y="999479"/>
              <a:ext cx="1793537" cy="597832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98170"/>
                  </a:lnTo>
                  <a:lnTo>
                    <a:pt x="120000" y="9817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FD883D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71" name="Google Shape;371;p21"/>
            <p:cNvSpPr/>
            <p:nvPr/>
          </p:nvSpPr>
          <p:spPr>
            <a:xfrm>
              <a:off x="1306799" y="2342771"/>
              <a:ext cx="717414" cy="341424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FEA78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72" name="Google Shape;372;p21"/>
            <p:cNvSpPr/>
            <p:nvPr/>
          </p:nvSpPr>
          <p:spPr>
            <a:xfrm>
              <a:off x="589384" y="2342771"/>
              <a:ext cx="717414" cy="341424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FEA78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73" name="Google Shape;373;p21"/>
            <p:cNvSpPr/>
            <p:nvPr/>
          </p:nvSpPr>
          <p:spPr>
            <a:xfrm>
              <a:off x="1306799" y="999479"/>
              <a:ext cx="1793537" cy="597832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98170"/>
                  </a:lnTo>
                  <a:lnTo>
                    <a:pt x="0" y="98170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FD883D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74" name="Google Shape;374;p21"/>
            <p:cNvSpPr/>
            <p:nvPr/>
          </p:nvSpPr>
          <p:spPr>
            <a:xfrm>
              <a:off x="1402638" y="254020"/>
              <a:ext cx="3395396" cy="745459"/>
            </a:xfrm>
            <a:prstGeom prst="roundRect">
              <a:avLst>
                <a:gd fmla="val 10000" name="adj"/>
              </a:avLst>
            </a:prstGeom>
            <a:solidFill>
              <a:srgbClr val="E57931"/>
            </a:soli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1"/>
            <p:cNvSpPr/>
            <p:nvPr/>
          </p:nvSpPr>
          <p:spPr>
            <a:xfrm>
              <a:off x="1533077" y="377937"/>
              <a:ext cx="3395396" cy="74545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21"/>
            <p:cNvSpPr txBox="1"/>
            <p:nvPr/>
          </p:nvSpPr>
          <p:spPr>
            <a:xfrm>
              <a:off x="1554911" y="399771"/>
              <a:ext cx="3351728" cy="701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entury Schoolbook"/>
                <a:buNone/>
              </a:pPr>
              <a:r>
                <a:rPr lang="fr-FR" sz="28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 adrénergiques</a:t>
              </a:r>
              <a:endParaRPr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77" name="Google Shape;377;p21"/>
            <p:cNvSpPr/>
            <p:nvPr/>
          </p:nvSpPr>
          <p:spPr>
            <a:xfrm>
              <a:off x="719824" y="1597311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rgbClr val="FD883D"/>
            </a:soli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21"/>
            <p:cNvSpPr/>
            <p:nvPr/>
          </p:nvSpPr>
          <p:spPr>
            <a:xfrm>
              <a:off x="850263" y="1721228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21"/>
            <p:cNvSpPr txBox="1"/>
            <p:nvPr/>
          </p:nvSpPr>
          <p:spPr>
            <a:xfrm>
              <a:off x="872097" y="1743062"/>
              <a:ext cx="1130283" cy="701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entury Schoolbook"/>
                <a:buNone/>
              </a:pPr>
              <a:r>
                <a:rPr lang="fr-FR" sz="21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 alpha</a:t>
              </a:r>
              <a:endParaRPr sz="21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80" name="Google Shape;380;p21"/>
            <p:cNvSpPr/>
            <p:nvPr/>
          </p:nvSpPr>
          <p:spPr>
            <a:xfrm>
              <a:off x="2409" y="2684195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rgbClr val="FEA782"/>
            </a:soli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21"/>
            <p:cNvSpPr/>
            <p:nvPr/>
          </p:nvSpPr>
          <p:spPr>
            <a:xfrm>
              <a:off x="132848" y="2808112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21"/>
            <p:cNvSpPr txBox="1"/>
            <p:nvPr/>
          </p:nvSpPr>
          <p:spPr>
            <a:xfrm>
              <a:off x="154682" y="2829946"/>
              <a:ext cx="1130283" cy="701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Times New Roman"/>
                <a:buNone/>
              </a:pPr>
              <a:r>
                <a:rPr lang="fr-FR" sz="21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α 1</a:t>
              </a:r>
              <a:endParaRPr sz="21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83" name="Google Shape;383;p21"/>
            <p:cNvSpPr/>
            <p:nvPr/>
          </p:nvSpPr>
          <p:spPr>
            <a:xfrm>
              <a:off x="1437238" y="2684195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rgbClr val="FEA782"/>
            </a:soli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21"/>
            <p:cNvSpPr/>
            <p:nvPr/>
          </p:nvSpPr>
          <p:spPr>
            <a:xfrm>
              <a:off x="1567677" y="2808112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21"/>
            <p:cNvSpPr txBox="1"/>
            <p:nvPr/>
          </p:nvSpPr>
          <p:spPr>
            <a:xfrm>
              <a:off x="1589511" y="2829946"/>
              <a:ext cx="1130283" cy="701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Times New Roman"/>
                <a:buNone/>
              </a:pPr>
              <a:r>
                <a:rPr lang="fr-FR" sz="21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α2</a:t>
              </a:r>
              <a:endParaRPr sz="21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86" name="Google Shape;386;p21"/>
            <p:cNvSpPr/>
            <p:nvPr/>
          </p:nvSpPr>
          <p:spPr>
            <a:xfrm>
              <a:off x="4306898" y="1597311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rgbClr val="FD883D"/>
            </a:soli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21"/>
            <p:cNvSpPr/>
            <p:nvPr/>
          </p:nvSpPr>
          <p:spPr>
            <a:xfrm>
              <a:off x="4437337" y="1721228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21"/>
            <p:cNvSpPr txBox="1"/>
            <p:nvPr/>
          </p:nvSpPr>
          <p:spPr>
            <a:xfrm>
              <a:off x="4459171" y="1743062"/>
              <a:ext cx="1130283" cy="701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entury Schoolbook"/>
                <a:buNone/>
              </a:pPr>
              <a:r>
                <a:rPr lang="fr-FR" sz="21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 bêta </a:t>
              </a:r>
              <a:endParaRPr sz="21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89" name="Google Shape;389;p21"/>
            <p:cNvSpPr/>
            <p:nvPr/>
          </p:nvSpPr>
          <p:spPr>
            <a:xfrm>
              <a:off x="2872068" y="2684195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rgbClr val="FEA782"/>
            </a:soli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21"/>
            <p:cNvSpPr/>
            <p:nvPr/>
          </p:nvSpPr>
          <p:spPr>
            <a:xfrm>
              <a:off x="3002507" y="2808112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21"/>
            <p:cNvSpPr txBox="1"/>
            <p:nvPr/>
          </p:nvSpPr>
          <p:spPr>
            <a:xfrm>
              <a:off x="3024341" y="2829946"/>
              <a:ext cx="1130283" cy="701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Times New Roman"/>
                <a:buNone/>
              </a:pPr>
              <a:r>
                <a:rPr lang="fr-FR" sz="21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β1</a:t>
              </a:r>
              <a:endParaRPr sz="21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92" name="Google Shape;392;p21"/>
            <p:cNvSpPr/>
            <p:nvPr/>
          </p:nvSpPr>
          <p:spPr>
            <a:xfrm>
              <a:off x="4306898" y="2684195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rgbClr val="FEA782"/>
            </a:soli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21"/>
            <p:cNvSpPr/>
            <p:nvPr/>
          </p:nvSpPr>
          <p:spPr>
            <a:xfrm>
              <a:off x="4437337" y="2808112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21"/>
            <p:cNvSpPr txBox="1"/>
            <p:nvPr/>
          </p:nvSpPr>
          <p:spPr>
            <a:xfrm>
              <a:off x="4459171" y="2829946"/>
              <a:ext cx="1130283" cy="701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Times New Roman"/>
                <a:buNone/>
              </a:pPr>
              <a:r>
                <a:rPr lang="fr-FR" sz="21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β2</a:t>
              </a:r>
              <a:endParaRPr sz="21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95" name="Google Shape;395;p21"/>
            <p:cNvSpPr/>
            <p:nvPr/>
          </p:nvSpPr>
          <p:spPr>
            <a:xfrm>
              <a:off x="5741728" y="2684195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rgbClr val="FEA782"/>
            </a:soli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21"/>
            <p:cNvSpPr/>
            <p:nvPr/>
          </p:nvSpPr>
          <p:spPr>
            <a:xfrm>
              <a:off x="5872167" y="2808112"/>
              <a:ext cx="1173951" cy="74545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21"/>
            <p:cNvSpPr txBox="1"/>
            <p:nvPr/>
          </p:nvSpPr>
          <p:spPr>
            <a:xfrm>
              <a:off x="5894001" y="2829946"/>
              <a:ext cx="1130283" cy="701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Times New Roman"/>
                <a:buNone/>
              </a:pPr>
              <a:r>
                <a:rPr lang="fr-FR" sz="21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β3</a:t>
              </a:r>
              <a:endParaRPr sz="21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sp>
        <p:nvSpPr>
          <p:cNvPr id="398" name="Google Shape;398;p21"/>
          <p:cNvSpPr/>
          <p:nvPr/>
        </p:nvSpPr>
        <p:spPr>
          <a:xfrm rot="-5400000">
            <a:off x="2803910" y="3969392"/>
            <a:ext cx="571504" cy="3178991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5715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99" name="Google Shape;399;p21"/>
          <p:cNvSpPr txBox="1"/>
          <p:nvPr/>
        </p:nvSpPr>
        <p:spPr>
          <a:xfrm>
            <a:off x="2058418" y="5786454"/>
            <a:ext cx="207170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993D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Excitation </a:t>
            </a:r>
            <a:endParaRPr b="1" sz="2800">
              <a:solidFill>
                <a:srgbClr val="993D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00" name="Google Shape;400;p21"/>
          <p:cNvSpPr/>
          <p:nvPr/>
        </p:nvSpPr>
        <p:spPr>
          <a:xfrm rot="-5400000">
            <a:off x="4357687" y="4214821"/>
            <a:ext cx="857257" cy="3000393"/>
          </a:xfrm>
          <a:prstGeom prst="leftBrace">
            <a:avLst>
              <a:gd fmla="val 8333" name="adj1"/>
              <a:gd fmla="val 51251" name="adj2"/>
            </a:avLst>
          </a:prstGeom>
          <a:noFill/>
          <a:ln cap="flat" cmpd="sng" w="57150">
            <a:solidFill>
              <a:srgbClr val="CFA80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01" name="Google Shape;401;p21"/>
          <p:cNvSpPr txBox="1"/>
          <p:nvPr/>
        </p:nvSpPr>
        <p:spPr>
          <a:xfrm>
            <a:off x="3799434" y="6049052"/>
            <a:ext cx="207170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CFA809"/>
                </a:solidFill>
                <a:latin typeface="Comic Sans MS"/>
                <a:ea typeface="Comic Sans MS"/>
                <a:cs typeface="Comic Sans MS"/>
                <a:sym typeface="Comic Sans MS"/>
              </a:rPr>
              <a:t>Inhibition </a:t>
            </a:r>
            <a:endParaRPr b="1" sz="2800">
              <a:solidFill>
                <a:srgbClr val="CFA80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cxnSp>
        <p:nvCxnSpPr>
          <p:cNvPr id="402" name="Google Shape;402;p21"/>
          <p:cNvCxnSpPr/>
          <p:nvPr/>
        </p:nvCxnSpPr>
        <p:spPr>
          <a:xfrm flipH="1" rot="-5400000">
            <a:off x="7063511" y="5777635"/>
            <a:ext cx="999338" cy="18431"/>
          </a:xfrm>
          <a:prstGeom prst="straightConnector1">
            <a:avLst/>
          </a:prstGeom>
          <a:noFill/>
          <a:ln cap="flat" cmpd="sng" w="57150">
            <a:solidFill>
              <a:srgbClr val="860036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03" name="Google Shape;403;p21"/>
          <p:cNvSpPr txBox="1"/>
          <p:nvPr/>
        </p:nvSpPr>
        <p:spPr>
          <a:xfrm>
            <a:off x="6260008" y="6263366"/>
            <a:ext cx="264320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860036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Thermogénèse </a:t>
            </a:r>
            <a:endParaRPr b="1" sz="2800">
              <a:solidFill>
                <a:srgbClr val="86003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04" name="Google Shape;404;p21"/>
          <p:cNvSpPr txBox="1"/>
          <p:nvPr/>
        </p:nvSpPr>
        <p:spPr>
          <a:xfrm>
            <a:off x="0" y="913139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Localisation</a:t>
            </a:r>
            <a:r>
              <a:rPr b="1" lang="fr-FR" sz="2000">
                <a:solidFill>
                  <a:srgbClr val="F9E17F"/>
                </a:solidFill>
                <a:latin typeface="Comic Sans MS"/>
                <a:ea typeface="Comic Sans MS"/>
                <a:cs typeface="Comic Sans MS"/>
                <a:sym typeface="Comic Sans MS"/>
              </a:rPr>
              <a:t> :</a:t>
            </a:r>
            <a:r>
              <a:rPr b="1" lang="fr-FR" sz="2000">
                <a:solidFill>
                  <a:srgbClr val="EA6D59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fr-FR" sz="2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Effecteurs viscéraux innervés par des axones PostGanglionnaire  sympathiques </a:t>
            </a:r>
            <a:r>
              <a:rPr b="1" lang="fr-FR" sz="2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(α ou/et β).</a:t>
            </a:r>
            <a:endParaRPr b="1" sz="2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" name="Google Shape;410;p22"/>
          <p:cNvGraphicFramePr/>
          <p:nvPr/>
        </p:nvGraphicFramePr>
        <p:xfrm>
          <a:off x="457200" y="121442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{02A217CF-C5BD-47C7-AAFF-FD0018E95FB3}</a:tableStyleId>
              </a:tblPr>
              <a:tblGrid>
                <a:gridCol w="2114525"/>
                <a:gridCol w="611507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Organes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Effets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200" u="none" cap="none" strike="noStrike"/>
                        <a:t>Cœur :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200" u="sng" cap="none" strike="noStrike">
                          <a:solidFill>
                            <a:srgbClr val="FF0000"/>
                          </a:solidFill>
                        </a:rPr>
                        <a:t>Tachycardie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600" u="none" cap="none" strike="noStrike"/>
                        <a:t>Oreillette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β1</a:t>
                      </a:r>
                      <a:r>
                        <a:rPr b="1" lang="fr-FR" sz="2600" u="none" cap="none" strike="noStrike">
                          <a:solidFill>
                            <a:srgbClr val="FF0000"/>
                          </a:solidFill>
                        </a:rPr>
                        <a:t>: effets inotrope et chronotrope positifs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6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600" u="none" cap="none" strike="noStrike"/>
                        <a:t>Nœud  auriculo-ventriculaire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t/>
                      </a:r>
                      <a:endParaRPr b="1" sz="2600" u="none" cap="none" strike="noStrike"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β1</a:t>
                      </a:r>
                      <a:r>
                        <a:rPr b="1" lang="fr-FR" sz="2600" u="none" cap="none" strike="noStrike">
                          <a:solidFill>
                            <a:srgbClr val="FF0000"/>
                          </a:solidFill>
                        </a:rPr>
                        <a:t>: effets bathmotope et dromotrope positifs</a:t>
                      </a:r>
                      <a:endParaRPr b="1" sz="2600" u="none" cap="none" strike="noStrike"/>
                    </a:p>
                  </a:txBody>
                  <a:tcPr marT="45725" marB="45725" marR="91450" marL="91450"/>
                </a:tc>
              </a:tr>
              <a:tr h="944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600" u="none" cap="none" strike="noStrike"/>
                        <a:t> ventricule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β1</a:t>
                      </a:r>
                      <a:r>
                        <a:rPr b="1" lang="fr-FR" sz="2600" u="none" cap="none" strike="noStrike">
                          <a:solidFill>
                            <a:srgbClr val="FF0000"/>
                          </a:solidFill>
                        </a:rPr>
                        <a:t>: effets inotrope, chronotrope et bathmotope positifs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11" name="Google Shape;411;p22"/>
          <p:cNvSpPr txBox="1"/>
          <p:nvPr>
            <p:ph type="title"/>
          </p:nvPr>
        </p:nvSpPr>
        <p:spPr>
          <a:xfrm>
            <a:off x="457200" y="836712"/>
            <a:ext cx="9515400" cy="13064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1" lang="fr-FR"/>
              <a:t>Système sympathique (Σ)</a:t>
            </a:r>
            <a:br>
              <a:rPr b="1" lang="fr-FR"/>
            </a:br>
            <a:r>
              <a:rPr b="1" lang="fr-FR" sz="3600"/>
              <a:t>Les effets adrénergiques</a:t>
            </a:r>
            <a:br>
              <a:rPr b="1" lang="fr-FR"/>
            </a:br>
            <a:br>
              <a:rPr b="1" lang="fr-FR"/>
            </a:b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6" name="Google Shape;416;p23"/>
          <p:cNvGraphicFramePr/>
          <p:nvPr/>
        </p:nvGraphicFramePr>
        <p:xfrm>
          <a:off x="457200" y="121442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{02A217CF-C5BD-47C7-AAFF-FD0018E95FB3}</a:tableStyleId>
              </a:tblPr>
              <a:tblGrid>
                <a:gridCol w="2114525"/>
                <a:gridCol w="6115075"/>
              </a:tblGrid>
              <a:tr h="6150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Organes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Effets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556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200" u="none" cap="none" strike="noStrike"/>
                        <a:t>Artères :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200" u="sng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849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600" u="none" cap="none" strike="noStrike"/>
                        <a:t>Coronaires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α: </a:t>
                      </a:r>
                      <a:r>
                        <a:rPr b="1" lang="fr-FR" sz="2600" u="sng" cap="none" strike="noStrike">
                          <a:solidFill>
                            <a:srgbClr val="FF0000"/>
                          </a:solidFill>
                        </a:rPr>
                        <a:t>constriction</a:t>
                      </a:r>
                      <a:r>
                        <a:rPr b="1" baseline="30000" lang="fr-FR" sz="2600" u="none" cap="none" strike="noStrike">
                          <a:solidFill>
                            <a:srgbClr val="FF0000"/>
                          </a:solidFill>
                        </a:rPr>
                        <a:t>+++</a:t>
                      </a:r>
                      <a:r>
                        <a:rPr b="1" lang="fr-FR" sz="2600" u="sng" cap="none" strike="noStrike">
                          <a:solidFill>
                            <a:srgbClr val="FF0000"/>
                          </a:solidFill>
                        </a:rPr>
                        <a:t> 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β</a:t>
                      </a:r>
                      <a:r>
                        <a:rPr b="1" baseline="-25000" lang="fr-FR" sz="2600" u="none" cap="none" strike="noStrike"/>
                        <a:t>2</a:t>
                      </a:r>
                      <a:r>
                        <a:rPr b="1" lang="fr-FR" sz="2600" u="none" cap="none" strike="noStrike">
                          <a:solidFill>
                            <a:srgbClr val="FF0000"/>
                          </a:solidFill>
                        </a:rPr>
                        <a:t>: </a:t>
                      </a:r>
                      <a:r>
                        <a:rPr b="1" lang="fr-FR" sz="2600" u="none" cap="none" strike="noStrike">
                          <a:solidFill>
                            <a:srgbClr val="002060"/>
                          </a:solidFill>
                        </a:rPr>
                        <a:t>dilatation</a:t>
                      </a:r>
                      <a:r>
                        <a:rPr b="1" baseline="30000" lang="fr-FR" sz="2600" u="none" cap="none" strike="noStrike">
                          <a:solidFill>
                            <a:srgbClr val="002060"/>
                          </a:solidFill>
                        </a:rPr>
                        <a:t>+</a:t>
                      </a:r>
                      <a:r>
                        <a:rPr b="1" lang="fr-FR" sz="2600" u="none" cap="none" strike="noStrike">
                          <a:solidFill>
                            <a:srgbClr val="002060"/>
                          </a:solidFill>
                        </a:rPr>
                        <a:t>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972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600" u="none" cap="none" strike="noStrike"/>
                        <a:t>Cutanées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α:   </a:t>
                      </a:r>
                      <a:r>
                        <a:rPr b="1" lang="fr-FR" sz="2600" u="sng" cap="none" strike="noStrike">
                          <a:solidFill>
                            <a:srgbClr val="FF0000"/>
                          </a:solidFill>
                        </a:rPr>
                        <a:t>constriction</a:t>
                      </a:r>
                      <a:endParaRPr b="1" sz="2600" u="sng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4686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600" u="none" cap="none" strike="noStrike"/>
                        <a:t>Cérébrales   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α: </a:t>
                      </a:r>
                      <a:r>
                        <a:rPr b="1" lang="fr-FR" sz="2600" u="sng" cap="none" strike="noStrike">
                          <a:solidFill>
                            <a:srgbClr val="FF0000"/>
                          </a:solidFill>
                        </a:rPr>
                        <a:t>constriction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849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600" u="none" cap="none" strike="noStrike"/>
                        <a:t>Pulmonaires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α: </a:t>
                      </a:r>
                      <a:r>
                        <a:rPr b="1" lang="fr-FR" sz="2600" u="sng" cap="none" strike="noStrike">
                          <a:solidFill>
                            <a:srgbClr val="FF0000"/>
                          </a:solidFill>
                        </a:rPr>
                        <a:t>constriction</a:t>
                      </a:r>
                      <a:r>
                        <a:rPr b="1" baseline="30000" lang="fr-FR" sz="2600" u="none" cap="none" strike="noStrike">
                          <a:solidFill>
                            <a:srgbClr val="FF0000"/>
                          </a:solidFill>
                        </a:rPr>
                        <a:t>+++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β</a:t>
                      </a:r>
                      <a:r>
                        <a:rPr b="1" baseline="-25000" lang="fr-FR" sz="2600" u="none" cap="none" strike="noStrike"/>
                        <a:t>2</a:t>
                      </a:r>
                      <a:r>
                        <a:rPr b="1" lang="fr-FR" sz="2600" u="none" cap="none" strike="noStrike"/>
                        <a:t>: </a:t>
                      </a:r>
                      <a:r>
                        <a:rPr b="1" lang="fr-FR" sz="2600" u="none" cap="none" strike="noStrike">
                          <a:solidFill>
                            <a:srgbClr val="002060"/>
                          </a:solidFill>
                        </a:rPr>
                        <a:t>dilatation</a:t>
                      </a:r>
                      <a:r>
                        <a:rPr b="1" baseline="30000" lang="fr-FR" sz="2600" u="none" cap="none" strike="noStrike">
                          <a:solidFill>
                            <a:srgbClr val="002060"/>
                          </a:solidFill>
                        </a:rPr>
                        <a:t>+</a:t>
                      </a:r>
                      <a:r>
                        <a:rPr b="1" lang="fr-FR" sz="2600" u="none" cap="none" strike="noStrike">
                          <a:solidFill>
                            <a:srgbClr val="002060"/>
                          </a:solidFill>
                        </a:rPr>
                        <a:t>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1098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600" u="none" cap="none" strike="noStrike"/>
                        <a:t>Rénales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α</a:t>
                      </a:r>
                      <a:r>
                        <a:rPr b="1" baseline="-25000" lang="fr-FR" sz="2600" u="none" cap="none" strike="noStrike"/>
                        <a:t>1</a:t>
                      </a:r>
                      <a:r>
                        <a:rPr b="1" lang="fr-FR" sz="2600" u="none" cap="none" strike="noStrike"/>
                        <a:t>: </a:t>
                      </a:r>
                      <a:r>
                        <a:rPr b="1" lang="fr-FR" sz="2600" u="sng" cap="none" strike="noStrike">
                          <a:solidFill>
                            <a:srgbClr val="FF0000"/>
                          </a:solidFill>
                        </a:rPr>
                        <a:t>constriction</a:t>
                      </a:r>
                      <a:r>
                        <a:rPr b="1" baseline="30000" lang="fr-FR" sz="2600" u="none" cap="none" strike="noStrike">
                          <a:solidFill>
                            <a:srgbClr val="FF0000"/>
                          </a:solidFill>
                        </a:rPr>
                        <a:t>+++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β</a:t>
                      </a:r>
                      <a:r>
                        <a:rPr b="1" baseline="-25000" lang="fr-FR" sz="2600" u="none" cap="none" strike="noStrike"/>
                        <a:t>1,2</a:t>
                      </a:r>
                      <a:r>
                        <a:rPr b="1" lang="fr-FR" sz="2600" u="none" cap="none" strike="noStrike"/>
                        <a:t>: </a:t>
                      </a:r>
                      <a:r>
                        <a:rPr b="1" lang="fr-FR" sz="2600" u="none" cap="none" strike="noStrike">
                          <a:solidFill>
                            <a:srgbClr val="002060"/>
                          </a:solidFill>
                        </a:rPr>
                        <a:t>dilatation</a:t>
                      </a:r>
                      <a:r>
                        <a:rPr b="1" baseline="30000" lang="fr-FR" sz="2600" u="none" cap="none" strike="noStrike">
                          <a:solidFill>
                            <a:srgbClr val="002060"/>
                          </a:solidFill>
                        </a:rPr>
                        <a:t>+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17" name="Google Shape;417;p23"/>
          <p:cNvSpPr txBox="1"/>
          <p:nvPr>
            <p:ph type="title"/>
          </p:nvPr>
        </p:nvSpPr>
        <p:spPr>
          <a:xfrm>
            <a:off x="457200" y="1489084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1" lang="fr-FR"/>
              <a:t>Système sympathique (Σ)</a:t>
            </a:r>
            <a:br>
              <a:rPr b="1" lang="fr-FR"/>
            </a:br>
            <a:r>
              <a:rPr b="1" lang="fr-FR" sz="3600"/>
              <a:t>Les effets adrénergiques</a:t>
            </a:r>
            <a:br>
              <a:rPr b="1" lang="fr-FR"/>
            </a:br>
            <a:br>
              <a:rPr b="1" lang="fr-FR"/>
            </a:b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2" name="Google Shape;422;p24"/>
          <p:cNvGraphicFramePr/>
          <p:nvPr/>
        </p:nvGraphicFramePr>
        <p:xfrm>
          <a:off x="457200" y="26136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{02A217CF-C5BD-47C7-AAFF-FD0018E95FB3}</a:tableStyleId>
              </a:tblPr>
              <a:tblGrid>
                <a:gridCol w="2114525"/>
                <a:gridCol w="6115075"/>
              </a:tblGrid>
              <a:tr h="6150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Organes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Effets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556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200" u="none" cap="none" strike="noStrike"/>
                        <a:t>Veines :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entury Schoolbook"/>
                        <a:buNone/>
                      </a:pPr>
                      <a:r>
                        <a:rPr b="1" lang="fr-FR" sz="3200" u="none" cap="none" strike="noStrike"/>
                        <a:t>α</a:t>
                      </a:r>
                      <a:r>
                        <a:rPr b="1" baseline="-25000" lang="fr-FR" sz="3200" u="none" cap="none" strike="noStrike"/>
                        <a:t>1</a:t>
                      </a:r>
                      <a:r>
                        <a:rPr b="1" lang="fr-FR" sz="3200" u="none" cap="none" strike="noStrike"/>
                        <a:t>: </a:t>
                      </a:r>
                      <a:r>
                        <a:rPr b="1" lang="fr-FR" sz="3200" u="none" cap="none" strike="noStrike">
                          <a:solidFill>
                            <a:srgbClr val="FF0000"/>
                          </a:solidFill>
                        </a:rPr>
                        <a:t>constriction</a:t>
                      </a:r>
                      <a:r>
                        <a:rPr b="1" baseline="30000" lang="fr-FR" sz="3200" u="none" cap="none" strike="noStrike">
                          <a:solidFill>
                            <a:srgbClr val="FF0000"/>
                          </a:solidFill>
                        </a:rPr>
                        <a:t>++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entury Schoolbook"/>
                        <a:buNone/>
                      </a:pPr>
                      <a:r>
                        <a:rPr b="1" lang="fr-FR" sz="3200" u="none" cap="none" strike="noStrike"/>
                        <a:t>β</a:t>
                      </a:r>
                      <a:r>
                        <a:rPr b="1" baseline="-25000" lang="fr-FR" sz="3200" u="none" cap="none" strike="noStrike"/>
                        <a:t>2</a:t>
                      </a:r>
                      <a:r>
                        <a:rPr b="1" lang="fr-FR" sz="3200" u="none" cap="none" strike="noStrike"/>
                        <a:t>: </a:t>
                      </a:r>
                      <a:r>
                        <a:rPr b="1" lang="fr-FR" sz="3200" u="none" cap="none" strike="noStrike">
                          <a:solidFill>
                            <a:srgbClr val="002060"/>
                          </a:solidFill>
                        </a:rPr>
                        <a:t>dilatation</a:t>
                      </a:r>
                      <a:r>
                        <a:rPr b="1" baseline="30000" lang="fr-FR" sz="3200" u="none" cap="none" strike="noStrike">
                          <a:solidFill>
                            <a:srgbClr val="002060"/>
                          </a:solidFill>
                        </a:rPr>
                        <a:t>++</a:t>
                      </a:r>
                      <a:r>
                        <a:rPr b="1" lang="fr-FR" sz="3200" u="none" cap="none" strike="noStrike">
                          <a:solidFill>
                            <a:srgbClr val="002060"/>
                          </a:solidFill>
                        </a:rPr>
                        <a:t> 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23" name="Google Shape;423;p24"/>
          <p:cNvSpPr txBox="1"/>
          <p:nvPr>
            <p:ph type="title"/>
          </p:nvPr>
        </p:nvSpPr>
        <p:spPr>
          <a:xfrm>
            <a:off x="457200" y="1489084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1" lang="fr-FR"/>
              <a:t>Système sympathique (Σ)</a:t>
            </a:r>
            <a:br>
              <a:rPr b="1" lang="fr-FR"/>
            </a:br>
            <a:r>
              <a:rPr b="1" lang="fr-FR" sz="3600"/>
              <a:t>Les effets adrénergiques</a:t>
            </a:r>
            <a:br>
              <a:rPr b="1" lang="fr-FR"/>
            </a:br>
            <a:br>
              <a:rPr b="1" lang="fr-FR"/>
            </a:b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8" name="Google Shape;428;p25"/>
          <p:cNvGraphicFramePr/>
          <p:nvPr/>
        </p:nvGraphicFramePr>
        <p:xfrm>
          <a:off x="216024" y="129614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{02A217CF-C5BD-47C7-AAFF-FD0018E95FB3}</a:tableStyleId>
              </a:tblPr>
              <a:tblGrid>
                <a:gridCol w="2192350"/>
                <a:gridCol w="6340100"/>
              </a:tblGrid>
              <a:tr h="5611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u="none" cap="none" strike="noStrike"/>
                        <a:t>Organes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u="none" cap="none" strike="noStrike">
                          <a:solidFill>
                            <a:schemeClr val="dk1"/>
                          </a:solidFill>
                        </a:rPr>
                        <a:t>Effets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774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/>
                        <a:t>Poumon (bronches):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lt1"/>
                          </a:solidFill>
                        </a:rPr>
                        <a:t>β</a:t>
                      </a:r>
                      <a:r>
                        <a:rPr b="1" baseline="-25000" lang="fr-FR" sz="2000" u="none" cap="none" strike="noStrike">
                          <a:solidFill>
                            <a:schemeClr val="lt1"/>
                          </a:solidFill>
                        </a:rPr>
                        <a:t>2</a:t>
                      </a:r>
                      <a:r>
                        <a:rPr b="1" lang="fr-FR" sz="2000" u="none" cap="none" strike="noStrike">
                          <a:solidFill>
                            <a:schemeClr val="lt1"/>
                          </a:solidFill>
                        </a:rPr>
                        <a:t>: relaxation</a:t>
                      </a:r>
                      <a:endParaRPr b="1" sz="20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11222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/>
                        <a:t>Utérus</a:t>
                      </a:r>
                      <a:endParaRPr/>
                    </a:p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/>
                        <a:t>(</a:t>
                      </a:r>
                      <a:r>
                        <a:rPr b="1" lang="fr-FR" sz="1600" u="none" cap="none" strike="noStrike"/>
                        <a:t>femme enceinte</a:t>
                      </a:r>
                      <a:r>
                        <a:rPr b="1" lang="fr-FR" sz="2000" u="none" cap="none" strike="noStrike"/>
                        <a:t>) 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Schoolbook"/>
                        <a:buNone/>
                      </a:pPr>
                      <a:r>
                        <a:rPr b="1" lang="fr-FR" sz="2000" u="none" cap="none" strike="noStrike"/>
                        <a:t>α: contraction</a:t>
                      </a:r>
                      <a:r>
                        <a:rPr b="1" baseline="30000" lang="fr-FR" sz="2000" u="none" cap="none" strike="noStrike"/>
                        <a:t>+</a:t>
                      </a:r>
                      <a:endParaRPr b="1" sz="2000" u="none" cap="none" strike="noStrike"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Schoolbook"/>
                        <a:buNone/>
                      </a:pPr>
                      <a:r>
                        <a:rPr b="1" lang="fr-FR" sz="2000" u="none" cap="none" strike="noStrike"/>
                        <a:t>β</a:t>
                      </a:r>
                      <a:r>
                        <a:rPr b="1" baseline="-25000" lang="fr-FR" sz="2000" u="none" cap="none" strike="noStrike"/>
                        <a:t>2</a:t>
                      </a: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</a:rPr>
                        <a:t>: </a:t>
                      </a:r>
                      <a:r>
                        <a:rPr b="1" lang="fr-FR" sz="2000" u="sng" cap="none" strike="noStrike">
                          <a:solidFill>
                            <a:srgbClr val="FF0000"/>
                          </a:solidFill>
                        </a:rPr>
                        <a:t>relxation</a:t>
                      </a:r>
                      <a:r>
                        <a:rPr b="1" baseline="30000" lang="fr-FR" sz="2000" u="none" cap="none" strike="noStrike">
                          <a:solidFill>
                            <a:srgbClr val="FF0000"/>
                          </a:solidFill>
                        </a:rPr>
                        <a:t>+++</a:t>
                      </a: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</a:rPr>
                        <a:t>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27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/>
                        <a:t>Adipocyte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Schoolbook"/>
                        <a:buNone/>
                      </a:pPr>
                      <a:r>
                        <a:rPr b="1" lang="fr-FR" sz="2000" u="none" cap="none" strike="noStrike"/>
                        <a:t>β</a:t>
                      </a:r>
                      <a:r>
                        <a:rPr b="1" baseline="-25000" lang="fr-FR" sz="2000" u="none" cap="none" strike="noStrike"/>
                        <a:t>1</a:t>
                      </a:r>
                      <a:r>
                        <a:rPr b="1" lang="fr-FR" sz="2000" u="none" cap="none" strike="noStrike"/>
                        <a:t>: lipolyse</a:t>
                      </a:r>
                      <a:endParaRPr b="1" sz="2000" u="none" cap="none" strike="noStrike"/>
                    </a:p>
                  </a:txBody>
                  <a:tcPr marT="45725" marB="45725" marR="91450" marL="91450"/>
                </a:tc>
              </a:tr>
              <a:tr h="774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/>
                        <a:t>Foie   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Schoolbook"/>
                        <a:buNone/>
                      </a:pPr>
                      <a:r>
                        <a:rPr b="1" lang="fr-FR" sz="2000" u="none" cap="none" strike="noStrike"/>
                        <a:t>α: glycogénolyse</a:t>
                      </a:r>
                      <a:r>
                        <a:rPr b="1" baseline="30000" lang="fr-FR" sz="2000" u="none" cap="none" strike="noStrike"/>
                        <a:t>+</a:t>
                      </a:r>
                      <a:endParaRPr b="1" sz="2000" u="none" cap="none" strike="noStrike"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Schoolbook"/>
                        <a:buNone/>
                      </a:pPr>
                      <a:r>
                        <a:rPr b="1" lang="fr-FR" sz="2000" u="none" cap="none" strike="noStrike"/>
                        <a:t>β</a:t>
                      </a:r>
                      <a:r>
                        <a:rPr b="1" baseline="-25000" lang="fr-FR" sz="2000" u="none" cap="none" strike="noStrike"/>
                        <a:t>2</a:t>
                      </a:r>
                      <a:r>
                        <a:rPr b="1" lang="fr-FR" sz="2000" u="none" cap="none" strike="noStrike"/>
                        <a:t>: </a:t>
                      </a:r>
                      <a:r>
                        <a:rPr b="1" lang="fr-FR" sz="2000" u="sng" cap="none" strike="noStrike">
                          <a:solidFill>
                            <a:srgbClr val="FF0000"/>
                          </a:solidFill>
                        </a:rPr>
                        <a:t>néoglucogenèse</a:t>
                      </a:r>
                      <a:r>
                        <a:rPr b="1" baseline="30000" lang="fr-FR" sz="2000" u="none" cap="none" strike="noStrike">
                          <a:solidFill>
                            <a:srgbClr val="FF0000"/>
                          </a:solidFill>
                        </a:rPr>
                        <a:t>+++</a:t>
                      </a: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</a:rPr>
                        <a:t> </a:t>
                      </a:r>
                      <a:endParaRPr b="1" sz="20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774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/>
                        <a:t>Rate 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Schoolbook"/>
                        <a:buNone/>
                      </a:pPr>
                      <a:r>
                        <a:rPr b="1" lang="fr-FR" sz="2000" u="none" cap="none" strike="noStrike"/>
                        <a:t>α: contraction</a:t>
                      </a:r>
                      <a:r>
                        <a:rPr b="1" baseline="30000" lang="fr-FR" sz="2000" u="none" cap="none" strike="noStrike"/>
                        <a:t>+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Schoolbook"/>
                        <a:buNone/>
                      </a:pPr>
                      <a:r>
                        <a:rPr b="1" lang="fr-FR" sz="2000" u="none" cap="none" strike="noStrike"/>
                        <a:t>β</a:t>
                      </a:r>
                      <a:r>
                        <a:rPr b="1" baseline="-25000" lang="fr-FR" sz="2000" u="none" cap="none" strike="noStrike"/>
                        <a:t>2</a:t>
                      </a:r>
                      <a:r>
                        <a:rPr b="1" lang="fr-FR" sz="2000" u="none" cap="none" strike="noStrike"/>
                        <a:t>: </a:t>
                      </a:r>
                      <a:r>
                        <a:rPr b="1" lang="fr-FR" sz="2000" u="sng" cap="none" strike="noStrike">
                          <a:solidFill>
                            <a:srgbClr val="FF0000"/>
                          </a:solidFill>
                        </a:rPr>
                        <a:t>relaxation</a:t>
                      </a:r>
                      <a:r>
                        <a:rPr b="1" baseline="30000" lang="fr-FR" sz="2000" u="none" cap="none" strike="noStrike">
                          <a:solidFill>
                            <a:srgbClr val="FF0000"/>
                          </a:solidFill>
                        </a:rPr>
                        <a:t>+++</a:t>
                      </a: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</a:rPr>
                        <a:t>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510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/>
                        <a:t>Rein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Schoolbook"/>
                        <a:buNone/>
                      </a:pPr>
                      <a:r>
                        <a:rPr b="1" lang="fr-FR" sz="2000" u="none" cap="none" strike="noStrike"/>
                        <a:t>β</a:t>
                      </a:r>
                      <a:r>
                        <a:rPr b="1" baseline="-25000" lang="fr-FR" sz="2000" u="none" cap="none" strike="noStrike"/>
                        <a:t>1</a:t>
                      </a:r>
                      <a:r>
                        <a:rPr b="1" lang="fr-FR" sz="2000" u="none" cap="none" strike="noStrike"/>
                        <a:t>: sécrétion de la rénine</a:t>
                      </a:r>
                      <a:endParaRPr b="1" baseline="30000" sz="2000" u="none" cap="none" strike="noStrike"/>
                    </a:p>
                  </a:txBody>
                  <a:tcPr marT="45725" marB="45725" marR="91450" marL="91450"/>
                </a:tc>
              </a:tr>
              <a:tr h="774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/>
                        <a:t>Vésicule biliaire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Schoolbook"/>
                        <a:buNone/>
                      </a:pPr>
                      <a:r>
                        <a:rPr b="1" lang="fr-FR" sz="2000" u="none" cap="none" strike="noStrike"/>
                        <a:t>β</a:t>
                      </a:r>
                      <a:r>
                        <a:rPr b="1" baseline="-25000" lang="fr-FR" sz="2000" u="none" cap="none" strike="noStrike"/>
                        <a:t>2</a:t>
                      </a:r>
                      <a:r>
                        <a:rPr b="1" lang="fr-FR" sz="2000" u="none" cap="none" strike="noStrike"/>
                        <a:t>: </a:t>
                      </a:r>
                      <a:r>
                        <a:rPr b="1" lang="fr-FR" sz="2000" u="none" cap="none" strike="noStrike">
                          <a:solidFill>
                            <a:schemeClr val="lt1"/>
                          </a:solidFill>
                        </a:rPr>
                        <a:t>relaxation 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Schoolbook"/>
                        <a:buNone/>
                      </a:pPr>
                      <a:r>
                        <a:t/>
                      </a:r>
                      <a:endParaRPr b="1" baseline="30000" sz="20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29" name="Google Shape;429;p25"/>
          <p:cNvSpPr txBox="1"/>
          <p:nvPr>
            <p:ph type="title"/>
          </p:nvPr>
        </p:nvSpPr>
        <p:spPr>
          <a:xfrm>
            <a:off x="457200" y="1489084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1" lang="fr-FR"/>
              <a:t>Système sympathique (Σ)</a:t>
            </a:r>
            <a:br>
              <a:rPr b="1" lang="fr-FR"/>
            </a:br>
            <a:r>
              <a:rPr b="1" lang="fr-FR" sz="3600"/>
              <a:t>Les effets adrénergiques</a:t>
            </a:r>
            <a:br>
              <a:rPr b="1" lang="fr-FR"/>
            </a:br>
            <a:br>
              <a:rPr b="1" lang="fr-FR"/>
            </a:b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4" name="Google Shape;434;p26"/>
          <p:cNvGraphicFramePr/>
          <p:nvPr/>
        </p:nvGraphicFramePr>
        <p:xfrm>
          <a:off x="395536" y="23378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{02A217CF-C5BD-47C7-AAFF-FD0018E95FB3}</a:tableStyleId>
              </a:tblPr>
              <a:tblGrid>
                <a:gridCol w="2114525"/>
                <a:gridCol w="6115075"/>
              </a:tblGrid>
              <a:tr h="617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cap="none" strike="noStrike"/>
                        <a:t>Organes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cap="none" strike="noStrike"/>
                        <a:t>Effets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31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 u="none" cap="none" strike="noStrike"/>
                        <a:t>Estomac :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sng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852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/>
                        <a:t>Tonus et motilité 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entury Schoolbook"/>
                        <a:buNone/>
                      </a:pPr>
                      <a:r>
                        <a:rPr b="1" lang="fr-FR" sz="2400" u="none" cap="none" strike="noStrike"/>
                        <a:t>α</a:t>
                      </a:r>
                      <a:r>
                        <a:rPr b="1" baseline="-25000" lang="fr-FR" sz="2400" u="none" cap="none" strike="noStrike"/>
                        <a:t>2</a:t>
                      </a:r>
                      <a:r>
                        <a:rPr b="1" lang="fr-FR" sz="2400" u="none" cap="none" strike="noStrike"/>
                        <a:t>, β</a:t>
                      </a:r>
                      <a:r>
                        <a:rPr b="1" baseline="-25000" lang="fr-FR" sz="2400" u="none" cap="none" strike="noStrike"/>
                        <a:t>2</a:t>
                      </a: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</a:rPr>
                        <a:t>: </a:t>
                      </a:r>
                      <a:r>
                        <a:rPr b="1" lang="fr-FR" sz="2400" u="none" cap="none" strike="noStrike">
                          <a:solidFill>
                            <a:srgbClr val="00B050"/>
                          </a:solidFill>
                        </a:rPr>
                        <a:t>diminution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70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/>
                        <a:t>Sphincter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entury Schoolbook"/>
                        <a:buNone/>
                      </a:pPr>
                      <a:r>
                        <a:rPr b="1" lang="fr-FR" sz="2400" u="none" cap="none" strike="noStrike"/>
                        <a:t>α : contraction </a:t>
                      </a:r>
                      <a:endParaRPr b="1" sz="2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35" name="Google Shape;435;p26"/>
          <p:cNvSpPr txBox="1"/>
          <p:nvPr>
            <p:ph type="title"/>
          </p:nvPr>
        </p:nvSpPr>
        <p:spPr>
          <a:xfrm>
            <a:off x="457200" y="1489084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1" lang="fr-FR"/>
              <a:t>Système sympathique (Σ)</a:t>
            </a:r>
            <a:br>
              <a:rPr b="1" lang="fr-FR"/>
            </a:br>
            <a:r>
              <a:rPr b="1" lang="fr-FR" sz="3600"/>
              <a:t>Les effets adrénergiques</a:t>
            </a:r>
            <a:br>
              <a:rPr b="1" lang="fr-FR"/>
            </a:br>
            <a:br>
              <a:rPr b="1" lang="fr-FR"/>
            </a:b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" name="Google Shape;440;p27"/>
          <p:cNvGraphicFramePr/>
          <p:nvPr/>
        </p:nvGraphicFramePr>
        <p:xfrm>
          <a:off x="323528" y="24098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{02A217CF-C5BD-47C7-AAFF-FD0018E95FB3}</a:tableStyleId>
              </a:tblPr>
              <a:tblGrid>
                <a:gridCol w="2114525"/>
                <a:gridCol w="6115075"/>
              </a:tblGrid>
              <a:tr h="617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cap="none" strike="noStrike"/>
                        <a:t>Organes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cap="none" strike="noStrike"/>
                        <a:t>Effets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31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 u="none" cap="none" strike="noStrike"/>
                        <a:t>Intestins: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sng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852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/>
                        <a:t>Motilité   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entury Schoolbook"/>
                        <a:buNone/>
                      </a:pPr>
                      <a:r>
                        <a:rPr b="1" lang="fr-FR" sz="2400" u="none" cap="none" strike="noStrike"/>
                        <a:t>α</a:t>
                      </a:r>
                      <a:r>
                        <a:rPr b="1" baseline="-25000" lang="fr-FR" sz="2400" u="none" cap="none" strike="noStrike"/>
                        <a:t>1</a:t>
                      </a:r>
                      <a:r>
                        <a:rPr b="1" lang="fr-FR" sz="2400" u="none" cap="none" strike="noStrike"/>
                        <a:t>, β</a:t>
                      </a:r>
                      <a:r>
                        <a:rPr b="1" baseline="-25000" lang="fr-FR" sz="2400" u="none" cap="none" strike="noStrike"/>
                        <a:t>1</a:t>
                      </a:r>
                      <a:r>
                        <a:rPr b="1" lang="fr-FR" sz="2400" u="none" cap="none" strike="noStrike"/>
                        <a:t>,</a:t>
                      </a:r>
                      <a:r>
                        <a:rPr b="1" baseline="-25000" lang="fr-FR" sz="2400" u="none" cap="none" strike="noStrike"/>
                        <a:t>2</a:t>
                      </a: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</a:rPr>
                        <a:t>: diminution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70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/>
                        <a:t>Sphincter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entury Schoolbook"/>
                        <a:buNone/>
                      </a:pPr>
                      <a:r>
                        <a:rPr b="1" lang="fr-FR" sz="2400" u="none" cap="none" strike="noStrike"/>
                        <a:t>α : contraction </a:t>
                      </a:r>
                      <a:endParaRPr b="1" sz="2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41" name="Google Shape;441;p27"/>
          <p:cNvSpPr txBox="1"/>
          <p:nvPr>
            <p:ph type="title"/>
          </p:nvPr>
        </p:nvSpPr>
        <p:spPr>
          <a:xfrm>
            <a:off x="457200" y="1489084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1" lang="fr-FR"/>
              <a:t>Système sympathique (Σ)</a:t>
            </a:r>
            <a:br>
              <a:rPr b="1" lang="fr-FR"/>
            </a:br>
            <a:r>
              <a:rPr b="1" lang="fr-FR" sz="3600"/>
              <a:t>Les effets adrénergiques</a:t>
            </a:r>
            <a:br>
              <a:rPr b="1" lang="fr-FR"/>
            </a:br>
            <a:br>
              <a:rPr b="1" lang="fr-FR"/>
            </a:b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6" name="Google Shape;446;p28"/>
          <p:cNvGraphicFramePr/>
          <p:nvPr/>
        </p:nvGraphicFramePr>
        <p:xfrm>
          <a:off x="323528" y="212556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{02A217CF-C5BD-47C7-AAFF-FD0018E95FB3}</a:tableStyleId>
              </a:tblPr>
              <a:tblGrid>
                <a:gridCol w="2114525"/>
                <a:gridCol w="6115075"/>
              </a:tblGrid>
              <a:tr h="617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Organes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Effets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31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200" u="none" cap="none" strike="noStrike"/>
                        <a:t>Pancréas: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200" u="sng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470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600" u="none" cap="none" strike="noStrike"/>
                        <a:t>Cellules β des ilots de langerhans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α</a:t>
                      </a:r>
                      <a:r>
                        <a:rPr b="1" baseline="-25000" lang="fr-FR" sz="2600" u="none" cap="none" strike="noStrike"/>
                        <a:t>2</a:t>
                      </a:r>
                      <a:r>
                        <a:rPr b="1" lang="fr-FR" sz="2600" u="none" cap="none" strike="noStrike"/>
                        <a:t> : </a:t>
                      </a:r>
                      <a:r>
                        <a:rPr b="1" lang="fr-FR" sz="2600" u="sng" cap="none" strike="noStrike">
                          <a:solidFill>
                            <a:srgbClr val="FF0000"/>
                          </a:solidFill>
                        </a:rPr>
                        <a:t>diminution de la sécrétion</a:t>
                      </a:r>
                      <a:r>
                        <a:rPr b="1" baseline="30000" lang="fr-FR" sz="2600" u="none" cap="none" strike="noStrike">
                          <a:solidFill>
                            <a:srgbClr val="FF0000"/>
                          </a:solidFill>
                        </a:rPr>
                        <a:t>+++</a:t>
                      </a:r>
                      <a:endParaRPr b="1" sz="2600" u="none" cap="none" strike="noStrike">
                        <a:solidFill>
                          <a:srgbClr val="FF0000"/>
                        </a:solidFill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β</a:t>
                      </a:r>
                      <a:r>
                        <a:rPr b="1" baseline="-25000" lang="fr-FR" sz="2600" u="none" cap="none" strike="noStrike"/>
                        <a:t>2</a:t>
                      </a:r>
                      <a:r>
                        <a:rPr b="1" lang="fr-FR" sz="2600" u="none" cap="none" strike="noStrike"/>
                        <a:t> : augmentation de la sécrétion</a:t>
                      </a:r>
                      <a:r>
                        <a:rPr b="1" baseline="30000" lang="fr-FR" sz="2600" u="none" cap="none" strike="noStrike"/>
                        <a:t>+</a:t>
                      </a:r>
                      <a:r>
                        <a:rPr b="1" lang="fr-FR" sz="2600" u="none" cap="none" strike="noStrike"/>
                        <a:t> </a:t>
                      </a:r>
                      <a:endParaRPr b="1" sz="2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47" name="Google Shape;447;p28"/>
          <p:cNvSpPr txBox="1"/>
          <p:nvPr>
            <p:ph type="title"/>
          </p:nvPr>
        </p:nvSpPr>
        <p:spPr>
          <a:xfrm>
            <a:off x="457200" y="1489084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1" lang="fr-FR"/>
              <a:t>Système sympathique (Σ)</a:t>
            </a:r>
            <a:br>
              <a:rPr b="1" lang="fr-FR"/>
            </a:br>
            <a:r>
              <a:rPr b="1" lang="fr-FR" sz="3600"/>
              <a:t>Les effets adrénergiques</a:t>
            </a:r>
            <a:br>
              <a:rPr b="1" lang="fr-FR"/>
            </a:br>
            <a:br>
              <a:rPr b="1" lang="fr-FR"/>
            </a:b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2" name="Google Shape;452;p29"/>
          <p:cNvGraphicFramePr/>
          <p:nvPr/>
        </p:nvGraphicFramePr>
        <p:xfrm>
          <a:off x="357158" y="253058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{02A217CF-C5BD-47C7-AAFF-FD0018E95FB3}</a:tableStyleId>
              </a:tblPr>
              <a:tblGrid>
                <a:gridCol w="2114525"/>
                <a:gridCol w="6115075"/>
              </a:tblGrid>
              <a:tr h="617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Organes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Effets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31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200" u="none" cap="none" strike="noStrike"/>
                        <a:t>Œil :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entury Schoolbook"/>
                        <a:buNone/>
                      </a:pPr>
                      <a:r>
                        <a:rPr b="1" lang="fr-FR" sz="2800" u="none" cap="none" strike="noStrike"/>
                        <a:t>α</a:t>
                      </a:r>
                      <a:r>
                        <a:rPr b="1" baseline="-25000" lang="fr-FR" sz="2800" u="none" cap="none" strike="noStrike"/>
                        <a:t>1</a:t>
                      </a:r>
                      <a:r>
                        <a:rPr b="1" lang="fr-FR" sz="2800" u="none" cap="none" strike="noStrike">
                          <a:solidFill>
                            <a:schemeClr val="lt1"/>
                          </a:solidFill>
                        </a:rPr>
                        <a:t>: </a:t>
                      </a: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mydriase</a:t>
                      </a:r>
                      <a:endParaRPr/>
                    </a:p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200" u="sng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53" name="Google Shape;453;p29"/>
          <p:cNvSpPr txBox="1"/>
          <p:nvPr>
            <p:ph type="title"/>
          </p:nvPr>
        </p:nvSpPr>
        <p:spPr>
          <a:xfrm>
            <a:off x="457200" y="1489084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1" lang="fr-FR"/>
              <a:t>Système sympathique (Σ)</a:t>
            </a:r>
            <a:br>
              <a:rPr b="1" lang="fr-FR"/>
            </a:br>
            <a:r>
              <a:rPr b="1" lang="fr-FR" sz="3600"/>
              <a:t>Les effets adrénergiques</a:t>
            </a:r>
            <a:br>
              <a:rPr b="1" lang="fr-FR"/>
            </a:br>
            <a:br>
              <a:rPr b="1" lang="fr-FR"/>
            </a:b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"/>
          <p:cNvSpPr txBox="1"/>
          <p:nvPr>
            <p:ph type="title"/>
          </p:nvPr>
        </p:nvSpPr>
        <p:spPr>
          <a:xfrm>
            <a:off x="539552" y="260648"/>
            <a:ext cx="7467600" cy="580926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fr-FR"/>
              <a:t> </a:t>
            </a:r>
            <a:r>
              <a:rPr lang="fr-FR" sz="2400"/>
              <a:t>3. Rappels physiologiques:      LE NEURONE</a:t>
            </a:r>
            <a:endParaRPr/>
          </a:p>
        </p:txBody>
      </p:sp>
      <p:pic>
        <p:nvPicPr>
          <p:cNvPr descr="http://arreter-de-boire.fr/wp-content/uploads/2011/05/communication-neuronale1.png" id="171" name="Google Shape;17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4048" y="1268760"/>
            <a:ext cx="3600400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"/>
          <p:cNvSpPr txBox="1"/>
          <p:nvPr/>
        </p:nvSpPr>
        <p:spPr>
          <a:xfrm>
            <a:off x="539552" y="1340768"/>
            <a:ext cx="4248472" cy="2308324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Unité fonctionnelle du SN.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Acheminer les influx nerveux.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Principales caractéristiques: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Leur inaptitude à la mitose.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La vitesse élevée de leur métabolisme.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 siège du déclenchement et de la propagation des influx nerveux. </a:t>
            </a:r>
            <a:endParaRPr/>
          </a:p>
        </p:txBody>
      </p:sp>
      <p:sp>
        <p:nvSpPr>
          <p:cNvPr id="173" name="Google Shape;173;p3"/>
          <p:cNvSpPr txBox="1"/>
          <p:nvPr/>
        </p:nvSpPr>
        <p:spPr>
          <a:xfrm>
            <a:off x="556063" y="4073004"/>
            <a:ext cx="4608512" cy="2308324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Composants: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Corps cellulaire:  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centre biosynthétique.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Prolongements neuronaux: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Dendrites : 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structure réceptrices.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Axone: 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unique, structure conductrice et sécrétrice.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8" name="Google Shape;458;p30"/>
          <p:cNvGraphicFramePr/>
          <p:nvPr/>
        </p:nvGraphicFramePr>
        <p:xfrm>
          <a:off x="323528" y="23614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{02A217CF-C5BD-47C7-AAFF-FD0018E95FB3}</a:tableStyleId>
              </a:tblPr>
              <a:tblGrid>
                <a:gridCol w="2114525"/>
                <a:gridCol w="6115075"/>
              </a:tblGrid>
              <a:tr h="617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Organes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Effets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31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 u="none" cap="none" strike="noStrike"/>
                        <a:t>Peau :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200" u="sng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852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/>
                        <a:t>Muscles pilomoteurs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rPr b="1" lang="fr-FR" sz="2600" u="none" cap="none" strike="noStrike"/>
                        <a:t>α</a:t>
                      </a:r>
                      <a:r>
                        <a:rPr b="1" lang="fr-FR" sz="2600" u="none" cap="none" strike="noStrike">
                          <a:solidFill>
                            <a:srgbClr val="FF0000"/>
                          </a:solidFill>
                        </a:rPr>
                        <a:t>: </a:t>
                      </a:r>
                      <a:r>
                        <a:rPr b="1" lang="fr-FR" sz="2600" u="none" cap="none" strike="noStrike">
                          <a:solidFill>
                            <a:srgbClr val="00B050"/>
                          </a:solidFill>
                        </a:rPr>
                        <a:t>contraction 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entury Schoolbook"/>
                        <a:buNone/>
                      </a:pPr>
                      <a:r>
                        <a:t/>
                      </a:r>
                      <a:endParaRPr b="1" sz="2600" u="sng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59" name="Google Shape;459;p30"/>
          <p:cNvSpPr txBox="1"/>
          <p:nvPr>
            <p:ph type="title"/>
          </p:nvPr>
        </p:nvSpPr>
        <p:spPr>
          <a:xfrm>
            <a:off x="457200" y="1489084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1" lang="fr-FR"/>
              <a:t>Système sympathique (Σ)</a:t>
            </a:r>
            <a:br>
              <a:rPr b="1" lang="fr-FR"/>
            </a:br>
            <a:r>
              <a:rPr b="1" lang="fr-FR" sz="3600"/>
              <a:t>Les effets adrénergiques</a:t>
            </a:r>
            <a:br>
              <a:rPr b="1" lang="fr-FR"/>
            </a:br>
            <a:br>
              <a:rPr b="1" lang="fr-FR"/>
            </a:b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4" name="Google Shape;464;p31"/>
          <p:cNvGraphicFramePr/>
          <p:nvPr/>
        </p:nvGraphicFramePr>
        <p:xfrm>
          <a:off x="323528" y="23918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{02A217CF-C5BD-47C7-AAFF-FD0018E95FB3}</a:tableStyleId>
              </a:tblPr>
              <a:tblGrid>
                <a:gridCol w="2114525"/>
                <a:gridCol w="6115075"/>
              </a:tblGrid>
              <a:tr h="617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Organes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Effets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31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200" u="none" cap="none" strike="noStrike"/>
                        <a:t>Vessie :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2800"/>
                        <a:buFont typeface="Century Schoolbook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accent2"/>
                          </a:solidFill>
                        </a:rPr>
                        <a:t>α</a:t>
                      </a:r>
                      <a:r>
                        <a:rPr b="1" lang="fr-FR" sz="2800" u="none" cap="none" strike="noStrike">
                          <a:solidFill>
                            <a:schemeClr val="lt1"/>
                          </a:solidFill>
                        </a:rPr>
                        <a:t>: </a:t>
                      </a:r>
                      <a:r>
                        <a:rPr b="1" lang="fr-FR" sz="2800" u="sng" cap="none" strike="noStrike">
                          <a:solidFill>
                            <a:srgbClr val="FF0000"/>
                          </a:solidFill>
                        </a:rPr>
                        <a:t>contraction</a:t>
                      </a:r>
                      <a:r>
                        <a:rPr b="1" baseline="30000" lang="fr-FR" sz="2800" u="none" cap="none" strike="noStrike">
                          <a:solidFill>
                            <a:srgbClr val="FF0000"/>
                          </a:solidFill>
                        </a:rPr>
                        <a:t>+++</a:t>
                      </a: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 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entury Schoolbook"/>
                        <a:buNone/>
                      </a:pPr>
                      <a:r>
                        <a:rPr b="1" lang="fr-FR" sz="2800" u="none" cap="none" strike="noStrike"/>
                        <a:t>β</a:t>
                      </a:r>
                      <a:r>
                        <a:rPr b="1" lang="fr-FR" sz="2800" u="none" cap="none" strike="noStrike">
                          <a:solidFill>
                            <a:schemeClr val="lt1"/>
                          </a:solidFill>
                        </a:rPr>
                        <a:t>: </a:t>
                      </a:r>
                      <a:r>
                        <a:rPr b="1" lang="fr-FR" sz="2800" u="none" cap="none" strike="noStrike">
                          <a:solidFill>
                            <a:schemeClr val="accent2"/>
                          </a:solidFill>
                        </a:rPr>
                        <a:t>relaxation</a:t>
                      </a:r>
                      <a:r>
                        <a:rPr b="1" baseline="30000" lang="fr-FR" sz="2800" u="none" cap="none" strike="noStrike">
                          <a:solidFill>
                            <a:schemeClr val="accent2"/>
                          </a:solidFill>
                        </a:rPr>
                        <a:t>+</a:t>
                      </a:r>
                      <a:r>
                        <a:rPr b="1" lang="fr-FR" sz="2800" u="none" cap="none" strike="noStrike">
                          <a:solidFill>
                            <a:schemeClr val="accent2"/>
                          </a:solidFill>
                        </a:rPr>
                        <a:t> </a:t>
                      </a:r>
                      <a:endParaRPr/>
                    </a:p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200" u="sng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65" name="Google Shape;465;p31"/>
          <p:cNvSpPr txBox="1"/>
          <p:nvPr>
            <p:ph type="title"/>
          </p:nvPr>
        </p:nvSpPr>
        <p:spPr>
          <a:xfrm>
            <a:off x="457200" y="1489084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1" lang="fr-FR"/>
              <a:t>Système sympathique (Σ)</a:t>
            </a:r>
            <a:br>
              <a:rPr b="1" lang="fr-FR"/>
            </a:br>
            <a:r>
              <a:rPr b="1" lang="fr-FR" sz="3600"/>
              <a:t>Les effets adrénergiques</a:t>
            </a:r>
            <a:br>
              <a:rPr b="1" lang="fr-FR"/>
            </a:br>
            <a:br>
              <a:rPr b="1" lang="fr-FR"/>
            </a:b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0" name="Google Shape;470;p32"/>
          <p:cNvGraphicFramePr/>
          <p:nvPr/>
        </p:nvGraphicFramePr>
        <p:xfrm>
          <a:off x="457200" y="226997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{02A217CF-C5BD-47C7-AAFF-FD0018E95FB3}</a:tableStyleId>
              </a:tblPr>
              <a:tblGrid>
                <a:gridCol w="2114525"/>
                <a:gridCol w="6115075"/>
              </a:tblGrid>
              <a:tr h="617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Organes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cap="none" strike="noStrike"/>
                        <a:t>Effets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31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200" u="none" cap="none" strike="noStrike"/>
                        <a:t>Organes génitaux mâles</a:t>
                      </a:r>
                      <a:endParaRPr b="1" sz="3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entury Schoolbook"/>
                        <a:buNone/>
                      </a:pPr>
                      <a:r>
                        <a:rPr b="1" lang="fr-FR" sz="3200" u="none" cap="none" strike="noStrike"/>
                        <a:t>α</a:t>
                      </a:r>
                      <a:r>
                        <a:rPr b="1" lang="fr-FR" sz="3200" u="none" cap="none" strike="noStrike">
                          <a:solidFill>
                            <a:srgbClr val="00B050"/>
                          </a:solidFill>
                        </a:rPr>
                        <a:t>: éjaculation</a:t>
                      </a:r>
                      <a:endParaRPr/>
                    </a:p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71" name="Google Shape;471;p32"/>
          <p:cNvSpPr txBox="1"/>
          <p:nvPr>
            <p:ph type="title"/>
          </p:nvPr>
        </p:nvSpPr>
        <p:spPr>
          <a:xfrm>
            <a:off x="457200" y="1489084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b="1" lang="fr-FR"/>
              <a:t>Système sympathique (Σ)</a:t>
            </a:r>
            <a:br>
              <a:rPr b="1" lang="fr-FR"/>
            </a:br>
            <a:r>
              <a:rPr b="1" lang="fr-FR" sz="3600"/>
              <a:t>Les effets adrénergiques</a:t>
            </a:r>
            <a:br>
              <a:rPr b="1" lang="fr-FR"/>
            </a:br>
            <a:br>
              <a:rPr b="1" lang="fr-FR"/>
            </a:b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3"/>
          <p:cNvSpPr txBox="1"/>
          <p:nvPr/>
        </p:nvSpPr>
        <p:spPr>
          <a:xfrm>
            <a:off x="539552" y="260648"/>
            <a:ext cx="7416824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 sz="30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L’acetylcholine </a:t>
            </a:r>
            <a:endParaRPr b="0" i="0" sz="30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77" name="Google Shape;477;p33"/>
          <p:cNvSpPr txBox="1"/>
          <p:nvPr/>
        </p:nvSpPr>
        <p:spPr>
          <a:xfrm>
            <a:off x="1979712" y="764704"/>
            <a:ext cx="4392488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 sz="30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Structure et biogenèse </a:t>
            </a:r>
            <a:endParaRPr b="0" i="0" sz="30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478" name="Google Shape;47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1760" y="1556792"/>
            <a:ext cx="3276600" cy="1422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33"/>
          <p:cNvSpPr/>
          <p:nvPr/>
        </p:nvSpPr>
        <p:spPr>
          <a:xfrm>
            <a:off x="323528" y="3356992"/>
            <a:ext cx="2538412" cy="78789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Acétyl coA </a:t>
            </a:r>
            <a:endParaRPr/>
          </a:p>
        </p:txBody>
      </p:sp>
      <p:sp>
        <p:nvSpPr>
          <p:cNvPr id="480" name="Google Shape;480;p33"/>
          <p:cNvSpPr/>
          <p:nvPr/>
        </p:nvSpPr>
        <p:spPr>
          <a:xfrm>
            <a:off x="3419872" y="3284985"/>
            <a:ext cx="2576512" cy="86409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Choline</a:t>
            </a:r>
            <a:endParaRPr/>
          </a:p>
        </p:txBody>
      </p:sp>
      <p:sp>
        <p:nvSpPr>
          <p:cNvPr id="481" name="Google Shape;481;p33"/>
          <p:cNvSpPr/>
          <p:nvPr/>
        </p:nvSpPr>
        <p:spPr>
          <a:xfrm>
            <a:off x="6372200" y="3284984"/>
            <a:ext cx="2232025" cy="1016000"/>
          </a:xfrm>
          <a:prstGeom prst="flowChartOffpageConnector">
            <a:avLst/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Acétylcholine</a:t>
            </a:r>
            <a:endParaRPr sz="2800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82" name="Google Shape;482;p33"/>
          <p:cNvSpPr/>
          <p:nvPr/>
        </p:nvSpPr>
        <p:spPr>
          <a:xfrm>
            <a:off x="2123728" y="4869160"/>
            <a:ext cx="2362200" cy="906462"/>
          </a:xfrm>
          <a:prstGeom prst="ellipse">
            <a:avLst/>
          </a:prstGeom>
          <a:gradFill>
            <a:gsLst>
              <a:gs pos="0">
                <a:srgbClr val="C7D7FF"/>
              </a:gs>
              <a:gs pos="30000">
                <a:srgbClr val="C2D7FF"/>
              </a:gs>
              <a:gs pos="75000">
                <a:srgbClr val="A2C0FF"/>
              </a:gs>
              <a:gs pos="100000">
                <a:srgbClr val="81ACFF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4D7ACD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Acétylcholine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transférase</a:t>
            </a:r>
            <a:endParaRPr/>
          </a:p>
        </p:txBody>
      </p:sp>
      <p:sp>
        <p:nvSpPr>
          <p:cNvPr id="483" name="Google Shape;483;p33"/>
          <p:cNvSpPr/>
          <p:nvPr/>
        </p:nvSpPr>
        <p:spPr>
          <a:xfrm>
            <a:off x="3059832" y="3789040"/>
            <a:ext cx="216024" cy="216024"/>
          </a:xfrm>
          <a:prstGeom prst="plus">
            <a:avLst>
              <a:gd fmla="val 25000" name="adj"/>
            </a:avLst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oogle Shape;488;p34"/>
          <p:cNvGrpSpPr/>
          <p:nvPr/>
        </p:nvGrpSpPr>
        <p:grpSpPr>
          <a:xfrm>
            <a:off x="832098" y="1486087"/>
            <a:ext cx="6204346" cy="4523356"/>
            <a:chOff x="1012626" y="1303"/>
            <a:chExt cx="6204346" cy="4523356"/>
          </a:xfrm>
        </p:grpSpPr>
        <p:sp>
          <p:nvSpPr>
            <p:cNvPr id="489" name="Google Shape;489;p34"/>
            <p:cNvSpPr/>
            <p:nvPr/>
          </p:nvSpPr>
          <p:spPr>
            <a:xfrm>
              <a:off x="6104881" y="2724914"/>
              <a:ext cx="91440" cy="507496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25400">
              <a:solidFill>
                <a:srgbClr val="B32A1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90" name="Google Shape;490;p34"/>
            <p:cNvSpPr/>
            <p:nvPr/>
          </p:nvSpPr>
          <p:spPr>
            <a:xfrm>
              <a:off x="4551043" y="1109360"/>
              <a:ext cx="1599558" cy="50749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91" name="Google Shape;491;p34"/>
            <p:cNvSpPr/>
            <p:nvPr/>
          </p:nvSpPr>
          <p:spPr>
            <a:xfrm>
              <a:off x="2951484" y="2724914"/>
              <a:ext cx="1066372" cy="50749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B32A1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92" name="Google Shape;492;p34"/>
            <p:cNvSpPr/>
            <p:nvPr/>
          </p:nvSpPr>
          <p:spPr>
            <a:xfrm>
              <a:off x="1885112" y="2724914"/>
              <a:ext cx="1066372" cy="507496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B32A1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93" name="Google Shape;493;p34"/>
            <p:cNvSpPr/>
            <p:nvPr/>
          </p:nvSpPr>
          <p:spPr>
            <a:xfrm>
              <a:off x="2951484" y="1109360"/>
              <a:ext cx="1599558" cy="507496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94" name="Google Shape;494;p34"/>
            <p:cNvSpPr/>
            <p:nvPr/>
          </p:nvSpPr>
          <p:spPr>
            <a:xfrm>
              <a:off x="3678556" y="1303"/>
              <a:ext cx="1744972" cy="1108057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FCDB0"/>
                </a:gs>
                <a:gs pos="30000">
                  <a:srgbClr val="FFC6A9"/>
                </a:gs>
                <a:gs pos="75000">
                  <a:srgbClr val="FFAB7A"/>
                </a:gs>
                <a:gs pos="100000">
                  <a:srgbClr val="FF9048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34"/>
            <p:cNvSpPr/>
            <p:nvPr/>
          </p:nvSpPr>
          <p:spPr>
            <a:xfrm>
              <a:off x="3872442" y="185494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FD85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4"/>
            <p:cNvSpPr txBox="1"/>
            <p:nvPr/>
          </p:nvSpPr>
          <p:spPr>
            <a:xfrm>
              <a:off x="3904896" y="217948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Century Schoolbook"/>
                <a:buNone/>
              </a:pPr>
              <a:r>
                <a:rPr lang="fr-FR" sz="17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Origine de la choline</a:t>
              </a:r>
              <a:endParaRPr/>
            </a:p>
          </p:txBody>
        </p:sp>
        <p:sp>
          <p:nvSpPr>
            <p:cNvPr id="497" name="Google Shape;497;p34"/>
            <p:cNvSpPr/>
            <p:nvPr/>
          </p:nvSpPr>
          <p:spPr>
            <a:xfrm>
              <a:off x="2078998" y="1616856"/>
              <a:ext cx="1744972" cy="1108057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C7D7FF"/>
                </a:gs>
                <a:gs pos="30000">
                  <a:srgbClr val="C2D7FF"/>
                </a:gs>
                <a:gs pos="75000">
                  <a:srgbClr val="A2C0FF"/>
                </a:gs>
                <a:gs pos="100000">
                  <a:srgbClr val="81ACFF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4"/>
            <p:cNvSpPr/>
            <p:nvPr/>
          </p:nvSpPr>
          <p:spPr>
            <a:xfrm>
              <a:off x="2272884" y="1801048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4"/>
            <p:cNvSpPr txBox="1"/>
            <p:nvPr/>
          </p:nvSpPr>
          <p:spPr>
            <a:xfrm>
              <a:off x="2305338" y="1833502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Century Schoolbook"/>
                <a:buNone/>
              </a:pPr>
              <a:r>
                <a:rPr lang="fr-FR" sz="17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Endogène </a:t>
              </a:r>
              <a:endParaRPr/>
            </a:p>
          </p:txBody>
        </p:sp>
        <p:sp>
          <p:nvSpPr>
            <p:cNvPr id="500" name="Google Shape;500;p34"/>
            <p:cNvSpPr/>
            <p:nvPr/>
          </p:nvSpPr>
          <p:spPr>
            <a:xfrm>
              <a:off x="1012626" y="3232410"/>
              <a:ext cx="1744972" cy="1108057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9C3C0"/>
                </a:gs>
                <a:gs pos="30000">
                  <a:srgbClr val="FABBB8"/>
                </a:gs>
                <a:gs pos="75000">
                  <a:srgbClr val="F79693"/>
                </a:gs>
                <a:gs pos="100000">
                  <a:srgbClr val="F96C67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4"/>
            <p:cNvSpPr/>
            <p:nvPr/>
          </p:nvSpPr>
          <p:spPr>
            <a:xfrm>
              <a:off x="1206512" y="3416602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B32A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4"/>
            <p:cNvSpPr txBox="1"/>
            <p:nvPr/>
          </p:nvSpPr>
          <p:spPr>
            <a:xfrm>
              <a:off x="1238966" y="3449056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Century Schoolbook"/>
                <a:buNone/>
              </a:pPr>
              <a:r>
                <a:rPr lang="fr-FR" sz="17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Biosynthèse à partir de la glycine </a:t>
              </a:r>
              <a:endParaRPr/>
            </a:p>
          </p:txBody>
        </p:sp>
        <p:sp>
          <p:nvSpPr>
            <p:cNvPr id="503" name="Google Shape;503;p34"/>
            <p:cNvSpPr/>
            <p:nvPr/>
          </p:nvSpPr>
          <p:spPr>
            <a:xfrm>
              <a:off x="3145370" y="3232410"/>
              <a:ext cx="1744972" cy="1108057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9C3C0"/>
                </a:gs>
                <a:gs pos="30000">
                  <a:srgbClr val="FABBB8"/>
                </a:gs>
                <a:gs pos="75000">
                  <a:srgbClr val="F79693"/>
                </a:gs>
                <a:gs pos="100000">
                  <a:srgbClr val="F96C67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34"/>
            <p:cNvSpPr/>
            <p:nvPr/>
          </p:nvSpPr>
          <p:spPr>
            <a:xfrm>
              <a:off x="3339256" y="3416602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B32A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4"/>
            <p:cNvSpPr txBox="1"/>
            <p:nvPr/>
          </p:nvSpPr>
          <p:spPr>
            <a:xfrm>
              <a:off x="3371710" y="3449056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Century Schoolbook"/>
                <a:buNone/>
              </a:pPr>
              <a:r>
                <a:rPr lang="fr-FR" sz="17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Recaptage à partir le l’ACH dégradée  </a:t>
              </a:r>
              <a:endParaRPr/>
            </a:p>
          </p:txBody>
        </p:sp>
        <p:sp>
          <p:nvSpPr>
            <p:cNvPr id="506" name="Google Shape;506;p34"/>
            <p:cNvSpPr/>
            <p:nvPr/>
          </p:nvSpPr>
          <p:spPr>
            <a:xfrm>
              <a:off x="5278115" y="1616856"/>
              <a:ext cx="1744972" cy="1108057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C7D7FF"/>
                </a:gs>
                <a:gs pos="30000">
                  <a:srgbClr val="C2D7FF"/>
                </a:gs>
                <a:gs pos="75000">
                  <a:srgbClr val="A2C0FF"/>
                </a:gs>
                <a:gs pos="100000">
                  <a:srgbClr val="81ACFF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4"/>
            <p:cNvSpPr/>
            <p:nvPr/>
          </p:nvSpPr>
          <p:spPr>
            <a:xfrm>
              <a:off x="5472000" y="1801048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4"/>
            <p:cNvSpPr txBox="1"/>
            <p:nvPr/>
          </p:nvSpPr>
          <p:spPr>
            <a:xfrm>
              <a:off x="5504454" y="1833502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Century Schoolbook"/>
                <a:buNone/>
              </a:pPr>
              <a:r>
                <a:rPr lang="fr-FR" sz="17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Exogène </a:t>
              </a:r>
              <a:endParaRPr/>
            </a:p>
          </p:txBody>
        </p:sp>
        <p:sp>
          <p:nvSpPr>
            <p:cNvPr id="509" name="Google Shape;509;p34"/>
            <p:cNvSpPr/>
            <p:nvPr/>
          </p:nvSpPr>
          <p:spPr>
            <a:xfrm>
              <a:off x="5278115" y="3232410"/>
              <a:ext cx="1744972" cy="1108057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9C3C0"/>
                </a:gs>
                <a:gs pos="30000">
                  <a:srgbClr val="FABBB8"/>
                </a:gs>
                <a:gs pos="75000">
                  <a:srgbClr val="F79693"/>
                </a:gs>
                <a:gs pos="100000">
                  <a:srgbClr val="F96C67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4"/>
            <p:cNvSpPr/>
            <p:nvPr/>
          </p:nvSpPr>
          <p:spPr>
            <a:xfrm>
              <a:off x="5472000" y="3416602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B32A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4"/>
            <p:cNvSpPr txBox="1"/>
            <p:nvPr/>
          </p:nvSpPr>
          <p:spPr>
            <a:xfrm>
              <a:off x="5504454" y="3449056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Century Schoolbook"/>
                <a:buNone/>
              </a:pPr>
              <a:r>
                <a:rPr lang="fr-FR" sz="17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Alimentaire </a:t>
              </a:r>
              <a:endParaRPr/>
            </a:p>
          </p:txBody>
        </p:sp>
      </p:grpSp>
      <p:sp>
        <p:nvSpPr>
          <p:cNvPr id="512" name="Google Shape;512;p34"/>
          <p:cNvSpPr txBox="1"/>
          <p:nvPr/>
        </p:nvSpPr>
        <p:spPr>
          <a:xfrm>
            <a:off x="539552" y="260648"/>
            <a:ext cx="7416824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 sz="30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L’acetylcholine </a:t>
            </a:r>
            <a:endParaRPr b="0" i="0" sz="30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13" name="Google Shape;513;p34"/>
          <p:cNvSpPr txBox="1"/>
          <p:nvPr/>
        </p:nvSpPr>
        <p:spPr>
          <a:xfrm>
            <a:off x="1979712" y="764704"/>
            <a:ext cx="4392488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 sz="30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Structure et biogenèse </a:t>
            </a:r>
            <a:endParaRPr b="0" i="0" sz="30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35"/>
          <p:cNvSpPr txBox="1"/>
          <p:nvPr/>
        </p:nvSpPr>
        <p:spPr>
          <a:xfrm>
            <a:off x="539552" y="260648"/>
            <a:ext cx="7416824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 sz="30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L’acetylcholine </a:t>
            </a:r>
            <a:endParaRPr b="0" i="0" sz="30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19" name="Google Shape;519;p35"/>
          <p:cNvSpPr txBox="1"/>
          <p:nvPr/>
        </p:nvSpPr>
        <p:spPr>
          <a:xfrm>
            <a:off x="1979712" y="764704"/>
            <a:ext cx="4392488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 sz="30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Distribution </a:t>
            </a:r>
            <a:endParaRPr b="0" i="0" sz="30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20" name="Google Shape;520;p35"/>
          <p:cNvSpPr txBox="1"/>
          <p:nvPr>
            <p:ph idx="1" type="body"/>
          </p:nvPr>
        </p:nvSpPr>
        <p:spPr>
          <a:xfrm>
            <a:off x="457200" y="1600201"/>
            <a:ext cx="8229600" cy="10367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680"/>
              <a:buChar char="🞆"/>
            </a:pPr>
            <a:r>
              <a:rPr lang="fr-FR"/>
              <a:t>Au niveau du SNC: cortex et striatum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fr-FR"/>
              <a:t>Au niveau du SNA et de la jonction neuromusculaire</a:t>
            </a:r>
            <a:endParaRPr/>
          </a:p>
          <a:p>
            <a:pPr indent="-167640" lvl="0" marL="27432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/>
          </a:p>
        </p:txBody>
      </p:sp>
      <p:pic>
        <p:nvPicPr>
          <p:cNvPr id="521" name="Google Shape;52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0100" y="2924944"/>
            <a:ext cx="7109425" cy="35584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36"/>
          <p:cNvSpPr txBox="1"/>
          <p:nvPr/>
        </p:nvSpPr>
        <p:spPr>
          <a:xfrm>
            <a:off x="539552" y="260648"/>
            <a:ext cx="7416824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 sz="30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L’acetylcholine </a:t>
            </a:r>
            <a:endParaRPr b="0" i="0" sz="30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27" name="Google Shape;527;p36"/>
          <p:cNvSpPr txBox="1"/>
          <p:nvPr/>
        </p:nvSpPr>
        <p:spPr>
          <a:xfrm>
            <a:off x="1979712" y="764704"/>
            <a:ext cx="4392488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 sz="30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stockage et libration </a:t>
            </a:r>
            <a:endParaRPr b="0" i="0" sz="30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528" name="Google Shape;528;p3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3688" y="1628800"/>
            <a:ext cx="5328592" cy="3889375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36"/>
          <p:cNvSpPr/>
          <p:nvPr/>
        </p:nvSpPr>
        <p:spPr>
          <a:xfrm rot="9015863">
            <a:off x="4138208" y="1938690"/>
            <a:ext cx="2362338" cy="910473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30" name="Google Shape;530;p36"/>
          <p:cNvSpPr/>
          <p:nvPr/>
        </p:nvSpPr>
        <p:spPr>
          <a:xfrm>
            <a:off x="6444208" y="1124744"/>
            <a:ext cx="1571636" cy="57150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CDAD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Ca2+</a:t>
            </a:r>
            <a:endParaRPr/>
          </a:p>
        </p:txBody>
      </p:sp>
      <p:sp>
        <p:nvSpPr>
          <p:cNvPr id="531" name="Google Shape;531;p36"/>
          <p:cNvSpPr/>
          <p:nvPr/>
        </p:nvSpPr>
        <p:spPr>
          <a:xfrm>
            <a:off x="323528" y="3501008"/>
            <a:ext cx="1272480" cy="1066800"/>
          </a:xfrm>
          <a:prstGeom prst="ellipse">
            <a:avLst/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Influx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nerveux</a:t>
            </a:r>
            <a:endParaRPr/>
          </a:p>
        </p:txBody>
      </p:sp>
      <p:sp>
        <p:nvSpPr>
          <p:cNvPr id="532" name="Google Shape;532;p36"/>
          <p:cNvSpPr/>
          <p:nvPr/>
        </p:nvSpPr>
        <p:spPr>
          <a:xfrm>
            <a:off x="827584" y="2348880"/>
            <a:ext cx="360040" cy="978408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33" name="Google Shape;533;p36"/>
          <p:cNvSpPr/>
          <p:nvPr/>
        </p:nvSpPr>
        <p:spPr>
          <a:xfrm>
            <a:off x="6084168" y="3645024"/>
            <a:ext cx="2016224" cy="1066800"/>
          </a:xfrm>
          <a:prstGeom prst="ellipse">
            <a:avLst/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Libération de l’AC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7"/>
          <p:cNvSpPr/>
          <p:nvPr/>
        </p:nvSpPr>
        <p:spPr>
          <a:xfrm>
            <a:off x="214282" y="4786322"/>
            <a:ext cx="3214710" cy="1000132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FBB2"/>
              </a:gs>
              <a:gs pos="30000">
                <a:srgbClr val="FFFAA9"/>
              </a:gs>
              <a:gs pos="75000">
                <a:srgbClr val="FFFA7D"/>
              </a:gs>
              <a:gs pos="100000">
                <a:srgbClr val="FFFE4B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AC700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0160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Tissu nerveux, GR</a:t>
            </a:r>
            <a:endParaRPr/>
          </a:p>
          <a:p>
            <a:pPr indent="-10160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Hydrolyse l’ACH et l’acétyl-B-méthylcholine   </a:t>
            </a:r>
            <a:endParaRPr/>
          </a:p>
        </p:txBody>
      </p:sp>
      <p:sp>
        <p:nvSpPr>
          <p:cNvPr id="539" name="Google Shape;539;p37"/>
          <p:cNvSpPr/>
          <p:nvPr/>
        </p:nvSpPr>
        <p:spPr>
          <a:xfrm>
            <a:off x="2714612" y="1643050"/>
            <a:ext cx="3429024" cy="857256"/>
          </a:xfrm>
          <a:prstGeom prst="ellipse">
            <a:avLst/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 cholinestérases </a:t>
            </a:r>
            <a:endParaRPr sz="2000">
              <a:solidFill>
                <a:srgbClr val="0C0C0C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40" name="Google Shape;540;p37"/>
          <p:cNvSpPr/>
          <p:nvPr/>
        </p:nvSpPr>
        <p:spPr>
          <a:xfrm>
            <a:off x="285720" y="3429000"/>
            <a:ext cx="2857520" cy="1143008"/>
          </a:xfrm>
          <a:prstGeom prst="downArrowCallout">
            <a:avLst>
              <a:gd fmla="val 19285" name="adj1"/>
              <a:gd fmla="val 25000" name="adj2"/>
              <a:gd fmla="val 25000" name="adj3"/>
              <a:gd fmla="val 64977" name="adj4"/>
            </a:avLst>
          </a:prstGeom>
          <a:gradFill>
            <a:gsLst>
              <a:gs pos="0">
                <a:srgbClr val="DFE6F8"/>
              </a:gs>
              <a:gs pos="30000">
                <a:srgbClr val="DAE4F9"/>
              </a:gs>
              <a:gs pos="75000">
                <a:srgbClr val="C9D5F6"/>
              </a:gs>
              <a:gs pos="100000">
                <a:srgbClr val="B6CBF6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8A9BBD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 cholinestérases vraies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41" name="Google Shape;541;p37"/>
          <p:cNvSpPr/>
          <p:nvPr/>
        </p:nvSpPr>
        <p:spPr>
          <a:xfrm>
            <a:off x="5580112" y="3357562"/>
            <a:ext cx="2992416" cy="1143008"/>
          </a:xfrm>
          <a:prstGeom prst="downArrowCallout">
            <a:avLst>
              <a:gd fmla="val 17381" name="adj1"/>
              <a:gd fmla="val 25000" name="adj2"/>
              <a:gd fmla="val 25000" name="adj3"/>
              <a:gd fmla="val 64977" name="adj4"/>
            </a:avLst>
          </a:prstGeom>
          <a:gradFill>
            <a:gsLst>
              <a:gs pos="0">
                <a:srgbClr val="DFE6F8"/>
              </a:gs>
              <a:gs pos="30000">
                <a:srgbClr val="DAE4F9"/>
              </a:gs>
              <a:gs pos="75000">
                <a:srgbClr val="C9D5F6"/>
              </a:gs>
              <a:gs pos="100000">
                <a:srgbClr val="B6CBF6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8A9BBD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 pseudocholinestérases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42" name="Google Shape;542;p37"/>
          <p:cNvSpPr/>
          <p:nvPr/>
        </p:nvSpPr>
        <p:spPr>
          <a:xfrm>
            <a:off x="5572132" y="4714884"/>
            <a:ext cx="3214710" cy="109038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FBB2"/>
              </a:gs>
              <a:gs pos="30000">
                <a:srgbClr val="FFFAA9"/>
              </a:gs>
              <a:gs pos="75000">
                <a:srgbClr val="FFFA7D"/>
              </a:gs>
              <a:gs pos="100000">
                <a:srgbClr val="FFFE4B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AC700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0160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Cœur, plasma</a:t>
            </a:r>
            <a:endParaRPr/>
          </a:p>
          <a:p>
            <a:pPr indent="-10160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Hydrolyse l’ACH, la benzoylcholine et la butyrylcholine</a:t>
            </a:r>
            <a:endParaRPr sz="16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43" name="Google Shape;543;p37"/>
          <p:cNvSpPr/>
          <p:nvPr/>
        </p:nvSpPr>
        <p:spPr>
          <a:xfrm rot="-7993357">
            <a:off x="3772069" y="2604027"/>
            <a:ext cx="1229202" cy="1277180"/>
          </a:xfrm>
          <a:prstGeom prst="leftUpArrow">
            <a:avLst/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44" name="Google Shape;544;p37"/>
          <p:cNvSpPr txBox="1"/>
          <p:nvPr/>
        </p:nvSpPr>
        <p:spPr>
          <a:xfrm>
            <a:off x="539552" y="260648"/>
            <a:ext cx="7416824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 sz="30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L’acetylcholine </a:t>
            </a:r>
            <a:endParaRPr b="0" i="0" sz="30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45" name="Google Shape;545;p37"/>
          <p:cNvSpPr txBox="1"/>
          <p:nvPr/>
        </p:nvSpPr>
        <p:spPr>
          <a:xfrm>
            <a:off x="1979712" y="764704"/>
            <a:ext cx="4392488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 sz="30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catabolisme</a:t>
            </a:r>
            <a:endParaRPr b="0" i="0" sz="30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0" name="Google Shape;550;p38"/>
          <p:cNvGrpSpPr/>
          <p:nvPr/>
        </p:nvGrpSpPr>
        <p:grpSpPr>
          <a:xfrm>
            <a:off x="1524000" y="2460642"/>
            <a:ext cx="6095999" cy="2730499"/>
            <a:chOff x="0" y="666750"/>
            <a:chExt cx="6095999" cy="2730499"/>
          </a:xfrm>
        </p:grpSpPr>
        <p:sp>
          <p:nvSpPr>
            <p:cNvPr id="551" name="Google Shape;551;p38"/>
            <p:cNvSpPr/>
            <p:nvPr/>
          </p:nvSpPr>
          <p:spPr>
            <a:xfrm>
              <a:off x="0" y="1397000"/>
              <a:ext cx="2539999" cy="1269999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FCDB0"/>
                </a:gs>
                <a:gs pos="30000">
                  <a:srgbClr val="FFC6A9"/>
                </a:gs>
                <a:gs pos="75000">
                  <a:srgbClr val="FFAB7A"/>
                </a:gs>
                <a:gs pos="100000">
                  <a:srgbClr val="FF9048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8"/>
            <p:cNvSpPr txBox="1"/>
            <p:nvPr/>
          </p:nvSpPr>
          <p:spPr>
            <a:xfrm>
              <a:off x="37197" y="1434197"/>
              <a:ext cx="2465605" cy="11956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entury Schoolbook"/>
                <a:buNone/>
              </a:pPr>
              <a:r>
                <a:rPr lang="fr-FR" sz="28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 cholinergiques</a:t>
              </a:r>
              <a:endParaRPr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553" name="Google Shape;553;p38"/>
            <p:cNvSpPr/>
            <p:nvPr/>
          </p:nvSpPr>
          <p:spPr>
            <a:xfrm rot="-2142401">
              <a:off x="2422396" y="1638750"/>
              <a:ext cx="1251207" cy="5625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B32A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8"/>
            <p:cNvSpPr txBox="1"/>
            <p:nvPr/>
          </p:nvSpPr>
          <p:spPr>
            <a:xfrm rot="-2142401">
              <a:off x="3016719" y="1635594"/>
              <a:ext cx="62560" cy="62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Schoolbook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555" name="Google Shape;555;p38"/>
            <p:cNvSpPr/>
            <p:nvPr/>
          </p:nvSpPr>
          <p:spPr>
            <a:xfrm>
              <a:off x="3556000" y="666750"/>
              <a:ext cx="2539999" cy="1269999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9C3C0"/>
                </a:gs>
                <a:gs pos="30000">
                  <a:srgbClr val="FABBB8"/>
                </a:gs>
                <a:gs pos="75000">
                  <a:srgbClr val="F79693"/>
                </a:gs>
                <a:gs pos="100000">
                  <a:srgbClr val="F96C67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8"/>
            <p:cNvSpPr txBox="1"/>
            <p:nvPr/>
          </p:nvSpPr>
          <p:spPr>
            <a:xfrm>
              <a:off x="3593197" y="703947"/>
              <a:ext cx="2465605" cy="11956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entury Schoolbook"/>
                <a:buNone/>
              </a:pPr>
              <a:r>
                <a:rPr lang="fr-FR" sz="28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 nicotiniques (N) </a:t>
              </a:r>
              <a:endParaRPr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557" name="Google Shape;557;p38"/>
            <p:cNvSpPr/>
            <p:nvPr/>
          </p:nvSpPr>
          <p:spPr>
            <a:xfrm rot="2142401">
              <a:off x="2422396" y="2368999"/>
              <a:ext cx="1251207" cy="5625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B32A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8"/>
            <p:cNvSpPr txBox="1"/>
            <p:nvPr/>
          </p:nvSpPr>
          <p:spPr>
            <a:xfrm rot="2142401">
              <a:off x="3016719" y="2365844"/>
              <a:ext cx="62560" cy="62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Schoolbook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559" name="Google Shape;559;p38"/>
            <p:cNvSpPr/>
            <p:nvPr/>
          </p:nvSpPr>
          <p:spPr>
            <a:xfrm>
              <a:off x="3556000" y="2127250"/>
              <a:ext cx="2539999" cy="1269999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9C3C0"/>
                </a:gs>
                <a:gs pos="30000">
                  <a:srgbClr val="FABBB8"/>
                </a:gs>
                <a:gs pos="75000">
                  <a:srgbClr val="F79693"/>
                </a:gs>
                <a:gs pos="100000">
                  <a:srgbClr val="F96C67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50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8"/>
            <p:cNvSpPr txBox="1"/>
            <p:nvPr/>
          </p:nvSpPr>
          <p:spPr>
            <a:xfrm>
              <a:off x="3593197" y="2164447"/>
              <a:ext cx="2465605" cy="11956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entury Schoolbook"/>
                <a:buNone/>
              </a:pPr>
              <a:r>
                <a:rPr lang="fr-FR" sz="28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 muscariniques (M) </a:t>
              </a:r>
              <a:endParaRPr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sp>
        <p:nvSpPr>
          <p:cNvPr id="561" name="Google Shape;561;p38"/>
          <p:cNvSpPr txBox="1"/>
          <p:nvPr/>
        </p:nvSpPr>
        <p:spPr>
          <a:xfrm>
            <a:off x="539552" y="260648"/>
            <a:ext cx="7416824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 sz="30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L’acetylcholine </a:t>
            </a:r>
            <a:endParaRPr b="0" i="0" sz="30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62" name="Google Shape;562;p38"/>
          <p:cNvSpPr txBox="1"/>
          <p:nvPr/>
        </p:nvSpPr>
        <p:spPr>
          <a:xfrm>
            <a:off x="1979712" y="764704"/>
            <a:ext cx="5328592" cy="576064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fr-FR" sz="24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récepteurs cholinergiques </a:t>
            </a:r>
            <a:endParaRPr b="0" i="0" sz="24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39"/>
          <p:cNvSpPr txBox="1"/>
          <p:nvPr/>
        </p:nvSpPr>
        <p:spPr>
          <a:xfrm>
            <a:off x="1763688" y="1124744"/>
            <a:ext cx="5328592" cy="576064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fr-FR" sz="24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récepteurs muscariniques</a:t>
            </a:r>
            <a:endParaRPr b="0" i="0" sz="24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68" name="Google Shape;568;p39"/>
          <p:cNvSpPr txBox="1"/>
          <p:nvPr/>
        </p:nvSpPr>
        <p:spPr>
          <a:xfrm>
            <a:off x="1772072" y="341040"/>
            <a:ext cx="5328592" cy="576064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fr-FR" sz="24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récepteurs cholinergiques </a:t>
            </a:r>
            <a:endParaRPr b="0" i="0" sz="24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69" name="Google Shape;569;p39"/>
          <p:cNvSpPr txBox="1"/>
          <p:nvPr>
            <p:ph idx="1" type="body"/>
          </p:nvPr>
        </p:nvSpPr>
        <p:spPr>
          <a:xfrm>
            <a:off x="457200" y="2060848"/>
            <a:ext cx="6707088" cy="4065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fr-FR"/>
              <a:t>  Localisation: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fr-FR" sz="2400"/>
              <a:t>SNC + Terminaisons parasympathiques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fr-FR" sz="2400"/>
              <a:t>selon sous types: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Font typeface="Noto Sans Symbols"/>
              <a:buChar char="⮚"/>
            </a:pPr>
            <a:r>
              <a:rPr lang="fr-FR" sz="2400"/>
              <a:t>M1: SNC et ganglions du SNA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Font typeface="Noto Sans Symbols"/>
              <a:buChar char="⮚"/>
            </a:pPr>
            <a:r>
              <a:rPr lang="fr-FR" sz="2400"/>
              <a:t>M2: organes effecteurs du système parasympathique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Font typeface="Noto Sans Symbols"/>
              <a:buChar char="⮚"/>
            </a:pPr>
            <a:r>
              <a:rPr lang="fr-FR" sz="2400"/>
              <a:t>M3: bronchioles, muscle lisse viscéral et vasculaire et glandes sécrétrices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Font typeface="Noto Sans Symbols"/>
              <a:buChar char="⮚"/>
            </a:pPr>
            <a:r>
              <a:rPr lang="fr-FR" sz="2400"/>
              <a:t>M4,M5: mal élucidés</a:t>
            </a:r>
            <a:endParaRPr/>
          </a:p>
          <a:p>
            <a:pPr indent="-167640" lvl="0" marL="27432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"/>
          <p:cNvSpPr txBox="1"/>
          <p:nvPr>
            <p:ph type="title"/>
          </p:nvPr>
        </p:nvSpPr>
        <p:spPr>
          <a:xfrm>
            <a:off x="539552" y="260648"/>
            <a:ext cx="7467600" cy="580926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fr-FR"/>
              <a:t> </a:t>
            </a:r>
            <a:r>
              <a:rPr lang="fr-FR" sz="2400"/>
              <a:t>3. Rappels physiologiques:      LE NEURONE</a:t>
            </a:r>
            <a:endParaRPr/>
          </a:p>
        </p:txBody>
      </p:sp>
      <p:sp>
        <p:nvSpPr>
          <p:cNvPr id="179" name="Google Shape;179;p4"/>
          <p:cNvSpPr txBox="1"/>
          <p:nvPr/>
        </p:nvSpPr>
        <p:spPr>
          <a:xfrm>
            <a:off x="323528" y="1124744"/>
            <a:ext cx="820891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accen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CLASSIFICATION DES NEURONES :   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structure ou fonction 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180" name="Google Shape;180;p4"/>
          <p:cNvPicPr preferRelativeResize="0"/>
          <p:nvPr/>
        </p:nvPicPr>
        <p:blipFill rotWithShape="1">
          <a:blip r:embed="rId3">
            <a:alphaModFix/>
          </a:blip>
          <a:srcRect b="54570" l="0" r="1251" t="0"/>
          <a:stretch/>
        </p:blipFill>
        <p:spPr>
          <a:xfrm>
            <a:off x="251520" y="2420888"/>
            <a:ext cx="7920880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4"/>
          <p:cNvSpPr txBox="1"/>
          <p:nvPr/>
        </p:nvSpPr>
        <p:spPr>
          <a:xfrm>
            <a:off x="2555776" y="1628800"/>
            <a:ext cx="32784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1.Classification structurale :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40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fr-FR"/>
              <a:t>Effets muscariniques: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fr-FR"/>
              <a:t>Sur le cœur M2: inotrope(-), chronotrope(-)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fr-FR"/>
              <a:t>Sur les glandes sécrétrices M3: augmentation des sécrétions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fr-FR"/>
              <a:t>Sur les muscles lisses: contraction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fr-FR"/>
              <a:t>Sur l’œil M3: myosis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fr-FR"/>
              <a:t>Sur les vaisseaux: vasoconstriction(M2) ou vasodilatation(M1 endothéliaux et libération de NO) </a:t>
            </a:r>
            <a:endParaRPr/>
          </a:p>
        </p:txBody>
      </p:sp>
      <p:sp>
        <p:nvSpPr>
          <p:cNvPr id="575" name="Google Shape;575;p40"/>
          <p:cNvSpPr txBox="1"/>
          <p:nvPr/>
        </p:nvSpPr>
        <p:spPr>
          <a:xfrm>
            <a:off x="1547664" y="188640"/>
            <a:ext cx="5328592" cy="576064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fr-FR" sz="24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récepteurs cholinergiques </a:t>
            </a:r>
            <a:endParaRPr b="0" i="0" sz="24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76" name="Google Shape;576;p40"/>
          <p:cNvSpPr txBox="1"/>
          <p:nvPr/>
        </p:nvSpPr>
        <p:spPr>
          <a:xfrm>
            <a:off x="1547664" y="908720"/>
            <a:ext cx="5328592" cy="576064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fr-FR" sz="24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récepteurs muscariniques</a:t>
            </a:r>
            <a:endParaRPr b="0" i="0" sz="24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41"/>
          <p:cNvSpPr txBox="1"/>
          <p:nvPr/>
        </p:nvSpPr>
        <p:spPr>
          <a:xfrm>
            <a:off x="1547664" y="188640"/>
            <a:ext cx="5328592" cy="576064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fr-FR" sz="24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récepteurs cholinergiques </a:t>
            </a:r>
            <a:endParaRPr b="0" i="0" sz="24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82" name="Google Shape;582;p41"/>
          <p:cNvSpPr txBox="1"/>
          <p:nvPr/>
        </p:nvSpPr>
        <p:spPr>
          <a:xfrm>
            <a:off x="1547664" y="908720"/>
            <a:ext cx="5328592" cy="576064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fr-FR" sz="24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récepteurs nicotinique</a:t>
            </a:r>
            <a:endParaRPr b="0" i="0" sz="24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83" name="Google Shape;583;p41"/>
          <p:cNvSpPr txBox="1"/>
          <p:nvPr>
            <p:ph idx="1" type="body"/>
          </p:nvPr>
        </p:nvSpPr>
        <p:spPr>
          <a:xfrm>
            <a:off x="457200" y="1600200"/>
            <a:ext cx="8229600" cy="23328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ct val="70000"/>
              <a:buNone/>
            </a:pPr>
            <a:r>
              <a:rPr lang="fr-FR"/>
              <a:t> Localisation: 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ct val="70000"/>
              <a:buChar char="🞆"/>
            </a:pPr>
            <a:r>
              <a:rPr lang="fr-FR" sz="2800"/>
              <a:t>Récepteurs nicotiniques neuronaux N1: neurones centraux et périphériques</a:t>
            </a:r>
            <a:endParaRPr/>
          </a:p>
          <a:p>
            <a:pPr indent="-159194" lvl="0" marL="274320" rtl="0" algn="l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t/>
            </a:r>
            <a:endParaRPr sz="2800"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ct val="70000"/>
              <a:buChar char="🞆"/>
            </a:pPr>
            <a:r>
              <a:rPr lang="fr-FR" sz="2800"/>
              <a:t>Récepteurs nicotiniques musculaires N2: muscles striés squelettiques</a:t>
            </a:r>
            <a:endParaRPr/>
          </a:p>
          <a:p>
            <a:pPr indent="-175641" lvl="0" marL="274320" rtl="0" algn="l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Google Shape;588;p42"/>
          <p:cNvGrpSpPr/>
          <p:nvPr/>
        </p:nvGrpSpPr>
        <p:grpSpPr>
          <a:xfrm>
            <a:off x="1783312" y="2285992"/>
            <a:ext cx="5672583" cy="4063471"/>
            <a:chOff x="211708" y="0"/>
            <a:chExt cx="5672583" cy="4063471"/>
          </a:xfrm>
        </p:grpSpPr>
        <p:sp>
          <p:nvSpPr>
            <p:cNvPr id="589" name="Google Shape;589;p42"/>
            <p:cNvSpPr/>
            <p:nvPr/>
          </p:nvSpPr>
          <p:spPr>
            <a:xfrm>
              <a:off x="211708" y="527"/>
              <a:ext cx="2521148" cy="951355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CECECE"/>
                </a:gs>
                <a:gs pos="30000">
                  <a:srgbClr val="C7C7C7"/>
                </a:gs>
                <a:gs pos="75000">
                  <a:srgbClr val="939393"/>
                </a:gs>
                <a:gs pos="100000">
                  <a:srgbClr val="6B6B6B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96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42"/>
            <p:cNvSpPr txBox="1"/>
            <p:nvPr/>
          </p:nvSpPr>
          <p:spPr>
            <a:xfrm>
              <a:off x="239572" y="28391"/>
              <a:ext cx="2465420" cy="8956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53325" spcFirstLastPara="1" rIns="53325" wrap="square" tIns="355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entury Schoolbook"/>
                <a:buNone/>
              </a:pPr>
              <a:r>
                <a:rPr lang="fr-FR" sz="2800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Récepteurs N2 </a:t>
              </a:r>
              <a:endParaRPr/>
            </a:p>
          </p:txBody>
        </p:sp>
        <p:sp>
          <p:nvSpPr>
            <p:cNvPr id="591" name="Google Shape;591;p42"/>
            <p:cNvSpPr/>
            <p:nvPr/>
          </p:nvSpPr>
          <p:spPr>
            <a:xfrm>
              <a:off x="463822" y="951883"/>
              <a:ext cx="252114" cy="94543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C96828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592" name="Google Shape;592;p42"/>
            <p:cNvSpPr/>
            <p:nvPr/>
          </p:nvSpPr>
          <p:spPr>
            <a:xfrm>
              <a:off x="715937" y="1267026"/>
              <a:ext cx="2016918" cy="1260574"/>
            </a:xfrm>
            <a:prstGeom prst="roundRect">
              <a:avLst>
                <a:gd fmla="val 10000" name="adj"/>
              </a:avLst>
            </a:prstGeom>
            <a:solidFill>
              <a:srgbClr val="FFD7CB">
                <a:alpha val="89803"/>
              </a:srgbClr>
            </a:solidFill>
            <a:ln cap="flat" cmpd="sng" w="12700">
              <a:solidFill>
                <a:srgbClr val="FD85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42"/>
            <p:cNvSpPr txBox="1"/>
            <p:nvPr/>
          </p:nvSpPr>
          <p:spPr>
            <a:xfrm>
              <a:off x="752858" y="1303947"/>
              <a:ext cx="1943076" cy="11867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650" lIns="40000" spcFirstLastPara="1" rIns="40000" wrap="square" tIns="26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entury Schoolbook"/>
                <a:buNone/>
              </a:pPr>
              <a:r>
                <a:rPr lang="fr-FR" sz="21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Contraction des fibres musculaires</a:t>
              </a:r>
              <a:endParaRPr/>
            </a:p>
          </p:txBody>
        </p:sp>
        <p:sp>
          <p:nvSpPr>
            <p:cNvPr id="594" name="Google Shape;594;p42"/>
            <p:cNvSpPr/>
            <p:nvPr/>
          </p:nvSpPr>
          <p:spPr>
            <a:xfrm>
              <a:off x="3306594" y="0"/>
              <a:ext cx="2521148" cy="911508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CECECE"/>
                </a:gs>
                <a:gs pos="30000">
                  <a:srgbClr val="C7C7C7"/>
                </a:gs>
                <a:gs pos="75000">
                  <a:srgbClr val="939393"/>
                </a:gs>
                <a:gs pos="100000">
                  <a:srgbClr val="6B6B6B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96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42"/>
            <p:cNvSpPr txBox="1"/>
            <p:nvPr/>
          </p:nvSpPr>
          <p:spPr>
            <a:xfrm>
              <a:off x="3333291" y="26697"/>
              <a:ext cx="2467754" cy="8581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53325" spcFirstLastPara="1" rIns="53325" wrap="square" tIns="355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entury Schoolbook"/>
                <a:buNone/>
              </a:pPr>
              <a:r>
                <a:rPr lang="fr-FR" sz="2800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Récepteurs N1</a:t>
              </a:r>
              <a:endParaRPr/>
            </a:p>
          </p:txBody>
        </p:sp>
        <p:sp>
          <p:nvSpPr>
            <p:cNvPr id="596" name="Google Shape;596;p42"/>
            <p:cNvSpPr/>
            <p:nvPr/>
          </p:nvSpPr>
          <p:spPr>
            <a:xfrm>
              <a:off x="3558709" y="911508"/>
              <a:ext cx="308664" cy="94595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C96828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597" name="Google Shape;597;p42"/>
            <p:cNvSpPr/>
            <p:nvPr/>
          </p:nvSpPr>
          <p:spPr>
            <a:xfrm>
              <a:off x="3867373" y="1227180"/>
              <a:ext cx="2016918" cy="1260574"/>
            </a:xfrm>
            <a:prstGeom prst="roundRect">
              <a:avLst>
                <a:gd fmla="val 10000" name="adj"/>
              </a:avLst>
            </a:prstGeom>
            <a:solidFill>
              <a:srgbClr val="FFD7CB">
                <a:alpha val="89803"/>
              </a:srgbClr>
            </a:solidFill>
            <a:ln cap="flat" cmpd="sng" w="12700">
              <a:solidFill>
                <a:srgbClr val="FD85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42"/>
            <p:cNvSpPr txBox="1"/>
            <p:nvPr/>
          </p:nvSpPr>
          <p:spPr>
            <a:xfrm>
              <a:off x="3904294" y="1264101"/>
              <a:ext cx="1943076" cy="11867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650" lIns="40000" spcFirstLastPara="1" rIns="40000" wrap="square" tIns="26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entury Schoolbook"/>
                <a:buNone/>
              </a:pPr>
              <a:r>
                <a:rPr lang="fr-FR" sz="21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Effets muscariniques</a:t>
              </a:r>
              <a:endParaRPr sz="21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599" name="Google Shape;599;p42"/>
            <p:cNvSpPr/>
            <p:nvPr/>
          </p:nvSpPr>
          <p:spPr>
            <a:xfrm>
              <a:off x="3558709" y="911508"/>
              <a:ext cx="308664" cy="252167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C96828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00" name="Google Shape;600;p42"/>
            <p:cNvSpPr/>
            <p:nvPr/>
          </p:nvSpPr>
          <p:spPr>
            <a:xfrm>
              <a:off x="3867373" y="2802897"/>
              <a:ext cx="2016918" cy="1260574"/>
            </a:xfrm>
            <a:prstGeom prst="roundRect">
              <a:avLst>
                <a:gd fmla="val 10000" name="adj"/>
              </a:avLst>
            </a:prstGeom>
            <a:solidFill>
              <a:srgbClr val="FFD7CB">
                <a:alpha val="89803"/>
              </a:srgbClr>
            </a:solidFill>
            <a:ln cap="flat" cmpd="sng" w="12700">
              <a:solidFill>
                <a:srgbClr val="FD85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42"/>
            <p:cNvSpPr txBox="1"/>
            <p:nvPr/>
          </p:nvSpPr>
          <p:spPr>
            <a:xfrm>
              <a:off x="3904294" y="2839818"/>
              <a:ext cx="1943076" cy="11867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650" lIns="40000" spcFirstLastPara="1" rIns="40000" wrap="square" tIns="26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entury Schoolbook"/>
                <a:buNone/>
              </a:pPr>
              <a:r>
                <a:rPr lang="fr-FR" sz="21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Effets adrénergiques</a:t>
              </a:r>
              <a:endParaRPr/>
            </a:p>
          </p:txBody>
        </p:sp>
      </p:grpSp>
      <p:sp>
        <p:nvSpPr>
          <p:cNvPr id="602" name="Google Shape;602;p42"/>
          <p:cNvSpPr txBox="1"/>
          <p:nvPr/>
        </p:nvSpPr>
        <p:spPr>
          <a:xfrm>
            <a:off x="1547664" y="188640"/>
            <a:ext cx="5328592" cy="576064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fr-FR" sz="24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récepteurs cholinergiques </a:t>
            </a:r>
            <a:endParaRPr b="0" i="0" sz="24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03" name="Google Shape;603;p42"/>
          <p:cNvSpPr txBox="1"/>
          <p:nvPr/>
        </p:nvSpPr>
        <p:spPr>
          <a:xfrm>
            <a:off x="1547664" y="908720"/>
            <a:ext cx="5328592" cy="576064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Schoolbook"/>
              <a:buNone/>
            </a:pPr>
            <a:r>
              <a:rPr lang="fr-FR" sz="24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Les récepteurs nicotinique</a:t>
            </a:r>
            <a:endParaRPr b="0" i="0" sz="2400" u="none" cap="small" strike="noStrike">
              <a:solidFill>
                <a:schemeClr val="dk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43"/>
          <p:cNvSpPr txBox="1"/>
          <p:nvPr>
            <p:ph type="title"/>
          </p:nvPr>
        </p:nvSpPr>
        <p:spPr>
          <a:xfrm>
            <a:off x="611560" y="188640"/>
            <a:ext cx="7467600" cy="1143000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fr-FR"/>
              <a:t>6. Effets physiologiques du SNA sur différents organes</a:t>
            </a:r>
            <a:endParaRPr/>
          </a:p>
        </p:txBody>
      </p:sp>
      <p:grpSp>
        <p:nvGrpSpPr>
          <p:cNvPr id="609" name="Google Shape;609;p43"/>
          <p:cNvGrpSpPr/>
          <p:nvPr/>
        </p:nvGrpSpPr>
        <p:grpSpPr>
          <a:xfrm>
            <a:off x="1277519" y="1630485"/>
            <a:ext cx="5868881" cy="4564684"/>
            <a:chOff x="593951" y="1685"/>
            <a:chExt cx="5868881" cy="4564684"/>
          </a:xfrm>
        </p:grpSpPr>
        <p:sp>
          <p:nvSpPr>
            <p:cNvPr id="610" name="Google Shape;610;p43"/>
            <p:cNvSpPr/>
            <p:nvPr/>
          </p:nvSpPr>
          <p:spPr>
            <a:xfrm>
              <a:off x="593951" y="1685"/>
              <a:ext cx="2608391" cy="1304195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CECECE"/>
                </a:gs>
                <a:gs pos="30000">
                  <a:srgbClr val="C7C7C7"/>
                </a:gs>
                <a:gs pos="75000">
                  <a:srgbClr val="939393"/>
                </a:gs>
                <a:gs pos="100000">
                  <a:srgbClr val="6B6B6B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96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43"/>
            <p:cNvSpPr txBox="1"/>
            <p:nvPr/>
          </p:nvSpPr>
          <p:spPr>
            <a:xfrm>
              <a:off x="632150" y="39884"/>
              <a:ext cx="2531993" cy="1227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9200" lIns="43800" spcFirstLastPara="1" rIns="43800" wrap="square" tIns="29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entury Schoolbook"/>
                <a:buNone/>
              </a:pPr>
              <a:r>
                <a:rPr lang="fr-FR" sz="2300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Effets du   sympathique</a:t>
              </a:r>
              <a:endParaRPr/>
            </a:p>
          </p:txBody>
        </p:sp>
        <p:sp>
          <p:nvSpPr>
            <p:cNvPr id="612" name="Google Shape;612;p43"/>
            <p:cNvSpPr/>
            <p:nvPr/>
          </p:nvSpPr>
          <p:spPr>
            <a:xfrm>
              <a:off x="854790" y="1305881"/>
              <a:ext cx="225323" cy="93038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C96828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13" name="Google Shape;613;p43"/>
            <p:cNvSpPr/>
            <p:nvPr/>
          </p:nvSpPr>
          <p:spPr>
            <a:xfrm>
              <a:off x="1080114" y="1584170"/>
              <a:ext cx="2086713" cy="1304195"/>
            </a:xfrm>
            <a:prstGeom prst="roundRect">
              <a:avLst>
                <a:gd fmla="val 10000" name="adj"/>
              </a:avLst>
            </a:prstGeom>
            <a:solidFill>
              <a:srgbClr val="FFD7CB">
                <a:alpha val="89803"/>
              </a:srgbClr>
            </a:solidFill>
            <a:ln cap="flat" cmpd="sng" w="12700">
              <a:solidFill>
                <a:srgbClr val="FD853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dir="5400000" dist="20000">
                <a:srgbClr val="000000">
                  <a:alpha val="4196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43"/>
            <p:cNvSpPr txBox="1"/>
            <p:nvPr/>
          </p:nvSpPr>
          <p:spPr>
            <a:xfrm>
              <a:off x="1118313" y="1622369"/>
              <a:ext cx="2010315" cy="1227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36175" spcFirstLastPara="1" rIns="3617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entury Schoolbook"/>
                <a:buNone/>
              </a:pPr>
              <a:r>
                <a:rPr b="1" lang="fr-FR" sz="19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Effets adrénergiques alpha et / ou Béta</a:t>
              </a:r>
              <a:endParaRPr/>
            </a:p>
          </p:txBody>
        </p:sp>
        <p:sp>
          <p:nvSpPr>
            <p:cNvPr id="615" name="Google Shape;615;p43"/>
            <p:cNvSpPr/>
            <p:nvPr/>
          </p:nvSpPr>
          <p:spPr>
            <a:xfrm>
              <a:off x="3854440" y="1685"/>
              <a:ext cx="2608391" cy="1304195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CECECE"/>
                </a:gs>
                <a:gs pos="30000">
                  <a:srgbClr val="C7C7C7"/>
                </a:gs>
                <a:gs pos="75000">
                  <a:srgbClr val="939393"/>
                </a:gs>
                <a:gs pos="100000">
                  <a:srgbClr val="6B6B6B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96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43"/>
            <p:cNvSpPr txBox="1"/>
            <p:nvPr/>
          </p:nvSpPr>
          <p:spPr>
            <a:xfrm>
              <a:off x="3892639" y="39884"/>
              <a:ext cx="2531993" cy="1227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9200" lIns="43800" spcFirstLastPara="1" rIns="43800" wrap="square" tIns="29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entury Schoolbook"/>
                <a:buNone/>
              </a:pPr>
              <a:r>
                <a:rPr lang="fr-FR" sz="2300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Effets du parasympathique</a:t>
              </a:r>
              <a:endParaRPr/>
            </a:p>
          </p:txBody>
        </p:sp>
        <p:sp>
          <p:nvSpPr>
            <p:cNvPr id="617" name="Google Shape;617;p43"/>
            <p:cNvSpPr/>
            <p:nvPr/>
          </p:nvSpPr>
          <p:spPr>
            <a:xfrm>
              <a:off x="4115280" y="1305881"/>
              <a:ext cx="260839" cy="97814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C96828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18" name="Google Shape;618;p43"/>
            <p:cNvSpPr/>
            <p:nvPr/>
          </p:nvSpPr>
          <p:spPr>
            <a:xfrm>
              <a:off x="4376119" y="1631930"/>
              <a:ext cx="2086713" cy="1304195"/>
            </a:xfrm>
            <a:prstGeom prst="roundRect">
              <a:avLst>
                <a:gd fmla="val 10000" name="adj"/>
              </a:avLst>
            </a:prstGeom>
            <a:solidFill>
              <a:srgbClr val="FFD7CB">
                <a:alpha val="89803"/>
              </a:srgbClr>
            </a:solidFill>
            <a:ln cap="flat" cmpd="sng" w="12700">
              <a:solidFill>
                <a:srgbClr val="FD853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dir="5400000" dist="20000">
                <a:srgbClr val="000000">
                  <a:alpha val="4196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43"/>
            <p:cNvSpPr txBox="1"/>
            <p:nvPr/>
          </p:nvSpPr>
          <p:spPr>
            <a:xfrm>
              <a:off x="4414318" y="1670129"/>
              <a:ext cx="2010315" cy="1227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36175" spcFirstLastPara="1" rIns="3617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entury Schoolbook"/>
                <a:buNone/>
              </a:pPr>
              <a:r>
                <a:rPr b="1" lang="fr-FR" sz="19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Effets muscariniques (M)</a:t>
              </a:r>
              <a:endParaRPr/>
            </a:p>
          </p:txBody>
        </p:sp>
        <p:sp>
          <p:nvSpPr>
            <p:cNvPr id="620" name="Google Shape;620;p43"/>
            <p:cNvSpPr/>
            <p:nvPr/>
          </p:nvSpPr>
          <p:spPr>
            <a:xfrm>
              <a:off x="4115280" y="1305881"/>
              <a:ext cx="260839" cy="260839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C96828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21" name="Google Shape;621;p43"/>
            <p:cNvSpPr/>
            <p:nvPr/>
          </p:nvSpPr>
          <p:spPr>
            <a:xfrm>
              <a:off x="4376119" y="3262174"/>
              <a:ext cx="2086713" cy="1304195"/>
            </a:xfrm>
            <a:prstGeom prst="roundRect">
              <a:avLst>
                <a:gd fmla="val 10000" name="adj"/>
              </a:avLst>
            </a:prstGeom>
            <a:solidFill>
              <a:srgbClr val="FFD7CB">
                <a:alpha val="89803"/>
              </a:srgbClr>
            </a:solidFill>
            <a:ln cap="flat" cmpd="sng" w="12700">
              <a:solidFill>
                <a:srgbClr val="FD853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dir="5400000" dist="20000">
                <a:srgbClr val="000000">
                  <a:alpha val="4196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43"/>
            <p:cNvSpPr txBox="1"/>
            <p:nvPr/>
          </p:nvSpPr>
          <p:spPr>
            <a:xfrm>
              <a:off x="4414318" y="3300373"/>
              <a:ext cx="2010315" cy="1227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36175" spcFirstLastPara="1" rIns="3617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entury Schoolbook"/>
                <a:buNone/>
              </a:pPr>
              <a:r>
                <a:rPr b="1" lang="fr-FR" sz="190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Effets nicotiniques (N)</a:t>
              </a:r>
              <a:endParaRPr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44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t/>
            </a:r>
            <a:endParaRPr/>
          </a:p>
        </p:txBody>
      </p:sp>
      <p:sp>
        <p:nvSpPr>
          <p:cNvPr id="628" name="Google Shape;628;p44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7640" lvl="0" marL="27432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/>
          </a:p>
        </p:txBody>
      </p:sp>
      <p:graphicFrame>
        <p:nvGraphicFramePr>
          <p:cNvPr id="629" name="Google Shape;629;p44"/>
          <p:cNvGraphicFramePr/>
          <p:nvPr/>
        </p:nvGraphicFramePr>
        <p:xfrm>
          <a:off x="10795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{2FACD2EB-D220-4F3A-8B23-8E3B8C19EE72}</a:tableStyleId>
              </a:tblPr>
              <a:tblGrid>
                <a:gridCol w="2292350"/>
                <a:gridCol w="3400425"/>
                <a:gridCol w="3343275"/>
              </a:tblGrid>
              <a:tr h="635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Organe </a:t>
                      </a:r>
                      <a:endParaRPr b="0" i="0" sz="14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Effet  de la stimulation sympathique</a:t>
                      </a:r>
                      <a:endParaRPr b="0" i="0" sz="14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Effet de la stimulation parasympathique (muscarinique )</a:t>
                      </a:r>
                      <a:endParaRPr b="0" i="0" sz="14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ACC6"/>
                    </a:solidFill>
                  </a:tcPr>
                </a:tc>
              </a:tr>
              <a:tr h="844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Œil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Pupille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Mydriase (Dilatation)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Myosis  (constriction)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↘ pression intraoculaire </a:t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3EA"/>
                    </a:solidFill>
                  </a:tcPr>
                </a:tc>
              </a:tr>
              <a:tr h="635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Glandes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↘ sécrétions  (vasoconstriction)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↗  et enrichissement des sécrétions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F1F5"/>
                    </a:solidFill>
                  </a:tcPr>
                </a:tc>
              </a:tr>
              <a:tr h="1157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Cœur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Tachycardie (B1) : ↗ fréquence cardiaque et contractilité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Bradycardie (M2) : ↘ fréquence cardiaque et contractilité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Hypotension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3EA"/>
                    </a:solidFill>
                  </a:tcPr>
                </a:tc>
              </a:tr>
              <a:tr h="895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Vaisseaux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Vasoconstriction (α1)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Vasodilatation (B2)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Pas de récepteur M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Libération de  NO (monoxyde d’azote)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Vasodilatation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F1F5"/>
                    </a:solidFill>
                  </a:tcPr>
                </a:tc>
              </a:tr>
              <a:tr h="635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Poumons (bronches)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Broncho dilatation  (B2)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broncho constriction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3EA"/>
                    </a:solidFill>
                  </a:tcPr>
                </a:tc>
              </a:tr>
              <a:tr h="1417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Intestin </a:t>
                      </a:r>
                      <a:endParaRPr/>
                    </a:p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Char char="-"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Péristaltisme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Char char="-"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Secrétions </a:t>
                      </a:r>
                      <a:endParaRPr/>
                    </a:p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Char char="-"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Sphincter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↘ ou relâchement (α1, B2) (constipation)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Diminution des secrétions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↗ du tonus </a:t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↗ ou contraction (diarrhées)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Augmentation  des sécrétions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↘ du tonus</a:t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F1F5"/>
                    </a:solidFill>
                  </a:tcPr>
                </a:tc>
              </a:tr>
              <a:tr h="635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Rein </a:t>
                      </a:r>
                      <a:endParaRPr/>
                    </a:p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Char char="-"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Macula densa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Char char="-"/>
                      </a:pPr>
                      <a:r>
                        <a:rPr b="1" i="0" lang="fr-FR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↗ sécrétion de rénine  (B1)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3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4" name="Google Shape;634;p4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{02A217CF-C5BD-47C7-AAFF-FD0018E95FB3}</a:tableStyleId>
              </a:tblPr>
              <a:tblGrid>
                <a:gridCol w="2766250"/>
                <a:gridCol w="3457825"/>
                <a:gridCol w="2919925"/>
              </a:tblGrid>
              <a:tr h="770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 u="none" cap="none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Organe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Effet  de</a:t>
                      </a: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 la stimulation </a:t>
                      </a: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sympathique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Effet de</a:t>
                      </a: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 la stimulation </a:t>
                      </a: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parasympathique (muscarinique</a:t>
                      </a: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 </a:t>
                      </a: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)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1669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 u="sng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Muscle  lisse génito-urinaire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 u="none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- Paroi vésicale (Vessie)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 u="none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- Sphincter vésical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 u="none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- Utérus gravide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 u="none" strike="noStrike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 u="none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- Pénis, vésicules séminales</a:t>
                      </a:r>
                      <a:endParaRPr b="1" i="0" sz="1400" u="none" strike="noStrike">
                        <a:solidFill>
                          <a:schemeClr val="dk1"/>
                        </a:solidFill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 u="none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Relâchement    (B2) : ↘ péristaltisme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 u="none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Contraction (α1)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 u="none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Relâchement  (B2)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 u="none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Contraction (α)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 u="none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Ejaculation  (α1)</a:t>
                      </a:r>
                      <a:endParaRPr b="1" i="0" sz="1400" u="none" strike="noStrike">
                        <a:solidFill>
                          <a:schemeClr val="dk1"/>
                        </a:solidFill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↗ péristaltisme de l’urètre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 Relâchement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Contraction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Vasodilatation et érection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1444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 u="sng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Fonctions métaboliques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 u="non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Métabolisme de base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Foie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Foie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Cellules graisseuses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Augmentation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Néoglucogenèse  (B2, α)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Glycogénolyse  (B2 , α)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Lipolyse B3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</a:tr>
              <a:tr h="995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Sang</a:t>
                      </a: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 </a:t>
                      </a:r>
                      <a:endParaRPr/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Char char="-"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Coagulation </a:t>
                      </a:r>
                      <a:endParaRPr/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Char char="-"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Glycémie </a:t>
                      </a:r>
                      <a:endParaRPr/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Char char="-"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Lipidémie </a:t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Augmentation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Augmentation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Augmentation </a:t>
                      </a:r>
                      <a:endParaRPr b="1" sz="1400">
                        <a:solidFill>
                          <a:schemeClr val="dk1"/>
                        </a:solidFill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</a:tr>
              <a:tr h="545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Médullosurrénale</a:t>
                      </a: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 </a:t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Augmentation de sécrétion des catécholamines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</a:tr>
              <a:tr h="437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Activité mentale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Augmentation </a:t>
                      </a:r>
                      <a:endParaRPr b="1" sz="1400">
                        <a:solidFill>
                          <a:schemeClr val="dk1"/>
                        </a:solidFill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</a:tr>
              <a:tr h="99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rPr b="1" lang="fr-FR" sz="1400" u="sng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Terminaisons nerveuses autonomes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rPr b="1" lang="fr-FR" sz="1400" u="none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Sympathiques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entury Schoolbook"/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Para </a:t>
                      </a:r>
                      <a:r>
                        <a:rPr b="1" lang="fr-FR" sz="1400" u="none" strike="noStrike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Sympathiques</a:t>
                      </a:r>
                      <a:endParaRPr b="1" i="0" sz="1400" u="none" strike="noStrike">
                        <a:solidFill>
                          <a:schemeClr val="dk1"/>
                        </a:solidFill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↘ libération A ch</a:t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↘ la libération</a:t>
                      </a: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 </a:t>
                      </a:r>
                      <a:r>
                        <a:rPr b="1" lang="fr-FR" sz="1400"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norépinéphrine</a:t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latin typeface="Century Schoolbook"/>
                        <a:ea typeface="Century Schoolbook"/>
                        <a:cs typeface="Century Schoolbook"/>
                        <a:sym typeface="Century Schoolbook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9" name="Google Shape;639;p46"/>
          <p:cNvGraphicFramePr/>
          <p:nvPr/>
        </p:nvGraphicFramePr>
        <p:xfrm>
          <a:off x="683568" y="9087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{02A217CF-C5BD-47C7-AAFF-FD0018E95FB3}</a:tableStyleId>
              </a:tblPr>
              <a:tblGrid>
                <a:gridCol w="2496275"/>
                <a:gridCol w="2496275"/>
                <a:gridCol w="2496275"/>
              </a:tblGrid>
              <a:tr h="2168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Système sympathique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Système</a:t>
                      </a:r>
                      <a:r>
                        <a:rPr lang="fr-FR" sz="1800"/>
                        <a:t> parasympathique 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2168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Dominance à l’état de repos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Bronches, tissu adipeux, riens,  foie, vaisseaux sanguins, activité cérébrale.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Vessie, estomac, glandes salivaires, glandes sudoripares, pancréas, cœur,  pupille.</a:t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47"/>
          <p:cNvSpPr txBox="1"/>
          <p:nvPr>
            <p:ph type="title"/>
          </p:nvPr>
        </p:nvSpPr>
        <p:spPr>
          <a:xfrm>
            <a:off x="467544" y="404664"/>
            <a:ext cx="7467600" cy="580926"/>
          </a:xfrm>
          <a:prstGeom prst="rect">
            <a:avLst/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ntury Schoolbook"/>
              <a:buNone/>
            </a:pPr>
            <a:r>
              <a:rPr lang="fr-FR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CONCLUSION</a:t>
            </a:r>
            <a:endParaRPr/>
          </a:p>
        </p:txBody>
      </p:sp>
      <p:sp>
        <p:nvSpPr>
          <p:cNvPr id="645" name="Google Shape;645;p47"/>
          <p:cNvSpPr txBox="1"/>
          <p:nvPr>
            <p:ph idx="1" type="body"/>
          </p:nvPr>
        </p:nvSpPr>
        <p:spPr>
          <a:xfrm>
            <a:off x="457200" y="1600200"/>
            <a:ext cx="8003232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680"/>
              <a:buChar char="🞆"/>
            </a:pPr>
            <a:r>
              <a:rPr lang="fr-FR"/>
              <a:t>Le SNA module la plupart des grandes fonctions vitales.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fr-FR"/>
              <a:t> À l’origine des processus de régulation réflexe.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fr-FR"/>
              <a:t> Son intégrité conditionne les facultés d’adaptation de l’organisme face aux différents stress.</a:t>
            </a:r>
            <a:endParaRPr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Char char="🞆"/>
            </a:pPr>
            <a:r>
              <a:rPr lang="fr-FR"/>
              <a:t> Ses 2 composantes, se distinguent à la fois par leur organisation anatomique et par la spécificité de leurs actions respectives et souvent opposées mais complémentaires</a:t>
            </a:r>
            <a:r>
              <a:rPr b="1" lang="fr-FR"/>
              <a:t>. </a:t>
            </a:r>
            <a:endParaRPr/>
          </a:p>
          <a:p>
            <a:pPr indent="-167640" lvl="0" marL="27432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"/>
          <p:cNvSpPr txBox="1"/>
          <p:nvPr/>
        </p:nvSpPr>
        <p:spPr>
          <a:xfrm>
            <a:off x="2123728" y="1700808"/>
            <a:ext cx="34307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2.Classification fonctionnelle : </a:t>
            </a:r>
            <a:endParaRPr/>
          </a:p>
        </p:txBody>
      </p:sp>
      <p:sp>
        <p:nvSpPr>
          <p:cNvPr id="187" name="Google Shape;187;p5"/>
          <p:cNvSpPr txBox="1"/>
          <p:nvPr>
            <p:ph type="title"/>
          </p:nvPr>
        </p:nvSpPr>
        <p:spPr>
          <a:xfrm>
            <a:off x="539552" y="260648"/>
            <a:ext cx="7467600" cy="580926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fr-FR"/>
              <a:t> </a:t>
            </a:r>
            <a:r>
              <a:rPr lang="fr-FR" sz="2400"/>
              <a:t>3. Rappels physiologiques:      LE NEURONE</a:t>
            </a:r>
            <a:endParaRPr/>
          </a:p>
        </p:txBody>
      </p:sp>
      <p:sp>
        <p:nvSpPr>
          <p:cNvPr id="188" name="Google Shape;188;p5"/>
          <p:cNvSpPr txBox="1"/>
          <p:nvPr/>
        </p:nvSpPr>
        <p:spPr>
          <a:xfrm>
            <a:off x="395536" y="1052736"/>
            <a:ext cx="820891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accen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CLASSIFICATION DES NEURONES :   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structure ou fonction 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89" name="Google Shape;189;p5"/>
          <p:cNvSpPr/>
          <p:nvPr/>
        </p:nvSpPr>
        <p:spPr>
          <a:xfrm>
            <a:off x="179512" y="2564904"/>
            <a:ext cx="2592288" cy="914400"/>
          </a:xfrm>
          <a:prstGeom prst="rect">
            <a:avLst/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neurones sensitifs 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ou 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neurones afférents 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0" name="Google Shape;190;p5"/>
          <p:cNvSpPr/>
          <p:nvPr/>
        </p:nvSpPr>
        <p:spPr>
          <a:xfrm>
            <a:off x="2987824" y="2564904"/>
            <a:ext cx="2498576" cy="914400"/>
          </a:xfrm>
          <a:prstGeom prst="rect">
            <a:avLst/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neurones moteurs 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ou 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neurones efférents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1" name="Google Shape;191;p5"/>
          <p:cNvSpPr/>
          <p:nvPr/>
        </p:nvSpPr>
        <p:spPr>
          <a:xfrm>
            <a:off x="5724128" y="2564904"/>
            <a:ext cx="2915816" cy="914400"/>
          </a:xfrm>
          <a:prstGeom prst="rect">
            <a:avLst/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interneurones 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ou 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neurones d'association 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92" name="Google Shape;192;p5"/>
          <p:cNvCxnSpPr>
            <a:stCxn id="189" idx="2"/>
          </p:cNvCxnSpPr>
          <p:nvPr/>
        </p:nvCxnSpPr>
        <p:spPr>
          <a:xfrm>
            <a:off x="1475656" y="3479304"/>
            <a:ext cx="0" cy="1317900"/>
          </a:xfrm>
          <a:prstGeom prst="straightConnector1">
            <a:avLst/>
          </a:prstGeom>
          <a:noFill/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93" name="Google Shape;193;p5"/>
          <p:cNvCxnSpPr/>
          <p:nvPr/>
        </p:nvCxnSpPr>
        <p:spPr>
          <a:xfrm>
            <a:off x="1475656" y="3501008"/>
            <a:ext cx="1584176" cy="1224136"/>
          </a:xfrm>
          <a:prstGeom prst="straightConnector1">
            <a:avLst/>
          </a:prstGeom>
          <a:noFill/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94" name="Google Shape;194;p5"/>
          <p:cNvSpPr/>
          <p:nvPr/>
        </p:nvSpPr>
        <p:spPr>
          <a:xfrm>
            <a:off x="2843808" y="4941168"/>
            <a:ext cx="2592288" cy="914400"/>
          </a:xfrm>
          <a:prstGeom prst="rect">
            <a:avLst/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neurones sensitifs de 2ème et de 3ème ordre 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5" name="Google Shape;195;p5"/>
          <p:cNvSpPr/>
          <p:nvPr/>
        </p:nvSpPr>
        <p:spPr>
          <a:xfrm>
            <a:off x="0" y="4941168"/>
            <a:ext cx="2592288" cy="914400"/>
          </a:xfrm>
          <a:prstGeom prst="rect">
            <a:avLst/>
          </a:prstGeom>
          <a:gradFill>
            <a:gsLst>
              <a:gs pos="0">
                <a:srgbClr val="FFCCAF"/>
              </a:gs>
              <a:gs pos="30000">
                <a:srgbClr val="FFC7A8"/>
              </a:gs>
              <a:gs pos="75000">
                <a:srgbClr val="FFAC7C"/>
              </a:gs>
              <a:gs pos="100000">
                <a:srgbClr val="FF924A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FF6803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neurones sensitifs primaires </a:t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6"/>
          <p:cNvSpPr txBox="1"/>
          <p:nvPr>
            <p:ph type="title"/>
          </p:nvPr>
        </p:nvSpPr>
        <p:spPr>
          <a:xfrm>
            <a:off x="539552" y="260648"/>
            <a:ext cx="7467600" cy="580926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fr-FR"/>
              <a:t> </a:t>
            </a:r>
            <a:r>
              <a:rPr lang="fr-FR" sz="2400"/>
              <a:t>3. Rappels physiologiques:      la synapse </a:t>
            </a:r>
            <a:endParaRPr/>
          </a:p>
        </p:txBody>
      </p:sp>
      <p:pic>
        <p:nvPicPr>
          <p:cNvPr id="201" name="Google Shape;20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4008" y="1052736"/>
            <a:ext cx="4105275" cy="5235277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6"/>
          <p:cNvSpPr txBox="1"/>
          <p:nvPr/>
        </p:nvSpPr>
        <p:spPr>
          <a:xfrm>
            <a:off x="207598" y="841574"/>
            <a:ext cx="5474862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Zone de contact ou contiguïté entre: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Un élément pré-synaptique toujours nerveux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Un élément post-synaptique: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*nerveux =&gt; S. neuro-neuronale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*musculaire ou glandulaire =&gt; S. neuro- effectrice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•Séparés par une Fente synaptique</a:t>
            </a:r>
            <a:endParaRPr/>
          </a:p>
        </p:txBody>
      </p:sp>
      <p:sp>
        <p:nvSpPr>
          <p:cNvPr id="203" name="Google Shape;203;p6"/>
          <p:cNvSpPr txBox="1"/>
          <p:nvPr/>
        </p:nvSpPr>
        <p:spPr>
          <a:xfrm>
            <a:off x="604769" y="3072348"/>
            <a:ext cx="4680520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Classification: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a. Mode de connexion 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 Synapse N-Neuronale: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* axo-somatique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* axo-dendritique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*axo-axonique</a:t>
            </a:r>
            <a:endParaRPr sz="16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 Synapse neuro-effectrice: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*neuromusculaire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*neuro-glandulaire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b. Mode de fonctionnement: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 Synapse chimique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 Synapse électrique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c. L’effet post synaptique: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 Synapse excitatrice.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• Synapse inhibitrice.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7"/>
          <p:cNvSpPr txBox="1"/>
          <p:nvPr>
            <p:ph type="title"/>
          </p:nvPr>
        </p:nvSpPr>
        <p:spPr>
          <a:xfrm>
            <a:off x="539552" y="260648"/>
            <a:ext cx="7467600" cy="580926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fr-FR"/>
              <a:t> </a:t>
            </a:r>
            <a:r>
              <a:rPr lang="fr-FR" sz="2400"/>
              <a:t>3. Rappels physiologiques:      la synapse </a:t>
            </a:r>
            <a:endParaRPr/>
          </a:p>
        </p:txBody>
      </p:sp>
      <p:pic>
        <p:nvPicPr>
          <p:cNvPr id="209" name="Google Shape;20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4048" y="1484784"/>
            <a:ext cx="3419475" cy="437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7"/>
          <p:cNvSpPr txBox="1"/>
          <p:nvPr/>
        </p:nvSpPr>
        <p:spPr>
          <a:xfrm>
            <a:off x="216421" y="875015"/>
            <a:ext cx="4464496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Caractéristiques d’une synapse chimique: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Schoolbook"/>
              <a:buAutoNum type="arabicPeriod"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N’obéit pas à la loi du tout ou rien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2. Unidirectionnelle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3. Existence d’un délais synaptique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4. Fatigabilité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5. Rôle intégrateur.</a:t>
            </a:r>
            <a:endParaRPr/>
          </a:p>
        </p:txBody>
      </p:sp>
      <p:sp>
        <p:nvSpPr>
          <p:cNvPr id="211" name="Google Shape;211;p7"/>
          <p:cNvSpPr txBox="1"/>
          <p:nvPr/>
        </p:nvSpPr>
        <p:spPr>
          <a:xfrm>
            <a:off x="297794" y="3356992"/>
            <a:ext cx="4680520" cy="3693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Fonctionnement de la synapse chimique: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-la 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synthèse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 du NT dans l'élément présynaptique,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-le 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stockage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 du NT dans la terminaison présynaptique,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-la 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libération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 du NT dans la fente synaptique,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-la 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combinaison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 du NT avec les récepteurs post-synaptiques,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-l'</a:t>
            </a: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inactivation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 du NT après dissociation du complexe récepteur-NT.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"/>
          <p:cNvSpPr txBox="1"/>
          <p:nvPr>
            <p:ph type="title"/>
          </p:nvPr>
        </p:nvSpPr>
        <p:spPr>
          <a:xfrm>
            <a:off x="179512" y="332656"/>
            <a:ext cx="8568952" cy="504056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/>
              <a:t> </a:t>
            </a:r>
            <a:r>
              <a:rPr lang="fr-FR" sz="2400"/>
              <a:t>3. Rappels physiologiques:     NERF/GANGLION NRVEUX </a:t>
            </a:r>
            <a:endParaRPr/>
          </a:p>
        </p:txBody>
      </p:sp>
      <p:pic>
        <p:nvPicPr>
          <p:cNvPr descr="Fichier:Nerf detaillé..png" id="217" name="Google Shape;217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8024" y="1196752"/>
            <a:ext cx="3750568" cy="468052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8"/>
          <p:cNvSpPr txBox="1"/>
          <p:nvPr/>
        </p:nvSpPr>
        <p:spPr>
          <a:xfrm>
            <a:off x="395536" y="2132856"/>
            <a:ext cx="4392488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Nerf 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:regroupement  d’axones.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Ganglion :  </a:t>
            </a: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tissu biologique contenant un regroupement de corps cellulaires de plusieurs neurones ainsi que leurs dendrites 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9"/>
          <p:cNvSpPr txBox="1"/>
          <p:nvPr>
            <p:ph type="title"/>
          </p:nvPr>
        </p:nvSpPr>
        <p:spPr>
          <a:xfrm>
            <a:off x="539552" y="188640"/>
            <a:ext cx="7467600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/>
              <a:t>Système nerveux autonome </a:t>
            </a:r>
            <a:endParaRPr/>
          </a:p>
        </p:txBody>
      </p:sp>
      <p:sp>
        <p:nvSpPr>
          <p:cNvPr id="224" name="Google Shape;224;p9"/>
          <p:cNvSpPr txBox="1"/>
          <p:nvPr/>
        </p:nvSpPr>
        <p:spPr>
          <a:xfrm>
            <a:off x="2627784" y="764704"/>
            <a:ext cx="3096344" cy="432048"/>
          </a:xfrm>
          <a:prstGeom prst="rect">
            <a:avLst/>
          </a:prstGeom>
          <a:noFill/>
          <a:ln cap="flat" cmpd="sng" w="9525">
            <a:solidFill>
              <a:srgbClr val="FFC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 fontScale="900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Schoolbook"/>
              <a:buNone/>
            </a:pPr>
            <a:r>
              <a:rPr lang="fr-FR" sz="3000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Définition </a:t>
            </a:r>
            <a:r>
              <a:rPr b="0" i="0" lang="fr-FR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/>
          </a:p>
        </p:txBody>
      </p:sp>
      <p:sp>
        <p:nvSpPr>
          <p:cNvPr id="225" name="Google Shape;225;p9"/>
          <p:cNvSpPr txBox="1"/>
          <p:nvPr/>
        </p:nvSpPr>
        <p:spPr>
          <a:xfrm>
            <a:off x="395536" y="1700808"/>
            <a:ext cx="8352928" cy="3693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 système nerveux végétatif ou autonome contrôle le « monde intérieur »  (en association avec le système endocrinien).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Son activité est indépendante du contrôle volontaire et fonctionne de façon autonome.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Il accorde les fonctions des organes internes aux besoins de l’organisme.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 contrôle par voie nerveuse permet une adaptation très rapide tandis que le système endocrinien règle l’état des fonctions à long terme.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fr-FR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Et sous le contrôle de l’hypothalamus.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riel">
  <a:themeElements>
    <a:clrScheme name="Oriel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2014-11-04T09:42:37Z</dcterms:created>
  <dc:creator>pc</dc:creator>
</cp:coreProperties>
</file>