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</p:sldIdLst>
  <p:sldSz cy="6858000" cx="9144000"/>
  <p:notesSz cx="6858000" cy="9144000"/>
  <p:embeddedFontLst>
    <p:embeddedFont>
      <p:font typeface="Constantia"/>
      <p:regular r:id="rId65"/>
      <p:bold r:id="rId66"/>
      <p:italic r:id="rId67"/>
      <p:boldItalic r:id="rId6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69" roundtripDataSignature="AMtx7mgYCDIN1UyhB9GX0/0Aoetk8JPeD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D9FDCD4-99FE-4D08-9302-79493BE8E4D3}">
  <a:tblStyle styleId="{2D9FDCD4-99FE-4D08-9302-79493BE8E4D3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font" Target="fonts/Constantia-bold.fntdata"/><Relationship Id="rId21" Type="http://schemas.openxmlformats.org/officeDocument/2006/relationships/slide" Target="slides/slide15.xml"/><Relationship Id="rId65" Type="http://schemas.openxmlformats.org/officeDocument/2006/relationships/font" Target="fonts/Constantia-regular.fntdata"/><Relationship Id="rId24" Type="http://schemas.openxmlformats.org/officeDocument/2006/relationships/slide" Target="slides/slide18.xml"/><Relationship Id="rId68" Type="http://schemas.openxmlformats.org/officeDocument/2006/relationships/font" Target="fonts/Constantia-boldItalic.fntdata"/><Relationship Id="rId23" Type="http://schemas.openxmlformats.org/officeDocument/2006/relationships/slide" Target="slides/slide17.xml"/><Relationship Id="rId67" Type="http://schemas.openxmlformats.org/officeDocument/2006/relationships/font" Target="fonts/Constantia-italic.fntdata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customschemas.google.com/relationships/presentationmetadata" Target="meta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" name="Google Shape;23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: l’adrénaline diminue indirectement les secrétions en diminuant par vasoconstriction l’irrigation des glandes concernées.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8" name="Google Shape;33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1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" name="Google Shape;595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5" name="Google Shape;605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" name="Google Shape;606;p4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8" name="Google Shape;618;p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2" name="Google Shape;642;p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p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" name="Google Shape;654;p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" name="Google Shape;665;p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p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2" name="Google Shape;692;p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" name="Google Shape;706;p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4" name="Google Shape;714;p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p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3" name="Google Shape;743;p5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0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60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6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6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6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69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6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6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6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0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70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7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7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7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6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6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6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2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0" name="Google Shape;30;p62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1" name="Google Shape;31;p6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6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6" name="Google Shape;46;p6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6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6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3" name="Google Shape;53;p6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4" name="Google Shape;54;p6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" name="Google Shape;55;p6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6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6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6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6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6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6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6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6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6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6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6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6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5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5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5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5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Relationship Id="rId4" Type="http://schemas.openxmlformats.org/officeDocument/2006/relationships/image" Target="../media/image3.png"/><Relationship Id="rId5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Relationship Id="rId4" Type="http://schemas.openxmlformats.org/officeDocument/2006/relationships/image" Target="../media/image6.gif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Relationship Id="rId4" Type="http://schemas.openxmlformats.org/officeDocument/2006/relationships/image" Target="../media/image23.png"/><Relationship Id="rId5" Type="http://schemas.openxmlformats.org/officeDocument/2006/relationships/image" Target="../media/image7.png"/><Relationship Id="rId6" Type="http://schemas.openxmlformats.org/officeDocument/2006/relationships/image" Target="../media/image1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png"/><Relationship Id="rId4" Type="http://schemas.openxmlformats.org/officeDocument/2006/relationships/image" Target="../media/image2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7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6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1.png"/><Relationship Id="rId4" Type="http://schemas.openxmlformats.org/officeDocument/2006/relationships/image" Target="../media/image25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gif"/><Relationship Id="rId4" Type="http://schemas.openxmlformats.org/officeDocument/2006/relationships/image" Target="../media/image1.png"/><Relationship Id="rId5" Type="http://schemas.openxmlformats.org/officeDocument/2006/relationships/image" Target="../media/image9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Relationship Id="rId4" Type="http://schemas.openxmlformats.org/officeDocument/2006/relationships/image" Target="../media/image2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ctrTitle"/>
          </p:nvPr>
        </p:nvSpPr>
        <p:spPr>
          <a:xfrm>
            <a:off x="685800" y="2146180"/>
            <a:ext cx="7772400" cy="1944216"/>
          </a:xfrm>
          <a:prstGeom prst="rect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reflection blurRad="0" dir="0" dist="0" endA="300" endPos="55000" kx="0" rotWithShape="0" algn="bl" stA="50000" stPos="0" sy="-100000" ky="0"/>
          </a:effectLst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nstantia"/>
              <a:buNone/>
            </a:pPr>
            <a:r>
              <a:rPr b="1" lang="fr-FR" sz="4000">
                <a:latin typeface="Constantia"/>
                <a:ea typeface="Constantia"/>
                <a:cs typeface="Constantia"/>
                <a:sym typeface="Constantia"/>
              </a:rPr>
              <a:t>Les médicaments du système nerveux sympathique</a:t>
            </a:r>
            <a:endParaRPr b="1" sz="4000"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1763688" y="476672"/>
            <a:ext cx="511256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Université ABDERREHMANE MIRA BEJAIA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Faculté de médecine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Département de médecine </a:t>
            </a:r>
            <a:endParaRPr b="1" i="0" sz="20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 txBox="1"/>
          <p:nvPr>
            <p:ph idx="1" type="subTitle"/>
          </p:nvPr>
        </p:nvSpPr>
        <p:spPr>
          <a:xfrm>
            <a:off x="2428860" y="4643446"/>
            <a:ext cx="6400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None/>
            </a:pPr>
            <a:r>
              <a:rPr b="1" lang="fr-FR">
                <a:solidFill>
                  <a:srgbClr val="FF0000"/>
                </a:solidFill>
              </a:rPr>
              <a:t>Dr. BENIDIRI .A</a:t>
            </a:r>
            <a:endParaRPr/>
          </a:p>
        </p:txBody>
      </p:sp>
      <p:sp>
        <p:nvSpPr>
          <p:cNvPr id="91" name="Google Shape;91;p1"/>
          <p:cNvSpPr/>
          <p:nvPr/>
        </p:nvSpPr>
        <p:spPr>
          <a:xfrm>
            <a:off x="3203848" y="6003062"/>
            <a:ext cx="245772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rPr>
              <a:t>Année 2023/2024</a:t>
            </a:r>
            <a:endParaRPr sz="1400">
              <a:solidFill>
                <a:srgbClr val="1736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1214414" y="428604"/>
            <a:ext cx="6715172" cy="1428760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440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0"/>
          <p:cNvSpPr txBox="1"/>
          <p:nvPr>
            <p:ph type="title"/>
          </p:nvPr>
        </p:nvSpPr>
        <p:spPr>
          <a:xfrm>
            <a:off x="428596" y="142852"/>
            <a:ext cx="8229600" cy="12144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ts val="4000"/>
              <a:buFont typeface="Constantia"/>
              <a:buNone/>
            </a:pPr>
            <a:r>
              <a:rPr b="1" lang="fr-FR" sz="40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Les sympathomimétiques</a:t>
            </a:r>
            <a:endParaRPr b="1" sz="4000">
              <a:solidFill>
                <a:srgbClr val="FC787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182" name="Google Shape;182;p10"/>
          <p:cNvSpPr txBox="1"/>
          <p:nvPr>
            <p:ph idx="1" type="body"/>
          </p:nvPr>
        </p:nvSpPr>
        <p:spPr>
          <a:xfrm>
            <a:off x="457200" y="1285860"/>
            <a:ext cx="8229600" cy="48403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fr-FR"/>
              <a:t>            </a:t>
            </a:r>
            <a:endParaRPr/>
          </a:p>
        </p:txBody>
      </p:sp>
      <p:sp>
        <p:nvSpPr>
          <p:cNvPr id="183" name="Google Shape;183;p10"/>
          <p:cNvSpPr/>
          <p:nvPr/>
        </p:nvSpPr>
        <p:spPr>
          <a:xfrm>
            <a:off x="785786" y="1428736"/>
            <a:ext cx="642942" cy="357190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992D2B"/>
              </a:gs>
              <a:gs pos="80000">
                <a:srgbClr val="C93D39"/>
              </a:gs>
              <a:gs pos="100000">
                <a:srgbClr val="CD3A36"/>
              </a:gs>
            </a:gsLst>
            <a:lin ang="16200000" scaled="0"/>
          </a:gra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DF322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0"/>
          <p:cNvSpPr/>
          <p:nvPr/>
        </p:nvSpPr>
        <p:spPr>
          <a:xfrm>
            <a:off x="1571604" y="1214422"/>
            <a:ext cx="2286016" cy="857256"/>
          </a:xfrm>
          <a:prstGeom prst="ellipse">
            <a:avLst/>
          </a:prstGeom>
          <a:gradFill>
            <a:gsLst>
              <a:gs pos="0">
                <a:srgbClr val="FFBB82"/>
              </a:gs>
              <a:gs pos="35000">
                <a:srgbClr val="FFCFA8"/>
              </a:gs>
              <a:gs pos="100000">
                <a:srgbClr val="FFEBD9"/>
              </a:gs>
            </a:gsLst>
            <a:lin ang="16200000" scaled="0"/>
          </a:gradFill>
          <a:ln cap="flat" cmpd="sng" w="9525">
            <a:solidFill>
              <a:srgbClr val="F5913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DF322D"/>
                </a:solidFill>
                <a:latin typeface="Constantia"/>
                <a:ea typeface="Constantia"/>
                <a:cs typeface="Constantia"/>
                <a:sym typeface="Constantia"/>
              </a:rPr>
              <a:t>Miment</a:t>
            </a:r>
            <a:endParaRPr b="1" sz="2800">
              <a:solidFill>
                <a:srgbClr val="DF322D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cxnSp>
        <p:nvCxnSpPr>
          <p:cNvPr id="185" name="Google Shape;185;p10"/>
          <p:cNvCxnSpPr>
            <a:stCxn id="184" idx="4"/>
          </p:cNvCxnSpPr>
          <p:nvPr/>
        </p:nvCxnSpPr>
        <p:spPr>
          <a:xfrm flipH="1">
            <a:off x="2713112" y="2071678"/>
            <a:ext cx="1500" cy="29289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186" name="Google Shape;186;p10"/>
          <p:cNvCxnSpPr/>
          <p:nvPr/>
        </p:nvCxnSpPr>
        <p:spPr>
          <a:xfrm>
            <a:off x="2714612" y="2928934"/>
            <a:ext cx="1143008" cy="1588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187" name="Google Shape;187;p10"/>
          <p:cNvSpPr/>
          <p:nvPr/>
        </p:nvSpPr>
        <p:spPr>
          <a:xfrm>
            <a:off x="4000496" y="2285992"/>
            <a:ext cx="4214842" cy="1143008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C8B2E9"/>
              </a:gs>
              <a:gs pos="35000">
                <a:srgbClr val="D6CAED"/>
              </a:gs>
              <a:gs pos="100000">
                <a:srgbClr val="EFE8FA"/>
              </a:gs>
            </a:gsLst>
            <a:lin ang="16200000" scaled="0"/>
          </a:gradFill>
          <a:ln cap="flat" cmpd="sng" w="9525">
            <a:solidFill>
              <a:srgbClr val="7C5F9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 cap="none">
                <a:solidFill>
                  <a:srgbClr val="3A1A62"/>
                </a:solidFill>
                <a:latin typeface="Constantia"/>
                <a:ea typeface="Constantia"/>
                <a:cs typeface="Constantia"/>
                <a:sym typeface="Constantia"/>
              </a:rPr>
              <a:t>PARTIELLEMENT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 cap="none">
                <a:solidFill>
                  <a:srgbClr val="3A1A62"/>
                </a:solidFill>
                <a:latin typeface="Constantia"/>
                <a:ea typeface="Constantia"/>
                <a:cs typeface="Constantia"/>
                <a:sym typeface="Constantia"/>
              </a:rPr>
              <a:t>OU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 cap="none">
                <a:solidFill>
                  <a:srgbClr val="3A1A62"/>
                </a:solidFill>
                <a:latin typeface="Constantia"/>
                <a:ea typeface="Constantia"/>
                <a:cs typeface="Constantia"/>
                <a:sym typeface="Constantia"/>
              </a:rPr>
              <a:t>TOTALEMENT</a:t>
            </a:r>
            <a:endParaRPr b="1" sz="2400" cap="none">
              <a:solidFill>
                <a:srgbClr val="3A1A62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cxnSp>
        <p:nvCxnSpPr>
          <p:cNvPr id="188" name="Google Shape;188;p10"/>
          <p:cNvCxnSpPr/>
          <p:nvPr/>
        </p:nvCxnSpPr>
        <p:spPr>
          <a:xfrm>
            <a:off x="2714612" y="5000636"/>
            <a:ext cx="1143008" cy="1588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189" name="Google Shape;189;p10"/>
          <p:cNvSpPr/>
          <p:nvPr/>
        </p:nvSpPr>
        <p:spPr>
          <a:xfrm>
            <a:off x="4000496" y="4357694"/>
            <a:ext cx="4214842" cy="1357322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C8B2E9"/>
              </a:gs>
              <a:gs pos="35000">
                <a:srgbClr val="D6CAED"/>
              </a:gs>
              <a:gs pos="100000">
                <a:srgbClr val="EFE8FA"/>
              </a:gs>
            </a:gsLst>
            <a:lin ang="16200000" scaled="0"/>
          </a:gradFill>
          <a:ln cap="flat" cmpd="sng" w="9525">
            <a:solidFill>
              <a:srgbClr val="7C5F9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 cap="none">
                <a:solidFill>
                  <a:srgbClr val="3A1A62"/>
                </a:solidFill>
                <a:latin typeface="Constantia"/>
                <a:ea typeface="Constantia"/>
                <a:cs typeface="Constantia"/>
                <a:sym typeface="Constantia"/>
              </a:rPr>
              <a:t>DIRECTEMENT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 cap="none">
                <a:solidFill>
                  <a:srgbClr val="3A1A62"/>
                </a:solidFill>
                <a:latin typeface="Constantia"/>
                <a:ea typeface="Constantia"/>
                <a:cs typeface="Constantia"/>
                <a:sym typeface="Constantia"/>
              </a:rPr>
              <a:t>OU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 cap="none">
                <a:solidFill>
                  <a:srgbClr val="3A1A62"/>
                </a:solidFill>
                <a:latin typeface="Constantia"/>
                <a:ea typeface="Constantia"/>
                <a:cs typeface="Constantia"/>
                <a:sym typeface="Constantia"/>
              </a:rPr>
              <a:t>INDIRECTEMENT</a:t>
            </a:r>
            <a:endParaRPr b="1" sz="2400" cap="none">
              <a:solidFill>
                <a:srgbClr val="3A1A62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1"/>
          <p:cNvSpPr txBox="1"/>
          <p:nvPr>
            <p:ph type="title"/>
          </p:nvPr>
        </p:nvSpPr>
        <p:spPr>
          <a:xfrm>
            <a:off x="142844" y="142852"/>
            <a:ext cx="8858312" cy="1071570"/>
          </a:xfrm>
          <a:prstGeom prst="rect">
            <a:avLst/>
          </a:prstGeom>
          <a:noFill/>
          <a:ln cap="flat" cmpd="sng" w="571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ts val="3200"/>
              <a:buFont typeface="Constantia"/>
              <a:buNone/>
            </a:pPr>
            <a:r>
              <a:rPr b="1" lang="fr-FR" sz="32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Classification des sympathomimétiques</a:t>
            </a:r>
            <a:endParaRPr b="1" sz="3200">
              <a:solidFill>
                <a:srgbClr val="FC787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grpSp>
        <p:nvGrpSpPr>
          <p:cNvPr id="195" name="Google Shape;195;p11"/>
          <p:cNvGrpSpPr/>
          <p:nvPr/>
        </p:nvGrpSpPr>
        <p:grpSpPr>
          <a:xfrm>
            <a:off x="396797" y="1994532"/>
            <a:ext cx="8745941" cy="4149111"/>
            <a:chOff x="1261" y="365732"/>
            <a:chExt cx="8745941" cy="4149111"/>
          </a:xfrm>
        </p:grpSpPr>
        <p:sp>
          <p:nvSpPr>
            <p:cNvPr id="196" name="Google Shape;196;p11"/>
            <p:cNvSpPr/>
            <p:nvPr/>
          </p:nvSpPr>
          <p:spPr>
            <a:xfrm>
              <a:off x="6477040" y="2603903"/>
              <a:ext cx="1352442" cy="762967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07088"/>
                  </a:lnTo>
                  <a:lnTo>
                    <a:pt x="120000" y="107088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49ACC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97" name="Google Shape;197;p11"/>
            <p:cNvSpPr/>
            <p:nvPr/>
          </p:nvSpPr>
          <p:spPr>
            <a:xfrm>
              <a:off x="6036837" y="2603903"/>
              <a:ext cx="440203" cy="1116859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111179"/>
                  </a:lnTo>
                  <a:lnTo>
                    <a:pt x="0" y="111179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49ACC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98" name="Google Shape;198;p11"/>
            <p:cNvSpPr/>
            <p:nvPr/>
          </p:nvSpPr>
          <p:spPr>
            <a:xfrm>
              <a:off x="4109468" y="2603903"/>
              <a:ext cx="2367572" cy="1008772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110235"/>
                  </a:lnTo>
                  <a:lnTo>
                    <a:pt x="0" y="110235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49ACC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99" name="Google Shape;199;p11"/>
            <p:cNvSpPr/>
            <p:nvPr/>
          </p:nvSpPr>
          <p:spPr>
            <a:xfrm>
              <a:off x="3643075" y="1243197"/>
              <a:ext cx="2833965" cy="437289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97472"/>
                  </a:lnTo>
                  <a:lnTo>
                    <a:pt x="120000" y="97472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00" name="Google Shape;200;p11"/>
            <p:cNvSpPr/>
            <p:nvPr/>
          </p:nvSpPr>
          <p:spPr>
            <a:xfrm>
              <a:off x="1527436" y="2493886"/>
              <a:ext cx="1083092" cy="25772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81777"/>
                  </a:lnTo>
                  <a:lnTo>
                    <a:pt x="120000" y="81777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49ACC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01" name="Google Shape;201;p11"/>
            <p:cNvSpPr/>
            <p:nvPr/>
          </p:nvSpPr>
          <p:spPr>
            <a:xfrm>
              <a:off x="1481716" y="2493886"/>
              <a:ext cx="91440" cy="257726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cap="flat" cmpd="sng" w="25400">
              <a:solidFill>
                <a:srgbClr val="49ACC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02" name="Google Shape;202;p11"/>
            <p:cNvSpPr/>
            <p:nvPr/>
          </p:nvSpPr>
          <p:spPr>
            <a:xfrm>
              <a:off x="444344" y="2493886"/>
              <a:ext cx="1083092" cy="257726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81777"/>
                  </a:lnTo>
                  <a:lnTo>
                    <a:pt x="0" y="81777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49ACC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03" name="Google Shape;203;p11"/>
            <p:cNvSpPr/>
            <p:nvPr/>
          </p:nvSpPr>
          <p:spPr>
            <a:xfrm>
              <a:off x="1527436" y="1243197"/>
              <a:ext cx="2115638" cy="417262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96391"/>
                  </a:lnTo>
                  <a:lnTo>
                    <a:pt x="0" y="96391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04" name="Google Shape;204;p11"/>
            <p:cNvSpPr/>
            <p:nvPr/>
          </p:nvSpPr>
          <p:spPr>
            <a:xfrm>
              <a:off x="2309448" y="365732"/>
              <a:ext cx="2667254" cy="877465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982D2B"/>
                </a:gs>
                <a:gs pos="80000">
                  <a:srgbClr val="C83D39"/>
                </a:gs>
                <a:gs pos="100000">
                  <a:srgbClr val="CC3A36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11"/>
            <p:cNvSpPr/>
            <p:nvPr/>
          </p:nvSpPr>
          <p:spPr>
            <a:xfrm>
              <a:off x="2407911" y="459272"/>
              <a:ext cx="2667254" cy="877465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9525">
              <a:solidFill>
                <a:srgbClr val="BF504D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11"/>
            <p:cNvSpPr txBox="1"/>
            <p:nvPr/>
          </p:nvSpPr>
          <p:spPr>
            <a:xfrm>
              <a:off x="2433611" y="484972"/>
              <a:ext cx="2615854" cy="8260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 cap="none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Agonistes adrénergiques</a:t>
              </a:r>
              <a:endParaRPr b="1" sz="2000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207" name="Google Shape;207;p11"/>
            <p:cNvSpPr/>
            <p:nvPr/>
          </p:nvSpPr>
          <p:spPr>
            <a:xfrm>
              <a:off x="616072" y="1660459"/>
              <a:ext cx="1822729" cy="833426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5D427D"/>
                </a:gs>
                <a:gs pos="80000">
                  <a:srgbClr val="7A57A5"/>
                </a:gs>
                <a:gs pos="100000">
                  <a:srgbClr val="7A56A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11"/>
            <p:cNvSpPr/>
            <p:nvPr/>
          </p:nvSpPr>
          <p:spPr>
            <a:xfrm>
              <a:off x="714534" y="1753999"/>
              <a:ext cx="1822729" cy="833426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11"/>
            <p:cNvSpPr txBox="1"/>
            <p:nvPr/>
          </p:nvSpPr>
          <p:spPr>
            <a:xfrm>
              <a:off x="738944" y="1778409"/>
              <a:ext cx="1773909" cy="7846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 cap="none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Action Directe</a:t>
              </a:r>
              <a:endParaRPr b="1" sz="2000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210" name="Google Shape;210;p11"/>
            <p:cNvSpPr/>
            <p:nvPr/>
          </p:nvSpPr>
          <p:spPr>
            <a:xfrm>
              <a:off x="1261" y="2751613"/>
              <a:ext cx="886166" cy="562715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27869E"/>
                </a:gs>
                <a:gs pos="80000">
                  <a:srgbClr val="34B0D0"/>
                </a:gs>
                <a:gs pos="100000">
                  <a:srgbClr val="30B3D4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11"/>
            <p:cNvSpPr/>
            <p:nvPr/>
          </p:nvSpPr>
          <p:spPr>
            <a:xfrm>
              <a:off x="99724" y="2845153"/>
              <a:ext cx="886166" cy="562715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9525">
              <a:solidFill>
                <a:srgbClr val="49ACC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11"/>
            <p:cNvSpPr txBox="1"/>
            <p:nvPr/>
          </p:nvSpPr>
          <p:spPr>
            <a:xfrm>
              <a:off x="116205" y="2861634"/>
              <a:ext cx="853204" cy="5297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 cap="none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α</a:t>
              </a:r>
              <a:endParaRPr b="1" sz="2000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213" name="Google Shape;213;p11"/>
            <p:cNvSpPr/>
            <p:nvPr/>
          </p:nvSpPr>
          <p:spPr>
            <a:xfrm>
              <a:off x="1084353" y="2751613"/>
              <a:ext cx="886166" cy="562715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27869E"/>
                </a:gs>
                <a:gs pos="80000">
                  <a:srgbClr val="34B0D0"/>
                </a:gs>
                <a:gs pos="100000">
                  <a:srgbClr val="30B3D4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11"/>
            <p:cNvSpPr/>
            <p:nvPr/>
          </p:nvSpPr>
          <p:spPr>
            <a:xfrm>
              <a:off x="1182816" y="2845153"/>
              <a:ext cx="886166" cy="562715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9525">
              <a:solidFill>
                <a:srgbClr val="49ACC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11"/>
            <p:cNvSpPr txBox="1"/>
            <p:nvPr/>
          </p:nvSpPr>
          <p:spPr>
            <a:xfrm>
              <a:off x="1199297" y="2861634"/>
              <a:ext cx="853204" cy="5297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 cap="none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β</a:t>
              </a:r>
              <a:endParaRPr b="1" sz="2000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216" name="Google Shape;216;p11"/>
            <p:cNvSpPr/>
            <p:nvPr/>
          </p:nvSpPr>
          <p:spPr>
            <a:xfrm>
              <a:off x="2167445" y="2751613"/>
              <a:ext cx="886166" cy="562715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27869E"/>
                </a:gs>
                <a:gs pos="80000">
                  <a:srgbClr val="34B0D0"/>
                </a:gs>
                <a:gs pos="100000">
                  <a:srgbClr val="30B3D4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11"/>
            <p:cNvSpPr/>
            <p:nvPr/>
          </p:nvSpPr>
          <p:spPr>
            <a:xfrm>
              <a:off x="2265908" y="2845153"/>
              <a:ext cx="886166" cy="562715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9525">
              <a:solidFill>
                <a:srgbClr val="49ACC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11"/>
            <p:cNvSpPr txBox="1"/>
            <p:nvPr/>
          </p:nvSpPr>
          <p:spPr>
            <a:xfrm>
              <a:off x="2282389" y="2861634"/>
              <a:ext cx="853204" cy="5297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600" cap="none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α, β mixtes</a:t>
              </a:r>
              <a:endParaRPr b="1" sz="1600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219" name="Google Shape;219;p11"/>
            <p:cNvSpPr/>
            <p:nvPr/>
          </p:nvSpPr>
          <p:spPr>
            <a:xfrm>
              <a:off x="5756600" y="1680486"/>
              <a:ext cx="1440880" cy="923416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5D427D"/>
                </a:gs>
                <a:gs pos="80000">
                  <a:srgbClr val="7A57A5"/>
                </a:gs>
                <a:gs pos="100000">
                  <a:srgbClr val="7A56A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11"/>
            <p:cNvSpPr/>
            <p:nvPr/>
          </p:nvSpPr>
          <p:spPr>
            <a:xfrm>
              <a:off x="5855063" y="1774026"/>
              <a:ext cx="1440880" cy="923416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11"/>
            <p:cNvSpPr txBox="1"/>
            <p:nvPr/>
          </p:nvSpPr>
          <p:spPr>
            <a:xfrm>
              <a:off x="5882109" y="1801072"/>
              <a:ext cx="1386788" cy="8693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 cap="none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Action indirecte</a:t>
              </a:r>
              <a:endParaRPr b="1" sz="1800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222" name="Google Shape;222;p11"/>
            <p:cNvSpPr/>
            <p:nvPr/>
          </p:nvSpPr>
          <p:spPr>
            <a:xfrm>
              <a:off x="3210155" y="3612676"/>
              <a:ext cx="1798625" cy="808628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27869E"/>
                </a:gs>
                <a:gs pos="80000">
                  <a:srgbClr val="34B0D0"/>
                </a:gs>
                <a:gs pos="100000">
                  <a:srgbClr val="30B3D4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11"/>
            <p:cNvSpPr/>
            <p:nvPr/>
          </p:nvSpPr>
          <p:spPr>
            <a:xfrm>
              <a:off x="3308618" y="3706215"/>
              <a:ext cx="1798625" cy="808628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9525">
              <a:solidFill>
                <a:srgbClr val="49ACC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11"/>
            <p:cNvSpPr txBox="1"/>
            <p:nvPr/>
          </p:nvSpPr>
          <p:spPr>
            <a:xfrm>
              <a:off x="3332302" y="3729899"/>
              <a:ext cx="1751257" cy="7612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 cap="none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libération</a:t>
              </a:r>
              <a:endParaRPr b="1" sz="20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225" name="Google Shape;225;p11"/>
            <p:cNvSpPr/>
            <p:nvPr/>
          </p:nvSpPr>
          <p:spPr>
            <a:xfrm>
              <a:off x="5253231" y="3720762"/>
              <a:ext cx="1567211" cy="700541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27869E"/>
                </a:gs>
                <a:gs pos="80000">
                  <a:srgbClr val="34B0D0"/>
                </a:gs>
                <a:gs pos="100000">
                  <a:srgbClr val="30B3D4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11"/>
            <p:cNvSpPr/>
            <p:nvPr/>
          </p:nvSpPr>
          <p:spPr>
            <a:xfrm>
              <a:off x="5351694" y="3814302"/>
              <a:ext cx="1567211" cy="700541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9525">
              <a:solidFill>
                <a:srgbClr val="49ACC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11"/>
            <p:cNvSpPr txBox="1"/>
            <p:nvPr/>
          </p:nvSpPr>
          <p:spPr>
            <a:xfrm>
              <a:off x="5372212" y="3834820"/>
              <a:ext cx="1526175" cy="6595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   </a:t>
              </a:r>
              <a:r>
                <a:rPr b="1" lang="fr-FR" sz="1800" cap="none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recapture</a:t>
              </a:r>
              <a:r>
                <a:rPr b="1" lang="fr-FR" sz="1800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  </a:t>
              </a:r>
              <a:endParaRPr b="1" sz="20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228" name="Google Shape;228;p11"/>
            <p:cNvSpPr/>
            <p:nvPr/>
          </p:nvSpPr>
          <p:spPr>
            <a:xfrm>
              <a:off x="7010227" y="3366870"/>
              <a:ext cx="1638512" cy="1054433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27869E"/>
                </a:gs>
                <a:gs pos="80000">
                  <a:srgbClr val="34B0D0"/>
                </a:gs>
                <a:gs pos="100000">
                  <a:srgbClr val="30B3D4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11"/>
            <p:cNvSpPr/>
            <p:nvPr/>
          </p:nvSpPr>
          <p:spPr>
            <a:xfrm>
              <a:off x="7108690" y="3460410"/>
              <a:ext cx="1638512" cy="1054433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9525">
              <a:solidFill>
                <a:srgbClr val="49ACC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11"/>
            <p:cNvSpPr txBox="1"/>
            <p:nvPr/>
          </p:nvSpPr>
          <p:spPr>
            <a:xfrm>
              <a:off x="7139573" y="3491293"/>
              <a:ext cx="1576746" cy="9926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400" cap="none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MAO/COMT</a:t>
              </a:r>
              <a:endParaRPr/>
            </a:p>
          </p:txBody>
        </p:sp>
      </p:grpSp>
      <p:cxnSp>
        <p:nvCxnSpPr>
          <p:cNvPr id="231" name="Google Shape;231;p11"/>
          <p:cNvCxnSpPr/>
          <p:nvPr/>
        </p:nvCxnSpPr>
        <p:spPr>
          <a:xfrm rot="-5400000">
            <a:off x="3714744" y="5588100"/>
            <a:ext cx="357190" cy="71438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232" name="Google Shape;232;p11"/>
          <p:cNvSpPr/>
          <p:nvPr/>
        </p:nvSpPr>
        <p:spPr>
          <a:xfrm>
            <a:off x="6357950" y="5588100"/>
            <a:ext cx="214314" cy="71438"/>
          </a:xfrm>
          <a:prstGeom prst="mathMinus">
            <a:avLst>
              <a:gd fmla="val 23520" name="adj1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 cap="none">
              <a:solidFill>
                <a:srgbClr val="3A1A6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1"/>
          <p:cNvSpPr/>
          <p:nvPr/>
        </p:nvSpPr>
        <p:spPr>
          <a:xfrm>
            <a:off x="8036743" y="5373786"/>
            <a:ext cx="214314" cy="71438"/>
          </a:xfrm>
          <a:prstGeom prst="mathMinus">
            <a:avLst>
              <a:gd fmla="val 23520" name="adj1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"/>
          <p:cNvSpPr txBox="1"/>
          <p:nvPr>
            <p:ph type="ctrTitle"/>
          </p:nvPr>
        </p:nvSpPr>
        <p:spPr>
          <a:xfrm>
            <a:off x="467544" y="188640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fr-FR"/>
              <a:t>Sympathomimétiques directs </a:t>
            </a:r>
            <a:endParaRPr b="1"/>
          </a:p>
        </p:txBody>
      </p:sp>
      <p:sp>
        <p:nvSpPr>
          <p:cNvPr id="240" name="Google Shape;240;p12"/>
          <p:cNvSpPr txBox="1"/>
          <p:nvPr>
            <p:ph idx="1" type="subTitle"/>
          </p:nvPr>
        </p:nvSpPr>
        <p:spPr>
          <a:xfrm>
            <a:off x="467544" y="1988840"/>
            <a:ext cx="8062912" cy="41756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514350" lvl="0" marL="5143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❑"/>
            </a:pP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Sympathomimétiques mixtes α et β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2895" lvl="0" marL="514350" rtl="0" algn="l">
              <a:spcBef>
                <a:spcPts val="666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Noto Sans Symbols"/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2895" lvl="0" marL="514350" rtl="0" algn="l">
              <a:spcBef>
                <a:spcPts val="666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Noto Sans Symbols"/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14350" lvl="0" marL="514350" rtl="0" algn="l"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❑"/>
            </a:pP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Agonistes α adrénergiques </a:t>
            </a:r>
            <a:endParaRPr/>
          </a:p>
          <a:p>
            <a:pPr indent="-302895" lvl="0" marL="514350" rtl="0" algn="l">
              <a:spcBef>
                <a:spcPts val="666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Noto Sans Symbols"/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2895" lvl="0" marL="514350" rtl="0" algn="l">
              <a:spcBef>
                <a:spcPts val="666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Noto Sans Symbols"/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14350" lvl="0" marL="514350" rtl="0" algn="l"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❑"/>
            </a:pP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Agonistes β adrénergiques 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3"/>
          <p:cNvSpPr txBox="1"/>
          <p:nvPr>
            <p:ph idx="4294967295" type="title"/>
          </p:nvPr>
        </p:nvSpPr>
        <p:spPr>
          <a:xfrm>
            <a:off x="0" y="260350"/>
            <a:ext cx="8229600" cy="1143000"/>
          </a:xfrm>
          <a:prstGeom prst="rect">
            <a:avLst/>
          </a:prstGeom>
          <a:noFill/>
          <a:ln cap="flat" cmpd="sng" w="5715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ts val="3600"/>
              <a:buFont typeface="Constantia"/>
              <a:buNone/>
            </a:pPr>
            <a:r>
              <a:rPr b="1" lang="fr-FR" sz="36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Les sympathomimétiques  directs</a:t>
            </a:r>
            <a:br>
              <a:rPr b="1" lang="fr-FR" sz="36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r>
              <a:rPr b="1" lang="fr-FR" sz="36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mixtes α et β</a:t>
            </a:r>
            <a:endParaRPr b="1" sz="3600">
              <a:solidFill>
                <a:srgbClr val="FC787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grpSp>
        <p:nvGrpSpPr>
          <p:cNvPr id="246" name="Google Shape;246;p13"/>
          <p:cNvGrpSpPr/>
          <p:nvPr/>
        </p:nvGrpSpPr>
        <p:grpSpPr>
          <a:xfrm>
            <a:off x="612066" y="2754447"/>
            <a:ext cx="7857166" cy="2905896"/>
            <a:chOff x="506" y="1197655"/>
            <a:chExt cx="7857166" cy="2905896"/>
          </a:xfrm>
        </p:grpSpPr>
        <p:sp>
          <p:nvSpPr>
            <p:cNvPr id="247" name="Google Shape;247;p13"/>
            <p:cNvSpPr/>
            <p:nvPr/>
          </p:nvSpPr>
          <p:spPr>
            <a:xfrm>
              <a:off x="506" y="1197655"/>
              <a:ext cx="2185880" cy="823996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0A3366"/>
                </a:gs>
                <a:gs pos="80000">
                  <a:srgbClr val="0E4485"/>
                </a:gs>
                <a:gs pos="100000">
                  <a:srgbClr val="0B448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13"/>
            <p:cNvSpPr txBox="1"/>
            <p:nvPr/>
          </p:nvSpPr>
          <p:spPr>
            <a:xfrm>
              <a:off x="24640" y="1221789"/>
              <a:ext cx="2137612" cy="7757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45700" spcFirstLastPara="1" rIns="45700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Adrénaline</a:t>
              </a:r>
              <a:endParaRPr b="1" sz="2400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249" name="Google Shape;249;p13"/>
            <p:cNvSpPr/>
            <p:nvPr/>
          </p:nvSpPr>
          <p:spPr>
            <a:xfrm>
              <a:off x="219095" y="2021651"/>
              <a:ext cx="218588" cy="1143949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153963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50" name="Google Shape;250;p13"/>
            <p:cNvSpPr/>
            <p:nvPr/>
          </p:nvSpPr>
          <p:spPr>
            <a:xfrm>
              <a:off x="437683" y="2227650"/>
              <a:ext cx="2105158" cy="1875901"/>
            </a:xfrm>
            <a:prstGeom prst="roundRect">
              <a:avLst>
                <a:gd fmla="val 10000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1D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13"/>
            <p:cNvSpPr txBox="1"/>
            <p:nvPr/>
          </p:nvSpPr>
          <p:spPr>
            <a:xfrm>
              <a:off x="492626" y="2282593"/>
              <a:ext cx="1995272" cy="17660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97150" spcFirstLastPara="1" rIns="971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13"/>
            <p:cNvSpPr/>
            <p:nvPr/>
          </p:nvSpPr>
          <p:spPr>
            <a:xfrm>
              <a:off x="2598385" y="1197655"/>
              <a:ext cx="2740182" cy="823996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0A3366"/>
                </a:gs>
                <a:gs pos="80000">
                  <a:srgbClr val="0E4485"/>
                </a:gs>
                <a:gs pos="100000">
                  <a:srgbClr val="0B448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13"/>
            <p:cNvSpPr txBox="1"/>
            <p:nvPr/>
          </p:nvSpPr>
          <p:spPr>
            <a:xfrm>
              <a:off x="2622519" y="1221789"/>
              <a:ext cx="2691914" cy="7757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45700" spcFirstLastPara="1" rIns="45700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Noradrénaline</a:t>
              </a:r>
              <a:endParaRPr b="1" sz="2400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254" name="Google Shape;254;p13"/>
            <p:cNvSpPr/>
            <p:nvPr/>
          </p:nvSpPr>
          <p:spPr>
            <a:xfrm>
              <a:off x="2872403" y="2021651"/>
              <a:ext cx="274018" cy="1143949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153963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55" name="Google Shape;255;p13"/>
            <p:cNvSpPr/>
            <p:nvPr/>
          </p:nvSpPr>
          <p:spPr>
            <a:xfrm>
              <a:off x="3146422" y="2227650"/>
              <a:ext cx="2162179" cy="1875901"/>
            </a:xfrm>
            <a:prstGeom prst="roundRect">
              <a:avLst>
                <a:gd fmla="val 10000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1D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13"/>
            <p:cNvSpPr txBox="1"/>
            <p:nvPr/>
          </p:nvSpPr>
          <p:spPr>
            <a:xfrm>
              <a:off x="3201365" y="2282593"/>
              <a:ext cx="2052293" cy="17660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45700" spcFirstLastPara="1" rIns="45700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257" name="Google Shape;257;p13"/>
            <p:cNvSpPr/>
            <p:nvPr/>
          </p:nvSpPr>
          <p:spPr>
            <a:xfrm>
              <a:off x="5750566" y="1197655"/>
              <a:ext cx="2107106" cy="823996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0A3366"/>
                </a:gs>
                <a:gs pos="80000">
                  <a:srgbClr val="0E4485"/>
                </a:gs>
                <a:gs pos="100000">
                  <a:srgbClr val="0B448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13"/>
            <p:cNvSpPr txBox="1"/>
            <p:nvPr/>
          </p:nvSpPr>
          <p:spPr>
            <a:xfrm>
              <a:off x="5774700" y="1221789"/>
              <a:ext cx="2058838" cy="7757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45700" spcFirstLastPara="1" rIns="45700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Dopamine</a:t>
              </a:r>
              <a:endParaRPr b="1" sz="2400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259" name="Google Shape;259;p13"/>
            <p:cNvSpPr/>
            <p:nvPr/>
          </p:nvSpPr>
          <p:spPr>
            <a:xfrm>
              <a:off x="5961277" y="2021651"/>
              <a:ext cx="210710" cy="1143949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153963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60" name="Google Shape;260;p13"/>
            <p:cNvSpPr/>
            <p:nvPr/>
          </p:nvSpPr>
          <p:spPr>
            <a:xfrm>
              <a:off x="6171987" y="2227650"/>
              <a:ext cx="1661189" cy="1875901"/>
            </a:xfrm>
            <a:prstGeom prst="roundRect">
              <a:avLst>
                <a:gd fmla="val 10000" name="adj"/>
              </a:avLst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1D497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13"/>
            <p:cNvSpPr txBox="1"/>
            <p:nvPr/>
          </p:nvSpPr>
          <p:spPr>
            <a:xfrm>
              <a:off x="6220642" y="2276305"/>
              <a:ext cx="1563879" cy="17785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45700" spcFirstLastPara="1" rIns="45700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</p:grpSp>
      <p:sp>
        <p:nvSpPr>
          <p:cNvPr id="262" name="Google Shape;262;p13"/>
          <p:cNvSpPr/>
          <p:nvPr/>
        </p:nvSpPr>
        <p:spPr>
          <a:xfrm>
            <a:off x="1214414" y="5072074"/>
            <a:ext cx="2143140" cy="107157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BE9FF"/>
              </a:gs>
              <a:gs pos="35000">
                <a:srgbClr val="B8F1FF"/>
              </a:gs>
              <a:gs pos="100000">
                <a:srgbClr val="E2FBFF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A04400"/>
                </a:solidFill>
                <a:latin typeface="Constantia"/>
                <a:ea typeface="Constantia"/>
                <a:cs typeface="Constantia"/>
                <a:sym typeface="Constantia"/>
              </a:rPr>
              <a:t>Hormone surrénalienne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A04400"/>
                </a:solidFill>
                <a:latin typeface="Constantia"/>
                <a:ea typeface="Constantia"/>
                <a:cs typeface="Constantia"/>
                <a:sym typeface="Constantia"/>
              </a:rPr>
              <a:t>R:  α et β</a:t>
            </a:r>
            <a:endParaRPr b="1" sz="2000">
              <a:solidFill>
                <a:srgbClr val="A04400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263" name="Google Shape;263;p13"/>
          <p:cNvSpPr/>
          <p:nvPr/>
        </p:nvSpPr>
        <p:spPr>
          <a:xfrm>
            <a:off x="3714744" y="5143512"/>
            <a:ext cx="2714644" cy="1000132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DAFEA4"/>
              </a:gs>
              <a:gs pos="35000">
                <a:srgbClr val="E3FEBF"/>
              </a:gs>
              <a:gs pos="100000">
                <a:srgbClr val="F4FEE6"/>
              </a:gs>
            </a:gsLst>
            <a:lin ang="16200000" scaled="0"/>
          </a:gradFill>
          <a:ln cap="flat" cmpd="sng" w="9525">
            <a:solidFill>
              <a:srgbClr val="97B85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BDD1F9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BDD1F9"/>
                </a:solidFill>
                <a:latin typeface="Constantia"/>
                <a:ea typeface="Constantia"/>
                <a:cs typeface="Constantia"/>
                <a:sym typeface="Constantia"/>
              </a:rPr>
              <a:t>Neurotransmetteur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BDD1F9"/>
                </a:solidFill>
                <a:latin typeface="Constantia"/>
                <a:ea typeface="Constantia"/>
                <a:cs typeface="Constantia"/>
                <a:sym typeface="Constantia"/>
              </a:rPr>
              <a:t>R: α et </a:t>
            </a:r>
            <a:r>
              <a:rPr b="1" lang="fr-FR" sz="2000">
                <a:solidFill>
                  <a:srgbClr val="FC787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000">
                <a:solidFill>
                  <a:srgbClr val="BDD1F9"/>
                </a:solidFill>
                <a:latin typeface="Calibri"/>
                <a:ea typeface="Calibri"/>
                <a:cs typeface="Calibri"/>
                <a:sym typeface="Calibri"/>
              </a:rPr>
              <a:t>β</a:t>
            </a:r>
            <a:r>
              <a:rPr b="1" baseline="-25000" lang="fr-FR" sz="2000">
                <a:solidFill>
                  <a:srgbClr val="BDD1F9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2000">
              <a:solidFill>
                <a:srgbClr val="BDD1F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264" name="Google Shape;264;p13"/>
          <p:cNvSpPr/>
          <p:nvPr/>
        </p:nvSpPr>
        <p:spPr>
          <a:xfrm>
            <a:off x="6715140" y="4786322"/>
            <a:ext cx="2143140" cy="164305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BB82"/>
              </a:gs>
              <a:gs pos="35000">
                <a:srgbClr val="FFCFA8"/>
              </a:gs>
              <a:gs pos="100000">
                <a:srgbClr val="FFEBD9"/>
              </a:gs>
            </a:gsLst>
            <a:lin ang="16200000" scaled="0"/>
          </a:gradFill>
          <a:ln cap="flat" cmpd="sng" w="9525">
            <a:solidFill>
              <a:srgbClr val="F5913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C7876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Précurseur    métabolique direct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R: </a:t>
            </a:r>
            <a:r>
              <a:rPr b="1" lang="fr-FR" sz="2000">
                <a:solidFill>
                  <a:srgbClr val="FC7876"/>
                </a:solidFill>
                <a:latin typeface="Calibri"/>
                <a:ea typeface="Calibri"/>
                <a:cs typeface="Calibri"/>
                <a:sym typeface="Calibri"/>
              </a:rPr>
              <a:t>α</a:t>
            </a:r>
            <a:r>
              <a:rPr b="1" baseline="-25000" lang="fr-FR" sz="2000">
                <a:solidFill>
                  <a:srgbClr val="FC7876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lang="fr-FR" sz="2000">
                <a:solidFill>
                  <a:srgbClr val="FC7876"/>
                </a:solidFill>
                <a:latin typeface="Calibri"/>
                <a:ea typeface="Calibri"/>
                <a:cs typeface="Calibri"/>
                <a:sym typeface="Calibri"/>
              </a:rPr>
              <a:t> , β</a:t>
            </a:r>
            <a:r>
              <a:rPr b="1" baseline="-25000" lang="fr-FR" sz="2000">
                <a:solidFill>
                  <a:srgbClr val="FC7876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lang="fr-FR" sz="2000">
                <a:solidFill>
                  <a:srgbClr val="FC7876"/>
                </a:solidFill>
                <a:latin typeface="Calibri"/>
                <a:ea typeface="Calibri"/>
                <a:cs typeface="Calibri"/>
                <a:sym typeface="Calibri"/>
              </a:rPr>
              <a:t> , D</a:t>
            </a:r>
            <a:r>
              <a:rPr b="1" baseline="-25000" lang="fr-FR" sz="2000">
                <a:solidFill>
                  <a:srgbClr val="FC7876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2000">
              <a:solidFill>
                <a:srgbClr val="FC787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endParaRPr b="1" sz="2000">
              <a:solidFill>
                <a:srgbClr val="FC787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265" name="Google Shape;265;p13"/>
          <p:cNvSpPr/>
          <p:nvPr/>
        </p:nvSpPr>
        <p:spPr>
          <a:xfrm>
            <a:off x="3059832" y="1628800"/>
            <a:ext cx="2880320" cy="72008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BE9FF"/>
              </a:gs>
              <a:gs pos="35000">
                <a:srgbClr val="B8F1FF"/>
              </a:gs>
              <a:gs pos="100000">
                <a:srgbClr val="E2FBFF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Naturels 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4"/>
          <p:cNvSpPr txBox="1"/>
          <p:nvPr>
            <p:ph type="title"/>
          </p:nvPr>
        </p:nvSpPr>
        <p:spPr>
          <a:xfrm>
            <a:off x="314324" y="500042"/>
            <a:ext cx="4829180" cy="785818"/>
          </a:xfrm>
          <a:prstGeom prst="rect">
            <a:avLst/>
          </a:prstGeom>
          <a:noFill/>
          <a:ln cap="flat" cmpd="sng" w="571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onstantia"/>
              <a:buNone/>
            </a:pPr>
            <a:r>
              <a:rPr b="1" lang="fr-FR" sz="3600">
                <a:latin typeface="Constantia"/>
                <a:ea typeface="Constantia"/>
                <a:cs typeface="Constantia"/>
                <a:sym typeface="Constantia"/>
              </a:rPr>
              <a:t>Pharmacocinétique</a:t>
            </a:r>
            <a:endParaRPr b="1" sz="3600">
              <a:latin typeface="Constantia"/>
              <a:ea typeface="Constantia"/>
              <a:cs typeface="Constantia"/>
              <a:sym typeface="Constantia"/>
            </a:endParaRPr>
          </a:p>
        </p:txBody>
      </p:sp>
      <p:grpSp>
        <p:nvGrpSpPr>
          <p:cNvPr id="271" name="Google Shape;271;p14"/>
          <p:cNvGrpSpPr/>
          <p:nvPr/>
        </p:nvGrpSpPr>
        <p:grpSpPr>
          <a:xfrm>
            <a:off x="1571277" y="1517671"/>
            <a:ext cx="6710390" cy="4983163"/>
            <a:chOff x="1285527" y="0"/>
            <a:chExt cx="6710390" cy="4983163"/>
          </a:xfrm>
        </p:grpSpPr>
        <p:sp>
          <p:nvSpPr>
            <p:cNvPr id="272" name="Google Shape;272;p14"/>
            <p:cNvSpPr/>
            <p:nvPr/>
          </p:nvSpPr>
          <p:spPr>
            <a:xfrm>
              <a:off x="1643848" y="0"/>
              <a:ext cx="4983163" cy="4983163"/>
            </a:xfrm>
            <a:prstGeom prst="diamond">
              <a:avLst/>
            </a:prstGeom>
            <a:solidFill>
              <a:srgbClr val="CBCED6"/>
            </a:soli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14"/>
            <p:cNvSpPr/>
            <p:nvPr/>
          </p:nvSpPr>
          <p:spPr>
            <a:xfrm>
              <a:off x="1458657" y="428604"/>
              <a:ext cx="2800682" cy="1199856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chemeClr val="lt1"/>
                </a:gs>
                <a:gs pos="3500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14"/>
            <p:cNvSpPr txBox="1"/>
            <p:nvPr/>
          </p:nvSpPr>
          <p:spPr>
            <a:xfrm>
              <a:off x="1517229" y="487176"/>
              <a:ext cx="2683538" cy="10827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Inactivés /voie orale</a:t>
              </a:r>
              <a:endParaRPr b="1" sz="24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275" name="Google Shape;275;p14"/>
            <p:cNvSpPr/>
            <p:nvPr/>
          </p:nvSpPr>
          <p:spPr>
            <a:xfrm>
              <a:off x="4796831" y="473400"/>
              <a:ext cx="2936314" cy="1253145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chemeClr val="lt1"/>
                </a:gs>
                <a:gs pos="3500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14"/>
            <p:cNvSpPr txBox="1"/>
            <p:nvPr/>
          </p:nvSpPr>
          <p:spPr>
            <a:xfrm>
              <a:off x="4858004" y="534573"/>
              <a:ext cx="2813968" cy="11307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 Absorption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S/C: lente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IM: rapide </a:t>
              </a:r>
              <a:endParaRPr b="1" sz="24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277" name="Google Shape;277;p14"/>
            <p:cNvSpPr/>
            <p:nvPr/>
          </p:nvSpPr>
          <p:spPr>
            <a:xfrm>
              <a:off x="1285527" y="3004145"/>
              <a:ext cx="2920417" cy="1210681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chemeClr val="lt1"/>
                </a:gs>
                <a:gs pos="3500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14"/>
            <p:cNvSpPr txBox="1"/>
            <p:nvPr/>
          </p:nvSpPr>
          <p:spPr>
            <a:xfrm>
              <a:off x="1344628" y="3063246"/>
              <a:ext cx="2802215" cy="10924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Dégradation hépatique / MAO et COMT</a:t>
              </a:r>
              <a:endParaRPr b="1" sz="24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279" name="Google Shape;279;p14"/>
            <p:cNvSpPr/>
            <p:nvPr/>
          </p:nvSpPr>
          <p:spPr>
            <a:xfrm>
              <a:off x="4815119" y="2861264"/>
              <a:ext cx="3180798" cy="1503945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chemeClr val="lt1"/>
                </a:gs>
                <a:gs pos="3500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14"/>
            <p:cNvSpPr txBox="1"/>
            <p:nvPr/>
          </p:nvSpPr>
          <p:spPr>
            <a:xfrm>
              <a:off x="4888536" y="2934681"/>
              <a:ext cx="3033964" cy="13571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Elimination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Urinaire: faible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++ s/f métabolites</a:t>
              </a:r>
              <a:endParaRPr b="1" sz="24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5"/>
          <p:cNvSpPr txBox="1"/>
          <p:nvPr>
            <p:ph idx="1" type="body"/>
          </p:nvPr>
        </p:nvSpPr>
        <p:spPr>
          <a:xfrm>
            <a:off x="428596" y="1142984"/>
            <a:ext cx="8229600" cy="55261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651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r>
              <a:t/>
            </a:r>
            <a:endParaRPr b="1" sz="2800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5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1" sz="2000">
              <a:latin typeface="Calibri"/>
              <a:ea typeface="Calibri"/>
              <a:cs typeface="Calibri"/>
              <a:sym typeface="Calibri"/>
            </a:endParaRPr>
          </a:p>
          <a:p>
            <a:pPr indent="-215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1" sz="20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Structure: pyrocathéchol</a:t>
            </a:r>
            <a:endParaRPr b="1" sz="20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 Pharmacodynamie :</a:t>
            </a:r>
            <a:r>
              <a:rPr lang="fr-FR" sz="20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 α1, β1, β2  mais affinité pour les </a:t>
            </a: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β &gt;&gt;&gt; α</a:t>
            </a:r>
            <a:endParaRPr b="1" sz="2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b="1" sz="2000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Noto Sans Symbols"/>
              <a:buChar char="❑"/>
            </a:pPr>
            <a:r>
              <a:rPr b="1" lang="fr-FR" sz="24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Effets cardiovasculaires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rgbClr val="366092"/>
              </a:buClr>
              <a:buSzPts val="2000"/>
              <a:buNone/>
            </a:pPr>
            <a:r>
              <a:rPr b="1" lang="fr-FR" sz="2000" u="sng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Cœur : β1 +++      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 effet inotrope + =  ↗ force de contraction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 effet chronotrope + =  </a:t>
            </a:r>
            <a:r>
              <a:rPr b="1" lang="fr-FR" sz="2000"/>
              <a:t>↗</a:t>
            </a: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 fréquence cardiaque 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000"/>
              <a:t>↗</a:t>
            </a: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 débit cardiaque et coronarien 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rgbClr val="366092"/>
              </a:buClr>
              <a:buSzPts val="2000"/>
              <a:buNone/>
            </a:pPr>
            <a:r>
              <a:rPr b="1" lang="fr-FR" sz="2000" u="sng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Vaisseaux : 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Effets α</a:t>
            </a:r>
            <a:r>
              <a:rPr b="1" baseline="-25000" lang="fr-FR" sz="200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 (vasoconstriction) : hypertension 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Effets ß</a:t>
            </a:r>
            <a:r>
              <a:rPr b="1" baseline="-25000" lang="fr-FR" sz="20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 (vasodilatation) : hypotension 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b="1" sz="24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i="1" sz="2400"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b="1" u="sng">
              <a:solidFill>
                <a:srgbClr val="B2A0C7"/>
              </a:solidFill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b="1" u="sng">
              <a:solidFill>
                <a:srgbClr val="B2A0C7"/>
              </a:solidFill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b="1" u="sng">
              <a:solidFill>
                <a:srgbClr val="B2A0C7"/>
              </a:solidFill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b="1" u="sng">
              <a:solidFill>
                <a:srgbClr val="B2A0C7"/>
              </a:solidFill>
            </a:endParaRPr>
          </a:p>
        </p:txBody>
      </p:sp>
      <p:pic>
        <p:nvPicPr>
          <p:cNvPr id="286" name="Google Shape;28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52161" y="1143000"/>
            <a:ext cx="2928959" cy="1556035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15"/>
          <p:cNvSpPr txBox="1"/>
          <p:nvPr/>
        </p:nvSpPr>
        <p:spPr>
          <a:xfrm>
            <a:off x="251520" y="260648"/>
            <a:ext cx="8229600" cy="1224136"/>
          </a:xfrm>
          <a:prstGeom prst="rect">
            <a:avLst/>
          </a:prstGeom>
          <a:noFill/>
          <a:ln cap="flat" cmpd="sng" w="5715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1" sz="2400">
              <a:solidFill>
                <a:srgbClr val="FC7876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1" sz="2400">
              <a:solidFill>
                <a:srgbClr val="FC7876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ts val="2400"/>
              <a:buFont typeface="Constantia"/>
              <a:buNone/>
            </a:pPr>
            <a:r>
              <a:rPr b="1" lang="fr-FR" sz="24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Pharmacologie des sympathomimétiques  directs</a:t>
            </a:r>
            <a:br>
              <a:rPr b="1" lang="fr-FR" sz="24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r>
              <a:rPr b="1" lang="fr-FR" sz="24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mixtes α et β</a:t>
            </a:r>
            <a:endParaRPr b="1" sz="2400">
              <a:solidFill>
                <a:srgbClr val="FC7876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Adrénaline (épinephrine)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1" sz="2400">
              <a:solidFill>
                <a:srgbClr val="FC7876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1" sz="2400">
              <a:solidFill>
                <a:srgbClr val="FC787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pic>
        <p:nvPicPr>
          <p:cNvPr descr="coeuranat" id="288" name="Google Shape;288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56176" y="4194751"/>
            <a:ext cx="1500188" cy="167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 dir="l"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6"/>
          <p:cNvSpPr txBox="1"/>
          <p:nvPr>
            <p:ph type="title"/>
          </p:nvPr>
        </p:nvSpPr>
        <p:spPr>
          <a:xfrm>
            <a:off x="1979712" y="1412776"/>
            <a:ext cx="6758006" cy="85725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nstantia"/>
              <a:buNone/>
            </a:pPr>
            <a:br>
              <a:rPr b="1" lang="fr-FR" sz="20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r>
              <a:rPr b="1" lang="fr-FR" sz="20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Bronches : Action broncho-relaxante (/ effet β2)</a:t>
            </a:r>
            <a:br>
              <a:rPr b="1" lang="fr-FR" sz="20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endParaRPr b="1" sz="200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pic>
        <p:nvPicPr>
          <p:cNvPr id="294" name="Google Shape;294;p1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528" y="1196752"/>
            <a:ext cx="1585913" cy="1357322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sp>
        <p:nvSpPr>
          <p:cNvPr id="295" name="Google Shape;295;p16"/>
          <p:cNvSpPr txBox="1"/>
          <p:nvPr/>
        </p:nvSpPr>
        <p:spPr>
          <a:xfrm>
            <a:off x="251520" y="260648"/>
            <a:ext cx="8229600" cy="936104"/>
          </a:xfrm>
          <a:prstGeom prst="rect">
            <a:avLst/>
          </a:prstGeom>
          <a:noFill/>
          <a:ln cap="flat" cmpd="sng" w="5715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ts val="2400"/>
              <a:buFont typeface="Constantia"/>
              <a:buNone/>
            </a:pPr>
            <a:r>
              <a:rPr b="1" lang="fr-FR" sz="24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Pharmacologie des sympathomimétiques  directs</a:t>
            </a:r>
            <a:br>
              <a:rPr b="1" lang="fr-FR" sz="24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r>
              <a:rPr b="1" lang="fr-FR" sz="24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mixtes α et β (Adrénaline)</a:t>
            </a:r>
            <a:endParaRPr b="1" sz="2400">
              <a:solidFill>
                <a:srgbClr val="FC787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pic>
        <p:nvPicPr>
          <p:cNvPr id="296" name="Google Shape;296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9551" y="3031414"/>
            <a:ext cx="1601719" cy="1444931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sp>
        <p:nvSpPr>
          <p:cNvPr id="297" name="Google Shape;297;p16"/>
          <p:cNvSpPr txBox="1"/>
          <p:nvPr/>
        </p:nvSpPr>
        <p:spPr>
          <a:xfrm>
            <a:off x="2107138" y="2462451"/>
            <a:ext cx="5874319" cy="240442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fontScale="97500" lnSpcReduction="10000"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ct val="100000"/>
              <a:buFont typeface="Constantia"/>
              <a:buNone/>
            </a:pPr>
            <a:r>
              <a:rPr b="1" lang="fr-FR" sz="20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       </a:t>
            </a:r>
            <a:r>
              <a:rPr b="1" lang="fr-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sécrétion d’insuline/effet α</a:t>
            </a:r>
            <a:r>
              <a:rPr b="1" baseline="-25000" lang="fr-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lang="fr-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b="1" lang="fr-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fr-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et   ↘ captation du glucose</a:t>
            </a:r>
            <a:br>
              <a:rPr b="1" lang="fr-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fr-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fr-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(glycémie, Acides Gras  libres)</a:t>
            </a:r>
            <a:br>
              <a:rPr b="1" lang="fr-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fr-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b="1" lang="fr-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fr-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Consommation d’O2</a:t>
            </a:r>
            <a:br>
              <a:rPr b="1" lang="fr-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fr-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b="1" lang="fr-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fr-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Sécrétion de Rénine / effet β1</a:t>
            </a:r>
            <a:endParaRPr b="1"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16"/>
          <p:cNvSpPr/>
          <p:nvPr/>
        </p:nvSpPr>
        <p:spPr>
          <a:xfrm>
            <a:off x="2263373" y="2623706"/>
            <a:ext cx="285752" cy="285752"/>
          </a:xfrm>
          <a:prstGeom prst="ellipse">
            <a:avLst/>
          </a:prstGeom>
          <a:gradFill>
            <a:gsLst>
              <a:gs pos="0">
                <a:srgbClr val="C86C1F"/>
              </a:gs>
              <a:gs pos="80000">
                <a:srgbClr val="FF8E29"/>
              </a:gs>
              <a:gs pos="100000">
                <a:srgbClr val="FF8D25"/>
              </a:gs>
            </a:gsLst>
            <a:lin ang="16200000" scaled="0"/>
          </a:gra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 cap="none">
                <a:solidFill>
                  <a:srgbClr val="3A1A62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endParaRPr b="1" sz="4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9" name="Google Shape;299;p16"/>
          <p:cNvCxnSpPr/>
          <p:nvPr/>
        </p:nvCxnSpPr>
        <p:spPr>
          <a:xfrm rot="-5400000">
            <a:off x="3000364" y="3539566"/>
            <a:ext cx="285752" cy="142876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300" name="Google Shape;300;p16"/>
          <p:cNvSpPr/>
          <p:nvPr/>
        </p:nvSpPr>
        <p:spPr>
          <a:xfrm>
            <a:off x="2249407" y="3528943"/>
            <a:ext cx="714380" cy="214314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1" name="Google Shape;301;p16"/>
          <p:cNvCxnSpPr/>
          <p:nvPr/>
        </p:nvCxnSpPr>
        <p:spPr>
          <a:xfrm flipH="1" rot="10800000">
            <a:off x="2205901" y="3867529"/>
            <a:ext cx="343224" cy="428628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302" name="Google Shape;302;p16"/>
          <p:cNvCxnSpPr/>
          <p:nvPr/>
        </p:nvCxnSpPr>
        <p:spPr>
          <a:xfrm rot="-5400000">
            <a:off x="2249407" y="4581128"/>
            <a:ext cx="285752" cy="285752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pic>
        <p:nvPicPr>
          <p:cNvPr id="303" name="Google Shape;303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3167" y="4866880"/>
            <a:ext cx="1114486" cy="86307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sp>
        <p:nvSpPr>
          <p:cNvPr id="304" name="Google Shape;304;p16"/>
          <p:cNvSpPr/>
          <p:nvPr/>
        </p:nvSpPr>
        <p:spPr>
          <a:xfrm>
            <a:off x="2107138" y="4987658"/>
            <a:ext cx="6000792" cy="67359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       Exophtalmie et mydriase active</a:t>
            </a:r>
            <a:endParaRPr b="1" sz="200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pic>
        <p:nvPicPr>
          <p:cNvPr id="305" name="Google Shape;305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3167" y="5877272"/>
            <a:ext cx="1111689" cy="799877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sp>
        <p:nvSpPr>
          <p:cNvPr id="306" name="Google Shape;306;p16"/>
          <p:cNvSpPr/>
          <p:nvPr/>
        </p:nvSpPr>
        <p:spPr>
          <a:xfrm>
            <a:off x="2178576" y="6021288"/>
            <a:ext cx="5929354" cy="708794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Péristaltisme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7" name="Google Shape;307;p16"/>
          <p:cNvCxnSpPr/>
          <p:nvPr/>
        </p:nvCxnSpPr>
        <p:spPr>
          <a:xfrm flipH="1" rot="-5400000">
            <a:off x="3071802" y="6197090"/>
            <a:ext cx="428628" cy="35719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7"/>
          <p:cNvSpPr txBox="1"/>
          <p:nvPr>
            <p:ph type="title"/>
          </p:nvPr>
        </p:nvSpPr>
        <p:spPr>
          <a:xfrm>
            <a:off x="323528" y="188640"/>
            <a:ext cx="8715436" cy="1000132"/>
          </a:xfrm>
          <a:prstGeom prst="rect">
            <a:avLst/>
          </a:prstGeom>
          <a:noFill/>
          <a:ln cap="flat" cmpd="sng" w="5715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nstantia"/>
              <a:buNone/>
            </a:pPr>
            <a:r>
              <a:rPr b="1" lang="fr-FR" sz="3600">
                <a:latin typeface="Constantia"/>
                <a:ea typeface="Constantia"/>
                <a:cs typeface="Constantia"/>
                <a:sym typeface="Constantia"/>
              </a:rPr>
              <a:t>	Les indications thérapeutiques de 		                   l’adrénaline</a:t>
            </a:r>
            <a:endParaRPr b="1" sz="3600">
              <a:latin typeface="Constantia"/>
              <a:ea typeface="Constantia"/>
              <a:cs typeface="Constantia"/>
              <a:sym typeface="Constantia"/>
            </a:endParaRPr>
          </a:p>
        </p:txBody>
      </p:sp>
      <p:grpSp>
        <p:nvGrpSpPr>
          <p:cNvPr id="313" name="Google Shape;313;p17"/>
          <p:cNvGrpSpPr/>
          <p:nvPr/>
        </p:nvGrpSpPr>
        <p:grpSpPr>
          <a:xfrm>
            <a:off x="543818" y="1560302"/>
            <a:ext cx="8127800" cy="5079875"/>
            <a:chOff x="329505" y="3510"/>
            <a:chExt cx="8127800" cy="5079875"/>
          </a:xfrm>
        </p:grpSpPr>
        <p:sp>
          <p:nvSpPr>
            <p:cNvPr id="314" name="Google Shape;314;p17"/>
            <p:cNvSpPr/>
            <p:nvPr/>
          </p:nvSpPr>
          <p:spPr>
            <a:xfrm>
              <a:off x="329505" y="3510"/>
              <a:ext cx="2539937" cy="1523962"/>
            </a:xfrm>
            <a:prstGeom prst="rect">
              <a:avLst/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17"/>
            <p:cNvSpPr txBox="1"/>
            <p:nvPr/>
          </p:nvSpPr>
          <p:spPr>
            <a:xfrm>
              <a:off x="329505" y="3510"/>
              <a:ext cx="2539937" cy="1523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 cap="none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Choc anaphylactique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None/>
              </a:pPr>
              <a:r>
                <a:rPr b="1" lang="fr-FR" sz="2400" cap="none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Arrêt cardiaque</a:t>
              </a:r>
              <a:endParaRPr b="1" sz="2400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316" name="Google Shape;316;p17"/>
            <p:cNvSpPr/>
            <p:nvPr/>
          </p:nvSpPr>
          <p:spPr>
            <a:xfrm>
              <a:off x="3123437" y="3510"/>
              <a:ext cx="2539937" cy="1523962"/>
            </a:xfrm>
            <a:prstGeom prst="rect">
              <a:avLst/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17"/>
            <p:cNvSpPr txBox="1"/>
            <p:nvPr/>
          </p:nvSpPr>
          <p:spPr>
            <a:xfrm>
              <a:off x="3123437" y="3510"/>
              <a:ext cx="2539937" cy="1523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 cap="none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Syncope cardiaque </a:t>
              </a:r>
              <a:endParaRPr b="1" sz="2400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318" name="Google Shape;318;p17"/>
            <p:cNvSpPr/>
            <p:nvPr/>
          </p:nvSpPr>
          <p:spPr>
            <a:xfrm>
              <a:off x="5917368" y="3510"/>
              <a:ext cx="2539937" cy="1523962"/>
            </a:xfrm>
            <a:prstGeom prst="rect">
              <a:avLst/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17"/>
            <p:cNvSpPr txBox="1"/>
            <p:nvPr/>
          </p:nvSpPr>
          <p:spPr>
            <a:xfrm>
              <a:off x="5917368" y="3510"/>
              <a:ext cx="2539937" cy="1523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 cap="none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Réactions     allergiques sévères</a:t>
              </a:r>
              <a:endParaRPr b="1" sz="2400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320" name="Google Shape;320;p17"/>
            <p:cNvSpPr/>
            <p:nvPr/>
          </p:nvSpPr>
          <p:spPr>
            <a:xfrm>
              <a:off x="329505" y="1781466"/>
              <a:ext cx="2539937" cy="1523962"/>
            </a:xfrm>
            <a:prstGeom prst="rect">
              <a:avLst/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17"/>
            <p:cNvSpPr txBox="1"/>
            <p:nvPr/>
          </p:nvSpPr>
          <p:spPr>
            <a:xfrm>
              <a:off x="329505" y="1781466"/>
              <a:ext cx="2539937" cy="1523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 cap="none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Prolongation de l’action des anésthèsiques locaux</a:t>
              </a:r>
              <a:endParaRPr b="1" sz="2400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322" name="Google Shape;322;p17"/>
            <p:cNvSpPr/>
            <p:nvPr/>
          </p:nvSpPr>
          <p:spPr>
            <a:xfrm>
              <a:off x="3123437" y="1781466"/>
              <a:ext cx="2539937" cy="1523962"/>
            </a:xfrm>
            <a:prstGeom prst="rect">
              <a:avLst/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17"/>
            <p:cNvSpPr txBox="1"/>
            <p:nvPr/>
          </p:nvSpPr>
          <p:spPr>
            <a:xfrm>
              <a:off x="3123437" y="1781466"/>
              <a:ext cx="2539937" cy="1523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 cap="none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Décongestion-nant des muqueuses</a:t>
              </a:r>
              <a:endParaRPr b="1" sz="2400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324" name="Google Shape;324;p17"/>
            <p:cNvSpPr/>
            <p:nvPr/>
          </p:nvSpPr>
          <p:spPr>
            <a:xfrm>
              <a:off x="5917368" y="1781466"/>
              <a:ext cx="2539937" cy="1523962"/>
            </a:xfrm>
            <a:prstGeom prst="rect">
              <a:avLst/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17"/>
            <p:cNvSpPr txBox="1"/>
            <p:nvPr/>
          </p:nvSpPr>
          <p:spPr>
            <a:xfrm>
              <a:off x="5917368" y="1781466"/>
              <a:ext cx="2539937" cy="1523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 cap="none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Hémostatique locale</a:t>
              </a:r>
              <a:endParaRPr b="1" sz="2400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326" name="Google Shape;326;p17"/>
            <p:cNvSpPr/>
            <p:nvPr/>
          </p:nvSpPr>
          <p:spPr>
            <a:xfrm>
              <a:off x="3123437" y="3559423"/>
              <a:ext cx="2539937" cy="1523962"/>
            </a:xfrm>
            <a:prstGeom prst="rect">
              <a:avLst/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17"/>
            <p:cNvSpPr txBox="1"/>
            <p:nvPr/>
          </p:nvSpPr>
          <p:spPr>
            <a:xfrm>
              <a:off x="3123437" y="3559423"/>
              <a:ext cx="2539937" cy="1523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 cap="none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Glaucome à angle ouvert</a:t>
              </a:r>
              <a:endParaRPr b="1" sz="2400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fr-FR"/>
              <a:t>Le Glaucome </a:t>
            </a:r>
            <a:endParaRPr b="1"/>
          </a:p>
        </p:txBody>
      </p:sp>
      <p:sp>
        <p:nvSpPr>
          <p:cNvPr id="333" name="Google Shape;333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b="1" lang="fr-FR">
                <a:latin typeface="Calibri"/>
                <a:ea typeface="Calibri"/>
                <a:cs typeface="Calibri"/>
                <a:sym typeface="Calibri"/>
              </a:rPr>
              <a:t>↗ pression intraoculaire</a:t>
            </a:r>
            <a:endParaRPr b="1"/>
          </a:p>
        </p:txBody>
      </p:sp>
      <p:pic>
        <p:nvPicPr>
          <p:cNvPr id="334" name="Google Shape;33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19419" y="2365858"/>
            <a:ext cx="4355832" cy="4325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9512" y="2365858"/>
            <a:ext cx="4320480" cy="4486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w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h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9"/>
          <p:cNvSpPr txBox="1"/>
          <p:nvPr>
            <p:ph type="title"/>
          </p:nvPr>
        </p:nvSpPr>
        <p:spPr>
          <a:xfrm>
            <a:off x="457200" y="500050"/>
            <a:ext cx="8229600" cy="11430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BDD1F9"/>
              </a:buClr>
              <a:buSzPct val="100000"/>
              <a:buFont typeface="Calibri"/>
              <a:buNone/>
            </a:pPr>
            <a:r>
              <a:rPr b="1" lang="fr-FR">
                <a:solidFill>
                  <a:srgbClr val="BDD1F9"/>
                </a:solidFill>
                <a:latin typeface="Calibri"/>
                <a:ea typeface="Calibri"/>
                <a:cs typeface="Calibri"/>
                <a:sym typeface="Calibri"/>
              </a:rPr>
              <a:t>Pharmacodynamie de la noradrénaline </a:t>
            </a:r>
            <a:r>
              <a:rPr b="1" lang="fr-FR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(norépinéphrine): </a:t>
            </a:r>
            <a:endParaRPr b="1">
              <a:solidFill>
                <a:srgbClr val="366092"/>
              </a:solidFill>
            </a:endParaRPr>
          </a:p>
        </p:txBody>
      </p:sp>
      <p:sp>
        <p:nvSpPr>
          <p:cNvPr id="342" name="Google Shape;342;p19"/>
          <p:cNvSpPr txBox="1"/>
          <p:nvPr>
            <p:ph idx="1" type="body"/>
          </p:nvPr>
        </p:nvSpPr>
        <p:spPr>
          <a:xfrm>
            <a:off x="285720" y="2765230"/>
            <a:ext cx="8401080" cy="36895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2400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b="1" lang="fr-FR" sz="24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Effets cardiovasculaires :</a:t>
            </a:r>
            <a:r>
              <a:rPr b="1" lang="fr-FR" sz="2400" u="sng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Cœur ( β1+++):  inotrope, chronotrope , +++                   pression       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Vaisseaux (α1 +++) : vasoconstriction                                 artérielle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Calibri"/>
              <a:buChar char="-"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Pas</a:t>
            </a: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 d’effets vasculaires</a:t>
            </a: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β2</a:t>
            </a:r>
            <a:r>
              <a:rPr b="1" lang="fr-FR" sz="24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fr-FR" sz="2400">
                <a:latin typeface="Calibri"/>
                <a:ea typeface="Calibri"/>
                <a:cs typeface="Calibri"/>
                <a:sym typeface="Calibri"/>
              </a:rPr>
              <a:t>Autres</a:t>
            </a: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 : mydriatique (α1), utéro tonique(α1)….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b="1" i="1" lang="fr-FR" sz="24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Indications </a:t>
            </a:r>
            <a:r>
              <a:rPr i="1" lang="fr-FR" sz="24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collapsus , chocs cardiovasculaires, chutes tensionelle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fr-FR" sz="2400"/>
              <a:t>Mais inconvénient principal : vasoconstriction  qui réduit l’irrigation des organes 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3" name="Google Shape;34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15075" y="1700808"/>
            <a:ext cx="2821421" cy="1214446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19"/>
          <p:cNvSpPr/>
          <p:nvPr/>
        </p:nvSpPr>
        <p:spPr>
          <a:xfrm>
            <a:off x="6108374" y="3357562"/>
            <a:ext cx="428628" cy="1143008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19"/>
          <p:cNvSpPr/>
          <p:nvPr/>
        </p:nvSpPr>
        <p:spPr>
          <a:xfrm>
            <a:off x="6560625" y="3364311"/>
            <a:ext cx="214315" cy="714380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19"/>
          <p:cNvSpPr/>
          <p:nvPr/>
        </p:nvSpPr>
        <p:spPr>
          <a:xfrm>
            <a:off x="755165" y="1850831"/>
            <a:ext cx="5328592" cy="914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NORA = action α puissante et β1 modérée        </a:t>
            </a:r>
            <a:endParaRPr b="1" sz="200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</p:spTree>
  </p:cSld>
  <p:clrMapOvr>
    <a:masterClrMapping/>
  </p:clrMapOvr>
  <p:transition>
    <p:wipe dir="l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504" y="404664"/>
            <a:ext cx="8892480" cy="5723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cap="flat" cmpd="sng" w="571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onstantia"/>
              <a:buNone/>
            </a:pPr>
            <a:r>
              <a:rPr b="1" lang="fr-FR" sz="3600">
                <a:latin typeface="Constantia"/>
                <a:ea typeface="Constantia"/>
                <a:cs typeface="Constantia"/>
                <a:sym typeface="Constantia"/>
              </a:rPr>
              <a:t>       Pharmacodynamie de la     	   		    Dopamine</a:t>
            </a:r>
            <a:endParaRPr sz="3600"/>
          </a:p>
        </p:txBody>
      </p:sp>
      <p:sp>
        <p:nvSpPr>
          <p:cNvPr id="352" name="Google Shape;352;p20"/>
          <p:cNvSpPr txBox="1"/>
          <p:nvPr>
            <p:ph idx="1" type="body"/>
          </p:nvPr>
        </p:nvSpPr>
        <p:spPr>
          <a:xfrm>
            <a:off x="457200" y="214291"/>
            <a:ext cx="8229600" cy="62405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10000"/>
          </a:bodyPr>
          <a:lstStyle/>
          <a:p>
            <a:pPr indent="-19177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800"/>
          </a:p>
          <a:p>
            <a:pPr indent="-342900" lvl="0" marL="342900" rtl="0" algn="l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2800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76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b="1" lang="fr-FR" sz="28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Effets cardiovasculaires +++</a:t>
            </a:r>
            <a:endParaRPr/>
          </a:p>
          <a:p>
            <a:pPr indent="-342900" lvl="0" marL="342900" rtl="0" algn="l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lang="fr-FR" sz="2800">
                <a:latin typeface="Calibri"/>
                <a:ea typeface="Calibri"/>
                <a:cs typeface="Calibri"/>
                <a:sym typeface="Calibri"/>
              </a:rPr>
              <a:t>Dose faible : Rcp  D1 à Protéine Gs  = Vasodilatation rénale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lang="fr-FR" sz="2800">
                <a:latin typeface="Calibri"/>
                <a:ea typeface="Calibri"/>
                <a:cs typeface="Calibri"/>
                <a:sym typeface="Calibri"/>
              </a:rPr>
              <a:t>Dose plus élevée:  Rcp β1 cardiaques  = effet inotrope +</a:t>
            </a:r>
            <a:endParaRPr/>
          </a:p>
          <a:p>
            <a:pPr indent="-342900" lvl="0" marL="342900" rtl="0" algn="l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lang="fr-FR" sz="2800">
                <a:latin typeface="Calibri"/>
                <a:ea typeface="Calibri"/>
                <a:cs typeface="Calibri"/>
                <a:sym typeface="Calibri"/>
              </a:rPr>
              <a:t>Dose élevée : Rcp α1 =  Vasoconstriction</a:t>
            </a:r>
            <a:endParaRPr/>
          </a:p>
          <a:p>
            <a:pPr indent="-191770" lvl="0" marL="342900" rtl="0" algn="l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76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b="1" lang="fr-FR" sz="2800" u="sng">
                <a:solidFill>
                  <a:srgbClr val="FF0000"/>
                </a:solidFill>
              </a:rPr>
              <a:t>Indications :</a:t>
            </a:r>
            <a:endParaRPr/>
          </a:p>
          <a:p>
            <a:pPr indent="-342900" lvl="0" marL="342900" rtl="0" algn="l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fr-FR" sz="2800"/>
              <a:t>Etats de chocs d’origine cardiaque , traumatique , Septique.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fr-FR" sz="2800">
                <a:latin typeface="Calibri"/>
                <a:ea typeface="Calibri"/>
                <a:cs typeface="Calibri"/>
                <a:sym typeface="Calibri"/>
              </a:rPr>
              <a:t>Insuffisance cardiaque </a:t>
            </a:r>
            <a:endParaRPr/>
          </a:p>
          <a:p>
            <a:pPr indent="-342900" lvl="0" marL="342900" rtl="0" algn="l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fr-FR" sz="2800">
                <a:latin typeface="Calibri"/>
                <a:ea typeface="Calibri"/>
                <a:cs typeface="Calibri"/>
                <a:sym typeface="Calibri"/>
              </a:rPr>
              <a:t>Hypotension severe après ablation d’un phéochromocytome.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3" name="Google Shape;35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96136" y="1412776"/>
            <a:ext cx="2928959" cy="11200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1"/>
          <p:cNvSpPr txBox="1"/>
          <p:nvPr>
            <p:ph type="title"/>
          </p:nvPr>
        </p:nvSpPr>
        <p:spPr>
          <a:xfrm>
            <a:off x="457200" y="214298"/>
            <a:ext cx="8229600" cy="1143000"/>
          </a:xfrm>
          <a:prstGeom prst="rect">
            <a:avLst/>
          </a:prstGeom>
          <a:noFill/>
          <a:ln cap="flat" cmpd="sng" w="571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nstantia"/>
              <a:buNone/>
            </a:pPr>
            <a:r>
              <a:rPr b="1" lang="fr-FR">
                <a:latin typeface="Constantia"/>
                <a:ea typeface="Constantia"/>
                <a:cs typeface="Constantia"/>
                <a:sym typeface="Constantia"/>
              </a:rPr>
              <a:t>Les effets indésirables</a:t>
            </a:r>
            <a:endParaRPr/>
          </a:p>
        </p:txBody>
      </p:sp>
      <p:graphicFrame>
        <p:nvGraphicFramePr>
          <p:cNvPr id="359" name="Google Shape;359;p21"/>
          <p:cNvGraphicFramePr/>
          <p:nvPr/>
        </p:nvGraphicFramePr>
        <p:xfrm>
          <a:off x="142875" y="19040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{2D9FDCD4-99FE-4D08-9302-79493BE8E4D3}</a:tableStyleId>
              </a:tblPr>
              <a:tblGrid>
                <a:gridCol w="2928950"/>
                <a:gridCol w="3000375"/>
                <a:gridCol w="28575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cap="none" strike="noStrike">
                          <a:solidFill>
                            <a:srgbClr val="FF0066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              </a:t>
                      </a:r>
                      <a:r>
                        <a:rPr lang="fr-FR" sz="2400" u="none" cap="none" strike="noStrike">
                          <a:solidFill>
                            <a:srgbClr val="FF0066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AD</a:t>
                      </a:r>
                      <a:endParaRPr sz="2400">
                        <a:solidFill>
                          <a:srgbClr val="FF0066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        </a:t>
                      </a:r>
                      <a:r>
                        <a:rPr lang="fr-FR" sz="2400">
                          <a:solidFill>
                            <a:srgbClr val="FF0066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NORA</a:t>
                      </a:r>
                      <a:endParaRPr sz="2400"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  </a:t>
                      </a:r>
                      <a:r>
                        <a:rPr lang="fr-FR" sz="2400">
                          <a:solidFill>
                            <a:srgbClr val="FF0066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DOPA</a:t>
                      </a:r>
                      <a:endParaRPr sz="2400">
                        <a:solidFill>
                          <a:srgbClr val="FF0066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</a:tr>
              <a:tr h="370850">
                <a:tc gridSpan="3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sng">
                          <a:solidFill>
                            <a:srgbClr val="0070C0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Transitoires et mineurs:</a:t>
                      </a:r>
                      <a:r>
                        <a:rPr b="1" lang="fr-FR" sz="2000" u="none">
                          <a:solidFill>
                            <a:srgbClr val="0070C0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                                                    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>
                        <a:solidFill>
                          <a:srgbClr val="CC0066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>
                          <a:solidFill>
                            <a:schemeClr val="dk1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Tachycardie,</a:t>
                      </a:r>
                      <a:r>
                        <a:rPr b="1" lang="fr-FR" sz="2000" u="none">
                          <a:solidFill>
                            <a:schemeClr val="dk1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 anxiété, céphalées, tremblement, HTA, gène respiratoire, pâleur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>
                        <a:solidFill>
                          <a:srgbClr val="CC0066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sng">
                          <a:solidFill>
                            <a:srgbClr val="0070C0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Surdosage:</a:t>
                      </a:r>
                      <a:r>
                        <a:rPr b="0" lang="fr-FR" sz="2000" u="none">
                          <a:solidFill>
                            <a:srgbClr val="0070C0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    </a:t>
                      </a:r>
                      <a:r>
                        <a:rPr b="1" lang="fr-FR" sz="2000" u="none">
                          <a:solidFill>
                            <a:schemeClr val="dk1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Vasoconstriction, HTA, t</a:t>
                      </a:r>
                      <a:r>
                        <a:rPr b="1" lang="fr-FR" sz="2000" u="none">
                          <a:solidFill>
                            <a:schemeClr val="dk1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achycardie, </a:t>
                      </a:r>
                      <a:r>
                        <a:rPr b="1" lang="fr-FR" sz="2000" u="none">
                          <a:solidFill>
                            <a:schemeClr val="dk1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troubles du rythme.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>
                        <a:solidFill>
                          <a:srgbClr val="00B050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>
                        <a:solidFill>
                          <a:srgbClr val="00B050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>
                          <a:solidFill>
                            <a:schemeClr val="dk1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Glycogénolyse hépatique                                                   Epuisement d’effet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>
                        <a:solidFill>
                          <a:srgbClr val="CC0066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  <a:tc hMerge="1"/>
                <a:tc hMerge="1"/>
              </a:tr>
            </a:tbl>
          </a:graphicData>
        </a:graphic>
      </p:graphicFrame>
      <p:cxnSp>
        <p:nvCxnSpPr>
          <p:cNvPr id="360" name="Google Shape;360;p21"/>
          <p:cNvCxnSpPr/>
          <p:nvPr/>
        </p:nvCxnSpPr>
        <p:spPr>
          <a:xfrm rot="5400000">
            <a:off x="2643571" y="4928801"/>
            <a:ext cx="1143008" cy="794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361" name="Google Shape;361;p21"/>
          <p:cNvCxnSpPr/>
          <p:nvPr/>
        </p:nvCxnSpPr>
        <p:spPr>
          <a:xfrm rot="5400000">
            <a:off x="5500694" y="4928404"/>
            <a:ext cx="1143008" cy="1588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2"/>
          <p:cNvSpPr/>
          <p:nvPr/>
        </p:nvSpPr>
        <p:spPr>
          <a:xfrm>
            <a:off x="500033" y="1373422"/>
            <a:ext cx="8215371" cy="5484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20980" lvl="0" marL="406908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</a:pPr>
            <a:r>
              <a:t/>
            </a:r>
            <a:endParaRPr b="1" i="1" sz="2400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06908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Char char="❑"/>
            </a:pPr>
            <a:r>
              <a:rPr b="1" i="1" lang="fr-FR" sz="24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Contre- indications :</a:t>
            </a:r>
            <a:endParaRPr sz="2400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4047" lvl="0" marL="448056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hypertension, angine de poitrine</a:t>
            </a:r>
            <a:endParaRPr/>
          </a:p>
          <a:p>
            <a:pPr indent="-384047" lvl="0" marL="448056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Phéochromocytome</a:t>
            </a:r>
            <a:endParaRPr/>
          </a:p>
          <a:p>
            <a:pPr indent="-384047" lvl="0" marL="448056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Thyréotoxicose </a:t>
            </a:r>
            <a:endParaRPr/>
          </a:p>
          <a:p>
            <a:pPr indent="-384047" lvl="0" marL="448056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Glaucome à angle fermé</a:t>
            </a:r>
            <a:endParaRPr/>
          </a:p>
          <a:p>
            <a:pPr indent="-384047" lvl="0" marL="448056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affections prostatiques, coronariennes et myocardiques</a:t>
            </a:r>
            <a:endParaRPr/>
          </a:p>
          <a:p>
            <a:pPr indent="-384047" lvl="0" marL="448056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Calibri"/>
              <a:buChar char="-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Grossesse </a:t>
            </a:r>
            <a:endParaRPr/>
          </a:p>
          <a:p>
            <a:pPr indent="-262128" lvl="0" marL="448056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Calibri"/>
              <a:buNone/>
            </a:pPr>
            <a:r>
              <a:t/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Noto Sans Symbols"/>
              <a:buChar char="❑"/>
            </a:pPr>
            <a:r>
              <a:rPr b="1" i="1" lang="fr-FR" sz="24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Interactions médicamenteuses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Association déconseillée (potentialisation adrénergique) : IMAO, guanithidine, L –dopa et antidépresseurs tricycliques.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Antagonismes : α1 bloquants et β bloquants </a:t>
            </a:r>
            <a:endParaRPr/>
          </a:p>
        </p:txBody>
      </p:sp>
      <p:sp>
        <p:nvSpPr>
          <p:cNvPr id="367" name="Google Shape;367;p22"/>
          <p:cNvSpPr txBox="1"/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cap="flat" cmpd="sng" w="571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fontScale="97500" lnSpcReduction="10000"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nstantia"/>
              <a:buNone/>
            </a:pPr>
            <a:r>
              <a:rPr b="1" lang="fr-FR" sz="36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Précautions, contres indications et interactions médicamenteuses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wipe dir="d"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23"/>
          <p:cNvSpPr txBox="1"/>
          <p:nvPr>
            <p:ph type="title"/>
          </p:nvPr>
        </p:nvSpPr>
        <p:spPr>
          <a:xfrm>
            <a:off x="457200" y="1917712"/>
            <a:ext cx="8229600" cy="2082792"/>
          </a:xfrm>
          <a:prstGeom prst="rect">
            <a:avLst/>
          </a:prstGeom>
          <a:noFill/>
          <a:ln cap="flat" cmpd="sng" w="5715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ts val="4400"/>
              <a:buFont typeface="Constantia"/>
              <a:buNone/>
            </a:pPr>
            <a:r>
              <a:rPr b="1" lang="fr-FR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Sympathomimétiques </a:t>
            </a:r>
            <a:r>
              <a:rPr b="1" lang="fr-FR">
                <a:solidFill>
                  <a:srgbClr val="A04400"/>
                </a:solidFill>
                <a:latin typeface="Constantia"/>
                <a:ea typeface="Constantia"/>
                <a:cs typeface="Constantia"/>
                <a:sym typeface="Constantia"/>
              </a:rPr>
              <a:t>directs </a:t>
            </a:r>
            <a:br>
              <a:rPr b="1" lang="fr-FR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r>
              <a:rPr b="1" lang="fr-FR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à effet </a:t>
            </a:r>
            <a:r>
              <a:rPr b="1" lang="fr-FR">
                <a:solidFill>
                  <a:srgbClr val="A04400"/>
                </a:solidFill>
                <a:latin typeface="Constantia"/>
                <a:ea typeface="Constantia"/>
                <a:cs typeface="Constantia"/>
                <a:sym typeface="Constantia"/>
              </a:rPr>
              <a:t>α</a:t>
            </a:r>
            <a:r>
              <a:rPr b="1" lang="fr-FR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 dominant</a:t>
            </a:r>
            <a:endParaRPr/>
          </a:p>
        </p:txBody>
      </p:sp>
      <p:sp>
        <p:nvSpPr>
          <p:cNvPr id="373" name="Google Shape;373;p23"/>
          <p:cNvSpPr/>
          <p:nvPr/>
        </p:nvSpPr>
        <p:spPr>
          <a:xfrm>
            <a:off x="827584" y="4653136"/>
            <a:ext cx="2664296" cy="122413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Agonistes </a:t>
            </a:r>
            <a:r>
              <a:rPr b="1" lang="fr-FR" sz="3200">
                <a:solidFill>
                  <a:srgbClr val="A04400"/>
                </a:solidFill>
                <a:latin typeface="Calibri"/>
                <a:ea typeface="Calibri"/>
                <a:cs typeface="Calibri"/>
                <a:sym typeface="Calibri"/>
              </a:rPr>
              <a:t>α</a:t>
            </a:r>
            <a:r>
              <a:rPr b="1"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23"/>
          <p:cNvSpPr/>
          <p:nvPr/>
        </p:nvSpPr>
        <p:spPr>
          <a:xfrm>
            <a:off x="4716016" y="4637112"/>
            <a:ext cx="2664296" cy="122413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Agonistes </a:t>
            </a:r>
            <a:r>
              <a:rPr b="1" lang="fr-FR" sz="3200">
                <a:solidFill>
                  <a:srgbClr val="A04400"/>
                </a:solidFill>
                <a:latin typeface="Calibri"/>
                <a:ea typeface="Calibri"/>
                <a:cs typeface="Calibri"/>
                <a:sym typeface="Calibri"/>
              </a:rPr>
              <a:t>α</a:t>
            </a:r>
            <a:r>
              <a:rPr b="1"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4"/>
          <p:cNvSpPr txBox="1"/>
          <p:nvPr>
            <p:ph type="title"/>
          </p:nvPr>
        </p:nvSpPr>
        <p:spPr>
          <a:xfrm>
            <a:off x="457200" y="142860"/>
            <a:ext cx="8229600" cy="1143000"/>
          </a:xfrm>
          <a:prstGeom prst="rect">
            <a:avLst/>
          </a:prstGeom>
          <a:noFill/>
          <a:ln cap="flat" cmpd="sng" w="762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BF2F2"/>
              </a:buClr>
              <a:buSzPct val="100000"/>
              <a:buFont typeface="Constantia"/>
              <a:buNone/>
            </a:pPr>
            <a:r>
              <a:rPr b="1" lang="fr-FR">
                <a:solidFill>
                  <a:srgbClr val="FBF2F2"/>
                </a:solidFill>
                <a:latin typeface="Constantia"/>
                <a:ea typeface="Constantia"/>
                <a:cs typeface="Constantia"/>
                <a:sym typeface="Constantia"/>
              </a:rPr>
              <a:t>Les sympathomimétiques</a:t>
            </a:r>
            <a:r>
              <a:rPr b="1" lang="fr-FR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            </a:t>
            </a:r>
            <a:r>
              <a:rPr b="1" lang="fr-FR">
                <a:solidFill>
                  <a:srgbClr val="A04400"/>
                </a:solidFill>
                <a:latin typeface="Constantia"/>
                <a:ea typeface="Constantia"/>
                <a:cs typeface="Constantia"/>
                <a:sym typeface="Constantia"/>
              </a:rPr>
              <a:t>α1 sélectifs</a:t>
            </a:r>
            <a:endParaRPr/>
          </a:p>
        </p:txBody>
      </p:sp>
      <p:sp>
        <p:nvSpPr>
          <p:cNvPr id="380" name="Google Shape;380;p24"/>
          <p:cNvSpPr txBox="1"/>
          <p:nvPr>
            <p:ph idx="1" type="body"/>
          </p:nvPr>
        </p:nvSpPr>
        <p:spPr>
          <a:xfrm>
            <a:off x="457200" y="1357298"/>
            <a:ext cx="8229600" cy="47688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ts val="2400"/>
              <a:buNone/>
            </a:pPr>
            <a:r>
              <a:rPr b="1" lang="fr-FR" sz="24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      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rgbClr val="FC7876"/>
              </a:buClr>
              <a:buSzPts val="2400"/>
              <a:buNone/>
            </a:pPr>
            <a:r>
              <a:rPr b="1" lang="fr-FR" sz="24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    </a:t>
            </a:r>
            <a:r>
              <a:rPr b="1" lang="fr-FR" sz="28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Pharmacocinétique</a:t>
            </a:r>
            <a:endParaRPr b="1" sz="2800">
              <a:solidFill>
                <a:srgbClr val="FC787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381" name="Google Shape;381;p24"/>
          <p:cNvSpPr/>
          <p:nvPr/>
        </p:nvSpPr>
        <p:spPr>
          <a:xfrm>
            <a:off x="357158" y="1643050"/>
            <a:ext cx="3929090" cy="714380"/>
          </a:xfrm>
          <a:prstGeom prst="roundRect">
            <a:avLst>
              <a:gd fmla="val 16667" name="adj"/>
            </a:avLst>
          </a:prstGeom>
          <a:noFill/>
          <a:ln cap="flat" cmpd="sng" w="571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C787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24"/>
          <p:cNvSpPr/>
          <p:nvPr/>
        </p:nvSpPr>
        <p:spPr>
          <a:xfrm>
            <a:off x="500034" y="3786190"/>
            <a:ext cx="1928826" cy="121444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BB82"/>
              </a:gs>
              <a:gs pos="35000">
                <a:srgbClr val="FFCFA8"/>
              </a:gs>
              <a:gs pos="100000">
                <a:srgbClr val="FFEBD9"/>
              </a:gs>
            </a:gsLst>
            <a:lin ang="16200000" scaled="0"/>
          </a:gradFill>
          <a:ln cap="flat" cmpd="sng" w="9525">
            <a:solidFill>
              <a:srgbClr val="F5913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CC0066"/>
                </a:solidFill>
                <a:latin typeface="Constantia"/>
                <a:ea typeface="Constantia"/>
                <a:cs typeface="Constantia"/>
                <a:sym typeface="Constantia"/>
              </a:rPr>
              <a:t>Absence        1 ou 2 OH  </a:t>
            </a:r>
            <a:endParaRPr b="1" sz="2400">
              <a:solidFill>
                <a:srgbClr val="CC006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383" name="Google Shape;383;p24"/>
          <p:cNvSpPr/>
          <p:nvPr/>
        </p:nvSpPr>
        <p:spPr>
          <a:xfrm>
            <a:off x="2571736" y="4286256"/>
            <a:ext cx="714380" cy="285752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5D427D"/>
              </a:gs>
              <a:gs pos="80000">
                <a:srgbClr val="7A57A5"/>
              </a:gs>
              <a:gs pos="100000">
                <a:srgbClr val="7A56A7"/>
              </a:gs>
            </a:gsLst>
            <a:lin ang="16200000" scaled="0"/>
          </a:gra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24"/>
          <p:cNvSpPr/>
          <p:nvPr/>
        </p:nvSpPr>
        <p:spPr>
          <a:xfrm>
            <a:off x="3500430" y="3857628"/>
            <a:ext cx="1785950" cy="1143008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BB82"/>
              </a:gs>
              <a:gs pos="35000">
                <a:srgbClr val="FFCFA8"/>
              </a:gs>
              <a:gs pos="100000">
                <a:srgbClr val="FFEBD9"/>
              </a:gs>
            </a:gsLst>
            <a:lin ang="16200000" scaled="0"/>
          </a:gradFill>
          <a:ln cap="flat" cmpd="sng" w="9525">
            <a:solidFill>
              <a:srgbClr val="F5913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CC0066"/>
                </a:solidFill>
                <a:latin typeface="Constantia"/>
                <a:ea typeface="Constantia"/>
                <a:cs typeface="Constantia"/>
                <a:sym typeface="Constantia"/>
              </a:rPr>
              <a:t>Polarité </a:t>
            </a:r>
            <a:endParaRPr b="1" sz="2400">
              <a:solidFill>
                <a:srgbClr val="CC006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cxnSp>
        <p:nvCxnSpPr>
          <p:cNvPr id="385" name="Google Shape;385;p24"/>
          <p:cNvCxnSpPr/>
          <p:nvPr/>
        </p:nvCxnSpPr>
        <p:spPr>
          <a:xfrm flipH="1" rot="-5400000">
            <a:off x="4714876" y="4214818"/>
            <a:ext cx="500066" cy="214314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386" name="Google Shape;386;p24"/>
          <p:cNvCxnSpPr>
            <a:stCxn id="384" idx="3"/>
          </p:cNvCxnSpPr>
          <p:nvPr/>
        </p:nvCxnSpPr>
        <p:spPr>
          <a:xfrm>
            <a:off x="5286380" y="4429132"/>
            <a:ext cx="428700" cy="15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387" name="Google Shape;387;p24"/>
          <p:cNvCxnSpPr/>
          <p:nvPr/>
        </p:nvCxnSpPr>
        <p:spPr>
          <a:xfrm rot="5400000">
            <a:off x="4751389" y="4535495"/>
            <a:ext cx="1928032" cy="794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388" name="Google Shape;388;p24"/>
          <p:cNvCxnSpPr/>
          <p:nvPr/>
        </p:nvCxnSpPr>
        <p:spPr>
          <a:xfrm>
            <a:off x="5715008" y="3570288"/>
            <a:ext cx="714380" cy="1588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389" name="Google Shape;389;p24"/>
          <p:cNvCxnSpPr/>
          <p:nvPr/>
        </p:nvCxnSpPr>
        <p:spPr>
          <a:xfrm>
            <a:off x="5715008" y="4427544"/>
            <a:ext cx="714380" cy="1588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390" name="Google Shape;390;p24"/>
          <p:cNvCxnSpPr/>
          <p:nvPr/>
        </p:nvCxnSpPr>
        <p:spPr>
          <a:xfrm>
            <a:off x="5715008" y="5499114"/>
            <a:ext cx="714380" cy="1588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391" name="Google Shape;391;p24"/>
          <p:cNvSpPr/>
          <p:nvPr/>
        </p:nvSpPr>
        <p:spPr>
          <a:xfrm>
            <a:off x="6429388" y="3000372"/>
            <a:ext cx="1714512" cy="1000132"/>
          </a:xfrm>
          <a:prstGeom prst="ellipse">
            <a:avLst/>
          </a:prstGeom>
          <a:gradFill>
            <a:gsLst>
              <a:gs pos="0">
                <a:srgbClr val="9BE9FF"/>
              </a:gs>
              <a:gs pos="35000">
                <a:srgbClr val="B8F1FF"/>
              </a:gs>
              <a:gs pos="100000">
                <a:srgbClr val="E2FBFF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CC0066"/>
                </a:solidFill>
                <a:latin typeface="Constantia"/>
                <a:ea typeface="Constantia"/>
                <a:cs typeface="Constantia"/>
                <a:sym typeface="Constantia"/>
              </a:rPr>
              <a:t>Voie orale  Э</a:t>
            </a:r>
            <a:endParaRPr b="1" sz="2000">
              <a:solidFill>
                <a:srgbClr val="CC006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392" name="Google Shape;392;p24"/>
          <p:cNvSpPr/>
          <p:nvPr/>
        </p:nvSpPr>
        <p:spPr>
          <a:xfrm>
            <a:off x="6500826" y="4071942"/>
            <a:ext cx="1643074" cy="928694"/>
          </a:xfrm>
          <a:prstGeom prst="ellipse">
            <a:avLst/>
          </a:prstGeom>
          <a:gradFill>
            <a:gsLst>
              <a:gs pos="0">
                <a:srgbClr val="9BE9FF"/>
              </a:gs>
              <a:gs pos="35000">
                <a:srgbClr val="B8F1FF"/>
              </a:gs>
              <a:gs pos="100000">
                <a:srgbClr val="E2FBFF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CC0066"/>
                </a:solidFill>
                <a:latin typeface="Constantia"/>
                <a:ea typeface="Constantia"/>
                <a:cs typeface="Constantia"/>
                <a:sym typeface="Constantia"/>
              </a:rPr>
              <a:t>BHE</a:t>
            </a:r>
            <a:endParaRPr b="1" sz="2400">
              <a:solidFill>
                <a:srgbClr val="CC006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393" name="Google Shape;393;p24"/>
          <p:cNvSpPr/>
          <p:nvPr/>
        </p:nvSpPr>
        <p:spPr>
          <a:xfrm>
            <a:off x="6500826" y="5072074"/>
            <a:ext cx="1928826" cy="928694"/>
          </a:xfrm>
          <a:prstGeom prst="ellipse">
            <a:avLst/>
          </a:prstGeom>
          <a:gradFill>
            <a:gsLst>
              <a:gs pos="0">
                <a:srgbClr val="9BE9FF"/>
              </a:gs>
              <a:gs pos="35000">
                <a:srgbClr val="B8F1FF"/>
              </a:gs>
              <a:gs pos="100000">
                <a:srgbClr val="E2FBFF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CC0066"/>
                </a:solidFill>
                <a:latin typeface="Constantia"/>
                <a:ea typeface="Constantia"/>
                <a:cs typeface="Constantia"/>
                <a:sym typeface="Constantia"/>
              </a:rPr>
              <a:t>Action prolongée</a:t>
            </a:r>
            <a:endParaRPr b="1" sz="1800">
              <a:solidFill>
                <a:srgbClr val="CC006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5"/>
          <p:cNvSpPr txBox="1"/>
          <p:nvPr>
            <p:ph type="title"/>
          </p:nvPr>
        </p:nvSpPr>
        <p:spPr>
          <a:xfrm>
            <a:off x="428597" y="188640"/>
            <a:ext cx="8472519" cy="17401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fr-FR">
                <a:latin typeface="Calibri"/>
                <a:ea typeface="Calibri"/>
                <a:cs typeface="Calibri"/>
                <a:sym typeface="Calibri"/>
              </a:rPr>
              <a:t>Agonistes adrénergiques α1 sélectifs : </a:t>
            </a:r>
            <a:br>
              <a:rPr lang="fr-FR">
                <a:latin typeface="Calibri"/>
                <a:ea typeface="Calibri"/>
                <a:cs typeface="Calibri"/>
                <a:sym typeface="Calibri"/>
              </a:rPr>
            </a:b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2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400" name="Google Shape;400;p25"/>
          <p:cNvSpPr/>
          <p:nvPr/>
        </p:nvSpPr>
        <p:spPr>
          <a:xfrm>
            <a:off x="785787" y="1857364"/>
            <a:ext cx="1428760" cy="2000264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25"/>
          <p:cNvSpPr/>
          <p:nvPr/>
        </p:nvSpPr>
        <p:spPr>
          <a:xfrm>
            <a:off x="6429389" y="1928802"/>
            <a:ext cx="1214447" cy="2071702"/>
          </a:xfrm>
          <a:prstGeom prst="curvedLef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25"/>
          <p:cNvSpPr/>
          <p:nvPr/>
        </p:nvSpPr>
        <p:spPr>
          <a:xfrm>
            <a:off x="642910" y="4000504"/>
            <a:ext cx="2643207" cy="85725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Effets périphériques </a:t>
            </a:r>
            <a:endParaRPr b="1"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25"/>
          <p:cNvSpPr/>
          <p:nvPr/>
        </p:nvSpPr>
        <p:spPr>
          <a:xfrm>
            <a:off x="5429257" y="4000504"/>
            <a:ext cx="2643207" cy="71438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2D5C97"/>
              </a:gs>
              <a:gs pos="80000">
                <a:srgbClr val="3C7AC5"/>
              </a:gs>
              <a:gs pos="100000">
                <a:srgbClr val="397BC9"/>
              </a:gs>
            </a:gsLst>
            <a:lin ang="16200000" scaled="0"/>
          </a:gra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Effets centraux </a:t>
            </a:r>
            <a:endParaRPr b="1"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25"/>
          <p:cNvSpPr/>
          <p:nvPr/>
        </p:nvSpPr>
        <p:spPr>
          <a:xfrm>
            <a:off x="785787" y="5000637"/>
            <a:ext cx="2286016" cy="135732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 Traversent pas la BHE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25"/>
          <p:cNvSpPr/>
          <p:nvPr/>
        </p:nvSpPr>
        <p:spPr>
          <a:xfrm>
            <a:off x="5572132" y="4857760"/>
            <a:ext cx="2286016" cy="135732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Traversent la BHE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wipe dir="u"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6"/>
          <p:cNvSpPr txBox="1"/>
          <p:nvPr>
            <p:ph type="title"/>
          </p:nvPr>
        </p:nvSpPr>
        <p:spPr>
          <a:xfrm>
            <a:off x="357159" y="142853"/>
            <a:ext cx="8229600" cy="10950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fr-FR">
                <a:latin typeface="Calibri"/>
                <a:ea typeface="Calibri"/>
                <a:cs typeface="Calibri"/>
                <a:sym typeface="Calibri"/>
              </a:rPr>
              <a:t>Agonistes α1 périphériques 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26"/>
          <p:cNvSpPr txBox="1"/>
          <p:nvPr/>
        </p:nvSpPr>
        <p:spPr>
          <a:xfrm>
            <a:off x="1285853" y="1285861"/>
            <a:ext cx="671517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Récepteurs à protéine Gq  (phospholipase C)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26"/>
          <p:cNvSpPr/>
          <p:nvPr/>
        </p:nvSpPr>
        <p:spPr>
          <a:xfrm>
            <a:off x="4286249" y="1857365"/>
            <a:ext cx="357191" cy="571504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26"/>
          <p:cNvSpPr/>
          <p:nvPr/>
        </p:nvSpPr>
        <p:spPr>
          <a:xfrm>
            <a:off x="3464712" y="2500306"/>
            <a:ext cx="2000264" cy="500066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Contraction</a:t>
            </a: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26"/>
          <p:cNvSpPr/>
          <p:nvPr/>
        </p:nvSpPr>
        <p:spPr>
          <a:xfrm>
            <a:off x="2000232" y="3286124"/>
            <a:ext cx="2000264" cy="857256"/>
          </a:xfrm>
          <a:prstGeom prst="bevel">
            <a:avLst>
              <a:gd fmla="val 12500" name="adj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Vaisseaux 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26"/>
          <p:cNvSpPr/>
          <p:nvPr/>
        </p:nvSpPr>
        <p:spPr>
          <a:xfrm>
            <a:off x="4143373" y="3286124"/>
            <a:ext cx="2928959" cy="785818"/>
          </a:xfrm>
          <a:prstGeom prst="frame">
            <a:avLst>
              <a:gd fmla="val 12500" name="adj1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Vasoconstriction 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26"/>
          <p:cNvSpPr/>
          <p:nvPr/>
        </p:nvSpPr>
        <p:spPr>
          <a:xfrm>
            <a:off x="2000232" y="4214818"/>
            <a:ext cx="2000264" cy="928694"/>
          </a:xfrm>
          <a:prstGeom prst="bevel">
            <a:avLst>
              <a:gd fmla="val 12500" name="adj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Utérus  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26"/>
          <p:cNvSpPr/>
          <p:nvPr/>
        </p:nvSpPr>
        <p:spPr>
          <a:xfrm>
            <a:off x="2000232" y="5214951"/>
            <a:ext cx="2000264" cy="928694"/>
          </a:xfrm>
          <a:prstGeom prst="bevel">
            <a:avLst>
              <a:gd fmla="val 12500" name="adj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Œil  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26"/>
          <p:cNvSpPr/>
          <p:nvPr/>
        </p:nvSpPr>
        <p:spPr>
          <a:xfrm>
            <a:off x="4143373" y="4214818"/>
            <a:ext cx="2928959" cy="857256"/>
          </a:xfrm>
          <a:prstGeom prst="frame">
            <a:avLst>
              <a:gd fmla="val 12500" name="adj1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Contraction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26"/>
          <p:cNvSpPr/>
          <p:nvPr/>
        </p:nvSpPr>
        <p:spPr>
          <a:xfrm>
            <a:off x="4143373" y="5214950"/>
            <a:ext cx="2928959" cy="857256"/>
          </a:xfrm>
          <a:prstGeom prst="frame">
            <a:avLst>
              <a:gd fmla="val 12500" name="adj1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Mydriase  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wipe dir="d"/>
  </p:transition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7"/>
          <p:cNvSpPr txBox="1"/>
          <p:nvPr>
            <p:ph type="title"/>
          </p:nvPr>
        </p:nvSpPr>
        <p:spPr>
          <a:xfrm>
            <a:off x="457200" y="267495"/>
            <a:ext cx="8229600" cy="8572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48463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fr-FR" sz="4000"/>
              <a:t>Utilisations thérapeutiques </a:t>
            </a:r>
            <a:endParaRPr/>
          </a:p>
        </p:txBody>
      </p:sp>
      <p:sp>
        <p:nvSpPr>
          <p:cNvPr id="425" name="Google Shape;425;p27"/>
          <p:cNvSpPr txBox="1"/>
          <p:nvPr>
            <p:ph idx="1" type="body"/>
          </p:nvPr>
        </p:nvSpPr>
        <p:spPr>
          <a:xfrm>
            <a:off x="179512" y="1196752"/>
            <a:ext cx="8507288" cy="5328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Char char="•"/>
            </a:pPr>
            <a:r>
              <a:rPr b="1" lang="fr-FR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Vasoconstriction</a:t>
            </a:r>
            <a:r>
              <a:rPr b="1" lang="fr-FR" u="sng">
                <a:solidFill>
                  <a:srgbClr val="FF0000"/>
                </a:solidFill>
              </a:rPr>
              <a:t> </a:t>
            </a:r>
            <a:endParaRPr/>
          </a:p>
          <a:p>
            <a:pPr indent="-514350" lvl="0" marL="578358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fr-FR"/>
              <a:t> </a:t>
            </a:r>
            <a:r>
              <a:rPr lang="fr-FR">
                <a:solidFill>
                  <a:srgbClr val="CC0066"/>
                </a:solidFill>
              </a:rPr>
              <a:t>Hypotensions orthostatiques </a:t>
            </a:r>
            <a:r>
              <a:rPr lang="fr-FR"/>
              <a:t>: </a:t>
            </a:r>
            <a:r>
              <a:rPr lang="fr-FR">
                <a:latin typeface="Calibri"/>
                <a:ea typeface="Calibri"/>
                <a:cs typeface="Calibri"/>
                <a:sym typeface="Calibri"/>
              </a:rPr>
              <a:t> ↗Résistances périphériques = Vasoconstriction =   ↗ PA    </a:t>
            </a:r>
            <a:endParaRPr/>
          </a:p>
          <a:p>
            <a:pPr indent="-514350" lvl="0" marL="578358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fr-FR"/>
              <a:t> </a:t>
            </a:r>
            <a:r>
              <a:rPr lang="fr-FR">
                <a:solidFill>
                  <a:srgbClr val="CC0066"/>
                </a:solidFill>
              </a:rPr>
              <a:t>Migraines</a:t>
            </a:r>
            <a:r>
              <a:rPr lang="fr-FR"/>
              <a:t> : </a:t>
            </a:r>
            <a:r>
              <a:rPr lang="fr-FR">
                <a:latin typeface="Calibri"/>
                <a:ea typeface="Calibri"/>
                <a:cs typeface="Calibri"/>
                <a:sym typeface="Calibri"/>
              </a:rPr>
              <a:t>spasmes d’artérioles cérébrales = VC puis VD</a:t>
            </a:r>
            <a:endParaRPr/>
          </a:p>
          <a:p>
            <a:pPr indent="-514350" lvl="0" marL="578358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fr-FR"/>
              <a:t> </a:t>
            </a:r>
            <a:r>
              <a:rPr lang="fr-FR">
                <a:solidFill>
                  <a:srgbClr val="CC0066"/>
                </a:solidFill>
              </a:rPr>
              <a:t>Inhibition de la diffusion des anesthésiques locaux </a:t>
            </a:r>
            <a:r>
              <a:rPr lang="fr-FR"/>
              <a:t>: effet vasoconstricteur</a:t>
            </a:r>
            <a:endParaRPr/>
          </a:p>
          <a:p>
            <a:pPr indent="-514350" lvl="0" marL="578358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fr-FR"/>
              <a:t> </a:t>
            </a:r>
            <a:r>
              <a:rPr lang="fr-FR">
                <a:solidFill>
                  <a:srgbClr val="CC0066"/>
                </a:solidFill>
              </a:rPr>
              <a:t>Décongestionnant nasal </a:t>
            </a:r>
            <a:r>
              <a:rPr lang="fr-FR"/>
              <a:t>: </a:t>
            </a:r>
            <a:r>
              <a:rPr lang="fr-FR">
                <a:latin typeface="Calibri"/>
                <a:ea typeface="Calibri"/>
                <a:cs typeface="Calibri"/>
                <a:sym typeface="Calibri"/>
              </a:rPr>
              <a:t>VC  muqueuse nasale = 	↘ irrigation =  décongestion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64008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521208" rtl="0" algn="l">
              <a:spcBef>
                <a:spcPts val="544"/>
              </a:spcBef>
              <a:spcAft>
                <a:spcPts val="0"/>
              </a:spcAft>
              <a:buClr>
                <a:srgbClr val="FF0000"/>
              </a:buClr>
              <a:buSzPct val="100000"/>
              <a:buChar char="•"/>
            </a:pPr>
            <a:r>
              <a:rPr b="1" lang="fr-FR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Contractions utérines </a:t>
            </a:r>
            <a:r>
              <a:rPr lang="fr-FR">
                <a:latin typeface="Calibri"/>
                <a:ea typeface="Calibri"/>
                <a:cs typeface="Calibri"/>
                <a:sym typeface="Calibri"/>
              </a:rPr>
              <a:t>: en Obstétrique : cesser l’hémorragie en post- partum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521208" rtl="0" algn="l">
              <a:spcBef>
                <a:spcPts val="544"/>
              </a:spcBef>
              <a:spcAft>
                <a:spcPts val="0"/>
              </a:spcAft>
              <a:buClr>
                <a:srgbClr val="FF0000"/>
              </a:buClr>
              <a:buSzPct val="100000"/>
              <a:buChar char="•"/>
            </a:pPr>
            <a:r>
              <a:rPr b="1" lang="fr-FR" u="sng">
                <a:solidFill>
                  <a:srgbClr val="FF0000"/>
                </a:solidFill>
              </a:rPr>
              <a:t>Mydriase</a:t>
            </a:r>
            <a:r>
              <a:rPr lang="fr-FR"/>
              <a:t>: en ophtalmologie: </a:t>
            </a:r>
            <a:r>
              <a:rPr lang="fr-FR">
                <a:latin typeface="Calibri"/>
                <a:ea typeface="Calibri"/>
                <a:cs typeface="Calibri"/>
                <a:sym typeface="Calibri"/>
              </a:rPr>
              <a:t>fonds d’œil et interventions chirurgicales </a:t>
            </a:r>
            <a:endParaRPr/>
          </a:p>
          <a:p>
            <a:pPr indent="0" lvl="0" marL="64008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>
    <p:wipe dir="d"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28"/>
          <p:cNvSpPr txBox="1"/>
          <p:nvPr>
            <p:ph type="title"/>
          </p:nvPr>
        </p:nvSpPr>
        <p:spPr>
          <a:xfrm>
            <a:off x="642910" y="71414"/>
            <a:ext cx="7901014" cy="1000132"/>
          </a:xfrm>
          <a:prstGeom prst="rect">
            <a:avLst/>
          </a:prstGeom>
          <a:noFill/>
          <a:ln cap="flat" cmpd="sng" w="571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ts val="3600"/>
              <a:buFont typeface="Constantia"/>
              <a:buNone/>
            </a:pPr>
            <a:r>
              <a:rPr b="1" lang="fr-FR" sz="36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     Indications thérapeutiques</a:t>
            </a:r>
            <a:endParaRPr b="1" sz="3600">
              <a:solidFill>
                <a:srgbClr val="FC787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graphicFrame>
        <p:nvGraphicFramePr>
          <p:cNvPr id="431" name="Google Shape;431;p28"/>
          <p:cNvGraphicFramePr/>
          <p:nvPr/>
        </p:nvGraphicFramePr>
        <p:xfrm>
          <a:off x="-1" y="121443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{2D9FDCD4-99FE-4D08-9302-79493BE8E4D3}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rgbClr val="CC0066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Trt de l’Hypo-T</a:t>
                      </a:r>
                      <a:endParaRPr sz="2000">
                        <a:solidFill>
                          <a:srgbClr val="CC0066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rgbClr val="CC0066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Trt de la migraine</a:t>
                      </a:r>
                      <a:endParaRPr sz="2000">
                        <a:solidFill>
                          <a:srgbClr val="CC0066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rgbClr val="CC0066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Ocytociques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rgbClr val="CC0066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(contraction</a:t>
                      </a:r>
                      <a:r>
                        <a:rPr lang="fr-FR" sz="2000">
                          <a:solidFill>
                            <a:srgbClr val="CC0066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 utérine)</a:t>
                      </a:r>
                      <a:endParaRPr sz="2000">
                        <a:solidFill>
                          <a:srgbClr val="CC0066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rgbClr val="CC0066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Trt local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rgbClr val="CC0066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*Décongestion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rgbClr val="CC0066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nants</a:t>
                      </a:r>
                      <a:r>
                        <a:rPr lang="fr-FR" sz="1800">
                          <a:solidFill>
                            <a:srgbClr val="CC0066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 nasal et *mydriatiques </a:t>
                      </a:r>
                      <a:endParaRPr sz="1800">
                        <a:solidFill>
                          <a:srgbClr val="CC0066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>
                          <a:solidFill>
                            <a:srgbClr val="002060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-</a:t>
                      </a:r>
                      <a:r>
                        <a:rPr b="1" lang="fr-FR" sz="2000">
                          <a:solidFill>
                            <a:schemeClr val="dk1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Phénylephrine</a:t>
                      </a:r>
                      <a:endParaRPr b="1" sz="2000">
                        <a:solidFill>
                          <a:schemeClr val="dk1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>
                          <a:solidFill>
                            <a:schemeClr val="dk1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(NEOCY-NEPHRINE</a:t>
                      </a:r>
                      <a:r>
                        <a:rPr b="1" baseline="30000" lang="fr-FR" sz="2000">
                          <a:solidFill>
                            <a:schemeClr val="dk1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®</a:t>
                      </a:r>
                      <a:r>
                        <a:rPr b="1" lang="fr-FR" sz="2000">
                          <a:solidFill>
                            <a:schemeClr val="dk1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):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>
                          <a:solidFill>
                            <a:srgbClr val="CC0000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Etats</a:t>
                      </a:r>
                      <a:r>
                        <a:rPr b="1" lang="fr-FR" sz="2000">
                          <a:solidFill>
                            <a:srgbClr val="CC0000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 de choc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>
                          <a:solidFill>
                            <a:srgbClr val="CC0000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HypoT iatrogène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CC0000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002060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002060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CC0000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>
                          <a:solidFill>
                            <a:schemeClr val="dk1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Alcaloides de l’ergot de seigle = Ergotamine-Dihydro-ergotamine</a:t>
                      </a:r>
                      <a:endParaRPr b="1" sz="2000">
                        <a:solidFill>
                          <a:schemeClr val="dk1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>
                          <a:solidFill>
                            <a:schemeClr val="dk1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Méthyl-ergométrine : (METHERGIN</a:t>
                      </a:r>
                      <a:r>
                        <a:rPr b="1" baseline="30000" lang="fr-FR" sz="2000">
                          <a:solidFill>
                            <a:schemeClr val="dk1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®</a:t>
                      </a:r>
                      <a:r>
                        <a:rPr b="1" lang="fr-FR" sz="2000">
                          <a:solidFill>
                            <a:schemeClr val="dk1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 )</a:t>
                      </a:r>
                      <a:endParaRPr b="1" baseline="30000" sz="2000">
                        <a:solidFill>
                          <a:schemeClr val="dk1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baseline="30000" sz="2000">
                        <a:solidFill>
                          <a:srgbClr val="002060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solidFill>
                          <a:srgbClr val="002060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>
                          <a:solidFill>
                            <a:srgbClr val="002060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*</a:t>
                      </a:r>
                      <a:r>
                        <a:rPr b="1" lang="fr-FR" sz="2000">
                          <a:solidFill>
                            <a:schemeClr val="dk1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Naphazoline, tetrazoline: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>
                          <a:solidFill>
                            <a:srgbClr val="CC0000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Vasocons-triction de la muqueuse nasale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CC0000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>
                          <a:solidFill>
                            <a:srgbClr val="CC0000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Effet rebond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CC0000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>
                          <a:solidFill>
                            <a:srgbClr val="002060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*Phénylephrine</a:t>
                      </a:r>
                      <a:endParaRPr b="1" sz="2000">
                        <a:solidFill>
                          <a:srgbClr val="002060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>
                          <a:solidFill>
                            <a:srgbClr val="C00000"/>
                          </a:solidFill>
                          <a:latin typeface="Constantia"/>
                          <a:ea typeface="Constantia"/>
                          <a:cs typeface="Constantia"/>
                          <a:sym typeface="Constantia"/>
                        </a:rPr>
                        <a:t>collyre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CC0000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29"/>
          <p:cNvSpPr txBox="1"/>
          <p:nvPr>
            <p:ph type="title"/>
          </p:nvPr>
        </p:nvSpPr>
        <p:spPr>
          <a:xfrm>
            <a:off x="285720" y="0"/>
            <a:ext cx="8229600" cy="1399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1" lang="fr-FR" sz="3200" u="sng">
                <a:latin typeface="Calibri"/>
                <a:ea typeface="Calibri"/>
                <a:cs typeface="Calibri"/>
                <a:sym typeface="Calibri"/>
              </a:rPr>
              <a:t>Effets indésirables des agonistes α1</a:t>
            </a:r>
            <a:endParaRPr b="1" sz="3200" u="sng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29"/>
          <p:cNvSpPr txBox="1"/>
          <p:nvPr>
            <p:ph idx="1" type="body"/>
          </p:nvPr>
        </p:nvSpPr>
        <p:spPr>
          <a:xfrm>
            <a:off x="285720" y="1214422"/>
            <a:ext cx="8572560" cy="52149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fr-FR" sz="2000">
                <a:latin typeface="Calibri"/>
                <a:ea typeface="Calibri"/>
                <a:cs typeface="Calibri"/>
                <a:sym typeface="Calibri"/>
              </a:rPr>
              <a:t>effet vasoconstricteur : 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i="1" lang="fr-FR" sz="2000">
                <a:latin typeface="Calibri"/>
                <a:ea typeface="Calibri"/>
                <a:cs typeface="Calibri"/>
                <a:sym typeface="Calibri"/>
              </a:rPr>
              <a:t>systémiques</a:t>
            </a:r>
            <a:r>
              <a:rPr lang="fr-FR" sz="2000">
                <a:latin typeface="Calibri"/>
                <a:ea typeface="Calibri"/>
                <a:cs typeface="Calibri"/>
                <a:sym typeface="Calibri"/>
              </a:rPr>
              <a:t> : hypertension, bradycardie reflexe, douleurs angineuses, gêne l'évacuation de la vessie 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i="1" lang="fr-FR" sz="2000">
                <a:latin typeface="Calibri"/>
                <a:ea typeface="Calibri"/>
                <a:cs typeface="Calibri"/>
                <a:sym typeface="Calibri"/>
              </a:rPr>
              <a:t> Locaux</a:t>
            </a:r>
            <a:r>
              <a:rPr lang="fr-FR" sz="2000">
                <a:latin typeface="Calibri"/>
                <a:ea typeface="Calibri"/>
                <a:cs typeface="Calibri"/>
                <a:sym typeface="Calibri"/>
              </a:rPr>
              <a:t> : nausées, insomnies, céphalées, palpitations</a:t>
            </a:r>
            <a:endParaRPr b="1" sz="2000" u="sng"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fr-FR" sz="2800" u="sng">
                <a:latin typeface="Calibri"/>
                <a:ea typeface="Calibri"/>
                <a:cs typeface="Calibri"/>
                <a:sym typeface="Calibri"/>
              </a:rPr>
              <a:t>Contre indication</a:t>
            </a:r>
            <a:r>
              <a:rPr b="1" lang="fr-FR" sz="2800"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: 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fr-FR" sz="2000">
                <a:latin typeface="Calibri"/>
                <a:ea typeface="Calibri"/>
                <a:cs typeface="Calibri"/>
                <a:sym typeface="Calibri"/>
              </a:rPr>
              <a:t>Systémiques :  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fr-FR" sz="2000">
                <a:latin typeface="Calibri"/>
                <a:ea typeface="Calibri"/>
                <a:cs typeface="Calibri"/>
                <a:sym typeface="Calibri"/>
              </a:rPr>
              <a:t>hypertension, phéochromocytome, thyréotoxicose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fr-FR" sz="2000">
                <a:latin typeface="Calibri"/>
                <a:ea typeface="Calibri"/>
                <a:cs typeface="Calibri"/>
                <a:sym typeface="Calibri"/>
              </a:rPr>
              <a:t>glaucome à angle fermé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fr-FR" sz="2000">
                <a:latin typeface="Calibri"/>
                <a:ea typeface="Calibri"/>
                <a:cs typeface="Calibri"/>
                <a:sym typeface="Calibri"/>
              </a:rPr>
              <a:t>Affection prostatique, coronaire et vasculaire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fr-FR" sz="2000">
                <a:latin typeface="Calibri"/>
                <a:ea typeface="Calibri"/>
                <a:cs typeface="Calibri"/>
                <a:sym typeface="Calibri"/>
              </a:rPr>
              <a:t>grossesse.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fr-FR" sz="2000">
                <a:latin typeface="Calibri"/>
                <a:ea typeface="Calibri"/>
                <a:cs typeface="Calibri"/>
                <a:sym typeface="Calibri"/>
              </a:rPr>
              <a:t>Locaux :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fr-FR" sz="2000">
                <a:latin typeface="Calibri"/>
                <a:ea typeface="Calibri"/>
                <a:cs typeface="Calibri"/>
                <a:sym typeface="Calibri"/>
              </a:rPr>
              <a:t>- Glaucome à angle fermé, rhinite sèche, cardiopathie, hypertension,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fr-FR" sz="2400" u="sng">
                <a:latin typeface="Calibri"/>
                <a:ea typeface="Calibri"/>
                <a:cs typeface="Calibri"/>
                <a:sym typeface="Calibri"/>
              </a:rPr>
              <a:t>Interactions médicamenteuses</a:t>
            </a:r>
            <a:r>
              <a:rPr lang="fr-FR" sz="2400" u="sng">
                <a:latin typeface="Calibri"/>
                <a:ea typeface="Calibri"/>
                <a:cs typeface="Calibri"/>
                <a:sym typeface="Calibri"/>
              </a:rPr>
              <a:t> :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fr-FR" sz="2000">
                <a:latin typeface="Calibri"/>
                <a:ea typeface="Calibri"/>
                <a:cs typeface="Calibri"/>
                <a:sym typeface="Calibri"/>
              </a:rPr>
              <a:t>Potentialisation : IMAO, antidépresseurs tricycliques, guanithidine et ocytocine.</a:t>
            </a:r>
            <a:endParaRPr/>
          </a:p>
          <a:p>
            <a:pPr indent="-215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wipe dir="l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6024" y="476672"/>
            <a:ext cx="8748464" cy="6120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0"/>
          <p:cNvSpPr txBox="1"/>
          <p:nvPr>
            <p:ph type="title"/>
          </p:nvPr>
        </p:nvSpPr>
        <p:spPr>
          <a:xfrm>
            <a:off x="457200" y="267495"/>
            <a:ext cx="8229600" cy="11612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br>
              <a:rPr b="1" lang="fr-FR" sz="3600">
                <a:latin typeface="Calibri"/>
                <a:ea typeface="Calibri"/>
                <a:cs typeface="Calibri"/>
                <a:sym typeface="Calibri"/>
              </a:rPr>
            </a:br>
            <a:r>
              <a:rPr b="1" lang="fr-FR" sz="3600">
                <a:latin typeface="Calibri"/>
                <a:ea typeface="Calibri"/>
                <a:cs typeface="Calibri"/>
                <a:sym typeface="Calibri"/>
              </a:rPr>
              <a:t> Agonistes α-1 centraux : </a:t>
            </a:r>
            <a:br>
              <a:rPr b="1" lang="fr-FR" sz="3600">
                <a:latin typeface="Calibri"/>
                <a:ea typeface="Calibri"/>
                <a:cs typeface="Calibri"/>
                <a:sym typeface="Calibri"/>
              </a:rPr>
            </a:br>
            <a:r>
              <a:rPr b="1" lang="fr-FR" sz="3200">
                <a:latin typeface="Calibri"/>
                <a:ea typeface="Calibri"/>
                <a:cs typeface="Calibri"/>
                <a:sym typeface="Calibri"/>
              </a:rPr>
              <a:t>			</a:t>
            </a:r>
            <a:br>
              <a:rPr b="1" lang="fr-FR" sz="3200">
                <a:latin typeface="Calibri"/>
                <a:ea typeface="Calibri"/>
                <a:cs typeface="Calibri"/>
                <a:sym typeface="Calibri"/>
              </a:rPr>
            </a:b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30"/>
          <p:cNvSpPr txBox="1"/>
          <p:nvPr>
            <p:ph idx="1" type="body"/>
          </p:nvPr>
        </p:nvSpPr>
        <p:spPr>
          <a:xfrm>
            <a:off x="457200" y="1357298"/>
            <a:ext cx="8229600" cy="55007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récepteurs α</a:t>
            </a:r>
            <a:r>
              <a:rPr baseline="-25000" lang="fr-FR" sz="240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 centraux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						Vigilance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					besoins de sommeil.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fr-FR" sz="2400" u="sng">
                <a:latin typeface="Calibri"/>
                <a:ea typeface="Calibri"/>
                <a:cs typeface="Calibri"/>
                <a:sym typeface="Calibri"/>
              </a:rPr>
              <a:t>Adrafinil, OLMIFON * :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fr-FR" sz="2400" u="sng">
                <a:latin typeface="Calibri"/>
                <a:ea typeface="Calibri"/>
                <a:cs typeface="Calibri"/>
                <a:sym typeface="Calibri"/>
              </a:rPr>
              <a:t>Modafinil ; MODIODAL*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psychotonique non amphétaminique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symptomatique des troubles de vigilance  / sujet âgé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hypersomnie idiopathique et </a:t>
            </a:r>
            <a:r>
              <a:rPr b="1" lang="fr-FR" sz="2400">
                <a:latin typeface="Calibri"/>
                <a:ea typeface="Calibri"/>
                <a:cs typeface="Calibri"/>
                <a:sym typeface="Calibri"/>
              </a:rPr>
              <a:t>narcolepsie</a:t>
            </a:r>
            <a:endParaRPr b="1" sz="2400" u="sng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fr-FR" sz="2400" u="sng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i="1" lang="fr-FR" sz="2400" u="sng">
                <a:latin typeface="Calibri"/>
                <a:ea typeface="Calibri"/>
                <a:cs typeface="Calibri"/>
                <a:sym typeface="Calibri"/>
              </a:rPr>
              <a:t>Effets indésirables</a:t>
            </a: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 : agitation, excitation; nervosité, anxiété, anorexie... </a:t>
            </a:r>
            <a:endParaRPr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30"/>
          <p:cNvSpPr/>
          <p:nvPr/>
        </p:nvSpPr>
        <p:spPr>
          <a:xfrm>
            <a:off x="4714876" y="1643050"/>
            <a:ext cx="285752" cy="500066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30"/>
          <p:cNvSpPr/>
          <p:nvPr/>
        </p:nvSpPr>
        <p:spPr>
          <a:xfrm>
            <a:off x="3786182" y="2143116"/>
            <a:ext cx="357191" cy="571504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wedge/>
  </p:transition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31"/>
          <p:cNvSpPr txBox="1"/>
          <p:nvPr>
            <p:ph idx="1" type="body"/>
          </p:nvPr>
        </p:nvSpPr>
        <p:spPr>
          <a:xfrm>
            <a:off x="316552" y="2000257"/>
            <a:ext cx="857256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</a:pPr>
            <a:r>
              <a:rPr b="1" i="1" lang="fr-FR" sz="2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Pharmacodynamie</a:t>
            </a:r>
            <a:r>
              <a:rPr lang="fr-FR" sz="2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Anti sympathotoniques  ou  sympatholytiques indirects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b="1" i="1" lang="fr-FR" sz="2400" u="sng">
                <a:latin typeface="Calibri"/>
                <a:ea typeface="Calibri"/>
                <a:cs typeface="Calibri"/>
                <a:sym typeface="Calibri"/>
              </a:rPr>
              <a:t>α2 pré - synaptiques  centraux</a:t>
            </a: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 : +++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	  libération de N.adré          =          tonus sympathique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</a:pPr>
            <a:r>
              <a:rPr i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Effet </a:t>
            </a:r>
            <a:r>
              <a:rPr b="1" i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pharmacologique</a:t>
            </a:r>
            <a:r>
              <a:rPr i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fr-FR" sz="2400">
                <a:latin typeface="Calibri"/>
                <a:ea typeface="Calibri"/>
                <a:cs typeface="Calibri"/>
                <a:sym typeface="Calibri"/>
              </a:rPr>
              <a:t>: antihypertenseurs centraux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           PA (Hypotension)   +       fréquence cardiaque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</a:pPr>
            <a:r>
              <a:rPr b="1" i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Médicaments</a:t>
            </a:r>
            <a:r>
              <a:rPr b="1" i="1" lang="fr-FR" sz="24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: Clonidine , α méthyldopa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31"/>
          <p:cNvSpPr/>
          <p:nvPr/>
        </p:nvSpPr>
        <p:spPr>
          <a:xfrm>
            <a:off x="457200" y="3429000"/>
            <a:ext cx="357191" cy="500066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31"/>
          <p:cNvSpPr/>
          <p:nvPr/>
        </p:nvSpPr>
        <p:spPr>
          <a:xfrm>
            <a:off x="4424236" y="3429000"/>
            <a:ext cx="357191" cy="500066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31"/>
          <p:cNvSpPr/>
          <p:nvPr/>
        </p:nvSpPr>
        <p:spPr>
          <a:xfrm>
            <a:off x="714349" y="4679165"/>
            <a:ext cx="357191" cy="500066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31"/>
          <p:cNvSpPr/>
          <p:nvPr/>
        </p:nvSpPr>
        <p:spPr>
          <a:xfrm>
            <a:off x="3750464" y="4679165"/>
            <a:ext cx="357191" cy="500066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31"/>
          <p:cNvSpPr txBox="1"/>
          <p:nvPr/>
        </p:nvSpPr>
        <p:spPr>
          <a:xfrm>
            <a:off x="457200" y="71438"/>
            <a:ext cx="8291264" cy="1643050"/>
          </a:xfrm>
          <a:prstGeom prst="rect">
            <a:avLst/>
          </a:prstGeom>
          <a:noFill/>
          <a:ln cap="flat" cmpd="sng" w="5715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ts val="3600"/>
              <a:buFont typeface="Constantia"/>
              <a:buNone/>
            </a:pPr>
            <a:r>
              <a:rPr b="1" lang="fr-FR" sz="36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Les sympathomimétiques                   </a:t>
            </a:r>
            <a:r>
              <a:rPr b="1" lang="fr-FR" sz="3600">
                <a:solidFill>
                  <a:srgbClr val="A04400"/>
                </a:solidFill>
                <a:latin typeface="Constantia"/>
                <a:ea typeface="Constantia"/>
                <a:cs typeface="Constantia"/>
                <a:sym typeface="Constantia"/>
              </a:rPr>
              <a:t>α2 sélectifs</a:t>
            </a:r>
            <a:br>
              <a:rPr b="1" lang="fr-FR" sz="3600">
                <a:solidFill>
                  <a:srgbClr val="A04400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r>
              <a:rPr b="1" lang="fr-FR" sz="3600">
                <a:solidFill>
                  <a:srgbClr val="A04400"/>
                </a:solidFill>
                <a:latin typeface="Constantia"/>
                <a:ea typeface="Constantia"/>
                <a:cs typeface="Constantia"/>
                <a:sym typeface="Constantia"/>
              </a:rPr>
              <a:t>Antisympathotoniques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wipe dir="u"/>
  </p:transition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2"/>
          <p:cNvSpPr txBox="1"/>
          <p:nvPr>
            <p:ph idx="1" type="body"/>
          </p:nvPr>
        </p:nvSpPr>
        <p:spPr>
          <a:xfrm>
            <a:off x="457200" y="214291"/>
            <a:ext cx="8229600" cy="62405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Char char="•"/>
            </a:pP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Clonidine = CATAPRESSAN </a:t>
            </a:r>
            <a:r>
              <a:rPr b="1" lang="fr-FR" sz="2400">
                <a:latin typeface="Calibri"/>
                <a:ea typeface="Calibri"/>
                <a:cs typeface="Calibri"/>
                <a:sym typeface="Calibri"/>
              </a:rPr>
              <a:t>*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Récepteurs aux imidazolines  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+  tonus vagal 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Effet de rebond  à l’arret du traitement 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accent1"/>
              </a:buClr>
              <a:buSzPct val="100000"/>
              <a:buChar char="•"/>
            </a:pP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α méthyldopa =ALDOMET*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Faux neuromédiateurs ( α méthyl noradrénaline )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Pas d’effet de rebond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81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</a:pPr>
            <a:r>
              <a:rPr b="1" lang="fr-FR" sz="2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Effets indésirables :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Sédation , somnolence 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Sécheresse buccale 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Majoration d’une dépression 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Bradycardie </a:t>
            </a:r>
            <a:endParaRPr/>
          </a:p>
          <a:p>
            <a:pPr indent="-20193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555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</a:pPr>
            <a:r>
              <a:rPr b="1" lang="fr-FR" sz="3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Contre – indication : </a:t>
            </a:r>
            <a:endParaRPr/>
          </a:p>
          <a:p>
            <a:pPr indent="-342900" lvl="0" marL="342900" rtl="0" algn="l">
              <a:spcBef>
                <a:spcPts val="481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lang="fr-FR" sz="2600">
                <a:latin typeface="Calibri"/>
                <a:ea typeface="Calibri"/>
                <a:cs typeface="Calibri"/>
                <a:sym typeface="Calibri"/>
              </a:rPr>
              <a:t>Etat dépressif </a:t>
            </a:r>
            <a:endParaRPr/>
          </a:p>
          <a:p>
            <a:pPr indent="-160845" lvl="0" marL="342900" rtl="0" algn="l">
              <a:spcBef>
                <a:spcPts val="57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sz="31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33"/>
          <p:cNvSpPr/>
          <p:nvPr/>
        </p:nvSpPr>
        <p:spPr>
          <a:xfrm>
            <a:off x="357158" y="4071942"/>
            <a:ext cx="2357455" cy="1500198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BE9FF"/>
              </a:gs>
              <a:gs pos="35000">
                <a:srgbClr val="B8F1FF"/>
              </a:gs>
              <a:gs pos="100000">
                <a:srgbClr val="E2FBFF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Agonistes non sélectifs B1,B2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33"/>
          <p:cNvSpPr/>
          <p:nvPr/>
        </p:nvSpPr>
        <p:spPr>
          <a:xfrm>
            <a:off x="3143241" y="4214818"/>
            <a:ext cx="2643207" cy="1500198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BE9FF"/>
              </a:gs>
              <a:gs pos="35000">
                <a:srgbClr val="B8F1FF"/>
              </a:gs>
              <a:gs pos="100000">
                <a:srgbClr val="E2FBFF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Agonistes B1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sélectifs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33"/>
          <p:cNvSpPr/>
          <p:nvPr/>
        </p:nvSpPr>
        <p:spPr>
          <a:xfrm>
            <a:off x="6286513" y="4071942"/>
            <a:ext cx="2357455" cy="1500198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BE9FF"/>
              </a:gs>
              <a:gs pos="35000">
                <a:srgbClr val="B8F1FF"/>
              </a:gs>
              <a:gs pos="100000">
                <a:srgbClr val="E2FBFF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Agonistes B2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sélectifs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8" name="Google Shape;468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413" y="1268760"/>
            <a:ext cx="8686800" cy="174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edge/>
  </p:transition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34"/>
          <p:cNvSpPr txBox="1"/>
          <p:nvPr>
            <p:ph type="title"/>
          </p:nvPr>
        </p:nvSpPr>
        <p:spPr>
          <a:xfrm>
            <a:off x="457200" y="214290"/>
            <a:ext cx="8229600" cy="1143000"/>
          </a:xfrm>
          <a:prstGeom prst="rect">
            <a:avLst/>
          </a:prstGeom>
          <a:noFill/>
          <a:ln cap="flat" cmpd="sng" w="5715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ct val="100000"/>
              <a:buFont typeface="Constantia"/>
              <a:buNone/>
            </a:pPr>
            <a:r>
              <a:rPr b="1" lang="fr-FR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Les sympathomimétiques                   </a:t>
            </a:r>
            <a:r>
              <a:rPr b="1" lang="fr-FR">
                <a:solidFill>
                  <a:srgbClr val="A04400"/>
                </a:solidFill>
                <a:latin typeface="Constantia"/>
                <a:ea typeface="Constantia"/>
                <a:cs typeface="Constantia"/>
                <a:sym typeface="Constantia"/>
              </a:rPr>
              <a:t> β1 sélectifs</a:t>
            </a:r>
            <a:endParaRPr/>
          </a:p>
        </p:txBody>
      </p:sp>
      <p:sp>
        <p:nvSpPr>
          <p:cNvPr id="474" name="Google Shape;474;p34"/>
          <p:cNvSpPr txBox="1"/>
          <p:nvPr>
            <p:ph idx="1" type="body"/>
          </p:nvPr>
        </p:nvSpPr>
        <p:spPr>
          <a:xfrm>
            <a:off x="214282" y="1500174"/>
            <a:ext cx="8786874" cy="49292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b="1">
              <a:solidFill>
                <a:srgbClr val="CC0066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b="1">
              <a:solidFill>
                <a:srgbClr val="CC006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475" name="Google Shape;475;p34"/>
          <p:cNvSpPr/>
          <p:nvPr/>
        </p:nvSpPr>
        <p:spPr>
          <a:xfrm>
            <a:off x="2743216" y="1560522"/>
            <a:ext cx="2543164" cy="1011222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BB82"/>
              </a:gs>
              <a:gs pos="35000">
                <a:srgbClr val="FFCFA8"/>
              </a:gs>
              <a:gs pos="100000">
                <a:srgbClr val="FFEBD9"/>
              </a:gs>
            </a:gsLst>
            <a:lin ang="16200000" scaled="0"/>
          </a:gradFill>
          <a:ln cap="flat" cmpd="sng" w="3810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66"/>
              </a:buClr>
              <a:buSzPts val="2400"/>
              <a:buFont typeface="Constantia"/>
              <a:buNone/>
            </a:pPr>
            <a:r>
              <a:rPr b="1" lang="fr-FR" sz="2400">
                <a:solidFill>
                  <a:srgbClr val="CC0066"/>
                </a:solidFill>
                <a:latin typeface="Constantia"/>
                <a:ea typeface="Constantia"/>
                <a:cs typeface="Constantia"/>
                <a:sym typeface="Constantia"/>
              </a:rPr>
              <a:t>Dobutamine</a:t>
            </a:r>
            <a:r>
              <a:rPr b="1" i="0" lang="fr-FR" sz="2400" u="none" cap="none" strike="noStrike">
                <a:solidFill>
                  <a:srgbClr val="CC0066"/>
                </a:solidFill>
                <a:latin typeface="Constantia"/>
                <a:ea typeface="Constantia"/>
                <a:cs typeface="Constantia"/>
                <a:sym typeface="Constantia"/>
              </a:rPr>
              <a:t>: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>
                <a:solidFill>
                  <a:srgbClr val="CC0066"/>
                </a:solidFill>
                <a:latin typeface="Constantia"/>
                <a:ea typeface="Constantia"/>
                <a:cs typeface="Constantia"/>
                <a:sym typeface="Constantia"/>
              </a:rPr>
              <a:t>DOBUTREX</a:t>
            </a:r>
            <a:r>
              <a:rPr b="1" baseline="30000" i="0" lang="fr-FR" sz="2400" u="none" cap="none" strike="noStrike">
                <a:solidFill>
                  <a:srgbClr val="CC0066"/>
                </a:solidFill>
                <a:latin typeface="Constantia"/>
                <a:ea typeface="Constantia"/>
                <a:cs typeface="Constantia"/>
                <a:sym typeface="Constantia"/>
              </a:rPr>
              <a:t>®</a:t>
            </a:r>
            <a:r>
              <a:rPr b="1" i="0" lang="fr-FR" sz="2400" u="none" cap="none" strike="noStrike">
                <a:solidFill>
                  <a:srgbClr val="CC0066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endParaRPr b="1" i="0" sz="2400" u="none" cap="none" strike="noStrike">
              <a:solidFill>
                <a:srgbClr val="CC006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476" name="Google Shape;476;p34"/>
          <p:cNvSpPr txBox="1"/>
          <p:nvPr/>
        </p:nvSpPr>
        <p:spPr>
          <a:xfrm>
            <a:off x="457200" y="2348880"/>
            <a:ext cx="8229600" cy="41059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1" sz="2800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1" lang="fr-FR" sz="28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Pharmacodynamie</a:t>
            </a:r>
            <a:r>
              <a:rPr b="1" lang="fr-FR" sz="24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  <a:endParaRPr/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Stimulation β1 cardiaque:   ↗ débit cardiaque 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1" lang="fr-FR" sz="28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Indications</a:t>
            </a:r>
            <a:endParaRPr/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États de chocs</a:t>
            </a:r>
            <a:endParaRPr/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infarctus du myocarde</a:t>
            </a:r>
            <a:endParaRPr/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embolies pulmonaires</a:t>
            </a:r>
            <a:endParaRPr/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5"/>
          <p:cNvSpPr txBox="1"/>
          <p:nvPr>
            <p:ph idx="1" type="body"/>
          </p:nvPr>
        </p:nvSpPr>
        <p:spPr>
          <a:xfrm>
            <a:off x="457200" y="1285861"/>
            <a:ext cx="8229600" cy="51689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518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b="1" lang="fr-FR" sz="28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Pharmacodynamie </a:t>
            </a:r>
            <a:endParaRPr/>
          </a:p>
          <a:p>
            <a:pPr indent="-342900" lvl="0" marL="342900" rtl="0" algn="l">
              <a:spcBef>
                <a:spcPts val="407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b="1" lang="fr-FR" sz="2200">
                <a:latin typeface="Calibri"/>
                <a:ea typeface="Calibri"/>
                <a:cs typeface="Calibri"/>
                <a:sym typeface="Calibri"/>
              </a:rPr>
              <a:t>Poumon: broncho dilatation</a:t>
            </a:r>
            <a:endParaRPr/>
          </a:p>
          <a:p>
            <a:pPr indent="-342900" lvl="0" marL="342900" rtl="0" algn="l">
              <a:spcBef>
                <a:spcPts val="407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fr-FR" sz="2200">
                <a:latin typeface="Calibri"/>
                <a:ea typeface="Calibri"/>
                <a:cs typeface="Calibri"/>
                <a:sym typeface="Calibri"/>
              </a:rPr>
              <a:t>			Libération des leucotriènes</a:t>
            </a:r>
            <a:endParaRPr/>
          </a:p>
          <a:p>
            <a:pPr indent="-342900" lvl="0" marL="342900" rtl="0" algn="l">
              <a:spcBef>
                <a:spcPts val="407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200">
                <a:latin typeface="Calibri"/>
                <a:ea typeface="Calibri"/>
                <a:cs typeface="Calibri"/>
                <a:sym typeface="Calibri"/>
              </a:rPr>
              <a:t>			</a:t>
            </a:r>
            <a:r>
              <a:rPr b="1" lang="fr-FR" sz="2200">
                <a:latin typeface="Calibri"/>
                <a:ea typeface="Calibri"/>
                <a:cs typeface="Calibri"/>
                <a:sym typeface="Calibri"/>
              </a:rPr>
              <a:t>histamine 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07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200">
                <a:latin typeface="Calibri"/>
                <a:ea typeface="Calibri"/>
                <a:cs typeface="Calibri"/>
                <a:sym typeface="Calibri"/>
              </a:rPr>
              <a:t>		</a:t>
            </a:r>
            <a:endParaRPr/>
          </a:p>
          <a:p>
            <a:pPr indent="-342900" lvl="0" marL="342900" rtl="0" algn="l">
              <a:spcBef>
                <a:spcPts val="407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b="1" lang="fr-FR" sz="2200">
                <a:latin typeface="Calibri"/>
                <a:ea typeface="Calibri"/>
                <a:cs typeface="Calibri"/>
                <a:sym typeface="Calibri"/>
              </a:rPr>
              <a:t>Utérus : myorelaxant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518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b="1" lang="fr-FR" sz="28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Relation structure activité </a:t>
            </a:r>
            <a:endParaRPr/>
          </a:p>
          <a:p>
            <a:pPr indent="-342900" lvl="0" marL="342900" rtl="0" algn="l"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b="1" lang="fr-FR" sz="2100">
                <a:latin typeface="Calibri"/>
                <a:ea typeface="Calibri"/>
                <a:cs typeface="Calibri"/>
                <a:sym typeface="Calibri"/>
              </a:rPr>
              <a:t>Biodisponibilité peros</a:t>
            </a:r>
            <a:endParaRPr/>
          </a:p>
          <a:p>
            <a:pPr indent="-342900" lvl="0" marL="342900" rtl="0" algn="l"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fr-FR" sz="2100">
                <a:latin typeface="Calibri"/>
                <a:ea typeface="Calibri"/>
                <a:cs typeface="Calibri"/>
                <a:sym typeface="Calibri"/>
              </a:rPr>
              <a:t>		Métabolisme </a:t>
            </a:r>
            <a:endParaRPr/>
          </a:p>
          <a:p>
            <a:pPr indent="-342900" lvl="0" marL="342900" rtl="0" algn="l">
              <a:spcBef>
                <a:spcPts val="388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fr-FR" sz="2100">
                <a:latin typeface="Calibri"/>
                <a:ea typeface="Calibri"/>
                <a:cs typeface="Calibri"/>
                <a:sym typeface="Calibri"/>
              </a:rPr>
              <a:t>		Sélectivité B2 , pas d’activité α</a:t>
            </a:r>
            <a:endParaRPr b="1" sz="21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518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b="1" lang="fr-FR" sz="28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Substitutions</a:t>
            </a:r>
            <a:endParaRPr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31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fr-FR" sz="2100">
                <a:latin typeface="Calibri"/>
                <a:ea typeface="Calibri"/>
                <a:cs typeface="Calibri"/>
                <a:sym typeface="Calibri"/>
              </a:rPr>
              <a:t>OH en 3 et 5 = cycle résorcinol . Exp : </a:t>
            </a:r>
            <a:r>
              <a:rPr b="1" lang="fr-FR" sz="2400">
                <a:latin typeface="Calibri"/>
                <a:ea typeface="Calibri"/>
                <a:cs typeface="Calibri"/>
                <a:sym typeface="Calibri"/>
              </a:rPr>
              <a:t>Terbutaline</a:t>
            </a:r>
            <a:endParaRPr/>
          </a:p>
          <a:p>
            <a:pPr indent="-342900" lvl="0" marL="342900" rtl="0" algn="l">
              <a:spcBef>
                <a:spcPts val="407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fr-FR" sz="2200">
                <a:latin typeface="Calibri"/>
                <a:ea typeface="Calibri"/>
                <a:cs typeface="Calibri"/>
                <a:sym typeface="Calibri"/>
              </a:rPr>
              <a:t>	Pas de substrats pour COMT </a:t>
            </a:r>
            <a:endParaRPr/>
          </a:p>
        </p:txBody>
      </p:sp>
      <p:sp>
        <p:nvSpPr>
          <p:cNvPr id="482" name="Google Shape;482;p35"/>
          <p:cNvSpPr/>
          <p:nvPr/>
        </p:nvSpPr>
        <p:spPr>
          <a:xfrm flipH="1">
            <a:off x="2143109" y="2323216"/>
            <a:ext cx="142876" cy="35719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35"/>
          <p:cNvSpPr/>
          <p:nvPr/>
        </p:nvSpPr>
        <p:spPr>
          <a:xfrm>
            <a:off x="2143109" y="2728653"/>
            <a:ext cx="142876" cy="362823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35"/>
          <p:cNvSpPr/>
          <p:nvPr/>
        </p:nvSpPr>
        <p:spPr>
          <a:xfrm>
            <a:off x="5214943" y="2180341"/>
            <a:ext cx="285752" cy="1000132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35"/>
          <p:cNvSpPr/>
          <p:nvPr/>
        </p:nvSpPr>
        <p:spPr>
          <a:xfrm>
            <a:off x="5944634" y="2410455"/>
            <a:ext cx="1571636" cy="428628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Asthme 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6" name="Google Shape;486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66075" y="5109103"/>
            <a:ext cx="2500331" cy="1097555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  <a:effectLst>
            <a:reflection blurRad="0" dir="5400000" dist="5000" endA="0" endPos="28000" kx="0" rotWithShape="0" algn="bl" stA="38000" stPos="0" sy="-100000" ky="0"/>
          </a:effectLst>
        </p:spPr>
      </p:pic>
      <p:sp>
        <p:nvSpPr>
          <p:cNvPr id="487" name="Google Shape;487;p35"/>
          <p:cNvSpPr/>
          <p:nvPr/>
        </p:nvSpPr>
        <p:spPr>
          <a:xfrm>
            <a:off x="1211795" y="4581128"/>
            <a:ext cx="142876" cy="313662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35"/>
          <p:cNvSpPr txBox="1"/>
          <p:nvPr/>
        </p:nvSpPr>
        <p:spPr>
          <a:xfrm>
            <a:off x="457200" y="214298"/>
            <a:ext cx="8229600" cy="1143000"/>
          </a:xfrm>
          <a:prstGeom prst="rect">
            <a:avLst/>
          </a:prstGeom>
          <a:noFill/>
          <a:ln cap="flat" cmpd="sng" w="5715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fontScale="90000" lnSpcReduction="20000"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ct val="100000"/>
              <a:buFont typeface="Constantia"/>
              <a:buNone/>
            </a:pPr>
            <a:r>
              <a:rPr b="1" lang="fr-FR" sz="44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Les sympathomimétiques                   </a:t>
            </a:r>
            <a:r>
              <a:rPr b="1" lang="fr-FR" sz="4400">
                <a:solidFill>
                  <a:srgbClr val="A04400"/>
                </a:solidFill>
                <a:latin typeface="Constantia"/>
                <a:ea typeface="Constantia"/>
                <a:cs typeface="Constantia"/>
                <a:sym typeface="Constantia"/>
              </a:rPr>
              <a:t> β2 sélectifs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36"/>
          <p:cNvSpPr txBox="1"/>
          <p:nvPr>
            <p:ph idx="1" type="body"/>
          </p:nvPr>
        </p:nvSpPr>
        <p:spPr>
          <a:xfrm>
            <a:off x="285720" y="357165"/>
            <a:ext cx="8858280" cy="6345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Substitution OH en 3/ groupement . </a:t>
            </a: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Exp : salbutamol</a:t>
            </a:r>
            <a:endParaRPr/>
          </a:p>
          <a:p>
            <a:pPr indent="-215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b="1" sz="20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b="1" sz="2000">
              <a:latin typeface="Calibri"/>
              <a:ea typeface="Calibri"/>
              <a:cs typeface="Calibri"/>
              <a:sym typeface="Calibri"/>
            </a:endParaRPr>
          </a:p>
          <a:p>
            <a:pPr indent="-215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Substituants volumineux sur groupement amino des catécholamines :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	Activité B ,          activité α</a:t>
            </a:r>
            <a:endParaRPr b="1" sz="20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      métabolisme / MAO,        lipophilie</a:t>
            </a:r>
            <a:endParaRPr b="1" sz="20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2000"/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	Exp: salmétérol 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rgbClr val="FF0000"/>
              </a:buClr>
              <a:buSzPts val="3200"/>
              <a:buNone/>
            </a:pPr>
            <a:r>
              <a:rPr b="1" lang="fr-FR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				Indications </a:t>
            </a:r>
            <a:endParaRPr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4" name="Google Shape;494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57885" y="778198"/>
            <a:ext cx="2714644" cy="804859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36"/>
          <p:cNvSpPr/>
          <p:nvPr/>
        </p:nvSpPr>
        <p:spPr>
          <a:xfrm>
            <a:off x="563220" y="2285992"/>
            <a:ext cx="142876" cy="214314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36"/>
          <p:cNvSpPr/>
          <p:nvPr/>
        </p:nvSpPr>
        <p:spPr>
          <a:xfrm>
            <a:off x="2214547" y="2285992"/>
            <a:ext cx="142876" cy="285752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36"/>
          <p:cNvSpPr/>
          <p:nvPr/>
        </p:nvSpPr>
        <p:spPr>
          <a:xfrm>
            <a:off x="563220" y="2667635"/>
            <a:ext cx="142876" cy="285752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36"/>
          <p:cNvSpPr/>
          <p:nvPr/>
        </p:nvSpPr>
        <p:spPr>
          <a:xfrm>
            <a:off x="3143241" y="2643182"/>
            <a:ext cx="142876" cy="214314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Ania\Pictures\2MCANP1VDGCALWEFQNCAWOMCXZCAHXKPWOCAWHH7O0CAPKLQL7CAAB1ND1CABU3KZJCA2L0UPWCAYUQEKWCA4FIIFICAQSTSIRCA74BKL8CAE3L0S2CAG90Q2WCA2RHP2OCAZDNJH5CAONLDYFCAPDHIZN.jpg" id="499" name="Google Shape;499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17067" y="2393149"/>
            <a:ext cx="3071835" cy="1060297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36"/>
          <p:cNvSpPr/>
          <p:nvPr/>
        </p:nvSpPr>
        <p:spPr>
          <a:xfrm rot="5400000">
            <a:off x="1776515" y="3366966"/>
            <a:ext cx="637271" cy="1761472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gradFill>
            <a:gsLst>
              <a:gs pos="0">
                <a:srgbClr val="FFA09D"/>
              </a:gs>
              <a:gs pos="35000">
                <a:srgbClr val="FFBCBC"/>
              </a:gs>
              <a:gs pos="100000">
                <a:srgbClr val="FFE2E2"/>
              </a:gs>
            </a:gsLst>
            <a:lin ang="16200000" scaled="0"/>
          </a:gradFill>
          <a:ln cap="flat" cmpd="sng" w="9525">
            <a:solidFill>
              <a:srgbClr val="BD4B48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36"/>
          <p:cNvSpPr/>
          <p:nvPr/>
        </p:nvSpPr>
        <p:spPr>
          <a:xfrm rot="-5400000">
            <a:off x="5973500" y="3527701"/>
            <a:ext cx="571504" cy="1659989"/>
          </a:xfrm>
          <a:prstGeom prst="curvedLeftArrow">
            <a:avLst>
              <a:gd fmla="val 25000" name="adj1"/>
              <a:gd fmla="val 40226" name="adj2"/>
              <a:gd fmla="val 25000" name="adj3"/>
            </a:avLst>
          </a:prstGeom>
          <a:gradFill>
            <a:gsLst>
              <a:gs pos="0">
                <a:srgbClr val="FFA09D"/>
              </a:gs>
              <a:gs pos="35000">
                <a:srgbClr val="FFBCBC"/>
              </a:gs>
              <a:gs pos="100000">
                <a:srgbClr val="FFE2E2"/>
              </a:gs>
            </a:gsLst>
            <a:lin ang="16200000" scaled="0"/>
          </a:gradFill>
          <a:ln cap="flat" cmpd="sng" w="9525">
            <a:solidFill>
              <a:srgbClr val="BD4B48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36"/>
          <p:cNvSpPr/>
          <p:nvPr/>
        </p:nvSpPr>
        <p:spPr>
          <a:xfrm>
            <a:off x="642911" y="4714884"/>
            <a:ext cx="1428760" cy="35719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A09D"/>
              </a:gs>
              <a:gs pos="35000">
                <a:srgbClr val="FFBCBC"/>
              </a:gs>
              <a:gs pos="100000">
                <a:srgbClr val="FFE2E2"/>
              </a:gs>
            </a:gsLst>
            <a:lin ang="16200000" scaled="0"/>
          </a:gradFill>
          <a:ln cap="flat" cmpd="sng" w="9525">
            <a:solidFill>
              <a:srgbClr val="BD4B48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Asthme 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36"/>
          <p:cNvSpPr/>
          <p:nvPr/>
        </p:nvSpPr>
        <p:spPr>
          <a:xfrm>
            <a:off x="4500561" y="4929198"/>
            <a:ext cx="4214843" cy="57150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A09D"/>
              </a:gs>
              <a:gs pos="35000">
                <a:srgbClr val="FFBCBC"/>
              </a:gs>
              <a:gs pos="100000">
                <a:srgbClr val="FFE2E2"/>
              </a:gs>
            </a:gsLst>
            <a:lin ang="16200000" scaled="0"/>
          </a:gradFill>
          <a:ln cap="flat" cmpd="sng" w="9525">
            <a:solidFill>
              <a:srgbClr val="BD4B48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Menaces d’accouchement prématuré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36"/>
          <p:cNvSpPr/>
          <p:nvPr/>
        </p:nvSpPr>
        <p:spPr>
          <a:xfrm>
            <a:off x="285720" y="5202406"/>
            <a:ext cx="2643207" cy="150019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Terbutaline= Bricanyl*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Salbutamol= ventoline*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Fénotérol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salmétérol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formotérol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36"/>
          <p:cNvSpPr/>
          <p:nvPr/>
        </p:nvSpPr>
        <p:spPr>
          <a:xfrm>
            <a:off x="5429256" y="5643579"/>
            <a:ext cx="2571768" cy="928694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Terbutaline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Salbutamol 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37"/>
          <p:cNvSpPr txBox="1"/>
          <p:nvPr>
            <p:ph type="title"/>
          </p:nvPr>
        </p:nvSpPr>
        <p:spPr>
          <a:xfrm>
            <a:off x="457200" y="214290"/>
            <a:ext cx="8229600" cy="1143000"/>
          </a:xfrm>
          <a:prstGeom prst="rect">
            <a:avLst/>
          </a:prstGeom>
          <a:noFill/>
          <a:ln cap="flat" cmpd="sng" w="5715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ct val="100000"/>
              <a:buFont typeface="Constantia"/>
              <a:buNone/>
            </a:pPr>
            <a:r>
              <a:rPr b="1" lang="fr-FR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Les sympathomimétiques                   </a:t>
            </a:r>
            <a:r>
              <a:rPr b="1" lang="fr-FR">
                <a:solidFill>
                  <a:srgbClr val="A04400"/>
                </a:solidFill>
                <a:latin typeface="Constantia"/>
                <a:ea typeface="Constantia"/>
                <a:cs typeface="Constantia"/>
                <a:sym typeface="Constantia"/>
              </a:rPr>
              <a:t> β mixtes</a:t>
            </a:r>
            <a:endParaRPr/>
          </a:p>
        </p:txBody>
      </p:sp>
      <p:sp>
        <p:nvSpPr>
          <p:cNvPr id="511" name="Google Shape;511;p37"/>
          <p:cNvSpPr txBox="1"/>
          <p:nvPr>
            <p:ph idx="1" type="body"/>
          </p:nvPr>
        </p:nvSpPr>
        <p:spPr>
          <a:xfrm>
            <a:off x="142844" y="2780928"/>
            <a:ext cx="9001156" cy="40770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512" name="Google Shape;512;p37"/>
          <p:cNvSpPr/>
          <p:nvPr/>
        </p:nvSpPr>
        <p:spPr>
          <a:xfrm>
            <a:off x="3131840" y="1556792"/>
            <a:ext cx="2952328" cy="93610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onstantia"/>
                <a:ea typeface="Constantia"/>
                <a:cs typeface="Constantia"/>
                <a:sym typeface="Constantia"/>
              </a:rPr>
              <a:t>Isoprénaline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onstantia"/>
                <a:ea typeface="Constantia"/>
                <a:cs typeface="Constantia"/>
                <a:sym typeface="Constantia"/>
              </a:rPr>
              <a:t>Isuprel *</a:t>
            </a:r>
            <a:endParaRPr/>
          </a:p>
        </p:txBody>
      </p:sp>
      <p:sp>
        <p:nvSpPr>
          <p:cNvPr id="513" name="Google Shape;513;p37"/>
          <p:cNvSpPr/>
          <p:nvPr/>
        </p:nvSpPr>
        <p:spPr>
          <a:xfrm>
            <a:off x="467544" y="3068960"/>
            <a:ext cx="3643338" cy="85725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BE9FF"/>
              </a:gs>
              <a:gs pos="35000">
                <a:srgbClr val="B8F1FF"/>
              </a:gs>
              <a:gs pos="100000">
                <a:srgbClr val="E2FBFF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CC0066"/>
                </a:solidFill>
                <a:latin typeface="Constantia"/>
                <a:ea typeface="Constantia"/>
                <a:cs typeface="Constantia"/>
                <a:sym typeface="Constantia"/>
              </a:rPr>
              <a:t>Pharmacocinétique</a:t>
            </a:r>
            <a:endParaRPr b="1" sz="2800">
              <a:solidFill>
                <a:srgbClr val="CC006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grpSp>
        <p:nvGrpSpPr>
          <p:cNvPr id="514" name="Google Shape;514;p37"/>
          <p:cNvGrpSpPr/>
          <p:nvPr/>
        </p:nvGrpSpPr>
        <p:grpSpPr>
          <a:xfrm>
            <a:off x="1142976" y="4444765"/>
            <a:ext cx="7643833" cy="1433218"/>
            <a:chOff x="0" y="511709"/>
            <a:chExt cx="7643833" cy="1433218"/>
          </a:xfrm>
        </p:grpSpPr>
        <p:sp>
          <p:nvSpPr>
            <p:cNvPr id="515" name="Google Shape;515;p37"/>
            <p:cNvSpPr/>
            <p:nvPr/>
          </p:nvSpPr>
          <p:spPr>
            <a:xfrm>
              <a:off x="0" y="511709"/>
              <a:ext cx="2388698" cy="1433218"/>
            </a:xfrm>
            <a:prstGeom prst="rect">
              <a:avLst/>
            </a:prstGeom>
            <a:gradFill>
              <a:gsLst>
                <a:gs pos="0">
                  <a:srgbClr val="759336"/>
                </a:gs>
                <a:gs pos="80000">
                  <a:srgbClr val="99C247"/>
                </a:gs>
                <a:gs pos="100000">
                  <a:srgbClr val="9BC545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37"/>
            <p:cNvSpPr txBox="1"/>
            <p:nvPr/>
          </p:nvSpPr>
          <p:spPr>
            <a:xfrm>
              <a:off x="0" y="511709"/>
              <a:ext cx="2388698" cy="14332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Non absorbée/voie orale</a:t>
              </a:r>
              <a:endParaRPr b="1" sz="2400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517" name="Google Shape;517;p37"/>
            <p:cNvSpPr/>
            <p:nvPr/>
          </p:nvSpPr>
          <p:spPr>
            <a:xfrm>
              <a:off x="2627567" y="511709"/>
              <a:ext cx="2388698" cy="1433218"/>
            </a:xfrm>
            <a:prstGeom prst="rect">
              <a:avLst/>
            </a:prstGeom>
            <a:gradFill>
              <a:gsLst>
                <a:gs pos="0">
                  <a:srgbClr val="3A897F"/>
                </a:gs>
                <a:gs pos="80000">
                  <a:srgbClr val="4DB3A8"/>
                </a:gs>
                <a:gs pos="100000">
                  <a:srgbClr val="4CB6AA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37"/>
            <p:cNvSpPr txBox="1"/>
            <p:nvPr/>
          </p:nvSpPr>
          <p:spPr>
            <a:xfrm>
              <a:off x="2627567" y="511709"/>
              <a:ext cx="2388698" cy="14332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MTB hépatique/  COMT++</a:t>
              </a:r>
              <a:endParaRPr b="1" sz="2400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519" name="Google Shape;519;p37"/>
            <p:cNvSpPr/>
            <p:nvPr/>
          </p:nvSpPr>
          <p:spPr>
            <a:xfrm>
              <a:off x="5255135" y="511709"/>
              <a:ext cx="2388698" cy="1433218"/>
            </a:xfrm>
            <a:prstGeom prst="rect">
              <a:avLst/>
            </a:prstGeom>
            <a:gradFill>
              <a:gsLst>
                <a:gs pos="0">
                  <a:srgbClr val="5C417C"/>
                </a:gs>
                <a:gs pos="80000">
                  <a:srgbClr val="7955A4"/>
                </a:gs>
                <a:gs pos="100000">
                  <a:srgbClr val="7955A6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37"/>
            <p:cNvSpPr txBox="1"/>
            <p:nvPr/>
          </p:nvSpPr>
          <p:spPr>
            <a:xfrm>
              <a:off x="5255135" y="511709"/>
              <a:ext cx="2388698" cy="14332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Durée d’action    &gt; AD</a:t>
              </a:r>
              <a:endParaRPr b="1" sz="2400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8"/>
          <p:cNvSpPr/>
          <p:nvPr>
            <p:ph type="title"/>
          </p:nvPr>
        </p:nvSpPr>
        <p:spPr>
          <a:xfrm>
            <a:off x="71406" y="71414"/>
            <a:ext cx="3900486" cy="83730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BE9FF"/>
              </a:gs>
              <a:gs pos="35000">
                <a:srgbClr val="B8F1FF"/>
              </a:gs>
              <a:gs pos="100000">
                <a:srgbClr val="E2FBFF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C0066"/>
              </a:buClr>
              <a:buSzPts val="2800"/>
              <a:buFont typeface="Constantia"/>
              <a:buNone/>
            </a:pPr>
            <a:r>
              <a:rPr b="1" lang="fr-FR" sz="2800">
                <a:solidFill>
                  <a:srgbClr val="CC0066"/>
                </a:solidFill>
                <a:latin typeface="Constantia"/>
                <a:ea typeface="Constantia"/>
                <a:cs typeface="Constantia"/>
                <a:sym typeface="Constantia"/>
              </a:rPr>
              <a:t>Pharmacodynamie</a:t>
            </a:r>
            <a:endParaRPr b="1" sz="2800">
              <a:solidFill>
                <a:srgbClr val="CC006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graphicFrame>
        <p:nvGraphicFramePr>
          <p:cNvPr id="526" name="Google Shape;526;p38"/>
          <p:cNvGraphicFramePr/>
          <p:nvPr/>
        </p:nvGraphicFramePr>
        <p:xfrm>
          <a:off x="252570" y="10527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{2D9FDCD4-99FE-4D08-9302-79493BE8E4D3}</a:tableStyleId>
              </a:tblPr>
              <a:tblGrid>
                <a:gridCol w="2952750"/>
                <a:gridCol w="2952750"/>
                <a:gridCol w="2952750"/>
              </a:tblGrid>
              <a:tr h="881250">
                <a:tc row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Effets 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Cardiovasculaires</a:t>
                      </a:r>
                      <a:endParaRPr sz="2400">
                        <a:solidFill>
                          <a:srgbClr val="FF0066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/>
                        <a:t>β1: inotrope +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/>
                        <a:t>      chronotrope + </a:t>
                      </a:r>
                      <a:endParaRPr sz="2000">
                        <a:solidFill>
                          <a:srgbClr val="002060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β2: vasodilatation (musculaire, coronaire, splanchnique)</a:t>
                      </a:r>
                      <a:endParaRPr sz="1800">
                        <a:solidFill>
                          <a:srgbClr val="002060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2438150">
                <a:tc vMerge="1"/>
                <a:tc grid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sng"/>
                        <a:t>Conséquences</a:t>
                      </a:r>
                      <a:r>
                        <a:rPr lang="fr-FR" sz="2000" u="sng"/>
                        <a:t>: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/>
                        <a:t>Effet sur PA dépend de l’importance relative de ces 2 actions opposées: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/>
                        <a:t>Effet </a:t>
                      </a:r>
                      <a:r>
                        <a:rPr b="1" lang="fr-FR" sz="2000"/>
                        <a:t>β1 cardiaque:     PA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/>
                        <a:t>Effet </a:t>
                      </a:r>
                      <a:r>
                        <a:rPr b="1" lang="fr-FR" sz="2000"/>
                        <a:t>β2 vasculaire:      PA</a:t>
                      </a:r>
                      <a:r>
                        <a:rPr b="1" lang="fr-FR" sz="2000"/>
                        <a:t> </a:t>
                      </a:r>
                      <a:endParaRPr b="1" sz="2000" u="none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none">
                        <a:solidFill>
                          <a:srgbClr val="FF0066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  <a:tc hMerge="1"/>
              </a:tr>
              <a:tr h="1556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/>
                        <a:t>Effets sur les muscles 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/>
                        <a:t>lisses viscéraux </a:t>
                      </a:r>
                      <a:r>
                        <a:rPr b="1" lang="fr-FR" sz="2000"/>
                        <a:t> et l’utérus</a:t>
                      </a:r>
                      <a:endParaRPr b="1" sz="2000">
                        <a:solidFill>
                          <a:srgbClr val="FF0066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/>
                        <a:t>Bronchodilatation ++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/>
                        <a:t>       péristaltisme intestinale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/>
                        <a:t>Relâche</a:t>
                      </a:r>
                      <a:r>
                        <a:rPr lang="fr-FR" sz="2000" u="none"/>
                        <a:t> l’utérus</a:t>
                      </a:r>
                      <a:endParaRPr b="1" sz="2000" u="none">
                        <a:solidFill>
                          <a:srgbClr val="FF0066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  <a:tc hMerge="1"/>
              </a:tr>
              <a:tr h="644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/>
                        <a:t>Effet métabolique</a:t>
                      </a:r>
                      <a:endParaRPr b="1" sz="2000">
                        <a:solidFill>
                          <a:srgbClr val="FF0066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  <a:tc grid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         </a:t>
                      </a:r>
                      <a:r>
                        <a:rPr lang="fr-FR" sz="2000"/>
                        <a:t>glycémie</a:t>
                      </a:r>
                      <a:r>
                        <a:rPr lang="fr-FR" sz="2000"/>
                        <a:t> et AG </a:t>
                      </a:r>
                      <a:r>
                        <a:rPr lang="fr-FR" sz="1800"/>
                        <a:t>       </a:t>
                      </a:r>
                      <a:endParaRPr sz="1800"/>
                    </a:p>
                  </a:txBody>
                  <a:tcPr marT="45725" marB="45725" marR="91450" marL="91450"/>
                </a:tc>
                <a:tc hMerge="1"/>
              </a:tr>
            </a:tbl>
          </a:graphicData>
        </a:graphic>
      </p:graphicFrame>
      <p:cxnSp>
        <p:nvCxnSpPr>
          <p:cNvPr id="527" name="Google Shape;527;p38"/>
          <p:cNvCxnSpPr/>
          <p:nvPr/>
        </p:nvCxnSpPr>
        <p:spPr>
          <a:xfrm rot="-5400000">
            <a:off x="5168173" y="3311236"/>
            <a:ext cx="428628" cy="142876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528" name="Google Shape;528;p38"/>
          <p:cNvCxnSpPr/>
          <p:nvPr/>
        </p:nvCxnSpPr>
        <p:spPr>
          <a:xfrm flipH="1" rot="-5400000">
            <a:off x="5256931" y="3824943"/>
            <a:ext cx="357190" cy="285752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529" name="Google Shape;529;p38"/>
          <p:cNvSpPr/>
          <p:nvPr/>
        </p:nvSpPr>
        <p:spPr>
          <a:xfrm>
            <a:off x="3269640" y="5232311"/>
            <a:ext cx="285752" cy="214314"/>
          </a:xfrm>
          <a:prstGeom prst="ellipse">
            <a:avLst/>
          </a:prstGeom>
          <a:gradFill>
            <a:gsLst>
              <a:gs pos="0">
                <a:srgbClr val="FFA09D"/>
              </a:gs>
              <a:gs pos="35000">
                <a:srgbClr val="FFBCBC"/>
              </a:gs>
              <a:gs pos="100000">
                <a:srgbClr val="FFE2E2"/>
              </a:gs>
            </a:gsLst>
            <a:lin ang="16200000" scaled="0"/>
          </a:gradFill>
          <a:ln cap="flat" cmpd="sng" w="9525">
            <a:solidFill>
              <a:srgbClr val="BD4B48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38"/>
          <p:cNvSpPr/>
          <p:nvPr/>
        </p:nvSpPr>
        <p:spPr>
          <a:xfrm>
            <a:off x="3288265" y="5222136"/>
            <a:ext cx="285752" cy="214314"/>
          </a:xfrm>
          <a:prstGeom prst="mathMinus">
            <a:avLst>
              <a:gd fmla="val 23520" name="adj1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31" name="Google Shape;531;p38"/>
          <p:cNvCxnSpPr/>
          <p:nvPr/>
        </p:nvCxnSpPr>
        <p:spPr>
          <a:xfrm rot="-5400000">
            <a:off x="3334159" y="6305592"/>
            <a:ext cx="428628" cy="142876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39"/>
          <p:cNvSpPr/>
          <p:nvPr>
            <p:ph type="title"/>
          </p:nvPr>
        </p:nvSpPr>
        <p:spPr>
          <a:xfrm>
            <a:off x="457200" y="274638"/>
            <a:ext cx="3186106" cy="86834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BE9FF"/>
              </a:gs>
              <a:gs pos="35000">
                <a:srgbClr val="B8F1FF"/>
              </a:gs>
              <a:gs pos="100000">
                <a:srgbClr val="E2FBFF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C0066"/>
              </a:buClr>
              <a:buSzPts val="2800"/>
              <a:buFont typeface="Constantia"/>
              <a:buNone/>
            </a:pPr>
            <a:r>
              <a:rPr b="1" lang="fr-FR" sz="2800">
                <a:solidFill>
                  <a:srgbClr val="CC0066"/>
                </a:solidFill>
                <a:latin typeface="Constantia"/>
                <a:ea typeface="Constantia"/>
                <a:cs typeface="Constantia"/>
                <a:sym typeface="Constantia"/>
              </a:rPr>
              <a:t>Indications</a:t>
            </a:r>
            <a:endParaRPr b="1" sz="2800">
              <a:solidFill>
                <a:srgbClr val="CC006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grpSp>
        <p:nvGrpSpPr>
          <p:cNvPr id="537" name="Google Shape;537;p39"/>
          <p:cNvGrpSpPr/>
          <p:nvPr/>
        </p:nvGrpSpPr>
        <p:grpSpPr>
          <a:xfrm>
            <a:off x="1244802" y="1571611"/>
            <a:ext cx="6980411" cy="1428764"/>
            <a:chOff x="1784" y="714379"/>
            <a:chExt cx="6980411" cy="1428764"/>
          </a:xfrm>
        </p:grpSpPr>
        <p:sp>
          <p:nvSpPr>
            <p:cNvPr id="538" name="Google Shape;538;p39"/>
            <p:cNvSpPr/>
            <p:nvPr/>
          </p:nvSpPr>
          <p:spPr>
            <a:xfrm>
              <a:off x="1784" y="785812"/>
              <a:ext cx="3419984" cy="1357331"/>
            </a:xfrm>
            <a:prstGeom prst="rect">
              <a:avLst/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39"/>
            <p:cNvSpPr txBox="1"/>
            <p:nvPr/>
          </p:nvSpPr>
          <p:spPr>
            <a:xfrm>
              <a:off x="1784" y="785812"/>
              <a:ext cx="3419984" cy="1357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   Bloc auriculo-     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    ventriculaire</a:t>
              </a:r>
              <a:endParaRPr b="1" sz="2400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540" name="Google Shape;540;p39"/>
            <p:cNvSpPr/>
            <p:nvPr/>
          </p:nvSpPr>
          <p:spPr>
            <a:xfrm>
              <a:off x="3686614" y="714379"/>
              <a:ext cx="3295581" cy="1427434"/>
            </a:xfrm>
            <a:prstGeom prst="rect">
              <a:avLst/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39"/>
            <p:cNvSpPr txBox="1"/>
            <p:nvPr/>
          </p:nvSpPr>
          <p:spPr>
            <a:xfrm>
              <a:off x="3686614" y="714379"/>
              <a:ext cx="3295581" cy="14274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 Bradycardie extrême</a:t>
              </a:r>
              <a:endParaRPr b="1" sz="2400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</p:grpSp>
      <p:sp>
        <p:nvSpPr>
          <p:cNvPr id="542" name="Google Shape;542;p39"/>
          <p:cNvSpPr/>
          <p:nvPr/>
        </p:nvSpPr>
        <p:spPr>
          <a:xfrm>
            <a:off x="500034" y="3560786"/>
            <a:ext cx="3186106" cy="86834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BE9FF"/>
              </a:gs>
              <a:gs pos="35000">
                <a:srgbClr val="B8F1FF"/>
              </a:gs>
              <a:gs pos="100000">
                <a:srgbClr val="E2FBFF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66"/>
              </a:buClr>
              <a:buSzPts val="2590"/>
              <a:buFont typeface="Constantia"/>
              <a:buNone/>
            </a:pPr>
            <a:r>
              <a:rPr b="1" lang="fr-FR" sz="2590">
                <a:solidFill>
                  <a:srgbClr val="CC0066"/>
                </a:solidFill>
                <a:latin typeface="Constantia"/>
                <a:ea typeface="Constantia"/>
                <a:cs typeface="Constantia"/>
                <a:sym typeface="Constantia"/>
              </a:rPr>
              <a:t>Effets indésirables</a:t>
            </a:r>
            <a:endParaRPr b="1" i="0" sz="2590" u="none" cap="none" strike="noStrike">
              <a:solidFill>
                <a:srgbClr val="CC006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grpSp>
        <p:nvGrpSpPr>
          <p:cNvPr id="543" name="Google Shape;543;p39"/>
          <p:cNvGrpSpPr/>
          <p:nvPr/>
        </p:nvGrpSpPr>
        <p:grpSpPr>
          <a:xfrm>
            <a:off x="1524000" y="5032495"/>
            <a:ext cx="7047667" cy="1547619"/>
            <a:chOff x="0" y="492223"/>
            <a:chExt cx="7047667" cy="1547619"/>
          </a:xfrm>
        </p:grpSpPr>
        <p:sp>
          <p:nvSpPr>
            <p:cNvPr id="544" name="Google Shape;544;p39"/>
            <p:cNvSpPr/>
            <p:nvPr/>
          </p:nvSpPr>
          <p:spPr>
            <a:xfrm>
              <a:off x="0" y="492223"/>
              <a:ext cx="3355622" cy="1547619"/>
            </a:xfrm>
            <a:prstGeom prst="rect">
              <a:avLst/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39"/>
            <p:cNvSpPr txBox="1"/>
            <p:nvPr/>
          </p:nvSpPr>
          <p:spPr>
            <a:xfrm>
              <a:off x="0" y="492223"/>
              <a:ext cx="3355622" cy="15476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       Tachycardie </a:t>
              </a:r>
              <a:endParaRPr b="1" sz="2400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546" name="Google Shape;546;p39"/>
            <p:cNvSpPr/>
            <p:nvPr/>
          </p:nvSpPr>
          <p:spPr>
            <a:xfrm>
              <a:off x="3692045" y="492223"/>
              <a:ext cx="3355622" cy="1547619"/>
            </a:xfrm>
            <a:prstGeom prst="rect">
              <a:avLst/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39"/>
            <p:cNvSpPr txBox="1"/>
            <p:nvPr/>
          </p:nvSpPr>
          <p:spPr>
            <a:xfrm>
              <a:off x="3692045" y="492223"/>
              <a:ext cx="3355622" cy="15476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        Arythmie</a:t>
              </a:r>
              <a:endParaRPr b="1" sz="2400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cap="flat" cmpd="sng" w="571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ts val="4000"/>
              <a:buFont typeface="Constantia"/>
              <a:buNone/>
            </a:pPr>
            <a:r>
              <a:rPr b="1" lang="fr-FR" sz="40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Les récepteurs adrénergiques</a:t>
            </a:r>
            <a:endParaRPr b="1" sz="4000">
              <a:solidFill>
                <a:srgbClr val="FC787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grpSp>
        <p:nvGrpSpPr>
          <p:cNvPr id="108" name="Google Shape;108;p4"/>
          <p:cNvGrpSpPr/>
          <p:nvPr/>
        </p:nvGrpSpPr>
        <p:grpSpPr>
          <a:xfrm>
            <a:off x="460012" y="1486558"/>
            <a:ext cx="8223974" cy="3553061"/>
            <a:chOff x="2812" y="486450"/>
            <a:chExt cx="8223974" cy="3553061"/>
          </a:xfrm>
        </p:grpSpPr>
        <p:sp>
          <p:nvSpPr>
            <p:cNvPr id="109" name="Google Shape;109;p4"/>
            <p:cNvSpPr/>
            <p:nvPr/>
          </p:nvSpPr>
          <p:spPr>
            <a:xfrm>
              <a:off x="5713906" y="2625826"/>
              <a:ext cx="1675254" cy="398634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81776"/>
                  </a:lnTo>
                  <a:lnTo>
                    <a:pt x="120000" y="81776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10" name="Google Shape;110;p4"/>
            <p:cNvSpPr/>
            <p:nvPr/>
          </p:nvSpPr>
          <p:spPr>
            <a:xfrm>
              <a:off x="5668186" y="2625826"/>
              <a:ext cx="91440" cy="398634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11" name="Google Shape;111;p4"/>
            <p:cNvSpPr/>
            <p:nvPr/>
          </p:nvSpPr>
          <p:spPr>
            <a:xfrm>
              <a:off x="4038652" y="2625826"/>
              <a:ext cx="1675254" cy="398634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81776"/>
                  </a:lnTo>
                  <a:lnTo>
                    <a:pt x="0" y="81776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12" name="Google Shape;112;p4"/>
            <p:cNvSpPr/>
            <p:nvPr/>
          </p:nvSpPr>
          <p:spPr>
            <a:xfrm>
              <a:off x="3619838" y="1356821"/>
              <a:ext cx="2094067" cy="398634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81776"/>
                  </a:lnTo>
                  <a:lnTo>
                    <a:pt x="120000" y="81776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13" name="Google Shape;113;p4"/>
            <p:cNvSpPr/>
            <p:nvPr/>
          </p:nvSpPr>
          <p:spPr>
            <a:xfrm>
              <a:off x="1525771" y="2625826"/>
              <a:ext cx="837627" cy="398634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81776"/>
                  </a:lnTo>
                  <a:lnTo>
                    <a:pt x="120000" y="81776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14" name="Google Shape;114;p4"/>
            <p:cNvSpPr/>
            <p:nvPr/>
          </p:nvSpPr>
          <p:spPr>
            <a:xfrm>
              <a:off x="688144" y="2625826"/>
              <a:ext cx="837627" cy="398634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81776"/>
                  </a:lnTo>
                  <a:lnTo>
                    <a:pt x="0" y="81776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15" name="Google Shape;115;p4"/>
            <p:cNvSpPr/>
            <p:nvPr/>
          </p:nvSpPr>
          <p:spPr>
            <a:xfrm>
              <a:off x="1525771" y="1356821"/>
              <a:ext cx="2094067" cy="398634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81776"/>
                  </a:lnTo>
                  <a:lnTo>
                    <a:pt x="0" y="81776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16" name="Google Shape;116;p4"/>
            <p:cNvSpPr/>
            <p:nvPr/>
          </p:nvSpPr>
          <p:spPr>
            <a:xfrm>
              <a:off x="2934507" y="486450"/>
              <a:ext cx="1370662" cy="870370"/>
            </a:xfrm>
            <a:prstGeom prst="roundRect">
              <a:avLst>
                <a:gd fmla="val 10000" name="adj"/>
              </a:avLst>
            </a:prstGeom>
            <a:solidFill>
              <a:schemeClr val="accent4"/>
            </a:soli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3086803" y="631131"/>
              <a:ext cx="1370662" cy="870370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4"/>
            <p:cNvSpPr txBox="1"/>
            <p:nvPr/>
          </p:nvSpPr>
          <p:spPr>
            <a:xfrm>
              <a:off x="3112295" y="656623"/>
              <a:ext cx="1319678" cy="8193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 </a:t>
              </a:r>
              <a:r>
                <a:rPr b="1" lang="fr-FR" sz="2400" cap="none">
                  <a:solidFill>
                    <a:srgbClr val="DF322D"/>
                  </a:solidFill>
                  <a:latin typeface="Constantia"/>
                  <a:ea typeface="Constantia"/>
                  <a:cs typeface="Constantia"/>
                  <a:sym typeface="Constantia"/>
                </a:rPr>
                <a:t>R adrq</a:t>
              </a:r>
              <a:endParaRPr b="1" sz="2400" cap="none">
                <a:solidFill>
                  <a:srgbClr val="DF322D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840439" y="1755455"/>
              <a:ext cx="1370662" cy="870370"/>
            </a:xfrm>
            <a:prstGeom prst="roundRect">
              <a:avLst>
                <a:gd fmla="val 10000" name="adj"/>
              </a:avLst>
            </a:prstGeom>
            <a:solidFill>
              <a:srgbClr val="F79543"/>
            </a:soli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992735" y="1900136"/>
              <a:ext cx="1370662" cy="870370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4"/>
            <p:cNvSpPr txBox="1"/>
            <p:nvPr/>
          </p:nvSpPr>
          <p:spPr>
            <a:xfrm>
              <a:off x="1018227" y="1925628"/>
              <a:ext cx="1319678" cy="8193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0950" lIns="140950" spcFirstLastPara="1" rIns="140950" wrap="square" tIns="14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700" cap="none">
                  <a:solidFill>
                    <a:srgbClr val="A04400"/>
                  </a:solidFill>
                  <a:latin typeface="Constantia"/>
                  <a:ea typeface="Constantia"/>
                  <a:cs typeface="Constantia"/>
                  <a:sym typeface="Constantia"/>
                </a:rPr>
                <a:t>α</a:t>
              </a:r>
              <a:endParaRPr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2812" y="3024460"/>
              <a:ext cx="1370662" cy="870370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155108" y="3169141"/>
              <a:ext cx="1370662" cy="870370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4"/>
            <p:cNvSpPr txBox="1"/>
            <p:nvPr/>
          </p:nvSpPr>
          <p:spPr>
            <a:xfrm>
              <a:off x="180600" y="3194633"/>
              <a:ext cx="1319678" cy="8193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0950" lIns="140950" spcFirstLastPara="1" rIns="140950" wrap="square" tIns="14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700" cap="none">
                  <a:solidFill>
                    <a:srgbClr val="BDD1F9"/>
                  </a:solidFill>
                  <a:latin typeface="Calibri"/>
                  <a:ea typeface="Calibri"/>
                  <a:cs typeface="Calibri"/>
                  <a:sym typeface="Calibri"/>
                </a:rPr>
                <a:t>α</a:t>
              </a:r>
              <a:r>
                <a:rPr b="1" baseline="-25000" lang="fr-FR" sz="3700" cap="none">
                  <a:solidFill>
                    <a:srgbClr val="BDD1F9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r>
                <a:rPr b="1" lang="fr-FR" sz="3700" cap="none">
                  <a:solidFill>
                    <a:srgbClr val="BDD1F9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1678066" y="3024460"/>
              <a:ext cx="1370662" cy="870370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1830362" y="3169141"/>
              <a:ext cx="1370662" cy="870370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4"/>
            <p:cNvSpPr txBox="1"/>
            <p:nvPr/>
          </p:nvSpPr>
          <p:spPr>
            <a:xfrm>
              <a:off x="1855854" y="3194633"/>
              <a:ext cx="1319678" cy="8193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0950" lIns="140950" spcFirstLastPara="1" rIns="140950" wrap="square" tIns="14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700" cap="none">
                  <a:solidFill>
                    <a:srgbClr val="BDD1F9"/>
                  </a:solidFill>
                  <a:latin typeface="Calibri"/>
                  <a:ea typeface="Calibri"/>
                  <a:cs typeface="Calibri"/>
                  <a:sym typeface="Calibri"/>
                </a:rPr>
                <a:t>α</a:t>
              </a:r>
              <a:r>
                <a:rPr b="1" baseline="-25000" lang="fr-FR" sz="3700" cap="none">
                  <a:solidFill>
                    <a:srgbClr val="BDD1F9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5028574" y="1755455"/>
              <a:ext cx="1370662" cy="870370"/>
            </a:xfrm>
            <a:prstGeom prst="roundRect">
              <a:avLst>
                <a:gd fmla="val 10000" name="adj"/>
              </a:avLst>
            </a:prstGeom>
            <a:solidFill>
              <a:srgbClr val="F79543"/>
            </a:soli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5180870" y="1900136"/>
              <a:ext cx="1370662" cy="870370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4"/>
            <p:cNvSpPr txBox="1"/>
            <p:nvPr/>
          </p:nvSpPr>
          <p:spPr>
            <a:xfrm>
              <a:off x="5206362" y="1925628"/>
              <a:ext cx="1319678" cy="8193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0950" lIns="140950" spcFirstLastPara="1" rIns="140950" wrap="square" tIns="14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700" cap="none">
                  <a:solidFill>
                    <a:srgbClr val="A04400"/>
                  </a:solidFill>
                  <a:latin typeface="Constantia"/>
                  <a:ea typeface="Constantia"/>
                  <a:cs typeface="Constantia"/>
                  <a:sym typeface="Constantia"/>
                </a:rPr>
                <a:t>β</a:t>
              </a:r>
              <a:endParaRPr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3353320" y="3024460"/>
              <a:ext cx="1370662" cy="870370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3505616" y="3169141"/>
              <a:ext cx="1370662" cy="870370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4"/>
            <p:cNvSpPr txBox="1"/>
            <p:nvPr/>
          </p:nvSpPr>
          <p:spPr>
            <a:xfrm>
              <a:off x="3531108" y="3194633"/>
              <a:ext cx="1319678" cy="8193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0950" lIns="140950" spcFirstLastPara="1" rIns="140950" wrap="square" tIns="14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700" cap="none">
                  <a:solidFill>
                    <a:srgbClr val="BDD1F9"/>
                  </a:solidFill>
                  <a:latin typeface="Calibri"/>
                  <a:ea typeface="Calibri"/>
                  <a:cs typeface="Calibri"/>
                  <a:sym typeface="Calibri"/>
                </a:rPr>
                <a:t>β</a:t>
              </a:r>
              <a:r>
                <a:rPr b="1" baseline="-25000" lang="fr-FR" sz="3700" cap="none">
                  <a:solidFill>
                    <a:srgbClr val="BDD1F9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5028574" y="3024460"/>
              <a:ext cx="1370662" cy="870370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5180870" y="3169141"/>
              <a:ext cx="1370662" cy="870370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4"/>
            <p:cNvSpPr txBox="1"/>
            <p:nvPr/>
          </p:nvSpPr>
          <p:spPr>
            <a:xfrm>
              <a:off x="5206362" y="3194633"/>
              <a:ext cx="1319678" cy="8193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0950" lIns="140950" spcFirstLastPara="1" rIns="140950" wrap="square" tIns="14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700" cap="none">
                  <a:solidFill>
                    <a:srgbClr val="BDD1F9"/>
                  </a:solidFill>
                  <a:latin typeface="Calibri"/>
                  <a:ea typeface="Calibri"/>
                  <a:cs typeface="Calibri"/>
                  <a:sym typeface="Calibri"/>
                </a:rPr>
                <a:t>β</a:t>
              </a:r>
              <a:r>
                <a:rPr b="1" baseline="-25000" lang="fr-FR" sz="3700" cap="none">
                  <a:solidFill>
                    <a:srgbClr val="BDD1F9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6703828" y="3024460"/>
              <a:ext cx="1370662" cy="870370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6856124" y="3169141"/>
              <a:ext cx="1370662" cy="870370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4"/>
            <p:cNvSpPr txBox="1"/>
            <p:nvPr/>
          </p:nvSpPr>
          <p:spPr>
            <a:xfrm>
              <a:off x="6881616" y="3194633"/>
              <a:ext cx="1319678" cy="8193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0950" lIns="140950" spcFirstLastPara="1" rIns="140950" wrap="square" tIns="14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700" cap="none">
                  <a:solidFill>
                    <a:srgbClr val="BDD1F9"/>
                  </a:solidFill>
                  <a:latin typeface="Calibri"/>
                  <a:ea typeface="Calibri"/>
                  <a:cs typeface="Calibri"/>
                  <a:sym typeface="Calibri"/>
                </a:rPr>
                <a:t>β</a:t>
              </a:r>
              <a:r>
                <a:rPr b="1" baseline="-25000" lang="fr-FR" sz="3700" cap="none">
                  <a:solidFill>
                    <a:srgbClr val="BDD1F9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40" name="Google Shape;140;p4"/>
          <p:cNvCxnSpPr/>
          <p:nvPr/>
        </p:nvCxnSpPr>
        <p:spPr>
          <a:xfrm>
            <a:off x="3643306" y="1785926"/>
            <a:ext cx="357190" cy="1588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141" name="Google Shape;141;p4"/>
          <p:cNvSpPr/>
          <p:nvPr/>
        </p:nvSpPr>
        <p:spPr>
          <a:xfrm rot="-5400000">
            <a:off x="1678761" y="4393413"/>
            <a:ext cx="571504" cy="1928826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/>
          <p:cNvSpPr/>
          <p:nvPr/>
        </p:nvSpPr>
        <p:spPr>
          <a:xfrm>
            <a:off x="1285852" y="5786454"/>
            <a:ext cx="1357322" cy="642942"/>
          </a:xfrm>
          <a:prstGeom prst="ellipse">
            <a:avLst/>
          </a:prstGeom>
          <a:gradFill>
            <a:gsLst>
              <a:gs pos="0">
                <a:srgbClr val="FFBB82"/>
              </a:gs>
              <a:gs pos="35000">
                <a:srgbClr val="FFCFA8"/>
              </a:gs>
              <a:gs pos="100000">
                <a:srgbClr val="FFEBD9"/>
              </a:gs>
            </a:gsLst>
            <a:lin ang="16200000" scaled="0"/>
          </a:gradFill>
          <a:ln cap="flat" cmpd="sng" w="9525">
            <a:solidFill>
              <a:srgbClr val="F5913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 cap="none">
                <a:solidFill>
                  <a:srgbClr val="3A1A62"/>
                </a:solidFill>
                <a:latin typeface="Constantia"/>
                <a:ea typeface="Constantia"/>
                <a:cs typeface="Constantia"/>
                <a:sym typeface="Constantia"/>
              </a:rPr>
              <a:t>A/B</a:t>
            </a:r>
            <a:endParaRPr b="1" sz="240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pic>
        <p:nvPicPr>
          <p:cNvPr descr="coeuranat" id="143" name="Google Shape;14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43316" y="5143512"/>
            <a:ext cx="1500188" cy="1673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4" name="Google Shape;144;p4"/>
          <p:cNvGrpSpPr/>
          <p:nvPr/>
        </p:nvGrpSpPr>
        <p:grpSpPr>
          <a:xfrm>
            <a:off x="5362836" y="4929198"/>
            <a:ext cx="2209560" cy="2071702"/>
            <a:chOff x="793841" y="4520286"/>
            <a:chExt cx="2209560" cy="2199260"/>
          </a:xfrm>
        </p:grpSpPr>
        <p:sp>
          <p:nvSpPr>
            <p:cNvPr id="145" name="Google Shape;145;p4"/>
            <p:cNvSpPr/>
            <p:nvPr/>
          </p:nvSpPr>
          <p:spPr>
            <a:xfrm>
              <a:off x="793841" y="4520286"/>
              <a:ext cx="2209560" cy="2199260"/>
            </a:xfrm>
            <a:prstGeom prst="roundRect">
              <a:avLst>
                <a:gd fmla="val 16667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901200" y="4551808"/>
              <a:ext cx="1994842" cy="19845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3825" lIns="247650" spcFirstLastPara="1" rIns="247650" wrap="square" tIns="1238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7" name="Google Shape;147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86644" y="5476896"/>
            <a:ext cx="1785950" cy="9525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40"/>
          <p:cNvSpPr txBox="1"/>
          <p:nvPr>
            <p:ph type="title"/>
          </p:nvPr>
        </p:nvSpPr>
        <p:spPr>
          <a:xfrm>
            <a:off x="457200" y="267494"/>
            <a:ext cx="8229600" cy="10898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b="1" lang="fr-FR" sz="3600">
                <a:latin typeface="Calibri"/>
                <a:ea typeface="Calibri"/>
                <a:cs typeface="Calibri"/>
                <a:sym typeface="Calibri"/>
              </a:rPr>
              <a:t>Effets indésirables des β2 mimétiques </a:t>
            </a:r>
            <a:endParaRPr b="1"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40"/>
          <p:cNvSpPr txBox="1"/>
          <p:nvPr>
            <p:ph idx="1" type="body"/>
          </p:nvPr>
        </p:nvSpPr>
        <p:spPr>
          <a:xfrm>
            <a:off x="467544" y="1412776"/>
            <a:ext cx="8229600" cy="47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651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sz="2800">
                <a:latin typeface="Calibri"/>
                <a:ea typeface="Calibri"/>
                <a:cs typeface="Calibri"/>
                <a:sym typeface="Calibri"/>
              </a:rPr>
              <a:t>Tremblements musculaires  +++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sz="2800">
                <a:latin typeface="Calibri"/>
                <a:ea typeface="Calibri"/>
                <a:cs typeface="Calibri"/>
                <a:sym typeface="Calibri"/>
              </a:rPr>
              <a:t>Tachycardie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sz="2800">
                <a:latin typeface="Calibri"/>
                <a:ea typeface="Calibri"/>
                <a:cs typeface="Calibri"/>
                <a:sym typeface="Calibri"/>
              </a:rPr>
              <a:t>œdème pulmonaire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sz="2800">
                <a:latin typeface="Calibri"/>
                <a:ea typeface="Calibri"/>
                <a:cs typeface="Calibri"/>
                <a:sym typeface="Calibri"/>
              </a:rPr>
              <a:t>Chute PA en O2 (VD pulmonaire)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sz="2800">
                <a:latin typeface="Calibri"/>
                <a:ea typeface="Calibri"/>
                <a:cs typeface="Calibri"/>
                <a:sym typeface="Calibri"/>
              </a:rPr>
              <a:t>Hyperglycémie chez les diabétiques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sz="2800">
                <a:latin typeface="Calibri"/>
                <a:ea typeface="Calibri"/>
                <a:cs typeface="Calibri"/>
                <a:sym typeface="Calibri"/>
              </a:rPr>
              <a:t>    lactates, AG libres 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FR" sz="2800">
                <a:latin typeface="Calibri"/>
                <a:ea typeface="Calibri"/>
                <a:cs typeface="Calibri"/>
                <a:sym typeface="Calibri"/>
              </a:rPr>
              <a:t>   K+ = atteinte cardiaque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40"/>
          <p:cNvSpPr/>
          <p:nvPr/>
        </p:nvSpPr>
        <p:spPr>
          <a:xfrm>
            <a:off x="795674" y="4437112"/>
            <a:ext cx="285752" cy="357190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40"/>
          <p:cNvSpPr/>
          <p:nvPr/>
        </p:nvSpPr>
        <p:spPr>
          <a:xfrm>
            <a:off x="795674" y="4929198"/>
            <a:ext cx="285752" cy="428628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wipe dir="l"/>
  </p:transition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41"/>
          <p:cNvSpPr txBox="1"/>
          <p:nvPr>
            <p:ph type="title"/>
          </p:nvPr>
        </p:nvSpPr>
        <p:spPr>
          <a:xfrm>
            <a:off x="827584" y="404664"/>
            <a:ext cx="7848872" cy="1008112"/>
          </a:xfrm>
          <a:prstGeom prst="rect">
            <a:avLst/>
          </a:prstGeom>
          <a:noFill/>
          <a:ln cap="flat" cmpd="sng" w="7620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ts val="3200"/>
              <a:buFont typeface="Constantia"/>
              <a:buNone/>
            </a:pPr>
            <a:br>
              <a:rPr b="1" lang="fr-FR" sz="32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r>
              <a:rPr b="1" lang="fr-FR" sz="32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Les sympathomimétiques 	    	      </a:t>
            </a:r>
            <a:r>
              <a:rPr b="1" lang="fr-FR" sz="3200">
                <a:solidFill>
                  <a:srgbClr val="BDD1F9"/>
                </a:solidFill>
                <a:latin typeface="Constantia"/>
                <a:ea typeface="Constantia"/>
                <a:cs typeface="Constantia"/>
                <a:sym typeface="Constantia"/>
              </a:rPr>
              <a:t>indirects</a:t>
            </a:r>
            <a:br>
              <a:rPr b="1" lang="fr-FR" sz="32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r>
              <a:rPr b="1" lang="fr-FR" sz="32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     </a:t>
            </a:r>
            <a:endParaRPr sz="3200"/>
          </a:p>
        </p:txBody>
      </p:sp>
      <p:sp>
        <p:nvSpPr>
          <p:cNvPr id="561" name="Google Shape;561;p41"/>
          <p:cNvSpPr/>
          <p:nvPr/>
        </p:nvSpPr>
        <p:spPr>
          <a:xfrm>
            <a:off x="808437" y="1556792"/>
            <a:ext cx="7572428" cy="72008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DD1F9"/>
              </a:buClr>
              <a:buSzPts val="1600"/>
              <a:buFont typeface="Calibri"/>
              <a:buNone/>
            </a:pPr>
            <a:r>
              <a:rPr b="1" lang="fr-FR" sz="1600">
                <a:solidFill>
                  <a:srgbClr val="BDD1F9"/>
                </a:solidFill>
                <a:latin typeface="Calibri"/>
                <a:ea typeface="Calibri"/>
                <a:cs typeface="Calibri"/>
                <a:sym typeface="Calibri"/>
              </a:rPr>
              <a:t> ↗  </a:t>
            </a:r>
            <a:r>
              <a:rPr b="1" lang="fr-FR" sz="2000">
                <a:solidFill>
                  <a:srgbClr val="BDD1F9"/>
                </a:solidFill>
                <a:latin typeface="Calibri"/>
                <a:ea typeface="Calibri"/>
                <a:cs typeface="Calibri"/>
                <a:sym typeface="Calibri"/>
              </a:rPr>
              <a:t>la quantité de médiateur mise à la  disposition de la synapse adrénergique</a:t>
            </a:r>
            <a:endParaRPr b="1" sz="2000">
              <a:solidFill>
                <a:srgbClr val="BDD1F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62" name="Google Shape;562;p41"/>
          <p:cNvGrpSpPr/>
          <p:nvPr/>
        </p:nvGrpSpPr>
        <p:grpSpPr>
          <a:xfrm>
            <a:off x="1295737" y="2629354"/>
            <a:ext cx="6597827" cy="4201367"/>
            <a:chOff x="1773168" y="1026"/>
            <a:chExt cx="6597827" cy="4201367"/>
          </a:xfrm>
        </p:grpSpPr>
        <p:sp>
          <p:nvSpPr>
            <p:cNvPr id="563" name="Google Shape;563;p41"/>
            <p:cNvSpPr/>
            <p:nvPr/>
          </p:nvSpPr>
          <p:spPr>
            <a:xfrm>
              <a:off x="1773168" y="1629646"/>
              <a:ext cx="1888255" cy="944127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41"/>
            <p:cNvSpPr txBox="1"/>
            <p:nvPr/>
          </p:nvSpPr>
          <p:spPr>
            <a:xfrm>
              <a:off x="1800821" y="1657299"/>
              <a:ext cx="1832949" cy="8888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225" lIns="15225" spcFirstLastPara="1" rIns="15225" wrap="square" tIns="152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   </a:t>
              </a:r>
              <a:r>
                <a:rPr b="1" lang="fr-FR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Mécanisme</a:t>
              </a:r>
              <a:endPara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41"/>
            <p:cNvSpPr/>
            <p:nvPr/>
          </p:nvSpPr>
          <p:spPr>
            <a:xfrm rot="-3907178">
              <a:off x="3141454" y="1267185"/>
              <a:ext cx="1795239" cy="40429"/>
            </a:xfrm>
            <a:custGeom>
              <a:rect b="b" l="l" r="r" t="t"/>
              <a:pathLst>
                <a:path extrusionOk="0" h="120000" w="120000">
                  <a:moveTo>
                    <a:pt x="0" y="59999"/>
                  </a:moveTo>
                  <a:lnTo>
                    <a:pt x="120000" y="59999"/>
                  </a:lnTo>
                </a:path>
              </a:pathLst>
            </a:custGeom>
            <a:noFill/>
            <a:ln cap="flat" cmpd="sng" w="25400">
              <a:solidFill>
                <a:srgbClr val="1539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41"/>
            <p:cNvSpPr txBox="1"/>
            <p:nvPr/>
          </p:nvSpPr>
          <p:spPr>
            <a:xfrm rot="-3907178">
              <a:off x="3994193" y="1242519"/>
              <a:ext cx="89761" cy="897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41"/>
            <p:cNvSpPr/>
            <p:nvPr/>
          </p:nvSpPr>
          <p:spPr>
            <a:xfrm>
              <a:off x="4416725" y="1026"/>
              <a:ext cx="2856363" cy="944127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41"/>
            <p:cNvSpPr txBox="1"/>
            <p:nvPr/>
          </p:nvSpPr>
          <p:spPr>
            <a:xfrm>
              <a:off x="4444378" y="28679"/>
              <a:ext cx="2801057" cy="8888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     ↗  libération </a:t>
              </a:r>
              <a:endPara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41"/>
            <p:cNvSpPr/>
            <p:nvPr/>
          </p:nvSpPr>
          <p:spPr>
            <a:xfrm rot="-2142401">
              <a:off x="3573995" y="1810058"/>
              <a:ext cx="930157" cy="40429"/>
            </a:xfrm>
            <a:custGeom>
              <a:rect b="b" l="l" r="r" t="t"/>
              <a:pathLst>
                <a:path extrusionOk="0" h="120000" w="120000">
                  <a:moveTo>
                    <a:pt x="0" y="59999"/>
                  </a:moveTo>
                  <a:lnTo>
                    <a:pt x="120000" y="59999"/>
                  </a:lnTo>
                </a:path>
              </a:pathLst>
            </a:custGeom>
            <a:noFill/>
            <a:ln cap="flat" cmpd="sng" w="25400">
              <a:solidFill>
                <a:srgbClr val="1539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41"/>
            <p:cNvSpPr txBox="1"/>
            <p:nvPr/>
          </p:nvSpPr>
          <p:spPr>
            <a:xfrm rot="-2142401">
              <a:off x="4015820" y="1807019"/>
              <a:ext cx="46507" cy="465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41"/>
            <p:cNvSpPr/>
            <p:nvPr/>
          </p:nvSpPr>
          <p:spPr>
            <a:xfrm>
              <a:off x="4416725" y="1086772"/>
              <a:ext cx="2890087" cy="944127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41"/>
            <p:cNvSpPr txBox="1"/>
            <p:nvPr/>
          </p:nvSpPr>
          <p:spPr>
            <a:xfrm>
              <a:off x="4444378" y="1114425"/>
              <a:ext cx="2834781" cy="8888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       −   dégradation</a:t>
              </a:r>
              <a:endPara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41"/>
            <p:cNvSpPr/>
            <p:nvPr/>
          </p:nvSpPr>
          <p:spPr>
            <a:xfrm rot="2142401">
              <a:off x="3573995" y="2352931"/>
              <a:ext cx="930157" cy="40429"/>
            </a:xfrm>
            <a:custGeom>
              <a:rect b="b" l="l" r="r" t="t"/>
              <a:pathLst>
                <a:path extrusionOk="0" h="120000" w="120000">
                  <a:moveTo>
                    <a:pt x="0" y="59999"/>
                  </a:moveTo>
                  <a:lnTo>
                    <a:pt x="120000" y="59999"/>
                  </a:lnTo>
                </a:path>
              </a:pathLst>
            </a:custGeom>
            <a:noFill/>
            <a:ln cap="flat" cmpd="sng" w="25400">
              <a:solidFill>
                <a:srgbClr val="1539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41"/>
            <p:cNvSpPr txBox="1"/>
            <p:nvPr/>
          </p:nvSpPr>
          <p:spPr>
            <a:xfrm rot="2142401">
              <a:off x="4015820" y="2349892"/>
              <a:ext cx="46507" cy="465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41"/>
            <p:cNvSpPr/>
            <p:nvPr/>
          </p:nvSpPr>
          <p:spPr>
            <a:xfrm>
              <a:off x="4416725" y="2172519"/>
              <a:ext cx="2952418" cy="944127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41"/>
            <p:cNvSpPr txBox="1"/>
            <p:nvPr/>
          </p:nvSpPr>
          <p:spPr>
            <a:xfrm>
              <a:off x="4444378" y="2200172"/>
              <a:ext cx="2897112" cy="8888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       − Recapture</a:t>
              </a:r>
              <a:endPara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41"/>
            <p:cNvSpPr/>
            <p:nvPr/>
          </p:nvSpPr>
          <p:spPr>
            <a:xfrm rot="3907178">
              <a:off x="3141454" y="2895805"/>
              <a:ext cx="1795239" cy="40429"/>
            </a:xfrm>
            <a:custGeom>
              <a:rect b="b" l="l" r="r" t="t"/>
              <a:pathLst>
                <a:path extrusionOk="0" h="120000" w="120000">
                  <a:moveTo>
                    <a:pt x="0" y="59999"/>
                  </a:moveTo>
                  <a:lnTo>
                    <a:pt x="120000" y="59999"/>
                  </a:lnTo>
                </a:path>
              </a:pathLst>
            </a:custGeom>
            <a:noFill/>
            <a:ln cap="flat" cmpd="sng" w="25400">
              <a:solidFill>
                <a:srgbClr val="1539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41"/>
            <p:cNvSpPr txBox="1"/>
            <p:nvPr/>
          </p:nvSpPr>
          <p:spPr>
            <a:xfrm rot="3907178">
              <a:off x="3994193" y="2871139"/>
              <a:ext cx="89761" cy="897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41"/>
            <p:cNvSpPr/>
            <p:nvPr/>
          </p:nvSpPr>
          <p:spPr>
            <a:xfrm>
              <a:off x="4416725" y="3258266"/>
              <a:ext cx="3954270" cy="944127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41"/>
            <p:cNvSpPr txBox="1"/>
            <p:nvPr/>
          </p:nvSpPr>
          <p:spPr>
            <a:xfrm>
              <a:off x="4444378" y="3285919"/>
              <a:ext cx="3898964" cy="8888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Notion de faux médiateur</a:t>
              </a:r>
              <a:endParaRPr b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4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fr-FR" sz="4000">
                <a:latin typeface="Calibri"/>
                <a:ea typeface="Calibri"/>
                <a:cs typeface="Calibri"/>
                <a:sym typeface="Calibri"/>
              </a:rPr>
              <a:t>Effets pharmacologiques </a:t>
            </a:r>
            <a:endParaRPr b="1" sz="4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42"/>
          <p:cNvSpPr txBox="1"/>
          <p:nvPr>
            <p:ph idx="1" type="body"/>
          </p:nvPr>
        </p:nvSpPr>
        <p:spPr>
          <a:xfrm>
            <a:off x="457200" y="1600200"/>
            <a:ext cx="8229600" cy="5069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Char char="•"/>
            </a:pPr>
            <a:r>
              <a:rPr b="1" lang="fr-FR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 la périphérie :   ↗ N.adré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stimulation cardiaque (ß</a:t>
            </a:r>
            <a:r>
              <a:rPr b="1" baseline="-25000" lang="fr-FR" sz="200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). </a:t>
            </a:r>
            <a:endParaRPr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vasoconstriction (α</a:t>
            </a:r>
            <a:r>
              <a:rPr b="1" baseline="-25000" lang="fr-FR" sz="200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), élévation PA . </a:t>
            </a:r>
            <a:endParaRPr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broncho dilatation (ß</a:t>
            </a:r>
            <a:r>
              <a:rPr b="1" baseline="-25000" lang="fr-FR" sz="20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), mydriase (α</a:t>
            </a:r>
            <a:r>
              <a:rPr b="1" baseline="-25000" lang="fr-FR" sz="200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)….</a:t>
            </a:r>
            <a:endParaRPr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plus lents, plus durables</a:t>
            </a:r>
            <a:endParaRPr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rgbClr val="FF0000"/>
              </a:buClr>
              <a:buSzPts val="3200"/>
              <a:buChar char="•"/>
            </a:pPr>
            <a:r>
              <a:rPr b="1" lang="fr-FR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Au niveau central :        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↗ N.adré synapse : S</a:t>
            </a:r>
            <a:r>
              <a:rPr b="1" lang="fr-FR" sz="1800">
                <a:latin typeface="Calibri"/>
                <a:ea typeface="Calibri"/>
                <a:cs typeface="Calibri"/>
                <a:sym typeface="Calibri"/>
              </a:rPr>
              <a:t>timulation de l'humeur (effet antidépresseur), vigilance. </a:t>
            </a:r>
            <a:endParaRPr b="1" sz="1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lang="fr-FR" sz="2000">
                <a:latin typeface="Calibri"/>
                <a:ea typeface="Calibri"/>
                <a:cs typeface="Calibri"/>
                <a:sym typeface="Calibri"/>
              </a:rPr>
              <a:t>↗ Dopamine:  </a:t>
            </a:r>
            <a:r>
              <a:rPr b="1" lang="fr-FR" sz="1800">
                <a:latin typeface="Calibri"/>
                <a:ea typeface="Calibri"/>
                <a:cs typeface="Calibri"/>
                <a:sym typeface="Calibri"/>
              </a:rPr>
              <a:t>antiparkinsonien, parfois antidépresseur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 sz="1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rgbClr val="FF0000"/>
              </a:buClr>
              <a:buSzPts val="3200"/>
              <a:buChar char="•"/>
            </a:pPr>
            <a:r>
              <a:rPr b="1" lang="fr-FR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Tachyphylaxie</a:t>
            </a:r>
            <a:r>
              <a:rPr lang="fr-FR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>
                <a:latin typeface="Calibri"/>
                <a:ea typeface="Calibri"/>
                <a:cs typeface="Calibri"/>
                <a:sym typeface="Calibri"/>
              </a:rPr>
              <a:t>(épuisement)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rgbClr val="FF0000"/>
              </a:buClr>
              <a:buSzPts val="3200"/>
              <a:buChar char="•"/>
            </a:pPr>
            <a:r>
              <a:rPr b="1" lang="fr-FR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Dépendance</a:t>
            </a:r>
            <a:endParaRPr/>
          </a:p>
          <a:p>
            <a:pPr indent="-158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wipe dir="d"/>
  </p:transition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43"/>
          <p:cNvSpPr txBox="1"/>
          <p:nvPr>
            <p:ph type="title"/>
          </p:nvPr>
        </p:nvSpPr>
        <p:spPr>
          <a:xfrm>
            <a:off x="457200" y="267495"/>
            <a:ext cx="8229600" cy="1018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fr-FR"/>
              <a:t> </a:t>
            </a:r>
            <a:br>
              <a:rPr lang="fr-FR"/>
            </a:br>
            <a:endParaRPr/>
          </a:p>
        </p:txBody>
      </p:sp>
      <p:sp>
        <p:nvSpPr>
          <p:cNvPr id="592" name="Google Shape;592;p43"/>
          <p:cNvSpPr txBox="1"/>
          <p:nvPr>
            <p:ph idx="1" type="body"/>
          </p:nvPr>
        </p:nvSpPr>
        <p:spPr>
          <a:xfrm>
            <a:off x="457200" y="214291"/>
            <a:ext cx="8229600" cy="62405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521208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AutoNum type="arabicPeriod"/>
            </a:pPr>
            <a:r>
              <a:rPr b="1" lang="fr-FR" sz="1800">
                <a:solidFill>
                  <a:schemeClr val="accent1"/>
                </a:solidFill>
              </a:rPr>
              <a:t>Augmentation de la libération</a:t>
            </a:r>
            <a:endParaRPr/>
          </a:p>
          <a:p>
            <a:pPr indent="-457200" lvl="0" marL="521208" rtl="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fr-FR" sz="1800"/>
              <a:t>Tyramine, amphétamines </a:t>
            </a:r>
            <a:r>
              <a:rPr lang="fr-FR" sz="1800"/>
              <a:t>(psychotropes stimulants et anorexigènes) mais pharmacodépendance  !!! </a:t>
            </a:r>
            <a:endParaRPr/>
          </a:p>
          <a:p>
            <a:pPr indent="-457200" lvl="0" marL="521208" rtl="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fr-FR" sz="1800"/>
              <a:t>Éphédrine : sympathmimétique direct et indirect (</a:t>
            </a:r>
            <a:r>
              <a:rPr lang="fr-FR" sz="1800"/>
              <a:t>Agoniste α et β adrénergique)</a:t>
            </a:r>
            <a:endParaRPr/>
          </a:p>
          <a:p>
            <a:pPr indent="-457200" lvl="0" marL="521208" rtl="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800"/>
          </a:p>
          <a:p>
            <a:pPr indent="-457200" lvl="0" marL="521208" rtl="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b="1" lang="fr-FR" sz="1800">
                <a:solidFill>
                  <a:schemeClr val="accent1"/>
                </a:solidFill>
              </a:rPr>
              <a:t>2. Par inhibition de la recapture : transporteurs  </a:t>
            </a:r>
            <a:endParaRPr sz="1800">
              <a:solidFill>
                <a:schemeClr val="accent1"/>
              </a:solidFill>
            </a:endParaRPr>
          </a:p>
          <a:p>
            <a:pPr indent="-342900" lvl="0" marL="342900" rtl="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fr-FR" sz="1800"/>
              <a:t>cocaïne</a:t>
            </a:r>
            <a:r>
              <a:rPr lang="fr-FR" sz="1800"/>
              <a:t> </a:t>
            </a:r>
            <a:endParaRPr/>
          </a:p>
          <a:p>
            <a:pPr indent="-342900" lvl="0" marL="342900" rtl="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fr-FR" sz="1800"/>
              <a:t>Antidépresseurs tricycliques</a:t>
            </a:r>
            <a:endParaRPr sz="1800"/>
          </a:p>
          <a:p>
            <a:pPr indent="-342900" lvl="0" marL="342900" rtl="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b="1" lang="fr-FR" sz="1800">
                <a:solidFill>
                  <a:schemeClr val="accent1"/>
                </a:solidFill>
              </a:rPr>
              <a:t>3. Inhibition de la dégradation : </a:t>
            </a:r>
            <a:endParaRPr sz="1800">
              <a:solidFill>
                <a:schemeClr val="accent1"/>
              </a:solidFill>
            </a:endParaRPr>
          </a:p>
          <a:p>
            <a:pPr indent="-342900" lvl="0" marL="342900" rtl="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b="1" lang="fr-FR" sz="1800"/>
              <a:t>IMAO : </a:t>
            </a:r>
            <a:r>
              <a:rPr lang="fr-FR" sz="1800"/>
              <a:t>sérotonine et la dopamine</a:t>
            </a:r>
            <a:endParaRPr/>
          </a:p>
          <a:p>
            <a:pPr indent="-342900" lvl="0" marL="342900" rtl="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fr-FR" sz="1800"/>
              <a:t>		IMAO A  antidépresseurs </a:t>
            </a:r>
            <a:endParaRPr/>
          </a:p>
          <a:p>
            <a:pPr indent="-342900" lvl="0" marL="342900" rtl="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fr-FR" sz="1800"/>
              <a:t> 		IMAO B   antiparkinsoniens.</a:t>
            </a:r>
            <a:r>
              <a:rPr b="1" lang="fr-FR" sz="1800"/>
              <a:t>   </a:t>
            </a:r>
            <a:endParaRPr sz="1800"/>
          </a:p>
          <a:p>
            <a:pPr indent="-342900" lvl="0" marL="342900" rtl="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b="1" lang="fr-FR" sz="1800"/>
              <a:t>ICOMT : (</a:t>
            </a:r>
            <a:r>
              <a:rPr lang="fr-FR" sz="1800"/>
              <a:t>L dopa et dopamine)= traitement antiparkinsonien</a:t>
            </a:r>
            <a:endParaRPr/>
          </a:p>
          <a:p>
            <a:pPr indent="-228600" lvl="0" marL="342900" rtl="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/>
          </a:p>
          <a:p>
            <a:pPr indent="-342900" lvl="0" marL="342900" rtl="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</a:pPr>
            <a:r>
              <a:rPr b="1" lang="fr-FR" sz="1800">
                <a:solidFill>
                  <a:schemeClr val="accent1"/>
                </a:solidFill>
              </a:rPr>
              <a:t>4. Faux médiateurs adrénergiques </a:t>
            </a:r>
            <a:r>
              <a:rPr lang="fr-FR" sz="1800"/>
              <a:t>: Substances se substituant aux médiateurs physiologiques ds les vésicules synaptiques: </a:t>
            </a:r>
            <a:r>
              <a:rPr b="1" lang="fr-FR" sz="1600"/>
              <a:t>méta-NA mtbte de  α-met DOPA (α2-sélectif</a:t>
            </a:r>
            <a:r>
              <a:rPr lang="fr-FR" sz="1800"/>
              <a:t>)</a:t>
            </a:r>
            <a:endParaRPr sz="1800"/>
          </a:p>
        </p:txBody>
      </p:sp>
    </p:spTree>
  </p:cSld>
  <p:clrMapOvr>
    <a:masterClrMapping/>
  </p:clrMapOvr>
  <p:transition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44"/>
          <p:cNvSpPr txBox="1"/>
          <p:nvPr>
            <p:ph type="title"/>
          </p:nvPr>
        </p:nvSpPr>
        <p:spPr>
          <a:xfrm>
            <a:off x="323528" y="260648"/>
            <a:ext cx="8229600" cy="1797040"/>
          </a:xfrm>
          <a:prstGeom prst="rect">
            <a:avLst/>
          </a:prstGeom>
          <a:noFill/>
          <a:ln cap="flat" cmpd="sng" w="5715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BDD1F9"/>
              </a:buClr>
              <a:buSzPts val="4400"/>
              <a:buFont typeface="Constantia"/>
              <a:buNone/>
            </a:pPr>
            <a:r>
              <a:rPr b="1" lang="fr-FR">
                <a:solidFill>
                  <a:srgbClr val="BDD1F9"/>
                </a:solidFill>
                <a:latin typeface="Constantia"/>
                <a:ea typeface="Constantia"/>
                <a:cs typeface="Constantia"/>
                <a:sym typeface="Constantia"/>
              </a:rPr>
              <a:t>Les sympatholytiques</a:t>
            </a:r>
            <a:br>
              <a:rPr b="1" lang="fr-FR">
                <a:solidFill>
                  <a:srgbClr val="BDD1F9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r>
              <a:rPr b="1" lang="fr-FR">
                <a:solidFill>
                  <a:srgbClr val="BDD1F9"/>
                </a:solidFill>
                <a:latin typeface="Constantia"/>
                <a:ea typeface="Constantia"/>
                <a:cs typeface="Constantia"/>
                <a:sym typeface="Constantia"/>
              </a:rPr>
              <a:t>(Antagonistes)</a:t>
            </a:r>
            <a:endParaRPr/>
          </a:p>
        </p:txBody>
      </p:sp>
      <p:sp>
        <p:nvSpPr>
          <p:cNvPr id="598" name="Google Shape;598;p44"/>
          <p:cNvSpPr/>
          <p:nvPr/>
        </p:nvSpPr>
        <p:spPr>
          <a:xfrm>
            <a:off x="329889" y="2060848"/>
            <a:ext cx="8229600" cy="122413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BDD1F9"/>
              </a:buClr>
              <a:buSzPts val="1600"/>
              <a:buFont typeface="Arial"/>
              <a:buNone/>
            </a:pPr>
            <a:r>
              <a:rPr b="1" lang="fr-FR" sz="1600">
                <a:solidFill>
                  <a:srgbClr val="BDD1F9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b="1" lang="fr-FR" sz="2000">
                <a:solidFill>
                  <a:srgbClr val="BDD1F9"/>
                </a:solidFill>
                <a:latin typeface="Calibri"/>
                <a:ea typeface="Calibri"/>
                <a:cs typeface="Calibri"/>
                <a:sym typeface="Calibri"/>
              </a:rPr>
              <a:t>Sympatholytiques = substances qui ↘ ou suppriment la stimulation des récepteurs adrénergiques =  ↘ les effets  adrénergiques</a:t>
            </a:r>
            <a:endParaRPr/>
          </a:p>
        </p:txBody>
      </p:sp>
      <p:sp>
        <p:nvSpPr>
          <p:cNvPr id="599" name="Google Shape;599;p44"/>
          <p:cNvSpPr/>
          <p:nvPr/>
        </p:nvSpPr>
        <p:spPr>
          <a:xfrm>
            <a:off x="729806" y="3679463"/>
            <a:ext cx="2571768" cy="785818"/>
          </a:xfrm>
          <a:prstGeom prst="flowChartProcess">
            <a:avLst/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00" scaled="0"/>
          </a:gra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Sympatholytiques directs 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44"/>
          <p:cNvSpPr/>
          <p:nvPr/>
        </p:nvSpPr>
        <p:spPr>
          <a:xfrm>
            <a:off x="5436096" y="3679463"/>
            <a:ext cx="2571768" cy="785818"/>
          </a:xfrm>
          <a:prstGeom prst="flowChartProcess">
            <a:avLst/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00" scaled="0"/>
          </a:gra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Sympatholytiques indirects 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44"/>
          <p:cNvSpPr/>
          <p:nvPr/>
        </p:nvSpPr>
        <p:spPr>
          <a:xfrm>
            <a:off x="107504" y="4725144"/>
            <a:ext cx="2143108" cy="71438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BE9FF"/>
              </a:gs>
              <a:gs pos="35000">
                <a:srgbClr val="B8F1FF"/>
              </a:gs>
              <a:gs pos="100000">
                <a:srgbClr val="E2FBFF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Adrénolytiques α 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44"/>
          <p:cNvSpPr/>
          <p:nvPr/>
        </p:nvSpPr>
        <p:spPr>
          <a:xfrm>
            <a:off x="2483768" y="4725144"/>
            <a:ext cx="2143140" cy="71438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BE9FF"/>
              </a:gs>
              <a:gs pos="35000">
                <a:srgbClr val="B8F1FF"/>
              </a:gs>
              <a:gs pos="100000">
                <a:srgbClr val="E2FBFF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Adrénolytiques β 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45"/>
          <p:cNvSpPr txBox="1"/>
          <p:nvPr>
            <p:ph type="title"/>
          </p:nvPr>
        </p:nvSpPr>
        <p:spPr>
          <a:xfrm>
            <a:off x="685800" y="404664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fr-FR"/>
              <a:t>SYMPATHOLYTIQUES DIRECTS </a:t>
            </a:r>
            <a:endParaRPr/>
          </a:p>
        </p:txBody>
      </p:sp>
      <p:sp>
        <p:nvSpPr>
          <p:cNvPr id="609" name="Google Shape;609;p45"/>
          <p:cNvSpPr txBox="1"/>
          <p:nvPr>
            <p:ph idx="1" type="body"/>
          </p:nvPr>
        </p:nvSpPr>
        <p:spPr>
          <a:xfrm>
            <a:off x="1520204" y="1484784"/>
            <a:ext cx="5191132" cy="107157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</a:pPr>
            <a:r>
              <a:rPr b="1" lang="fr-FR" sz="3200">
                <a:solidFill>
                  <a:schemeClr val="accent1"/>
                </a:solidFill>
              </a:rPr>
              <a:t>Adrénolytiques α</a:t>
            </a:r>
            <a:endParaRPr b="1" sz="3200">
              <a:solidFill>
                <a:schemeClr val="accent1"/>
              </a:solidFill>
            </a:endParaRPr>
          </a:p>
        </p:txBody>
      </p:sp>
      <p:sp>
        <p:nvSpPr>
          <p:cNvPr id="610" name="Google Shape;610;p45"/>
          <p:cNvSpPr/>
          <p:nvPr/>
        </p:nvSpPr>
        <p:spPr>
          <a:xfrm>
            <a:off x="4071933" y="3357562"/>
            <a:ext cx="500067" cy="214314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45"/>
          <p:cNvSpPr/>
          <p:nvPr/>
        </p:nvSpPr>
        <p:spPr>
          <a:xfrm rot="-1320567">
            <a:off x="6098367" y="3158857"/>
            <a:ext cx="500067" cy="214314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45"/>
          <p:cNvSpPr/>
          <p:nvPr/>
        </p:nvSpPr>
        <p:spPr>
          <a:xfrm rot="1461702">
            <a:off x="1919921" y="3222411"/>
            <a:ext cx="500067" cy="214314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45"/>
          <p:cNvSpPr/>
          <p:nvPr/>
        </p:nvSpPr>
        <p:spPr>
          <a:xfrm>
            <a:off x="285721" y="5357826"/>
            <a:ext cx="2428892" cy="85725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Adrénolytiques α non séléctifs 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45"/>
          <p:cNvSpPr/>
          <p:nvPr/>
        </p:nvSpPr>
        <p:spPr>
          <a:xfrm>
            <a:off x="3143241" y="5786454"/>
            <a:ext cx="2428892" cy="85725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Adrénolytiques α1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45"/>
          <p:cNvSpPr/>
          <p:nvPr/>
        </p:nvSpPr>
        <p:spPr>
          <a:xfrm>
            <a:off x="6072199" y="5357826"/>
            <a:ext cx="2428892" cy="85725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Adrénolytiques α2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wipe dir="u"/>
  </p:transition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4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cap="flat" cmpd="sng" w="571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nstantia"/>
              <a:buNone/>
            </a:pPr>
            <a:r>
              <a:rPr b="1" lang="fr-FR" sz="3200">
                <a:latin typeface="Constantia"/>
                <a:ea typeface="Constantia"/>
                <a:cs typeface="Constantia"/>
                <a:sym typeface="Constantia"/>
              </a:rPr>
              <a:t>      Antagonistes α1 adrénergiques</a:t>
            </a:r>
            <a:endParaRPr b="1" sz="3200">
              <a:latin typeface="Constantia"/>
              <a:ea typeface="Constantia"/>
              <a:cs typeface="Constantia"/>
              <a:sym typeface="Constantia"/>
            </a:endParaRPr>
          </a:p>
        </p:txBody>
      </p:sp>
      <p:grpSp>
        <p:nvGrpSpPr>
          <p:cNvPr id="621" name="Google Shape;621;p46"/>
          <p:cNvGrpSpPr/>
          <p:nvPr/>
        </p:nvGrpSpPr>
        <p:grpSpPr>
          <a:xfrm>
            <a:off x="567275" y="2858257"/>
            <a:ext cx="7594990" cy="3928328"/>
            <a:chOff x="567275" y="761"/>
            <a:chExt cx="7594990" cy="3928328"/>
          </a:xfrm>
        </p:grpSpPr>
        <p:sp>
          <p:nvSpPr>
            <p:cNvPr id="622" name="Google Shape;622;p46"/>
            <p:cNvSpPr/>
            <p:nvPr/>
          </p:nvSpPr>
          <p:spPr>
            <a:xfrm>
              <a:off x="567275" y="761"/>
              <a:ext cx="2154287" cy="1077143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27869E"/>
                </a:gs>
                <a:gs pos="80000">
                  <a:srgbClr val="34B0D0"/>
                </a:gs>
                <a:gs pos="100000">
                  <a:srgbClr val="30B3D4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46"/>
            <p:cNvSpPr txBox="1"/>
            <p:nvPr/>
          </p:nvSpPr>
          <p:spPr>
            <a:xfrm>
              <a:off x="598823" y="32309"/>
              <a:ext cx="2091191" cy="10140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38100" spcFirstLastPara="1" rIns="38100" wrap="square" tIns="254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  </a:t>
              </a:r>
              <a:r>
                <a:rPr b="1" lang="fr-FR" sz="2400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Périphérique</a:t>
              </a:r>
              <a:endParaRPr b="1" sz="2400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624" name="Google Shape;624;p46"/>
            <p:cNvSpPr/>
            <p:nvPr/>
          </p:nvSpPr>
          <p:spPr>
            <a:xfrm>
              <a:off x="782703" y="1077905"/>
              <a:ext cx="429763" cy="886639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25" name="Google Shape;625;p46"/>
            <p:cNvSpPr/>
            <p:nvPr/>
          </p:nvSpPr>
          <p:spPr>
            <a:xfrm>
              <a:off x="1212466" y="1347190"/>
              <a:ext cx="3771105" cy="1234708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9525">
              <a:solidFill>
                <a:srgbClr val="49ACC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46"/>
            <p:cNvSpPr txBox="1"/>
            <p:nvPr/>
          </p:nvSpPr>
          <p:spPr>
            <a:xfrm>
              <a:off x="1248629" y="1383353"/>
              <a:ext cx="3698779" cy="11623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38100" spcFirstLastPara="1" rIns="38100" wrap="square" tIns="254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       ( constriction Artérielle  et Veineuse, Résistance Périphérique , Pression Artérielle)</a:t>
              </a:r>
              <a:endParaRPr b="1" sz="20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627" name="Google Shape;627;p46"/>
            <p:cNvSpPr/>
            <p:nvPr/>
          </p:nvSpPr>
          <p:spPr>
            <a:xfrm>
              <a:off x="782703" y="1077905"/>
              <a:ext cx="473986" cy="2312613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28" name="Google Shape;628;p46"/>
            <p:cNvSpPr/>
            <p:nvPr/>
          </p:nvSpPr>
          <p:spPr>
            <a:xfrm>
              <a:off x="1256690" y="2851946"/>
              <a:ext cx="3862757" cy="1077143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9525">
              <a:solidFill>
                <a:srgbClr val="5FDF4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46"/>
            <p:cNvSpPr txBox="1"/>
            <p:nvPr/>
          </p:nvSpPr>
          <p:spPr>
            <a:xfrm>
              <a:off x="1288238" y="2883494"/>
              <a:ext cx="3799661" cy="10140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38100" spcFirstLastPara="1" rIns="38100" wrap="square" tIns="254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Evacuation de la vessie</a:t>
              </a:r>
              <a:endParaRPr b="1" sz="20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630" name="Google Shape;630;p46"/>
            <p:cNvSpPr/>
            <p:nvPr/>
          </p:nvSpPr>
          <p:spPr>
            <a:xfrm>
              <a:off x="5649695" y="761"/>
              <a:ext cx="2154287" cy="1077143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C8691E"/>
                </a:gs>
                <a:gs pos="80000">
                  <a:srgbClr val="FF8C27"/>
                </a:gs>
                <a:gs pos="100000">
                  <a:srgbClr val="FF8B23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46"/>
            <p:cNvSpPr txBox="1"/>
            <p:nvPr/>
          </p:nvSpPr>
          <p:spPr>
            <a:xfrm>
              <a:off x="5681243" y="32309"/>
              <a:ext cx="2091191" cy="10140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45700" spcFirstLastPara="1" rIns="45700" wrap="square" tIns="304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      SNC</a:t>
              </a:r>
              <a:endParaRPr b="1" sz="2400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632" name="Google Shape;632;p46"/>
            <p:cNvSpPr/>
            <p:nvPr/>
          </p:nvSpPr>
          <p:spPr>
            <a:xfrm>
              <a:off x="5865123" y="1077905"/>
              <a:ext cx="573712" cy="729075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33" name="Google Shape;633;p46"/>
            <p:cNvSpPr/>
            <p:nvPr/>
          </p:nvSpPr>
          <p:spPr>
            <a:xfrm>
              <a:off x="6438836" y="1268408"/>
              <a:ext cx="1723429" cy="1077143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9525">
              <a:solidFill>
                <a:srgbClr val="F6944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46"/>
            <p:cNvSpPr txBox="1"/>
            <p:nvPr/>
          </p:nvSpPr>
          <p:spPr>
            <a:xfrm>
              <a:off x="6470384" y="1299956"/>
              <a:ext cx="1660333" cy="10140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38100" spcFirstLastPara="1" rIns="38100" wrap="square" tIns="254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Sédation</a:t>
              </a:r>
              <a:endParaRPr b="1" sz="20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</p:grpSp>
      <p:sp>
        <p:nvSpPr>
          <p:cNvPr id="635" name="Google Shape;635;p46"/>
          <p:cNvSpPr/>
          <p:nvPr/>
        </p:nvSpPr>
        <p:spPr>
          <a:xfrm>
            <a:off x="928662" y="1571612"/>
            <a:ext cx="1643074" cy="9144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BDD1F9"/>
                </a:solidFill>
                <a:latin typeface="Constantia"/>
                <a:ea typeface="Constantia"/>
                <a:cs typeface="Constantia"/>
                <a:sym typeface="Constantia"/>
              </a:rPr>
              <a:t>Bloquent     Rec α1</a:t>
            </a:r>
            <a:endParaRPr b="1" sz="240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636" name="Google Shape;636;p46"/>
          <p:cNvSpPr/>
          <p:nvPr/>
        </p:nvSpPr>
        <p:spPr>
          <a:xfrm>
            <a:off x="2714612" y="1857364"/>
            <a:ext cx="714380" cy="285752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759336"/>
              </a:gs>
              <a:gs pos="80000">
                <a:srgbClr val="99C247"/>
              </a:gs>
              <a:gs pos="100000">
                <a:srgbClr val="9BC545"/>
              </a:gs>
            </a:gsLst>
            <a:lin ang="16200000" scaled="0"/>
          </a:gra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46"/>
          <p:cNvSpPr/>
          <p:nvPr/>
        </p:nvSpPr>
        <p:spPr>
          <a:xfrm>
            <a:off x="3643306" y="1571612"/>
            <a:ext cx="3071834" cy="85725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BDD1F9"/>
                </a:solidFill>
                <a:latin typeface="Constantia"/>
                <a:ea typeface="Constantia"/>
                <a:cs typeface="Constantia"/>
                <a:sym typeface="Constantia"/>
              </a:rPr>
              <a:t>    Vasoconstriction</a:t>
            </a:r>
            <a:endParaRPr b="1" sz="2400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638" name="Google Shape;638;p46"/>
          <p:cNvSpPr/>
          <p:nvPr/>
        </p:nvSpPr>
        <p:spPr>
          <a:xfrm>
            <a:off x="3714744" y="1857364"/>
            <a:ext cx="214314" cy="214314"/>
          </a:xfrm>
          <a:prstGeom prst="mathMinus">
            <a:avLst>
              <a:gd fmla="val 23520" name="adj1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39" name="Google Shape;639;p46"/>
          <p:cNvCxnSpPr/>
          <p:nvPr/>
        </p:nvCxnSpPr>
        <p:spPr>
          <a:xfrm flipH="1" rot="-5400000">
            <a:off x="1221075" y="4250537"/>
            <a:ext cx="357190" cy="214314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47"/>
          <p:cNvSpPr txBox="1"/>
          <p:nvPr>
            <p:ph type="title"/>
          </p:nvPr>
        </p:nvSpPr>
        <p:spPr>
          <a:xfrm>
            <a:off x="2100274" y="274638"/>
            <a:ext cx="4400552" cy="868346"/>
          </a:xfrm>
          <a:prstGeom prst="rect">
            <a:avLst/>
          </a:prstGeom>
          <a:noFill/>
          <a:ln cap="flat" cmpd="sng" w="571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ts val="4000"/>
              <a:buFont typeface="Constantia"/>
              <a:buNone/>
            </a:pPr>
            <a:r>
              <a:rPr b="1" lang="fr-FR" sz="40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       Indication</a:t>
            </a:r>
            <a:endParaRPr b="1" sz="4000">
              <a:solidFill>
                <a:srgbClr val="FC787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graphicFrame>
        <p:nvGraphicFramePr>
          <p:cNvPr id="645" name="Google Shape;645;p47"/>
          <p:cNvGraphicFramePr/>
          <p:nvPr/>
        </p:nvGraphicFramePr>
        <p:xfrm>
          <a:off x="457200" y="16002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{2D9FDCD4-99FE-4D08-9302-79493BE8E4D3}</a:tableStyleId>
              </a:tblPr>
              <a:tblGrid>
                <a:gridCol w="4114800"/>
                <a:gridCol w="4114800"/>
              </a:tblGrid>
              <a:tr h="370850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               Selon leur point d’impact préférentiel</a:t>
                      </a:r>
                      <a:endParaRPr sz="2400">
                        <a:solidFill>
                          <a:srgbClr val="0070C0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FF0000"/>
                          </a:solidFill>
                        </a:rPr>
                        <a:t>Indications vasculaires</a:t>
                      </a:r>
                      <a:endParaRPr b="1" sz="2400">
                        <a:solidFill>
                          <a:srgbClr val="FF0000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FF0000"/>
                          </a:solidFill>
                        </a:rPr>
                        <a:t>Indications urologiques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>
                          <a:solidFill>
                            <a:srgbClr val="FF0000"/>
                          </a:solidFill>
                        </a:rPr>
                        <a:t>  (relaxation du trigone)</a:t>
                      </a:r>
                      <a:endParaRPr b="1" sz="2400">
                        <a:solidFill>
                          <a:srgbClr val="FF0000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/>
                        <a:t>HTA, IC congestive, Mdie de Raynaud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sng">
                          <a:solidFill>
                            <a:srgbClr val="FF0000"/>
                          </a:solidFill>
                        </a:rPr>
                        <a:t>Prazosine </a:t>
                      </a:r>
                      <a:r>
                        <a:rPr b="1" lang="fr-FR" sz="2000">
                          <a:solidFill>
                            <a:srgbClr val="FF0000"/>
                          </a:solidFill>
                        </a:rPr>
                        <a:t>MINIPRESS</a:t>
                      </a:r>
                      <a:r>
                        <a:rPr b="1" baseline="30000" lang="fr-FR" sz="2000">
                          <a:solidFill>
                            <a:srgbClr val="FF0000"/>
                          </a:solidFill>
                        </a:rPr>
                        <a:t>®</a:t>
                      </a:r>
                      <a:r>
                        <a:rPr b="1" lang="fr-FR" sz="2000">
                          <a:solidFill>
                            <a:srgbClr val="FF0000"/>
                          </a:solidFill>
                        </a:rPr>
                        <a:t> 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sng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sng"/>
                        <a:t>Effets indésirables: 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/>
                        <a:t>Hypotension, rétention hydro sodée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sng">
                          <a:solidFill>
                            <a:srgbClr val="FF0000"/>
                          </a:solidFill>
                        </a:rPr>
                        <a:t>Urapidil :</a:t>
                      </a:r>
                      <a:r>
                        <a:rPr b="1" lang="fr-FR" sz="2000" u="none">
                          <a:solidFill>
                            <a:srgbClr val="FF0000"/>
                          </a:solidFill>
                        </a:rPr>
                        <a:t> Mediatensyl, Eupressyl®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sng"/>
                        <a:t>Effets indésirables: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/>
                        <a:t>Céphalées, vertiges.</a:t>
                      </a:r>
                      <a:endParaRPr baseline="30000" sz="20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 u="sng">
                        <a:solidFill>
                          <a:srgbClr val="FF0066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/>
                        <a:t>Tbles urologiques liés à l’Hypertrophie prostatique</a:t>
                      </a:r>
                      <a:r>
                        <a:rPr lang="fr-FR" sz="2000"/>
                        <a:t> </a:t>
                      </a:r>
                      <a:r>
                        <a:rPr lang="fr-FR" sz="2000"/>
                        <a:t>.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sng">
                          <a:solidFill>
                            <a:srgbClr val="FF0000"/>
                          </a:solidFill>
                        </a:rPr>
                        <a:t>Alfuzosine :</a:t>
                      </a:r>
                      <a:r>
                        <a:rPr b="1" lang="fr-FR" sz="2000">
                          <a:solidFill>
                            <a:srgbClr val="FF0000"/>
                          </a:solidFill>
                        </a:rPr>
                        <a:t> Xatral</a:t>
                      </a:r>
                      <a:r>
                        <a:rPr b="1" baseline="30000" lang="fr-FR" sz="2000">
                          <a:solidFill>
                            <a:srgbClr val="FF0000"/>
                          </a:solidFill>
                        </a:rPr>
                        <a:t>®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000"/>
                        <a:buFont typeface="Calibri"/>
                        <a:buNone/>
                      </a:pPr>
                      <a:r>
                        <a:rPr b="1" lang="fr-FR" sz="2000" u="sng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Tamsulosine , OMIX*,  JOSIR</a:t>
                      </a:r>
                      <a:r>
                        <a:rPr lang="fr-FR" sz="200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 :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lang="fr-FR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meilleure sélectivité prostatique , durée d’action plus longue.</a:t>
                      </a:r>
                      <a:endParaRPr b="1" sz="2000">
                        <a:solidFill>
                          <a:srgbClr val="FF0000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/>
                        <a:t>Spécificité urologique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/>
                        <a:t>Trt de l’hypertrophie bénigne de la prostate</a:t>
                      </a:r>
                      <a:endParaRPr b="1" sz="2000">
                        <a:solidFill>
                          <a:srgbClr val="CC0066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48"/>
          <p:cNvSpPr txBox="1"/>
          <p:nvPr>
            <p:ph idx="1" type="body"/>
          </p:nvPr>
        </p:nvSpPr>
        <p:spPr>
          <a:xfrm>
            <a:off x="395536" y="1576411"/>
            <a:ext cx="8229600" cy="53118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</a:pPr>
            <a:r>
              <a:rPr b="1" lang="fr-FR" sz="5100" u="sng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Yohimbine </a:t>
            </a:r>
            <a:endParaRPr b="1" u="sng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48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b="1" lang="fr-FR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Pharmacodynamie : 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3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3100"/>
              <a:t>pénètre SNC, blocage des  récepteurs : </a:t>
            </a:r>
            <a:endParaRPr/>
          </a:p>
          <a:p>
            <a:pPr indent="-342900" lvl="0" marL="342900" rtl="0" algn="l">
              <a:spcBef>
                <a:spcPts val="43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3100"/>
              <a:t>     ↗ Noradrénaline =  ↗ activité sympathique </a:t>
            </a:r>
            <a:endParaRPr/>
          </a:p>
          <a:p>
            <a:pPr indent="-342900" lvl="0" marL="342900" rtl="0" algn="l">
              <a:spcBef>
                <a:spcPts val="43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fr-FR" sz="3100"/>
              <a:t>récepteurs cardiaques α1 et β1 </a:t>
            </a:r>
            <a:endParaRPr/>
          </a:p>
          <a:p>
            <a:pPr indent="-342900" lvl="0" marL="342900" rtl="0" algn="l">
              <a:spcBef>
                <a:spcPts val="43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3100"/>
              <a:t>- vaisseaux périphériques :  ↗    pression sanguine +  fréquence cardiaque. </a:t>
            </a:r>
            <a:endParaRPr/>
          </a:p>
          <a:p>
            <a:pPr indent="-342900" lvl="0" marL="342900" rtl="0" algn="l">
              <a:spcBef>
                <a:spcPts val="43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3100"/>
              <a:t>- effets centraux (excitation, tremblements, hyperactivité, effet antidépresseur).</a:t>
            </a:r>
            <a:endParaRPr b="1" sz="3100"/>
          </a:p>
          <a:p>
            <a:pPr indent="-342900" lvl="0" marL="342900" rtl="0" algn="l">
              <a:spcBef>
                <a:spcPts val="448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b="1" lang="fr-FR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Indications</a:t>
            </a:r>
            <a:r>
              <a:rPr lang="fr-FR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 : </a:t>
            </a:r>
            <a:endParaRPr/>
          </a:p>
          <a:p>
            <a:pPr indent="-228600" lvl="2" marL="1143000" rtl="0" algn="l">
              <a:spcBef>
                <a:spcPts val="43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fr-FR" sz="3100">
                <a:latin typeface="Calibri"/>
                <a:ea typeface="Calibri"/>
                <a:cs typeface="Calibri"/>
                <a:sym typeface="Calibri"/>
              </a:rPr>
              <a:t>Traitement de l’impuissance masculine</a:t>
            </a:r>
            <a:endParaRPr/>
          </a:p>
          <a:p>
            <a:pPr indent="-228600" lvl="2" marL="1143000" rtl="0" algn="l">
              <a:spcBef>
                <a:spcPts val="43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fr-FR" sz="3100">
                <a:latin typeface="Calibri"/>
                <a:ea typeface="Calibri"/>
                <a:cs typeface="Calibri"/>
                <a:sym typeface="Calibri"/>
              </a:rPr>
              <a:t>Hypotension orthostatique induite par les antidépresseurs tricycliques </a:t>
            </a:r>
            <a:endParaRPr/>
          </a:p>
          <a:p>
            <a:pPr indent="-342900" lvl="0" marL="342900" rtl="0" algn="l">
              <a:spcBef>
                <a:spcPts val="448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b="1" lang="fr-FR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Interactions médicamenteuses</a:t>
            </a:r>
            <a:r>
              <a:rPr lang="fr-FR">
                <a:latin typeface="Calibri"/>
                <a:ea typeface="Calibri"/>
                <a:cs typeface="Calibri"/>
                <a:sym typeface="Calibri"/>
              </a:rPr>
              <a:t> : </a:t>
            </a:r>
            <a:endParaRPr/>
          </a:p>
          <a:p>
            <a:pPr indent="-342900" lvl="0" marL="342900" rtl="0" algn="l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antihypertenseurs centraux : clonidine </a:t>
            </a:r>
            <a:endParaRPr/>
          </a:p>
          <a:p>
            <a:pPr indent="-200660" lvl="0" marL="342900" rtl="0" algn="l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4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cap="flat" cmpd="sng" w="571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nstantia"/>
              <a:buNone/>
            </a:pPr>
            <a:r>
              <a:rPr b="1" lang="fr-FR">
                <a:latin typeface="Constantia"/>
                <a:ea typeface="Constantia"/>
                <a:cs typeface="Constantia"/>
                <a:sym typeface="Constantia"/>
              </a:rPr>
              <a:t>  Antagonistes α2 adrénergiques</a:t>
            </a:r>
            <a:endParaRPr b="1">
              <a:latin typeface="Constantia"/>
              <a:ea typeface="Constantia"/>
              <a:cs typeface="Constantia"/>
              <a:sym typeface="Constantia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49"/>
          <p:cNvSpPr txBox="1"/>
          <p:nvPr>
            <p:ph type="title"/>
          </p:nvPr>
        </p:nvSpPr>
        <p:spPr>
          <a:xfrm>
            <a:off x="457200" y="267495"/>
            <a:ext cx="8229600" cy="101836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Adrénolytiques α1, α2 non sélectifs </a:t>
            </a:r>
            <a:endParaRPr b="1"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49"/>
          <p:cNvSpPr txBox="1"/>
          <p:nvPr>
            <p:ph idx="1" type="body"/>
          </p:nvPr>
        </p:nvSpPr>
        <p:spPr>
          <a:xfrm>
            <a:off x="457200" y="1285861"/>
            <a:ext cx="8229600" cy="51689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b="1" sz="2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b="1" lang="fr-FR" sz="2800" u="sng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Pharmacodynamie</a:t>
            </a:r>
            <a:endParaRPr b="1" sz="2800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FF0000"/>
              </a:buClr>
              <a:buSzPts val="2400"/>
              <a:buNone/>
            </a:pPr>
            <a:r>
              <a:rPr b="1" lang="fr-FR" sz="24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Blocage α1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- Cardiovasculaire +++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 		VD = hypotension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- Vessie et prostate : relaxation muscles sphinctériens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- Œil :   ↘ mydriase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-"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Intestins :  ↘ relâchement </a:t>
            </a:r>
            <a:endParaRPr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FF0000"/>
              </a:buClr>
              <a:buSzPts val="2400"/>
              <a:buNone/>
            </a:pPr>
            <a:r>
              <a:rPr b="1" lang="fr-FR" sz="24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Blocage α2 centraux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FF0000"/>
              </a:buClr>
              <a:buSzPts val="2400"/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    ↗ </a:t>
            </a: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 N.adré  = tachycardie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wipe dir="u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"/>
          <p:cNvSpPr txBox="1"/>
          <p:nvPr>
            <p:ph idx="1" type="body"/>
          </p:nvPr>
        </p:nvSpPr>
        <p:spPr>
          <a:xfrm>
            <a:off x="357158" y="357166"/>
            <a:ext cx="8229600" cy="6215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lang="fr-FR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Récepteurs α1</a:t>
            </a:r>
            <a:endParaRPr/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3200" u="sng">
                <a:latin typeface="Calibri"/>
                <a:ea typeface="Calibri"/>
                <a:cs typeface="Calibri"/>
                <a:sym typeface="Calibri"/>
              </a:rPr>
              <a:t>Localisation : </a:t>
            </a:r>
            <a:r>
              <a:rPr lang="fr-FR">
                <a:latin typeface="Calibri"/>
                <a:ea typeface="Calibri"/>
                <a:cs typeface="Calibri"/>
                <a:sym typeface="Calibri"/>
              </a:rPr>
              <a:t>post synaptiques </a:t>
            </a:r>
            <a:endParaRPr/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cellules musculaires lisses ( </a:t>
            </a:r>
            <a:r>
              <a:rPr lang="fr-FR" sz="2000">
                <a:latin typeface="Calibri"/>
                <a:ea typeface="Calibri"/>
                <a:cs typeface="Calibri"/>
                <a:sym typeface="Calibri"/>
              </a:rPr>
              <a:t>paroi des vaisseaux, tractus digestif et urogénital)</a:t>
            </a:r>
            <a:endParaRPr/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000">
                <a:latin typeface="Calibri"/>
                <a:ea typeface="Calibri"/>
                <a:cs typeface="Calibri"/>
                <a:sym typeface="Calibri"/>
              </a:rPr>
              <a:t>  </a:t>
            </a:r>
            <a:r>
              <a:rPr lang="fr-FR" sz="3200" u="sng">
                <a:latin typeface="Calibri"/>
                <a:ea typeface="Calibri"/>
                <a:cs typeface="Calibri"/>
                <a:sym typeface="Calibri"/>
              </a:rPr>
              <a:t>Effets :  </a:t>
            </a:r>
            <a:r>
              <a:rPr lang="fr-FR">
                <a:solidFill>
                  <a:srgbClr val="CC66FF"/>
                </a:solidFill>
                <a:latin typeface="Calibri"/>
                <a:ea typeface="Calibri"/>
                <a:cs typeface="Calibri"/>
                <a:sym typeface="Calibri"/>
              </a:rPr>
              <a:t>Contraction </a:t>
            </a:r>
            <a:endParaRPr/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lang="fr-FR" sz="3200">
                <a:solidFill>
                  <a:srgbClr val="FF0000"/>
                </a:solidFill>
              </a:rPr>
              <a:t>Récepteurs α2</a:t>
            </a:r>
            <a:endParaRPr/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Localisation : </a:t>
            </a:r>
            <a:r>
              <a:rPr lang="fr-FR" sz="3200"/>
              <a:t>Pré-synaptiques +++</a:t>
            </a:r>
            <a:endParaRPr/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Effets : diminution de la </a:t>
            </a:r>
            <a:r>
              <a:rPr lang="fr-FR" sz="3200"/>
              <a:t>Libération  de la noradrénaline ,  Inhibition  influx sympathique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" name="Google Shape;15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00694" y="2000240"/>
            <a:ext cx="3000396" cy="249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 dir="r"/>
  </p:transition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50"/>
          <p:cNvSpPr txBox="1"/>
          <p:nvPr>
            <p:ph idx="1" type="body"/>
          </p:nvPr>
        </p:nvSpPr>
        <p:spPr>
          <a:xfrm>
            <a:off x="457200" y="357167"/>
            <a:ext cx="8229600" cy="60976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None/>
            </a:pPr>
            <a:r>
              <a:rPr b="1" lang="fr-FR" sz="24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Médicaments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</a:pP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Phenoxybenzamine</a:t>
            </a:r>
            <a:r>
              <a:rPr b="1" lang="fr-FR" sz="2400">
                <a:latin typeface="Calibri"/>
                <a:ea typeface="Calibri"/>
                <a:cs typeface="Calibri"/>
                <a:sym typeface="Calibri"/>
              </a:rPr>
              <a:t> : </a:t>
            </a: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Antagoniste irréversible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</a:pP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Phentolamine</a:t>
            </a: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  : antagoniste compétitif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rgbClr val="FF0000"/>
              </a:buClr>
              <a:buSzPts val="2800"/>
              <a:buNone/>
            </a:pPr>
            <a:r>
              <a:rPr b="1" lang="fr-FR" sz="28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Indications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fr-FR" sz="2400">
                <a:latin typeface="Calibri"/>
                <a:ea typeface="Calibri"/>
                <a:cs typeface="Calibri"/>
                <a:sym typeface="Calibri"/>
              </a:rPr>
              <a:t>Phénoxybenzamine</a:t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  <a:p>
            <a:pPr indent="-228600" lvl="2" marL="114300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-"/>
            </a:pPr>
            <a:r>
              <a:rPr lang="fr-FR" sz="2200">
                <a:latin typeface="Calibri"/>
                <a:ea typeface="Calibri"/>
                <a:cs typeface="Calibri"/>
                <a:sym typeface="Calibri"/>
              </a:rPr>
              <a:t>Phéochromocytome</a:t>
            </a:r>
            <a:endParaRPr/>
          </a:p>
          <a:p>
            <a:pPr indent="-228600" lvl="2" marL="114300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-"/>
            </a:pPr>
            <a:r>
              <a:rPr lang="fr-FR" sz="2200">
                <a:latin typeface="Calibri"/>
                <a:ea typeface="Calibri"/>
                <a:cs typeface="Calibri"/>
                <a:sym typeface="Calibri"/>
              </a:rPr>
              <a:t>Hypertrophie bénigne de la prostate </a:t>
            </a:r>
            <a:endParaRPr/>
          </a:p>
          <a:p>
            <a:pPr indent="-228600" lvl="2" marL="114300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-"/>
            </a:pPr>
            <a:r>
              <a:rPr lang="fr-FR" sz="2200">
                <a:latin typeface="Calibri"/>
                <a:ea typeface="Calibri"/>
                <a:cs typeface="Calibri"/>
                <a:sym typeface="Calibri"/>
              </a:rPr>
              <a:t>Syndrome de Raynaud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>
    <p:wipe dir="u"/>
  </p:transition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51"/>
          <p:cNvSpPr txBox="1"/>
          <p:nvPr>
            <p:ph type="title"/>
          </p:nvPr>
        </p:nvSpPr>
        <p:spPr>
          <a:xfrm>
            <a:off x="457200" y="1917712"/>
            <a:ext cx="8229600" cy="1939916"/>
          </a:xfrm>
          <a:prstGeom prst="rect">
            <a:avLst/>
          </a:prstGeom>
          <a:noFill/>
          <a:ln cap="flat" cmpd="sng" w="5715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ts val="4400"/>
              <a:buFont typeface="Constantia"/>
              <a:buNone/>
            </a:pPr>
            <a:r>
              <a:rPr b="1" lang="fr-FR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Les antagonistes </a:t>
            </a:r>
            <a:r>
              <a:rPr b="1" lang="fr-FR">
                <a:solidFill>
                  <a:srgbClr val="A04400"/>
                </a:solidFill>
                <a:latin typeface="Constantia"/>
                <a:ea typeface="Constantia"/>
                <a:cs typeface="Constantia"/>
                <a:sym typeface="Constantia"/>
              </a:rPr>
              <a:t>β</a:t>
            </a:r>
            <a:br>
              <a:rPr b="1" lang="fr-FR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r>
              <a:rPr b="1" lang="fr-FR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    adrénergiques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52"/>
          <p:cNvSpPr txBox="1"/>
          <p:nvPr>
            <p:ph type="title"/>
          </p:nvPr>
        </p:nvSpPr>
        <p:spPr>
          <a:xfrm>
            <a:off x="1571604" y="274638"/>
            <a:ext cx="5929354" cy="868346"/>
          </a:xfrm>
          <a:prstGeom prst="rect">
            <a:avLst/>
          </a:prstGeom>
          <a:noFill/>
          <a:ln cap="flat" cmpd="sng" w="571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ts val="4000"/>
              <a:buFont typeface="Constantia"/>
              <a:buNone/>
            </a:pPr>
            <a:r>
              <a:rPr b="1" lang="fr-FR" sz="40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          Classification</a:t>
            </a:r>
            <a:endParaRPr b="1" sz="4000">
              <a:solidFill>
                <a:srgbClr val="FC787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grpSp>
        <p:nvGrpSpPr>
          <p:cNvPr id="673" name="Google Shape;673;p52"/>
          <p:cNvGrpSpPr/>
          <p:nvPr/>
        </p:nvGrpSpPr>
        <p:grpSpPr>
          <a:xfrm>
            <a:off x="171480" y="1660546"/>
            <a:ext cx="8758270" cy="4767466"/>
            <a:chOff x="0" y="0"/>
            <a:chExt cx="8758270" cy="4767466"/>
          </a:xfrm>
        </p:grpSpPr>
        <p:sp>
          <p:nvSpPr>
            <p:cNvPr id="674" name="Google Shape;674;p52"/>
            <p:cNvSpPr/>
            <p:nvPr/>
          </p:nvSpPr>
          <p:spPr>
            <a:xfrm>
              <a:off x="0" y="1383"/>
              <a:ext cx="3299742" cy="1176203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52"/>
            <p:cNvSpPr txBox="1"/>
            <p:nvPr/>
          </p:nvSpPr>
          <p:spPr>
            <a:xfrm>
              <a:off x="34450" y="35833"/>
              <a:ext cx="3230842" cy="11073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45700" spcFirstLastPara="1" rIns="45700" wrap="square" tIns="304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Propriétés communes</a:t>
              </a:r>
              <a:endParaRPr b="1" sz="2400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676" name="Google Shape;676;p52"/>
            <p:cNvSpPr/>
            <p:nvPr/>
          </p:nvSpPr>
          <p:spPr>
            <a:xfrm>
              <a:off x="329974" y="1177586"/>
              <a:ext cx="238689" cy="105406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77" name="Google Shape;677;p52"/>
            <p:cNvSpPr/>
            <p:nvPr/>
          </p:nvSpPr>
          <p:spPr>
            <a:xfrm>
              <a:off x="568663" y="1408198"/>
              <a:ext cx="3833529" cy="1646910"/>
            </a:xfrm>
            <a:prstGeom prst="roundRect">
              <a:avLst>
                <a:gd fmla="val 10000" name="adj"/>
              </a:avLst>
            </a:prstGeom>
            <a:solidFill>
              <a:srgbClr val="CACACA">
                <a:alpha val="89803"/>
              </a:srgbClr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52"/>
            <p:cNvSpPr txBox="1"/>
            <p:nvPr/>
          </p:nvSpPr>
          <p:spPr>
            <a:xfrm>
              <a:off x="616899" y="1456434"/>
              <a:ext cx="3737057" cy="1550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38100" spcFirstLastPara="1" rIns="38100" wrap="square" tIns="254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Antagonistes compétitifs: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S’opposent aux effets β (AD)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Laissent subsister les effets α</a:t>
              </a:r>
              <a:endParaRPr b="1" sz="20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679" name="Google Shape;679;p52"/>
            <p:cNvSpPr/>
            <p:nvPr/>
          </p:nvSpPr>
          <p:spPr>
            <a:xfrm>
              <a:off x="4683118" y="0"/>
              <a:ext cx="4008403" cy="1306905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52"/>
            <p:cNvSpPr txBox="1"/>
            <p:nvPr/>
          </p:nvSpPr>
          <p:spPr>
            <a:xfrm>
              <a:off x="4721396" y="38278"/>
              <a:ext cx="3931847" cy="12303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45700" spcFirstLastPara="1" rIns="45700" wrap="square" tIns="304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  Propriétés  particulières</a:t>
              </a:r>
              <a:endParaRPr b="1" sz="2400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681" name="Google Shape;681;p52"/>
            <p:cNvSpPr/>
            <p:nvPr/>
          </p:nvSpPr>
          <p:spPr>
            <a:xfrm>
              <a:off x="5083959" y="1306905"/>
              <a:ext cx="227899" cy="693219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82" name="Google Shape;682;p52"/>
            <p:cNvSpPr/>
            <p:nvPr/>
          </p:nvSpPr>
          <p:spPr>
            <a:xfrm>
              <a:off x="5311859" y="1538900"/>
              <a:ext cx="3017790" cy="922447"/>
            </a:xfrm>
            <a:prstGeom prst="roundRect">
              <a:avLst>
                <a:gd fmla="val 10000" name="adj"/>
              </a:avLst>
            </a:prstGeom>
            <a:solidFill>
              <a:srgbClr val="CACACA">
                <a:alpha val="89803"/>
              </a:srgbClr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52"/>
            <p:cNvSpPr txBox="1"/>
            <p:nvPr/>
          </p:nvSpPr>
          <p:spPr>
            <a:xfrm>
              <a:off x="5338877" y="1565918"/>
              <a:ext cx="2963754" cy="8684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38100" spcFirstLastPara="1" rIns="38100" wrap="square" tIns="254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    Cardiosélectivité (CS)</a:t>
              </a:r>
              <a:endParaRPr b="1" sz="20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684" name="Google Shape;684;p52"/>
            <p:cNvSpPr/>
            <p:nvPr/>
          </p:nvSpPr>
          <p:spPr>
            <a:xfrm>
              <a:off x="5083959" y="1306905"/>
              <a:ext cx="245286" cy="1797508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85" name="Google Shape;685;p52"/>
            <p:cNvSpPr/>
            <p:nvPr/>
          </p:nvSpPr>
          <p:spPr>
            <a:xfrm>
              <a:off x="5329245" y="2643189"/>
              <a:ext cx="3017790" cy="922447"/>
            </a:xfrm>
            <a:prstGeom prst="roundRect">
              <a:avLst>
                <a:gd fmla="val 10000" name="adj"/>
              </a:avLst>
            </a:prstGeom>
            <a:solidFill>
              <a:srgbClr val="CACACA">
                <a:alpha val="89803"/>
              </a:srgbClr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52"/>
            <p:cNvSpPr txBox="1"/>
            <p:nvPr/>
          </p:nvSpPr>
          <p:spPr>
            <a:xfrm>
              <a:off x="5356263" y="2670207"/>
              <a:ext cx="2963754" cy="8684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38100" spcFirstLastPara="1" rIns="38100" wrap="square" tIns="254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Activité sympathomimétique intrinsèque (ASI)</a:t>
              </a:r>
              <a:endParaRPr b="1" sz="20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687" name="Google Shape;687;p52"/>
            <p:cNvSpPr/>
            <p:nvPr/>
          </p:nvSpPr>
          <p:spPr>
            <a:xfrm>
              <a:off x="5083959" y="1306905"/>
              <a:ext cx="227899" cy="2999337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88" name="Google Shape;688;p52"/>
            <p:cNvSpPr/>
            <p:nvPr/>
          </p:nvSpPr>
          <p:spPr>
            <a:xfrm>
              <a:off x="5311859" y="3845019"/>
              <a:ext cx="3446411" cy="922447"/>
            </a:xfrm>
            <a:prstGeom prst="roundRect">
              <a:avLst>
                <a:gd fmla="val 10000" name="adj"/>
              </a:avLst>
            </a:prstGeom>
            <a:solidFill>
              <a:srgbClr val="CACACA">
                <a:alpha val="89803"/>
              </a:srgbClr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52"/>
            <p:cNvSpPr txBox="1"/>
            <p:nvPr/>
          </p:nvSpPr>
          <p:spPr>
            <a:xfrm>
              <a:off x="5338877" y="3872037"/>
              <a:ext cx="3392375" cy="8684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38100" spcFirstLastPara="1" rIns="38100" wrap="square" tIns="254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chemeClr val="dk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Effet stabilisant Mb (ESM)</a:t>
              </a:r>
              <a:endParaRPr b="1" sz="2000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53"/>
          <p:cNvSpPr txBox="1"/>
          <p:nvPr>
            <p:ph type="title"/>
          </p:nvPr>
        </p:nvSpPr>
        <p:spPr>
          <a:xfrm>
            <a:off x="314324" y="203707"/>
            <a:ext cx="8229600" cy="10950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b="1" lang="fr-FR" sz="3600">
                <a:latin typeface="Calibri"/>
                <a:ea typeface="Calibri"/>
                <a:cs typeface="Calibri"/>
                <a:sym typeface="Calibri"/>
              </a:rPr>
              <a:t>Effets pharmacologiques particuliers   </a:t>
            </a:r>
            <a:endParaRPr b="1"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5" name="Google Shape;695;p53"/>
          <p:cNvSpPr/>
          <p:nvPr/>
        </p:nvSpPr>
        <p:spPr>
          <a:xfrm>
            <a:off x="642909" y="1071546"/>
            <a:ext cx="500067" cy="1428760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53"/>
          <p:cNvSpPr/>
          <p:nvPr/>
        </p:nvSpPr>
        <p:spPr>
          <a:xfrm>
            <a:off x="7358083" y="1071546"/>
            <a:ext cx="714380" cy="1500198"/>
          </a:xfrm>
          <a:prstGeom prst="curvedLef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53"/>
          <p:cNvSpPr/>
          <p:nvPr/>
        </p:nvSpPr>
        <p:spPr>
          <a:xfrm>
            <a:off x="4071933" y="1357299"/>
            <a:ext cx="214315" cy="1143008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53"/>
          <p:cNvSpPr/>
          <p:nvPr/>
        </p:nvSpPr>
        <p:spPr>
          <a:xfrm>
            <a:off x="1" y="2500306"/>
            <a:ext cx="2643175" cy="1357322"/>
          </a:xfrm>
          <a:prstGeom prst="bevel">
            <a:avLst>
              <a:gd fmla="val 12500" name="adj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00" scaled="0"/>
          </a:gra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Activité sympathomimétique intrinsèque 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53"/>
          <p:cNvSpPr/>
          <p:nvPr/>
        </p:nvSpPr>
        <p:spPr>
          <a:xfrm>
            <a:off x="3214678" y="2571744"/>
            <a:ext cx="2357455" cy="1214446"/>
          </a:xfrm>
          <a:prstGeom prst="bevel">
            <a:avLst>
              <a:gd fmla="val 12500" name="adj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00" scaled="0"/>
          </a:gra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Sélectivité 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53"/>
          <p:cNvSpPr/>
          <p:nvPr/>
        </p:nvSpPr>
        <p:spPr>
          <a:xfrm>
            <a:off x="6215074" y="2571744"/>
            <a:ext cx="2643207" cy="1214446"/>
          </a:xfrm>
          <a:prstGeom prst="bevel">
            <a:avLst>
              <a:gd fmla="val 12500" name="adj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00" scaled="0"/>
          </a:gra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Effet stabilisant de membrane 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53"/>
          <p:cNvSpPr/>
          <p:nvPr/>
        </p:nvSpPr>
        <p:spPr>
          <a:xfrm>
            <a:off x="1" y="4357695"/>
            <a:ext cx="2643175" cy="1643074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Agoniste partiel  (B2)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Tonus sympathique minimal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Prévient la bradycardie 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53"/>
          <p:cNvSpPr/>
          <p:nvPr/>
        </p:nvSpPr>
        <p:spPr>
          <a:xfrm>
            <a:off x="3143240" y="4357695"/>
            <a:ext cx="2571768" cy="178595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Β1= cardioséléctifs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 d’effets indésirables (bronches et des vaisseaux périphériques)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53"/>
          <p:cNvSpPr/>
          <p:nvPr/>
        </p:nvSpPr>
        <p:spPr>
          <a:xfrm>
            <a:off x="6215074" y="4107662"/>
            <a:ext cx="2857488" cy="214314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↘ Perméabilité cellules myocardiques : Na+, K+, Ca++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↘ contractilité , conduction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Effet quinidine like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wedge/>
  </p:transition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54"/>
          <p:cNvSpPr txBox="1"/>
          <p:nvPr>
            <p:ph type="title"/>
          </p:nvPr>
        </p:nvSpPr>
        <p:spPr>
          <a:xfrm>
            <a:off x="1100142" y="142852"/>
            <a:ext cx="6686568" cy="857256"/>
          </a:xfrm>
          <a:prstGeom prst="rect">
            <a:avLst/>
          </a:prstGeom>
          <a:noFill/>
          <a:ln cap="flat" cmpd="sng" w="571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ts val="4400"/>
              <a:buFont typeface="Constantia"/>
              <a:buNone/>
            </a:pPr>
            <a:r>
              <a:rPr b="1" lang="fr-FR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Pharmacocinétique</a:t>
            </a:r>
            <a:endParaRPr b="1">
              <a:solidFill>
                <a:srgbClr val="FC7876"/>
              </a:solidFill>
            </a:endParaRPr>
          </a:p>
        </p:txBody>
      </p:sp>
      <p:graphicFrame>
        <p:nvGraphicFramePr>
          <p:cNvPr id="709" name="Google Shape;709;p54"/>
          <p:cNvGraphicFramePr/>
          <p:nvPr/>
        </p:nvGraphicFramePr>
        <p:xfrm>
          <a:off x="71468" y="135729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{2D9FDCD4-99FE-4D08-9302-79493BE8E4D3}</a:tableStyleId>
              </a:tblPr>
              <a:tblGrid>
                <a:gridCol w="4500575"/>
                <a:gridCol w="450057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    β bloquants liposolubles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   (propranolol</a:t>
                      </a:r>
                      <a:r>
                        <a:rPr lang="fr-FR" sz="2400"/>
                        <a:t> </a:t>
                      </a:r>
                      <a:r>
                        <a:rPr lang="fr-FR" sz="2400"/>
                        <a:t>)</a:t>
                      </a:r>
                      <a:endParaRPr sz="2400">
                        <a:solidFill>
                          <a:srgbClr val="CC0066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β bloquants hydrosolubles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/>
                        <a:t>(Aténolol</a:t>
                      </a:r>
                      <a:r>
                        <a:rPr lang="fr-FR" sz="2400"/>
                        <a:t> </a:t>
                      </a:r>
                      <a:r>
                        <a:rPr lang="fr-FR" sz="2400"/>
                        <a:t>)</a:t>
                      </a:r>
                      <a:endParaRPr sz="24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/>
                        <a:t>*Forte résorption digestive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/>
                        <a:t>*Forte fixation protéique, faible biodisponibilité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/>
                        <a:t>*1</a:t>
                      </a:r>
                      <a:r>
                        <a:rPr baseline="30000" lang="fr-FR" sz="2000"/>
                        <a:t>er</a:t>
                      </a:r>
                      <a:r>
                        <a:rPr lang="fr-FR" sz="2000"/>
                        <a:t> passage hépatique important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/>
                        <a:t>*Vd       ,</a:t>
                      </a:r>
                      <a:r>
                        <a:rPr lang="fr-FR" sz="2000"/>
                        <a:t> demi-vie courte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/>
                        <a:t>*BHE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0070C0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/>
                        <a:t>*moins bien absorbés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/>
                        <a:t>*peu</a:t>
                      </a:r>
                      <a:r>
                        <a:rPr lang="fr-FR" sz="2000"/>
                        <a:t> liés aux pr- p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/>
                        <a:t>*1</a:t>
                      </a:r>
                      <a:r>
                        <a:rPr baseline="30000" lang="fr-FR" sz="2000"/>
                        <a:t>er</a:t>
                      </a:r>
                      <a:r>
                        <a:rPr lang="fr-FR" sz="2000"/>
                        <a:t>  passage hépatique faible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/>
                        <a:t>*Vd        , ½ vie longue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/>
                        <a:t>*Diffusent peu ds cerveau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/>
                        <a:t>*Elimination rénale s/f inchangée</a:t>
                      </a:r>
                      <a:endParaRPr b="1" sz="2000">
                        <a:solidFill>
                          <a:srgbClr val="0070C0"/>
                        </a:solidFill>
                        <a:latin typeface="Constantia"/>
                        <a:ea typeface="Constantia"/>
                        <a:cs typeface="Constantia"/>
                        <a:sym typeface="Constantia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cxnSp>
        <p:nvCxnSpPr>
          <p:cNvPr id="710" name="Google Shape;710;p54"/>
          <p:cNvCxnSpPr/>
          <p:nvPr/>
        </p:nvCxnSpPr>
        <p:spPr>
          <a:xfrm rot="-5400000">
            <a:off x="714348" y="4357694"/>
            <a:ext cx="285752" cy="285752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711" name="Google Shape;711;p54"/>
          <p:cNvCxnSpPr/>
          <p:nvPr/>
        </p:nvCxnSpPr>
        <p:spPr>
          <a:xfrm flipH="1" rot="-5400000">
            <a:off x="5107785" y="4321975"/>
            <a:ext cx="357190" cy="285752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55"/>
          <p:cNvSpPr txBox="1"/>
          <p:nvPr>
            <p:ph type="title"/>
          </p:nvPr>
        </p:nvSpPr>
        <p:spPr>
          <a:xfrm>
            <a:off x="457200" y="274638"/>
            <a:ext cx="3257544" cy="634082"/>
          </a:xfrm>
          <a:prstGeom prst="rect">
            <a:avLst/>
          </a:prstGeom>
          <a:noFill/>
          <a:ln cap="flat" cmpd="sng" w="571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ts val="3200"/>
              <a:buFont typeface="Constantia"/>
              <a:buNone/>
            </a:pPr>
            <a:r>
              <a:rPr b="1" lang="fr-FR" sz="32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   Indications</a:t>
            </a:r>
            <a:endParaRPr b="1" sz="3200"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717" name="Google Shape;717;p55"/>
          <p:cNvSpPr/>
          <p:nvPr/>
        </p:nvSpPr>
        <p:spPr>
          <a:xfrm>
            <a:off x="458854" y="1052736"/>
            <a:ext cx="720080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HTA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Angor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Infarctus du myocarde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Arythmies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Phéochromocytome 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Hyperthyroïdie   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55"/>
          <p:cNvSpPr txBox="1"/>
          <p:nvPr/>
        </p:nvSpPr>
        <p:spPr>
          <a:xfrm>
            <a:off x="458854" y="3212976"/>
            <a:ext cx="4104456" cy="725709"/>
          </a:xfrm>
          <a:prstGeom prst="rect">
            <a:avLst/>
          </a:prstGeom>
          <a:noFill/>
          <a:ln cap="flat" cmpd="sng" w="571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ts val="2800"/>
              <a:buFont typeface="Constantia"/>
              <a:buNone/>
            </a:pPr>
            <a:r>
              <a:rPr b="1" lang="fr-FR" sz="28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 Contres indications</a:t>
            </a:r>
            <a:endParaRPr b="1" sz="2800">
              <a:solidFill>
                <a:srgbClr val="FC787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719" name="Google Shape;719;p55"/>
          <p:cNvSpPr/>
          <p:nvPr/>
        </p:nvSpPr>
        <p:spPr>
          <a:xfrm>
            <a:off x="441455" y="4221088"/>
            <a:ext cx="6858048" cy="1512168"/>
          </a:xfrm>
          <a:prstGeom prst="rect">
            <a:avLst/>
          </a:prstGeom>
          <a:noFill/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CC0066"/>
              </a:buClr>
              <a:buSzPts val="2400"/>
              <a:buFont typeface="Noto Sans Symbols"/>
              <a:buChar char="✔"/>
            </a:pPr>
            <a:r>
              <a:rPr b="1" lang="fr-FR" sz="2400">
                <a:solidFill>
                  <a:srgbClr val="CC0066"/>
                </a:solidFill>
                <a:latin typeface="Constantia"/>
                <a:ea typeface="Constantia"/>
                <a:cs typeface="Constantia"/>
                <a:sym typeface="Constantia"/>
              </a:rPr>
              <a:t> 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Asthme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Bradycardie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Syndrome de Raynaud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Insuffisance cardiaque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56"/>
          <p:cNvSpPr/>
          <p:nvPr/>
        </p:nvSpPr>
        <p:spPr>
          <a:xfrm>
            <a:off x="562053" y="1772816"/>
            <a:ext cx="8001024" cy="1008112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A09D"/>
              </a:gs>
              <a:gs pos="35000">
                <a:srgbClr val="FFBCBC"/>
              </a:gs>
              <a:gs pos="100000">
                <a:srgbClr val="FFE2E2"/>
              </a:gs>
            </a:gsLst>
            <a:lin ang="16200000" scaled="0"/>
          </a:gradFill>
          <a:ln cap="flat" cmpd="sng" w="9525">
            <a:solidFill>
              <a:srgbClr val="BD4B48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↘ catécholamines libérées dans la fente synaptique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5" name="Google Shape;725;p56"/>
          <p:cNvSpPr txBox="1"/>
          <p:nvPr>
            <p:ph type="title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ts val="3600"/>
              <a:buFont typeface="Calibri"/>
              <a:buNone/>
            </a:pPr>
            <a:br>
              <a:rPr b="1" lang="fr-FR" sz="3600">
                <a:solidFill>
                  <a:srgbClr val="FC7876"/>
                </a:solidFill>
              </a:rPr>
            </a:br>
            <a:br>
              <a:rPr b="1" lang="fr-FR" sz="3600">
                <a:solidFill>
                  <a:srgbClr val="FC7876"/>
                </a:solidFill>
              </a:rPr>
            </a:br>
            <a:r>
              <a:rPr b="1" lang="fr-FR" sz="3600">
                <a:solidFill>
                  <a:srgbClr val="FC7876"/>
                </a:solidFill>
              </a:rPr>
              <a:t>Sympatholytiques  </a:t>
            </a:r>
            <a:r>
              <a:rPr b="1" lang="fr-FR" sz="3600">
                <a:solidFill>
                  <a:srgbClr val="A04400"/>
                </a:solidFill>
              </a:rPr>
              <a:t>Indirects </a:t>
            </a:r>
            <a:br>
              <a:rPr b="1" lang="fr-FR" sz="3600">
                <a:solidFill>
                  <a:srgbClr val="A04400"/>
                </a:solidFill>
              </a:rPr>
            </a:br>
            <a:r>
              <a:rPr b="1" lang="fr-FR" sz="3600">
                <a:solidFill>
                  <a:srgbClr val="A04400"/>
                </a:solidFill>
              </a:rPr>
              <a:t>   (Antagonistes vrais)</a:t>
            </a:r>
            <a:br>
              <a:rPr b="1" lang="fr-FR" sz="3200">
                <a:solidFill>
                  <a:srgbClr val="FC7876"/>
                </a:solidFill>
              </a:rPr>
            </a:br>
            <a:br>
              <a:rPr lang="fr-FR" sz="3200"/>
            </a:br>
            <a:endParaRPr sz="3600"/>
          </a:p>
        </p:txBody>
      </p:sp>
      <p:grpSp>
        <p:nvGrpSpPr>
          <p:cNvPr id="726" name="Google Shape;726;p56"/>
          <p:cNvGrpSpPr/>
          <p:nvPr/>
        </p:nvGrpSpPr>
        <p:grpSpPr>
          <a:xfrm>
            <a:off x="1795753" y="3432411"/>
            <a:ext cx="5552524" cy="2779237"/>
            <a:chOff x="1724315" y="3411"/>
            <a:chExt cx="5552524" cy="2779237"/>
          </a:xfrm>
        </p:grpSpPr>
        <p:sp>
          <p:nvSpPr>
            <p:cNvPr id="727" name="Google Shape;727;p56"/>
            <p:cNvSpPr/>
            <p:nvPr/>
          </p:nvSpPr>
          <p:spPr>
            <a:xfrm>
              <a:off x="1724315" y="956774"/>
              <a:ext cx="1745023" cy="872511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38100">
              <a:solidFill>
                <a:srgbClr val="1C417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56"/>
            <p:cNvSpPr txBox="1"/>
            <p:nvPr/>
          </p:nvSpPr>
          <p:spPr>
            <a:xfrm>
              <a:off x="1749870" y="982329"/>
              <a:ext cx="1693913" cy="8214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225" lIns="15225" spcFirstLastPara="1" rIns="15225" wrap="square" tIns="152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   </a:t>
              </a:r>
              <a:r>
                <a:rPr b="1" lang="fr-FR" sz="2000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Mécanismes </a:t>
              </a:r>
              <a:endParaRPr b="1" sz="3200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729" name="Google Shape;729;p56"/>
            <p:cNvSpPr/>
            <p:nvPr/>
          </p:nvSpPr>
          <p:spPr>
            <a:xfrm rot="-3227406">
              <a:off x="3227556" y="888163"/>
              <a:ext cx="1181574" cy="5637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1539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56"/>
            <p:cNvSpPr txBox="1"/>
            <p:nvPr/>
          </p:nvSpPr>
          <p:spPr>
            <a:xfrm rot="-3227406">
              <a:off x="3788804" y="886809"/>
              <a:ext cx="59078" cy="590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56"/>
            <p:cNvSpPr/>
            <p:nvPr/>
          </p:nvSpPr>
          <p:spPr>
            <a:xfrm>
              <a:off x="4167348" y="3411"/>
              <a:ext cx="3099824" cy="872511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38100">
              <a:solidFill>
                <a:srgbClr val="1C417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56"/>
            <p:cNvSpPr txBox="1"/>
            <p:nvPr/>
          </p:nvSpPr>
          <p:spPr>
            <a:xfrm>
              <a:off x="4192903" y="28966"/>
              <a:ext cx="3048714" cy="8214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        Blocage de synthèse</a:t>
              </a:r>
              <a:endParaRPr b="1" sz="1800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733" name="Google Shape;733;p56"/>
            <p:cNvSpPr/>
            <p:nvPr/>
          </p:nvSpPr>
          <p:spPr>
            <a:xfrm rot="245958">
              <a:off x="3468443" y="1389857"/>
              <a:ext cx="699799" cy="5637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1539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56"/>
            <p:cNvSpPr txBox="1"/>
            <p:nvPr/>
          </p:nvSpPr>
          <p:spPr>
            <a:xfrm rot="245958">
              <a:off x="3800848" y="1400547"/>
              <a:ext cx="34989" cy="349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56"/>
            <p:cNvSpPr/>
            <p:nvPr/>
          </p:nvSpPr>
          <p:spPr>
            <a:xfrm>
              <a:off x="4167348" y="1006799"/>
              <a:ext cx="3068658" cy="872511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38100">
              <a:solidFill>
                <a:srgbClr val="1C417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56"/>
            <p:cNvSpPr txBox="1"/>
            <p:nvPr/>
          </p:nvSpPr>
          <p:spPr>
            <a:xfrm>
              <a:off x="4192903" y="1032354"/>
              <a:ext cx="3017548" cy="8214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  Inhibition de libération </a:t>
              </a:r>
              <a:endParaRPr b="1" sz="1800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737" name="Google Shape;737;p56"/>
            <p:cNvSpPr/>
            <p:nvPr/>
          </p:nvSpPr>
          <p:spPr>
            <a:xfrm rot="3310531">
              <a:off x="3207196" y="1866538"/>
              <a:ext cx="1222295" cy="5637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1539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56"/>
            <p:cNvSpPr txBox="1"/>
            <p:nvPr/>
          </p:nvSpPr>
          <p:spPr>
            <a:xfrm rot="3310531">
              <a:off x="3787786" y="1864166"/>
              <a:ext cx="61114" cy="611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56"/>
            <p:cNvSpPr/>
            <p:nvPr/>
          </p:nvSpPr>
          <p:spPr>
            <a:xfrm>
              <a:off x="4167348" y="2010188"/>
              <a:ext cx="3109491" cy="772460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38100">
              <a:solidFill>
                <a:srgbClr val="1C417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56"/>
            <p:cNvSpPr txBox="1"/>
            <p:nvPr/>
          </p:nvSpPr>
          <p:spPr>
            <a:xfrm>
              <a:off x="4189973" y="2032813"/>
              <a:ext cx="3064241" cy="7272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 Déplétion des granules de      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lt1"/>
                  </a:solidFill>
                  <a:latin typeface="Constantia"/>
                  <a:ea typeface="Constantia"/>
                  <a:cs typeface="Constantia"/>
                  <a:sym typeface="Constantia"/>
                </a:rPr>
                <a:t> stockage</a:t>
              </a:r>
              <a:endParaRPr b="1" sz="1800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57"/>
          <p:cNvSpPr txBox="1"/>
          <p:nvPr>
            <p:ph idx="1" type="body"/>
          </p:nvPr>
        </p:nvSpPr>
        <p:spPr>
          <a:xfrm>
            <a:off x="457200" y="980728"/>
            <a:ext cx="8229600" cy="5474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2800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2800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518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b="1" lang="fr-FR" sz="28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1. blocage de la synthèse : </a:t>
            </a:r>
            <a:endParaRPr sz="2800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fr-FR" sz="2400">
                <a:latin typeface="Calibri"/>
                <a:ea typeface="Calibri"/>
                <a:cs typeface="Calibri"/>
                <a:sym typeface="Calibri"/>
              </a:rPr>
              <a:t>Cardidopa et</a:t>
            </a: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>
                <a:latin typeface="Calibri"/>
                <a:ea typeface="Calibri"/>
                <a:cs typeface="Calibri"/>
                <a:sym typeface="Calibri"/>
              </a:rPr>
              <a:t>bensérérazide :</a:t>
            </a: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 inhibiteurs de la dopa- décarboxylase= Action périphérique seulement</a:t>
            </a:r>
            <a:endParaRPr/>
          </a:p>
          <a:p>
            <a:pPr indent="0" lvl="0" marL="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      Pour la maladie de Parkinson avec L-Dopa</a:t>
            </a:r>
            <a:endParaRPr/>
          </a:p>
          <a:p>
            <a:pPr indent="-20193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b="1" lang="fr-FR" sz="24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2. inhibition de la libération </a:t>
            </a:r>
            <a:endParaRPr b="1" sz="2400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réponses α2 sympathiques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hypotension orthostatique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fr-FR" sz="2400">
                <a:latin typeface="Calibri"/>
                <a:ea typeface="Calibri"/>
                <a:cs typeface="Calibri"/>
                <a:sym typeface="Calibri"/>
              </a:rPr>
              <a:t>Brétylium , Guanéthidine : antihypertenseur</a:t>
            </a:r>
            <a:endParaRPr/>
          </a:p>
          <a:p>
            <a:pPr indent="-342900" lvl="0" marL="342900" rtl="0" algn="l">
              <a:spcBef>
                <a:spcPts val="573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1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b="1" lang="fr-FR" sz="2400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3. déplétion des granules de stockage :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bloquent le système de transport actif des membranes granulaires.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Réserpine</a:t>
            </a:r>
            <a:r>
              <a:rPr lang="fr-FR" sz="24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746" name="Google Shape;746;p57"/>
          <p:cNvSpPr txBox="1"/>
          <p:nvPr>
            <p:ph type="title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ts val="3600"/>
              <a:buFont typeface="Calibri"/>
              <a:buNone/>
            </a:pPr>
            <a:br>
              <a:rPr b="1" lang="fr-FR" sz="3600">
                <a:solidFill>
                  <a:srgbClr val="FC7876"/>
                </a:solidFill>
              </a:rPr>
            </a:br>
            <a:br>
              <a:rPr b="1" lang="fr-FR" sz="3600">
                <a:solidFill>
                  <a:srgbClr val="FC7876"/>
                </a:solidFill>
              </a:rPr>
            </a:br>
            <a:r>
              <a:rPr b="1" lang="fr-FR" sz="3600">
                <a:solidFill>
                  <a:srgbClr val="FC7876"/>
                </a:solidFill>
              </a:rPr>
              <a:t>Sympatholytiques  </a:t>
            </a:r>
            <a:r>
              <a:rPr b="1" lang="fr-FR" sz="3600">
                <a:solidFill>
                  <a:srgbClr val="A04400"/>
                </a:solidFill>
              </a:rPr>
              <a:t>Indirects </a:t>
            </a:r>
            <a:br>
              <a:rPr b="1" lang="fr-FR" sz="3600">
                <a:solidFill>
                  <a:srgbClr val="A04400"/>
                </a:solidFill>
              </a:rPr>
            </a:br>
            <a:r>
              <a:rPr b="1" lang="fr-FR" sz="3600">
                <a:solidFill>
                  <a:srgbClr val="A04400"/>
                </a:solidFill>
              </a:rPr>
              <a:t>   (Antagonistes vrais)</a:t>
            </a:r>
            <a:br>
              <a:rPr b="1" lang="fr-FR" sz="3200">
                <a:solidFill>
                  <a:srgbClr val="FC7876"/>
                </a:solidFill>
              </a:rPr>
            </a:br>
            <a:br>
              <a:rPr lang="fr-FR" sz="3200"/>
            </a:br>
            <a:endParaRPr sz="3600"/>
          </a:p>
        </p:txBody>
      </p:sp>
    </p:spTree>
  </p:cSld>
  <p:clrMapOvr>
    <a:masterClrMapping/>
  </p:clrMapOvr>
  <p:transition>
    <p:wipe dir="u"/>
  </p:transition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5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b="1" lang="fr-FR" sz="5400"/>
              <a:t>Merci de votre attention </a:t>
            </a:r>
            <a:endParaRPr b="1" sz="5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"/>
          <p:cNvSpPr txBox="1"/>
          <p:nvPr>
            <p:ph idx="1" type="body"/>
          </p:nvPr>
        </p:nvSpPr>
        <p:spPr>
          <a:xfrm>
            <a:off x="457200" y="1071547"/>
            <a:ext cx="8043890" cy="51768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</a:pPr>
            <a:r>
              <a:rPr lang="fr-FR" sz="2800">
                <a:solidFill>
                  <a:schemeClr val="accent1"/>
                </a:solidFill>
              </a:rPr>
              <a:t>Β1 :</a:t>
            </a:r>
            <a:r>
              <a:rPr lang="fr-FR" sz="2800"/>
              <a:t> 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sz="2800"/>
              <a:t>cœur+++ : </a:t>
            </a:r>
            <a:r>
              <a:rPr lang="fr-FR" sz="2400"/>
              <a:t>Effet inotrope, Chronotrope +  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fr-FR" sz="2000"/>
              <a:t>Intestin : relâchement 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sz="2800"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</a:pPr>
            <a:r>
              <a:rPr lang="fr-FR" sz="2800">
                <a:solidFill>
                  <a:schemeClr val="accent1"/>
                </a:solidFill>
              </a:rPr>
              <a:t>Β2 :</a:t>
            </a:r>
            <a:r>
              <a:rPr lang="fr-FR" sz="2800"/>
              <a:t> 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sz="2800"/>
              <a:t>Muscles lisses </a:t>
            </a:r>
            <a:r>
              <a:rPr lang="fr-FR" sz="2400"/>
              <a:t>( vaisseaux, bronches , urogénital)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/>
              <a:t>Effets : relâchement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</a:pPr>
            <a:r>
              <a:rPr lang="fr-FR" sz="2800">
                <a:solidFill>
                  <a:schemeClr val="accent1"/>
                </a:solidFill>
              </a:rPr>
              <a:t>Β3 : </a:t>
            </a:r>
            <a:r>
              <a:rPr lang="fr-FR" sz="2800"/>
              <a:t>tissu adipeux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sz="2400"/>
              <a:t>			Lipolyse </a:t>
            </a:r>
            <a:endParaRPr sz="2400"/>
          </a:p>
        </p:txBody>
      </p:sp>
    </p:spTree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yyu" id="164" name="Google Shape;16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7709" y="0"/>
            <a:ext cx="9144000" cy="6858000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sq" cmpd="sng" w="76200">
            <a:solidFill>
              <a:srgbClr val="FF0066"/>
            </a:solidFill>
            <a:prstDash val="solid"/>
            <a:miter lim="800000"/>
            <a:headEnd len="sm" w="sm" type="none"/>
            <a:tailEnd len="sm" w="sm" type="none"/>
          </a:ln>
          <a:effectLst>
            <a:reflection blurRad="0" dir="5400000" dist="5000" endA="0" endPos="28000" kx="0" rotWithShape="0" algn="bl" stA="33000" stPos="0" sy="-100000" ky="0"/>
          </a:effectLst>
        </p:spPr>
      </p:pic>
      <p:sp>
        <p:nvSpPr>
          <p:cNvPr id="166" name="Google Shape;166;p7"/>
          <p:cNvSpPr txBox="1"/>
          <p:nvPr/>
        </p:nvSpPr>
        <p:spPr>
          <a:xfrm>
            <a:off x="971600" y="10375"/>
            <a:ext cx="7416824" cy="898345"/>
          </a:xfrm>
          <a:prstGeom prst="rect">
            <a:avLst/>
          </a:prstGeom>
          <a:noFill/>
          <a:ln cap="flat" cmpd="sng" w="571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C7876"/>
              </a:buClr>
              <a:buSzPts val="2400"/>
              <a:buFont typeface="Constantia"/>
              <a:buNone/>
            </a:pPr>
            <a:r>
              <a:rPr b="1" lang="fr-FR" sz="2400">
                <a:solidFill>
                  <a:srgbClr val="FC7876"/>
                </a:solidFill>
                <a:latin typeface="Constantia"/>
                <a:ea typeface="Constantia"/>
                <a:cs typeface="Constantia"/>
                <a:sym typeface="Constantia"/>
              </a:rPr>
              <a:t>  Classification des mdts agissant  sur le SN Sympathique</a:t>
            </a:r>
            <a:endParaRPr b="1" sz="2400">
              <a:solidFill>
                <a:srgbClr val="FC7876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8662" y="0"/>
            <a:ext cx="750099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"/>
          <p:cNvSpPr txBox="1"/>
          <p:nvPr>
            <p:ph type="title"/>
          </p:nvPr>
        </p:nvSpPr>
        <p:spPr>
          <a:xfrm>
            <a:off x="214282" y="2000240"/>
            <a:ext cx="8786874" cy="2071702"/>
          </a:xfrm>
          <a:prstGeom prst="rect">
            <a:avLst/>
          </a:prstGeom>
          <a:noFill/>
          <a:ln cap="flat" cmpd="sng" w="5715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BDD1F9"/>
              </a:buClr>
              <a:buSzPts val="4800"/>
              <a:buFont typeface="Constantia"/>
              <a:buNone/>
            </a:pPr>
            <a:r>
              <a:rPr b="1" lang="fr-FR" sz="4800">
                <a:solidFill>
                  <a:srgbClr val="BDD1F9"/>
                </a:solidFill>
                <a:latin typeface="Constantia"/>
                <a:ea typeface="Constantia"/>
                <a:cs typeface="Constantia"/>
                <a:sym typeface="Constantia"/>
              </a:rPr>
              <a:t>Les sympathomimétiques</a:t>
            </a:r>
            <a:br>
              <a:rPr b="1" lang="fr-FR" sz="4800">
                <a:solidFill>
                  <a:srgbClr val="BDD1F9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r>
              <a:rPr b="1" lang="fr-FR" sz="4800">
                <a:solidFill>
                  <a:srgbClr val="BDD1F9"/>
                </a:solidFill>
                <a:latin typeface="Constantia"/>
                <a:ea typeface="Constantia"/>
                <a:cs typeface="Constantia"/>
                <a:sym typeface="Constantia"/>
              </a:rPr>
              <a:t>(Agonistes)</a:t>
            </a:r>
            <a:endParaRPr sz="4800">
              <a:latin typeface="Constantia"/>
              <a:ea typeface="Constantia"/>
              <a:cs typeface="Constantia"/>
              <a:sym typeface="Constant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Bureau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2022-05-15T22:00:01Z</dcterms:created>
  <dc:creator>DELLpc</dc:creator>
</cp:coreProperties>
</file>