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35" autoAdjust="0"/>
    <p:restoredTop sz="94660"/>
  </p:normalViewPr>
  <p:slideViewPr>
    <p:cSldViewPr>
      <p:cViewPr>
        <p:scale>
          <a:sx n="60" d="100"/>
          <a:sy n="60" d="100"/>
        </p:scale>
        <p:origin x="-13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0C5E0-51DE-4FD0-BA60-D4A22E9B1B16}" type="datetimeFigureOut">
              <a:rPr lang="fr-FR" smtClean="0"/>
              <a:pPr/>
              <a:t>29/05/2024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1769-659B-498E-95B8-7420DBA35EC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11769-659B-498E-95B8-7420DBA35ECA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11769-659B-498E-95B8-7420DBA35ECA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B%C3%AAta-lactame" TargetMode="External"/><Relationship Id="rId2" Type="http://schemas.openxmlformats.org/officeDocument/2006/relationships/hyperlink" Target="https://fr.wikipedia.org/wiki/Famille_d'antibiotiqu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3108" y="785794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Georgia" pitchFamily="18" charset="0"/>
              </a:rPr>
              <a:t>Faculté de Médecine</a:t>
            </a:r>
            <a:br>
              <a:rPr lang="fr-FR" sz="28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fr-FR" sz="2800" dirty="0" smtClean="0">
                <a:solidFill>
                  <a:schemeClr val="tx1"/>
                </a:solidFill>
                <a:latin typeface="Georgia" pitchFamily="18" charset="0"/>
              </a:rPr>
              <a:t>Cours de pharmacologie</a:t>
            </a:r>
            <a:br>
              <a:rPr lang="fr-FR" sz="28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fr-FR" sz="2800" dirty="0" smtClean="0">
                <a:solidFill>
                  <a:schemeClr val="tx1"/>
                </a:solidFill>
                <a:latin typeface="Georgia" pitchFamily="18" charset="0"/>
              </a:rPr>
              <a:t>3éme année médecine</a:t>
            </a:r>
            <a:endParaRPr lang="fr-FR" sz="2800" dirty="0">
              <a:latin typeface="Georgi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85984" y="3486160"/>
            <a:ext cx="6172200" cy="2014542"/>
          </a:xfrm>
        </p:spPr>
        <p:txBody>
          <a:bodyPr>
            <a:normAutofit/>
          </a:bodyPr>
          <a:lstStyle/>
          <a:p>
            <a:pPr algn="ctr"/>
            <a:r>
              <a:rPr lang="fr-FR" sz="3600" dirty="0" smtClean="0">
                <a:latin typeface="Comic Sans MS" pitchFamily="66" charset="0"/>
              </a:rPr>
              <a:t>CLASSIFICATION DES ANTIBIOTIQUES</a:t>
            </a:r>
          </a:p>
          <a:p>
            <a:pPr algn="ctr"/>
            <a:r>
              <a:rPr lang="fr-FR" sz="3600" dirty="0" smtClean="0">
                <a:latin typeface="Comic Sans MS" pitchFamily="66" charset="0"/>
              </a:rPr>
              <a:t>(1ére partie)</a:t>
            </a:r>
          </a:p>
          <a:p>
            <a:pPr algn="ctr"/>
            <a:endParaRPr lang="fr-FR" sz="3600" dirty="0">
              <a:latin typeface="Comic Sans MS" pitchFamily="66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57290" y="5863256"/>
            <a:ext cx="4500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Comic Sans MS" pitchFamily="66" charset="0"/>
              </a:rPr>
              <a:t>Présenté par: Dr. ARAB.A</a:t>
            </a:r>
          </a:p>
          <a:p>
            <a:pPr algn="ctr"/>
            <a:endParaRPr lang="fr-FR" b="1" dirty="0" smtClean="0">
              <a:latin typeface="Comic Sans MS" pitchFamily="66" charset="0"/>
            </a:endParaRPr>
          </a:p>
          <a:p>
            <a:pPr algn="ctr"/>
            <a:r>
              <a:rPr lang="fr-FR" b="1" dirty="0" smtClean="0">
                <a:latin typeface="Comic Sans MS" pitchFamily="66" charset="0"/>
              </a:rPr>
              <a:t>2023/2024</a:t>
            </a:r>
            <a:endParaRPr lang="fr-FR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571612"/>
            <a:ext cx="8215338" cy="528638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fr-FR" sz="3600" b="1" u="sng" dirty="0" smtClean="0">
                <a:solidFill>
                  <a:srgbClr val="FF0000"/>
                </a:solidFill>
                <a:latin typeface="Comic Sans MS" pitchFamily="66" charset="0"/>
              </a:rPr>
              <a:t>A- Pénicillines: </a:t>
            </a:r>
          </a:p>
          <a:p>
            <a:pPr>
              <a:buNone/>
            </a:pPr>
            <a:r>
              <a:rPr lang="fr-FR" sz="2900" b="1" i="1" u="sng" dirty="0" smtClean="0">
                <a:solidFill>
                  <a:srgbClr val="33CCCC"/>
                </a:solidFill>
                <a:latin typeface="Comic Sans MS" pitchFamily="66" charset="0"/>
              </a:rPr>
              <a:t>b- pénicilline A:</a:t>
            </a:r>
          </a:p>
          <a:p>
            <a:pPr>
              <a:buFont typeface="Arial" pitchFamily="34" charset="0"/>
              <a:buChar char="•"/>
            </a:pPr>
            <a:r>
              <a:rPr lang="fr-FR" sz="2900" dirty="0" smtClean="0">
                <a:latin typeface="Comic Sans MS" pitchFamily="66" charset="0"/>
              </a:rPr>
              <a:t>Ampicilline </a:t>
            </a:r>
          </a:p>
          <a:p>
            <a:pPr>
              <a:buFont typeface="Arial" pitchFamily="34" charset="0"/>
              <a:buChar char="•"/>
            </a:pPr>
            <a:r>
              <a:rPr lang="fr-FR" sz="2900" dirty="0" err="1" smtClean="0">
                <a:latin typeface="Comic Sans MS" pitchFamily="66" charset="0"/>
              </a:rPr>
              <a:t>Amoxicilline</a:t>
            </a:r>
            <a:r>
              <a:rPr lang="fr-FR" sz="2900" dirty="0" smtClean="0">
                <a:latin typeface="Comic Sans MS" pitchFamily="66" charset="0"/>
              </a:rPr>
              <a:t> : </a:t>
            </a:r>
            <a:r>
              <a:rPr lang="fr-FR" sz="2900" dirty="0" err="1" smtClean="0">
                <a:latin typeface="Comic Sans MS" pitchFamily="66" charset="0"/>
              </a:rPr>
              <a:t>Clamoxyl</a:t>
            </a:r>
            <a:r>
              <a:rPr lang="fr-FR" sz="2900" dirty="0" smtClean="0">
                <a:latin typeface="Comic Sans MS" pitchFamily="66" charset="0"/>
              </a:rPr>
              <a:t>®.</a:t>
            </a:r>
          </a:p>
          <a:p>
            <a:pPr>
              <a:buFont typeface="Wingdings" pitchFamily="2" charset="2"/>
              <a:buChar char="v"/>
            </a:pPr>
            <a:r>
              <a:rPr lang="fr-FR" sz="2900" u="sng" dirty="0" smtClean="0">
                <a:solidFill>
                  <a:srgbClr val="92D050"/>
                </a:solidFill>
                <a:latin typeface="Comic Sans MS" pitchFamily="66" charset="0"/>
              </a:rPr>
              <a:t>Spectre:</a:t>
            </a:r>
          </a:p>
          <a:p>
            <a:pPr>
              <a:buFont typeface="Arial" pitchFamily="34" charset="0"/>
              <a:buChar char="•"/>
            </a:pPr>
            <a:r>
              <a:rPr lang="fr-FR" sz="2900" dirty="0" smtClean="0">
                <a:solidFill>
                  <a:srgbClr val="FF0000"/>
                </a:solidFill>
                <a:latin typeface="Comic Sans MS" pitchFamily="66" charset="0"/>
              </a:rPr>
              <a:t>Streptocoques</a:t>
            </a:r>
            <a:r>
              <a:rPr lang="fr-FR" sz="2900" dirty="0" smtClean="0">
                <a:latin typeface="Comic Sans MS" pitchFamily="66" charset="0"/>
              </a:rPr>
              <a:t> (A et D), </a:t>
            </a:r>
            <a:r>
              <a:rPr lang="fr-FR" sz="2900" dirty="0" smtClean="0">
                <a:solidFill>
                  <a:srgbClr val="FF0000"/>
                </a:solidFill>
                <a:latin typeface="Comic Sans MS" pitchFamily="66" charset="0"/>
              </a:rPr>
              <a:t>pneumocoques</a:t>
            </a:r>
            <a:r>
              <a:rPr lang="fr-FR" sz="2900" dirty="0" smtClean="0">
                <a:latin typeface="Comic Sans MS" pitchFamily="66" charset="0"/>
              </a:rPr>
              <a:t> (</a:t>
            </a:r>
            <a:r>
              <a:rPr lang="en-US" sz="2900" dirty="0" smtClean="0">
                <a:latin typeface="Comic Sans MS" pitchFamily="66" charset="0"/>
              </a:rPr>
              <a:t>±),</a:t>
            </a:r>
          </a:p>
          <a:p>
            <a:pPr>
              <a:buFont typeface="Arial" pitchFamily="34" charset="0"/>
              <a:buChar char="•"/>
            </a:pPr>
            <a:r>
              <a:rPr lang="en-US" sz="2900" dirty="0" err="1" smtClean="0">
                <a:solidFill>
                  <a:srgbClr val="FF0000"/>
                </a:solidFill>
                <a:latin typeface="Comic Sans MS" pitchFamily="66" charset="0"/>
              </a:rPr>
              <a:t>Enterocoques</a:t>
            </a:r>
            <a:endParaRPr lang="en-US" sz="29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sz="2900" u="sng" dirty="0" smtClean="0">
                <a:solidFill>
                  <a:srgbClr val="92D050"/>
                </a:solidFill>
                <a:latin typeface="Comic Sans MS" pitchFamily="66" charset="0"/>
              </a:rPr>
              <a:t>indications:</a:t>
            </a:r>
          </a:p>
          <a:p>
            <a:pPr>
              <a:buFont typeface="Arial" pitchFamily="34" charset="0"/>
              <a:buChar char="•"/>
            </a:pPr>
            <a:r>
              <a:rPr lang="fr-FR" sz="2900" dirty="0" smtClean="0">
                <a:latin typeface="Comic Sans MS" pitchFamily="66" charset="0"/>
              </a:rPr>
              <a:t>Pneumonie à pneumocoques;</a:t>
            </a:r>
          </a:p>
          <a:p>
            <a:pPr>
              <a:buFont typeface="Arial" pitchFamily="34" charset="0"/>
              <a:buChar char="•"/>
            </a:pPr>
            <a:r>
              <a:rPr lang="fr-FR" sz="2900" dirty="0" smtClean="0">
                <a:latin typeface="Comic Sans MS" pitchFamily="66" charset="0"/>
              </a:rPr>
              <a:t>Angine aiguë;</a:t>
            </a:r>
          </a:p>
          <a:p>
            <a:pPr>
              <a:buFont typeface="Arial" pitchFamily="34" charset="0"/>
              <a:buChar char="•"/>
            </a:pPr>
            <a:r>
              <a:rPr lang="fr-FR" sz="2900" dirty="0" smtClean="0">
                <a:latin typeface="Comic Sans MS" pitchFamily="66" charset="0"/>
              </a:rPr>
              <a:t>Prophylaxie endocardite;</a:t>
            </a:r>
          </a:p>
          <a:p>
            <a:pPr>
              <a:buFont typeface="Arial" pitchFamily="34" charset="0"/>
              <a:buChar char="•"/>
            </a:pPr>
            <a:r>
              <a:rPr lang="fr-FR" sz="2900" dirty="0" smtClean="0">
                <a:solidFill>
                  <a:srgbClr val="FF0000"/>
                </a:solidFill>
                <a:latin typeface="Comic Sans MS" pitchFamily="66" charset="0"/>
              </a:rPr>
              <a:t>Eradication </a:t>
            </a:r>
            <a:r>
              <a:rPr lang="fr-FR" sz="2900" i="1" dirty="0" smtClean="0">
                <a:solidFill>
                  <a:srgbClr val="FF0000"/>
                </a:solidFill>
                <a:latin typeface="Comic Sans MS" pitchFamily="66" charset="0"/>
              </a:rPr>
              <a:t>H. </a:t>
            </a:r>
            <a:r>
              <a:rPr lang="fr-FR" sz="2900" i="1" dirty="0" err="1" smtClean="0">
                <a:solidFill>
                  <a:srgbClr val="FF0000"/>
                </a:solidFill>
                <a:latin typeface="Comic Sans MS" pitchFamily="66" charset="0"/>
              </a:rPr>
              <a:t>pylori</a:t>
            </a:r>
            <a:r>
              <a:rPr lang="fr-FR" sz="29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sz="2900" i="1" dirty="0" smtClean="0">
                <a:latin typeface="Comic Sans MS" pitchFamily="66" charset="0"/>
              </a:rPr>
              <a:t>+ (</a:t>
            </a:r>
            <a:r>
              <a:rPr lang="fr-FR" sz="2900" i="1" dirty="0" err="1" smtClean="0">
                <a:latin typeface="Comic Sans MS" pitchFamily="66" charset="0"/>
              </a:rPr>
              <a:t>clarithromycine</a:t>
            </a:r>
            <a:r>
              <a:rPr lang="fr-FR" sz="2900" i="1" dirty="0" smtClean="0">
                <a:latin typeface="Comic Sans MS" pitchFamily="66" charset="0"/>
              </a:rPr>
              <a:t> *macrolide* et </a:t>
            </a:r>
            <a:r>
              <a:rPr lang="fr-FR" sz="2900" i="1" dirty="0" err="1" smtClean="0">
                <a:latin typeface="Comic Sans MS" pitchFamily="66" charset="0"/>
              </a:rPr>
              <a:t>omeprazol</a:t>
            </a:r>
            <a:r>
              <a:rPr lang="fr-FR" sz="2900" i="1" dirty="0" smtClean="0">
                <a:latin typeface="Comic Sans MS" pitchFamily="66" charset="0"/>
              </a:rPr>
              <a:t> *IPP*) = </a:t>
            </a:r>
            <a:r>
              <a:rPr lang="fr-FR" sz="2900" i="1" dirty="0" smtClean="0">
                <a:solidFill>
                  <a:srgbClr val="FF0000"/>
                </a:solidFill>
                <a:latin typeface="Comic Sans MS" pitchFamily="66" charset="0"/>
              </a:rPr>
              <a:t>trithérapie</a:t>
            </a:r>
            <a:endParaRPr lang="fr-FR" sz="29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en-US" sz="2900" dirty="0" smtClean="0">
              <a:latin typeface="Comic Sans MS" pitchFamily="66" charset="0"/>
            </a:endParaRPr>
          </a:p>
        </p:txBody>
      </p:sp>
      <p:pic>
        <p:nvPicPr>
          <p:cNvPr id="4" name="Picture 1029"/>
          <p:cNvPicPr>
            <a:picLocks noChangeAspect="1" noChangeArrowheads="1"/>
          </p:cNvPicPr>
          <p:nvPr/>
        </p:nvPicPr>
        <p:blipFill>
          <a:blip r:embed="rId2">
            <a:lum bright="38000"/>
          </a:blip>
          <a:srcRect/>
          <a:stretch>
            <a:fillRect/>
          </a:stretch>
        </p:blipFill>
        <p:spPr bwMode="auto">
          <a:xfrm>
            <a:off x="6286512" y="2357430"/>
            <a:ext cx="2143125" cy="83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/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A- Pénicillines: </a:t>
            </a:r>
          </a:p>
          <a:p>
            <a:pPr>
              <a:buNone/>
            </a:pPr>
            <a:r>
              <a:rPr lang="fr-FR" b="1" i="1" u="sng" dirty="0" smtClean="0">
                <a:solidFill>
                  <a:srgbClr val="33CCCC"/>
                </a:solidFill>
                <a:latin typeface="Comic Sans MS" pitchFamily="66" charset="0"/>
              </a:rPr>
              <a:t>c- pénicilline M (</a:t>
            </a:r>
            <a:r>
              <a:rPr lang="fr-FR" b="1" i="1" u="sng" dirty="0" err="1" smtClean="0">
                <a:solidFill>
                  <a:srgbClr val="33CCCC"/>
                </a:solidFill>
                <a:latin typeface="Comic Sans MS" pitchFamily="66" charset="0"/>
              </a:rPr>
              <a:t>méticillines</a:t>
            </a:r>
            <a:r>
              <a:rPr lang="fr-FR" b="1" i="1" u="sng" smtClean="0">
                <a:solidFill>
                  <a:srgbClr val="33CCCC"/>
                </a:solidFill>
                <a:latin typeface="Comic Sans MS" pitchFamily="66" charset="0"/>
              </a:rPr>
              <a:t>):</a:t>
            </a:r>
            <a:endParaRPr lang="fr-FR" b="1" i="1" u="sng" dirty="0" smtClean="0">
              <a:solidFill>
                <a:srgbClr val="33CCCC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Oxacilline :</a:t>
            </a:r>
            <a:r>
              <a:rPr lang="fr-FR" dirty="0" err="1" smtClean="0">
                <a:latin typeface="Comic Sans MS" pitchFamily="66" charset="0"/>
              </a:rPr>
              <a:t>Bristopen</a:t>
            </a:r>
            <a:r>
              <a:rPr lang="fr-FR" dirty="0" smtClean="0">
                <a:latin typeface="Comic Sans MS" pitchFamily="66" charset="0"/>
              </a:rPr>
              <a:t>®</a:t>
            </a:r>
          </a:p>
          <a:p>
            <a:pPr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</a:rPr>
              <a:t>Cloxacilline</a:t>
            </a:r>
            <a:r>
              <a:rPr lang="fr-FR" dirty="0" smtClean="0">
                <a:latin typeface="Comic Sans MS" pitchFamily="66" charset="0"/>
              </a:rPr>
              <a:t/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Spectre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Staphylocoque sensible à la </a:t>
            </a:r>
            <a:r>
              <a:rPr lang="fr-FR" dirty="0" err="1" smtClean="0">
                <a:latin typeface="Comic Sans MS" pitchFamily="66" charset="0"/>
              </a:rPr>
              <a:t>méticilline</a:t>
            </a:r>
            <a:r>
              <a:rPr lang="fr-FR" dirty="0" smtClean="0">
                <a:latin typeface="Comic Sans MS" pitchFamily="66" charset="0"/>
              </a:rPr>
              <a:t> (SAMS).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Indications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sévères à SAMS (+ aminosides ou </a:t>
            </a:r>
            <a:r>
              <a:rPr lang="fr-FR" dirty="0" err="1" smtClean="0">
                <a:latin typeface="Comic Sans MS" pitchFamily="66" charset="0"/>
              </a:rPr>
              <a:t>fluoroquinolones</a:t>
            </a:r>
            <a:r>
              <a:rPr lang="fr-FR" dirty="0" smtClean="0">
                <a:latin typeface="Comic Sans MS" pitchFamily="66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cutanées à SAMS.</a:t>
            </a:r>
          </a:p>
          <a:p>
            <a:pPr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lum bright="38000" contrast="12000"/>
          </a:blip>
          <a:srcRect/>
          <a:stretch>
            <a:fillRect/>
          </a:stretch>
        </p:blipFill>
        <p:spPr bwMode="auto">
          <a:xfrm>
            <a:off x="6072198" y="2214554"/>
            <a:ext cx="2457450" cy="155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A- Pénicillines: </a:t>
            </a:r>
          </a:p>
          <a:p>
            <a:pPr>
              <a:buNone/>
            </a:pPr>
            <a:r>
              <a:rPr lang="fr-FR" b="1" i="1" u="sng" dirty="0" smtClean="0">
                <a:solidFill>
                  <a:srgbClr val="33CCCC"/>
                </a:solidFill>
                <a:latin typeface="Comic Sans MS" pitchFamily="66" charset="0"/>
              </a:rPr>
              <a:t>d- Les inhibiteurs des B-</a:t>
            </a:r>
            <a:r>
              <a:rPr lang="fr-FR" b="1" i="1" u="sng" dirty="0" err="1" smtClean="0">
                <a:solidFill>
                  <a:srgbClr val="33CCCC"/>
                </a:solidFill>
                <a:latin typeface="Comic Sans MS" pitchFamily="66" charset="0"/>
              </a:rPr>
              <a:t>Lactamases</a:t>
            </a:r>
            <a:r>
              <a:rPr lang="fr-FR" b="1" i="1" u="sng" dirty="0" smtClean="0">
                <a:solidFill>
                  <a:srgbClr val="33CCCC"/>
                </a:solidFill>
                <a:latin typeface="Comic Sans MS" pitchFamily="66" charset="0"/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But:</a:t>
            </a:r>
            <a:r>
              <a:rPr lang="fr-FR" dirty="0" smtClean="0">
                <a:latin typeface="Comic Sans MS" pitchFamily="66" charset="0"/>
              </a:rPr>
              <a:t> Restauration de l’activité </a:t>
            </a:r>
            <a:r>
              <a:rPr lang="fr-FR" dirty="0" err="1" smtClean="0">
                <a:latin typeface="Comic Sans MS" pitchFamily="66" charset="0"/>
              </a:rPr>
              <a:t>anti-bactérienne</a:t>
            </a:r>
            <a:r>
              <a:rPr lang="fr-FR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fr-FR" b="1" dirty="0" err="1" smtClean="0">
                <a:latin typeface="Comic Sans MS" pitchFamily="66" charset="0"/>
              </a:rPr>
              <a:t>Amoxicilline</a:t>
            </a:r>
            <a:r>
              <a:rPr lang="fr-FR" b="1" dirty="0" smtClean="0">
                <a:latin typeface="Comic Sans MS" pitchFamily="66" charset="0"/>
              </a:rPr>
              <a:t> + </a:t>
            </a:r>
            <a:r>
              <a:rPr lang="fr-FR" b="1" dirty="0" err="1" smtClean="0">
                <a:latin typeface="Comic Sans MS" pitchFamily="66" charset="0"/>
              </a:rPr>
              <a:t>Ac</a:t>
            </a:r>
            <a:r>
              <a:rPr lang="fr-FR" b="1" dirty="0" smtClean="0">
                <a:latin typeface="Comic Sans MS" pitchFamily="66" charset="0"/>
              </a:rPr>
              <a:t>. </a:t>
            </a:r>
            <a:r>
              <a:rPr lang="fr-FR" b="1" dirty="0" err="1" smtClean="0">
                <a:latin typeface="Comic Sans MS" pitchFamily="66" charset="0"/>
              </a:rPr>
              <a:t>Clavulanique</a:t>
            </a:r>
            <a:r>
              <a:rPr lang="fr-FR" b="1" dirty="0" smtClean="0"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:</a:t>
            </a:r>
            <a:r>
              <a:rPr lang="fr-FR" dirty="0" err="1" smtClean="0">
                <a:latin typeface="Comic Sans MS" pitchFamily="66" charset="0"/>
              </a:rPr>
              <a:t>Augmentin</a:t>
            </a:r>
            <a:r>
              <a:rPr lang="fr-FR" dirty="0" smtClean="0">
                <a:latin typeface="Comic Sans MS" pitchFamily="66" charset="0"/>
              </a:rPr>
              <a:t>®;</a:t>
            </a:r>
          </a:p>
          <a:p>
            <a:pPr>
              <a:buFont typeface="Arial" pitchFamily="34" charset="0"/>
              <a:buChar char="•"/>
            </a:pPr>
            <a:r>
              <a:rPr lang="fr-FR" b="1" dirty="0" err="1" smtClean="0">
                <a:latin typeface="Comic Sans MS" pitchFamily="66" charset="0"/>
              </a:rPr>
              <a:t>Ticarcilline</a:t>
            </a:r>
            <a:r>
              <a:rPr lang="fr-FR" b="1" dirty="0" smtClean="0">
                <a:latin typeface="Comic Sans MS" pitchFamily="66" charset="0"/>
              </a:rPr>
              <a:t> + </a:t>
            </a:r>
            <a:r>
              <a:rPr lang="fr-FR" b="1" dirty="0" err="1" smtClean="0">
                <a:latin typeface="Comic Sans MS" pitchFamily="66" charset="0"/>
              </a:rPr>
              <a:t>Ac</a:t>
            </a:r>
            <a:r>
              <a:rPr lang="fr-FR" b="1" dirty="0" smtClean="0">
                <a:latin typeface="Comic Sans MS" pitchFamily="66" charset="0"/>
              </a:rPr>
              <a:t>. </a:t>
            </a:r>
            <a:r>
              <a:rPr lang="fr-FR" b="1" dirty="0" err="1" smtClean="0">
                <a:latin typeface="Comic Sans MS" pitchFamily="66" charset="0"/>
              </a:rPr>
              <a:t>Clavulanique</a:t>
            </a:r>
            <a:r>
              <a:rPr lang="fr-FR" b="1" dirty="0" smtClean="0"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:</a:t>
            </a:r>
            <a:r>
              <a:rPr lang="fr-FR" dirty="0" err="1" smtClean="0">
                <a:latin typeface="Comic Sans MS" pitchFamily="66" charset="0"/>
              </a:rPr>
              <a:t>Claventin</a:t>
            </a:r>
            <a:r>
              <a:rPr lang="fr-FR" dirty="0" smtClean="0">
                <a:latin typeface="Comic Sans MS" pitchFamily="66" charset="0"/>
              </a:rPr>
              <a:t>®;</a:t>
            </a:r>
          </a:p>
          <a:p>
            <a:pPr>
              <a:buFont typeface="Arial" pitchFamily="34" charset="0"/>
              <a:buChar char="•"/>
            </a:pPr>
            <a:r>
              <a:rPr lang="fr-FR" b="1" dirty="0" err="1" smtClean="0">
                <a:latin typeface="Comic Sans MS" pitchFamily="66" charset="0"/>
              </a:rPr>
              <a:t>Pipéracilline</a:t>
            </a:r>
            <a:r>
              <a:rPr lang="fr-FR" b="1" dirty="0" smtClean="0">
                <a:latin typeface="Comic Sans MS" pitchFamily="66" charset="0"/>
              </a:rPr>
              <a:t> + </a:t>
            </a:r>
            <a:r>
              <a:rPr lang="fr-FR" b="1" dirty="0" err="1" smtClean="0">
                <a:latin typeface="Comic Sans MS" pitchFamily="66" charset="0"/>
              </a:rPr>
              <a:t>Tazobactam</a:t>
            </a:r>
            <a:r>
              <a:rPr lang="fr-FR" dirty="0" smtClean="0">
                <a:latin typeface="Comic Sans MS" pitchFamily="66" charset="0"/>
              </a:rPr>
              <a:t> :</a:t>
            </a:r>
            <a:r>
              <a:rPr lang="fr-FR" dirty="0" err="1" smtClean="0">
                <a:latin typeface="Comic Sans MS" pitchFamily="66" charset="0"/>
              </a:rPr>
              <a:t>Tazocilline</a:t>
            </a:r>
            <a:r>
              <a:rPr lang="fr-FR" dirty="0" smtClean="0">
                <a:latin typeface="Comic Sans MS" pitchFamily="66" charset="0"/>
              </a:rPr>
              <a:t>®.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Spectre 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i="1" dirty="0" err="1" smtClean="0">
                <a:latin typeface="Comic Sans MS" pitchFamily="66" charset="0"/>
              </a:rPr>
              <a:t>Haemophilus</a:t>
            </a:r>
            <a:r>
              <a:rPr lang="fr-FR" i="1" dirty="0" smtClean="0">
                <a:latin typeface="Comic Sans MS" pitchFamily="66" charset="0"/>
              </a:rPr>
              <a:t> </a:t>
            </a:r>
            <a:r>
              <a:rPr lang="fr-FR" i="1" dirty="0" err="1" smtClean="0">
                <a:latin typeface="Comic Sans MS" pitchFamily="66" charset="0"/>
              </a:rPr>
              <a:t>bêtalactamases</a:t>
            </a:r>
            <a:r>
              <a:rPr lang="fr-FR" dirty="0" smtClean="0">
                <a:latin typeface="Comic Sans MS" pitchFamily="66" charset="0"/>
              </a:rPr>
              <a:t> +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Anaérobies </a:t>
            </a:r>
            <a:r>
              <a:rPr lang="fr-FR" dirty="0" err="1" smtClean="0">
                <a:latin typeface="Comic Sans MS" pitchFamily="66" charset="0"/>
              </a:rPr>
              <a:t>bêtalactamases</a:t>
            </a:r>
            <a:r>
              <a:rPr lang="fr-FR" dirty="0" smtClean="0">
                <a:latin typeface="Comic Sans MS" pitchFamily="66" charset="0"/>
              </a:rPr>
              <a:t> +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smtClean="0">
                <a:latin typeface="Comic Sans MS" pitchFamily="66" charset="0"/>
              </a:rPr>
              <a:t>SAMS.</a:t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>			</a:t>
            </a:r>
            <a:endParaRPr lang="en-US" i="1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Indications 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i="1" dirty="0" err="1" smtClean="0">
                <a:solidFill>
                  <a:srgbClr val="FF0066"/>
                </a:solidFill>
                <a:latin typeface="Comic Sans MS" pitchFamily="66" charset="0"/>
              </a:rPr>
              <a:t>Augmentin</a:t>
            </a:r>
            <a:r>
              <a:rPr lang="fr-FR" i="1" dirty="0" smtClean="0">
                <a:solidFill>
                  <a:srgbClr val="FF0066"/>
                </a:solidFill>
                <a:latin typeface="Comic Sans MS" pitchFamily="66" charset="0"/>
              </a:rPr>
              <a:t>® : </a:t>
            </a:r>
            <a:r>
              <a:rPr lang="fr-FR" dirty="0" smtClean="0">
                <a:latin typeface="Comic Sans MS" pitchFamily="66" charset="0"/>
              </a:rPr>
              <a:t>Otites, pneumopathies, salpingites, infections abdominales;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i="1" dirty="0" err="1" smtClean="0">
                <a:solidFill>
                  <a:srgbClr val="FF0066"/>
                </a:solidFill>
                <a:latin typeface="Comic Sans MS" pitchFamily="66" charset="0"/>
              </a:rPr>
              <a:t>Tazocilline</a:t>
            </a:r>
            <a:r>
              <a:rPr lang="fr-FR" i="1" dirty="0" smtClean="0">
                <a:solidFill>
                  <a:srgbClr val="FF0066"/>
                </a:solidFill>
                <a:latin typeface="Comic Sans MS" pitchFamily="66" charset="0"/>
              </a:rPr>
              <a:t>® : </a:t>
            </a:r>
            <a:r>
              <a:rPr lang="fr-FR" dirty="0" smtClean="0">
                <a:latin typeface="Comic Sans MS" pitchFamily="66" charset="0"/>
              </a:rPr>
              <a:t>Infections sévères </a:t>
            </a:r>
            <a:r>
              <a:rPr lang="fr-FR" dirty="0" err="1" smtClean="0">
                <a:latin typeface="Comic Sans MS" pitchFamily="66" charset="0"/>
              </a:rPr>
              <a:t>plurimicrobiennes</a:t>
            </a:r>
            <a:r>
              <a:rPr lang="fr-FR" dirty="0" smtClean="0">
                <a:latin typeface="Comic Sans MS" pitchFamily="66" charset="0"/>
              </a:rPr>
              <a:t> (Tube digestif, pneumopathies de déglutition).</a:t>
            </a:r>
          </a:p>
          <a:p>
            <a:pPr>
              <a:buFont typeface="Arial" pitchFamily="34" charset="0"/>
              <a:buChar char="•"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lum bright="34000" contrast="12000"/>
          </a:blip>
          <a:srcRect/>
          <a:stretch>
            <a:fillRect/>
          </a:stretch>
        </p:blipFill>
        <p:spPr bwMode="auto">
          <a:xfrm>
            <a:off x="6215074" y="3429000"/>
            <a:ext cx="2314575" cy="1704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B- Les Céphalosporines:</a:t>
            </a:r>
            <a:r>
              <a:rPr lang="fr-FR" b="1" u="sng" dirty="0" smtClean="0">
                <a:solidFill>
                  <a:srgbClr val="FF0000"/>
                </a:solidFill>
                <a:latin typeface="Comic Sans MS" pitchFamily="66" charset="0"/>
              </a:rPr>
              <a:t> « </a:t>
            </a:r>
            <a:r>
              <a:rPr lang="fr-FR" b="1" u="sng" dirty="0" err="1" smtClean="0">
                <a:solidFill>
                  <a:srgbClr val="FF0000"/>
                </a:solidFill>
                <a:latin typeface="Comic Sans MS" pitchFamily="66" charset="0"/>
              </a:rPr>
              <a:t>fn</a:t>
            </a:r>
            <a:r>
              <a:rPr lang="fr-FR" b="1" u="sng" dirty="0" smtClean="0">
                <a:solidFill>
                  <a:srgbClr val="FF0000"/>
                </a:solidFill>
                <a:latin typeface="Comic Sans MS" pitchFamily="66" charset="0"/>
              </a:rPr>
              <a:t> du spectre d’action »</a:t>
            </a:r>
          </a:p>
          <a:p>
            <a:pPr algn="just">
              <a:buNone/>
            </a:pPr>
            <a:r>
              <a:rPr lang="fr-FR" b="1" i="1" u="sng" dirty="0" smtClean="0">
                <a:solidFill>
                  <a:srgbClr val="33CCCC"/>
                </a:solidFill>
                <a:latin typeface="Comic Sans MS" pitchFamily="66" charset="0"/>
              </a:rPr>
              <a:t>a- Céphalosporines de 1ére génération:</a:t>
            </a:r>
          </a:p>
          <a:p>
            <a:pPr algn="just"/>
            <a:r>
              <a:rPr lang="fr-FR" dirty="0" err="1" smtClean="0">
                <a:latin typeface="Comic Sans MS" pitchFamily="66" charset="0"/>
              </a:rPr>
              <a:t>Céfaclor</a:t>
            </a:r>
            <a:r>
              <a:rPr lang="fr-FR" dirty="0" smtClean="0">
                <a:latin typeface="Comic Sans MS" pitchFamily="66" charset="0"/>
              </a:rPr>
              <a:t> </a:t>
            </a:r>
          </a:p>
          <a:p>
            <a:pPr algn="just"/>
            <a:r>
              <a:rPr lang="fr-FR" dirty="0" err="1" smtClean="0">
                <a:latin typeface="Comic Sans MS" pitchFamily="66" charset="0"/>
              </a:rPr>
              <a:t>Céfatrizine</a:t>
            </a:r>
            <a:r>
              <a:rPr lang="fr-FR" dirty="0" smtClean="0">
                <a:latin typeface="Comic Sans MS" pitchFamily="66" charset="0"/>
              </a:rPr>
              <a:t> </a:t>
            </a:r>
          </a:p>
          <a:p>
            <a:pPr algn="just">
              <a:buNone/>
            </a:pPr>
            <a:endParaRPr lang="fr-FR" dirty="0" smtClean="0">
              <a:latin typeface="Comic Sans MS" pitchFamily="66" charset="0"/>
            </a:endParaRPr>
          </a:p>
          <a:p>
            <a:pPr algn="just">
              <a:buNone/>
            </a:pPr>
            <a:endParaRPr lang="fr-FR" dirty="0" smtClean="0">
              <a:latin typeface="Comic Sans MS" pitchFamily="66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Spectre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SAMS, pneumocoques </a:t>
            </a:r>
            <a:r>
              <a:rPr lang="en-US" dirty="0" smtClean="0">
                <a:latin typeface="Comic Sans MS" pitchFamily="66" charset="0"/>
              </a:rPr>
              <a:t>±, </a:t>
            </a:r>
            <a:r>
              <a:rPr lang="en-US" i="1" dirty="0" smtClean="0">
                <a:latin typeface="Comic Sans MS" pitchFamily="66" charset="0"/>
              </a:rPr>
              <a:t>Proteus mirabilis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endParaRPr lang="en-US" dirty="0" smtClean="0">
              <a:latin typeface="Comic Sans MS" pitchFamily="66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u="sng" dirty="0" smtClean="0">
                <a:solidFill>
                  <a:srgbClr val="92D050"/>
                </a:solidFill>
                <a:latin typeface="Comic Sans MS" pitchFamily="66" charset="0"/>
              </a:rPr>
              <a:t>Indication</a:t>
            </a:r>
            <a:r>
              <a:rPr lang="en-US" dirty="0" smtClean="0">
                <a:latin typeface="Comic Sans MS" pitchFamily="66" charset="0"/>
              </a:rPr>
              <a:t> :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Otites</a:t>
            </a:r>
            <a:r>
              <a:rPr lang="en-US" dirty="0" smtClean="0">
                <a:latin typeface="Comic Sans MS" pitchFamily="66" charset="0"/>
              </a:rPr>
              <a:t>, exacerbation des </a:t>
            </a:r>
            <a:r>
              <a:rPr lang="en-US" dirty="0" err="1" smtClean="0">
                <a:latin typeface="Comic Sans MS" pitchFamily="66" charset="0"/>
              </a:rPr>
              <a:t>bronchites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chroniques</a:t>
            </a:r>
            <a:r>
              <a:rPr lang="en-US" dirty="0" smtClean="0">
                <a:latin typeface="Comic Sans MS" pitchFamily="66" charset="0"/>
              </a:rPr>
              <a:t> (EABC) ;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latin typeface="Comic Sans MS" pitchFamily="66" charset="0"/>
              </a:rPr>
              <a:t>Infections </a:t>
            </a:r>
            <a:r>
              <a:rPr lang="en-US" dirty="0" err="1" smtClean="0">
                <a:latin typeface="Comic Sans MS" pitchFamily="66" charset="0"/>
              </a:rPr>
              <a:t>urinaires</a:t>
            </a:r>
            <a:r>
              <a:rPr lang="en-US" dirty="0" smtClean="0">
                <a:latin typeface="Comic Sans MS" pitchFamily="66" charset="0"/>
              </a:rPr>
              <a:t>.</a:t>
            </a:r>
            <a:endParaRPr lang="fr-FR" dirty="0" smtClean="0">
              <a:latin typeface="Comic Sans MS" pitchFamily="66" charset="0"/>
            </a:endParaRPr>
          </a:p>
          <a:p>
            <a:pPr algn="just">
              <a:buNone/>
            </a:pPr>
            <a:endParaRPr lang="fr-FR" b="1" i="1" u="sng" dirty="0" smtClean="0">
              <a:solidFill>
                <a:srgbClr val="33CCCC"/>
              </a:solidFill>
              <a:latin typeface="Comic Sans MS" pitchFamily="66" charset="0"/>
            </a:endParaRPr>
          </a:p>
          <a:p>
            <a:pPr algn="just"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lum bright="34000" contrast="12000"/>
          </a:blip>
          <a:srcRect/>
          <a:stretch>
            <a:fillRect/>
          </a:stretch>
        </p:blipFill>
        <p:spPr bwMode="auto">
          <a:xfrm>
            <a:off x="4143372" y="2571744"/>
            <a:ext cx="4333875" cy="1476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215338" cy="52578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B- Les Céphalosporines:</a:t>
            </a:r>
          </a:p>
          <a:p>
            <a:pPr>
              <a:buNone/>
            </a:pPr>
            <a:r>
              <a:rPr lang="fr-FR" b="1" i="1" u="sng" dirty="0" smtClean="0">
                <a:solidFill>
                  <a:srgbClr val="33CCCC"/>
                </a:solidFill>
                <a:latin typeface="Comic Sans MS" pitchFamily="66" charset="0"/>
              </a:rPr>
              <a:t>b- Céphalosporines de 2éme génération: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</a:rPr>
              <a:t>Céfamandole</a:t>
            </a: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</a:rPr>
              <a:t>Céfuroxime</a:t>
            </a:r>
            <a:r>
              <a:rPr lang="fr-FR" dirty="0" smtClean="0">
                <a:latin typeface="Comic Sans MS" pitchFamily="66" charset="0"/>
              </a:rPr>
              <a:t> :</a:t>
            </a:r>
            <a:r>
              <a:rPr lang="fr-FR" dirty="0" err="1" smtClean="0">
                <a:latin typeface="Comic Sans MS" pitchFamily="66" charset="0"/>
              </a:rPr>
              <a:t>Zinnat</a:t>
            </a:r>
            <a:r>
              <a:rPr lang="fr-FR" dirty="0" smtClean="0">
                <a:latin typeface="Comic Sans MS" pitchFamily="66" charset="0"/>
              </a:rPr>
              <a:t>®</a:t>
            </a:r>
          </a:p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Diffusion insuffisante au niveau des méninges.</a:t>
            </a:r>
          </a:p>
          <a:p>
            <a:pPr algn="just"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Spectre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Idem à la 1ére G</a:t>
            </a:r>
            <a:endParaRPr lang="en-US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u="sng" dirty="0" smtClean="0">
                <a:solidFill>
                  <a:srgbClr val="92D050"/>
                </a:solidFill>
                <a:latin typeface="Comic Sans MS" pitchFamily="66" charset="0"/>
              </a:rPr>
              <a:t>Indication</a:t>
            </a:r>
            <a:r>
              <a:rPr lang="en-US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err="1" smtClean="0">
                <a:solidFill>
                  <a:srgbClr val="FF0000"/>
                </a:solidFill>
                <a:latin typeface="Comic Sans MS" pitchFamily="66" charset="0"/>
              </a:rPr>
              <a:t>Antibioprophylaxie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Comic Sans MS" pitchFamily="66" charset="0"/>
              </a:rPr>
              <a:t>chirurgicale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 (1 j);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Otite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bronchite</a:t>
            </a:r>
            <a:r>
              <a:rPr lang="en-US" dirty="0" smtClean="0">
                <a:latin typeface="Comic Sans MS" pitchFamily="66" charset="0"/>
              </a:rPr>
              <a:t> (5 à 7 j);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Angines</a:t>
            </a:r>
            <a:r>
              <a:rPr lang="en-US" dirty="0" smtClean="0">
                <a:latin typeface="Comic Sans MS" pitchFamily="66" charset="0"/>
              </a:rPr>
              <a:t> (4j).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B- Les Céphalosporines:</a:t>
            </a:r>
          </a:p>
          <a:p>
            <a:pPr>
              <a:buNone/>
            </a:pPr>
            <a:r>
              <a:rPr lang="fr-FR" b="1" i="1" u="sng" dirty="0" smtClean="0">
                <a:solidFill>
                  <a:srgbClr val="33CCCC"/>
                </a:solidFill>
                <a:latin typeface="Comic Sans MS" pitchFamily="66" charset="0"/>
              </a:rPr>
              <a:t>c- Céphalosporines de 3éme génération:</a:t>
            </a:r>
          </a:p>
          <a:p>
            <a:pPr algn="ctr"/>
            <a:r>
              <a:rPr lang="fr-FR" b="1" dirty="0" smtClean="0">
                <a:latin typeface="Forte" pitchFamily="66" charset="0"/>
              </a:rPr>
              <a:t>Par voie orale:</a:t>
            </a:r>
          </a:p>
          <a:p>
            <a:pPr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</a:rPr>
              <a:t>Céfixime</a:t>
            </a:r>
            <a:r>
              <a:rPr lang="fr-FR" dirty="0" smtClean="0"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:</a:t>
            </a:r>
            <a:r>
              <a:rPr lang="fr-FR" dirty="0" err="1" smtClean="0">
                <a:latin typeface="Comic Sans MS" pitchFamily="66" charset="0"/>
              </a:rPr>
              <a:t>Oroken</a:t>
            </a:r>
            <a:r>
              <a:rPr lang="fr-FR" dirty="0" smtClean="0">
                <a:latin typeface="Comic Sans MS" pitchFamily="66" charset="0"/>
              </a:rPr>
              <a:t>®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Spectre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SAMS, Pneumocoque </a:t>
            </a:r>
            <a:r>
              <a:rPr lang="en-US" dirty="0" smtClean="0">
                <a:latin typeface="Comic Sans MS" pitchFamily="66" charset="0"/>
              </a:rPr>
              <a:t>±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>
                <a:latin typeface="Comic Sans MS" pitchFamily="66" charset="0"/>
              </a:rPr>
              <a:t>E. coli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i="1" dirty="0" smtClean="0">
                <a:latin typeface="Comic Sans MS" pitchFamily="66" charset="0"/>
              </a:rPr>
              <a:t>Proteus mirabilis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Enterobacteries</a:t>
            </a: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u="sng" dirty="0" smtClean="0">
                <a:solidFill>
                  <a:srgbClr val="92D050"/>
                </a:solidFill>
                <a:latin typeface="Comic Sans MS" pitchFamily="66" charset="0"/>
              </a:rPr>
              <a:t>Indication</a:t>
            </a:r>
            <a:r>
              <a:rPr lang="en-US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  <a:r>
              <a:rPr lang="en-US" dirty="0" smtClean="0">
                <a:latin typeface="Comic Sans MS" pitchFamily="66" charset="0"/>
              </a:rPr>
              <a:t>	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Otite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angine</a:t>
            </a:r>
            <a:r>
              <a:rPr lang="en-US" dirty="0" smtClean="0">
                <a:latin typeface="Comic Sans MS" pitchFamily="66" charset="0"/>
              </a:rPr>
              <a:t>  (5j);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omic Sans MS" pitchFamily="66" charset="0"/>
              </a:rPr>
              <a:t>EABC (7-10j);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Relais</a:t>
            </a:r>
            <a:r>
              <a:rPr lang="en-US" dirty="0" smtClean="0">
                <a:latin typeface="Comic Sans MS" pitchFamily="66" charset="0"/>
              </a:rPr>
              <a:t> oral  </a:t>
            </a:r>
            <a:r>
              <a:rPr lang="en-US" dirty="0" err="1" smtClean="0">
                <a:latin typeface="Comic Sans MS" pitchFamily="66" charset="0"/>
              </a:rPr>
              <a:t>dans</a:t>
            </a:r>
            <a:r>
              <a:rPr lang="en-US" dirty="0" smtClean="0">
                <a:latin typeface="Comic Sans MS" pitchFamily="66" charset="0"/>
              </a:rPr>
              <a:t> les </a:t>
            </a:r>
            <a:r>
              <a:rPr lang="en-US" dirty="0" err="1" smtClean="0">
                <a:latin typeface="Comic Sans MS" pitchFamily="66" charset="0"/>
              </a:rPr>
              <a:t>pyélonéphrites</a:t>
            </a:r>
            <a:r>
              <a:rPr lang="en-US" dirty="0" smtClean="0">
                <a:latin typeface="Comic Sans MS" pitchFamily="66" charset="0"/>
              </a:rPr>
              <a:t>.</a:t>
            </a: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endParaRPr lang="fr-FR" b="1" dirty="0" smtClean="0">
              <a:latin typeface="Forte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357298"/>
            <a:ext cx="9144000" cy="550070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fr-FR" b="1" u="sng" dirty="0" smtClean="0">
                <a:solidFill>
                  <a:srgbClr val="FF0000"/>
                </a:solidFill>
                <a:latin typeface="Comic Sans MS" pitchFamily="66" charset="0"/>
              </a:rPr>
              <a:t>B- Les Céphalosporines:</a:t>
            </a:r>
          </a:p>
          <a:p>
            <a:pPr>
              <a:buNone/>
            </a:pPr>
            <a:r>
              <a:rPr lang="fr-FR" sz="2000" b="1" i="1" u="sng" dirty="0" smtClean="0">
                <a:solidFill>
                  <a:srgbClr val="33CCCC"/>
                </a:solidFill>
                <a:latin typeface="Comic Sans MS" pitchFamily="66" charset="0"/>
              </a:rPr>
              <a:t>c- Céphalosporines de 3éme génération:</a:t>
            </a:r>
          </a:p>
          <a:p>
            <a:pPr algn="ctr"/>
            <a:r>
              <a:rPr lang="fr-FR" sz="2000" b="1" dirty="0" smtClean="0">
                <a:latin typeface="Forte" pitchFamily="66" charset="0"/>
              </a:rPr>
              <a:t>En IV (strictement à usage hospitalier):</a:t>
            </a:r>
          </a:p>
          <a:p>
            <a:pPr>
              <a:buFont typeface="Arial" pitchFamily="34" charset="0"/>
              <a:buChar char="•"/>
            </a:pPr>
            <a:r>
              <a:rPr lang="fr-FR" sz="2000" b="1" dirty="0" smtClean="0">
                <a:latin typeface="Comic Sans MS" pitchFamily="66" charset="0"/>
              </a:rPr>
              <a:t>Céfotaxime</a:t>
            </a:r>
            <a:endParaRPr lang="fr-FR" sz="20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000" b="1" dirty="0" err="1" smtClean="0">
                <a:latin typeface="Comic Sans MS" pitchFamily="66" charset="0"/>
              </a:rPr>
              <a:t>Ceftriaxone</a:t>
            </a:r>
            <a:endParaRPr lang="fr-FR" sz="2000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000" u="sng" dirty="0" smtClean="0">
                <a:solidFill>
                  <a:srgbClr val="92D050"/>
                </a:solidFill>
                <a:latin typeface="Comic Sans MS" pitchFamily="66" charset="0"/>
              </a:rPr>
              <a:t>Spectre</a:t>
            </a:r>
            <a:r>
              <a:rPr lang="fr-FR" sz="2000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Idem aux </a:t>
            </a:r>
            <a:r>
              <a:rPr lang="fr-FR" sz="2000" dirty="0" err="1" smtClean="0">
                <a:latin typeface="Comic Sans MS" pitchFamily="66" charset="0"/>
              </a:rPr>
              <a:t>ceph</a:t>
            </a:r>
            <a:r>
              <a:rPr lang="fr-FR" sz="2000" dirty="0" smtClean="0">
                <a:latin typeface="Comic Sans MS" pitchFamily="66" charset="0"/>
              </a:rPr>
              <a:t> 3eme G VO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Pyocyanique (p. </a:t>
            </a:r>
            <a:r>
              <a:rPr lang="fr-FR" sz="2000" dirty="0" err="1" smtClean="0">
                <a:latin typeface="Comic Sans MS" pitchFamily="66" charset="0"/>
              </a:rPr>
              <a:t>aeruginosa</a:t>
            </a:r>
            <a:r>
              <a:rPr lang="fr-FR" sz="2000" dirty="0" smtClean="0">
                <a:latin typeface="Comic Sans MS" pitchFamily="66" charset="0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000" u="sng" dirty="0" smtClean="0">
                <a:solidFill>
                  <a:srgbClr val="92D050"/>
                </a:solidFill>
                <a:latin typeface="Comic Sans MS" pitchFamily="66" charset="0"/>
              </a:rPr>
              <a:t>Indication</a:t>
            </a:r>
            <a:r>
              <a:rPr lang="fr-FR" sz="2000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Infections sévères communautaires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Infections sévères nosocomiales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Pneumonies, pyélonéphrites, 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Méningites, septicémies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000108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B- Les Céphalosporines:</a:t>
            </a:r>
          </a:p>
          <a:p>
            <a:pPr>
              <a:buNone/>
            </a:pPr>
            <a:r>
              <a:rPr lang="fr-FR" b="1" i="1" u="sng" dirty="0" smtClean="0">
                <a:solidFill>
                  <a:srgbClr val="33CCCC"/>
                </a:solidFill>
                <a:latin typeface="Comic Sans MS" pitchFamily="66" charset="0"/>
              </a:rPr>
              <a:t>c- Céphalosporines de 3éme génération:</a:t>
            </a:r>
          </a:p>
          <a:p>
            <a:pPr>
              <a:buFont typeface="Wingdings" pitchFamily="2" charset="2"/>
              <a:buChar char="v"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Pharmacocinétique:</a:t>
            </a:r>
          </a:p>
          <a:p>
            <a:pPr>
              <a:buNone/>
            </a:pP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u="sng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Diffusion tissulaire:</a:t>
            </a:r>
          </a:p>
          <a:p>
            <a:pPr algn="just">
              <a:buNone/>
            </a:pPr>
            <a:r>
              <a:rPr lang="fr-FR" sz="2400" dirty="0" smtClean="0">
                <a:latin typeface="Comic Sans MS" pitchFamily="66" charset="0"/>
                <a:cs typeface="Times New Roman" pitchFamily="18" charset="0"/>
              </a:rPr>
              <a:t>Bonne pénétration dans le </a:t>
            </a:r>
            <a:r>
              <a:rPr lang="fr-FR" dirty="0" smtClean="0">
                <a:latin typeface="Comic Sans MS" pitchFamily="66" charset="0"/>
                <a:cs typeface="Times New Roman" pitchFamily="18" charset="0"/>
              </a:rPr>
              <a:t>SNC</a:t>
            </a:r>
            <a:r>
              <a:rPr lang="fr-FR" sz="2400" dirty="0" smtClean="0"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fr-FR" sz="2400" dirty="0" smtClean="0">
              <a:latin typeface="Comic Sans MS" pitchFamily="66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u="sng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Elimination:</a:t>
            </a:r>
          </a:p>
          <a:p>
            <a:pPr algn="just">
              <a:buNone/>
            </a:pPr>
            <a:r>
              <a:rPr lang="fr-FR" sz="2400" dirty="0" smtClean="0">
                <a:latin typeface="Comic Sans MS" pitchFamily="66" charset="0"/>
                <a:cs typeface="Times New Roman" pitchFamily="18" charset="0"/>
              </a:rPr>
              <a:t>En cas d’IR, la posologie doit être réduite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B- Les Céphalosporines:</a:t>
            </a:r>
          </a:p>
          <a:p>
            <a:pPr>
              <a:buNone/>
            </a:pPr>
            <a:r>
              <a:rPr lang="fr-FR" b="1" i="1" u="sng" dirty="0" smtClean="0">
                <a:solidFill>
                  <a:srgbClr val="33CCCC"/>
                </a:solidFill>
                <a:latin typeface="Comic Sans MS" pitchFamily="66" charset="0"/>
              </a:rPr>
              <a:t>c- Céphalosporines de 3éme génération:</a:t>
            </a:r>
          </a:p>
          <a:p>
            <a:pPr>
              <a:buFont typeface="Wingdings" pitchFamily="2" charset="2"/>
              <a:buChar char="v"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Effet secondaires:</a:t>
            </a:r>
          </a:p>
          <a:p>
            <a:pPr>
              <a:buNone/>
            </a:pP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  <a:cs typeface="Times New Roman" pitchFamily="18" charset="0"/>
              </a:rPr>
              <a:t>On estime une allergie croisée ave les pénicillines entre 6 et 18%: </a:t>
            </a:r>
            <a:r>
              <a:rPr lang="fr-FR" dirty="0" err="1" smtClean="0">
                <a:latin typeface="Comic Sans MS" pitchFamily="66" charset="0"/>
                <a:cs typeface="Times New Roman" pitchFamily="18" charset="0"/>
              </a:rPr>
              <a:t>noyeau</a:t>
            </a:r>
            <a:r>
              <a:rPr lang="fr-FR" dirty="0" smtClean="0">
                <a:latin typeface="Comic Sans MS" pitchFamily="66" charset="0"/>
                <a:cs typeface="Times New Roman" pitchFamily="18" charset="0"/>
              </a:rPr>
              <a:t> B-lactame :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  <a:cs typeface="Times New Roman" pitchFamily="18" charset="0"/>
              </a:rPr>
              <a:t>Les malades ayant un antécédent de réactions anaphylactiques aux pénicillines ne devraient jamais recevoir de céphalosporines.</a:t>
            </a:r>
          </a:p>
          <a:p>
            <a:pPr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C- Les </a:t>
            </a:r>
            <a:r>
              <a:rPr lang="fr-FR" sz="2800" b="1" u="sng" dirty="0" err="1" smtClean="0">
                <a:solidFill>
                  <a:srgbClr val="FF0000"/>
                </a:solidFill>
                <a:latin typeface="Comic Sans MS" pitchFamily="66" charset="0"/>
              </a:rPr>
              <a:t>Carbapénèmes</a:t>
            </a: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 :</a:t>
            </a:r>
          </a:p>
          <a:p>
            <a:pPr>
              <a:buFont typeface="Arial" pitchFamily="34" charset="0"/>
              <a:buChar char="•"/>
            </a:pPr>
            <a:r>
              <a:rPr lang="fr-FR" b="1" dirty="0" err="1" smtClean="0">
                <a:latin typeface="Comic Sans MS" pitchFamily="66" charset="0"/>
              </a:rPr>
              <a:t>Imipenem</a:t>
            </a:r>
            <a:r>
              <a:rPr lang="fr-FR" b="1" dirty="0" smtClean="0">
                <a:latin typeface="Comic Sans MS" pitchFamily="66" charset="0"/>
              </a:rPr>
              <a:t> = </a:t>
            </a:r>
            <a:r>
              <a:rPr lang="fr-FR" dirty="0" err="1" smtClean="0">
                <a:latin typeface="Comic Sans MS" pitchFamily="66" charset="0"/>
              </a:rPr>
              <a:t>Tiénam</a:t>
            </a:r>
            <a:r>
              <a:rPr lang="fr-FR" dirty="0" smtClean="0">
                <a:latin typeface="Comic Sans MS" pitchFamily="66" charset="0"/>
              </a:rPr>
              <a:t> ®</a:t>
            </a: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Spectre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Très large, </a:t>
            </a:r>
            <a:r>
              <a:rPr lang="fr-FR" dirty="0" err="1" smtClean="0">
                <a:latin typeface="Comic Sans MS" pitchFamily="66" charset="0"/>
              </a:rPr>
              <a:t>cocci</a:t>
            </a:r>
            <a:r>
              <a:rPr lang="fr-FR" dirty="0" smtClean="0">
                <a:latin typeface="Comic Sans MS" pitchFamily="66" charset="0"/>
              </a:rPr>
              <a:t> à Gram +,BGN, anaérobies.</a:t>
            </a: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Indication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 :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sévères </a:t>
            </a:r>
            <a:r>
              <a:rPr lang="fr-FR" dirty="0" err="1" smtClean="0">
                <a:latin typeface="Comic Sans MS" pitchFamily="66" charset="0"/>
              </a:rPr>
              <a:t>polymicrobiennes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Pharmacocinétique:</a:t>
            </a:r>
          </a:p>
          <a:p>
            <a:pPr>
              <a:buFont typeface="Wingdings" pitchFamily="2" charset="2"/>
              <a:buChar char="ü"/>
            </a:pPr>
            <a:r>
              <a:rPr lang="fr-FR" u="sng" dirty="0" smtClean="0">
                <a:solidFill>
                  <a:srgbClr val="7030A0"/>
                </a:solidFill>
                <a:latin typeface="Comic Sans MS" pitchFamily="66" charset="0"/>
              </a:rPr>
              <a:t>Absorption:</a:t>
            </a:r>
          </a:p>
          <a:p>
            <a:pPr>
              <a:buNone/>
            </a:pPr>
            <a:r>
              <a:rPr lang="fr-FR" dirty="0" smtClean="0">
                <a:latin typeface="Comic Sans MS" pitchFamily="66" charset="0"/>
              </a:rPr>
              <a:t>Quasi nulle par VO (détruite par l’acidité gastrique) =» IM, IV.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lum bright="34000" contrast="10000"/>
          </a:blip>
          <a:srcRect/>
          <a:stretch>
            <a:fillRect/>
          </a:stretch>
        </p:blipFill>
        <p:spPr bwMode="auto">
          <a:xfrm>
            <a:off x="6429388" y="2071678"/>
            <a:ext cx="2509825" cy="164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plan</a:t>
            </a:r>
            <a:endParaRPr lang="fr-FR" sz="3200" b="1" u="sng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001056" cy="5257800"/>
          </a:xfrm>
        </p:spPr>
        <p:txBody>
          <a:bodyPr/>
          <a:lstStyle/>
          <a:p>
            <a:pPr algn="ctr">
              <a:buNone/>
            </a:pPr>
            <a:r>
              <a:rPr lang="el-GR" sz="3200" b="1" u="sng" smtClean="0">
                <a:solidFill>
                  <a:srgbClr val="FF0000"/>
                </a:solidFill>
                <a:latin typeface="Comic Sans MS" pitchFamily="66" charset="0"/>
              </a:rPr>
              <a:t>β</a:t>
            </a:r>
            <a:r>
              <a:rPr lang="fr-FR" sz="3200" b="1" u="sng" smtClean="0">
                <a:solidFill>
                  <a:srgbClr val="FF0000"/>
                </a:solidFill>
                <a:latin typeface="Comic Sans MS" pitchFamily="66" charset="0"/>
              </a:rPr>
              <a:t>-</a:t>
            </a:r>
            <a:r>
              <a:rPr lang="fr-FR" sz="3200" b="1" u="sng" dirty="0" err="1" smtClean="0">
                <a:solidFill>
                  <a:srgbClr val="FF0000"/>
                </a:solidFill>
                <a:latin typeface="Comic Sans MS" pitchFamily="66" charset="0"/>
              </a:rPr>
              <a:t>lactamines</a:t>
            </a:r>
            <a:endParaRPr lang="fr-FR" sz="3200" b="1" u="sng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fr-FR" b="1" u="sng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fr-FR" b="1" u="sng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fr-FR" dirty="0" smtClean="0">
                <a:latin typeface="Comic Sans MS" pitchFamily="66" charset="0"/>
              </a:rPr>
              <a:t>Structure chimique;</a:t>
            </a:r>
          </a:p>
          <a:p>
            <a:r>
              <a:rPr lang="fr-FR" dirty="0" smtClean="0">
                <a:latin typeface="Comic Sans MS" pitchFamily="66" charset="0"/>
              </a:rPr>
              <a:t>Mécanisme d’action;</a:t>
            </a:r>
          </a:p>
          <a:p>
            <a:r>
              <a:rPr lang="fr-FR" dirty="0" smtClean="0">
                <a:latin typeface="Comic Sans MS" pitchFamily="66" charset="0"/>
              </a:rPr>
              <a:t>Mécanismes de résistance;</a:t>
            </a:r>
          </a:p>
          <a:p>
            <a:r>
              <a:rPr lang="fr-FR" dirty="0" smtClean="0">
                <a:latin typeface="Comic Sans MS" pitchFamily="66" charset="0"/>
              </a:rPr>
              <a:t>Classification.</a:t>
            </a:r>
            <a:endParaRPr lang="fr-F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214422"/>
            <a:ext cx="8143900" cy="564357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C- Les </a:t>
            </a:r>
            <a:r>
              <a:rPr lang="fr-FR" sz="2800" b="1" u="sng" dirty="0" err="1" smtClean="0">
                <a:solidFill>
                  <a:srgbClr val="FF0000"/>
                </a:solidFill>
                <a:latin typeface="Comic Sans MS" pitchFamily="66" charset="0"/>
              </a:rPr>
              <a:t>Carbapénèmes</a:t>
            </a: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 :</a:t>
            </a:r>
          </a:p>
          <a:p>
            <a:pPr>
              <a:buFont typeface="Wingdings" pitchFamily="2" charset="2"/>
              <a:buChar char="ü"/>
            </a:pPr>
            <a:r>
              <a:rPr lang="fr-FR" u="sng" dirty="0" smtClean="0">
                <a:solidFill>
                  <a:srgbClr val="7030A0"/>
                </a:solidFill>
                <a:latin typeface="Comic Sans MS" pitchFamily="66" charset="0"/>
              </a:rPr>
              <a:t>Elimination :</a:t>
            </a:r>
            <a:endParaRPr lang="fr-FR" dirty="0" smtClean="0">
              <a:latin typeface="Comic Sans MS" pitchFamily="66" charset="0"/>
            </a:endParaRPr>
          </a:p>
          <a:p>
            <a:pPr algn="just"/>
            <a:r>
              <a:rPr lang="fr-FR" dirty="0" smtClean="0">
                <a:latin typeface="Comic Sans MS" pitchFamily="66" charset="0"/>
              </a:rPr>
              <a:t>Par voie rénale au niveau du TCP par une </a:t>
            </a:r>
            <a:r>
              <a:rPr lang="fr-FR" dirty="0" err="1" smtClean="0">
                <a:latin typeface="Comic Sans MS" pitchFamily="66" charset="0"/>
              </a:rPr>
              <a:t>enz</a:t>
            </a:r>
            <a:r>
              <a:rPr lang="fr-FR" dirty="0" smtClean="0">
                <a:latin typeface="Comic Sans MS" pitchFamily="66" charset="0"/>
              </a:rPr>
              <a:t> particulière, la </a:t>
            </a:r>
            <a:r>
              <a:rPr lang="fr-FR" b="1" dirty="0" err="1" smtClean="0">
                <a:solidFill>
                  <a:srgbClr val="FF0066"/>
                </a:solidFill>
                <a:latin typeface="Comic Sans MS" pitchFamily="66" charset="0"/>
              </a:rPr>
              <a:t>déhydropeptidase</a:t>
            </a:r>
            <a:r>
              <a:rPr lang="fr-FR" b="1" dirty="0" smtClean="0">
                <a:solidFill>
                  <a:srgbClr val="FF0066"/>
                </a:solidFill>
                <a:latin typeface="Comic Sans MS" pitchFamily="66" charset="0"/>
              </a:rPr>
              <a:t>. </a:t>
            </a:r>
          </a:p>
          <a:p>
            <a:pPr algn="just"/>
            <a:r>
              <a:rPr lang="fr-FR" dirty="0" smtClean="0">
                <a:latin typeface="Comic Sans MS" pitchFamily="66" charset="0"/>
              </a:rPr>
              <a:t>Cette dégradation présente 2 inconvénients majeurs: </a:t>
            </a:r>
          </a:p>
          <a:p>
            <a:pPr algn="just">
              <a:buFont typeface="Wingdings" pitchFamily="2" charset="2"/>
              <a:buChar char="§"/>
            </a:pPr>
            <a:r>
              <a:rPr lang="fr-FR" dirty="0" smtClean="0">
                <a:latin typeface="Comic Sans MS" pitchFamily="66" charset="0"/>
              </a:rPr>
              <a:t>Inactive l‘ATB à plus de 60%; </a:t>
            </a:r>
          </a:p>
          <a:p>
            <a:pPr algn="just">
              <a:buFont typeface="Wingdings" pitchFamily="2" charset="2"/>
              <a:buChar char="§"/>
            </a:pPr>
            <a:r>
              <a:rPr lang="fr-FR" dirty="0" smtClean="0">
                <a:latin typeface="Comic Sans MS" pitchFamily="66" charset="0"/>
              </a:rPr>
              <a:t>Elle donne naissance à des produits </a:t>
            </a:r>
            <a:r>
              <a:rPr lang="fr-FR" dirty="0" err="1" smtClean="0">
                <a:solidFill>
                  <a:srgbClr val="FF0066"/>
                </a:solidFill>
                <a:latin typeface="Comic Sans MS" pitchFamily="66" charset="0"/>
              </a:rPr>
              <a:t>néphrotoxiques</a:t>
            </a:r>
            <a:r>
              <a:rPr lang="fr-FR" dirty="0" smtClean="0">
                <a:latin typeface="Comic Sans MS" pitchFamily="66" charset="0"/>
              </a:rPr>
              <a:t>. </a:t>
            </a:r>
          </a:p>
          <a:p>
            <a:pPr algn="just">
              <a:buFont typeface="Courier New" pitchFamily="49" charset="0"/>
              <a:buChar char="o"/>
            </a:pPr>
            <a:r>
              <a:rPr lang="fr-FR" dirty="0" smtClean="0">
                <a:latin typeface="Comic Sans MS" pitchFamily="66" charset="0"/>
              </a:rPr>
              <a:t>Pour ces raisons, l'</a:t>
            </a:r>
            <a:r>
              <a:rPr lang="fr-FR" dirty="0" err="1" smtClean="0">
                <a:latin typeface="Comic Sans MS" pitchFamily="66" charset="0"/>
              </a:rPr>
              <a:t>imipénem</a:t>
            </a:r>
            <a:r>
              <a:rPr lang="fr-FR" dirty="0" smtClean="0">
                <a:latin typeface="Comic Sans MS" pitchFamily="66" charset="0"/>
              </a:rPr>
              <a:t> n'est jamais administré seul mais associé à un </a:t>
            </a:r>
            <a:r>
              <a:rPr lang="fr-FR" dirty="0" smtClean="0">
                <a:solidFill>
                  <a:srgbClr val="FF0066"/>
                </a:solidFill>
                <a:latin typeface="Comic Sans MS" pitchFamily="66" charset="0"/>
              </a:rPr>
              <a:t>inhibiteur</a:t>
            </a:r>
            <a:r>
              <a:rPr lang="fr-FR" dirty="0" smtClean="0">
                <a:latin typeface="Comic Sans MS" pitchFamily="66" charset="0"/>
              </a:rPr>
              <a:t> de la </a:t>
            </a:r>
            <a:r>
              <a:rPr lang="fr-FR" dirty="0" err="1" smtClean="0">
                <a:latin typeface="Comic Sans MS" pitchFamily="66" charset="0"/>
              </a:rPr>
              <a:t>déhydropeptidase</a:t>
            </a:r>
            <a:r>
              <a:rPr lang="fr-FR" dirty="0" smtClean="0">
                <a:latin typeface="Comic Sans MS" pitchFamily="66" charset="0"/>
              </a:rPr>
              <a:t>, </a:t>
            </a: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la </a:t>
            </a:r>
            <a:r>
              <a:rPr lang="fr-FR" b="1" dirty="0" err="1" smtClean="0">
                <a:solidFill>
                  <a:srgbClr val="FF0000"/>
                </a:solidFill>
                <a:latin typeface="Comic Sans MS" pitchFamily="66" charset="0"/>
              </a:rPr>
              <a:t>cilastatine</a:t>
            </a: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ce qui permet d'obtenir une demi-vie sérique d'environ 1h30.</a:t>
            </a: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Effets secondaires:</a:t>
            </a:r>
          </a:p>
          <a:p>
            <a:r>
              <a:rPr lang="fr-FR" dirty="0" smtClean="0">
                <a:latin typeface="Comic Sans MS" pitchFamily="66" charset="0"/>
              </a:rPr>
              <a:t>Réaction allergique (croisée);</a:t>
            </a:r>
          </a:p>
          <a:p>
            <a:r>
              <a:rPr lang="fr-FR" dirty="0" smtClean="0">
                <a:latin typeface="Comic Sans MS" pitchFamily="66" charset="0"/>
              </a:rPr>
              <a:t>Diarrhées;</a:t>
            </a:r>
          </a:p>
          <a:p>
            <a:r>
              <a:rPr lang="fr-FR" dirty="0" smtClean="0">
                <a:latin typeface="Comic Sans MS" pitchFamily="66" charset="0"/>
              </a:rPr>
              <a:t>Convulsions  fortes doses.</a:t>
            </a:r>
          </a:p>
          <a:p>
            <a:pPr algn="just">
              <a:buFont typeface="Courier New" pitchFamily="49" charset="0"/>
              <a:buChar char="o"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-2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/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D- Les </a:t>
            </a:r>
            <a:r>
              <a:rPr lang="fr-FR" sz="2800" b="1" u="sng" dirty="0" err="1" smtClean="0">
                <a:solidFill>
                  <a:srgbClr val="FF0000"/>
                </a:solidFill>
                <a:latin typeface="Comic Sans MS" pitchFamily="66" charset="0"/>
              </a:rPr>
              <a:t>Monobactames</a:t>
            </a: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 :</a:t>
            </a:r>
          </a:p>
          <a:p>
            <a:pPr>
              <a:buNone/>
            </a:pPr>
            <a:r>
              <a:rPr lang="fr-FR" b="1" dirty="0" err="1" smtClean="0">
                <a:latin typeface="Comic Sans MS" pitchFamily="66" charset="0"/>
              </a:rPr>
              <a:t>Aztréonam</a:t>
            </a:r>
            <a:r>
              <a:rPr lang="fr-FR" b="1" dirty="0" smtClean="0">
                <a:latin typeface="Comic Sans MS" pitchFamily="66" charset="0"/>
              </a:rPr>
              <a:t> :</a:t>
            </a:r>
            <a:r>
              <a:rPr lang="fr-FR" dirty="0" err="1" smtClean="0">
                <a:latin typeface="Comic Sans MS" pitchFamily="66" charset="0"/>
              </a:rPr>
              <a:t>Azactam</a:t>
            </a:r>
            <a:r>
              <a:rPr lang="fr-FR" dirty="0" smtClean="0">
                <a:latin typeface="Comic Sans MS" pitchFamily="66" charset="0"/>
              </a:rPr>
              <a:t>®</a:t>
            </a:r>
          </a:p>
          <a:p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Spectre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BGN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Indication</a:t>
            </a:r>
            <a:r>
              <a:rPr lang="fr-FR" dirty="0" smtClean="0">
                <a:solidFill>
                  <a:srgbClr val="92D050"/>
                </a:solidFill>
                <a:latin typeface="Comic Sans MS" pitchFamily="66" charset="0"/>
              </a:rPr>
              <a:t>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En cas de contre indication aux C3G.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Intérêt en cas d’Allergie du fait de l’absence de réaction croisée.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 algn="ctr">
              <a:buNone/>
            </a:pPr>
            <a:endParaRPr lang="fr-F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lum bright="38000" contrast="14000"/>
          </a:blip>
          <a:srcRect/>
          <a:stretch>
            <a:fillRect/>
          </a:stretch>
        </p:blipFill>
        <p:spPr bwMode="auto">
          <a:xfrm>
            <a:off x="5643570" y="2214554"/>
            <a:ext cx="2751137" cy="157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714612" y="2643182"/>
            <a:ext cx="5715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 smtClean="0">
                <a:latin typeface="Bradley Hand ITC" pitchFamily="66" charset="0"/>
              </a:rPr>
              <a:t>suite</a:t>
            </a:r>
            <a:endParaRPr lang="fr-FR" sz="8800" b="1" dirty="0"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u="sng" dirty="0" smtClean="0">
                <a:latin typeface="Comic Sans MS" pitchFamily="66" charset="0"/>
              </a:rPr>
              <a:t>I-Structure chimique: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7929618" cy="5257800"/>
          </a:xfrm>
        </p:spPr>
        <p:txBody>
          <a:bodyPr/>
          <a:lstStyle/>
          <a:p>
            <a:pPr algn="just"/>
            <a:r>
              <a:rPr lang="fr-FR" dirty="0" smtClean="0">
                <a:latin typeface="Comic Sans MS" pitchFamily="66" charset="0"/>
              </a:rPr>
              <a:t>Les </a:t>
            </a:r>
            <a:r>
              <a:rPr lang="fr-FR" b="1" dirty="0" smtClean="0">
                <a:latin typeface="Comic Sans MS" pitchFamily="66" charset="0"/>
              </a:rPr>
              <a:t>β-</a:t>
            </a:r>
            <a:r>
              <a:rPr lang="fr-FR" b="1" dirty="0" err="1" smtClean="0">
                <a:latin typeface="Comic Sans MS" pitchFamily="66" charset="0"/>
              </a:rPr>
              <a:t>lactamines</a:t>
            </a:r>
            <a:r>
              <a:rPr lang="fr-FR" b="1" dirty="0" smtClean="0"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ou </a:t>
            </a:r>
            <a:r>
              <a:rPr lang="fr-FR" b="1" dirty="0" smtClean="0">
                <a:latin typeface="Comic Sans MS" pitchFamily="66" charset="0"/>
              </a:rPr>
              <a:t>ATB β-lactame</a:t>
            </a:r>
            <a:r>
              <a:rPr lang="fr-FR" dirty="0" smtClean="0">
                <a:latin typeface="Comic Sans MS" pitchFamily="66" charset="0"/>
              </a:rPr>
              <a:t> sont une large </a:t>
            </a:r>
            <a:r>
              <a:rPr lang="fr-FR" dirty="0" smtClean="0">
                <a:latin typeface="Comic Sans MS" pitchFamily="66" charset="0"/>
                <a:hlinkClick r:id="rId2" tooltip="Famille d'antibiotiques"/>
              </a:rPr>
              <a:t>classe d'antibiotiques</a:t>
            </a:r>
            <a:r>
              <a:rPr lang="fr-FR" dirty="0" smtClean="0">
                <a:latin typeface="Comic Sans MS" pitchFamily="66" charset="0"/>
              </a:rPr>
              <a:t> (la famille la + </a:t>
            </a:r>
            <a:r>
              <a:rPr lang="fr-FR" dirty="0" err="1" smtClean="0">
                <a:latin typeface="Comic Sans MS" pitchFamily="66" charset="0"/>
              </a:rPr>
              <a:t>imp</a:t>
            </a:r>
            <a:r>
              <a:rPr lang="fr-FR" dirty="0" smtClean="0">
                <a:latin typeface="Comic Sans MS" pitchFamily="66" charset="0"/>
              </a:rPr>
              <a:t>);</a:t>
            </a:r>
          </a:p>
          <a:p>
            <a:pPr algn="just"/>
            <a:r>
              <a:rPr lang="fr-FR" dirty="0" smtClean="0">
                <a:latin typeface="Comic Sans MS" pitchFamily="66" charset="0"/>
              </a:rPr>
              <a:t>Ces molécules possèdent un noyau </a:t>
            </a:r>
            <a:r>
              <a:rPr lang="fr-FR" dirty="0" smtClean="0">
                <a:latin typeface="Comic Sans MS" pitchFamily="66" charset="0"/>
                <a:hlinkClick r:id="rId3" tooltip="Bêta-lactame"/>
              </a:rPr>
              <a:t>bêta-lactame</a:t>
            </a:r>
            <a:r>
              <a:rPr lang="fr-FR" dirty="0" smtClean="0">
                <a:latin typeface="Comic Sans MS" pitchFamily="66" charset="0"/>
              </a:rPr>
              <a:t> qui est la partie efficace de la molécule;</a:t>
            </a:r>
          </a:p>
          <a:p>
            <a:pPr algn="just"/>
            <a:r>
              <a:rPr lang="fr-FR" dirty="0" smtClean="0">
                <a:latin typeface="Comic Sans MS" pitchFamily="66" charset="0"/>
              </a:rPr>
              <a:t>Des variations au niveau de la chaîne latérale permettent de modifier les propriétés de la molécule.</a:t>
            </a:r>
          </a:p>
          <a:p>
            <a:endParaRPr lang="fr-F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lum bright="32000" contrast="28000"/>
          </a:blip>
          <a:srcRect r="10457" b="6122"/>
          <a:stretch>
            <a:fillRect/>
          </a:stretch>
        </p:blipFill>
        <p:spPr bwMode="auto">
          <a:xfrm>
            <a:off x="4429124" y="4143380"/>
            <a:ext cx="3914900" cy="2357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llipse 4"/>
          <p:cNvSpPr/>
          <p:nvPr/>
        </p:nvSpPr>
        <p:spPr>
          <a:xfrm>
            <a:off x="5715008" y="5072074"/>
            <a:ext cx="714380" cy="11287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6429388" y="5143512"/>
            <a:ext cx="857256" cy="9858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8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38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u="sng" dirty="0" smtClean="0">
                <a:latin typeface="Comic Sans MS" pitchFamily="66" charset="0"/>
              </a:rPr>
              <a:t>II-mécanisme d’action: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8001056" cy="525780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fr-FR" sz="2400" dirty="0" smtClean="0">
                <a:latin typeface="Comic Sans MS" pitchFamily="66" charset="0"/>
                <a:sym typeface="Wingdings" pitchFamily="2" charset="2"/>
              </a:rPr>
              <a:t>Inhibiteurs de la synthèse de la paroi bactérienne, en bloquant la synthèse du </a:t>
            </a:r>
            <a:r>
              <a:rPr lang="fr-FR" sz="2400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peptidoglycane</a:t>
            </a:r>
            <a:r>
              <a:rPr lang="fr-FR" sz="2400" dirty="0" smtClean="0">
                <a:latin typeface="Comic Sans MS" pitchFamily="66" charset="0"/>
                <a:sym typeface="Wingdings" pitchFamily="2" charset="2"/>
              </a:rPr>
              <a:t> en inhibant les </a:t>
            </a:r>
            <a:r>
              <a:rPr lang="fr-FR" sz="2400" dirty="0" err="1" smtClean="0">
                <a:latin typeface="Comic Sans MS" pitchFamily="66" charset="0"/>
                <a:sym typeface="Wingdings" pitchFamily="2" charset="2"/>
              </a:rPr>
              <a:t>enz</a:t>
            </a:r>
            <a:r>
              <a:rPr lang="fr-FR" sz="2400" dirty="0" smtClean="0">
                <a:latin typeface="Comic Sans MS" pitchFamily="66" charset="0"/>
                <a:sym typeface="Wingdings" pitchFamily="2" charset="2"/>
              </a:rPr>
              <a:t> de synthèse « </a:t>
            </a:r>
            <a:r>
              <a:rPr lang="fr-FR" sz="2400" dirty="0" err="1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transpeptidase</a:t>
            </a:r>
            <a:r>
              <a:rPr lang="fr-FR" sz="2400" dirty="0" smtClean="0">
                <a:latin typeface="Comic Sans MS" pitchFamily="66" charset="0"/>
                <a:sym typeface="Wingdings" pitchFamily="2" charset="2"/>
              </a:rPr>
              <a:t> »;</a:t>
            </a:r>
          </a:p>
          <a:p>
            <a:pPr algn="just">
              <a:lnSpc>
                <a:spcPct val="80000"/>
              </a:lnSpc>
              <a:buNone/>
            </a:pPr>
            <a:endParaRPr lang="fr-FR" sz="2400" dirty="0" smtClean="0">
              <a:latin typeface="Comic Sans MS" pitchFamily="66" charset="0"/>
              <a:sym typeface="Wingdings" pitchFamily="2" charset="2"/>
            </a:endParaRPr>
          </a:p>
          <a:p>
            <a:pPr algn="just"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  <a:sym typeface="Wingdings" pitchFamily="2" charset="2"/>
              </a:rPr>
              <a:t>Donc, nous aurons un effet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bactéricide ;</a:t>
            </a:r>
            <a:endParaRPr lang="fr-FR" dirty="0" smtClean="0">
              <a:latin typeface="Comic Sans MS" pitchFamily="66" charset="0"/>
              <a:sym typeface="Wingdings" pitchFamily="2" charset="2"/>
            </a:endParaRPr>
          </a:p>
          <a:p>
            <a:pPr algn="just">
              <a:lnSpc>
                <a:spcPct val="80000"/>
              </a:lnSpc>
              <a:buNone/>
            </a:pPr>
            <a:endParaRPr lang="fr-FR" dirty="0" smtClean="0">
              <a:latin typeface="Comic Sans MS" pitchFamily="66" charset="0"/>
              <a:sym typeface="Wingdings" pitchFamily="2" charset="2"/>
            </a:endParaRPr>
          </a:p>
          <a:p>
            <a:pPr algn="just">
              <a:lnSpc>
                <a:spcPct val="80000"/>
              </a:lnSpc>
            </a:pPr>
            <a:r>
              <a:rPr lang="fr-FR" dirty="0" smtClean="0">
                <a:latin typeface="Comic Sans MS" pitchFamily="66" charset="0"/>
                <a:sym typeface="Wingdings" pitchFamily="2" charset="2"/>
              </a:rPr>
              <a:t>Ils sont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temps dépendant</a:t>
            </a:r>
            <a:r>
              <a:rPr lang="fr-FR" dirty="0" smtClean="0">
                <a:latin typeface="Comic Sans MS" pitchFamily="66" charset="0"/>
                <a:sym typeface="Wingdings" pitchFamily="2" charset="2"/>
              </a:rPr>
              <a:t>, par conséquent, il faut répartir les doses et/ou associer à des ATB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concentration dépendant</a:t>
            </a:r>
            <a:r>
              <a:rPr lang="fr-FR" dirty="0" smtClean="0">
                <a:latin typeface="Comic Sans MS" pitchFamily="66" charset="0"/>
                <a:sym typeface="Wingdings" pitchFamily="2" charset="2"/>
              </a:rPr>
              <a:t> tel que les 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  <a:sym typeface="Wingdings" pitchFamily="2" charset="2"/>
              </a:rPr>
              <a:t>aminosides (synergie).</a:t>
            </a:r>
          </a:p>
          <a:p>
            <a:pPr algn="just">
              <a:lnSpc>
                <a:spcPct val="80000"/>
              </a:lnSpc>
            </a:pPr>
            <a:endParaRPr lang="fr-FR" dirty="0" smtClean="0">
              <a:latin typeface="Comic Sans MS" pitchFamily="66" charset="0"/>
              <a:sym typeface="Wingdings" pitchFamily="2" charset="2"/>
            </a:endParaRPr>
          </a:p>
          <a:p>
            <a:pPr lvl="2">
              <a:lnSpc>
                <a:spcPct val="80000"/>
              </a:lnSpc>
              <a:buNone/>
            </a:pPr>
            <a:endParaRPr lang="fr-FR" dirty="0" smtClean="0">
              <a:latin typeface="Comic Sans MS" pitchFamily="66" charset="0"/>
              <a:sym typeface="Wingdings" pitchFamily="2" charset="2"/>
            </a:endParaRPr>
          </a:p>
          <a:p>
            <a:pPr algn="just">
              <a:lnSpc>
                <a:spcPct val="80000"/>
              </a:lnSpc>
            </a:pPr>
            <a:endParaRPr lang="fr-FR" sz="2400" dirty="0" smtClean="0">
              <a:latin typeface="Comic Sans MS" pitchFamily="66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u="sng" dirty="0" smtClean="0">
                <a:latin typeface="Comic Sans MS" pitchFamily="66" charset="0"/>
              </a:rPr>
              <a:t>III-MECANISMES DE RESISTANCE: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rmAutofit/>
          </a:bodyPr>
          <a:lstStyle/>
          <a:p>
            <a:pPr algn="just"/>
            <a:r>
              <a:rPr lang="fr-FR" dirty="0" smtClean="0">
                <a:latin typeface="Comic Sans MS" pitchFamily="66" charset="0"/>
              </a:rPr>
              <a:t>Une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imperméabilisation</a:t>
            </a:r>
            <a:r>
              <a:rPr lang="fr-FR" dirty="0" smtClean="0">
                <a:latin typeface="Comic Sans MS" pitchFamily="66" charset="0"/>
              </a:rPr>
              <a:t> par altération des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porines</a:t>
            </a:r>
            <a:r>
              <a:rPr lang="fr-FR" dirty="0" smtClean="0">
                <a:latin typeface="Comic Sans MS" pitchFamily="66" charset="0"/>
              </a:rPr>
              <a:t> se rencontre chez les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Gram (-) ;</a:t>
            </a:r>
          </a:p>
          <a:p>
            <a:pPr algn="just"/>
            <a:r>
              <a:rPr lang="fr-FR" dirty="0" smtClean="0">
                <a:latin typeface="Comic Sans MS" pitchFamily="66" charset="0"/>
              </a:rPr>
              <a:t>Un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efflux actif </a:t>
            </a:r>
            <a:r>
              <a:rPr lang="fr-FR" dirty="0" smtClean="0">
                <a:latin typeface="Comic Sans MS" pitchFamily="66" charset="0"/>
              </a:rPr>
              <a:t>à l'aide de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transporteurs </a:t>
            </a:r>
            <a:r>
              <a:rPr lang="fr-FR" dirty="0" smtClean="0">
                <a:latin typeface="Comic Sans MS" pitchFamily="66" charset="0"/>
              </a:rPr>
              <a:t>se rencontre surtout chez </a:t>
            </a:r>
            <a:r>
              <a:rPr lang="fr-FR" i="1" dirty="0" smtClean="0">
                <a:solidFill>
                  <a:srgbClr val="FF0066"/>
                </a:solidFill>
                <a:latin typeface="Comic Sans MS" pitchFamily="66" charset="0"/>
              </a:rPr>
              <a:t>P. </a:t>
            </a:r>
            <a:r>
              <a:rPr lang="fr-FR" i="1" dirty="0" err="1" smtClean="0">
                <a:solidFill>
                  <a:srgbClr val="FF0066"/>
                </a:solidFill>
                <a:latin typeface="Comic Sans MS" pitchFamily="66" charset="0"/>
              </a:rPr>
              <a:t>aeruginosa</a:t>
            </a:r>
            <a:r>
              <a:rPr lang="fr-FR" i="1" dirty="0" smtClean="0">
                <a:solidFill>
                  <a:srgbClr val="FF0066"/>
                </a:solidFill>
                <a:latin typeface="Comic Sans MS" pitchFamily="66" charset="0"/>
              </a:rPr>
              <a:t> (BGN) ;</a:t>
            </a:r>
            <a:r>
              <a:rPr lang="fr-FR" i="1" dirty="0" smtClean="0">
                <a:latin typeface="Comic Sans MS" pitchFamily="66" charset="0"/>
              </a:rPr>
              <a:t> </a:t>
            </a:r>
          </a:p>
          <a:p>
            <a:pPr algn="just"/>
            <a:r>
              <a:rPr lang="fr-FR" dirty="0" smtClean="0">
                <a:latin typeface="Comic Sans MS" pitchFamily="66" charset="0"/>
              </a:rPr>
              <a:t>La production, par les bactéries, d'enzymes hydrolysant l'antibiotique, appelés </a:t>
            </a:r>
            <a:r>
              <a:rPr lang="fr-FR" b="1" dirty="0" smtClean="0">
                <a:latin typeface="Comic Sans MS" pitchFamily="66" charset="0"/>
              </a:rPr>
              <a:t>β-</a:t>
            </a:r>
            <a:r>
              <a:rPr lang="fr-FR" b="1" dirty="0" err="1" smtClean="0">
                <a:latin typeface="Comic Sans MS" pitchFamily="66" charset="0"/>
              </a:rPr>
              <a:t>lactamases</a:t>
            </a:r>
            <a:r>
              <a:rPr lang="fr-FR" b="1" dirty="0" smtClean="0">
                <a:latin typeface="Comic Sans MS" pitchFamily="66" charset="0"/>
              </a:rPr>
              <a:t>:</a:t>
            </a:r>
            <a:endParaRPr lang="fr-FR" dirty="0" smtClean="0">
              <a:latin typeface="Comic Sans MS" pitchFamily="66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Il s'agit de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protéases (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enz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) à Sérine active (AA)</a:t>
            </a:r>
            <a:r>
              <a:rPr lang="fr-FR" dirty="0" smtClean="0">
                <a:latin typeface="Comic Sans MS" pitchFamily="66" charset="0"/>
              </a:rPr>
              <a:t>, qui se lient aux β-lactames se rencontrent chez les </a:t>
            </a:r>
            <a:r>
              <a:rPr lang="fr-FR" dirty="0" smtClean="0">
                <a:solidFill>
                  <a:srgbClr val="FF0066"/>
                </a:solidFill>
                <a:latin typeface="Comic Sans MS" pitchFamily="66" charset="0"/>
              </a:rPr>
              <a:t>BGN </a:t>
            </a:r>
            <a:r>
              <a:rPr lang="fr-FR" dirty="0" smtClean="0">
                <a:latin typeface="Comic Sans MS" pitchFamily="66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L'importance de ce mode de résistance a conduit à la synthèse de molécules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résistantes à ces enzymes </a:t>
            </a:r>
            <a:r>
              <a:rPr lang="fr-FR" dirty="0" smtClean="0">
                <a:latin typeface="Comic Sans MS" pitchFamily="66" charset="0"/>
              </a:rPr>
              <a:t>(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inhibiteurs de B-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lactamases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par modification au niveau de la chaine latérale).</a:t>
            </a:r>
            <a:endParaRPr lang="fr-FR" i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600200"/>
            <a:ext cx="8143875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3200" b="1" dirty="0" smtClean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3200" b="1" u="sng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A-Pénicillines:</a:t>
            </a:r>
            <a:endParaRPr lang="fr-FR" sz="2800" u="sng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000" dirty="0" smtClean="0">
                <a:latin typeface="Comic Sans MS" pitchFamily="66" charset="0"/>
              </a:rPr>
              <a:t>	a- Pénicillines G / V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000" dirty="0" smtClean="0">
                <a:latin typeface="Comic Sans MS" pitchFamily="66" charset="0"/>
              </a:rPr>
              <a:t>	b- Pénicillines M 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000" dirty="0" smtClean="0">
                <a:latin typeface="Comic Sans MS" pitchFamily="66" charset="0"/>
              </a:rPr>
              <a:t>	c- </a:t>
            </a:r>
            <a:r>
              <a:rPr lang="fr-FR" sz="2000" dirty="0" err="1" smtClean="0">
                <a:latin typeface="Comic Sans MS" pitchFamily="66" charset="0"/>
              </a:rPr>
              <a:t>Aminopénicillines</a:t>
            </a:r>
            <a:r>
              <a:rPr lang="fr-FR" sz="2000" dirty="0" smtClean="0">
                <a:latin typeface="Comic Sans MS" pitchFamily="66" charset="0"/>
              </a:rPr>
              <a:t> </a:t>
            </a:r>
          </a:p>
          <a:p>
            <a:pPr>
              <a:lnSpc>
                <a:spcPct val="80000"/>
              </a:lnSpc>
              <a:buNone/>
            </a:pPr>
            <a:r>
              <a:rPr lang="fr-FR" sz="2000" dirty="0" smtClean="0">
                <a:latin typeface="Comic Sans MS" pitchFamily="66" charset="0"/>
              </a:rPr>
              <a:t>   d- Inhibiteur de </a:t>
            </a:r>
            <a:r>
              <a:rPr lang="fr-FR" sz="2000" dirty="0" err="1" smtClean="0">
                <a:latin typeface="Comic Sans MS" pitchFamily="66" charset="0"/>
              </a:rPr>
              <a:t>bêtalactamase</a:t>
            </a:r>
            <a:endParaRPr lang="fr-FR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000" dirty="0" smtClean="0">
                <a:latin typeface="Comic Sans MS" pitchFamily="66" charset="0"/>
              </a:rPr>
              <a:t>	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000" dirty="0" smtClean="0">
                <a:latin typeface="Comic Sans MS" pitchFamily="66" charset="0"/>
              </a:rPr>
              <a:t>	 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1600" b="1" dirty="0" smtClean="0">
              <a:latin typeface="Comic Sans MS" pitchFamily="66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143372" y="2285992"/>
            <a:ext cx="4310066" cy="41148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Comic Sans MS" pitchFamily="66" charset="0"/>
              </a:rPr>
              <a:t>B-</a:t>
            </a:r>
            <a:r>
              <a:rPr kumimoji="0" lang="fr-FR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Céphalosporines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	</a:t>
            </a:r>
            <a:r>
              <a:rPr kumimoji="0" lang="fr-FR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a- 1ére génération 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	b- 2éme génération 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	c- 3éme génération:</a:t>
            </a:r>
            <a:r>
              <a:rPr kumimoji="0" lang="en-GB" sz="2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orales</a:t>
            </a:r>
            <a:r>
              <a:rPr kumimoji="0" lang="en-GB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, </a:t>
            </a:r>
            <a:r>
              <a:rPr kumimoji="0" lang="fr-FR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IV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fr-FR" sz="2800" b="1" dirty="0" smtClean="0">
                <a:solidFill>
                  <a:srgbClr val="FF0000"/>
                </a:solidFill>
                <a:latin typeface="Comic Sans MS" pitchFamily="66" charset="0"/>
              </a:rPr>
              <a:t> C-</a:t>
            </a:r>
            <a:r>
              <a:rPr kumimoji="0" lang="fr-FR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Carbapénèmes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 :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Imipénème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 (+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cilastatine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) TIENAM®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fr-FR" sz="2800" b="1" dirty="0" smtClean="0">
                <a:solidFill>
                  <a:srgbClr val="FF0000"/>
                </a:solidFill>
                <a:latin typeface="Comic Sans MS" pitchFamily="66" charset="0"/>
              </a:rPr>
              <a:t> D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-</a:t>
            </a:r>
            <a:r>
              <a:rPr kumimoji="0" lang="fr-FR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Monobactam</a:t>
            </a:r>
            <a:r>
              <a:rPr kumimoji="0" lang="fr-FR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:</a:t>
            </a:r>
            <a:r>
              <a:rPr kumimoji="0" lang="fr-FR" sz="28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Aztreonam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 (AZACTAM®)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A- Pénicillines: </a:t>
            </a:r>
          </a:p>
          <a:p>
            <a:pPr algn="just">
              <a:buNone/>
            </a:pPr>
            <a:r>
              <a:rPr lang="fr-FR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1-Pharmacocinétique: </a:t>
            </a:r>
          </a:p>
          <a:p>
            <a:pPr algn="just">
              <a:buNone/>
            </a:pPr>
            <a:endParaRPr lang="fr-FR" b="1" i="1" u="sng" dirty="0" smtClean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pPr algn="just">
              <a:lnSpc>
                <a:spcPct val="90000"/>
              </a:lnSpc>
            </a:pPr>
            <a:r>
              <a:rPr lang="fr-FR" b="1" dirty="0" smtClean="0">
                <a:solidFill>
                  <a:schemeClr val="tx2"/>
                </a:solidFill>
                <a:latin typeface="Comic Sans MS" pitchFamily="66" charset="0"/>
              </a:rPr>
              <a:t>Résorption</a:t>
            </a:r>
            <a:r>
              <a:rPr lang="fr-FR" dirty="0" smtClean="0">
                <a:solidFill>
                  <a:schemeClr val="tx2"/>
                </a:solidFill>
                <a:latin typeface="Comic Sans MS" pitchFamily="66" charset="0"/>
              </a:rPr>
              <a:t> :</a:t>
            </a:r>
          </a:p>
          <a:p>
            <a:pPr algn="just">
              <a:lnSpc>
                <a:spcPct val="90000"/>
              </a:lnSpc>
              <a:buNone/>
            </a:pPr>
            <a:r>
              <a:rPr lang="fr-FR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fr-FR" b="1" dirty="0" smtClean="0">
                <a:latin typeface="Comic Sans MS" pitchFamily="66" charset="0"/>
              </a:rPr>
              <a:t>Ampicilline</a:t>
            </a:r>
            <a:r>
              <a:rPr lang="fr-FR" dirty="0" smtClean="0">
                <a:latin typeface="Comic Sans MS" pitchFamily="66" charset="0"/>
              </a:rPr>
              <a:t> : résorption digestive incomplète: diarrhée (administration en IV);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fr-FR" b="1" dirty="0" err="1" smtClean="0">
                <a:latin typeface="Comic Sans MS" pitchFamily="66" charset="0"/>
              </a:rPr>
              <a:t>Amoxicilline</a:t>
            </a:r>
            <a:r>
              <a:rPr lang="fr-FR" b="1" dirty="0" smtClean="0">
                <a:latin typeface="Comic Sans MS" pitchFamily="66" charset="0"/>
              </a:rPr>
              <a:t>: </a:t>
            </a:r>
            <a:r>
              <a:rPr lang="fr-FR" dirty="0" smtClean="0">
                <a:latin typeface="Comic Sans MS" pitchFamily="66" charset="0"/>
              </a:rPr>
              <a:t>résorption digestive presque complète.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A- Pénicillines:</a:t>
            </a:r>
            <a:r>
              <a:rPr lang="fr-FR" b="1" u="sng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fr-FR" b="1" i="1" u="sng" dirty="0" smtClean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fr-FR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2-Effets indésirables:</a:t>
            </a:r>
          </a:p>
          <a:p>
            <a:pPr>
              <a:buNone/>
            </a:pPr>
            <a:r>
              <a:rPr lang="fr-FR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</a:p>
          <a:p>
            <a:r>
              <a:rPr lang="fr-FR" dirty="0" smtClean="0">
                <a:latin typeface="Comic Sans MS" pitchFamily="66" charset="0"/>
              </a:rPr>
              <a:t>SNC : convulsions  à haute dose (effet toxique);</a:t>
            </a:r>
          </a:p>
          <a:p>
            <a:r>
              <a:rPr lang="fr-FR" dirty="0" smtClean="0">
                <a:latin typeface="Comic Sans MS" pitchFamily="66" charset="0"/>
              </a:rPr>
              <a:t>Troubles digestifs ;</a:t>
            </a:r>
          </a:p>
          <a:p>
            <a:r>
              <a:rPr lang="fr-FR" dirty="0" smtClean="0">
                <a:solidFill>
                  <a:srgbClr val="FF0066"/>
                </a:solidFill>
                <a:latin typeface="Comic Sans MS" pitchFamily="66" charset="0"/>
              </a:rPr>
              <a:t>Effets allergiques +++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/>
          <a:lstStyle/>
          <a:p>
            <a:pPr algn="ctr">
              <a:buNone/>
            </a:pPr>
            <a:r>
              <a:rPr lang="fr-FR" sz="2800" b="1" u="sng" dirty="0" smtClean="0">
                <a:solidFill>
                  <a:srgbClr val="FF0000"/>
                </a:solidFill>
                <a:latin typeface="Comic Sans MS" pitchFamily="66" charset="0"/>
              </a:rPr>
              <a:t>A- Pénicillines: </a:t>
            </a:r>
          </a:p>
          <a:p>
            <a:pPr>
              <a:buNone/>
            </a:pPr>
            <a:r>
              <a:rPr lang="fr-FR" b="1" i="1" u="sng" dirty="0" smtClean="0">
                <a:solidFill>
                  <a:srgbClr val="33CCCC"/>
                </a:solidFill>
                <a:latin typeface="Comic Sans MS" pitchFamily="66" charset="0"/>
              </a:rPr>
              <a:t>a- pénicilline G et V: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Pénicilline G :Pénicilline G®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Pénicilline V :</a:t>
            </a:r>
            <a:r>
              <a:rPr lang="fr-FR" dirty="0" err="1" smtClean="0">
                <a:latin typeface="Comic Sans MS" pitchFamily="66" charset="0"/>
              </a:rPr>
              <a:t>Oracilline</a:t>
            </a:r>
            <a:r>
              <a:rPr lang="fr-FR" dirty="0" smtClean="0">
                <a:latin typeface="Comic Sans MS" pitchFamily="66" charset="0"/>
              </a:rPr>
              <a:t>®</a:t>
            </a:r>
          </a:p>
          <a:p>
            <a:pPr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</a:rPr>
              <a:t>Bénzathine</a:t>
            </a:r>
            <a:r>
              <a:rPr lang="fr-FR" dirty="0" smtClean="0">
                <a:latin typeface="Comic Sans MS" pitchFamily="66" charset="0"/>
              </a:rPr>
              <a:t>-pénicilline: </a:t>
            </a:r>
            <a:r>
              <a:rPr lang="fr-FR" dirty="0" err="1" smtClean="0">
                <a:latin typeface="Comic Sans MS" pitchFamily="66" charset="0"/>
              </a:rPr>
              <a:t>Extencilline</a:t>
            </a:r>
            <a:r>
              <a:rPr lang="fr-FR" dirty="0" smtClean="0">
                <a:latin typeface="Comic Sans MS" pitchFamily="66" charset="0"/>
              </a:rPr>
              <a:t> ®</a:t>
            </a:r>
          </a:p>
          <a:p>
            <a:pPr>
              <a:buFont typeface="Wingdings" pitchFamily="2" charset="2"/>
              <a:buChar char="v"/>
            </a:pPr>
            <a:r>
              <a:rPr lang="fr-FR" u="sng" dirty="0" smtClean="0">
                <a:solidFill>
                  <a:srgbClr val="92D050"/>
                </a:solidFill>
                <a:latin typeface="Comic Sans MS" pitchFamily="66" charset="0"/>
              </a:rPr>
              <a:t>Spectre:</a:t>
            </a:r>
          </a:p>
          <a:p>
            <a:pPr>
              <a:buNone/>
            </a:pPr>
            <a:r>
              <a:rPr lang="fr-FR" dirty="0" smtClean="0">
                <a:latin typeface="Comic Sans MS" pitchFamily="66" charset="0"/>
              </a:rPr>
              <a:t>Plus ou moins large: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Streptocoques, pneumocoques (</a:t>
            </a:r>
            <a:r>
              <a:rPr lang="en-US" dirty="0" smtClean="0">
                <a:latin typeface="Comic Sans MS" pitchFamily="66" charset="0"/>
              </a:rPr>
              <a:t>±);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Anaérobies</a:t>
            </a:r>
            <a:r>
              <a:rPr lang="en-US" dirty="0" smtClean="0">
                <a:latin typeface="Comic Sans MS" pitchFamily="66" charset="0"/>
              </a:rPr>
              <a:t> (±);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Tréponèmes</a:t>
            </a:r>
            <a:r>
              <a:rPr lang="en-US" dirty="0" smtClean="0">
                <a:latin typeface="Comic Sans MS" pitchFamily="66" charset="0"/>
              </a:rPr>
              <a:t>, Spirochetes.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-24"/>
            <a:ext cx="7467600" cy="917596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IV-classification:</a:t>
            </a:r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5429256" y="3786190"/>
            <a:ext cx="32861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u="sng" dirty="0" smtClean="0">
                <a:solidFill>
                  <a:srgbClr val="92D050"/>
                </a:solidFill>
                <a:latin typeface="Comic Sans MS" pitchFamily="66" charset="0"/>
              </a:rPr>
              <a:t>Indications</a:t>
            </a:r>
            <a:r>
              <a:rPr lang="en-US" sz="2400" dirty="0" smtClean="0">
                <a:solidFill>
                  <a:srgbClr val="92D050"/>
                </a:solidFill>
                <a:latin typeface="Comic Sans MS" pitchFamily="66" charset="0"/>
              </a:rPr>
              <a:t> : </a:t>
            </a:r>
            <a:r>
              <a:rPr lang="en-US" sz="2400" dirty="0" smtClean="0">
                <a:latin typeface="Comic Sans MS" pitchFamily="66" charset="0"/>
              </a:rPr>
              <a:t/>
            </a:r>
            <a:br>
              <a:rPr lang="en-US" sz="2400" dirty="0" smtClean="0">
                <a:latin typeface="Comic Sans MS" pitchFamily="66" charset="0"/>
              </a:rPr>
            </a:br>
            <a:r>
              <a:rPr lang="en-US" sz="2400" dirty="0" smtClean="0">
                <a:latin typeface="Comic Sans MS" pitchFamily="66" charset="0"/>
              </a:rPr>
              <a:t>-</a:t>
            </a:r>
            <a:r>
              <a:rPr lang="en-US" sz="2400" dirty="0" err="1" smtClean="0">
                <a:latin typeface="Comic Sans MS" pitchFamily="66" charset="0"/>
              </a:rPr>
              <a:t>Erysipèle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voie</a:t>
            </a:r>
            <a:r>
              <a:rPr lang="en-US" sz="2400" dirty="0" smtClean="0">
                <a:latin typeface="Comic Sans MS" pitchFamily="66" charset="0"/>
              </a:rPr>
              <a:t> IV)</a:t>
            </a:r>
            <a:br>
              <a:rPr lang="en-US" sz="2400" dirty="0" smtClean="0">
                <a:latin typeface="Comic Sans MS" pitchFamily="66" charset="0"/>
              </a:rPr>
            </a:br>
            <a:r>
              <a:rPr lang="en-US" sz="2400" dirty="0" smtClean="0">
                <a:latin typeface="Comic Sans MS" pitchFamily="66" charset="0"/>
              </a:rPr>
              <a:t>- </a:t>
            </a:r>
            <a:r>
              <a:rPr lang="en-US" sz="2400" dirty="0" err="1" smtClean="0">
                <a:latin typeface="Comic Sans MS" pitchFamily="66" charset="0"/>
              </a:rPr>
              <a:t>Gangrène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gazeuse</a:t>
            </a:r>
            <a:r>
              <a:rPr lang="en-US" sz="2400" dirty="0" smtClean="0">
                <a:latin typeface="Comic Sans MS" pitchFamily="66" charset="0"/>
              </a:rPr>
              <a:t> à </a:t>
            </a:r>
            <a:r>
              <a:rPr lang="en-US" sz="2400" dirty="0" err="1" smtClean="0">
                <a:latin typeface="Comic Sans MS" pitchFamily="66" charset="0"/>
              </a:rPr>
              <a:t>Clostridum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perfringens</a:t>
            </a:r>
            <a:r>
              <a:rPr lang="en-US" sz="2400" dirty="0" smtClean="0">
                <a:latin typeface="Comic Sans MS" pitchFamily="66" charset="0"/>
              </a:rPr>
              <a:t/>
            </a:r>
            <a:br>
              <a:rPr lang="en-US" sz="2400" dirty="0" smtClean="0">
                <a:latin typeface="Comic Sans MS" pitchFamily="66" charset="0"/>
              </a:rPr>
            </a:br>
            <a:r>
              <a:rPr lang="en-US" sz="2400" dirty="0" smtClean="0">
                <a:latin typeface="Comic Sans MS" pitchFamily="66" charset="0"/>
              </a:rPr>
              <a:t>- Syphilis</a:t>
            </a:r>
            <a:br>
              <a:rPr lang="en-US" sz="2400" dirty="0" smtClean="0">
                <a:latin typeface="Comic Sans MS" pitchFamily="66" charset="0"/>
              </a:rPr>
            </a:br>
            <a:r>
              <a:rPr lang="en-US" sz="2400" dirty="0" smtClean="0">
                <a:latin typeface="Comic Sans MS" pitchFamily="66" charset="0"/>
              </a:rPr>
              <a:t>- </a:t>
            </a:r>
            <a:r>
              <a:rPr lang="en-US" sz="2400" dirty="0" err="1" smtClean="0">
                <a:latin typeface="Comic Sans MS" pitchFamily="66" charset="0"/>
              </a:rPr>
              <a:t>Leptospirose</a:t>
            </a:r>
            <a:r>
              <a:rPr lang="en-US" sz="2400" dirty="0" smtClean="0">
                <a:latin typeface="Comic Sans MS" pitchFamily="66" charset="0"/>
              </a:rPr>
              <a:t/>
            </a:r>
            <a:br>
              <a:rPr lang="en-US" sz="2400" dirty="0" smtClean="0">
                <a:latin typeface="Comic Sans MS" pitchFamily="66" charset="0"/>
              </a:rPr>
            </a:br>
            <a:r>
              <a:rPr lang="en-US" sz="2400" dirty="0" smtClean="0">
                <a:latin typeface="Comic Sans MS" pitchFamily="66" charset="0"/>
              </a:rPr>
              <a:t>- </a:t>
            </a:r>
            <a:r>
              <a:rPr lang="en-US" sz="2400" dirty="0" err="1" smtClean="0">
                <a:latin typeface="Comic Sans MS" pitchFamily="66" charset="0"/>
              </a:rPr>
              <a:t>Prophylaxie</a:t>
            </a:r>
            <a:r>
              <a:rPr lang="en-US" sz="2400" dirty="0" smtClean="0">
                <a:latin typeface="Comic Sans MS" pitchFamily="66" charset="0"/>
              </a:rPr>
              <a:t> RAA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lum bright="38000"/>
          </a:blip>
          <a:srcRect/>
          <a:stretch>
            <a:fillRect/>
          </a:stretch>
        </p:blipFill>
        <p:spPr bwMode="auto">
          <a:xfrm>
            <a:off x="5857884" y="2571753"/>
            <a:ext cx="2266950" cy="1214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lum bright="36000" contrast="26000"/>
          </a:blip>
          <a:srcRect r="9369"/>
          <a:stretch>
            <a:fillRect/>
          </a:stretch>
        </p:blipFill>
        <p:spPr bwMode="auto">
          <a:xfrm>
            <a:off x="5429256" y="1000108"/>
            <a:ext cx="3030267" cy="1643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Ellipse 7"/>
          <p:cNvSpPr/>
          <p:nvPr/>
        </p:nvSpPr>
        <p:spPr>
          <a:xfrm>
            <a:off x="5715008" y="1643050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6429388" y="2928934"/>
            <a:ext cx="1571636" cy="7143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2131</TotalTime>
  <Words>774</Words>
  <PresentationFormat>Affichage à l'écran (4:3)</PresentationFormat>
  <Paragraphs>224</Paragraphs>
  <Slides>22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Oriel</vt:lpstr>
      <vt:lpstr>Faculté de Médecine Cours de pharmacologie 3éme année médecine</vt:lpstr>
      <vt:lpstr>plan</vt:lpstr>
      <vt:lpstr>I-Structure chimique:</vt:lpstr>
      <vt:lpstr>II-mécanisme d’action:</vt:lpstr>
      <vt:lpstr>III-MECANISMES DE RESISTANCE: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IV-classification:</vt:lpstr>
      <vt:lpstr>Diapositive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Faculté de Médecine Cours de pharmacologie 3éme année médecine</dc:title>
  <dc:creator>BR BRAHMI</dc:creator>
  <cp:lastModifiedBy>user</cp:lastModifiedBy>
  <cp:revision>153</cp:revision>
  <dcterms:created xsi:type="dcterms:W3CDTF">2023-04-24T12:25:09Z</dcterms:created>
  <dcterms:modified xsi:type="dcterms:W3CDTF">2024-05-29T09:53:16Z</dcterms:modified>
</cp:coreProperties>
</file>