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5" r:id="rId19"/>
    <p:sldId id="276" r:id="rId20"/>
    <p:sldId id="277" r:id="rId21"/>
    <p:sldId id="278" r:id="rId22"/>
    <p:sldId id="279" r:id="rId23"/>
    <p:sldId id="281" r:id="rId24"/>
    <p:sldId id="283" r:id="rId25"/>
    <p:sldId id="285" r:id="rId2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2426" autoAdjust="0"/>
    <p:restoredTop sz="94660"/>
  </p:normalViewPr>
  <p:slideViewPr>
    <p:cSldViewPr>
      <p:cViewPr>
        <p:scale>
          <a:sx n="64" d="100"/>
          <a:sy n="64" d="100"/>
        </p:scale>
        <p:origin x="-1004" y="-1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BE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BE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29/05/2024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BE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2143108" y="785794"/>
            <a:ext cx="6172200" cy="189436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small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Faculté de Médecine</a:t>
            </a:r>
            <a:br>
              <a:rPr kumimoji="0" lang="fr-FR" sz="2800" b="1" i="0" u="none" strike="noStrike" kern="1200" cap="small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</a:br>
            <a:r>
              <a:rPr kumimoji="0" lang="fr-FR" sz="2800" b="1" i="0" u="none" strike="noStrike" kern="1200" cap="small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Cours de pharmacologie</a:t>
            </a:r>
            <a:br>
              <a:rPr kumimoji="0" lang="fr-FR" sz="2800" b="1" i="0" u="none" strike="noStrike" kern="1200" cap="small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</a:br>
            <a:r>
              <a:rPr kumimoji="0" lang="fr-FR" sz="2800" b="1" i="0" u="none" strike="noStrike" kern="1200" cap="small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3éme année médecine</a:t>
            </a:r>
            <a:endParaRPr kumimoji="0" lang="fr-FR" sz="28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5" name="Sous-titre 2"/>
          <p:cNvSpPr>
            <a:spLocks noGrp="1"/>
          </p:cNvSpPr>
          <p:nvPr>
            <p:ph type="ctrTitle"/>
          </p:nvPr>
        </p:nvSpPr>
        <p:spPr>
          <a:xfrm>
            <a:off x="2286000" y="3571876"/>
            <a:ext cx="6172200" cy="2161066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600" dirty="0" smtClean="0">
                <a:latin typeface="Comic Sans MS" pitchFamily="66" charset="0"/>
              </a:rPr>
              <a:t/>
            </a:r>
            <a:br>
              <a:rPr lang="fr-FR" sz="3600" dirty="0" smtClean="0">
                <a:latin typeface="Comic Sans MS" pitchFamily="66" charset="0"/>
              </a:rPr>
            </a:br>
            <a:r>
              <a:rPr lang="fr-FR" sz="3600" dirty="0" smtClean="0">
                <a:latin typeface="Comic Sans MS" pitchFamily="66" charset="0"/>
              </a:rPr>
              <a:t/>
            </a:r>
            <a:br>
              <a:rPr lang="fr-FR" sz="3600" dirty="0" smtClean="0">
                <a:latin typeface="Comic Sans MS" pitchFamily="66" charset="0"/>
              </a:rPr>
            </a:br>
            <a:r>
              <a:rPr lang="fr-FR" sz="3600" dirty="0" smtClean="0">
                <a:latin typeface="Comic Sans MS" pitchFamily="66" charset="0"/>
              </a:rPr>
              <a:t/>
            </a:r>
            <a:br>
              <a:rPr lang="fr-FR" sz="3600" dirty="0" smtClean="0">
                <a:latin typeface="Comic Sans MS" pitchFamily="66" charset="0"/>
              </a:rPr>
            </a:br>
            <a:r>
              <a:rPr lang="fr-FR" sz="4000" dirty="0" smtClean="0">
                <a:latin typeface="Comic Sans MS" pitchFamily="66" charset="0"/>
              </a:rPr>
              <a:t>CLASSIFICATION DES ANTIBIOTIQUES</a:t>
            </a:r>
          </a:p>
          <a:p>
            <a:pPr algn="ctr"/>
            <a:r>
              <a:rPr lang="fr-FR" sz="4000" dirty="0" smtClean="0">
                <a:latin typeface="Comic Sans MS" pitchFamily="66" charset="0"/>
              </a:rPr>
              <a:t>(2éme partie)</a:t>
            </a:r>
          </a:p>
          <a:p>
            <a:pPr algn="ctr"/>
            <a:endParaRPr lang="fr-FR" sz="3600" dirty="0">
              <a:latin typeface="Comic Sans MS" pitchFamily="66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357290" y="5863256"/>
            <a:ext cx="45005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Comic Sans MS" pitchFamily="66" charset="0"/>
              </a:rPr>
              <a:t>Présenté par: Dr. ARAB.A</a:t>
            </a:r>
          </a:p>
          <a:p>
            <a:pPr algn="ctr"/>
            <a:endParaRPr lang="fr-FR" b="1" dirty="0" smtClean="0">
              <a:latin typeface="Comic Sans MS" pitchFamily="66" charset="0"/>
            </a:endParaRPr>
          </a:p>
          <a:p>
            <a:pPr algn="ctr"/>
            <a:r>
              <a:rPr lang="fr-FR" b="1" dirty="0" smtClean="0">
                <a:latin typeface="Comic Sans MS" pitchFamily="66" charset="0"/>
              </a:rPr>
              <a:t>2023/2024</a:t>
            </a:r>
            <a:endParaRPr lang="fr-FR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3-Mécanisme d’action:</a:t>
            </a:r>
          </a:p>
          <a:p>
            <a:pPr algn="just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Fixation à la </a:t>
            </a:r>
            <a:r>
              <a:rPr lang="fr-FR" b="1" dirty="0" smtClean="0">
                <a:solidFill>
                  <a:srgbClr val="FF6699"/>
                </a:solidFill>
                <a:latin typeface="Comic Sans MS" pitchFamily="66" charset="0"/>
              </a:rPr>
              <a:t>S/U 50 S </a:t>
            </a:r>
            <a:r>
              <a:rPr lang="fr-FR" dirty="0" smtClean="0">
                <a:latin typeface="Comic Sans MS" pitchFamily="66" charset="0"/>
              </a:rPr>
              <a:t>du ribosome;</a:t>
            </a:r>
          </a:p>
          <a:p>
            <a:pPr algn="just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Bactériostatiques.</a:t>
            </a:r>
          </a:p>
          <a:p>
            <a:pPr algn="just"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4-Indications:</a:t>
            </a:r>
          </a:p>
          <a:p>
            <a:pPr algn="just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Infections des voies aériennes </a:t>
            </a:r>
            <a:r>
              <a:rPr lang="fr-FR" dirty="0" smtClean="0">
                <a:solidFill>
                  <a:srgbClr val="7030A0"/>
                </a:solidFill>
                <a:latin typeface="Comic Sans MS" pitchFamily="66" charset="0"/>
              </a:rPr>
              <a:t>inférieures</a:t>
            </a:r>
            <a:r>
              <a:rPr lang="fr-FR" dirty="0" smtClean="0">
                <a:latin typeface="Comic Sans MS" pitchFamily="66" charset="0"/>
              </a:rPr>
              <a:t> : </a:t>
            </a:r>
            <a:r>
              <a:rPr lang="fr-FR" dirty="0" smtClean="0">
                <a:solidFill>
                  <a:srgbClr val="7030A0"/>
                </a:solidFill>
                <a:latin typeface="Comic Sans MS" pitchFamily="66" charset="0"/>
              </a:rPr>
              <a:t>TRT de choix </a:t>
            </a:r>
            <a:r>
              <a:rPr lang="fr-FR" dirty="0" smtClean="0">
                <a:latin typeface="Comic Sans MS" pitchFamily="66" charset="0"/>
              </a:rPr>
              <a:t>(bronchite, pneumopathie, Coqueluche)</a:t>
            </a:r>
          </a:p>
          <a:p>
            <a:pPr algn="just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Infections génitales: alternative aux :</a:t>
            </a:r>
          </a:p>
          <a:p>
            <a:pPr algn="just">
              <a:buFont typeface="Wingdings" pitchFamily="2" charset="2"/>
              <a:buChar char="ü"/>
            </a:pPr>
            <a:r>
              <a:rPr lang="fr-FR" dirty="0" smtClean="0">
                <a:solidFill>
                  <a:srgbClr val="FF6699"/>
                </a:solidFill>
                <a:latin typeface="Comic Sans MS" pitchFamily="66" charset="0"/>
              </a:rPr>
              <a:t>Pénicillines</a:t>
            </a:r>
            <a:r>
              <a:rPr lang="fr-FR" dirty="0" smtClean="0">
                <a:latin typeface="Comic Sans MS" pitchFamily="66" charset="0"/>
              </a:rPr>
              <a:t> dans TRT de la syphilis;</a:t>
            </a:r>
          </a:p>
          <a:p>
            <a:pPr algn="just">
              <a:buFont typeface="Wingdings" pitchFamily="2" charset="2"/>
              <a:buChar char="ü"/>
            </a:pPr>
            <a:r>
              <a:rPr lang="fr-FR" dirty="0" smtClean="0">
                <a:solidFill>
                  <a:srgbClr val="FF6699"/>
                </a:solidFill>
                <a:latin typeface="Comic Sans MS" pitchFamily="66" charset="0"/>
              </a:rPr>
              <a:t>Tétracyclines</a:t>
            </a:r>
            <a:r>
              <a:rPr lang="fr-FR" dirty="0" smtClean="0">
                <a:latin typeface="Comic Sans MS" pitchFamily="66" charset="0"/>
              </a:rPr>
              <a:t> dans TRT des Infections urétrales, prostatiques à Chlamydia;</a:t>
            </a:r>
          </a:p>
          <a:p>
            <a:pPr algn="just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TRT de l’ulcère.</a:t>
            </a:r>
            <a:endParaRPr lang="fr-FR" b="1" u="sng" dirty="0" smtClean="0">
              <a:solidFill>
                <a:srgbClr val="92D050"/>
              </a:solidFill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rgbClr val="FF0000"/>
                </a:solidFill>
                <a:latin typeface="Comic Sans MS" pitchFamily="66" charset="0"/>
              </a:rPr>
              <a:t>III- LES MACROLIDES: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5-Pharmacocinétique:</a:t>
            </a:r>
          </a:p>
          <a:p>
            <a:pPr>
              <a:buNone/>
            </a:pPr>
            <a:endParaRPr lang="fr-FR" b="1" u="sng" dirty="0" smtClean="0">
              <a:solidFill>
                <a:srgbClr val="92D050"/>
              </a:solidFill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fr-FR" i="1" u="sng" dirty="0" smtClean="0">
                <a:solidFill>
                  <a:srgbClr val="7030A0"/>
                </a:solidFill>
                <a:latin typeface="Comic Sans MS" pitchFamily="66" charset="0"/>
              </a:rPr>
              <a:t>Métabolisme : </a:t>
            </a:r>
          </a:p>
          <a:p>
            <a:pPr>
              <a:buNone/>
            </a:pPr>
            <a:r>
              <a:rPr lang="fr-FR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Hépatique</a:t>
            </a:r>
            <a:r>
              <a:rPr lang="fr-FR" dirty="0" smtClean="0">
                <a:latin typeface="Comic Sans MS" pitchFamily="66" charset="0"/>
              </a:rPr>
              <a:t> par le cytochrome 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CYP3A4</a:t>
            </a:r>
            <a:r>
              <a:rPr lang="fr-FR" dirty="0" smtClean="0">
                <a:latin typeface="Comic Sans MS" pitchFamily="66" charset="0"/>
              </a:rPr>
              <a:t> en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métabolites actifs</a:t>
            </a:r>
            <a:r>
              <a:rPr lang="fr-FR" dirty="0" smtClean="0">
                <a:latin typeface="Comic Sans MS" pitchFamily="66" charset="0"/>
              </a:rPr>
              <a:t> **inhibiteurs enzymatiques**</a:t>
            </a:r>
          </a:p>
          <a:p>
            <a:pPr>
              <a:buFont typeface="Arial" pitchFamily="34" charset="0"/>
              <a:buChar char="•"/>
            </a:pPr>
            <a:r>
              <a:rPr lang="fr-FR" i="1" u="sng" dirty="0" smtClean="0">
                <a:solidFill>
                  <a:srgbClr val="7030A0"/>
                </a:solidFill>
                <a:latin typeface="Comic Sans MS" pitchFamily="66" charset="0"/>
              </a:rPr>
              <a:t>Elimination : </a:t>
            </a:r>
            <a:r>
              <a:rPr lang="fr-FR" dirty="0" smtClean="0">
                <a:latin typeface="Comic Sans MS" pitchFamily="66" charset="0"/>
              </a:rPr>
              <a:t>biliaire +++.</a:t>
            </a:r>
          </a:p>
          <a:p>
            <a:pPr>
              <a:buNone/>
            </a:pPr>
            <a:endParaRPr lang="fr-FR" dirty="0" smtClean="0">
              <a:latin typeface="Comic Sans MS" pitchFamily="66" charset="0"/>
            </a:endParaRPr>
          </a:p>
          <a:p>
            <a:pPr lvl="0"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6-Résistance aux macrolides : </a:t>
            </a:r>
          </a:p>
          <a:p>
            <a:pPr lvl="0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Modification de la cible;</a:t>
            </a:r>
          </a:p>
          <a:p>
            <a:pPr lvl="0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Inactivation enzymatique.</a:t>
            </a:r>
          </a:p>
          <a:p>
            <a:pPr>
              <a:buNone/>
            </a:pPr>
            <a:endParaRPr lang="fr-FR" dirty="0"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rgbClr val="FF0000"/>
                </a:solidFill>
                <a:latin typeface="Comic Sans MS" pitchFamily="66" charset="0"/>
              </a:rPr>
              <a:t>III- LES MACROLIDES: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algn="just"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7-Effets indésirables:</a:t>
            </a:r>
          </a:p>
          <a:p>
            <a:pPr algn="just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Hépatite cytolytique +++</a:t>
            </a:r>
          </a:p>
          <a:p>
            <a:pPr algn="just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Allergies.</a:t>
            </a:r>
          </a:p>
          <a:p>
            <a:pPr algn="just">
              <a:buNone/>
            </a:pPr>
            <a:endParaRPr lang="fr-FR" dirty="0" smtClean="0">
              <a:latin typeface="Comic Sans MS" pitchFamily="66" charset="0"/>
            </a:endParaRPr>
          </a:p>
          <a:p>
            <a:pPr algn="just"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8-Contres indications:</a:t>
            </a:r>
          </a:p>
          <a:p>
            <a:pPr algn="just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Risque de surdosage et/ou toxicité de nombreux médicaments lié à l’inhibition de leur métabolisme et par compétition au niveau des protéines plasmatiques. </a:t>
            </a:r>
          </a:p>
          <a:p>
            <a:pPr algn="just">
              <a:buFont typeface="Arial" pitchFamily="34" charset="0"/>
              <a:buChar char="•"/>
            </a:pPr>
            <a:r>
              <a:rPr lang="fr-FR" dirty="0" err="1" smtClean="0">
                <a:latin typeface="Comic Sans MS" pitchFamily="66" charset="0"/>
              </a:rPr>
              <a:t>Exp</a:t>
            </a:r>
            <a:r>
              <a:rPr lang="fr-FR" dirty="0" smtClean="0">
                <a:latin typeface="Comic Sans MS" pitchFamily="66" charset="0"/>
              </a:rPr>
              <a:t> : Théophylline, </a:t>
            </a:r>
            <a:r>
              <a:rPr lang="fr-FR" dirty="0" err="1" smtClean="0">
                <a:latin typeface="Comic Sans MS" pitchFamily="66" charset="0"/>
              </a:rPr>
              <a:t>Carbamazépine</a:t>
            </a:r>
            <a:r>
              <a:rPr lang="fr-FR" dirty="0" smtClean="0">
                <a:latin typeface="Comic Sans MS" pitchFamily="66" charset="0"/>
              </a:rPr>
              <a:t>, ciclosporine, </a:t>
            </a:r>
            <a:r>
              <a:rPr lang="fr-FR" dirty="0" err="1" smtClean="0">
                <a:latin typeface="Comic Sans MS" pitchFamily="66" charset="0"/>
              </a:rPr>
              <a:t>warfarine</a:t>
            </a:r>
            <a:r>
              <a:rPr lang="fr-FR" dirty="0" smtClean="0">
                <a:latin typeface="Comic Sans MS" pitchFamily="66" charset="0"/>
              </a:rPr>
              <a:t>…</a:t>
            </a:r>
          </a:p>
          <a:p>
            <a:pPr algn="just">
              <a:buNone/>
            </a:pPr>
            <a:endParaRPr lang="fr-FR" dirty="0" smtClean="0">
              <a:latin typeface="Comic Sans MS" pitchFamily="66" charset="0"/>
            </a:endParaRPr>
          </a:p>
          <a:p>
            <a:pPr algn="just">
              <a:buNone/>
            </a:pPr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rgbClr val="FF0000"/>
                </a:solidFill>
                <a:latin typeface="Comic Sans MS" pitchFamily="66" charset="0"/>
              </a:rPr>
              <a:t>III- LES MACROLIDES: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1-Principales molécules: </a:t>
            </a:r>
          </a:p>
          <a:p>
            <a:pPr algn="just">
              <a:buNone/>
            </a:pPr>
            <a:r>
              <a:rPr lang="fr-FR" dirty="0" smtClean="0">
                <a:latin typeface="Comic Sans MS" pitchFamily="66" charset="0"/>
              </a:rPr>
              <a:t>Chloramphénicol et </a:t>
            </a:r>
            <a:r>
              <a:rPr lang="fr-FR" dirty="0" err="1" smtClean="0">
                <a:latin typeface="Comic Sans MS" pitchFamily="66" charset="0"/>
              </a:rPr>
              <a:t>Thiamphénicol</a:t>
            </a:r>
            <a:r>
              <a:rPr lang="fr-FR" dirty="0" smtClean="0">
                <a:latin typeface="Comic Sans MS" pitchFamily="66" charset="0"/>
              </a:rPr>
              <a:t>.</a:t>
            </a:r>
          </a:p>
          <a:p>
            <a:pPr algn="just"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2-Spectre:</a:t>
            </a:r>
          </a:p>
          <a:p>
            <a:pPr algn="just">
              <a:buNone/>
            </a:pPr>
            <a:r>
              <a:rPr lang="fr-FR" dirty="0" smtClean="0">
                <a:latin typeface="Comic Sans MS" pitchFamily="66" charset="0"/>
              </a:rPr>
              <a:t>ATB à large spectre actifs sur la majorité des BGP et BGN et les anaérobies.</a:t>
            </a:r>
          </a:p>
          <a:p>
            <a:pPr algn="just"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3-Mécanisme d’action : </a:t>
            </a:r>
          </a:p>
          <a:p>
            <a:pPr algn="just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Fixation à la </a:t>
            </a:r>
            <a:r>
              <a:rPr lang="fr-FR" b="1" dirty="0" smtClean="0">
                <a:solidFill>
                  <a:srgbClr val="FF6699"/>
                </a:solidFill>
                <a:latin typeface="Comic Sans MS" pitchFamily="66" charset="0"/>
              </a:rPr>
              <a:t>S/U 50 S </a:t>
            </a:r>
            <a:r>
              <a:rPr lang="fr-FR" dirty="0" smtClean="0">
                <a:latin typeface="Comic Sans MS" pitchFamily="66" charset="0"/>
              </a:rPr>
              <a:t>du ribosome;</a:t>
            </a:r>
          </a:p>
          <a:p>
            <a:pPr algn="just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Bactériostatiques.</a:t>
            </a:r>
            <a:endParaRPr lang="fr-FR" b="1" u="sng" dirty="0" smtClean="0">
              <a:solidFill>
                <a:srgbClr val="92D050"/>
              </a:solidFill>
              <a:latin typeface="Comic Sans MS" pitchFamily="66" charset="0"/>
            </a:endParaRPr>
          </a:p>
          <a:p>
            <a:pPr algn="just"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4-Indications:</a:t>
            </a:r>
          </a:p>
          <a:p>
            <a:pPr algn="just">
              <a:buNone/>
            </a:pPr>
            <a:r>
              <a:rPr lang="fr-FR" dirty="0" smtClean="0">
                <a:latin typeface="Comic Sans MS" pitchFamily="66" charset="0"/>
              </a:rPr>
              <a:t>Réservés aux infections graves:</a:t>
            </a:r>
          </a:p>
          <a:p>
            <a:pPr algn="just">
              <a:buNone/>
            </a:pPr>
            <a:endParaRPr lang="fr-FR" dirty="0" smtClean="0">
              <a:latin typeface="Comic Sans MS" pitchFamily="66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Méningites, abcès cérébraux;</a:t>
            </a:r>
          </a:p>
          <a:p>
            <a:pPr algn="just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Fièvre typhoïde (Salmonella </a:t>
            </a:r>
            <a:r>
              <a:rPr lang="fr-FR" dirty="0" err="1" smtClean="0">
                <a:latin typeface="Comic Sans MS" pitchFamily="66" charset="0"/>
              </a:rPr>
              <a:t>thyphi</a:t>
            </a:r>
            <a:r>
              <a:rPr lang="fr-FR" dirty="0" smtClean="0">
                <a:latin typeface="Comic Sans MS" pitchFamily="66" charset="0"/>
              </a:rPr>
              <a:t>);</a:t>
            </a:r>
          </a:p>
          <a:p>
            <a:pPr algn="just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On utilise encore le Chloramphénicol en applications topiques (auriculaires ou oculaires);</a:t>
            </a:r>
          </a:p>
          <a:p>
            <a:pPr algn="just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Le </a:t>
            </a:r>
            <a:r>
              <a:rPr lang="fr-FR" dirty="0" err="1" smtClean="0">
                <a:latin typeface="Comic Sans MS" pitchFamily="66" charset="0"/>
              </a:rPr>
              <a:t>Thiamphénicol</a:t>
            </a:r>
            <a:r>
              <a:rPr lang="fr-FR" dirty="0" smtClean="0">
                <a:latin typeface="Comic Sans MS" pitchFamily="66" charset="0"/>
              </a:rPr>
              <a:t> est indiqué dans les broncho-pneumopathies à germes multi résistants.</a:t>
            </a:r>
            <a:endParaRPr lang="fr-FR" b="1" u="sng" dirty="0">
              <a:solidFill>
                <a:srgbClr val="92D050"/>
              </a:solidFill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rgbClr val="FF0000"/>
                </a:solidFill>
                <a:latin typeface="Comic Sans MS" pitchFamily="66" charset="0"/>
              </a:rPr>
              <a:t>IV- LES PHENICOLES: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5-Pharmacocinétique:</a:t>
            </a:r>
          </a:p>
          <a:p>
            <a:pPr>
              <a:buFont typeface="Arial" pitchFamily="34" charset="0"/>
              <a:buChar char="•"/>
            </a:pPr>
            <a:r>
              <a:rPr lang="fr-FR" sz="2400" dirty="0" smtClean="0">
                <a:latin typeface="Comic Sans MS" pitchFamily="66" charset="0"/>
              </a:rPr>
              <a:t>Diffusion dans le LCR +++.</a:t>
            </a:r>
          </a:p>
          <a:p>
            <a:pPr>
              <a:buNone/>
            </a:pPr>
            <a:endParaRPr lang="fr-FR" sz="24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6-Effets indésirables:</a:t>
            </a:r>
          </a:p>
          <a:p>
            <a:pPr>
              <a:buFont typeface="Arial" pitchFamily="34" charset="0"/>
              <a:buChar char="•"/>
            </a:pPr>
            <a:r>
              <a:rPr lang="fr-FR" sz="2400" dirty="0" smtClean="0">
                <a:latin typeface="Comic Sans MS" pitchFamily="66" charset="0"/>
              </a:rPr>
              <a:t>Toxicité hématologique +++ : insuffisance médullaire, réversible à l’arrêt du traitement;</a:t>
            </a:r>
            <a:endParaRPr lang="fr-FR" dirty="0" smtClean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fr-FR" b="1" dirty="0" smtClean="0">
                <a:latin typeface="Comic Sans MS" pitchFamily="66" charset="0"/>
              </a:rPr>
              <a:t>CI</a:t>
            </a:r>
            <a:r>
              <a:rPr lang="fr-FR" dirty="0" smtClean="0">
                <a:latin typeface="Comic Sans MS" pitchFamily="66" charset="0"/>
              </a:rPr>
              <a:t> : femme enceinte, enfant de moins de 6 ans, Insuffisance rénale,  Insuffisance médullaire</a:t>
            </a:r>
          </a:p>
          <a:p>
            <a:pPr algn="ctr">
              <a:lnSpc>
                <a:spcPct val="90000"/>
              </a:lnSpc>
              <a:buNone/>
            </a:pPr>
            <a:endParaRPr lang="fr-FR" b="1" dirty="0" smtClean="0">
              <a:latin typeface="Comic Sans MS" pitchFamily="66" charset="0"/>
            </a:endParaRPr>
          </a:p>
          <a:p>
            <a:pPr algn="ctr">
              <a:lnSpc>
                <a:spcPct val="90000"/>
              </a:lnSpc>
              <a:buNone/>
            </a:pPr>
            <a:endParaRPr lang="fr-FR" b="1" dirty="0" smtClean="0">
              <a:latin typeface="Comic Sans MS" pitchFamily="66" charset="0"/>
            </a:endParaRPr>
          </a:p>
          <a:p>
            <a:pPr>
              <a:buNone/>
            </a:pPr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rgbClr val="FF0000"/>
                </a:solidFill>
                <a:latin typeface="Comic Sans MS" pitchFamily="66" charset="0"/>
              </a:rPr>
              <a:t>IV- LES PHENICOLES: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1-Principales molécules: 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Ofloxacine, </a:t>
            </a:r>
            <a:r>
              <a:rPr lang="fr-FR" dirty="0" err="1" smtClean="0">
                <a:latin typeface="Comic Sans MS" pitchFamily="66" charset="0"/>
              </a:rPr>
              <a:t>Ciprofloxacine</a:t>
            </a:r>
            <a:r>
              <a:rPr lang="fr-FR" dirty="0" smtClean="0">
                <a:latin typeface="Comic Sans MS" pitchFamily="66" charset="0"/>
              </a:rPr>
              <a:t>.</a:t>
            </a:r>
            <a:endParaRPr lang="fr-FR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  <a:buNone/>
            </a:pPr>
            <a:endParaRPr lang="fr-FR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2-Spectre: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SAMS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Enterobactéries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Germes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intracellulaires</a:t>
            </a:r>
            <a:r>
              <a:rPr lang="en-US" dirty="0" smtClean="0">
                <a:latin typeface="Comic Sans MS" pitchFamily="66" charset="0"/>
              </a:rPr>
              <a:t>.</a:t>
            </a:r>
          </a:p>
          <a:p>
            <a:pPr>
              <a:lnSpc>
                <a:spcPct val="90000"/>
              </a:lnSpc>
              <a:buNone/>
            </a:pPr>
            <a:endParaRPr lang="en-US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  <a:buNone/>
            </a:pPr>
            <a:r>
              <a:rPr lang="en-US" b="1" u="sng" dirty="0" smtClean="0">
                <a:solidFill>
                  <a:srgbClr val="92D050"/>
                </a:solidFill>
                <a:latin typeface="Comic Sans MS" pitchFamily="66" charset="0"/>
              </a:rPr>
              <a:t>3-Mode d’action: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Blocage </a:t>
            </a:r>
            <a:r>
              <a:rPr lang="fr-FR" dirty="0" err="1" smtClean="0">
                <a:latin typeface="Comic Sans MS" pitchFamily="66" charset="0"/>
              </a:rPr>
              <a:t>replication</a:t>
            </a:r>
            <a:r>
              <a:rPr lang="fr-FR" dirty="0" smtClean="0">
                <a:latin typeface="Comic Sans MS" pitchFamily="66" charset="0"/>
              </a:rPr>
              <a:t> ADN bactérien ;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Rapidement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bactéricides</a:t>
            </a:r>
            <a:r>
              <a:rPr lang="fr-FR" dirty="0" smtClean="0">
                <a:latin typeface="Comic Sans MS" pitchFamily="66" charset="0"/>
              </a:rPr>
              <a:t>. </a:t>
            </a:r>
          </a:p>
          <a:p>
            <a:pPr>
              <a:lnSpc>
                <a:spcPct val="90000"/>
              </a:lnSpc>
              <a:buNone/>
            </a:pPr>
            <a:endParaRPr lang="fr-FR" dirty="0" smtClean="0"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rgbClr val="FF0000"/>
                </a:solidFill>
                <a:latin typeface="Comic Sans MS" pitchFamily="66" charset="0"/>
              </a:rPr>
              <a:t>V- LES QUINOLONES: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None/>
            </a:pPr>
            <a:r>
              <a:rPr lang="en-US" b="1" u="sng" dirty="0" smtClean="0">
                <a:solidFill>
                  <a:srgbClr val="92D050"/>
                </a:solidFill>
                <a:latin typeface="Comic Sans MS" pitchFamily="66" charset="0"/>
              </a:rPr>
              <a:t>4-Indications: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>
                <a:latin typeface="Comic Sans MS" pitchFamily="66" charset="0"/>
              </a:rPr>
              <a:t>Inf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urinaires</a:t>
            </a:r>
            <a:r>
              <a:rPr lang="en-US" dirty="0" smtClean="0">
                <a:latin typeface="Comic Sans MS" pitchFamily="66" charset="0"/>
              </a:rPr>
              <a:t> : </a:t>
            </a:r>
            <a:r>
              <a:rPr lang="en-US" dirty="0" err="1" smtClean="0">
                <a:latin typeface="Comic Sans MS" pitchFamily="66" charset="0"/>
              </a:rPr>
              <a:t>pyélonéphrite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cystite</a:t>
            </a:r>
            <a:r>
              <a:rPr lang="en-US" dirty="0" smtClean="0">
                <a:latin typeface="Comic Sans MS" pitchFamily="66" charset="0"/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>
                <a:latin typeface="Comic Sans MS" pitchFamily="66" charset="0"/>
              </a:rPr>
              <a:t>Inf</a:t>
            </a:r>
            <a:r>
              <a:rPr lang="en-US" dirty="0" smtClean="0">
                <a:latin typeface="Comic Sans MS" pitchFamily="66" charset="0"/>
              </a:rPr>
              <a:t> digestives : </a:t>
            </a:r>
            <a:r>
              <a:rPr lang="en-US" dirty="0" err="1" smtClean="0">
                <a:latin typeface="Comic Sans MS" pitchFamily="66" charset="0"/>
              </a:rPr>
              <a:t>typhoïde</a:t>
            </a:r>
            <a:r>
              <a:rPr lang="en-US" dirty="0" smtClean="0">
                <a:latin typeface="Comic Sans MS" pitchFamily="66" charset="0"/>
              </a:rPr>
              <a:t>, gastro-</a:t>
            </a:r>
            <a:r>
              <a:rPr lang="en-US" dirty="0" err="1" smtClean="0">
                <a:latin typeface="Comic Sans MS" pitchFamily="66" charset="0"/>
              </a:rPr>
              <a:t>entérites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aigues</a:t>
            </a:r>
            <a:r>
              <a:rPr lang="en-US" dirty="0" smtClean="0">
                <a:latin typeface="Comic Sans MS" pitchFamily="66" charset="0"/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>
                <a:latin typeface="Comic Sans MS" pitchFamily="66" charset="0"/>
              </a:rPr>
              <a:t>Inf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génitales</a:t>
            </a:r>
            <a:r>
              <a:rPr lang="en-US" dirty="0" smtClean="0">
                <a:latin typeface="Comic Sans MS" pitchFamily="66" charset="0"/>
              </a:rPr>
              <a:t> : </a:t>
            </a:r>
            <a:r>
              <a:rPr lang="en-US" dirty="0" err="1" smtClean="0">
                <a:latin typeface="Comic Sans MS" pitchFamily="66" charset="0"/>
              </a:rPr>
              <a:t>prostatite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salpyngite</a:t>
            </a:r>
            <a:r>
              <a:rPr lang="en-US" dirty="0" smtClean="0">
                <a:latin typeface="Comic Sans MS" pitchFamily="66" charset="0"/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>
                <a:latin typeface="Comic Sans MS" pitchFamily="66" charset="0"/>
              </a:rPr>
              <a:t>Inf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respiratoires</a:t>
            </a:r>
            <a:r>
              <a:rPr lang="en-US" dirty="0" smtClean="0">
                <a:latin typeface="Comic Sans MS" pitchFamily="66" charset="0"/>
              </a:rPr>
              <a:t> : 2éme intention;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omic Sans MS" pitchFamily="66" charset="0"/>
              </a:rPr>
              <a:t>Infections </a:t>
            </a:r>
            <a:r>
              <a:rPr lang="en-US" dirty="0" err="1" smtClean="0">
                <a:latin typeface="Comic Sans MS" pitchFamily="66" charset="0"/>
              </a:rPr>
              <a:t>ostéo-articulaires</a:t>
            </a:r>
            <a:r>
              <a:rPr lang="en-US" dirty="0" smtClean="0">
                <a:latin typeface="Comic Sans MS" pitchFamily="66" charset="0"/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>
                <a:latin typeface="Comic Sans MS" pitchFamily="66" charset="0"/>
              </a:rPr>
              <a:t>Otites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chronique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sinusite</a:t>
            </a:r>
            <a:r>
              <a:rPr lang="en-US" dirty="0" smtClean="0">
                <a:latin typeface="Comic Sans MS" pitchFamily="66" charset="0"/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omic Sans MS" pitchFamily="66" charset="0"/>
              </a:rPr>
              <a:t>Infections </a:t>
            </a:r>
            <a:r>
              <a:rPr lang="en-US" dirty="0" err="1" smtClean="0">
                <a:latin typeface="Comic Sans MS" pitchFamily="66" charset="0"/>
              </a:rPr>
              <a:t>occulaires</a:t>
            </a:r>
            <a:r>
              <a:rPr lang="en-US" dirty="0" smtClean="0">
                <a:latin typeface="Comic Sans MS" pitchFamily="66" charset="0"/>
              </a:rPr>
              <a:t>.</a:t>
            </a:r>
          </a:p>
          <a:p>
            <a:pPr>
              <a:buFont typeface="Arial" pitchFamily="34" charset="0"/>
              <a:buChar char="•"/>
            </a:pPr>
            <a:endParaRPr lang="en-US" dirty="0" smtClean="0">
              <a:latin typeface="Comic Sans MS" pitchFamily="66" charset="0"/>
            </a:endParaRPr>
          </a:p>
          <a:p>
            <a:pPr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5-Effets indésirables: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Des troubles digestifs, troubles visuels;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Une photo toxicité, surtout pour les dérivés di fluorés;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Des altérations du cartilage (arthralgie). </a:t>
            </a:r>
          </a:p>
          <a:p>
            <a:pPr>
              <a:lnSpc>
                <a:spcPct val="80000"/>
              </a:lnSpc>
              <a:buNone/>
            </a:pPr>
            <a:endParaRPr lang="en-US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  <a:buNone/>
            </a:pPr>
            <a:endParaRPr lang="en-US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  <a:buNone/>
            </a:pPr>
            <a:endParaRPr lang="fr-FR" dirty="0"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smtClean="0">
                <a:solidFill>
                  <a:srgbClr val="FF0000"/>
                </a:solidFill>
                <a:latin typeface="Comic Sans MS" pitchFamily="66" charset="0"/>
              </a:rPr>
              <a:t>V- LES QUINOLONES: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7924800" cy="5257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1-Principales molécules: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Rifampicine</a:t>
            </a:r>
            <a:r>
              <a:rPr lang="fr-FR" dirty="0" smtClean="0">
                <a:latin typeface="Comic Sans MS" pitchFamily="66" charset="0"/>
              </a:rPr>
              <a:t>.</a:t>
            </a:r>
            <a:endParaRPr lang="fr-FR" dirty="0" smtClean="0">
              <a:latin typeface="Comic Sans MS" pitchFamily="66" charset="0"/>
            </a:endParaRPr>
          </a:p>
          <a:p>
            <a:pPr>
              <a:buNone/>
            </a:pPr>
            <a:endParaRPr lang="fr-FR" dirty="0" smtClean="0">
              <a:latin typeface="Comic Sans MS" pitchFamily="66" charset="0"/>
            </a:endParaRPr>
          </a:p>
          <a:p>
            <a:pPr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2-Spectre: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CG+ , CG- ,BK, </a:t>
            </a:r>
            <a:r>
              <a:rPr lang="fr-FR" dirty="0" err="1" smtClean="0">
                <a:latin typeface="Comic Sans MS" pitchFamily="66" charset="0"/>
              </a:rPr>
              <a:t>légionella</a:t>
            </a:r>
            <a:r>
              <a:rPr lang="fr-FR" dirty="0" smtClean="0">
                <a:latin typeface="Comic Sans MS" pitchFamily="66" charset="0"/>
              </a:rPr>
              <a:t>, brucella.</a:t>
            </a:r>
          </a:p>
          <a:p>
            <a:pPr>
              <a:buNone/>
            </a:pPr>
            <a:endParaRPr lang="fr-FR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b="1" u="sng" dirty="0" smtClean="0">
                <a:solidFill>
                  <a:srgbClr val="92D050"/>
                </a:solidFill>
                <a:latin typeface="Comic Sans MS" pitchFamily="66" charset="0"/>
              </a:rPr>
              <a:t>3-Mode </a:t>
            </a:r>
            <a:r>
              <a:rPr lang="en-US" b="1" u="sng" dirty="0" err="1" smtClean="0">
                <a:solidFill>
                  <a:srgbClr val="92D050"/>
                </a:solidFill>
                <a:latin typeface="Comic Sans MS" pitchFamily="66" charset="0"/>
              </a:rPr>
              <a:t>d’action</a:t>
            </a:r>
            <a:r>
              <a:rPr lang="en-US" b="1" u="sng" dirty="0" smtClean="0">
                <a:solidFill>
                  <a:srgbClr val="92D050"/>
                </a:solidFill>
                <a:latin typeface="Comic Sans MS" pitchFamily="66" charset="0"/>
              </a:rPr>
              <a:t>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Blocage de la transcription de l’ADN</a:t>
            </a:r>
            <a:r>
              <a:rPr lang="fr-FR" dirty="0" smtClean="0"/>
              <a:t>.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en-US" b="1" u="sng" dirty="0" smtClean="0">
                <a:solidFill>
                  <a:srgbClr val="92D050"/>
                </a:solidFill>
                <a:latin typeface="Comic Sans MS" pitchFamily="66" charset="0"/>
              </a:rPr>
              <a:t>4-Indications: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Tuberculose 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Infections à SAMS ;</a:t>
            </a:r>
            <a:endParaRPr lang="en-US" dirty="0" smtClean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err="1" smtClean="0">
                <a:latin typeface="Comic Sans MS" pitchFamily="66" charset="0"/>
              </a:rPr>
              <a:t>Légionellose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brucellose</a:t>
            </a:r>
            <a:r>
              <a:rPr lang="en-US" dirty="0" smtClean="0">
                <a:latin typeface="Comic Sans MS" pitchFamily="66" charset="0"/>
              </a:rPr>
              <a:t>.</a:t>
            </a:r>
          </a:p>
          <a:p>
            <a:pPr>
              <a:buNone/>
            </a:pPr>
            <a:endParaRPr lang="fr-FR" b="1" u="sng" dirty="0" smtClean="0">
              <a:solidFill>
                <a:srgbClr val="92D050"/>
              </a:solidFill>
              <a:latin typeface="Comic Sans MS" pitchFamily="66" charset="0"/>
            </a:endParaRPr>
          </a:p>
          <a:p>
            <a:pPr>
              <a:buNone/>
            </a:pPr>
            <a:endParaRPr lang="fr-FR" b="1" u="sng" dirty="0" smtClean="0">
              <a:solidFill>
                <a:srgbClr val="92D050"/>
              </a:solidFill>
              <a:latin typeface="Comic Sans MS" pitchFamily="66" charset="0"/>
            </a:endParaRPr>
          </a:p>
          <a:p>
            <a:pPr>
              <a:buNone/>
            </a:pPr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rgbClr val="FF0000"/>
                </a:solidFill>
                <a:latin typeface="Comic Sans MS" pitchFamily="66" charset="0"/>
              </a:rPr>
              <a:t>VI- LES RIFAMYCINES:</a:t>
            </a:r>
            <a:endParaRPr lang="fr-F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5-Effets indésirables: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Hépatite en associations avec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l’isoniazide</a:t>
            </a:r>
            <a:r>
              <a:rPr lang="fr-FR" dirty="0" smtClean="0">
                <a:latin typeface="Comic Sans MS" pitchFamily="66" charset="0"/>
              </a:rPr>
              <a:t>, alcoolisme 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Thrombopénie, AHAI 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INDUCTEURS ENZYMATIQUES  =»interaction médicamenteuses:</a:t>
            </a:r>
            <a:br>
              <a:rPr lang="fr-FR" dirty="0" smtClean="0">
                <a:latin typeface="Comic Sans MS" pitchFamily="66" charset="0"/>
              </a:rPr>
            </a:br>
            <a:endParaRPr lang="fr-FR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ü"/>
            </a:pPr>
            <a:r>
              <a:rPr lang="fr-FR" dirty="0" smtClean="0">
                <a:latin typeface="Comic Sans MS" pitchFamily="66" charset="0"/>
              </a:rPr>
              <a:t>Oestrogeno-progestatifs, digitoxine, </a:t>
            </a:r>
            <a:r>
              <a:rPr lang="fr-FR" dirty="0" err="1" smtClean="0">
                <a:latin typeface="Comic Sans MS" pitchFamily="66" charset="0"/>
              </a:rPr>
              <a:t>propranolol</a:t>
            </a:r>
            <a:r>
              <a:rPr lang="fr-FR" dirty="0" smtClean="0">
                <a:latin typeface="Comic Sans MS" pitchFamily="66" charset="0"/>
              </a:rPr>
              <a:t>, clofibrate, ciclosporine, corticostéroïdes, AVK (réduction de l’efficacité)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rgbClr val="FF0000"/>
                </a:solidFill>
                <a:latin typeface="Comic Sans MS" pitchFamily="66" charset="0"/>
              </a:rPr>
              <a:t>VI- LES RIFAMYCINES:</a:t>
            </a:r>
            <a:endParaRPr lang="fr-F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1-Principales molécules: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fr-FR" dirty="0" err="1" smtClean="0">
                <a:latin typeface="Comic Sans MS" pitchFamily="66" charset="0"/>
              </a:rPr>
              <a:t>Vancomycine</a:t>
            </a:r>
            <a:r>
              <a:rPr lang="fr-FR" dirty="0" smtClean="0">
                <a:latin typeface="Comic Sans MS" pitchFamily="66" charset="0"/>
              </a:rPr>
              <a:t>, </a:t>
            </a:r>
            <a:r>
              <a:rPr lang="fr-FR" dirty="0" err="1" smtClean="0">
                <a:latin typeface="Comic Sans MS" pitchFamily="66" charset="0"/>
              </a:rPr>
              <a:t>Teicoplanine</a:t>
            </a:r>
            <a:r>
              <a:rPr lang="fr-FR" dirty="0" smtClean="0">
                <a:latin typeface="Comic Sans MS" pitchFamily="66" charset="0"/>
              </a:rPr>
              <a:t>.</a:t>
            </a:r>
          </a:p>
          <a:p>
            <a:pPr>
              <a:lnSpc>
                <a:spcPct val="90000"/>
              </a:lnSpc>
              <a:buNone/>
            </a:pPr>
            <a:endParaRPr lang="fr-FR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2-Spectre: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Cocci à Gram + dont les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SAMR (</a:t>
            </a:r>
            <a:r>
              <a:rPr lang="fr-FR" dirty="0" err="1" smtClean="0">
                <a:solidFill>
                  <a:srgbClr val="FF0000"/>
                </a:solidFill>
                <a:latin typeface="Comic Sans MS" pitchFamily="66" charset="0"/>
              </a:rPr>
              <a:t>staph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 résistant).</a:t>
            </a:r>
          </a:p>
          <a:p>
            <a:pPr>
              <a:lnSpc>
                <a:spcPct val="90000"/>
              </a:lnSpc>
              <a:buNone/>
            </a:pPr>
            <a:endParaRPr lang="fr-FR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  <a:buNone/>
            </a:pPr>
            <a:r>
              <a:rPr lang="fr-FR" dirty="0" smtClean="0">
                <a:latin typeface="Comic Sans MS" pitchFamily="66" charset="0"/>
              </a:rPr>
              <a:t> </a:t>
            </a:r>
            <a:r>
              <a:rPr lang="en-US" b="1" u="sng" dirty="0" smtClean="0">
                <a:solidFill>
                  <a:srgbClr val="92D050"/>
                </a:solidFill>
                <a:latin typeface="Comic Sans MS" pitchFamily="66" charset="0"/>
              </a:rPr>
              <a:t>3-Mode </a:t>
            </a:r>
            <a:r>
              <a:rPr lang="en-US" b="1" u="sng" dirty="0" err="1" smtClean="0">
                <a:solidFill>
                  <a:srgbClr val="92D050"/>
                </a:solidFill>
                <a:latin typeface="Comic Sans MS" pitchFamily="66" charset="0"/>
              </a:rPr>
              <a:t>d’action</a:t>
            </a:r>
            <a:r>
              <a:rPr lang="en-US" b="1" u="sng" dirty="0" smtClean="0">
                <a:solidFill>
                  <a:srgbClr val="92D050"/>
                </a:solidFill>
                <a:latin typeface="Comic Sans MS" pitchFamily="66" charset="0"/>
              </a:rPr>
              <a:t>: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Inhibition de la synthèse de la paroi bactérienne ;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Il sont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lentement bactéricides.</a:t>
            </a:r>
          </a:p>
          <a:p>
            <a:pPr>
              <a:lnSpc>
                <a:spcPct val="90000"/>
              </a:lnSpc>
              <a:buNone/>
            </a:pPr>
            <a:endParaRPr lang="fr-FR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  <a:buNone/>
            </a:pPr>
            <a:r>
              <a:rPr lang="en-US" b="1" u="sng" dirty="0" smtClean="0">
                <a:solidFill>
                  <a:srgbClr val="92D050"/>
                </a:solidFill>
                <a:latin typeface="Comic Sans MS" pitchFamily="66" charset="0"/>
              </a:rPr>
              <a:t>4-Indications: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Infections nosocomiales à </a:t>
            </a:r>
            <a:r>
              <a:rPr lang="fr-FR" dirty="0" err="1" smtClean="0">
                <a:latin typeface="Comic Sans MS" pitchFamily="66" charset="0"/>
              </a:rPr>
              <a:t>cocci</a:t>
            </a:r>
            <a:r>
              <a:rPr lang="fr-FR" dirty="0" smtClean="0">
                <a:latin typeface="Comic Sans MS" pitchFamily="66" charset="0"/>
              </a:rPr>
              <a:t> à Gram + (bactériémies++) ;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Colite  à </a:t>
            </a:r>
            <a:r>
              <a:rPr lang="fr-FR" i="1" dirty="0" err="1" smtClean="0">
                <a:latin typeface="Comic Sans MS" pitchFamily="66" charset="0"/>
              </a:rPr>
              <a:t>Clostridium</a:t>
            </a:r>
            <a:r>
              <a:rPr lang="fr-FR" i="1" dirty="0" smtClean="0">
                <a:latin typeface="Comic Sans MS" pitchFamily="66" charset="0"/>
              </a:rPr>
              <a:t> difficile.</a:t>
            </a:r>
            <a:endParaRPr lang="fr-FR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  <a:buNone/>
            </a:pPr>
            <a:endParaRPr lang="fr-FR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  <a:buNone/>
            </a:pPr>
            <a:r>
              <a:rPr lang="fr-FR" dirty="0" smtClean="0"/>
              <a:t>	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rgbClr val="FF0000"/>
                </a:solidFill>
                <a:latin typeface="Comic Sans MS" pitchFamily="66" charset="0"/>
              </a:rPr>
              <a:t>VII- GLYCOPEPTIDES</a:t>
            </a:r>
            <a:endParaRPr lang="fr-F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latin typeface="Comic Sans MS" pitchFamily="66" charset="0"/>
              </a:rPr>
              <a:t>plan</a:t>
            </a:r>
            <a:endParaRPr lang="fr-FR" sz="3200" b="1" u="sng" dirty="0">
              <a:latin typeface="Comic Sans MS" pitchFamily="66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143900" cy="525780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romanUcPeriod"/>
            </a:pPr>
            <a:r>
              <a:rPr lang="fr-FR" dirty="0" smtClean="0">
                <a:latin typeface="Comic Sans MS" pitchFamily="66" charset="0"/>
              </a:rPr>
              <a:t>Aminosides</a:t>
            </a:r>
          </a:p>
          <a:p>
            <a:pPr marL="514350" indent="-514350">
              <a:buFont typeface="+mj-lt"/>
              <a:buAutoNum type="romanUcPeriod"/>
            </a:pPr>
            <a:r>
              <a:rPr lang="fr-FR" dirty="0" smtClean="0">
                <a:latin typeface="Comic Sans MS" pitchFamily="66" charset="0"/>
              </a:rPr>
              <a:t>Cyclines</a:t>
            </a:r>
          </a:p>
          <a:p>
            <a:pPr marL="514350" indent="-514350">
              <a:buFont typeface="+mj-lt"/>
              <a:buAutoNum type="romanUcPeriod"/>
            </a:pPr>
            <a:r>
              <a:rPr lang="fr-FR" dirty="0" smtClean="0">
                <a:latin typeface="Comic Sans MS" pitchFamily="66" charset="0"/>
              </a:rPr>
              <a:t>Macrolides</a:t>
            </a:r>
          </a:p>
          <a:p>
            <a:pPr marL="514350" indent="-514350">
              <a:buFont typeface="+mj-lt"/>
              <a:buAutoNum type="romanUcPeriod"/>
            </a:pPr>
            <a:r>
              <a:rPr lang="fr-FR" dirty="0" err="1" smtClean="0">
                <a:latin typeface="Comic Sans MS" pitchFamily="66" charset="0"/>
              </a:rPr>
              <a:t>Phénicolés</a:t>
            </a:r>
            <a:endParaRPr lang="fr-FR" dirty="0" smtClean="0">
              <a:latin typeface="Comic Sans MS" pitchFamily="66" charset="0"/>
            </a:endParaRPr>
          </a:p>
          <a:p>
            <a:pPr marL="514350" indent="-514350">
              <a:buFont typeface="+mj-lt"/>
              <a:buAutoNum type="romanUcPeriod"/>
            </a:pPr>
            <a:r>
              <a:rPr lang="fr-FR" dirty="0" smtClean="0">
                <a:latin typeface="Comic Sans MS" pitchFamily="66" charset="0"/>
              </a:rPr>
              <a:t>Quinolones </a:t>
            </a:r>
          </a:p>
          <a:p>
            <a:pPr marL="514350" indent="-514350">
              <a:buFont typeface="+mj-lt"/>
              <a:buAutoNum type="romanUcPeriod"/>
            </a:pPr>
            <a:r>
              <a:rPr lang="fr-FR" dirty="0" err="1" smtClean="0">
                <a:latin typeface="Comic Sans MS" pitchFamily="66" charset="0"/>
              </a:rPr>
              <a:t>Rifamycines</a:t>
            </a:r>
            <a:endParaRPr lang="fr-FR" dirty="0" smtClean="0">
              <a:latin typeface="Comic Sans MS" pitchFamily="66" charset="0"/>
            </a:endParaRPr>
          </a:p>
          <a:p>
            <a:pPr marL="514350" indent="-514350">
              <a:buFont typeface="+mj-lt"/>
              <a:buAutoNum type="romanUcPeriod"/>
            </a:pPr>
            <a:r>
              <a:rPr lang="fr-FR" dirty="0" err="1" smtClean="0">
                <a:latin typeface="Comic Sans MS" pitchFamily="66" charset="0"/>
              </a:rPr>
              <a:t>Glycopeptides</a:t>
            </a:r>
            <a:endParaRPr lang="fr-FR" dirty="0" smtClean="0">
              <a:latin typeface="Comic Sans MS" pitchFamily="66" charset="0"/>
            </a:endParaRPr>
          </a:p>
          <a:p>
            <a:pPr marL="514350" indent="-514350">
              <a:buFont typeface="+mj-lt"/>
              <a:buAutoNum type="romanUcPeriod"/>
            </a:pPr>
            <a:r>
              <a:rPr lang="fr-FR" dirty="0" smtClean="0">
                <a:latin typeface="Comic Sans MS" pitchFamily="66" charset="0"/>
              </a:rPr>
              <a:t>Sulfamides</a:t>
            </a:r>
          </a:p>
          <a:p>
            <a:pPr marL="514350" indent="-514350">
              <a:buFont typeface="+mj-lt"/>
              <a:buAutoNum type="romanUcPeriod"/>
            </a:pPr>
            <a:r>
              <a:rPr lang="fr-FR" dirty="0" smtClean="0">
                <a:latin typeface="Comic Sans MS" pitchFamily="66" charset="0"/>
              </a:rPr>
              <a:t>Imidazoles</a:t>
            </a:r>
          </a:p>
          <a:p>
            <a:pPr marL="514350" indent="-514350">
              <a:buFont typeface="+mj-lt"/>
              <a:buAutoNum type="romanUcPeriod"/>
            </a:pPr>
            <a:r>
              <a:rPr lang="fr-FR" dirty="0" err="1" smtClean="0">
                <a:latin typeface="Comic Sans MS" pitchFamily="66" charset="0"/>
              </a:rPr>
              <a:t>Synergitines</a:t>
            </a:r>
            <a:endParaRPr lang="fr-FR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5-</a:t>
            </a:r>
            <a:r>
              <a:rPr lang="fr-FR" b="1" u="sng" dirty="0" err="1" smtClean="0">
                <a:solidFill>
                  <a:srgbClr val="92D050"/>
                </a:solidFill>
                <a:latin typeface="Comic Sans MS" pitchFamily="66" charset="0"/>
              </a:rPr>
              <a:t>Pharmaco-cinétique</a:t>
            </a: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L'absorption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orale</a:t>
            </a:r>
            <a:r>
              <a:rPr lang="fr-FR" dirty="0" smtClean="0">
                <a:latin typeface="Comic Sans MS" pitchFamily="66" charset="0"/>
              </a:rPr>
              <a:t> est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quasi-nulle </a:t>
            </a:r>
            <a:r>
              <a:rPr lang="fr-FR" dirty="0" smtClean="0">
                <a:latin typeface="Comic Sans MS" pitchFamily="66" charset="0"/>
              </a:rPr>
              <a:t>sauf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fr-FR" dirty="0" smtClean="0">
                <a:latin typeface="Comic Sans MS" pitchFamily="66" charset="0"/>
              </a:rPr>
              <a:t>pour le </a:t>
            </a:r>
            <a:r>
              <a:rPr lang="fr-FR" dirty="0" err="1" smtClean="0">
                <a:latin typeface="Comic Sans MS" pitchFamily="66" charset="0"/>
              </a:rPr>
              <a:t>trt</a:t>
            </a:r>
            <a:r>
              <a:rPr lang="fr-FR" dirty="0" smtClean="0">
                <a:latin typeface="Comic Sans MS" pitchFamily="66" charset="0"/>
              </a:rPr>
              <a:t> des colites à </a:t>
            </a:r>
            <a:r>
              <a:rPr lang="fr-FR" dirty="0" err="1" smtClean="0">
                <a:solidFill>
                  <a:srgbClr val="FF0000"/>
                </a:solidFill>
                <a:latin typeface="Comic Sans MS" pitchFamily="66" charset="0"/>
              </a:rPr>
              <a:t>Clostridium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 difficile </a:t>
            </a:r>
            <a:r>
              <a:rPr lang="fr-FR" dirty="0" smtClean="0">
                <a:latin typeface="Comic Sans MS" pitchFamily="66" charset="0"/>
              </a:rPr>
              <a:t>(inflammation du colon) ;</a:t>
            </a:r>
          </a:p>
          <a:p>
            <a:pPr>
              <a:buNone/>
            </a:pPr>
            <a:endParaRPr lang="fr-FR" dirty="0" smtClean="0">
              <a:latin typeface="Comic Sans MS" pitchFamily="66" charset="0"/>
            </a:endParaRPr>
          </a:p>
          <a:p>
            <a:pPr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6-Effets indésirables: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Phlébite au site d’</a:t>
            </a:r>
            <a:r>
              <a:rPr lang="fr-FR" dirty="0" err="1" smtClean="0">
                <a:latin typeface="Comic Sans MS" pitchFamily="66" charset="0"/>
              </a:rPr>
              <a:t>inj</a:t>
            </a:r>
            <a:r>
              <a:rPr lang="fr-FR" dirty="0" smtClean="0">
                <a:latin typeface="Comic Sans MS" pitchFamily="66" charset="0"/>
              </a:rPr>
              <a:t> ;</a:t>
            </a:r>
          </a:p>
          <a:p>
            <a:pPr>
              <a:buFont typeface="Arial" pitchFamily="34" charset="0"/>
              <a:buChar char="•"/>
            </a:pPr>
            <a:r>
              <a:rPr lang="fr-FR" dirty="0" err="1" smtClean="0">
                <a:latin typeface="Comic Sans MS" pitchFamily="66" charset="0"/>
              </a:rPr>
              <a:t>Hypotention</a:t>
            </a:r>
            <a:r>
              <a:rPr lang="fr-FR" dirty="0" smtClean="0">
                <a:latin typeface="Comic Sans MS" pitchFamily="66" charset="0"/>
              </a:rPr>
              <a:t> + libération de l’histamine (</a:t>
            </a:r>
            <a:r>
              <a:rPr lang="fr-FR" dirty="0" err="1" smtClean="0">
                <a:latin typeface="Comic Sans MS" pitchFamily="66" charset="0"/>
              </a:rPr>
              <a:t>vancomycine</a:t>
            </a:r>
            <a:r>
              <a:rPr lang="fr-FR" dirty="0" smtClean="0">
                <a:latin typeface="Comic Sans MS" pitchFamily="66" charset="0"/>
              </a:rPr>
              <a:t>) =» « SD de l’homme rouge » =» la perf ne doit pas dépasser 30 min.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rgbClr val="FF0000"/>
                </a:solidFill>
                <a:latin typeface="Comic Sans MS" pitchFamily="66" charset="0"/>
              </a:rPr>
              <a:t>VII- GLYCOPEPTIDES</a:t>
            </a:r>
            <a:endParaRPr lang="fr-F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1-Principales molécules:</a:t>
            </a:r>
          </a:p>
          <a:p>
            <a:pPr marL="228600" lvl="0" indent="-22860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Sulfadiazine ;</a:t>
            </a:r>
          </a:p>
          <a:p>
            <a:pPr marL="228600" indent="-22860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Arial" pitchFamily="34" charset="0"/>
              <a:buChar char="•"/>
            </a:pPr>
            <a:r>
              <a:rPr lang="fr-FR" dirty="0" err="1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Sulfamethizol</a:t>
            </a:r>
            <a:r>
              <a:rPr lang="fr-FR" dirty="0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 ;</a:t>
            </a:r>
            <a:endParaRPr lang="fr-FR" dirty="0" smtClean="0">
              <a:latin typeface="Comic Sans MS" pitchFamily="66" charset="0"/>
            </a:endParaRPr>
          </a:p>
          <a:p>
            <a:pPr marL="228600" indent="-22860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Arial" pitchFamily="34" charset="0"/>
              <a:buChar char="•"/>
            </a:pPr>
            <a:r>
              <a:rPr lang="fr-FR" dirty="0" err="1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Sulfamethoxazole</a:t>
            </a:r>
            <a:r>
              <a:rPr lang="fr-FR" dirty="0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 + </a:t>
            </a:r>
            <a:r>
              <a:rPr lang="fr-FR" dirty="0" err="1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Trimetoprime</a:t>
            </a:r>
            <a:r>
              <a:rPr lang="fr-FR" dirty="0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fr-FR" dirty="0" smtClean="0">
                <a:latin typeface="Comic Sans MS" pitchFamily="66" charset="0"/>
              </a:rPr>
              <a:t>(</a:t>
            </a:r>
            <a:r>
              <a:rPr lang="fr-FR" dirty="0" err="1" smtClean="0">
                <a:latin typeface="Comic Sans MS" pitchFamily="66" charset="0"/>
              </a:rPr>
              <a:t>cotrimoxaszole</a:t>
            </a:r>
            <a:r>
              <a:rPr lang="fr-FR" dirty="0" smtClean="0">
                <a:latin typeface="Comic Sans MS" pitchFamily="66" charset="0"/>
              </a:rPr>
              <a:t>) </a:t>
            </a:r>
            <a:r>
              <a:rPr lang="fr-FR" dirty="0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 = </a:t>
            </a:r>
            <a:r>
              <a:rPr lang="fr-FR" dirty="0" err="1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Bactrim</a:t>
            </a:r>
            <a:r>
              <a:rPr lang="fr-FR" dirty="0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® ;</a:t>
            </a:r>
          </a:p>
          <a:p>
            <a:pPr marL="228600" indent="-22860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Arial" pitchFamily="34" charset="0"/>
              <a:buChar char="•"/>
            </a:pPr>
            <a:r>
              <a:rPr lang="fr-FR" dirty="0" err="1" smtClean="0">
                <a:latin typeface="Comic Sans MS" pitchFamily="66" charset="0"/>
              </a:rPr>
              <a:t>Sulfasalazine</a:t>
            </a:r>
            <a:r>
              <a:rPr lang="fr-FR" dirty="0" smtClean="0">
                <a:latin typeface="Comic Sans MS" pitchFamily="66" charset="0"/>
              </a:rPr>
              <a:t> =</a:t>
            </a:r>
            <a:r>
              <a:rPr lang="fr-FR" dirty="0" err="1" smtClean="0">
                <a:latin typeface="Comic Sans MS" pitchFamily="66" charset="0"/>
              </a:rPr>
              <a:t>Salazopérine</a:t>
            </a:r>
            <a:r>
              <a:rPr lang="fr-FR" dirty="0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 ®.</a:t>
            </a:r>
          </a:p>
          <a:p>
            <a:pPr marL="228600" indent="-22860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  <a:buNone/>
            </a:pPr>
            <a:endParaRPr lang="fr-FR" dirty="0" smtClean="0">
              <a:latin typeface="Comic Sans MS" pitchFamily="66" charset="0"/>
              <a:sym typeface="Century Gothic"/>
            </a:endParaRPr>
          </a:p>
          <a:p>
            <a:pPr marL="228600" indent="-22860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2-Spectre:</a:t>
            </a:r>
          </a:p>
          <a:p>
            <a:pPr marL="228600" indent="-22860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SAMS ;</a:t>
            </a:r>
          </a:p>
          <a:p>
            <a:pPr marL="228600" indent="-22860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Arial" pitchFamily="34" charset="0"/>
              <a:buChar char="•"/>
            </a:pPr>
            <a:r>
              <a:rPr lang="fr-FR" i="1" dirty="0" smtClean="0">
                <a:latin typeface="Comic Sans MS" pitchFamily="66" charset="0"/>
              </a:rPr>
              <a:t>E. coli</a:t>
            </a:r>
            <a:r>
              <a:rPr lang="fr-FR" dirty="0" smtClean="0">
                <a:latin typeface="Comic Sans MS" pitchFamily="66" charset="0"/>
              </a:rPr>
              <a:t>, </a:t>
            </a:r>
            <a:r>
              <a:rPr lang="fr-FR" i="1" dirty="0" err="1" smtClean="0">
                <a:latin typeface="Comic Sans MS" pitchFamily="66" charset="0"/>
              </a:rPr>
              <a:t>proteus</a:t>
            </a:r>
            <a:r>
              <a:rPr lang="fr-FR" i="1" dirty="0" smtClean="0">
                <a:latin typeface="Comic Sans MS" pitchFamily="66" charset="0"/>
              </a:rPr>
              <a:t> ;</a:t>
            </a:r>
          </a:p>
          <a:p>
            <a:pPr marL="228600" indent="-22860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Arial" pitchFamily="34" charset="0"/>
              <a:buChar char="•"/>
            </a:pPr>
            <a:r>
              <a:rPr lang="fr-FR" i="1" dirty="0" err="1" smtClean="0">
                <a:latin typeface="Comic Sans MS" pitchFamily="66" charset="0"/>
              </a:rPr>
              <a:t>Pneumocystis</a:t>
            </a:r>
            <a:r>
              <a:rPr lang="fr-FR" i="1" dirty="0" smtClean="0">
                <a:latin typeface="Comic Sans MS" pitchFamily="66" charset="0"/>
              </a:rPr>
              <a:t> </a:t>
            </a:r>
            <a:r>
              <a:rPr lang="fr-FR" i="1" dirty="0" err="1" smtClean="0">
                <a:latin typeface="Comic Sans MS" pitchFamily="66" charset="0"/>
              </a:rPr>
              <a:t>carinii</a:t>
            </a:r>
            <a:r>
              <a:rPr lang="fr-FR" i="1" dirty="0" smtClean="0">
                <a:latin typeface="Comic Sans MS" pitchFamily="66" charset="0"/>
              </a:rPr>
              <a:t> (champignon).</a:t>
            </a:r>
          </a:p>
          <a:p>
            <a:pPr marL="228600" indent="-22860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  <a:buNone/>
            </a:pPr>
            <a:endParaRPr lang="fr-FR" i="1" dirty="0" smtClean="0">
              <a:latin typeface="Comic Sans MS" pitchFamily="66" charset="0"/>
            </a:endParaRPr>
          </a:p>
          <a:p>
            <a:pPr marL="228600" indent="-22860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  <a:buNone/>
            </a:pPr>
            <a:r>
              <a:rPr lang="en-US" b="1" u="sng" dirty="0" smtClean="0">
                <a:solidFill>
                  <a:srgbClr val="92D050"/>
                </a:solidFill>
                <a:latin typeface="Comic Sans MS" pitchFamily="66" charset="0"/>
              </a:rPr>
              <a:t>3-Mode </a:t>
            </a:r>
            <a:r>
              <a:rPr lang="en-US" b="1" u="sng" dirty="0" err="1" smtClean="0">
                <a:solidFill>
                  <a:srgbClr val="92D050"/>
                </a:solidFill>
                <a:latin typeface="Comic Sans MS" pitchFamily="66" charset="0"/>
              </a:rPr>
              <a:t>d’action</a:t>
            </a:r>
            <a:r>
              <a:rPr lang="en-US" b="1" u="sng" dirty="0" smtClean="0">
                <a:solidFill>
                  <a:srgbClr val="92D050"/>
                </a:solidFill>
                <a:latin typeface="Comic Sans MS" pitchFamily="66" charset="0"/>
              </a:rPr>
              <a:t>:</a:t>
            </a:r>
            <a:endParaRPr lang="fr-FR" i="1" dirty="0" smtClean="0">
              <a:latin typeface="Comic Sans MS" pitchFamily="66" charset="0"/>
            </a:endParaRPr>
          </a:p>
          <a:p>
            <a:pPr marL="228600" indent="-22860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I</a:t>
            </a:r>
            <a:r>
              <a:rPr lang="fr-FR" dirty="0" smtClean="0">
                <a:latin typeface="Comic Sans MS" pitchFamily="66" charset="0"/>
              </a:rPr>
              <a:t>nhibition de la synthèse de </a:t>
            </a:r>
            <a:r>
              <a:rPr lang="fr-FR" b="1" dirty="0" smtClean="0">
                <a:latin typeface="Comic Sans MS" pitchFamily="66" charset="0"/>
              </a:rPr>
              <a:t>l’acide folique</a:t>
            </a:r>
            <a:r>
              <a:rPr lang="fr-FR" dirty="0" smtClean="0">
                <a:latin typeface="Comic Sans MS" pitchFamily="66" charset="0"/>
              </a:rPr>
              <a:t> ce qui inhibe la synthèse </a:t>
            </a:r>
            <a:r>
              <a:rPr lang="fr-FR" b="1" dirty="0" smtClean="0">
                <a:latin typeface="Comic Sans MS" pitchFamily="66" charset="0"/>
              </a:rPr>
              <a:t>des bases puriques et pyrimidiques.</a:t>
            </a:r>
            <a:endParaRPr lang="fr-FR" dirty="0" smtClean="0">
              <a:latin typeface="Comic Sans MS" pitchFamily="66" charset="0"/>
            </a:endParaRPr>
          </a:p>
          <a:p>
            <a:pPr marL="228600" lvl="0" indent="-22860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Arial" pitchFamily="34" charset="0"/>
              <a:buChar char="•"/>
            </a:pPr>
            <a:endParaRPr lang="fr-FR" dirty="0" smtClean="0">
              <a:latin typeface="Comic Sans MS" pitchFamily="66" charset="0"/>
            </a:endParaRPr>
          </a:p>
          <a:p>
            <a:pPr marL="228600" indent="-22860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  <a:buNone/>
            </a:pPr>
            <a:endParaRPr lang="fr-FR" dirty="0" smtClean="0">
              <a:latin typeface="Comic Sans MS" pitchFamily="66" charset="0"/>
            </a:endParaRPr>
          </a:p>
          <a:p>
            <a:pPr>
              <a:buNone/>
            </a:pPr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rgbClr val="FF0000"/>
                </a:solidFill>
                <a:latin typeface="Comic Sans MS" pitchFamily="66" charset="0"/>
              </a:rPr>
              <a:t>VIII- SULFAMIDES</a:t>
            </a:r>
            <a:endParaRPr lang="fr-F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u="sng" dirty="0" smtClean="0">
                <a:solidFill>
                  <a:srgbClr val="92D050"/>
                </a:solidFill>
                <a:latin typeface="Comic Sans MS" pitchFamily="66" charset="0"/>
              </a:rPr>
              <a:t>4-Indications: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Infections urinaires basses ; cystite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(</a:t>
            </a:r>
            <a:r>
              <a:rPr lang="fr-FR" dirty="0" err="1" smtClean="0">
                <a:solidFill>
                  <a:srgbClr val="FF0000"/>
                </a:solidFill>
                <a:latin typeface="Comic Sans MS" pitchFamily="66" charset="0"/>
              </a:rPr>
              <a:t>sulfaméthizol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, sulfadiazine) 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Infections intestinales ; rectocolite hémorragique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(</a:t>
            </a:r>
            <a:r>
              <a:rPr lang="fr-FR" dirty="0" err="1" smtClean="0">
                <a:solidFill>
                  <a:srgbClr val="FF0000"/>
                </a:solidFill>
                <a:latin typeface="Comic Sans MS" pitchFamily="66" charset="0"/>
              </a:rPr>
              <a:t>sulfasalazine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) </a:t>
            </a:r>
            <a:r>
              <a:rPr lang="fr-FR" dirty="0" smtClean="0">
                <a:latin typeface="Comic Sans MS" pitchFamily="66" charset="0"/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Lésions cutanées ; brulure 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(sulfadiazine argentique) ;</a:t>
            </a:r>
          </a:p>
          <a:p>
            <a:pPr>
              <a:buNone/>
            </a:pPr>
            <a:endParaRPr lang="fr-FR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5-Effets indésirables:</a:t>
            </a:r>
          </a:p>
          <a:p>
            <a:pPr marL="228600" lvl="0" indent="-22860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Toxicité hématologique +++ (déficit en </a:t>
            </a:r>
            <a:r>
              <a:rPr lang="fr-FR" dirty="0" err="1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Ac</a:t>
            </a:r>
            <a:r>
              <a:rPr lang="fr-FR" dirty="0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 Folique).</a:t>
            </a:r>
          </a:p>
          <a:p>
            <a:pPr marL="228600" lvl="0" indent="-22860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  <a:buNone/>
            </a:pPr>
            <a:endParaRPr lang="fr-FR" dirty="0" smtClean="0">
              <a:latin typeface="Comic Sans MS" pitchFamily="66" charset="0"/>
              <a:sym typeface="Century Gothic"/>
            </a:endParaRPr>
          </a:p>
          <a:p>
            <a:pPr marL="228600" lvl="0" indent="-22860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  <a:sym typeface="Century Gothic"/>
              </a:rPr>
              <a:t>6- CI:</a:t>
            </a:r>
            <a:endParaRPr lang="fr-FR" b="1" u="sng" dirty="0" smtClean="0">
              <a:solidFill>
                <a:srgbClr val="92D050"/>
              </a:solidFill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Déficit en G6PD (aggravation des troubles hématologiques) ;</a:t>
            </a:r>
          </a:p>
          <a:p>
            <a:pPr>
              <a:buNone/>
            </a:pPr>
            <a:endParaRPr lang="fr-FR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None/>
            </a:pPr>
            <a:endParaRPr lang="fr-FR" dirty="0"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rgbClr val="FF0000"/>
                </a:solidFill>
                <a:latin typeface="Comic Sans MS" pitchFamily="66" charset="0"/>
              </a:rPr>
              <a:t>VIII- SULFAMIDES</a:t>
            </a:r>
            <a:endParaRPr lang="fr-F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571612"/>
            <a:ext cx="91440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1-Principales molécules: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Métronidazole :</a:t>
            </a:r>
            <a:r>
              <a:rPr lang="fr-FR" dirty="0" err="1" smtClean="0">
                <a:latin typeface="Comic Sans MS" pitchFamily="66" charset="0"/>
              </a:rPr>
              <a:t>Flagyl</a:t>
            </a:r>
            <a:r>
              <a:rPr lang="fr-FR" dirty="0" smtClean="0">
                <a:latin typeface="Comic Sans MS" pitchFamily="66" charset="0"/>
              </a:rPr>
              <a:t>® ;</a:t>
            </a:r>
          </a:p>
          <a:p>
            <a:pPr>
              <a:lnSpc>
                <a:spcPct val="90000"/>
              </a:lnSpc>
              <a:buNone/>
            </a:pPr>
            <a:endParaRPr lang="fr-FR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2-Spectre: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Anaérobies ;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fr-FR" i="1" dirty="0" err="1" smtClean="0">
                <a:latin typeface="Comic Sans MS" pitchFamily="66" charset="0"/>
              </a:rPr>
              <a:t>Entamoeba</a:t>
            </a:r>
            <a:r>
              <a:rPr lang="fr-FR" i="1" dirty="0" smtClean="0">
                <a:latin typeface="Comic Sans MS" pitchFamily="66" charset="0"/>
              </a:rPr>
              <a:t> </a:t>
            </a:r>
            <a:r>
              <a:rPr lang="fr-FR" i="1" dirty="0" err="1" smtClean="0">
                <a:latin typeface="Comic Sans MS" pitchFamily="66" charset="0"/>
              </a:rPr>
              <a:t>histolytica</a:t>
            </a:r>
            <a:r>
              <a:rPr lang="fr-FR" dirty="0" smtClean="0">
                <a:latin typeface="Comic Sans MS" pitchFamily="66" charset="0"/>
              </a:rPr>
              <a:t>, </a:t>
            </a:r>
            <a:r>
              <a:rPr lang="fr-FR" i="1" dirty="0" smtClean="0">
                <a:latin typeface="Comic Sans MS" pitchFamily="66" charset="0"/>
              </a:rPr>
              <a:t>Trichomonas</a:t>
            </a:r>
            <a:r>
              <a:rPr lang="fr-FR" dirty="0" smtClean="0">
                <a:latin typeface="Comic Sans MS" pitchFamily="66" charset="0"/>
              </a:rPr>
              <a:t>, </a:t>
            </a:r>
            <a:r>
              <a:rPr lang="fr-FR" i="1" dirty="0" smtClean="0">
                <a:latin typeface="Comic Sans MS" pitchFamily="66" charset="0"/>
              </a:rPr>
              <a:t>Giardia.</a:t>
            </a:r>
          </a:p>
          <a:p>
            <a:pPr>
              <a:lnSpc>
                <a:spcPct val="90000"/>
              </a:lnSpc>
              <a:buNone/>
            </a:pPr>
            <a:endParaRPr lang="fr-FR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b="1" u="sng" dirty="0" smtClean="0">
                <a:solidFill>
                  <a:srgbClr val="92D050"/>
                </a:solidFill>
                <a:latin typeface="Comic Sans MS" pitchFamily="66" charset="0"/>
              </a:rPr>
              <a:t>3-Indications: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Infections à germes anaérobies 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Colite pseudomembraneuse (à C. difficile) 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Amibiase, </a:t>
            </a:r>
            <a:r>
              <a:rPr lang="fr-FR" dirty="0" err="1" smtClean="0">
                <a:latin typeface="Comic Sans MS" pitchFamily="66" charset="0"/>
              </a:rPr>
              <a:t>Giardiase,Trichomonose</a:t>
            </a:r>
            <a:r>
              <a:rPr lang="fr-FR" dirty="0" smtClean="0">
                <a:latin typeface="Comic Sans MS" pitchFamily="66" charset="0"/>
              </a:rPr>
              <a:t>.</a:t>
            </a:r>
          </a:p>
          <a:p>
            <a:pPr>
              <a:buNone/>
            </a:pPr>
            <a:endParaRPr lang="fr-FR" dirty="0"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rgbClr val="FF0000"/>
                </a:solidFill>
                <a:latin typeface="Comic Sans MS" pitchFamily="66" charset="0"/>
              </a:rPr>
              <a:t>IX-</a:t>
            </a:r>
            <a:r>
              <a:rPr lang="fr-FR" sz="4000" b="1" u="sng" dirty="0" err="1" smtClean="0">
                <a:solidFill>
                  <a:srgbClr val="FF0000"/>
                </a:solidFill>
                <a:latin typeface="Comic Sans MS" pitchFamily="66" charset="0"/>
              </a:rPr>
              <a:t>imidazolés</a:t>
            </a:r>
            <a:r>
              <a:rPr lang="fr-FR" sz="4000" b="1" u="sng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endParaRPr lang="fr-FR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1-Principales molécules: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Pristinamycine : </a:t>
            </a:r>
            <a:r>
              <a:rPr lang="fr-FR" dirty="0" err="1" smtClean="0">
                <a:latin typeface="Comic Sans MS" pitchFamily="66" charset="0"/>
              </a:rPr>
              <a:t>Pyostacine</a:t>
            </a:r>
            <a:r>
              <a:rPr lang="fr-FR" dirty="0" smtClean="0">
                <a:latin typeface="Comic Sans MS" pitchFamily="66" charset="0"/>
              </a:rPr>
              <a:t>® .</a:t>
            </a:r>
          </a:p>
          <a:p>
            <a:pPr>
              <a:lnSpc>
                <a:spcPct val="90000"/>
              </a:lnSpc>
              <a:buNone/>
            </a:pPr>
            <a:endParaRPr lang="fr-FR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2-Spectre: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SAMR, 	pneumocoques;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Germes </a:t>
            </a:r>
            <a:r>
              <a:rPr lang="fr-FR" dirty="0" err="1" smtClean="0">
                <a:latin typeface="Comic Sans MS" pitchFamily="66" charset="0"/>
              </a:rPr>
              <a:t>Intra-cellulaires</a:t>
            </a:r>
            <a:r>
              <a:rPr lang="fr-FR" dirty="0" smtClean="0">
                <a:latin typeface="Comic Sans MS" pitchFamily="66" charset="0"/>
              </a:rPr>
              <a:t>.</a:t>
            </a:r>
          </a:p>
          <a:p>
            <a:pPr>
              <a:lnSpc>
                <a:spcPct val="90000"/>
              </a:lnSpc>
              <a:buNone/>
            </a:pPr>
            <a:endParaRPr lang="fr-FR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  <a:buNone/>
            </a:pPr>
            <a:r>
              <a:rPr lang="en-US" b="1" u="sng" dirty="0" smtClean="0">
                <a:solidFill>
                  <a:srgbClr val="92D050"/>
                </a:solidFill>
                <a:latin typeface="Comic Sans MS" pitchFamily="66" charset="0"/>
              </a:rPr>
              <a:t>3-Indications: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Infections à Staphylocoques ;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Pneumonies ;</a:t>
            </a: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Sinusites et EABC.</a:t>
            </a:r>
          </a:p>
          <a:p>
            <a:pPr>
              <a:lnSpc>
                <a:spcPct val="90000"/>
              </a:lnSpc>
              <a:buNone/>
            </a:pPr>
            <a:endParaRPr lang="fr-FR" dirty="0">
              <a:latin typeface="Comic Sans MS" pitchFamily="66" charset="0"/>
            </a:endParaRP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rgbClr val="FF0000"/>
                </a:solidFill>
                <a:latin typeface="Comic Sans MS" pitchFamily="66" charset="0"/>
              </a:rPr>
              <a:t>X- SYNERGISTINES</a:t>
            </a:r>
            <a:r>
              <a:rPr lang="fr-FR" sz="4000" b="1" u="sng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endParaRPr lang="fr-FR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714348" y="2643182"/>
            <a:ext cx="73581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glow rad="101600">
                    <a:srgbClr val="C00000">
                      <a:alpha val="60000"/>
                    </a:srgbClr>
                  </a:glow>
                </a:effectLst>
                <a:latin typeface="Bradley Hand ITC" pitchFamily="66" charset="0"/>
              </a:rPr>
              <a:t>MERCI DE VOTRE ATTENTION </a:t>
            </a:r>
            <a:endParaRPr lang="fr-FR" sz="6000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glow rad="101600">
                  <a:srgbClr val="C00000">
                    <a:alpha val="60000"/>
                  </a:srgbClr>
                </a:glow>
              </a:effectLst>
              <a:latin typeface="Bradley Hand ITC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rgbClr val="FF0000"/>
                </a:solidFill>
                <a:latin typeface="Comic Sans MS" pitchFamily="66" charset="0"/>
              </a:rPr>
              <a:t>I- LES AMINOSIDES:</a:t>
            </a:r>
            <a:endParaRPr lang="fr-FR" sz="3200" b="1" u="sng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1- Principales molécules: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Gentamicine, </a:t>
            </a:r>
            <a:r>
              <a:rPr lang="fr-FR" dirty="0" err="1" smtClean="0">
                <a:latin typeface="Comic Sans MS" pitchFamily="66" charset="0"/>
              </a:rPr>
              <a:t>Netilmicine</a:t>
            </a:r>
            <a:r>
              <a:rPr lang="fr-FR" dirty="0" smtClean="0">
                <a:latin typeface="Comic Sans MS" pitchFamily="66" charset="0"/>
              </a:rPr>
              <a:t>, </a:t>
            </a:r>
            <a:r>
              <a:rPr lang="fr-FR" dirty="0" err="1" smtClean="0">
                <a:latin typeface="Comic Sans MS" pitchFamily="66" charset="0"/>
              </a:rPr>
              <a:t>Amikacine</a:t>
            </a:r>
            <a:r>
              <a:rPr lang="fr-FR" dirty="0" smtClean="0">
                <a:latin typeface="Comic Sans MS" pitchFamily="66" charset="0"/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Ce sont des </a:t>
            </a:r>
            <a:r>
              <a:rPr lang="fr-FR" dirty="0" err="1" smtClean="0">
                <a:latin typeface="Comic Sans MS" pitchFamily="66" charset="0"/>
              </a:rPr>
              <a:t>héterosides</a:t>
            </a:r>
            <a:r>
              <a:rPr lang="fr-FR" dirty="0" smtClean="0">
                <a:latin typeface="Comic Sans MS" pitchFamily="66" charset="0"/>
              </a:rPr>
              <a:t> très </a:t>
            </a:r>
            <a:r>
              <a:rPr lang="fr-FR" dirty="0" smtClean="0">
                <a:latin typeface="Comic Sans MS" pitchFamily="66" charset="0"/>
              </a:rPr>
              <a:t>hydrophiles : utilisés en IM /IV.</a:t>
            </a:r>
            <a:endParaRPr lang="fr-FR" dirty="0" smtClean="0">
              <a:latin typeface="Comic Sans MS" pitchFamily="66" charset="0"/>
            </a:endParaRPr>
          </a:p>
          <a:p>
            <a:pPr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2- Mécanisme d’action: 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Fixation à la </a:t>
            </a:r>
            <a:r>
              <a:rPr lang="fr-FR" b="1" dirty="0" smtClean="0">
                <a:solidFill>
                  <a:srgbClr val="FF6699"/>
                </a:solidFill>
                <a:latin typeface="Comic Sans MS" pitchFamily="66" charset="0"/>
              </a:rPr>
              <a:t>S/U 30 S </a:t>
            </a:r>
            <a:r>
              <a:rPr lang="fr-FR" dirty="0" smtClean="0">
                <a:latin typeface="Comic Sans MS" pitchFamily="66" charset="0"/>
              </a:rPr>
              <a:t>du ribosome.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Bactéricide</a:t>
            </a:r>
            <a:r>
              <a:rPr lang="fr-FR" dirty="0" smtClean="0">
                <a:latin typeface="Comic Sans MS" pitchFamily="66" charset="0"/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Ils sont </a:t>
            </a:r>
            <a:r>
              <a:rPr lang="fr-FR" u="sng" dirty="0" smtClean="0">
                <a:latin typeface="Comic Sans MS" pitchFamily="66" charset="0"/>
              </a:rPr>
              <a:t>concentration dépendant.</a:t>
            </a:r>
          </a:p>
          <a:p>
            <a:pPr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3- Spectre:</a:t>
            </a:r>
          </a:p>
          <a:p>
            <a:pPr>
              <a:buFont typeface="Arial" pitchFamily="34" charset="0"/>
              <a:buChar char="•"/>
            </a:pPr>
            <a:r>
              <a:rPr lang="fr-FR" b="1" dirty="0" smtClean="0">
                <a:solidFill>
                  <a:srgbClr val="FF0000"/>
                </a:solidFill>
                <a:latin typeface="Comic Sans MS" pitchFamily="66" charset="0"/>
              </a:rPr>
              <a:t>Actifs</a:t>
            </a:r>
            <a:r>
              <a:rPr lang="fr-FR" dirty="0" smtClean="0">
                <a:latin typeface="Comic Sans MS" pitchFamily="66" charset="0"/>
              </a:rPr>
              <a:t> sur SAMS, BGN;</a:t>
            </a:r>
          </a:p>
          <a:p>
            <a:pPr>
              <a:buFont typeface="Arial" pitchFamily="34" charset="0"/>
              <a:buChar char="•"/>
            </a:pPr>
            <a:r>
              <a:rPr lang="fr-FR" b="1" dirty="0" smtClean="0">
                <a:solidFill>
                  <a:srgbClr val="FF0000"/>
                </a:solidFill>
                <a:latin typeface="Comic Sans MS" pitchFamily="66" charset="0"/>
              </a:rPr>
              <a:t>Inactifs</a:t>
            </a:r>
            <a:r>
              <a:rPr lang="fr-FR" dirty="0" smtClean="0">
                <a:latin typeface="Comic Sans MS" pitchFamily="66" charset="0"/>
              </a:rPr>
              <a:t> sur </a:t>
            </a:r>
            <a:r>
              <a:rPr lang="fr-FR" dirty="0" err="1" smtClean="0">
                <a:latin typeface="Comic Sans MS" pitchFamily="66" charset="0"/>
              </a:rPr>
              <a:t>Strepto</a:t>
            </a:r>
            <a:r>
              <a:rPr lang="fr-FR" dirty="0" smtClean="0">
                <a:latin typeface="Comic Sans MS" pitchFamily="66" charset="0"/>
              </a:rPr>
              <a:t>, Pneumo, Anaérobies.</a:t>
            </a:r>
          </a:p>
          <a:p>
            <a:pPr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4- Résistance: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Altération de la cible ribosomale (mutation): ↓ de l’affinité au ribosome;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Défaut de perméabilité cellulaire (mutation affectant le système actif de transport);</a:t>
            </a:r>
          </a:p>
          <a:p>
            <a:pPr>
              <a:buNone/>
            </a:pPr>
            <a:endParaRPr lang="fr-FR" b="1" u="sng" dirty="0">
              <a:solidFill>
                <a:srgbClr val="92D05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rgbClr val="FF0000"/>
                </a:solidFill>
                <a:latin typeface="Comic Sans MS" pitchFamily="66" charset="0"/>
              </a:rPr>
              <a:t>I- LES AMINOSIDES: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5- Indications: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En association à une </a:t>
            </a:r>
            <a:r>
              <a:rPr lang="fr-FR" b="1" dirty="0" smtClean="0">
                <a:latin typeface="Comic Sans MS" pitchFamily="66" charset="0"/>
                <a:sym typeface="Symbol" pitchFamily="18" charset="2"/>
              </a:rPr>
              <a:t></a:t>
            </a:r>
            <a:r>
              <a:rPr lang="fr-FR" b="1" dirty="0" err="1" smtClean="0">
                <a:latin typeface="Comic Sans MS" pitchFamily="66" charset="0"/>
                <a:sym typeface="Symbol" pitchFamily="18" charset="2"/>
              </a:rPr>
              <a:t>lactamine</a:t>
            </a:r>
            <a:r>
              <a:rPr lang="fr-FR" b="1" dirty="0" smtClean="0">
                <a:latin typeface="Comic Sans MS" pitchFamily="66" charset="0"/>
                <a:sym typeface="Symbol" pitchFamily="18" charset="2"/>
              </a:rPr>
              <a:t> </a:t>
            </a:r>
            <a:r>
              <a:rPr lang="fr-FR" dirty="0" smtClean="0">
                <a:latin typeface="Comic Sans MS" pitchFamily="66" charset="0"/>
                <a:sym typeface="Symbol" pitchFamily="18" charset="2"/>
              </a:rPr>
              <a:t>dans les infections </a:t>
            </a:r>
            <a:r>
              <a:rPr lang="fr-FR" dirty="0" smtClean="0">
                <a:latin typeface="Comic Sans MS" pitchFamily="66" charset="0"/>
                <a:sym typeface="Symbol" pitchFamily="18" charset="2"/>
              </a:rPr>
              <a:t>sévères :</a:t>
            </a:r>
            <a:r>
              <a:rPr lang="fr-FR" dirty="0" smtClean="0">
                <a:latin typeface="Comic Sans MS" pitchFamily="66" charset="0"/>
                <a:sym typeface="Symbol" pitchFamily="18" charset="2"/>
              </a:rPr>
              <a:t> </a:t>
            </a:r>
            <a:r>
              <a:rPr lang="fr-FR" dirty="0" smtClean="0">
                <a:latin typeface="Comic Sans MS" pitchFamily="66" charset="0"/>
                <a:sym typeface="Symbol" pitchFamily="18" charset="2"/>
              </a:rPr>
              <a:t>Endocardites</a:t>
            </a:r>
            <a:r>
              <a:rPr lang="fr-FR" dirty="0" smtClean="0">
                <a:latin typeface="Comic Sans MS" pitchFamily="66" charset="0"/>
                <a:sym typeface="Symbol" pitchFamily="18" charset="2"/>
              </a:rPr>
              <a:t>, Pyélonéphrites, Bactériémies</a:t>
            </a:r>
            <a:r>
              <a:rPr lang="fr-FR" dirty="0" smtClean="0">
                <a:latin typeface="Comic Sans MS" pitchFamily="66" charset="0"/>
                <a:sym typeface="Symbol" pitchFamily="18" charset="2"/>
              </a:rPr>
              <a:t>.</a:t>
            </a:r>
          </a:p>
          <a:p>
            <a:pPr>
              <a:buNone/>
            </a:pPr>
            <a:endParaRPr lang="fr-FR" dirty="0" smtClean="0">
              <a:latin typeface="Comic Sans MS" pitchFamily="66" charset="0"/>
              <a:sym typeface="Symbol" pitchFamily="18" charset="2"/>
            </a:endParaRPr>
          </a:p>
          <a:p>
            <a:pPr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6- </a:t>
            </a: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Effets secondaires:</a:t>
            </a:r>
          </a:p>
          <a:p>
            <a:pPr marL="228600" lvl="0" indent="-228600" algn="just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  <a:buNone/>
            </a:pPr>
            <a:endParaRPr lang="fr-FR" b="1" i="1" u="sng" dirty="0" smtClean="0">
              <a:solidFill>
                <a:srgbClr val="92D050"/>
              </a:solidFill>
              <a:latin typeface="Comic Sans MS" pitchFamily="66" charset="0"/>
              <a:ea typeface="Century Gothic"/>
              <a:cs typeface="Century Gothic"/>
              <a:sym typeface="Century Gothic"/>
            </a:endParaRPr>
          </a:p>
          <a:p>
            <a:pPr marL="228600" lvl="0" indent="-228600" algn="just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Arial" pitchFamily="34" charset="0"/>
              <a:buChar char="•"/>
            </a:pPr>
            <a:r>
              <a:rPr lang="fr-FR" i="1" u="sng" dirty="0" smtClean="0">
                <a:solidFill>
                  <a:srgbClr val="7030A0"/>
                </a:solidFill>
                <a:latin typeface="Comic Sans MS" pitchFamily="66" charset="0"/>
                <a:ea typeface="Century Gothic"/>
                <a:cs typeface="Century Gothic"/>
                <a:sym typeface="Century Gothic"/>
              </a:rPr>
              <a:t>Toxicité à forte doses: </a:t>
            </a:r>
            <a:r>
              <a:rPr lang="fr-FR" dirty="0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blocage </a:t>
            </a:r>
            <a:r>
              <a:rPr lang="fr-FR" dirty="0" err="1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neuro-musculaire</a:t>
            </a:r>
            <a:r>
              <a:rPr lang="fr-FR" dirty="0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 lors d'une</a:t>
            </a:r>
          </a:p>
          <a:p>
            <a:pPr marL="228600" lvl="0" indent="-228600" algn="just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  <a:buNone/>
            </a:pPr>
            <a:endParaRPr lang="fr-FR" dirty="0" smtClean="0">
              <a:latin typeface="Comic Sans MS" pitchFamily="66" charset="0"/>
              <a:ea typeface="Century Gothic"/>
              <a:cs typeface="Century Gothic"/>
              <a:sym typeface="Century Gothic"/>
            </a:endParaRPr>
          </a:p>
          <a:p>
            <a:pPr marL="228600" lvl="0" indent="-228600" algn="just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  <a:buNone/>
            </a:pPr>
            <a:r>
              <a:rPr lang="fr-FR" dirty="0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  </a:t>
            </a:r>
            <a:r>
              <a:rPr lang="fr-FR" dirty="0" err="1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inj</a:t>
            </a:r>
            <a:r>
              <a:rPr lang="fr-FR" dirty="0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 trop rapide</a:t>
            </a:r>
            <a:r>
              <a:rPr lang="fr-FR" dirty="0" smtClean="0">
                <a:latin typeface="Comic Sans MS" pitchFamily="66" charset="0"/>
                <a:cs typeface="Tahoma" pitchFamily="34" charset="0"/>
              </a:rPr>
              <a:t> =»</a:t>
            </a:r>
            <a:r>
              <a:rPr lang="fr-FR" dirty="0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 compétition avec le Ca</a:t>
            </a:r>
            <a:r>
              <a:rPr lang="fr-FR" sz="2200" dirty="0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2+ </a:t>
            </a:r>
            <a:r>
              <a:rPr lang="fr-FR" dirty="0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au niveau des  plaques motrices.</a:t>
            </a:r>
          </a:p>
          <a:p>
            <a:pPr marL="228600" lvl="0" indent="-228600" algn="just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  <a:buNone/>
            </a:pPr>
            <a:endParaRPr lang="fr-FR" dirty="0" smtClean="0">
              <a:latin typeface="Comic Sans MS" pitchFamily="66" charset="0"/>
              <a:ea typeface="Century Gothic"/>
              <a:cs typeface="Century Gothic"/>
              <a:sym typeface="Century Gothic"/>
            </a:endParaRPr>
          </a:p>
          <a:p>
            <a:pPr marL="228600" lvl="0" indent="-228600" algn="just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Arial" pitchFamily="34" charset="0"/>
              <a:buChar char="•"/>
            </a:pPr>
            <a:r>
              <a:rPr lang="fr-FR" i="1" u="sng" dirty="0" err="1" smtClean="0">
                <a:solidFill>
                  <a:srgbClr val="7030A0"/>
                </a:solidFill>
                <a:latin typeface="Comic Sans MS" pitchFamily="66" charset="0"/>
                <a:ea typeface="Century Gothic"/>
                <a:cs typeface="Century Gothic"/>
                <a:sym typeface="Century Gothic"/>
              </a:rPr>
              <a:t>Néphrotoxicité</a:t>
            </a:r>
            <a:r>
              <a:rPr lang="fr-FR" i="1" u="sng" dirty="0" smtClean="0">
                <a:solidFill>
                  <a:srgbClr val="7030A0"/>
                </a:solidFill>
                <a:latin typeface="Comic Sans MS" pitchFamily="66" charset="0"/>
                <a:ea typeface="Century Gothic"/>
                <a:cs typeface="Century Gothic"/>
                <a:sym typeface="Century Gothic"/>
              </a:rPr>
              <a:t> : </a:t>
            </a:r>
            <a:endParaRPr lang="fr-FR" dirty="0" smtClean="0">
              <a:latin typeface="Comic Sans MS" pitchFamily="66" charset="0"/>
              <a:ea typeface="Century Gothic"/>
              <a:cs typeface="Century Gothic"/>
              <a:sym typeface="Century Gothic"/>
            </a:endParaRPr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800"/>
              <a:buNone/>
            </a:pPr>
            <a:r>
              <a:rPr lang="fr-FR" dirty="0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-Fixation de l’aminoside sur les </a:t>
            </a:r>
            <a:r>
              <a:rPr lang="fr-FR" dirty="0" err="1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Rc</a:t>
            </a:r>
            <a:r>
              <a:rPr lang="fr-FR" dirty="0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 de la bordure en brosse des cellules du TCP ;</a:t>
            </a:r>
            <a:endParaRPr lang="fr-FR" dirty="0" smtClean="0">
              <a:latin typeface="Comic Sans MS" pitchFamily="66" charset="0"/>
            </a:endParaRPr>
          </a:p>
          <a:p>
            <a:pPr marL="0" lvl="0" indent="0" algn="just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800"/>
              <a:buNone/>
            </a:pPr>
            <a:r>
              <a:rPr lang="fr-FR" dirty="0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-Réversible à l’arrêt du traitement ;</a:t>
            </a:r>
          </a:p>
          <a:p>
            <a:pPr marL="228600" lvl="0" indent="-228600" algn="just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  <a:buNone/>
            </a:pPr>
            <a:endParaRPr lang="fr-FR" dirty="0" smtClean="0">
              <a:latin typeface="Comic Sans MS" pitchFamily="66" charset="0"/>
              <a:ea typeface="Century Gothic"/>
              <a:cs typeface="Century Gothic"/>
              <a:sym typeface="Century Gothic"/>
            </a:endParaRPr>
          </a:p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800"/>
              <a:buFont typeface="Arial" pitchFamily="34" charset="0"/>
              <a:buChar char="•"/>
            </a:pPr>
            <a:r>
              <a:rPr lang="fr-FR" dirty="0" smtClean="0">
                <a:solidFill>
                  <a:srgbClr val="7030A0"/>
                </a:solidFill>
                <a:latin typeface="Comic Sans MS" pitchFamily="66" charset="0"/>
                <a:ea typeface="Century Gothic"/>
                <a:cs typeface="Century Gothic"/>
                <a:sym typeface="Century Gothic"/>
              </a:rPr>
              <a:t>Allergie</a:t>
            </a:r>
            <a:r>
              <a:rPr lang="fr-FR" dirty="0" smtClean="0">
                <a:solidFill>
                  <a:srgbClr val="7030A0"/>
                </a:solidFill>
                <a:latin typeface="Comic Sans MS" pitchFamily="66" charset="0"/>
                <a:ea typeface="Century Gothic"/>
                <a:cs typeface="Century Gothic"/>
                <a:sym typeface="Century Gothic"/>
              </a:rPr>
              <a:t>.</a:t>
            </a:r>
            <a:endParaRPr lang="fr-FR" dirty="0" smtClean="0">
              <a:latin typeface="Comic Sans MS" pitchFamily="66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rgbClr val="FF0000"/>
                </a:solidFill>
                <a:latin typeface="Comic Sans MS" pitchFamily="66" charset="0"/>
              </a:rPr>
              <a:t>II- LES CYCLINES: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fr-FR" sz="2000" b="1" u="sng" dirty="0" smtClean="0">
                <a:solidFill>
                  <a:srgbClr val="92D050"/>
                </a:solidFill>
                <a:latin typeface="Comic Sans MS" pitchFamily="66" charset="0"/>
              </a:rPr>
              <a:t>1-Classification:</a:t>
            </a:r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Wingdings" pitchFamily="2" charset="2"/>
              <a:buChar char="v"/>
            </a:pPr>
            <a:r>
              <a:rPr lang="fr-FR" sz="2000" i="1" u="sng" dirty="0" smtClean="0">
                <a:solidFill>
                  <a:srgbClr val="7030A0"/>
                </a:solidFill>
                <a:latin typeface="Comic Sans MS" pitchFamily="66" charset="0"/>
                <a:ea typeface="Century Gothic"/>
                <a:cs typeface="Century Gothic"/>
                <a:sym typeface="Century Gothic"/>
              </a:rPr>
              <a:t>Composés naturels :</a:t>
            </a:r>
            <a:endParaRPr lang="fr-FR" sz="2000" i="1" u="sng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800"/>
              <a:buFont typeface="Arial" pitchFamily="34" charset="0"/>
              <a:buChar char="•"/>
            </a:pPr>
            <a:r>
              <a:rPr lang="fr-FR" sz="2000" dirty="0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Tétracycline ;</a:t>
            </a:r>
          </a:p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800"/>
              <a:buFont typeface="Arial" pitchFamily="34" charset="0"/>
              <a:buChar char="•"/>
            </a:pPr>
            <a:r>
              <a:rPr lang="fr-FR" sz="2000" dirty="0" err="1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Oxytétracycline</a:t>
            </a:r>
            <a:r>
              <a:rPr lang="fr-FR" sz="2000" dirty="0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fr-FR" sz="2000" dirty="0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;</a:t>
            </a:r>
          </a:p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800"/>
              <a:buNone/>
            </a:pPr>
            <a:endParaRPr lang="fr-FR" sz="2000" dirty="0" smtClean="0">
              <a:latin typeface="Comic Sans MS" pitchFamily="66" charset="0"/>
              <a:ea typeface="Century Gothic"/>
              <a:cs typeface="Century Gothic"/>
              <a:sym typeface="Century Gothic"/>
            </a:endParaRPr>
          </a:p>
          <a:p>
            <a:pPr marL="0" lvl="0" indent="0" algn="just">
              <a:lnSpc>
                <a:spcPct val="120000"/>
              </a:lnSpc>
              <a:spcBef>
                <a:spcPts val="1000"/>
              </a:spcBef>
              <a:buClr>
                <a:schemeClr val="dk1"/>
              </a:buClr>
              <a:buSzPts val="2800"/>
              <a:buFont typeface="Wingdings" pitchFamily="2" charset="2"/>
              <a:buChar char="v"/>
            </a:pPr>
            <a:r>
              <a:rPr lang="fr-FR" sz="2000" i="1" u="sng" dirty="0" smtClean="0">
                <a:solidFill>
                  <a:srgbClr val="7030A0"/>
                </a:solidFill>
                <a:latin typeface="Comic Sans MS" pitchFamily="66" charset="0"/>
                <a:ea typeface="Century Gothic"/>
                <a:cs typeface="Century Gothic"/>
                <a:sym typeface="Century Gothic"/>
              </a:rPr>
              <a:t>Composés </a:t>
            </a:r>
            <a:r>
              <a:rPr lang="fr-FR" sz="2000" i="1" u="sng" dirty="0" smtClean="0">
                <a:solidFill>
                  <a:srgbClr val="7030A0"/>
                </a:solidFill>
                <a:latin typeface="Comic Sans MS" pitchFamily="66" charset="0"/>
                <a:ea typeface="Century Gothic"/>
                <a:cs typeface="Century Gothic"/>
                <a:sym typeface="Century Gothic"/>
              </a:rPr>
              <a:t>d’</a:t>
            </a:r>
            <a:r>
              <a:rPr lang="fr-FR" sz="2000" i="1" u="sng" dirty="0" err="1" smtClean="0">
                <a:solidFill>
                  <a:srgbClr val="7030A0"/>
                </a:solidFill>
                <a:latin typeface="Comic Sans MS" pitchFamily="66" charset="0"/>
                <a:ea typeface="Century Gothic"/>
                <a:cs typeface="Century Gothic"/>
                <a:sym typeface="Century Gothic"/>
              </a:rPr>
              <a:t>hémisynthèse</a:t>
            </a:r>
            <a:r>
              <a:rPr lang="fr-FR" sz="2000" i="1" u="sng" dirty="0" smtClean="0">
                <a:solidFill>
                  <a:srgbClr val="7030A0"/>
                </a:solidFill>
                <a:latin typeface="Comic Sans MS" pitchFamily="66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fr-FR" sz="2000" u="sng" dirty="0" smtClean="0">
                <a:solidFill>
                  <a:srgbClr val="7030A0"/>
                </a:solidFill>
                <a:latin typeface="Comic Sans MS" pitchFamily="66" charset="0"/>
                <a:ea typeface="Century Gothic"/>
                <a:cs typeface="Century Gothic"/>
                <a:sym typeface="Century Gothic"/>
              </a:rPr>
              <a:t>: </a:t>
            </a:r>
          </a:p>
          <a:p>
            <a:pPr marL="0" indent="0" algn="just">
              <a:lnSpc>
                <a:spcPct val="120000"/>
              </a:lnSpc>
              <a:spcBef>
                <a:spcPts val="1000"/>
              </a:spcBef>
              <a:buClr>
                <a:schemeClr val="dk1"/>
              </a:buClr>
              <a:buSzPts val="2800"/>
              <a:buNone/>
            </a:pPr>
            <a:r>
              <a:rPr lang="fr-FR" sz="2000" dirty="0" smtClean="0">
                <a:solidFill>
                  <a:srgbClr val="FF0000"/>
                </a:solidFill>
                <a:latin typeface="Comic Sans MS" pitchFamily="66" charset="0"/>
                <a:ea typeface="Century Gothic"/>
                <a:cs typeface="Century Gothic"/>
                <a:sym typeface="Century Gothic"/>
              </a:rPr>
              <a:t>Utilisés par VO </a:t>
            </a:r>
            <a:r>
              <a:rPr lang="fr-FR" sz="2000" dirty="0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: très bonne résorption digestive et diffusion tissulaire, mais  agressifs vis-à-vis de la muqueuse digestive (à prendre pendant les repas) ;</a:t>
            </a:r>
            <a:endParaRPr lang="fr-FR" sz="2000" dirty="0" smtClean="0">
              <a:latin typeface="Comic Sans MS" pitchFamily="66" charset="0"/>
            </a:endParaRPr>
          </a:p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800"/>
              <a:buFont typeface="Arial" pitchFamily="34" charset="0"/>
              <a:buChar char="•"/>
            </a:pPr>
            <a:r>
              <a:rPr lang="fr-FR" sz="2000" dirty="0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Métracycline ;</a:t>
            </a:r>
          </a:p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800"/>
              <a:buFont typeface="Arial" pitchFamily="34" charset="0"/>
              <a:buChar char="•"/>
            </a:pPr>
            <a:r>
              <a:rPr lang="fr-FR" sz="2000" dirty="0" err="1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Doxycycline</a:t>
            </a:r>
            <a:r>
              <a:rPr lang="fr-FR" sz="2000" dirty="0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 </a:t>
            </a:r>
            <a:r>
              <a:rPr lang="fr-FR" sz="2000" dirty="0" smtClean="0">
                <a:latin typeface="Comic Sans MS" pitchFamily="66" charset="0"/>
                <a:ea typeface="Century Gothic"/>
                <a:cs typeface="Century Gothic"/>
                <a:sym typeface="Century Gothic"/>
              </a:rPr>
              <a:t>;</a:t>
            </a:r>
            <a:endParaRPr lang="fr-FR" sz="2000" dirty="0" smtClean="0">
              <a:latin typeface="Comic Sans MS" pitchFamily="66" charset="0"/>
            </a:endParaRPr>
          </a:p>
          <a:p>
            <a:pPr marL="228600" lvl="0" indent="-50800" algn="just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800"/>
              <a:buNone/>
            </a:pPr>
            <a:endParaRPr lang="fr-FR" sz="2000" dirty="0" smtClean="0"/>
          </a:p>
          <a:p>
            <a:pPr algn="just"/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2-Spectre:</a:t>
            </a:r>
          </a:p>
          <a:p>
            <a:pPr algn="just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Germes intra cellulaires (Gonocoque, </a:t>
            </a:r>
            <a:r>
              <a:rPr lang="fr-FR" dirty="0" smtClean="0">
                <a:latin typeface="Comic Sans MS" pitchFamily="66" charset="0"/>
              </a:rPr>
              <a:t>Chlamydia</a:t>
            </a:r>
            <a:r>
              <a:rPr lang="fr-FR" dirty="0" smtClean="0">
                <a:latin typeface="Comic Sans MS" pitchFamily="66" charset="0"/>
              </a:rPr>
              <a:t>…) ;</a:t>
            </a:r>
            <a:endParaRPr lang="fr-FR" dirty="0" smtClean="0">
              <a:latin typeface="Comic Sans MS" pitchFamily="66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Brucella, Pasteurella;</a:t>
            </a:r>
          </a:p>
          <a:p>
            <a:pPr algn="just">
              <a:buFont typeface="Arial" pitchFamily="34" charset="0"/>
              <a:buChar char="•"/>
            </a:pP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CG+ sont </a:t>
            </a:r>
            <a:r>
              <a:rPr lang="fr-FR" dirty="0" err="1" smtClean="0">
                <a:solidFill>
                  <a:srgbClr val="FF0000"/>
                </a:solidFill>
                <a:latin typeface="Comic Sans MS" pitchFamily="66" charset="0"/>
              </a:rPr>
              <a:t>svt</a:t>
            </a:r>
            <a:r>
              <a:rPr lang="fr-FR" dirty="0" smtClean="0">
                <a:solidFill>
                  <a:srgbClr val="FF0000"/>
                </a:solidFill>
                <a:latin typeface="Comic Sans MS" pitchFamily="66" charset="0"/>
              </a:rPr>
              <a:t> résistants.</a:t>
            </a:r>
          </a:p>
          <a:p>
            <a:pPr algn="just"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3-Mécanisme d’action:</a:t>
            </a:r>
          </a:p>
          <a:p>
            <a:pPr algn="just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Fixation à la </a:t>
            </a:r>
            <a:r>
              <a:rPr lang="fr-FR" b="1" dirty="0" smtClean="0">
                <a:solidFill>
                  <a:srgbClr val="FF6699"/>
                </a:solidFill>
                <a:latin typeface="Comic Sans MS" pitchFamily="66" charset="0"/>
              </a:rPr>
              <a:t>S/U 30 S </a:t>
            </a:r>
            <a:r>
              <a:rPr lang="fr-FR" dirty="0" smtClean="0">
                <a:latin typeface="Comic Sans MS" pitchFamily="66" charset="0"/>
              </a:rPr>
              <a:t>du ribosome;</a:t>
            </a:r>
          </a:p>
          <a:p>
            <a:pPr algn="just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Bactériostatiques.</a:t>
            </a:r>
          </a:p>
          <a:p>
            <a:pPr algn="just"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4-Indications:</a:t>
            </a:r>
          </a:p>
          <a:p>
            <a:pPr algn="just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Maladies sexuellement transmissibles (MST</a:t>
            </a:r>
            <a:r>
              <a:rPr lang="fr-FR" dirty="0" smtClean="0">
                <a:latin typeface="Comic Sans MS" pitchFamily="66" charset="0"/>
              </a:rPr>
              <a:t>);</a:t>
            </a:r>
            <a:endParaRPr lang="fr-FR" dirty="0" smtClean="0">
              <a:latin typeface="Comic Sans MS" pitchFamily="66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Pneumonie atypique et brucellose;</a:t>
            </a:r>
          </a:p>
          <a:p>
            <a:pPr algn="just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Acné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rgbClr val="FF0000"/>
                </a:solidFill>
                <a:latin typeface="Comic Sans MS" pitchFamily="66" charset="0"/>
              </a:rPr>
              <a:t>II- LES CYCLINES: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 marL="228600" lvl="0" indent="-228600" algn="just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  <a:buNone/>
            </a:pPr>
            <a:endParaRPr lang="fr-FR" dirty="0" smtClean="0">
              <a:latin typeface="Comic Sans MS" pitchFamily="66" charset="0"/>
            </a:endParaRPr>
          </a:p>
          <a:p>
            <a:pPr marL="228600" lvl="0" indent="-228600" algn="just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5-Résistance aux tétracyclines : </a:t>
            </a:r>
          </a:p>
          <a:p>
            <a:pPr marL="228600" lvl="0" indent="-228600" algn="just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  <a:buNone/>
            </a:pPr>
            <a:endParaRPr lang="fr-FR" u="sng" dirty="0" smtClean="0">
              <a:solidFill>
                <a:srgbClr val="92D050"/>
              </a:solidFill>
              <a:latin typeface="Comic Sans MS" pitchFamily="66" charset="0"/>
            </a:endParaRPr>
          </a:p>
          <a:p>
            <a:pPr marL="228600" lvl="0" indent="-228600" algn="just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Système d’efflux;</a:t>
            </a:r>
          </a:p>
          <a:p>
            <a:pPr marL="228600" lvl="0" indent="-228600" algn="just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  <a:buNone/>
            </a:pPr>
            <a:endParaRPr lang="fr-FR" dirty="0" smtClean="0">
              <a:latin typeface="Comic Sans MS" pitchFamily="66" charset="0"/>
            </a:endParaRPr>
          </a:p>
          <a:p>
            <a:pPr marL="228600" lvl="0" indent="-228600" algn="just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Modification du site de fixation des cyclines au niveau du ribosome.</a:t>
            </a:r>
          </a:p>
          <a:p>
            <a:pPr>
              <a:buNone/>
            </a:pPr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rgbClr val="FF0000"/>
                </a:solidFill>
                <a:latin typeface="Comic Sans MS" pitchFamily="66" charset="0"/>
              </a:rPr>
              <a:t>II- LES CYCLINES: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7-Effets indésirables:</a:t>
            </a:r>
          </a:p>
          <a:p>
            <a:pPr algn="just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Troubles digestifs : </a:t>
            </a:r>
            <a:r>
              <a:rPr lang="fr-FR" dirty="0" err="1" smtClean="0">
                <a:latin typeface="Comic Sans MS" pitchFamily="66" charset="0"/>
              </a:rPr>
              <a:t>épigastralgies</a:t>
            </a:r>
            <a:r>
              <a:rPr lang="fr-FR" dirty="0" smtClean="0">
                <a:latin typeface="Comic Sans MS" pitchFamily="66" charset="0"/>
              </a:rPr>
              <a:t>, ulcération +++</a:t>
            </a:r>
          </a:p>
          <a:p>
            <a:pPr algn="just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Photosensibilisation ++ (réaction immunitaire déclenchée par la lumière solaire);</a:t>
            </a:r>
          </a:p>
          <a:p>
            <a:pPr algn="just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Hypoplasie de l’émail dentaire ±</a:t>
            </a:r>
          </a:p>
          <a:p>
            <a:pPr algn="just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Augmentation du risque hémorragique en association aux AVK.</a:t>
            </a:r>
          </a:p>
          <a:p>
            <a:pPr algn="just"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8-Contres indications:</a:t>
            </a:r>
          </a:p>
          <a:p>
            <a:pPr algn="just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Grossesse : atteinte dentaire du fœtus;</a:t>
            </a:r>
          </a:p>
          <a:p>
            <a:pPr algn="just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Allaitement;</a:t>
            </a:r>
          </a:p>
          <a:p>
            <a:pPr algn="just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Enfant moins de 8 ans : coloration permanente des dents;</a:t>
            </a:r>
          </a:p>
          <a:p>
            <a:pPr algn="just"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Utilisés avec prudence chez l’IR.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rgbClr val="FF0000"/>
                </a:solidFill>
                <a:latin typeface="Comic Sans MS" pitchFamily="66" charset="0"/>
              </a:rPr>
              <a:t>II- LES CYCLINES: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1- Principales molécules:</a:t>
            </a:r>
          </a:p>
          <a:p>
            <a:pPr algn="ctr">
              <a:buNone/>
            </a:pPr>
            <a:r>
              <a:rPr lang="fr-FR" dirty="0" smtClean="0">
                <a:latin typeface="Comic Sans MS" pitchFamily="66" charset="0"/>
              </a:rPr>
              <a:t>Aziz a hérité une jolie clarinette rouge spiralée</a:t>
            </a:r>
          </a:p>
          <a:p>
            <a:pPr algn="ctr">
              <a:buNone/>
            </a:pPr>
            <a:endParaRPr lang="fr-FR" dirty="0" smtClean="0">
              <a:latin typeface="Comic Sans MS" pitchFamily="66" charset="0"/>
            </a:endParaRPr>
          </a:p>
          <a:p>
            <a:pPr algn="ctr">
              <a:buNone/>
            </a:pPr>
            <a:endParaRPr lang="fr-FR" dirty="0" smtClean="0">
              <a:latin typeface="Comic Sans MS" pitchFamily="66" charset="0"/>
            </a:endParaRPr>
          </a:p>
          <a:p>
            <a:pPr>
              <a:buNone/>
            </a:pPr>
            <a:r>
              <a:rPr lang="fr-FR" sz="2000" dirty="0" smtClean="0">
                <a:solidFill>
                  <a:srgbClr val="FFC000"/>
                </a:solidFill>
                <a:latin typeface="Comic Sans MS" pitchFamily="66" charset="0"/>
              </a:rPr>
              <a:t>                                                                                  </a:t>
            </a:r>
          </a:p>
          <a:p>
            <a:pPr>
              <a:buNone/>
            </a:pPr>
            <a:r>
              <a:rPr lang="fr-FR" sz="2000" dirty="0" smtClean="0">
                <a:solidFill>
                  <a:srgbClr val="00B0F0"/>
                </a:solidFill>
                <a:latin typeface="Comic Sans MS" pitchFamily="66" charset="0"/>
              </a:rPr>
              <a:t>                                                                 </a:t>
            </a:r>
          </a:p>
          <a:p>
            <a:pPr>
              <a:buNone/>
            </a:pPr>
            <a:endParaRPr lang="fr-FR" b="1" u="sng" dirty="0" smtClean="0">
              <a:solidFill>
                <a:srgbClr val="92D050"/>
              </a:solidFill>
              <a:latin typeface="Comic Sans MS" pitchFamily="66" charset="0"/>
            </a:endParaRPr>
          </a:p>
          <a:p>
            <a:pPr>
              <a:buNone/>
            </a:pPr>
            <a:endParaRPr lang="fr-FR" b="1" u="sng" dirty="0" smtClean="0">
              <a:solidFill>
                <a:srgbClr val="92D05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fr-FR" b="1" u="sng" dirty="0" smtClean="0">
                <a:solidFill>
                  <a:srgbClr val="92D050"/>
                </a:solidFill>
                <a:latin typeface="Comic Sans MS" pitchFamily="66" charset="0"/>
              </a:rPr>
              <a:t>2- Spectre: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SAMS, </a:t>
            </a:r>
            <a:r>
              <a:rPr lang="fr-FR" dirty="0" err="1" smtClean="0">
                <a:latin typeface="Comic Sans MS" pitchFamily="66" charset="0"/>
              </a:rPr>
              <a:t>Strepto</a:t>
            </a:r>
            <a:r>
              <a:rPr lang="fr-FR" dirty="0" smtClean="0">
                <a:latin typeface="Comic Sans MS" pitchFamily="66" charset="0"/>
              </a:rPr>
              <a:t>, Pneumo;</a:t>
            </a:r>
            <a:endParaRPr lang="fr-FR" dirty="0" smtClean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Germes </a:t>
            </a:r>
            <a:r>
              <a:rPr lang="fr-FR" dirty="0" err="1" smtClean="0">
                <a:latin typeface="Comic Sans MS" pitchFamily="66" charset="0"/>
              </a:rPr>
              <a:t>intra-cellulaires</a:t>
            </a:r>
            <a:r>
              <a:rPr lang="fr-FR" dirty="0" smtClean="0">
                <a:latin typeface="Comic Sans MS" pitchFamily="66" charset="0"/>
              </a:rPr>
              <a:t> ;</a:t>
            </a:r>
          </a:p>
          <a:p>
            <a:pPr>
              <a:buFont typeface="Arial" pitchFamily="34" charset="0"/>
              <a:buChar char="•"/>
            </a:pPr>
            <a:r>
              <a:rPr lang="fr-FR" i="1" dirty="0" smtClean="0">
                <a:latin typeface="Comic Sans MS" pitchFamily="66" charset="0"/>
              </a:rPr>
              <a:t>H. </a:t>
            </a:r>
            <a:r>
              <a:rPr lang="fr-FR" i="1" dirty="0" err="1" smtClean="0">
                <a:latin typeface="Comic Sans MS" pitchFamily="66" charset="0"/>
              </a:rPr>
              <a:t>pylori</a:t>
            </a:r>
            <a:r>
              <a:rPr lang="fr-FR" i="1" dirty="0" smtClean="0">
                <a:latin typeface="Comic Sans MS" pitchFamily="66" charset="0"/>
              </a:rPr>
              <a:t> (trithérapie) ;</a:t>
            </a:r>
            <a:endParaRPr lang="fr-FR" i="1" dirty="0" smtClean="0"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fr-FR" i="1" dirty="0" err="1" smtClean="0">
                <a:latin typeface="Comic Sans MS" pitchFamily="66" charset="0"/>
              </a:rPr>
              <a:t>Mycobacterium</a:t>
            </a:r>
            <a:r>
              <a:rPr lang="fr-FR" i="1" dirty="0" smtClean="0">
                <a:latin typeface="Comic Sans MS" pitchFamily="66" charset="0"/>
              </a:rPr>
              <a:t> </a:t>
            </a:r>
            <a:r>
              <a:rPr lang="fr-FR" i="1" dirty="0" err="1" smtClean="0">
                <a:latin typeface="Comic Sans MS" pitchFamily="66" charset="0"/>
              </a:rPr>
              <a:t>avium</a:t>
            </a:r>
            <a:r>
              <a:rPr lang="fr-FR" i="1" dirty="0" smtClean="0">
                <a:latin typeface="Comic Sans MS" pitchFamily="66" charset="0"/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omic Sans MS" pitchFamily="66" charset="0"/>
              </a:rPr>
              <a:t>Toxoplasme.</a:t>
            </a:r>
          </a:p>
          <a:p>
            <a:pPr>
              <a:buNone/>
            </a:pPr>
            <a:endParaRPr lang="fr-FR" b="1" u="sng" dirty="0">
              <a:latin typeface="Comic Sans MS" pitchFamily="66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u="sng" dirty="0" smtClean="0">
                <a:solidFill>
                  <a:srgbClr val="FF0000"/>
                </a:solidFill>
                <a:latin typeface="Comic Sans MS" pitchFamily="66" charset="0"/>
              </a:rPr>
              <a:t>III- LES MACROLIDES:</a:t>
            </a:r>
            <a:endParaRPr lang="fr-FR" sz="32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1857364"/>
            <a:ext cx="866764" cy="8667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Flèche vers le bas 6"/>
          <p:cNvSpPr/>
          <p:nvPr/>
        </p:nvSpPr>
        <p:spPr>
          <a:xfrm>
            <a:off x="1142976" y="2571744"/>
            <a:ext cx="285752" cy="128588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 vers le bas 7"/>
          <p:cNvSpPr/>
          <p:nvPr/>
        </p:nvSpPr>
        <p:spPr>
          <a:xfrm>
            <a:off x="2000232" y="2571744"/>
            <a:ext cx="285752" cy="714380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 vers le bas 8"/>
          <p:cNvSpPr/>
          <p:nvPr/>
        </p:nvSpPr>
        <p:spPr>
          <a:xfrm>
            <a:off x="3357554" y="2571744"/>
            <a:ext cx="285752" cy="1214446"/>
          </a:xfrm>
          <a:prstGeom prst="downArrow">
            <a:avLst/>
          </a:prstGeom>
          <a:solidFill>
            <a:srgbClr val="FF6699"/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 vers le bas 9"/>
          <p:cNvSpPr/>
          <p:nvPr/>
        </p:nvSpPr>
        <p:spPr>
          <a:xfrm>
            <a:off x="4500562" y="2571744"/>
            <a:ext cx="285752" cy="714380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 vers le bas 10"/>
          <p:cNvSpPr/>
          <p:nvPr/>
        </p:nvSpPr>
        <p:spPr>
          <a:xfrm>
            <a:off x="5786446" y="2571744"/>
            <a:ext cx="285752" cy="1285884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 vers le bas 11"/>
          <p:cNvSpPr/>
          <p:nvPr/>
        </p:nvSpPr>
        <p:spPr>
          <a:xfrm>
            <a:off x="6715140" y="2571744"/>
            <a:ext cx="285752" cy="714380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0" y="3857628"/>
            <a:ext cx="19191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err="1" smtClean="0">
                <a:solidFill>
                  <a:srgbClr val="FF0000"/>
                </a:solidFill>
                <a:latin typeface="Comic Sans MS" pitchFamily="66" charset="0"/>
              </a:rPr>
              <a:t>Azithromycine</a:t>
            </a:r>
            <a:endParaRPr lang="fr-FR" sz="2000" dirty="0"/>
          </a:p>
        </p:txBody>
      </p:sp>
      <p:sp>
        <p:nvSpPr>
          <p:cNvPr id="15" name="ZoneTexte 14"/>
          <p:cNvSpPr txBox="1"/>
          <p:nvPr/>
        </p:nvSpPr>
        <p:spPr>
          <a:xfrm>
            <a:off x="1285852" y="3357562"/>
            <a:ext cx="1928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7030A0"/>
                </a:solidFill>
                <a:latin typeface="Comic Sans MS" pitchFamily="66" charset="0"/>
              </a:rPr>
              <a:t>Erythromycine</a:t>
            </a:r>
            <a:r>
              <a:rPr lang="fr-FR" sz="2000" dirty="0" smtClean="0">
                <a:latin typeface="Comic Sans MS" pitchFamily="66" charset="0"/>
              </a:rPr>
              <a:t> </a:t>
            </a:r>
            <a:endParaRPr lang="fr-FR" sz="2000" dirty="0"/>
          </a:p>
        </p:txBody>
      </p:sp>
      <p:sp>
        <p:nvSpPr>
          <p:cNvPr id="16" name="ZoneTexte 15"/>
          <p:cNvSpPr txBox="1"/>
          <p:nvPr/>
        </p:nvSpPr>
        <p:spPr>
          <a:xfrm>
            <a:off x="2714612" y="3857628"/>
            <a:ext cx="16337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err="1" smtClean="0">
                <a:solidFill>
                  <a:srgbClr val="FF6699"/>
                </a:solidFill>
                <a:latin typeface="Comic Sans MS" pitchFamily="66" charset="0"/>
              </a:rPr>
              <a:t>Josamycine</a:t>
            </a:r>
            <a:r>
              <a:rPr lang="fr-FR" sz="2000" dirty="0" smtClean="0">
                <a:latin typeface="Comic Sans MS" pitchFamily="66" charset="0"/>
              </a:rPr>
              <a:t> </a:t>
            </a:r>
            <a:endParaRPr lang="fr-FR" sz="2000" dirty="0"/>
          </a:p>
        </p:txBody>
      </p:sp>
      <p:sp>
        <p:nvSpPr>
          <p:cNvPr id="17" name="ZoneTexte 16"/>
          <p:cNvSpPr txBox="1"/>
          <p:nvPr/>
        </p:nvSpPr>
        <p:spPr>
          <a:xfrm>
            <a:off x="3643306" y="3386080"/>
            <a:ext cx="21339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err="1" smtClean="0">
                <a:solidFill>
                  <a:srgbClr val="92D050"/>
                </a:solidFill>
                <a:latin typeface="Comic Sans MS" pitchFamily="66" charset="0"/>
              </a:rPr>
              <a:t>Clarythromycine</a:t>
            </a:r>
            <a:endParaRPr lang="fr-FR" sz="2000" dirty="0"/>
          </a:p>
        </p:txBody>
      </p:sp>
      <p:sp>
        <p:nvSpPr>
          <p:cNvPr id="18" name="ZoneTexte 17"/>
          <p:cNvSpPr txBox="1"/>
          <p:nvPr/>
        </p:nvSpPr>
        <p:spPr>
          <a:xfrm>
            <a:off x="5072066" y="3857628"/>
            <a:ext cx="21018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err="1" smtClean="0">
                <a:solidFill>
                  <a:srgbClr val="00B0F0"/>
                </a:solidFill>
                <a:latin typeface="Comic Sans MS" pitchFamily="66" charset="0"/>
              </a:rPr>
              <a:t>Roxythromycine</a:t>
            </a:r>
            <a:endParaRPr lang="fr-FR" sz="2000" dirty="0"/>
          </a:p>
        </p:txBody>
      </p:sp>
      <p:sp>
        <p:nvSpPr>
          <p:cNvPr id="19" name="ZoneTexte 18"/>
          <p:cNvSpPr txBox="1"/>
          <p:nvPr/>
        </p:nvSpPr>
        <p:spPr>
          <a:xfrm>
            <a:off x="6286512" y="3357562"/>
            <a:ext cx="16385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err="1" smtClean="0">
                <a:solidFill>
                  <a:srgbClr val="FFC000"/>
                </a:solidFill>
                <a:latin typeface="Comic Sans MS" pitchFamily="66" charset="0"/>
              </a:rPr>
              <a:t>Spiramycine</a:t>
            </a:r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8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4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2037</TotalTime>
  <Words>1160</Words>
  <PresentationFormat>Affichage à l'écran (4:3)</PresentationFormat>
  <Paragraphs>278</Paragraphs>
  <Slides>25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6" baseType="lpstr">
      <vt:lpstr>Oriel</vt:lpstr>
      <vt:lpstr>   CLASSIFICATION DES ANTIBIOTIQUES (2éme partie) </vt:lpstr>
      <vt:lpstr>plan</vt:lpstr>
      <vt:lpstr>I- LES AMINOSIDES:</vt:lpstr>
      <vt:lpstr>I- LES AMINOSIDES:</vt:lpstr>
      <vt:lpstr>II- LES CYCLINES:</vt:lpstr>
      <vt:lpstr>II- LES CYCLINES:</vt:lpstr>
      <vt:lpstr>II- LES CYCLINES:</vt:lpstr>
      <vt:lpstr>II- LES CYCLINES:</vt:lpstr>
      <vt:lpstr>III- LES MACROLIDES:</vt:lpstr>
      <vt:lpstr>III- LES MACROLIDES:</vt:lpstr>
      <vt:lpstr>III- LES MACROLIDES:</vt:lpstr>
      <vt:lpstr>III- LES MACROLIDES:</vt:lpstr>
      <vt:lpstr>IV- LES PHENICOLES:</vt:lpstr>
      <vt:lpstr>IV- LES PHENICOLES:</vt:lpstr>
      <vt:lpstr>V- LES QUINOLONES:</vt:lpstr>
      <vt:lpstr>V- LES QUINOLONES:</vt:lpstr>
      <vt:lpstr>VI- LES RIFAMYCINES:</vt:lpstr>
      <vt:lpstr>VI- LES RIFAMYCINES:</vt:lpstr>
      <vt:lpstr>VII- GLYCOPEPTIDES</vt:lpstr>
      <vt:lpstr>VII- GLYCOPEPTIDES</vt:lpstr>
      <vt:lpstr>VIII- SULFAMIDES</vt:lpstr>
      <vt:lpstr>VIII- SULFAMIDES</vt:lpstr>
      <vt:lpstr>IX-imidazolés </vt:lpstr>
      <vt:lpstr>X- SYNERGISTINES </vt:lpstr>
      <vt:lpstr>Diapositive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CLASSIFICATION DES ANTIBIOTIQUES (2éme partie) </dc:title>
  <dc:creator>Ahlem</dc:creator>
  <cp:lastModifiedBy>user</cp:lastModifiedBy>
  <cp:revision>206</cp:revision>
  <dcterms:created xsi:type="dcterms:W3CDTF">2023-04-30T17:23:18Z</dcterms:created>
  <dcterms:modified xsi:type="dcterms:W3CDTF">2024-05-29T10:05:31Z</dcterms:modified>
</cp:coreProperties>
</file>