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91" r:id="rId6"/>
    <p:sldId id="261" r:id="rId7"/>
    <p:sldId id="262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1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00"/>
    <a:srgbClr val="D8FEF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38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05/06/2024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BE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05/06/2024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05/06/2024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05/06/2024</a:t>
            </a:fld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05/06/2024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BE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05/06/2024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05/06/2024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05/06/2024</a:t>
            </a:fld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05/06/2024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05/06/2024</a:t>
            </a:fld>
            <a:endParaRPr lang="fr-BE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05/06/2024</a:t>
            </a:fld>
            <a:endParaRPr lang="fr-BE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05/06/2024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2143108" y="785794"/>
            <a:ext cx="6172200" cy="189436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Faculté de Médecine</a:t>
            </a:r>
            <a:br>
              <a:rPr kumimoji="0" lang="fr-FR" sz="28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</a:br>
            <a:r>
              <a:rPr kumimoji="0" lang="fr-FR" sz="28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Cours de pharmacologie</a:t>
            </a:r>
            <a:br>
              <a:rPr kumimoji="0" lang="fr-FR" sz="28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</a:br>
            <a:r>
              <a:rPr kumimoji="0" lang="fr-FR" sz="28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3éme année médecine</a:t>
            </a:r>
            <a:endParaRPr kumimoji="0" lang="fr-FR" sz="28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5" name="Sous-titre 2"/>
          <p:cNvSpPr>
            <a:spLocks noGrp="1"/>
          </p:cNvSpPr>
          <p:nvPr>
            <p:ph type="ctrTitle"/>
          </p:nvPr>
        </p:nvSpPr>
        <p:spPr>
          <a:xfrm>
            <a:off x="2286000" y="3071810"/>
            <a:ext cx="6172200" cy="216106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600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fr-FR" sz="3600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fr-FR" sz="3600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fr-FR" sz="3600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fr-FR" sz="3600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fr-FR" sz="3600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fr-FR" sz="4000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LES ANTI-INFLAMMATOIRES STEROIDIENS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357290" y="5863256"/>
            <a:ext cx="45005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Comic Sans MS" pitchFamily="66" charset="0"/>
              </a:rPr>
              <a:t>Présenté par: Dr. ARAB.A</a:t>
            </a:r>
          </a:p>
          <a:p>
            <a:pPr algn="ctr"/>
            <a:endParaRPr lang="fr-FR" b="1" dirty="0" smtClean="0">
              <a:latin typeface="Comic Sans MS" pitchFamily="66" charset="0"/>
            </a:endParaRPr>
          </a:p>
          <a:p>
            <a:pPr algn="ctr"/>
            <a:r>
              <a:rPr lang="fr-FR" b="1" dirty="0" smtClean="0">
                <a:latin typeface="Comic Sans MS" pitchFamily="66" charset="0"/>
              </a:rPr>
              <a:t>2023/2024</a:t>
            </a:r>
            <a:endParaRPr lang="fr-FR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buNone/>
            </a:pPr>
            <a:r>
              <a:rPr lang="fr-FR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1-Les récepteurs aux glucocorticoïdes:</a:t>
            </a:r>
            <a:endParaRPr lang="fr-FR" dirty="0" smtClean="0">
              <a:solidFill>
                <a:schemeClr val="accent4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2 types de Rc dans l’organisme :</a:t>
            </a:r>
          </a:p>
          <a:p>
            <a:pPr>
              <a:buFont typeface="Wingdings" pitchFamily="2" charset="2"/>
              <a:buChar char="Ø"/>
            </a:pPr>
            <a:r>
              <a:rPr lang="fr-FR" i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Rc de type I:</a:t>
            </a:r>
          </a:p>
          <a:p>
            <a:pPr>
              <a:buFont typeface="Wingdings" pitchFamily="2" charset="2"/>
              <a:buChar char="ü"/>
            </a:pPr>
            <a:r>
              <a:rPr lang="fr-FR" b="1" dirty="0" smtClean="0">
                <a:solidFill>
                  <a:srgbClr val="FFC000"/>
                </a:solidFill>
                <a:latin typeface="Comic Sans MS" pitchFamily="66" charset="0"/>
              </a:rPr>
              <a:t>Ligand</a:t>
            </a:r>
            <a:r>
              <a:rPr lang="fr-FR" dirty="0" smtClean="0">
                <a:latin typeface="Comic Sans MS" pitchFamily="66" charset="0"/>
              </a:rPr>
              <a:t> = Glucocorticoïde et </a:t>
            </a:r>
            <a:r>
              <a:rPr lang="fr-FR" dirty="0" err="1" smtClean="0">
                <a:latin typeface="Comic Sans MS" pitchFamily="66" charset="0"/>
              </a:rPr>
              <a:t>minéralocorticoides</a:t>
            </a:r>
            <a:r>
              <a:rPr lang="fr-FR" dirty="0" smtClean="0">
                <a:latin typeface="Comic Sans MS" pitchFamily="66" charset="0"/>
              </a:rPr>
              <a:t> ;</a:t>
            </a:r>
          </a:p>
          <a:p>
            <a:pPr>
              <a:buFont typeface="Wingdings" pitchFamily="2" charset="2"/>
              <a:buChar char="ü"/>
            </a:pPr>
            <a:r>
              <a:rPr lang="fr-FR" b="1" dirty="0" smtClean="0">
                <a:solidFill>
                  <a:srgbClr val="FFC000"/>
                </a:solidFill>
                <a:latin typeface="Comic Sans MS" pitchFamily="66" charset="0"/>
              </a:rPr>
              <a:t>Fonction</a:t>
            </a:r>
            <a:r>
              <a:rPr lang="fr-FR" dirty="0" smtClean="0">
                <a:latin typeface="Comic Sans MS" pitchFamily="66" charset="0"/>
              </a:rPr>
              <a:t> = Contrôle du rythme circadien de la sécrétion du cortisol.</a:t>
            </a:r>
          </a:p>
          <a:p>
            <a:pPr>
              <a:buFont typeface="Wingdings" pitchFamily="2" charset="2"/>
              <a:buChar char="Ø"/>
            </a:pPr>
            <a:r>
              <a:rPr lang="fr-FR" i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Rc de type II:</a:t>
            </a:r>
          </a:p>
          <a:p>
            <a:pPr>
              <a:buFont typeface="Wingdings" pitchFamily="2" charset="2"/>
              <a:buChar char="ü"/>
            </a:pPr>
            <a:r>
              <a:rPr lang="fr-FR" b="1" dirty="0" smtClean="0">
                <a:solidFill>
                  <a:srgbClr val="FFC000"/>
                </a:solidFill>
                <a:latin typeface="Comic Sans MS" pitchFamily="66" charset="0"/>
              </a:rPr>
              <a:t>Ligand</a:t>
            </a:r>
            <a:r>
              <a:rPr lang="fr-FR" dirty="0" smtClean="0">
                <a:latin typeface="Comic Sans MS" pitchFamily="66" charset="0"/>
              </a:rPr>
              <a:t> = Glucocorticoïde ;</a:t>
            </a:r>
          </a:p>
          <a:p>
            <a:pPr>
              <a:buFont typeface="Wingdings" pitchFamily="2" charset="2"/>
              <a:buChar char="ü"/>
            </a:pPr>
            <a:r>
              <a:rPr lang="fr-FR" b="1" dirty="0" smtClean="0">
                <a:solidFill>
                  <a:srgbClr val="FFC000"/>
                </a:solidFill>
                <a:latin typeface="Comic Sans MS" pitchFamily="66" charset="0"/>
              </a:rPr>
              <a:t>Fonction</a:t>
            </a:r>
            <a:r>
              <a:rPr lang="fr-FR" dirty="0" smtClean="0">
                <a:latin typeface="Comic Sans MS" pitchFamily="66" charset="0"/>
              </a:rPr>
              <a:t> =Réponse aux agressions (inflammation, stress).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Ces Rc appartient à la superfamille des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récepteurs aux stéroïdes</a:t>
            </a:r>
            <a:r>
              <a:rPr lang="fr-FR" dirty="0" smtClean="0">
                <a:latin typeface="Comic Sans MS" pitchFamily="66" charset="0"/>
              </a:rPr>
              <a:t>, </a:t>
            </a:r>
            <a:r>
              <a:rPr lang="fr-FR" b="1" u="sng" dirty="0" smtClean="0">
                <a:latin typeface="Comic Sans MS" pitchFamily="66" charset="0"/>
              </a:rPr>
              <a:t>intracellulaires</a:t>
            </a:r>
            <a:r>
              <a:rPr lang="fr-FR" u="sng" dirty="0" smtClean="0">
                <a:latin typeface="Comic Sans MS" pitchFamily="66" charset="0"/>
              </a:rPr>
              <a:t>, </a:t>
            </a:r>
            <a:r>
              <a:rPr lang="fr-FR" b="1" u="sng" dirty="0" smtClean="0">
                <a:latin typeface="Comic Sans MS" pitchFamily="66" charset="0"/>
              </a:rPr>
              <a:t>Ubiquitaire</a:t>
            </a:r>
            <a:r>
              <a:rPr lang="fr-FR" dirty="0" smtClean="0">
                <a:latin typeface="Comic Sans MS" pitchFamily="66" charset="0"/>
              </a:rPr>
              <a:t>, On distingue 3 domaines fonctionnels :</a:t>
            </a:r>
          </a:p>
          <a:p>
            <a:pPr>
              <a:buNone/>
            </a:pPr>
            <a:endParaRPr lang="fr-FR" i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VI-MECANISME D’ACTION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lvl="0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Domaine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d'activation du gène </a:t>
            </a:r>
            <a:r>
              <a:rPr lang="fr-FR" dirty="0" smtClean="0">
                <a:latin typeface="Comic Sans MS" pitchFamily="66" charset="0"/>
              </a:rPr>
              <a:t>(ou de régulation transcriptionnelle) ;</a:t>
            </a:r>
          </a:p>
          <a:p>
            <a:pPr lvl="0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Domaine de liaison à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l'ADN</a:t>
            </a:r>
            <a:r>
              <a:rPr lang="fr-FR" dirty="0" smtClean="0">
                <a:latin typeface="Comic Sans MS" pitchFamily="66" charset="0"/>
              </a:rPr>
              <a:t> (appelé également domaine B) ;</a:t>
            </a:r>
          </a:p>
          <a:p>
            <a:pPr lvl="0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Domaine de liaison au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ligand</a:t>
            </a:r>
            <a:r>
              <a:rPr lang="fr-FR" dirty="0" smtClean="0">
                <a:latin typeface="Comic Sans MS" pitchFamily="66" charset="0"/>
              </a:rPr>
              <a:t> (domaine C).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VI-MECANISME D’ACTION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142844" y="3286124"/>
            <a:ext cx="8572560" cy="3571876"/>
            <a:chOff x="142844" y="3286124"/>
            <a:chExt cx="8572560" cy="357187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428596" y="3286124"/>
              <a:ext cx="8001056" cy="35718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à coins arrondis 5"/>
            <p:cNvSpPr/>
            <p:nvPr/>
          </p:nvSpPr>
          <p:spPr>
            <a:xfrm>
              <a:off x="142844" y="4286256"/>
              <a:ext cx="8572560" cy="257174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9" name="Rectangle à coins arrondis 8"/>
          <p:cNvSpPr/>
          <p:nvPr/>
        </p:nvSpPr>
        <p:spPr>
          <a:xfrm>
            <a:off x="1285852" y="3714752"/>
            <a:ext cx="3000396" cy="50006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4286248" y="3714752"/>
            <a:ext cx="1000132" cy="50006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à coins arrondis 10"/>
          <p:cNvSpPr/>
          <p:nvPr/>
        </p:nvSpPr>
        <p:spPr>
          <a:xfrm>
            <a:off x="5286380" y="3714752"/>
            <a:ext cx="1928826" cy="50006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71406" y="4643446"/>
            <a:ext cx="90725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400" dirty="0" smtClean="0">
                <a:latin typeface="Comic Sans MS" pitchFamily="66" charset="0"/>
              </a:rPr>
              <a:t>Dans le </a:t>
            </a:r>
            <a:r>
              <a:rPr lang="fr-FR" sz="2400" dirty="0" smtClean="0">
                <a:solidFill>
                  <a:srgbClr val="FF0000"/>
                </a:solidFill>
                <a:latin typeface="Comic Sans MS" pitchFamily="66" charset="0"/>
              </a:rPr>
              <a:t>cytoplasme</a:t>
            </a:r>
            <a:r>
              <a:rPr lang="fr-FR" sz="2400" dirty="0" smtClean="0">
                <a:latin typeface="Comic Sans MS" pitchFamily="66" charset="0"/>
              </a:rPr>
              <a:t>, ce Rc est présent sous forme de </a:t>
            </a:r>
            <a:r>
              <a:rPr lang="fr-FR" sz="2400" dirty="0" smtClean="0">
                <a:solidFill>
                  <a:srgbClr val="FF0000"/>
                </a:solidFill>
                <a:latin typeface="Comic Sans MS" pitchFamily="66" charset="0"/>
              </a:rPr>
              <a:t>complexe inactif</a:t>
            </a:r>
            <a:r>
              <a:rPr lang="fr-FR" sz="2400" dirty="0" smtClean="0">
                <a:latin typeface="Comic Sans MS" pitchFamily="66" charset="0"/>
              </a:rPr>
              <a:t>, associé à d’autres protéines :</a:t>
            </a:r>
          </a:p>
          <a:p>
            <a:pPr>
              <a:buFont typeface="Arial" pitchFamily="34" charset="0"/>
              <a:buChar char="•"/>
            </a:pPr>
            <a:r>
              <a:rPr lang="fr-FR" sz="2400" dirty="0" smtClean="0">
                <a:latin typeface="Comic Sans MS" pitchFamily="66" charset="0"/>
              </a:rPr>
              <a:t>Les protéines de choc thermique </a:t>
            </a:r>
            <a:r>
              <a:rPr lang="fr-FR" sz="2400" dirty="0" smtClean="0">
                <a:solidFill>
                  <a:srgbClr val="FF0000"/>
                </a:solidFill>
                <a:latin typeface="Comic Sans MS" pitchFamily="66" charset="0"/>
              </a:rPr>
              <a:t>(HSP90, HSP70) ;</a:t>
            </a:r>
          </a:p>
          <a:p>
            <a:pPr>
              <a:buFont typeface="Arial" pitchFamily="34" charset="0"/>
              <a:buChar char="•"/>
            </a:pPr>
            <a:r>
              <a:rPr lang="fr-FR" sz="2400" dirty="0" smtClean="0">
                <a:latin typeface="Comic Sans MS" pitchFamily="66" charset="0"/>
              </a:rPr>
              <a:t>L’</a:t>
            </a:r>
            <a:r>
              <a:rPr lang="fr-FR" sz="2400" dirty="0" err="1" smtClean="0">
                <a:latin typeface="Comic Sans MS" pitchFamily="66" charset="0"/>
              </a:rPr>
              <a:t>immunophiline</a:t>
            </a:r>
            <a:r>
              <a:rPr lang="fr-FR" sz="2400" dirty="0" smtClean="0">
                <a:latin typeface="Comic Sans MS" pitchFamily="66" charset="0"/>
              </a:rPr>
              <a:t> </a:t>
            </a:r>
            <a:r>
              <a:rPr lang="fr-FR" sz="2400" dirty="0" smtClean="0">
                <a:solidFill>
                  <a:srgbClr val="FF0000"/>
                </a:solidFill>
                <a:latin typeface="Comic Sans MS" pitchFamily="66" charset="0"/>
              </a:rPr>
              <a:t>(IP).</a:t>
            </a:r>
          </a:p>
          <a:p>
            <a:endParaRPr lang="fr-FR" sz="2400" dirty="0">
              <a:latin typeface="Comic Sans MS" pitchFamily="66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5805485"/>
            <a:ext cx="1398995" cy="1052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2-Interaction ligand-Rc et translocation nucléair</a:t>
            </a:r>
            <a:r>
              <a:rPr lang="fr-FR" b="1" u="sng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itchFamily="66" charset="0"/>
              </a:rPr>
              <a:t>e 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Seule la fraction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libre</a:t>
            </a:r>
            <a:r>
              <a:rPr lang="fr-FR" dirty="0" smtClean="0">
                <a:latin typeface="Comic Sans MS" pitchFamily="66" charset="0"/>
              </a:rPr>
              <a:t> du corticoïde est  responsable de l'activité pharmacologique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 La molécule libre traverse la membrane cellulaire par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diffusion Passive</a:t>
            </a:r>
            <a:r>
              <a:rPr lang="fr-FR" dirty="0" smtClean="0">
                <a:latin typeface="Comic Sans MS" pitchFamily="66" charset="0"/>
              </a:rPr>
              <a:t>  puis elle se lie avec une forte affinité au Rc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Cette liaison provoque :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>
                <a:latin typeface="Comic Sans MS" pitchFamily="66" charset="0"/>
              </a:rPr>
              <a:t>La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dissociation</a:t>
            </a:r>
            <a:r>
              <a:rPr lang="fr-FR" dirty="0" smtClean="0">
                <a:latin typeface="Comic Sans MS" pitchFamily="66" charset="0"/>
              </a:rPr>
              <a:t> du complexe protéique ;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Activation</a:t>
            </a:r>
            <a:r>
              <a:rPr lang="fr-FR" dirty="0" smtClean="0">
                <a:latin typeface="Comic Sans MS" pitchFamily="66" charset="0"/>
              </a:rPr>
              <a:t> et une 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dimérisation</a:t>
            </a:r>
            <a:r>
              <a:rPr lang="fr-FR" dirty="0" smtClean="0">
                <a:latin typeface="Comic Sans MS" pitchFamily="66" charset="0"/>
              </a:rPr>
              <a:t> du complexe ligand-Rc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L’ensemble ligand-Rc migre dans le noyau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=»translocation nucléaire.</a:t>
            </a:r>
            <a:endParaRPr lang="fr-FR" dirty="0" smtClean="0">
              <a:latin typeface="Comic Sans MS" pitchFamily="66" charset="0"/>
            </a:endParaRPr>
          </a:p>
          <a:p>
            <a:pPr>
              <a:buNone/>
            </a:pP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VI-MECANISME D’ACTION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30" y="3786190"/>
            <a:ext cx="1398995" cy="1052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Flèche droite 7"/>
          <p:cNvSpPr/>
          <p:nvPr/>
        </p:nvSpPr>
        <p:spPr>
          <a:xfrm>
            <a:off x="8286776" y="4357694"/>
            <a:ext cx="571504" cy="19888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droite 8"/>
          <p:cNvSpPr/>
          <p:nvPr/>
        </p:nvSpPr>
        <p:spPr>
          <a:xfrm rot="10800000">
            <a:off x="6572265" y="4357694"/>
            <a:ext cx="571504" cy="19888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3-Action des glucocorticoïdes sur la transcription des gènes</a:t>
            </a:r>
          </a:p>
          <a:p>
            <a:pPr>
              <a:buNone/>
            </a:pPr>
            <a:endParaRPr lang="fr-FR" sz="2000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VI-MECANISME D’ACTION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42844" y="2071678"/>
            <a:ext cx="3643338" cy="5715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  <a:latin typeface="Comic Sans MS" pitchFamily="66" charset="0"/>
              </a:rPr>
              <a:t>Action transcriptionnelle DIRECTE</a:t>
            </a:r>
            <a:endParaRPr lang="fr-FR" sz="2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4857752" y="2071678"/>
            <a:ext cx="3643338" cy="5715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  <a:latin typeface="Comic Sans MS" pitchFamily="66" charset="0"/>
              </a:rPr>
              <a:t>Action transcriptionnelle INDIRECTE</a:t>
            </a:r>
            <a:endParaRPr lang="fr-FR" sz="2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-32" y="2714620"/>
            <a:ext cx="4429156" cy="18573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  <a:latin typeface="Comic Sans MS" pitchFamily="66" charset="0"/>
              </a:rPr>
              <a:t>Le complexe L-Rc interagit avec des séquences </a:t>
            </a:r>
            <a:r>
              <a:rPr lang="fr-FR" sz="2000" dirty="0" smtClean="0">
                <a:solidFill>
                  <a:srgbClr val="FF0000"/>
                </a:solidFill>
                <a:latin typeface="Comic Sans MS" pitchFamily="66" charset="0"/>
              </a:rPr>
              <a:t>spécifiques de l’ADN =» </a:t>
            </a:r>
            <a:r>
              <a:rPr lang="fr-FR" sz="2000" dirty="0" smtClean="0">
                <a:solidFill>
                  <a:schemeClr val="tx1"/>
                </a:solidFill>
                <a:latin typeface="Comic Sans MS" pitchFamily="66" charset="0"/>
              </a:rPr>
              <a:t>induire une régulation de la </a:t>
            </a:r>
            <a:r>
              <a:rPr lang="fr-FR" sz="2000" dirty="0" smtClean="0">
                <a:solidFill>
                  <a:srgbClr val="FF0000"/>
                </a:solidFill>
                <a:latin typeface="Comic Sans MS" pitchFamily="66" charset="0"/>
              </a:rPr>
              <a:t>transcription</a:t>
            </a:r>
            <a:endParaRPr lang="fr-FR" sz="2000" dirty="0" smtClean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71406" y="4643446"/>
            <a:ext cx="1633550" cy="428628"/>
          </a:xfrm>
          <a:prstGeom prst="roundRect">
            <a:avLst/>
          </a:prstGeom>
          <a:solidFill>
            <a:srgbClr val="D8FEF4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  <a:latin typeface="Comic Sans MS" pitchFamily="66" charset="0"/>
              </a:rPr>
              <a:t>R. Positive</a:t>
            </a:r>
            <a:endParaRPr lang="fr-FR" sz="2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2795574" y="4643446"/>
            <a:ext cx="1633550" cy="428628"/>
          </a:xfrm>
          <a:prstGeom prst="roundRect">
            <a:avLst/>
          </a:prstGeom>
          <a:solidFill>
            <a:srgbClr val="D8FEF4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  <a:latin typeface="Comic Sans MS" pitchFamily="66" charset="0"/>
              </a:rPr>
              <a:t>R. Négative</a:t>
            </a:r>
            <a:endParaRPr lang="fr-FR" sz="2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4500562" y="2714620"/>
            <a:ext cx="4429156" cy="18573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r>
              <a:rPr lang="fr-FR" sz="2000" dirty="0" smtClean="0">
                <a:solidFill>
                  <a:schemeClr val="tx1"/>
                </a:solidFill>
                <a:latin typeface="Comic Sans MS" pitchFamily="66" charset="0"/>
              </a:rPr>
              <a:t>Interaction avec certaines protéines de </a:t>
            </a:r>
            <a:r>
              <a:rPr lang="fr-FR" sz="2000" dirty="0" smtClean="0">
                <a:solidFill>
                  <a:srgbClr val="FF0000"/>
                </a:solidFill>
                <a:latin typeface="Comic Sans MS" pitchFamily="66" charset="0"/>
              </a:rPr>
              <a:t>régulation transcriptionnelle</a:t>
            </a:r>
            <a:r>
              <a:rPr lang="fr-FR" sz="2000" dirty="0" smtClean="0">
                <a:solidFill>
                  <a:schemeClr val="tx1"/>
                </a:solidFill>
                <a:latin typeface="Comic Sans MS" pitchFamily="66" charset="0"/>
              </a:rPr>
              <a:t> « facteurs de transcription »</a:t>
            </a:r>
          </a:p>
          <a:p>
            <a:pPr algn="ctr"/>
            <a:endParaRPr lang="fr-FR" sz="2000" dirty="0" smtClean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0" y="5214950"/>
            <a:ext cx="4714876" cy="16430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sz="20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lvl="0" algn="ctr"/>
            <a:r>
              <a:rPr lang="fr-FR" sz="2000" dirty="0" smtClean="0">
                <a:solidFill>
                  <a:srgbClr val="FF0000"/>
                </a:solidFill>
                <a:latin typeface="Comic Sans MS" pitchFamily="66" charset="0"/>
              </a:rPr>
              <a:t>Activation de la transcription génique. </a:t>
            </a:r>
            <a:r>
              <a:rPr lang="fr-FR" sz="2000" dirty="0" smtClean="0">
                <a:solidFill>
                  <a:schemeClr val="tx1"/>
                </a:solidFill>
                <a:latin typeface="Comic Sans MS" pitchFamily="66" charset="0"/>
              </a:rPr>
              <a:t>Ex : activation de la transcription des gènes codant pour les protéines </a:t>
            </a:r>
            <a:r>
              <a:rPr lang="fr-FR" sz="2000" dirty="0" smtClean="0">
                <a:solidFill>
                  <a:schemeClr val="tx1"/>
                </a:solidFill>
                <a:latin typeface="Comic Sans MS" pitchFamily="66" charset="0"/>
              </a:rPr>
              <a:t>anti-inflammatoires</a:t>
            </a:r>
            <a:endParaRPr lang="fr-FR" sz="20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4929190" y="4643446"/>
            <a:ext cx="3214710" cy="207170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rgbClr val="FF0000"/>
                </a:solidFill>
                <a:latin typeface="Comic Sans MS" pitchFamily="66" charset="0"/>
              </a:rPr>
              <a:t>Inhibition de la transcription génique. </a:t>
            </a:r>
            <a:r>
              <a:rPr lang="fr-FR" sz="2000" dirty="0" smtClean="0">
                <a:solidFill>
                  <a:schemeClr val="tx1"/>
                </a:solidFill>
                <a:latin typeface="Comic Sans MS" pitchFamily="66" charset="0"/>
              </a:rPr>
              <a:t>Ex: gènes codant pour les protéines </a:t>
            </a:r>
            <a:r>
              <a:rPr lang="fr-FR" sz="2000" dirty="0" smtClean="0">
                <a:solidFill>
                  <a:schemeClr val="tx1"/>
                </a:solidFill>
                <a:latin typeface="Comic Sans MS" pitchFamily="66" charset="0"/>
              </a:rPr>
              <a:t>inflammatoires</a:t>
            </a:r>
            <a:endParaRPr lang="fr-FR" sz="2000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" presetClass="entr" presetSubtype="16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ox(in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6" grpId="2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0" grpId="2" animBg="1"/>
      <p:bldP spid="10" grpId="3" animBg="1"/>
      <p:bldP spid="11" grpId="0" animBg="1"/>
      <p:bldP spid="12" grpId="0" animBg="1"/>
      <p:bldP spid="12" grpId="1" animBg="1"/>
      <p:bldP spid="12" grpId="2" animBg="1"/>
      <p:bldP spid="13" grpId="0" animBg="1"/>
      <p:bldP spid="1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VI-MECANISME D’ACTION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8674" name="Picture 2" descr="C:\Users\user\Downloads\les corticoides\M26-2_fig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28802"/>
            <a:ext cx="8896350" cy="5357826"/>
          </a:xfrm>
          <a:prstGeom prst="rect">
            <a:avLst/>
          </a:prstGeom>
          <a:noFill/>
        </p:spPr>
      </p:pic>
      <p:sp>
        <p:nvSpPr>
          <p:cNvPr id="7" name="Ellipse 6"/>
          <p:cNvSpPr/>
          <p:nvPr/>
        </p:nvSpPr>
        <p:spPr>
          <a:xfrm>
            <a:off x="3000364" y="3357562"/>
            <a:ext cx="571504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1500166" y="4357694"/>
            <a:ext cx="1428760" cy="1071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4214810" y="4214818"/>
            <a:ext cx="928694" cy="7858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Arc 9"/>
          <p:cNvSpPr/>
          <p:nvPr/>
        </p:nvSpPr>
        <p:spPr>
          <a:xfrm rot="17155691">
            <a:off x="4787520" y="4987466"/>
            <a:ext cx="1413176" cy="920221"/>
          </a:xfrm>
          <a:prstGeom prst="arc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Arc 10"/>
          <p:cNvSpPr/>
          <p:nvPr/>
        </p:nvSpPr>
        <p:spPr>
          <a:xfrm rot="367055">
            <a:off x="2973936" y="4793552"/>
            <a:ext cx="1413176" cy="920221"/>
          </a:xfrm>
          <a:prstGeom prst="arc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4286248" y="5715016"/>
            <a:ext cx="928694" cy="1071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VI-MECANISME D’ACTION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650" y="1643050"/>
            <a:ext cx="8023250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Ellipse 9"/>
          <p:cNvSpPr/>
          <p:nvPr/>
        </p:nvSpPr>
        <p:spPr>
          <a:xfrm>
            <a:off x="1428728" y="4857760"/>
            <a:ext cx="642942" cy="5715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2214546" y="4143380"/>
            <a:ext cx="1428760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4143372" y="2857496"/>
            <a:ext cx="1785950" cy="5715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Multiplier 12"/>
          <p:cNvSpPr/>
          <p:nvPr/>
        </p:nvSpPr>
        <p:spPr>
          <a:xfrm>
            <a:off x="5572132" y="3571876"/>
            <a:ext cx="500066" cy="1628780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C:\Users\user\Pictures\Screenshots\Capture d’écran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2143116"/>
            <a:ext cx="5000660" cy="4076712"/>
          </a:xfrm>
          <a:prstGeom prst="rect">
            <a:avLst/>
          </a:prstGeom>
          <a:noFill/>
        </p:spPr>
      </p:pic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2" y="1600200"/>
            <a:ext cx="9144000" cy="5257800"/>
          </a:xfrm>
        </p:spPr>
        <p:txBody>
          <a:bodyPr/>
          <a:lstStyle/>
          <a:p>
            <a:pPr>
              <a:buNone/>
            </a:pPr>
            <a:r>
              <a:rPr lang="fr-FR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1-Action anti-inflammatoire:</a:t>
            </a:r>
            <a:endParaRPr lang="fr-FR" dirty="0" smtClean="0">
              <a:solidFill>
                <a:schemeClr val="accent4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VII-PROPRIETES PHARMACOLOGIQUES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1868655"/>
            <a:ext cx="385762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8912" lvl="0" indent="-320040" algn="just">
              <a:buClr>
                <a:schemeClr val="accent1"/>
              </a:buClr>
              <a:buSzPct val="80000"/>
              <a:buFont typeface="Arial" pitchFamily="34" charset="0"/>
              <a:buChar char="•"/>
              <a:defRPr/>
            </a:pPr>
            <a:endParaRPr lang="fr-FR" dirty="0" smtClean="0">
              <a:solidFill>
                <a:schemeClr val="dk1"/>
              </a:solidFill>
              <a:latin typeface="Comic Sans MS" pitchFamily="66" charset="0"/>
            </a:endParaRPr>
          </a:p>
          <a:p>
            <a:pPr marL="438912" lvl="0" indent="-320040" algn="just">
              <a:buClr>
                <a:schemeClr val="accent1"/>
              </a:buClr>
              <a:buSzPct val="80000"/>
              <a:buFont typeface="Arial" pitchFamily="34" charset="0"/>
              <a:buChar char="•"/>
              <a:defRPr/>
            </a:pPr>
            <a:r>
              <a:rPr lang="fr-FR" dirty="0" smtClean="0">
                <a:solidFill>
                  <a:schemeClr val="dk1"/>
                </a:solidFill>
                <a:latin typeface="Comic Sans MS" pitchFamily="66" charset="0"/>
              </a:rPr>
              <a:t>Augmentation de la synthèse de protéines (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lipocortine</a:t>
            </a:r>
            <a:r>
              <a:rPr lang="fr-FR" dirty="0" smtClean="0">
                <a:solidFill>
                  <a:schemeClr val="dk1"/>
                </a:solidFill>
                <a:latin typeface="Comic Sans MS" pitchFamily="66" charset="0"/>
              </a:rPr>
              <a:t> ou 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lipomoduline</a:t>
            </a:r>
            <a:r>
              <a:rPr lang="fr-FR" dirty="0" smtClean="0">
                <a:solidFill>
                  <a:schemeClr val="dk1"/>
                </a:solidFill>
                <a:latin typeface="Comic Sans MS" pitchFamily="66" charset="0"/>
              </a:rPr>
              <a:t>), qui inhibent la 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phospholipase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 A</a:t>
            </a:r>
            <a:r>
              <a:rPr lang="fr-FR" baseline="-25000" dirty="0" smtClean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fr-FR" dirty="0" smtClean="0">
                <a:solidFill>
                  <a:schemeClr val="dk1"/>
                </a:solidFill>
                <a:latin typeface="Comic Sans MS" pitchFamily="66" charset="0"/>
              </a:rPr>
              <a:t>, responsable de la libération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d’acide 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arachidonique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fr-FR" dirty="0" smtClean="0">
                <a:solidFill>
                  <a:schemeClr val="dk1"/>
                </a:solidFill>
                <a:latin typeface="Comic Sans MS" pitchFamily="66" charset="0"/>
              </a:rPr>
              <a:t>à  partir des </a:t>
            </a:r>
            <a:r>
              <a:rPr lang="fr-FR" dirty="0" err="1" smtClean="0">
                <a:solidFill>
                  <a:schemeClr val="dk1"/>
                </a:solidFill>
                <a:latin typeface="Comic Sans MS" pitchFamily="66" charset="0"/>
              </a:rPr>
              <a:t>ppl</a:t>
            </a:r>
            <a:r>
              <a:rPr lang="fr-FR" dirty="0" smtClean="0">
                <a:solidFill>
                  <a:schemeClr val="dk1"/>
                </a:solidFill>
                <a:latin typeface="Comic Sans MS" pitchFamily="66" charset="0"/>
              </a:rPr>
              <a:t> membranaires ;</a:t>
            </a:r>
          </a:p>
          <a:p>
            <a:pPr marL="438912" lvl="0" indent="-320040" algn="just">
              <a:buClr>
                <a:schemeClr val="accent1"/>
              </a:buClr>
              <a:buSzPct val="80000"/>
              <a:buFont typeface="Arial" pitchFamily="34" charset="0"/>
              <a:buChar char="•"/>
              <a:defRPr/>
            </a:pPr>
            <a:r>
              <a:rPr lang="fr-FR" dirty="0" smtClean="0">
                <a:solidFill>
                  <a:schemeClr val="dk1"/>
                </a:solidFill>
                <a:latin typeface="Comic Sans MS" pitchFamily="66" charset="0"/>
              </a:rPr>
              <a:t>Diminution de  la synthèse des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prostaglandines</a:t>
            </a:r>
            <a:r>
              <a:rPr lang="fr-FR" dirty="0" smtClean="0">
                <a:solidFill>
                  <a:schemeClr val="dk1"/>
                </a:solidFill>
                <a:latin typeface="Comic Sans MS" pitchFamily="66" charset="0"/>
              </a:rPr>
              <a:t> en bloquant la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cox2 ;</a:t>
            </a:r>
            <a:endParaRPr lang="fr-FR" dirty="0" smtClean="0">
              <a:solidFill>
                <a:schemeClr val="dk1"/>
              </a:solidFill>
              <a:latin typeface="Comic Sans MS" pitchFamily="66" charset="0"/>
            </a:endParaRPr>
          </a:p>
          <a:p>
            <a:pPr marL="438912" lvl="0" indent="-320040" algn="just">
              <a:buClr>
                <a:schemeClr val="accent1"/>
              </a:buClr>
              <a:buSzPct val="80000"/>
              <a:buFont typeface="Arial" pitchFamily="34" charset="0"/>
              <a:buChar char="•"/>
              <a:defRPr/>
            </a:pPr>
            <a:r>
              <a:rPr lang="fr-FR" dirty="0" smtClean="0">
                <a:solidFill>
                  <a:schemeClr val="dk1"/>
                </a:solidFill>
                <a:latin typeface="Comic Sans MS" pitchFamily="66" charset="0"/>
              </a:rPr>
              <a:t>Diminution de la synthèse des 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leucotriènes</a:t>
            </a:r>
            <a:r>
              <a:rPr lang="fr-FR" dirty="0" smtClean="0">
                <a:solidFill>
                  <a:schemeClr val="dk1"/>
                </a:solidFill>
                <a:latin typeface="Comic Sans MS" pitchFamily="66" charset="0"/>
              </a:rPr>
              <a:t> en bloquant la 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lipo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-oxygénase.</a:t>
            </a:r>
          </a:p>
          <a:p>
            <a:pPr marL="438912" lvl="0" indent="-320040" algn="just">
              <a:buClr>
                <a:schemeClr val="accent1"/>
              </a:buClr>
              <a:buSzPct val="80000"/>
              <a:buFont typeface="Arial" pitchFamily="34" charset="0"/>
              <a:buChar char="•"/>
              <a:defRPr/>
            </a:pPr>
            <a:r>
              <a:rPr lang="fr-FR" dirty="0" smtClean="0">
                <a:latin typeface="Comic Sans MS" pitchFamily="66" charset="0"/>
              </a:rPr>
              <a:t>Diminution de la synthèse du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TNF </a:t>
            </a:r>
            <a:r>
              <a:rPr lang="el-GR" dirty="0" smtClean="0">
                <a:solidFill>
                  <a:srgbClr val="FF0000"/>
                </a:solidFill>
                <a:latin typeface="Comic Sans MS" pitchFamily="66" charset="0"/>
              </a:rPr>
              <a:t>α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 et l’IL 1</a:t>
            </a:r>
            <a:r>
              <a:rPr lang="fr-FR" dirty="0" smtClean="0">
                <a:latin typeface="Comic Sans MS" pitchFamily="66" charset="0"/>
              </a:rPr>
              <a:t>… activateurs des 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cox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 2 et NO 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synthase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 inductibles .</a:t>
            </a:r>
          </a:p>
          <a:p>
            <a:pPr marL="438912" lvl="0" indent="-320040" algn="just">
              <a:buClr>
                <a:schemeClr val="accent1"/>
              </a:buClr>
              <a:buSzPct val="80000"/>
              <a:defRPr/>
            </a:pPr>
            <a:endParaRPr lang="fr-FR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just"/>
            <a:endParaRPr lang="fr-FR" dirty="0">
              <a:latin typeface="Comic Sans MS" pitchFamily="66" charset="0"/>
            </a:endParaRPr>
          </a:p>
        </p:txBody>
      </p:sp>
      <p:sp>
        <p:nvSpPr>
          <p:cNvPr id="10" name="Multiplier 9"/>
          <p:cNvSpPr/>
          <p:nvPr/>
        </p:nvSpPr>
        <p:spPr>
          <a:xfrm>
            <a:off x="5643570" y="4286256"/>
            <a:ext cx="428628" cy="84296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Multiplier 11"/>
          <p:cNvSpPr/>
          <p:nvPr/>
        </p:nvSpPr>
        <p:spPr>
          <a:xfrm>
            <a:off x="7715272" y="4000504"/>
            <a:ext cx="428628" cy="10001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Multiplier 12"/>
          <p:cNvSpPr/>
          <p:nvPr/>
        </p:nvSpPr>
        <p:spPr>
          <a:xfrm>
            <a:off x="4786314" y="4714884"/>
            <a:ext cx="428628" cy="1343028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50" name="AutoShape 2" descr="C:\Users\user\Downloads\les corticoides\anti-inflammatoires-non-steroidiens-4-32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52" name="AutoShape 4" descr="C:\Users\user\Downloads\les corticoides\anti-inflammatoires-non-steroidiens-4-32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54" name="AutoShape 6" descr="C:\Users\user\Downloads\les corticoides\anti-inflammatoires-non-steroidiens-4-32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" name="Multiplier 8"/>
          <p:cNvSpPr/>
          <p:nvPr/>
        </p:nvSpPr>
        <p:spPr>
          <a:xfrm>
            <a:off x="6715140" y="3571876"/>
            <a:ext cx="428628" cy="914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7858148" y="3929066"/>
            <a:ext cx="1143008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Multiplier 19"/>
          <p:cNvSpPr/>
          <p:nvPr/>
        </p:nvSpPr>
        <p:spPr>
          <a:xfrm>
            <a:off x="6143636" y="3929066"/>
            <a:ext cx="428628" cy="914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5500694" y="5072074"/>
            <a:ext cx="185738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7429520" y="4929198"/>
            <a:ext cx="1143008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5429256" y="5643578"/>
            <a:ext cx="185738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1" animBg="1"/>
      <p:bldP spid="12" grpId="0" animBg="1"/>
      <p:bldP spid="13" grpId="0" animBg="1"/>
      <p:bldP spid="9" grpId="0" animBg="1"/>
      <p:bldP spid="19" grpId="0" animBg="1"/>
      <p:bldP spid="20" grpId="0" animBg="1"/>
      <p:bldP spid="21" grpId="0" animBg="1"/>
      <p:bldP spid="22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endParaRPr lang="fr-FR" b="1" u="sng" dirty="0" smtClean="0">
              <a:solidFill>
                <a:schemeClr val="accent4">
                  <a:lumMod val="60000"/>
                  <a:lumOff val="40000"/>
                </a:schemeClr>
              </a:solidFill>
              <a:latin typeface="Comic Sans MS" pitchFamily="66" charset="0"/>
            </a:endParaRPr>
          </a:p>
          <a:p>
            <a:endParaRPr lang="fr-FR" b="1" u="sng" dirty="0" smtClean="0">
              <a:solidFill>
                <a:schemeClr val="accent4">
                  <a:lumMod val="60000"/>
                  <a:lumOff val="40000"/>
                </a:schemeClr>
              </a:solidFill>
              <a:latin typeface="Comic Sans MS" pitchFamily="66" charset="0"/>
            </a:endParaRPr>
          </a:p>
          <a:p>
            <a:endParaRPr lang="fr-FR" b="1" u="sng" dirty="0" smtClean="0">
              <a:solidFill>
                <a:schemeClr val="accent4">
                  <a:lumMod val="60000"/>
                  <a:lumOff val="40000"/>
                </a:schemeClr>
              </a:solidFill>
              <a:latin typeface="Comic Sans MS" pitchFamily="66" charset="0"/>
            </a:endParaRPr>
          </a:p>
          <a:p>
            <a:r>
              <a:rPr lang="fr-FR" b="1" u="sng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itchFamily="66" charset="0"/>
              </a:rPr>
              <a:t>Résultat anti-inflammatoire:</a:t>
            </a:r>
          </a:p>
          <a:p>
            <a:pPr>
              <a:buFont typeface="Wingdings" pitchFamily="2" charset="2"/>
              <a:buChar char="ü"/>
            </a:pPr>
            <a:r>
              <a:rPr lang="fr-FR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66" charset="0"/>
              </a:rPr>
              <a:t>Phase vasculaire : </a:t>
            </a:r>
            <a:r>
              <a:rPr lang="fr-FR" dirty="0" smtClean="0">
                <a:latin typeface="Comic Sans MS" pitchFamily="66" charset="0"/>
              </a:rPr>
              <a:t>diminution de la vasodilatation et de l’exsudation ;</a:t>
            </a:r>
          </a:p>
          <a:p>
            <a:pPr>
              <a:buFont typeface="Wingdings" pitchFamily="2" charset="2"/>
              <a:buChar char="ü"/>
            </a:pPr>
            <a:r>
              <a:rPr lang="fr-FR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66" charset="0"/>
              </a:rPr>
              <a:t>Phase cellulaire : </a:t>
            </a:r>
            <a:r>
              <a:rPr lang="fr-FR" sz="2400" dirty="0" smtClean="0">
                <a:latin typeface="Comic Sans MS" pitchFamily="66" charset="0"/>
              </a:rPr>
              <a:t>diminution de l’afflux </a:t>
            </a:r>
            <a:r>
              <a:rPr lang="fr-FR" sz="2400" dirty="0" smtClean="0"/>
              <a:t> </a:t>
            </a:r>
            <a:r>
              <a:rPr lang="fr-FR" sz="2400" dirty="0" smtClean="0">
                <a:latin typeface="Comic Sans MS" pitchFamily="66" charset="0"/>
              </a:rPr>
              <a:t>leucocytaire vers le site inflammatoire (effet primordial).</a:t>
            </a: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VII-PROPRIETES PHARMACOLOGIQUES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2-Action immunosuppressive:</a:t>
            </a:r>
            <a:endParaRPr lang="fr-FR" dirty="0" smtClean="0">
              <a:solidFill>
                <a:schemeClr val="accent4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i="1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66" charset="0"/>
              </a:rPr>
              <a:t>Action au niveau des organes lymphoïdes: </a:t>
            </a:r>
          </a:p>
          <a:p>
            <a:pPr>
              <a:buNone/>
            </a:pPr>
            <a:r>
              <a:rPr lang="fr-FR" dirty="0" smtClean="0">
                <a:latin typeface="Comic Sans MS" pitchFamily="66" charset="0"/>
              </a:rPr>
              <a:t>Par diminution de l’expansion 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D</a:t>
            </a:r>
            <a:r>
              <a:rPr lang="fr-FR" sz="2400" dirty="0" smtClean="0">
                <a:latin typeface="Comic Sans MS" pitchFamily="66" charset="0"/>
              </a:rPr>
              <a:t>es Lymphocytes </a:t>
            </a:r>
            <a:r>
              <a:rPr lang="fr-FR" sz="2400" dirty="0" smtClean="0">
                <a:solidFill>
                  <a:srgbClr val="FF0000"/>
                </a:solidFill>
                <a:latin typeface="Comic Sans MS" pitchFamily="66" charset="0"/>
              </a:rPr>
              <a:t>T secrétant les cytokines</a:t>
            </a:r>
            <a:r>
              <a:rPr lang="fr-FR" sz="2400" dirty="0" smtClean="0">
                <a:latin typeface="Comic Sans MS" pitchFamily="66" charset="0"/>
              </a:rPr>
              <a:t>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Des lymphocytes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B produisant les 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Ig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.</a:t>
            </a:r>
            <a:endParaRPr lang="fr-FR" sz="2400" dirty="0" smtClean="0">
              <a:latin typeface="Comic Sans MS" pitchFamily="66" charset="0"/>
            </a:endParaRPr>
          </a:p>
          <a:p>
            <a:pPr lvl="1">
              <a:buNone/>
            </a:pPr>
            <a:endParaRPr lang="fr-FR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i="1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66" charset="0"/>
              </a:rPr>
              <a:t>Action au niveau des médiateurs de l’inflammation et de l’immunité :</a:t>
            </a:r>
          </a:p>
          <a:p>
            <a:pPr>
              <a:buFont typeface="Arial" pitchFamily="34" charset="0"/>
              <a:buChar char="•"/>
            </a:pPr>
            <a:r>
              <a:rPr lang="fr-FR" sz="2400" dirty="0" smtClean="0">
                <a:latin typeface="Comic Sans MS" pitchFamily="66" charset="0"/>
              </a:rPr>
              <a:t>Diminution de la production et de l’action des cytokines ( les différentes IL, TNF gamma…)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Diminution de la production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fr-FR" dirty="0" smtClean="0">
                <a:latin typeface="Comic Sans MS" pitchFamily="66" charset="0"/>
              </a:rPr>
              <a:t>des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fr-FR" sz="2400" dirty="0" err="1" smtClean="0">
                <a:latin typeface="Comic Sans MS" pitchFamily="66" charset="0"/>
              </a:rPr>
              <a:t>Ig</a:t>
            </a:r>
            <a:r>
              <a:rPr lang="fr-FR" dirty="0" smtClean="0">
                <a:latin typeface="Comic Sans MS" pitchFamily="66" charset="0"/>
              </a:rPr>
              <a:t> et du </a:t>
            </a:r>
            <a:r>
              <a:rPr lang="fr-FR" sz="2400" dirty="0" smtClean="0">
                <a:latin typeface="Comic Sans MS" pitchFamily="66" charset="0"/>
              </a:rPr>
              <a:t>Complément.</a:t>
            </a:r>
            <a:endParaRPr lang="fr-FR" sz="2400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VII-PROPRIETES PHARMACOLOGIQUES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3-Action sur le métabolisme ‘’</a:t>
            </a:r>
            <a:r>
              <a:rPr lang="fr-FR" b="1" u="sng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trt</a:t>
            </a:r>
            <a:r>
              <a:rPr lang="fr-FR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 à long terme’’:</a:t>
            </a:r>
            <a:endParaRPr lang="fr-FR" dirty="0" smtClean="0">
              <a:solidFill>
                <a:schemeClr val="accent4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fr-FR" b="1" i="1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66" charset="0"/>
              </a:rPr>
              <a:t>Glucidique</a:t>
            </a:r>
            <a:r>
              <a:rPr lang="fr-FR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66" charset="0"/>
              </a:rPr>
              <a:t> : </a:t>
            </a:r>
          </a:p>
          <a:p>
            <a:pPr lvl="0">
              <a:buFont typeface="Arial" pitchFamily="34" charset="0"/>
              <a:buChar char="•"/>
            </a:pPr>
            <a:r>
              <a:rPr lang="fr-FR" sz="2200" dirty="0" smtClean="0">
                <a:latin typeface="Comic Sans MS" pitchFamily="66" charset="0"/>
              </a:rPr>
              <a:t>Ils entraînent une </a:t>
            </a:r>
            <a:r>
              <a:rPr lang="fr-FR" sz="2200" dirty="0" smtClean="0">
                <a:solidFill>
                  <a:srgbClr val="FF0000"/>
                </a:solidFill>
                <a:latin typeface="Comic Sans MS" pitchFamily="66" charset="0"/>
              </a:rPr>
              <a:t>hyperglycémie (stimulation de la </a:t>
            </a:r>
            <a:r>
              <a:rPr lang="fr-FR" sz="2200" dirty="0" err="1" smtClean="0">
                <a:solidFill>
                  <a:srgbClr val="FF0000"/>
                </a:solidFill>
                <a:latin typeface="Comic Sans MS" pitchFamily="66" charset="0"/>
              </a:rPr>
              <a:t>néoglucogénèse</a:t>
            </a:r>
            <a:r>
              <a:rPr lang="fr-FR" sz="2200" dirty="0" smtClean="0">
                <a:solidFill>
                  <a:srgbClr val="FF0000"/>
                </a:solidFill>
                <a:latin typeface="Comic Sans MS" pitchFamily="66" charset="0"/>
              </a:rPr>
              <a:t>);</a:t>
            </a:r>
            <a:r>
              <a:rPr lang="fr-FR" sz="2200" dirty="0" smtClean="0">
                <a:latin typeface="Comic Sans MS" pitchFamily="66" charset="0"/>
              </a:rPr>
              <a:t> </a:t>
            </a:r>
          </a:p>
          <a:p>
            <a:pPr lvl="0">
              <a:buFont typeface="Wingdings" pitchFamily="2" charset="2"/>
              <a:buChar char="Ø"/>
            </a:pPr>
            <a:r>
              <a:rPr lang="fr-FR" b="1" i="1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66" charset="0"/>
              </a:rPr>
              <a:t>Protéique</a:t>
            </a:r>
            <a:r>
              <a:rPr lang="fr-FR" b="1" dirty="0" smtClean="0">
                <a:latin typeface="Comic Sans MS" pitchFamily="66" charset="0"/>
              </a:rPr>
              <a:t> : </a:t>
            </a:r>
          </a:p>
          <a:p>
            <a:pPr lvl="0">
              <a:buFont typeface="Arial" pitchFamily="34" charset="0"/>
              <a:buChar char="•"/>
            </a:pPr>
            <a:r>
              <a:rPr lang="fr-FR" sz="2200" dirty="0" smtClean="0">
                <a:latin typeface="Comic Sans MS" pitchFamily="66" charset="0"/>
              </a:rPr>
              <a:t>Les GC </a:t>
            </a:r>
            <a:r>
              <a:rPr lang="fr-FR" sz="2200" dirty="0" smtClean="0">
                <a:solidFill>
                  <a:srgbClr val="FF0000"/>
                </a:solidFill>
                <a:latin typeface="Comic Sans MS" pitchFamily="66" charset="0"/>
              </a:rPr>
              <a:t>inhibent</a:t>
            </a:r>
            <a:r>
              <a:rPr lang="fr-FR" sz="2200" dirty="0" smtClean="0">
                <a:latin typeface="Comic Sans MS" pitchFamily="66" charset="0"/>
              </a:rPr>
              <a:t> la synthèse protéique ;</a:t>
            </a:r>
          </a:p>
          <a:p>
            <a:pPr lvl="0">
              <a:buFont typeface="Arial" pitchFamily="34" charset="0"/>
              <a:buChar char="•"/>
            </a:pPr>
            <a:r>
              <a:rPr lang="fr-FR" sz="2200" dirty="0" smtClean="0">
                <a:latin typeface="Comic Sans MS" pitchFamily="66" charset="0"/>
              </a:rPr>
              <a:t>Cette action catabolique sera à l’origine :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>
                <a:solidFill>
                  <a:srgbClr val="FFC000"/>
                </a:solidFill>
                <a:latin typeface="Comic Sans MS" pitchFamily="66" charset="0"/>
              </a:rPr>
              <a:t>Au niveau des muscles : </a:t>
            </a:r>
          </a:p>
          <a:p>
            <a:pPr>
              <a:buNone/>
            </a:pPr>
            <a:r>
              <a:rPr lang="fr-FR" sz="2200" dirty="0" smtClean="0">
                <a:latin typeface="Comic Sans MS" pitchFamily="66" charset="0"/>
              </a:rPr>
              <a:t>D’une </a:t>
            </a:r>
            <a:r>
              <a:rPr lang="fr-FR" sz="2200" dirty="0" smtClean="0">
                <a:latin typeface="Comic Sans MS" pitchFamily="66" charset="0"/>
              </a:rPr>
              <a:t>diminution de la masse musculaire qui peut aller jusqu’à </a:t>
            </a:r>
            <a:r>
              <a:rPr lang="fr-FR" sz="2200" dirty="0" smtClean="0">
                <a:solidFill>
                  <a:srgbClr val="FF0000"/>
                </a:solidFill>
                <a:latin typeface="Comic Sans MS" pitchFamily="66" charset="0"/>
              </a:rPr>
              <a:t>l’atrophie musculaire ;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>
                <a:solidFill>
                  <a:srgbClr val="FFC000"/>
                </a:solidFill>
                <a:latin typeface="Comic Sans MS" pitchFamily="66" charset="0"/>
              </a:rPr>
              <a:t>Au niveau du tissu osseux : </a:t>
            </a:r>
          </a:p>
          <a:p>
            <a:pPr>
              <a:buNone/>
            </a:pPr>
            <a:r>
              <a:rPr lang="fr-FR" sz="2200" dirty="0" smtClean="0">
                <a:latin typeface="Comic Sans MS" pitchFamily="66" charset="0"/>
              </a:rPr>
              <a:t>D’une atrophie </a:t>
            </a:r>
            <a:r>
              <a:rPr lang="fr-FR" sz="2200" dirty="0" smtClean="0">
                <a:latin typeface="Comic Sans MS" pitchFamily="66" charset="0"/>
              </a:rPr>
              <a:t>du tissu conjonctif, ostéoporose chez l’adulte, arrêt de croissance chez l’enfant. 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VII-PROPRIETES PHARMACOLOGIQUES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latin typeface="Comic Sans MS" pitchFamily="66" charset="0"/>
              </a:rPr>
              <a:t>PLAN:</a:t>
            </a:r>
            <a:endParaRPr lang="fr-FR" sz="3200" b="1" u="sng" dirty="0"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romanUcPeriod"/>
            </a:pPr>
            <a:r>
              <a:rPr lang="fr-FR" dirty="0" smtClean="0">
                <a:latin typeface="Comic Sans MS" pitchFamily="66" charset="0"/>
              </a:rPr>
              <a:t>Généralités ;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 smtClean="0">
                <a:latin typeface="Comic Sans MS" pitchFamily="66" charset="0"/>
              </a:rPr>
              <a:t>Rappels physiologiques ;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 smtClean="0">
                <a:latin typeface="Comic Sans MS" pitchFamily="66" charset="0"/>
              </a:rPr>
              <a:t>Classification ;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 smtClean="0">
                <a:latin typeface="Comic Sans MS" pitchFamily="66" charset="0"/>
              </a:rPr>
              <a:t>Relation structure-activité ;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 smtClean="0">
                <a:latin typeface="Comic Sans MS" pitchFamily="66" charset="0"/>
              </a:rPr>
              <a:t>Pharmacocinétique ;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 smtClean="0">
                <a:latin typeface="Comic Sans MS" pitchFamily="66" charset="0"/>
              </a:rPr>
              <a:t>Mécanisme d’action ;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 smtClean="0">
                <a:latin typeface="Comic Sans MS" pitchFamily="66" charset="0"/>
              </a:rPr>
              <a:t>Propriétés pharmacologiques ;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 smtClean="0">
                <a:latin typeface="Comic Sans MS" pitchFamily="66" charset="0"/>
              </a:rPr>
              <a:t>Indications ;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 smtClean="0">
                <a:latin typeface="Comic Sans MS" pitchFamily="66" charset="0"/>
              </a:rPr>
              <a:t>Effets indésirables ;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 smtClean="0">
                <a:latin typeface="Comic Sans MS" pitchFamily="66" charset="0"/>
              </a:rPr>
              <a:t>Contre indications ;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 smtClean="0">
                <a:latin typeface="Comic Sans MS" pitchFamily="66" charset="0"/>
              </a:rPr>
              <a:t>Interactions médicamenteuses ;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 smtClean="0">
                <a:latin typeface="Comic Sans MS" pitchFamily="66" charset="0"/>
              </a:rPr>
              <a:t>Précautions d’emploi.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r>
              <a:rPr lang="fr-FR" b="1" i="1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66" charset="0"/>
              </a:rPr>
              <a:t>Lipidique: </a:t>
            </a:r>
          </a:p>
          <a:p>
            <a:pPr lvl="0">
              <a:buFont typeface="Wingdings" pitchFamily="2" charset="2"/>
              <a:buChar char="ü"/>
            </a:pP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Augmentation</a:t>
            </a:r>
            <a:r>
              <a:rPr lang="fr-FR" dirty="0" smtClean="0">
                <a:latin typeface="Comic Sans MS" pitchFamily="66" charset="0"/>
              </a:rPr>
              <a:t> de la concentration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d’acides gras libre </a:t>
            </a:r>
            <a:r>
              <a:rPr lang="fr-FR" dirty="0" smtClean="0">
                <a:latin typeface="Comic Sans MS" pitchFamily="66" charset="0"/>
              </a:rPr>
              <a:t>suite à </a:t>
            </a:r>
            <a:r>
              <a:rPr lang="fr-FR" u="sng" dirty="0" smtClean="0">
                <a:solidFill>
                  <a:srgbClr val="FF0000"/>
                </a:solidFill>
                <a:latin typeface="Comic Sans MS" pitchFamily="66" charset="0"/>
              </a:rPr>
              <a:t>l’accroissement de la lipolyse </a:t>
            </a:r>
            <a:r>
              <a:rPr lang="fr-FR" dirty="0" smtClean="0">
                <a:latin typeface="Comic Sans MS" pitchFamily="66" charset="0"/>
              </a:rPr>
              <a:t>;</a:t>
            </a:r>
          </a:p>
          <a:p>
            <a:pPr lvl="0">
              <a:buFont typeface="Wingdings" pitchFamily="2" charset="2"/>
              <a:buChar char="ü"/>
            </a:pPr>
            <a:r>
              <a:rPr lang="fr-FR" dirty="0" smtClean="0">
                <a:latin typeface="Comic Sans MS" pitchFamily="66" charset="0"/>
              </a:rPr>
              <a:t>Redistribution du tissu graisseux, en favorisant son accumulation au niveau: </a:t>
            </a:r>
          </a:p>
          <a:p>
            <a:pPr lvl="0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Du dos et du cou (nuque de bison) ;</a:t>
            </a:r>
          </a:p>
          <a:p>
            <a:pPr lvl="0">
              <a:buNone/>
            </a:pPr>
            <a:endParaRPr lang="fr-FR" dirty="0" smtClean="0">
              <a:latin typeface="Comic Sans MS" pitchFamily="66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De la face (facies lunaire) avec amaigrissement des extrémités.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VII-PROPRIETES PHARMACOLOGIQUES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3143248"/>
            <a:ext cx="2000264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4929198"/>
            <a:ext cx="2103438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fr-FR" i="1" u="sng" dirty="0" smtClean="0">
                <a:solidFill>
                  <a:srgbClr val="0070C0"/>
                </a:solidFill>
                <a:latin typeface="Comic Sans MS" pitchFamily="66" charset="0"/>
              </a:rPr>
              <a:t>Phosphocalcique :</a:t>
            </a:r>
            <a:endParaRPr lang="fr-FR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Les GC entraînent une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diminution</a:t>
            </a:r>
            <a:r>
              <a:rPr lang="fr-FR" dirty="0" smtClean="0">
                <a:latin typeface="Comic Sans MS" pitchFamily="66" charset="0"/>
              </a:rPr>
              <a:t> de l’absorption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intestinale</a:t>
            </a:r>
            <a:r>
              <a:rPr lang="fr-FR" dirty="0" smtClean="0">
                <a:latin typeface="Comic Sans MS" pitchFamily="66" charset="0"/>
              </a:rPr>
              <a:t> du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Ca </a:t>
            </a:r>
            <a:r>
              <a:rPr lang="fr-FR" dirty="0" smtClean="0">
                <a:latin typeface="Comic Sans MS" pitchFamily="66" charset="0"/>
              </a:rPr>
              <a:t>et une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augmentation</a:t>
            </a:r>
            <a:r>
              <a:rPr lang="fr-FR" dirty="0" smtClean="0">
                <a:latin typeface="Comic Sans MS" pitchFamily="66" charset="0"/>
              </a:rPr>
              <a:t> de son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excrétion urinaire </a:t>
            </a:r>
            <a:r>
              <a:rPr lang="fr-FR" dirty="0" smtClean="0">
                <a:latin typeface="Comic Sans MS" pitchFamily="66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Diminution de la </a:t>
            </a:r>
            <a:r>
              <a:rPr lang="fr-FR" dirty="0" smtClean="0">
                <a:solidFill>
                  <a:srgbClr val="FFC000"/>
                </a:solidFill>
                <a:latin typeface="Comic Sans MS" pitchFamily="66" charset="0"/>
              </a:rPr>
              <a:t>réabsorption tubulaire du phosphore.</a:t>
            </a:r>
          </a:p>
          <a:p>
            <a:endParaRPr lang="fr-FR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i="1" u="sng" dirty="0" smtClean="0">
                <a:solidFill>
                  <a:srgbClr val="0070C0"/>
                </a:solidFill>
                <a:latin typeface="Comic Sans MS" pitchFamily="66" charset="0"/>
              </a:rPr>
              <a:t>Equilibre hydro électrolytique 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Rétention</a:t>
            </a:r>
            <a:r>
              <a:rPr lang="fr-FR" dirty="0" smtClean="0">
                <a:latin typeface="Comic Sans MS" pitchFamily="66" charset="0"/>
              </a:rPr>
              <a:t>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hydro sodée </a:t>
            </a:r>
            <a:r>
              <a:rPr lang="fr-FR" dirty="0" smtClean="0">
                <a:latin typeface="Comic Sans MS" pitchFamily="66" charset="0"/>
              </a:rPr>
              <a:t>par augmentation de la réabsorption tubulaire du sodium (risque d’HTA)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L’action est moindre par rapport au </a:t>
            </a:r>
            <a:r>
              <a:rPr lang="fr-FR" dirty="0" err="1" smtClean="0">
                <a:latin typeface="Comic Sans MS" pitchFamily="66" charset="0"/>
              </a:rPr>
              <a:t>minéralocorticoide</a:t>
            </a:r>
            <a:r>
              <a:rPr lang="fr-FR" dirty="0" smtClean="0">
                <a:latin typeface="Comic Sans MS" pitchFamily="66" charset="0"/>
              </a:rPr>
              <a:t>.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VII-PROPRIETES PHARMACOLOGIQUES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214422"/>
            <a:ext cx="9144000" cy="5643578"/>
          </a:xfrm>
        </p:spPr>
        <p:txBody>
          <a:bodyPr>
            <a:normAutofit/>
          </a:bodyPr>
          <a:lstStyle/>
          <a:p>
            <a:pPr>
              <a:buNone/>
            </a:pPr>
            <a:endParaRPr lang="fr-FR" b="1" u="sng" dirty="0" smtClean="0">
              <a:solidFill>
                <a:schemeClr val="accent4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fr-FR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4-Action </a:t>
            </a:r>
            <a:r>
              <a:rPr lang="fr-FR" b="1" i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Hormonale:</a:t>
            </a:r>
          </a:p>
          <a:p>
            <a:pPr>
              <a:buNone/>
            </a:pPr>
            <a:endParaRPr lang="fr-FR" b="1" i="1" u="sng" dirty="0" smtClean="0">
              <a:solidFill>
                <a:schemeClr val="accent4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 marL="438912" lvl="0" indent="-320040">
              <a:spcBef>
                <a:spcPts val="0"/>
              </a:spcBef>
              <a:buSzPct val="80000"/>
              <a:buFont typeface="Arial" pitchFamily="34" charset="0"/>
              <a:buChar char="•"/>
              <a:defRPr/>
            </a:pP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Feed-back négatif </a:t>
            </a:r>
            <a:r>
              <a:rPr lang="fr-FR" dirty="0" smtClean="0">
                <a:latin typeface="Comic Sans MS" pitchFamily="66" charset="0"/>
              </a:rPr>
              <a:t>sur l’axe </a:t>
            </a:r>
            <a:r>
              <a:rPr lang="fr-FR" dirty="0" err="1" smtClean="0">
                <a:latin typeface="Comic Sans MS" pitchFamily="66" charset="0"/>
              </a:rPr>
              <a:t>hypothalamo</a:t>
            </a:r>
            <a:r>
              <a:rPr lang="fr-FR" dirty="0" smtClean="0">
                <a:latin typeface="Comic Sans MS" pitchFamily="66" charset="0"/>
              </a:rPr>
              <a:t>-hypophysaire par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inhibition</a:t>
            </a:r>
            <a:r>
              <a:rPr lang="fr-FR" dirty="0" smtClean="0">
                <a:latin typeface="Comic Sans MS" pitchFamily="66" charset="0"/>
              </a:rPr>
              <a:t> de la sécrétion de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l’ACTH =» </a:t>
            </a:r>
            <a:endParaRPr lang="fr-FR" u="sng" dirty="0" smtClean="0">
              <a:latin typeface="Comic Sans MS" pitchFamily="66" charset="0"/>
            </a:endParaRPr>
          </a:p>
          <a:p>
            <a:pPr marL="438912" lvl="0" indent="-320040">
              <a:spcBef>
                <a:spcPts val="0"/>
              </a:spcBef>
              <a:buSzPct val="80000"/>
              <a:buFont typeface="Wingdings" pitchFamily="2" charset="2"/>
              <a:buChar char="ü"/>
              <a:defRPr/>
            </a:pP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Diminution</a:t>
            </a:r>
            <a:r>
              <a:rPr lang="fr-FR" dirty="0" smtClean="0">
                <a:latin typeface="Comic Sans MS" pitchFamily="66" charset="0"/>
              </a:rPr>
              <a:t> de la sécrétion de l’hormone de croissance*GH</a:t>
            </a:r>
            <a:r>
              <a:rPr lang="fr-FR" dirty="0" smtClean="0">
                <a:latin typeface="Comic Sans MS" pitchFamily="66" charset="0"/>
              </a:rPr>
              <a:t>*;</a:t>
            </a:r>
          </a:p>
          <a:p>
            <a:pPr marL="438912" lvl="0" indent="-320040">
              <a:spcBef>
                <a:spcPts val="0"/>
              </a:spcBef>
              <a:buSzPct val="80000"/>
              <a:buFont typeface="Wingdings" pitchFamily="2" charset="2"/>
              <a:buChar char="ü"/>
              <a:defRPr/>
            </a:pP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Diminution</a:t>
            </a:r>
            <a:r>
              <a:rPr lang="fr-FR" dirty="0" smtClean="0">
                <a:latin typeface="Comic Sans MS" pitchFamily="66" charset="0"/>
              </a:rPr>
              <a:t> </a:t>
            </a:r>
            <a:r>
              <a:rPr lang="fr-FR" dirty="0" smtClean="0">
                <a:latin typeface="Comic Sans MS" pitchFamily="66" charset="0"/>
              </a:rPr>
              <a:t>de la sécrétion de la prolactine.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VII-PROPRIETES PHARMACOLOGIQUES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Ils sont indiqués principalement pour :</a:t>
            </a:r>
          </a:p>
          <a:p>
            <a:pPr>
              <a:buNone/>
            </a:pPr>
            <a:r>
              <a:rPr lang="fr-FR" b="1" u="sng" dirty="0" smtClean="0">
                <a:solidFill>
                  <a:srgbClr val="7030A0"/>
                </a:solidFill>
                <a:latin typeface="Comic Sans MS" pitchFamily="66" charset="0"/>
              </a:rPr>
              <a:t>1-Traitement substitutif:</a:t>
            </a:r>
            <a:endParaRPr lang="fr-FR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fr-FR" dirty="0" smtClean="0">
                <a:latin typeface="Comic Sans MS" pitchFamily="66" charset="0"/>
              </a:rPr>
              <a:t>Insuffisance surrénalienne aigue, chronique et congénitale.</a:t>
            </a:r>
          </a:p>
          <a:p>
            <a:pPr>
              <a:buNone/>
            </a:pPr>
            <a:r>
              <a:rPr lang="fr-FR" b="1" u="sng" dirty="0" smtClean="0">
                <a:solidFill>
                  <a:srgbClr val="7030A0"/>
                </a:solidFill>
                <a:latin typeface="Comic Sans MS" pitchFamily="66" charset="0"/>
              </a:rPr>
              <a:t>2-traitement non substitutif :</a:t>
            </a:r>
            <a:endParaRPr lang="fr-FR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Maladie auto immune : 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Lupus érythémateux disséminé (LED).</a:t>
            </a:r>
          </a:p>
          <a:p>
            <a:pPr>
              <a:buFont typeface="Wingdings" pitchFamily="2" charset="2"/>
              <a:buChar char="Ø"/>
            </a:pPr>
            <a:r>
              <a:rPr lang="fr-FR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Pneumologie : 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Asthme bronchique, broncho-pneumopathie obstructive sévère;</a:t>
            </a:r>
          </a:p>
          <a:p>
            <a:pPr>
              <a:buFont typeface="Wingdings" pitchFamily="2" charset="2"/>
              <a:buChar char="Ø"/>
            </a:pPr>
            <a:r>
              <a:rPr lang="fr-FR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Rhumatologie : 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PR, RAA, arthrites, tendinites.</a:t>
            </a:r>
          </a:p>
          <a:p>
            <a:pPr>
              <a:buFont typeface="Wingdings" pitchFamily="2" charset="2"/>
              <a:buChar char="Ø"/>
            </a:pPr>
            <a:r>
              <a:rPr lang="fr-FR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Gastrologie : 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Affections intestinales inflammatoires, rectocolite hémorragique. </a:t>
            </a:r>
          </a:p>
          <a:p>
            <a:pPr>
              <a:buNone/>
            </a:pPr>
            <a:endParaRPr lang="fr-FR" dirty="0" smtClean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VIII-INDICATIONS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latin typeface="Comic Sans MS" pitchFamily="66" charset="0"/>
              </a:rPr>
              <a:t>Prévention des œdèmes  cérébraux d’origine néoplasique ;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latin typeface="Comic Sans MS" pitchFamily="66" charset="0"/>
              </a:rPr>
              <a:t>Dermatoses, acné, eczéma de contact…</a:t>
            </a:r>
          </a:p>
          <a:p>
            <a:pPr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Oncologie : </a:t>
            </a:r>
            <a:endParaRPr lang="fr-FR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Prévention des vomissements au cours de la chimiothérapie (par inhibition des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prostaglandines E1 </a:t>
            </a:r>
            <a:r>
              <a:rPr lang="fr-FR" dirty="0" smtClean="0">
                <a:latin typeface="Comic Sans MS" pitchFamily="66" charset="0"/>
              </a:rPr>
              <a:t>pro-émétiques).</a:t>
            </a:r>
          </a:p>
          <a:p>
            <a:pPr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Ophtalmologie </a:t>
            </a:r>
            <a:r>
              <a:rPr lang="fr-FR" dirty="0" smtClean="0">
                <a:latin typeface="Comic Sans MS" pitchFamily="66" charset="0"/>
              </a:rPr>
              <a:t>’’inflammation oculaire’’.</a:t>
            </a:r>
          </a:p>
          <a:p>
            <a:pPr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Transplantation d’organe : 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En association avec d’autres immunosuppresseurs.</a:t>
            </a:r>
          </a:p>
          <a:p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VIII-INDICATIONS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endParaRPr lang="fr-FR" dirty="0" smtClean="0">
              <a:latin typeface="Comic Sans MS" pitchFamily="66" charset="0"/>
            </a:endParaRPr>
          </a:p>
          <a:p>
            <a:r>
              <a:rPr lang="fr-FR" dirty="0" smtClean="0">
                <a:latin typeface="Comic Sans MS" pitchFamily="66" charset="0"/>
              </a:rPr>
              <a:t>Troubles métaboliques : rétention </a:t>
            </a:r>
            <a:r>
              <a:rPr lang="fr-FR" dirty="0" err="1" smtClean="0">
                <a:latin typeface="Comic Sans MS" pitchFamily="66" charset="0"/>
              </a:rPr>
              <a:t>hydrosodée</a:t>
            </a:r>
            <a:r>
              <a:rPr lang="fr-FR" dirty="0" smtClean="0">
                <a:latin typeface="Comic Sans MS" pitchFamily="66" charset="0"/>
              </a:rPr>
              <a:t>, hypokaliémie, hyperglycémie ,</a:t>
            </a:r>
            <a:r>
              <a:rPr lang="fr-FR" dirty="0" err="1" smtClean="0">
                <a:latin typeface="Comic Sans MS" pitchFamily="66" charset="0"/>
              </a:rPr>
              <a:t>hypercatabolisme</a:t>
            </a:r>
            <a:r>
              <a:rPr lang="fr-FR" dirty="0" smtClean="0">
                <a:latin typeface="Comic Sans MS" pitchFamily="66" charset="0"/>
              </a:rPr>
              <a:t> protidique…</a:t>
            </a:r>
          </a:p>
          <a:p>
            <a:r>
              <a:rPr lang="fr-FR" dirty="0" smtClean="0">
                <a:latin typeface="Comic Sans MS" pitchFamily="66" charset="0"/>
              </a:rPr>
              <a:t>Ostéoporose avec apparition de fractures pathologiques;</a:t>
            </a:r>
          </a:p>
          <a:p>
            <a:r>
              <a:rPr lang="fr-FR" dirty="0" smtClean="0">
                <a:latin typeface="Comic Sans MS" pitchFamily="66" charset="0"/>
              </a:rPr>
              <a:t>Retard de la croissance chez l’enfant. </a:t>
            </a:r>
          </a:p>
          <a:p>
            <a:r>
              <a:rPr lang="fr-FR" dirty="0" smtClean="0">
                <a:latin typeface="Comic Sans MS" pitchFamily="66" charset="0"/>
              </a:rPr>
              <a:t>Calculs rénaux par précipitation des ions Ca/ Ph;</a:t>
            </a:r>
          </a:p>
          <a:p>
            <a:r>
              <a:rPr lang="fr-FR" dirty="0" smtClean="0">
                <a:latin typeface="Comic Sans MS" pitchFamily="66" charset="0"/>
              </a:rPr>
              <a:t>Potentialisation du risque infectieux (effet </a:t>
            </a:r>
            <a:r>
              <a:rPr lang="fr-FR" dirty="0" err="1" smtClean="0">
                <a:latin typeface="Comic Sans MS" pitchFamily="66" charset="0"/>
              </a:rPr>
              <a:t>immunosupp</a:t>
            </a:r>
            <a:r>
              <a:rPr lang="fr-FR" dirty="0" smtClean="0">
                <a:latin typeface="Comic Sans MS" pitchFamily="66" charset="0"/>
              </a:rPr>
              <a:t>);</a:t>
            </a:r>
          </a:p>
          <a:p>
            <a:r>
              <a:rPr lang="fr-FR" dirty="0" smtClean="0">
                <a:latin typeface="Comic Sans MS" pitchFamily="66" charset="0"/>
              </a:rPr>
              <a:t>Irritabilité ;</a:t>
            </a:r>
          </a:p>
          <a:p>
            <a:r>
              <a:rPr lang="fr-FR" dirty="0" smtClean="0">
                <a:latin typeface="Comic Sans MS" pitchFamily="66" charset="0"/>
              </a:rPr>
              <a:t>Diminution du mucus gastrique.</a:t>
            </a:r>
          </a:p>
          <a:p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IX-EFFETS INDESIRABLES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endParaRPr lang="fr-FR" dirty="0" smtClean="0">
              <a:latin typeface="Comic Sans MS" pitchFamily="66" charset="0"/>
            </a:endParaRPr>
          </a:p>
          <a:p>
            <a:r>
              <a:rPr lang="fr-FR" dirty="0" smtClean="0">
                <a:latin typeface="Comic Sans MS" pitchFamily="66" charset="0"/>
              </a:rPr>
              <a:t>Hypersensibilité à l’un des constituants ;</a:t>
            </a:r>
          </a:p>
          <a:p>
            <a:r>
              <a:rPr lang="fr-FR" dirty="0" smtClean="0">
                <a:latin typeface="Comic Sans MS" pitchFamily="66" charset="0"/>
              </a:rPr>
              <a:t>Infections bactériennes ou mycosiques non contrôlées par un  traitement spécifique ;</a:t>
            </a:r>
          </a:p>
          <a:p>
            <a:r>
              <a:rPr lang="fr-FR" dirty="0" smtClean="0">
                <a:latin typeface="Comic Sans MS" pitchFamily="66" charset="0"/>
              </a:rPr>
              <a:t>Certaines viroses en évolution (herpès ,hépatites, varicelle, zona) ;</a:t>
            </a:r>
          </a:p>
          <a:p>
            <a:r>
              <a:rPr lang="fr-FR" dirty="0" smtClean="0">
                <a:latin typeface="Comic Sans MS" pitchFamily="66" charset="0"/>
              </a:rPr>
              <a:t>Ulcère gastroduodénal évolutif ;</a:t>
            </a:r>
          </a:p>
          <a:p>
            <a:r>
              <a:rPr lang="fr-FR" dirty="0" smtClean="0">
                <a:latin typeface="Comic Sans MS" pitchFamily="66" charset="0"/>
              </a:rPr>
              <a:t>Vaccination par un vaccin vivant. Ex: ROR ;</a:t>
            </a:r>
          </a:p>
          <a:p>
            <a:r>
              <a:rPr lang="fr-FR" dirty="0" smtClean="0">
                <a:latin typeface="Comic Sans MS" pitchFamily="66" charset="0"/>
              </a:rPr>
              <a:t> Allaitement.</a:t>
            </a:r>
          </a:p>
          <a:p>
            <a:pPr>
              <a:buNone/>
            </a:pP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X-CONTRES INDICATIONS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r>
              <a:rPr lang="fr-FR" dirty="0" smtClean="0">
                <a:latin typeface="Comic Sans MS" pitchFamily="66" charset="0"/>
              </a:rPr>
              <a:t>A surveiller :</a:t>
            </a:r>
          </a:p>
          <a:p>
            <a:pPr>
              <a:buNone/>
            </a:pP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XI-INTERACTIONS MEDICAMENTEUSES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285720" y="2224428"/>
          <a:ext cx="7858180" cy="394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382193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err="1" smtClean="0">
                          <a:latin typeface="Comic Sans MS" pitchFamily="66" charset="0"/>
                        </a:rPr>
                        <a:t>Mdt</a:t>
                      </a:r>
                      <a:r>
                        <a:rPr lang="fr-FR" sz="2000" dirty="0" smtClean="0">
                          <a:latin typeface="Comic Sans MS" pitchFamily="66" charset="0"/>
                        </a:rPr>
                        <a:t> associé </a:t>
                      </a:r>
                      <a:endParaRPr lang="fr-FR" sz="2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Comic Sans MS" pitchFamily="66" charset="0"/>
                        </a:rPr>
                        <a:t>Effet de l’association</a:t>
                      </a:r>
                      <a:endParaRPr lang="fr-FR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latin typeface="Comic Sans MS" pitchFamily="66" charset="0"/>
                          <a:ea typeface="Times New Roman"/>
                          <a:cs typeface="Times New Roman"/>
                        </a:rPr>
                        <a:t>Anti-arythmiques</a:t>
                      </a:r>
                      <a:r>
                        <a:rPr lang="fr-FR" sz="2000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 susceptibles d’induire une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latin typeface="Comic Sans MS" pitchFamily="66" charset="0"/>
                          <a:ea typeface="Times New Roman"/>
                          <a:cs typeface="Times New Roman"/>
                        </a:rPr>
                        <a:t>torsade de pointe</a:t>
                      </a:r>
                      <a:r>
                        <a:rPr lang="fr-FR" sz="2000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 : </a:t>
                      </a:r>
                      <a:r>
                        <a:rPr lang="fr-FR" sz="2000" dirty="0" err="1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bépridil,quinidine,amiodarone</a:t>
                      </a:r>
                      <a:endParaRPr lang="fr-F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Torsade de pointe favorisée par l’hypokaliémie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Diurétiques </a:t>
                      </a:r>
                      <a:r>
                        <a:rPr lang="fr-FR" sz="2000" dirty="0" err="1">
                          <a:latin typeface="Comic Sans MS" pitchFamily="66" charset="0"/>
                          <a:ea typeface="Times New Roman"/>
                          <a:cs typeface="Times New Roman"/>
                        </a:rPr>
                        <a:t>Hypokaliémiants</a:t>
                      </a:r>
                      <a:endParaRPr lang="fr-F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Risque </a:t>
                      </a:r>
                      <a:r>
                        <a:rPr lang="fr-FR" sz="2000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accru d’hypokaliémie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2000" dirty="0" err="1">
                          <a:latin typeface="Comic Sans MS" pitchFamily="66" charset="0"/>
                          <a:ea typeface="Times New Roman"/>
                          <a:cs typeface="Times New Roman"/>
                        </a:rPr>
                        <a:t>ANti-hypertenseur</a:t>
                      </a:r>
                      <a:endParaRPr lang="fr-F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Diminution de </a:t>
                      </a:r>
                      <a:r>
                        <a:rPr lang="fr-FR" sz="2000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l’efficacité de l’</a:t>
                      </a:r>
                      <a:r>
                        <a:rPr lang="fr-FR" sz="2000" dirty="0" err="1">
                          <a:latin typeface="Comic Sans MS" pitchFamily="66" charset="0"/>
                          <a:ea typeface="Times New Roman"/>
                          <a:cs typeface="Times New Roman"/>
                        </a:rPr>
                        <a:t>anti-hypertenseur</a:t>
                      </a:r>
                      <a:r>
                        <a:rPr lang="fr-FR" sz="2000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 par rétention hydro sodée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2000">
                          <a:latin typeface="Comic Sans MS" pitchFamily="66" charset="0"/>
                          <a:ea typeface="Times New Roman"/>
                          <a:cs typeface="Times New Roman"/>
                        </a:rPr>
                        <a:t>AINS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2000">
                          <a:latin typeface="Comic Sans MS" pitchFamily="66" charset="0"/>
                          <a:ea typeface="Times New Roman"/>
                          <a:cs typeface="Times New Roman"/>
                        </a:rPr>
                        <a:t>Risque d’ulcère accru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2000">
                          <a:latin typeface="Comic Sans MS" pitchFamily="66" charset="0"/>
                          <a:ea typeface="Times New Roman"/>
                          <a:cs typeface="Times New Roman"/>
                        </a:rPr>
                        <a:t>Ciclosporine, tacrolimus, sirolimus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2000">
                          <a:latin typeface="Comic Sans MS" pitchFamily="66" charset="0"/>
                          <a:ea typeface="Times New Roman"/>
                          <a:cs typeface="Times New Roman"/>
                        </a:rPr>
                        <a:t>Potentialisation de l’effet immunosupresseur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2000" dirty="0" err="1">
                          <a:latin typeface="Comic Sans MS" pitchFamily="66" charset="0"/>
                          <a:ea typeface="Times New Roman"/>
                          <a:cs typeface="Times New Roman"/>
                        </a:rPr>
                        <a:t>Anti-diabétique</a:t>
                      </a:r>
                      <a:r>
                        <a:rPr lang="fr-FR" sz="2000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 oraux, insulines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Déséquilibre de la glycémie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à coins arrondis 5"/>
          <p:cNvSpPr/>
          <p:nvPr/>
        </p:nvSpPr>
        <p:spPr>
          <a:xfrm>
            <a:off x="285720" y="2571744"/>
            <a:ext cx="7858180" cy="92869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à coins arrondis 6"/>
          <p:cNvSpPr/>
          <p:nvPr/>
        </p:nvSpPr>
        <p:spPr>
          <a:xfrm>
            <a:off x="285720" y="3500438"/>
            <a:ext cx="7858180" cy="4286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à coins arrondis 7"/>
          <p:cNvSpPr/>
          <p:nvPr/>
        </p:nvSpPr>
        <p:spPr>
          <a:xfrm>
            <a:off x="285720" y="3929066"/>
            <a:ext cx="7858180" cy="85725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à coins arrondis 8"/>
          <p:cNvSpPr/>
          <p:nvPr/>
        </p:nvSpPr>
        <p:spPr>
          <a:xfrm>
            <a:off x="285720" y="4786322"/>
            <a:ext cx="7858180" cy="4286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285720" y="5214950"/>
            <a:ext cx="7858180" cy="57150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à coins arrondis 10"/>
          <p:cNvSpPr/>
          <p:nvPr/>
        </p:nvSpPr>
        <p:spPr>
          <a:xfrm>
            <a:off x="285720" y="5786454"/>
            <a:ext cx="7858180" cy="4286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algn="ctr">
              <a:buNone/>
            </a:pPr>
            <a:r>
              <a:rPr lang="fr-FR" b="1" u="sng" dirty="0" smtClean="0">
                <a:solidFill>
                  <a:srgbClr val="FF0000"/>
                </a:solidFill>
                <a:latin typeface="Comic Sans MS" pitchFamily="66" charset="0"/>
              </a:rPr>
              <a:t>Corticothérapie à long terme</a:t>
            </a:r>
          </a:p>
          <a:p>
            <a:pPr>
              <a:buNone/>
            </a:pPr>
            <a:r>
              <a:rPr lang="fr-FR" dirty="0" smtClean="0">
                <a:latin typeface="Comic Sans MS" pitchFamily="66" charset="0"/>
              </a:rPr>
              <a:t>Nécessite une surveillance :</a:t>
            </a:r>
          </a:p>
          <a:p>
            <a:pPr>
              <a:buNone/>
            </a:pPr>
            <a:r>
              <a:rPr lang="fr-FR" b="1" u="sng" dirty="0" smtClean="0">
                <a:solidFill>
                  <a:srgbClr val="FFC000"/>
                </a:solidFill>
                <a:latin typeface="Comic Sans MS" pitchFamily="66" charset="0"/>
              </a:rPr>
              <a:t>1- Avant le </a:t>
            </a:r>
            <a:r>
              <a:rPr lang="fr-FR" b="1" u="sng" dirty="0" err="1" smtClean="0">
                <a:solidFill>
                  <a:srgbClr val="FFC000"/>
                </a:solidFill>
                <a:latin typeface="Comic Sans MS" pitchFamily="66" charset="0"/>
              </a:rPr>
              <a:t>trt</a:t>
            </a:r>
            <a:r>
              <a:rPr lang="fr-FR" b="1" u="sng" dirty="0" smtClean="0">
                <a:solidFill>
                  <a:srgbClr val="FFC000"/>
                </a:solidFill>
                <a:latin typeface="Comic Sans MS" pitchFamily="66" charset="0"/>
              </a:rPr>
              <a:t>:</a:t>
            </a:r>
          </a:p>
          <a:p>
            <a:pPr>
              <a:buNone/>
            </a:pPr>
            <a:r>
              <a:rPr lang="fr-FR" dirty="0" smtClean="0">
                <a:latin typeface="Comic Sans MS" pitchFamily="66" charset="0"/>
              </a:rPr>
              <a:t>Faut dépister la présence: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L’ulcère </a:t>
            </a:r>
            <a:r>
              <a:rPr lang="fr-FR" dirty="0" err="1" smtClean="0">
                <a:latin typeface="Comic Sans MS" pitchFamily="66" charset="0"/>
              </a:rPr>
              <a:t>gastro-duodénal</a:t>
            </a:r>
            <a:r>
              <a:rPr lang="fr-FR" dirty="0" smtClean="0">
                <a:latin typeface="Comic Sans MS" pitchFamily="66" charset="0"/>
              </a:rPr>
              <a:t>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La tuberculose : risque de réveil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Le diabète sucré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L’insuffisance rénale, l’hypertension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Les antécédents psychiques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L’ostéoporose.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XII-PRECAUTION D’EMPLOI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b="1" u="sng" dirty="0" smtClean="0">
                <a:solidFill>
                  <a:srgbClr val="FFC000"/>
                </a:solidFill>
                <a:latin typeface="Comic Sans MS" pitchFamily="66" charset="0"/>
              </a:rPr>
              <a:t>2- Pendant le </a:t>
            </a:r>
            <a:r>
              <a:rPr lang="fr-FR" b="1" u="sng" dirty="0" err="1" smtClean="0">
                <a:solidFill>
                  <a:srgbClr val="FFC000"/>
                </a:solidFill>
                <a:latin typeface="Comic Sans MS" pitchFamily="66" charset="0"/>
              </a:rPr>
              <a:t>trt</a:t>
            </a:r>
            <a:r>
              <a:rPr lang="fr-FR" b="1" u="sng" dirty="0" smtClean="0">
                <a:solidFill>
                  <a:srgbClr val="FFC000"/>
                </a:solidFill>
                <a:latin typeface="Comic Sans MS" pitchFamily="66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fr-FR" i="1" u="sng" dirty="0" smtClean="0">
                <a:solidFill>
                  <a:srgbClr val="CCCC00"/>
                </a:solidFill>
                <a:latin typeface="Comic Sans MS" pitchFamily="66" charset="0"/>
              </a:rPr>
              <a:t>Modalités d’administration 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Une prise matinale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*vers 8h * </a:t>
            </a:r>
            <a:r>
              <a:rPr lang="fr-FR" dirty="0" smtClean="0">
                <a:latin typeface="Comic Sans MS" pitchFamily="66" charset="0"/>
              </a:rPr>
              <a:t>est recommandée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En cas de fortes doses :répartir en 2prises : 8h/14h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Corticothérapie alternée: 1j/2 est préférable.</a:t>
            </a:r>
          </a:p>
          <a:p>
            <a:pPr>
              <a:buFont typeface="Wingdings" pitchFamily="2" charset="2"/>
              <a:buChar char="Ø"/>
            </a:pPr>
            <a:r>
              <a:rPr lang="fr-FR" i="1" u="sng" dirty="0" smtClean="0">
                <a:solidFill>
                  <a:srgbClr val="CCCC00"/>
                </a:solidFill>
                <a:latin typeface="Comic Sans MS" pitchFamily="66" charset="0"/>
              </a:rPr>
              <a:t>Surveillance clinique :</a:t>
            </a:r>
          </a:p>
          <a:p>
            <a:pPr lvl="0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Poids corporel, diurèse, tension artérielle, radiographies…</a:t>
            </a:r>
          </a:p>
          <a:p>
            <a:pPr>
              <a:buFont typeface="Wingdings" pitchFamily="2" charset="2"/>
              <a:buChar char="Ø"/>
            </a:pPr>
            <a:r>
              <a:rPr lang="fr-FR" i="1" u="sng" dirty="0" smtClean="0">
                <a:solidFill>
                  <a:srgbClr val="CCCC00"/>
                </a:solidFill>
                <a:latin typeface="Comic Sans MS" pitchFamily="66" charset="0"/>
              </a:rPr>
              <a:t>Surveillance biologique 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Glycémie et la glycosurie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VS/CRP :juger l’amélioration de l’état du malade et de régler ainsi la posologie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Cholestérol et TG sanguins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Ionogramme sanguin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L’état fonctionnel de l’axe </a:t>
            </a:r>
            <a:r>
              <a:rPr lang="fr-FR" dirty="0" err="1" smtClean="0">
                <a:latin typeface="Comic Sans MS" pitchFamily="66" charset="0"/>
              </a:rPr>
              <a:t>hypothalamo</a:t>
            </a:r>
            <a:r>
              <a:rPr lang="fr-FR" dirty="0" smtClean="0">
                <a:latin typeface="Comic Sans MS" pitchFamily="66" charset="0"/>
              </a:rPr>
              <a:t>-</a:t>
            </a:r>
            <a:r>
              <a:rPr lang="fr-FR" dirty="0" err="1" smtClean="0">
                <a:latin typeface="Comic Sans MS" pitchFamily="66" charset="0"/>
              </a:rPr>
              <a:t>hypophyso</a:t>
            </a:r>
            <a:r>
              <a:rPr lang="fr-FR" dirty="0" smtClean="0">
                <a:latin typeface="Comic Sans MS" pitchFamily="66" charset="0"/>
              </a:rPr>
              <a:t>-surrénalien.</a:t>
            </a:r>
            <a:endParaRPr lang="fr-FR" i="1" u="sng" dirty="0">
              <a:solidFill>
                <a:srgbClr val="CCCC00"/>
              </a:solidFill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XII-PRECAUTION D’EMPLOI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I- GENERALITES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Comic Sans MS" pitchFamily="66" charset="0"/>
              </a:rPr>
              <a:t>Les anti-inflammatoires stéroïdiens couramment appelés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corticostéroïdes</a:t>
            </a:r>
            <a:r>
              <a:rPr lang="fr-FR" dirty="0" smtClean="0">
                <a:latin typeface="Comic Sans MS" pitchFamily="66" charset="0"/>
              </a:rPr>
              <a:t>  ou simplement  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« corticoïdes » </a:t>
            </a:r>
            <a:r>
              <a:rPr lang="fr-FR" dirty="0" smtClean="0">
                <a:latin typeface="Comic Sans MS" pitchFamily="66" charset="0"/>
              </a:rPr>
              <a:t>;</a:t>
            </a:r>
          </a:p>
          <a:p>
            <a:r>
              <a:rPr lang="fr-FR" dirty="0" smtClean="0">
                <a:latin typeface="Comic Sans MS" pitchFamily="66" charset="0"/>
              </a:rPr>
              <a:t>Ce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fr-FR" dirty="0" smtClean="0">
                <a:latin typeface="Comic Sans MS" pitchFamily="66" charset="0"/>
              </a:rPr>
              <a:t>sont des dérivés </a:t>
            </a:r>
            <a:r>
              <a:rPr lang="fr-FR" b="1" u="sng" dirty="0" smtClean="0">
                <a:solidFill>
                  <a:srgbClr val="FF0000"/>
                </a:solidFill>
                <a:latin typeface="Comic Sans MS" pitchFamily="66" charset="0"/>
              </a:rPr>
              <a:t>semi synthétiques </a:t>
            </a:r>
            <a:r>
              <a:rPr lang="fr-FR" dirty="0" smtClean="0">
                <a:latin typeface="Comic Sans MS" pitchFamily="66" charset="0"/>
              </a:rPr>
              <a:t>des </a:t>
            </a:r>
            <a:r>
              <a:rPr lang="fr-FR" u="sng" dirty="0" smtClean="0">
                <a:solidFill>
                  <a:srgbClr val="FF0000"/>
                </a:solidFill>
                <a:latin typeface="Comic Sans MS" pitchFamily="66" charset="0"/>
              </a:rPr>
              <a:t>hormones </a:t>
            </a:r>
            <a:r>
              <a:rPr lang="fr-FR" u="sng" dirty="0" err="1" smtClean="0">
                <a:solidFill>
                  <a:srgbClr val="FF0000"/>
                </a:solidFill>
                <a:latin typeface="Comic Sans MS" pitchFamily="66" charset="0"/>
              </a:rPr>
              <a:t>corticosurrénaliennes</a:t>
            </a:r>
            <a:r>
              <a:rPr lang="fr-FR" u="sng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fr-FR" dirty="0" smtClean="0">
                <a:latin typeface="Comic Sans MS" pitchFamily="66" charset="0"/>
              </a:rPr>
              <a:t>(en particulier les </a:t>
            </a:r>
            <a:r>
              <a:rPr lang="fr-FR" dirty="0" smtClean="0">
                <a:solidFill>
                  <a:srgbClr val="92D050"/>
                </a:solidFill>
                <a:latin typeface="Comic Sans MS" pitchFamily="66" charset="0"/>
              </a:rPr>
              <a:t>glucocorticoïdes</a:t>
            </a:r>
            <a:r>
              <a:rPr lang="fr-FR" dirty="0" smtClean="0">
                <a:latin typeface="Comic Sans MS" pitchFamily="66" charset="0"/>
              </a:rPr>
              <a:t>) :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>
                <a:latin typeface="Comic Sans MS" pitchFamily="66" charset="0"/>
              </a:rPr>
              <a:t>Cortico =» secrétés par le cortex des glandes surrénales ;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>
                <a:latin typeface="Comic Sans MS" pitchFamily="66" charset="0"/>
              </a:rPr>
              <a:t>Stéroïdes =» origine stéroïdienne ‘cholestérol’ ;</a:t>
            </a:r>
          </a:p>
          <a:p>
            <a:pPr>
              <a:buFont typeface="Courier New" pitchFamily="49" charset="0"/>
              <a:buChar char="o"/>
            </a:pPr>
            <a:r>
              <a:rPr lang="fr-FR" dirty="0" smtClean="0">
                <a:latin typeface="Comic Sans MS" pitchFamily="66" charset="0"/>
              </a:rPr>
              <a:t>Nous distinguons 2 groupes des </a:t>
            </a:r>
            <a:r>
              <a:rPr lang="fr-FR" dirty="0" err="1" smtClean="0">
                <a:latin typeface="Comic Sans MS" pitchFamily="66" charset="0"/>
              </a:rPr>
              <a:t>corticoides</a:t>
            </a:r>
            <a:r>
              <a:rPr lang="fr-FR" dirty="0" smtClean="0">
                <a:latin typeface="Comic Sans MS" pitchFamily="66" charset="0"/>
              </a:rPr>
              <a:t> endogènes:</a:t>
            </a:r>
          </a:p>
          <a:p>
            <a:pPr algn="ctr">
              <a:buNone/>
            </a:pPr>
            <a:r>
              <a:rPr lang="fr-FR" dirty="0" smtClean="0">
                <a:latin typeface="Comic Sans MS" pitchFamily="66" charset="0"/>
              </a:rPr>
              <a:t>Les 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minéralocorticoides</a:t>
            </a:r>
            <a:r>
              <a:rPr lang="fr-FR" dirty="0" smtClean="0">
                <a:latin typeface="Comic Sans MS" pitchFamily="66" charset="0"/>
              </a:rPr>
              <a:t> et les 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glucocorticoides</a:t>
            </a:r>
            <a:r>
              <a:rPr lang="fr-FR" dirty="0" smtClean="0">
                <a:latin typeface="Comic Sans MS" pitchFamily="66" charset="0"/>
              </a:rPr>
              <a:t>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5200662"/>
            <a:ext cx="1571636" cy="1300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929058" y="5414976"/>
            <a:ext cx="914400" cy="2857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  <a:ln>
            <a:noFill/>
          </a:ln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fr-FR" i="1" u="sng" dirty="0" smtClean="0">
                <a:solidFill>
                  <a:srgbClr val="CCCC00"/>
                </a:solidFill>
                <a:latin typeface="Comic Sans MS" pitchFamily="66" charset="0"/>
              </a:rPr>
              <a:t>Régime 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Pauvre en glucides et en lipides et riche en protides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Sans sel (fortes doses) ou modérément salé,(doses plus faibles).</a:t>
            </a:r>
          </a:p>
          <a:p>
            <a:pPr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i="1" u="sng" dirty="0" err="1" smtClean="0">
                <a:solidFill>
                  <a:srgbClr val="CCCC00"/>
                </a:solidFill>
                <a:latin typeface="Comic Sans MS" pitchFamily="66" charset="0"/>
              </a:rPr>
              <a:t>Mdt</a:t>
            </a:r>
            <a:r>
              <a:rPr lang="fr-FR" i="1" u="sng" dirty="0" smtClean="0">
                <a:solidFill>
                  <a:srgbClr val="CCCC00"/>
                </a:solidFill>
                <a:latin typeface="Comic Sans MS" pitchFamily="66" charset="0"/>
              </a:rPr>
              <a:t> préventifs :</a:t>
            </a:r>
            <a:r>
              <a:rPr lang="fr-FR" dirty="0" smtClean="0">
                <a:solidFill>
                  <a:srgbClr val="CCCC00"/>
                </a:solidFill>
                <a:latin typeface="Comic Sans MS" pitchFamily="66" charset="0"/>
              </a:rPr>
              <a:t> </a:t>
            </a:r>
            <a:r>
              <a:rPr lang="fr-FR" dirty="0" smtClean="0">
                <a:latin typeface="Comic Sans MS" pitchFamily="66" charset="0"/>
              </a:rPr>
              <a:t>sont </a:t>
            </a:r>
            <a:r>
              <a:rPr lang="fr-FR" dirty="0" err="1" smtClean="0">
                <a:latin typeface="Comic Sans MS" pitchFamily="66" charset="0"/>
              </a:rPr>
              <a:t>co</a:t>
            </a:r>
            <a:r>
              <a:rPr lang="fr-FR" dirty="0" smtClean="0">
                <a:latin typeface="Comic Sans MS" pitchFamily="66" charset="0"/>
              </a:rPr>
              <a:t>-</a:t>
            </a:r>
            <a:r>
              <a:rPr lang="fr-FR" dirty="0" err="1" smtClean="0">
                <a:latin typeface="Comic Sans MS" pitchFamily="66" charset="0"/>
              </a:rPr>
              <a:t>préscrits</a:t>
            </a:r>
            <a:r>
              <a:rPr lang="fr-FR" dirty="0" smtClean="0">
                <a:solidFill>
                  <a:srgbClr val="CCCC00"/>
                </a:solidFill>
                <a:latin typeface="Comic Sans MS" pitchFamily="66" charset="0"/>
              </a:rPr>
              <a:t>:</a:t>
            </a:r>
            <a:endParaRPr lang="fr-FR" i="1" u="sng" dirty="0" smtClean="0">
              <a:solidFill>
                <a:srgbClr val="CCCC00"/>
              </a:solidFill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Les sels de K:</a:t>
            </a:r>
            <a:r>
              <a:rPr lang="fr-FR" dirty="0" smtClean="0">
                <a:latin typeface="Comic Sans MS" pitchFamily="66" charset="0"/>
              </a:rPr>
              <a:t> (1 à 3 g/j): remédient à la fuite urinaire du K;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Les ATB: </a:t>
            </a:r>
            <a:r>
              <a:rPr lang="fr-FR" dirty="0" smtClean="0">
                <a:latin typeface="Comic Sans MS" pitchFamily="66" charset="0"/>
              </a:rPr>
              <a:t>lutter contre les incidents infectieux intercurrents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Les </a:t>
            </a:r>
            <a:r>
              <a:rPr lang="fr-FR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anti-acides</a:t>
            </a: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: </a:t>
            </a:r>
            <a:r>
              <a:rPr lang="fr-FR" dirty="0" smtClean="0">
                <a:latin typeface="Comic Sans MS" pitchFamily="66" charset="0"/>
              </a:rPr>
              <a:t>pour neutraliser l’acidité gastrique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Les hypnotiques et les tranquillisants:</a:t>
            </a:r>
            <a:r>
              <a:rPr lang="fr-FR" dirty="0" smtClean="0">
                <a:latin typeface="Comic Sans MS" pitchFamily="66" charset="0"/>
              </a:rPr>
              <a:t> si le malade est insomniaque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Le Ca et vit D: </a:t>
            </a:r>
            <a:r>
              <a:rPr lang="fr-FR" dirty="0" smtClean="0">
                <a:latin typeface="Comic Sans MS" pitchFamily="66" charset="0"/>
              </a:rPr>
              <a:t>pour la prévention de l’ostéoporose.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XII-PRECAUTION D’EMPLOI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buNone/>
            </a:pPr>
            <a:r>
              <a:rPr lang="fr-FR" b="1" u="sng" dirty="0" smtClean="0">
                <a:solidFill>
                  <a:srgbClr val="FFC000"/>
                </a:solidFill>
                <a:latin typeface="Comic Sans MS" pitchFamily="66" charset="0"/>
              </a:rPr>
              <a:t>3- Sevrage:</a:t>
            </a:r>
          </a:p>
          <a:p>
            <a:pPr>
              <a:buNone/>
            </a:pPr>
            <a:endParaRPr lang="fr-FR" b="1" u="sng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Le sevrage est très délicat : il doit toujours être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progressif</a:t>
            </a:r>
            <a:r>
              <a:rPr lang="fr-FR" dirty="0" smtClean="0">
                <a:latin typeface="Comic Sans MS" pitchFamily="66" charset="0"/>
              </a:rPr>
              <a:t> car il existe un risque de rebond de la pathologie traitée ;</a:t>
            </a:r>
          </a:p>
          <a:p>
            <a:pPr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Dans les </a:t>
            </a:r>
            <a:r>
              <a:rPr lang="fr-FR" dirty="0" err="1" smtClean="0">
                <a:latin typeface="Comic Sans MS" pitchFamily="66" charset="0"/>
              </a:rPr>
              <a:t>trt</a:t>
            </a:r>
            <a:r>
              <a:rPr lang="fr-FR" dirty="0" smtClean="0">
                <a:latin typeface="Comic Sans MS" pitchFamily="66" charset="0"/>
              </a:rPr>
              <a:t> de longue durée à forte doses, le retour au fonctionnement normal se fait en 9 à 12 mois.</a:t>
            </a:r>
          </a:p>
          <a:p>
            <a:pPr>
              <a:buNone/>
            </a:pPr>
            <a:endParaRPr lang="fr-FR" b="1" u="sng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>
              <a:buNone/>
            </a:pP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XII-PRECAUTION D’EMPLOI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5992"/>
            <a:ext cx="7467600" cy="178595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Bradley Hand ITC" pitchFamily="66" charset="0"/>
              </a:rPr>
              <a:t>MERCI DE VOTRE ATTENTION</a:t>
            </a:r>
            <a:endParaRPr lang="fr-FR" sz="4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  <a:latin typeface="Bradley Hand ITC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II- RAPPELS PHYSIOLOGIQUES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736"/>
            <a:ext cx="8501122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llipse 5"/>
          <p:cNvSpPr/>
          <p:nvPr/>
        </p:nvSpPr>
        <p:spPr>
          <a:xfrm>
            <a:off x="3714744" y="1285860"/>
            <a:ext cx="2357454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5143504" y="1857364"/>
            <a:ext cx="571504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3714744" y="2285992"/>
            <a:ext cx="2357454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3571868" y="3214686"/>
            <a:ext cx="2786082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1928794" y="4143380"/>
            <a:ext cx="2357454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1714480" y="5929330"/>
            <a:ext cx="2357454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6500826" y="2357430"/>
            <a:ext cx="2357454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r>
              <a:rPr lang="fr-FR" dirty="0" smtClean="0">
                <a:latin typeface="Comic Sans MS" pitchFamily="66" charset="0"/>
              </a:rPr>
              <a:t>La sécrétion du cortisol suit un rythme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nycthéméral</a:t>
            </a:r>
            <a:r>
              <a:rPr lang="fr-FR" dirty="0" smtClean="0">
                <a:latin typeface="Comic Sans MS" pitchFamily="66" charset="0"/>
              </a:rPr>
              <a:t> qui est fonction du cycle </a:t>
            </a:r>
            <a:r>
              <a:rPr lang="fr-FR" u="sng" dirty="0" smtClean="0">
                <a:solidFill>
                  <a:srgbClr val="00B050"/>
                </a:solidFill>
                <a:latin typeface="Comic Sans MS" pitchFamily="66" charset="0"/>
              </a:rPr>
              <a:t>veille-sommeil</a:t>
            </a:r>
            <a:r>
              <a:rPr lang="fr-FR" dirty="0" smtClean="0">
                <a:latin typeface="Comic Sans MS" pitchFamily="66" charset="0"/>
              </a:rPr>
              <a:t>, la sécrétion est </a:t>
            </a:r>
            <a:r>
              <a:rPr lang="fr-FR" dirty="0" smtClean="0">
                <a:solidFill>
                  <a:schemeClr val="accent2"/>
                </a:solidFill>
                <a:latin typeface="Comic Sans MS" pitchFamily="66" charset="0"/>
              </a:rPr>
              <a:t>maximale le matin (vers 8h),</a:t>
            </a:r>
            <a:r>
              <a:rPr lang="fr-FR" dirty="0" smtClean="0">
                <a:latin typeface="Comic Sans MS" pitchFamily="66" charset="0"/>
              </a:rPr>
              <a:t> </a:t>
            </a:r>
            <a:r>
              <a:rPr lang="fr-FR" dirty="0" smtClean="0">
                <a:solidFill>
                  <a:srgbClr val="7030A0"/>
                </a:solidFill>
                <a:latin typeface="Comic Sans MS" pitchFamily="66" charset="0"/>
              </a:rPr>
              <a:t>minimale vers minuit.</a:t>
            </a:r>
          </a:p>
          <a:p>
            <a:r>
              <a:rPr lang="fr-FR" dirty="0" smtClean="0">
                <a:latin typeface="Comic Sans MS" pitchFamily="66" charset="0"/>
              </a:rPr>
              <a:t>Faut impérativement respecter la </a:t>
            </a:r>
            <a:r>
              <a:rPr lang="fr-FR" dirty="0" err="1" smtClean="0">
                <a:latin typeface="Comic Sans MS" pitchFamily="66" charset="0"/>
              </a:rPr>
              <a:t>dynamie</a:t>
            </a:r>
            <a:r>
              <a:rPr lang="fr-FR" dirty="0" smtClean="0">
                <a:latin typeface="Comic Sans MS" pitchFamily="66" charset="0"/>
              </a:rPr>
              <a:t> du cycle lors d’une prescription. </a:t>
            </a:r>
          </a:p>
          <a:p>
            <a:endParaRPr lang="fr-FR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II- RAPPELS PHYSIOLOGIQUES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6" name="Picture 102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818"/>
          <a:stretch>
            <a:fillRect/>
          </a:stretch>
        </p:blipFill>
        <p:spPr bwMode="auto">
          <a:xfrm>
            <a:off x="2428860" y="3857628"/>
            <a:ext cx="5638800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llipse 6"/>
          <p:cNvSpPr/>
          <p:nvPr/>
        </p:nvSpPr>
        <p:spPr>
          <a:xfrm>
            <a:off x="3214678" y="4714884"/>
            <a:ext cx="571504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vers le bas 7"/>
          <p:cNvSpPr/>
          <p:nvPr/>
        </p:nvSpPr>
        <p:spPr>
          <a:xfrm rot="10800000">
            <a:off x="3357554" y="5286388"/>
            <a:ext cx="285752" cy="135732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6215074" y="6143644"/>
            <a:ext cx="571504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r>
              <a:rPr lang="fr-FR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Les glucocorticoïdes naturels:</a:t>
            </a:r>
            <a:endParaRPr lang="fr-FR" b="1" dirty="0" smtClean="0">
              <a:solidFill>
                <a:schemeClr val="accent4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Sécrétés par notre organisme à faibles doses: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La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cortisone</a:t>
            </a:r>
            <a:r>
              <a:rPr lang="fr-FR" dirty="0" smtClean="0">
                <a:latin typeface="Comic Sans MS" pitchFamily="66" charset="0"/>
              </a:rPr>
              <a:t> et le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cortisol</a:t>
            </a:r>
            <a:r>
              <a:rPr lang="fr-FR" dirty="0" smtClean="0">
                <a:latin typeface="Comic Sans MS" pitchFamily="66" charset="0"/>
              </a:rPr>
              <a:t> ou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*hydrocortisone*</a:t>
            </a:r>
            <a:r>
              <a:rPr lang="fr-FR" dirty="0" smtClean="0">
                <a:latin typeface="Comic Sans MS" pitchFamily="66" charset="0"/>
              </a:rPr>
              <a:t> et la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corticostérone</a:t>
            </a:r>
            <a:r>
              <a:rPr lang="fr-FR" dirty="0" smtClean="0">
                <a:latin typeface="Comic Sans MS" pitchFamily="66" charset="0"/>
              </a:rPr>
              <a:t>.</a:t>
            </a:r>
          </a:p>
          <a:p>
            <a:pPr lvl="0">
              <a:buFont typeface="Wingdings" pitchFamily="2" charset="2"/>
              <a:buChar char="Ø"/>
            </a:pPr>
            <a:r>
              <a:rPr lang="fr-FR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Les glucocorticoïdes de synthèse :</a:t>
            </a:r>
            <a:endParaRPr lang="fr-FR" b="1" dirty="0" smtClean="0">
              <a:solidFill>
                <a:schemeClr val="accent4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r>
              <a:rPr lang="fr-FR" dirty="0" smtClean="0">
                <a:latin typeface="Comic Sans MS" pitchFamily="66" charset="0"/>
                <a:cs typeface="Arial" charset="0"/>
              </a:rPr>
              <a:t>Meilleure action anti-inflammatoire ;</a:t>
            </a:r>
          </a:p>
          <a:p>
            <a:r>
              <a:rPr lang="fr-FR" dirty="0" smtClean="0">
                <a:latin typeface="Comic Sans MS" pitchFamily="66" charset="0"/>
                <a:cs typeface="Arial" charset="0"/>
              </a:rPr>
              <a:t>Effets </a:t>
            </a:r>
            <a:r>
              <a:rPr lang="fr-FR" dirty="0" err="1" smtClean="0">
                <a:latin typeface="Comic Sans MS" pitchFamily="66" charset="0"/>
                <a:cs typeface="Arial" charset="0"/>
              </a:rPr>
              <a:t>minéralocorticoïdes</a:t>
            </a:r>
            <a:r>
              <a:rPr lang="fr-FR" dirty="0" smtClean="0">
                <a:latin typeface="Comic Sans MS" pitchFamily="66" charset="0"/>
                <a:cs typeface="Arial" charset="0"/>
              </a:rPr>
              <a:t> réduits:</a:t>
            </a:r>
            <a:endParaRPr lang="fr-FR" dirty="0" smtClean="0">
              <a:latin typeface="Comic Sans MS" pitchFamily="66" charset="0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Prednisone, </a:t>
            </a:r>
            <a:r>
              <a:rPr lang="en-US" dirty="0" err="1" smtClean="0">
                <a:solidFill>
                  <a:srgbClr val="FF0000"/>
                </a:solidFill>
                <a:latin typeface="Comic Sans MS" pitchFamily="66" charset="0"/>
              </a:rPr>
              <a:t>prednisolone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Comic Sans MS" pitchFamily="66" charset="0"/>
              </a:rPr>
              <a:t>methylprednisolone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 , </a:t>
            </a:r>
            <a:r>
              <a:rPr lang="en-US" dirty="0" err="1" smtClean="0">
                <a:solidFill>
                  <a:srgbClr val="FF0000"/>
                </a:solidFill>
                <a:latin typeface="Comic Sans MS" pitchFamily="66" charset="0"/>
              </a:rPr>
              <a:t>triamcinolone,fludrocortisone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 ,</a:t>
            </a:r>
            <a:r>
              <a:rPr lang="en-US" dirty="0" err="1" smtClean="0">
                <a:solidFill>
                  <a:srgbClr val="FF0000"/>
                </a:solidFill>
                <a:latin typeface="Comic Sans MS" pitchFamily="66" charset="0"/>
              </a:rPr>
              <a:t>déxaméthasone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Comic Sans MS" pitchFamily="66" charset="0"/>
              </a:rPr>
              <a:t>bétaméthasone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Comic Sans MS" pitchFamily="66" charset="0"/>
              </a:rPr>
              <a:t>cortivazol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.</a:t>
            </a:r>
            <a:endParaRPr lang="fr-FR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III- CLASSIFICATION (glucocorticoïdes):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La structure générale des corticostéroïdes comporte un cycle stéroïdien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C21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Ces molécules sont caractérisées par :</a:t>
            </a:r>
          </a:p>
          <a:p>
            <a:pPr lvl="0">
              <a:buFont typeface="Wingdings" pitchFamily="2" charset="2"/>
              <a:buChar char="ü"/>
            </a:pPr>
            <a:r>
              <a:rPr lang="fr-FR" dirty="0" smtClean="0">
                <a:latin typeface="Comic Sans MS" pitchFamily="66" charset="0"/>
              </a:rPr>
              <a:t>Une double liaison en C4-C5 ;</a:t>
            </a:r>
          </a:p>
          <a:p>
            <a:pPr lvl="0">
              <a:buFont typeface="Wingdings" pitchFamily="2" charset="2"/>
              <a:buChar char="ü"/>
            </a:pPr>
            <a:r>
              <a:rPr lang="fr-FR" dirty="0" smtClean="0">
                <a:latin typeface="Comic Sans MS" pitchFamily="66" charset="0"/>
              </a:rPr>
              <a:t>Une fonction cétone en C3 et en C20 ;</a:t>
            </a:r>
          </a:p>
          <a:p>
            <a:pPr lvl="0">
              <a:buFont typeface="Wingdings" pitchFamily="2" charset="2"/>
              <a:buChar char="ü"/>
            </a:pPr>
            <a:r>
              <a:rPr lang="fr-FR" dirty="0" smtClean="0">
                <a:latin typeface="Comic Sans MS" pitchFamily="66" charset="0"/>
              </a:rPr>
              <a:t>Un groupement hydroxyle (OH) en C11.</a:t>
            </a:r>
          </a:p>
          <a:p>
            <a:pPr lvl="0">
              <a:buNone/>
            </a:pPr>
            <a:endParaRPr lang="fr-FR" dirty="0" smtClean="0">
              <a:latin typeface="Comic Sans MS" pitchFamily="66" charset="0"/>
            </a:endParaRPr>
          </a:p>
          <a:p>
            <a:pPr lvl="0"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A partir de ce noyau de base, diverses </a:t>
            </a:r>
            <a:r>
              <a:rPr lang="fr-FR" i="1" u="sng" dirty="0" smtClean="0">
                <a:solidFill>
                  <a:schemeClr val="accent2"/>
                </a:solidFill>
                <a:latin typeface="Comic Sans MS" pitchFamily="66" charset="0"/>
              </a:rPr>
              <a:t>modifications</a:t>
            </a:r>
            <a:r>
              <a:rPr lang="fr-FR" dirty="0" smtClean="0">
                <a:latin typeface="Comic Sans MS" pitchFamily="66" charset="0"/>
              </a:rPr>
              <a:t> ont permis de moduler l’action de ces molécules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=»</a:t>
            </a:r>
            <a:r>
              <a:rPr lang="fr-FR" dirty="0" smtClean="0">
                <a:latin typeface="Comic Sans MS" pitchFamily="66" charset="0"/>
              </a:rPr>
              <a:t>Augmenter l’effet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anti-inflammatoire</a:t>
            </a:r>
            <a:r>
              <a:rPr lang="fr-FR" dirty="0" smtClean="0">
                <a:latin typeface="Comic Sans MS" pitchFamily="66" charset="0"/>
              </a:rPr>
              <a:t> en réduisant l’effet 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minéralocorticoides</a:t>
            </a:r>
            <a:r>
              <a:rPr lang="fr-FR" dirty="0" smtClean="0">
                <a:latin typeface="Comic Sans MS" pitchFamily="66" charset="0"/>
              </a:rPr>
              <a:t> (rétention hydro sodée).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IV- RELATION STRUCTURE-ACTIVITE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3" y="2571744"/>
            <a:ext cx="278608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lipse 5"/>
          <p:cNvSpPr/>
          <p:nvPr/>
        </p:nvSpPr>
        <p:spPr>
          <a:xfrm>
            <a:off x="6357950" y="4429132"/>
            <a:ext cx="571504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5786446" y="4572008"/>
            <a:ext cx="571504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8143900" y="2786058"/>
            <a:ext cx="571504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6643702" y="3071810"/>
            <a:ext cx="571504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1-Absorption: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Très bonne absorption par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VO </a:t>
            </a:r>
            <a:r>
              <a:rPr lang="fr-FR" dirty="0" smtClean="0">
                <a:latin typeface="Comic Sans MS" pitchFamily="66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Fréquemment utilisé par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IM/ SC </a:t>
            </a:r>
            <a:r>
              <a:rPr lang="fr-FR" dirty="0" smtClean="0">
                <a:latin typeface="Comic Sans MS" pitchFamily="66" charset="0"/>
              </a:rPr>
              <a:t>(bonne biodisponibilité) action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 retardée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En application locale (muqueuse, cutanée, articulaire), ils diffusent facilement dans le reste de l’organisme ;</a:t>
            </a:r>
          </a:p>
          <a:p>
            <a:pPr>
              <a:buFont typeface="Arial" pitchFamily="34" charset="0"/>
              <a:buChar char="•"/>
            </a:pPr>
            <a:r>
              <a:rPr lang="fr-FR" b="1" dirty="0" smtClean="0">
                <a:latin typeface="Comic Sans MS" pitchFamily="66" charset="0"/>
                <a:cs typeface="Arial" charset="0"/>
              </a:rPr>
              <a:t>Corticoïdes inhalés: </a:t>
            </a:r>
            <a:r>
              <a:rPr lang="fr-FR" b="1" u="sng" dirty="0" smtClean="0">
                <a:solidFill>
                  <a:schemeClr val="accent1"/>
                </a:solidFill>
                <a:latin typeface="Comic Sans MS" pitchFamily="66" charset="0"/>
                <a:cs typeface="Arial" charset="0"/>
              </a:rPr>
              <a:t>traitement de fond de l’asthme :</a:t>
            </a:r>
          </a:p>
          <a:p>
            <a:pPr>
              <a:buFont typeface="Wingdings" pitchFamily="2" charset="2"/>
              <a:buChar char="ü"/>
            </a:pPr>
            <a:r>
              <a:rPr lang="fr-FR" b="1" dirty="0" smtClean="0">
                <a:solidFill>
                  <a:srgbClr val="006666"/>
                </a:solidFill>
                <a:latin typeface="Comic Sans MS" pitchFamily="66" charset="0"/>
                <a:cs typeface="Arial" charset="0"/>
              </a:rPr>
              <a:t>Molécules : </a:t>
            </a:r>
            <a:r>
              <a:rPr lang="fr-FR" dirty="0" err="1" smtClean="0">
                <a:latin typeface="Comic Sans MS" pitchFamily="66" charset="0"/>
                <a:cs typeface="Arial" charset="0"/>
              </a:rPr>
              <a:t>béclométasone</a:t>
            </a:r>
            <a:r>
              <a:rPr lang="fr-FR" dirty="0" smtClean="0">
                <a:latin typeface="Comic Sans MS" pitchFamily="66" charset="0"/>
                <a:cs typeface="Arial" charset="0"/>
              </a:rPr>
              <a:t>, </a:t>
            </a:r>
            <a:r>
              <a:rPr lang="fr-FR" dirty="0" err="1" smtClean="0">
                <a:latin typeface="Comic Sans MS" pitchFamily="66" charset="0"/>
                <a:cs typeface="Arial" charset="0"/>
              </a:rPr>
              <a:t>dexaméthasone</a:t>
            </a:r>
            <a:r>
              <a:rPr lang="fr-FR" dirty="0" smtClean="0">
                <a:latin typeface="Comic Sans MS" pitchFamily="66" charset="0"/>
                <a:cs typeface="Arial" charset="0"/>
              </a:rPr>
              <a:t> : 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>
                <a:latin typeface="Comic Sans MS" pitchFamily="66" charset="0"/>
                <a:cs typeface="Arial" charset="0"/>
              </a:rPr>
              <a:t>s/f d’aérosol-doseur avec ou sans chambre d’inhalation.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V- PHARMACOCINETIQUE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2-Distribution: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Liaison à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fr-FR" dirty="0" smtClean="0">
                <a:latin typeface="Comic Sans MS" pitchFamily="66" charset="0"/>
              </a:rPr>
              <a:t>90 %, de manière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réversible, </a:t>
            </a:r>
            <a:r>
              <a:rPr lang="fr-FR" dirty="0" smtClean="0">
                <a:latin typeface="Comic Sans MS" pitchFamily="66" charset="0"/>
              </a:rPr>
              <a:t>à une glycoprotéine </a:t>
            </a:r>
            <a:r>
              <a:rPr lang="fr-FR" i="1" u="sng" dirty="0" smtClean="0">
                <a:solidFill>
                  <a:srgbClr val="92D050"/>
                </a:solidFill>
                <a:latin typeface="Comic Sans MS" pitchFamily="66" charset="0"/>
              </a:rPr>
              <a:t>spécifique de transport à forte affinité de liaison </a:t>
            </a:r>
            <a:r>
              <a:rPr lang="fr-FR" dirty="0" smtClean="0">
                <a:latin typeface="Comic Sans MS" pitchFamily="66" charset="0"/>
              </a:rPr>
              <a:t>appelé : 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transcortine</a:t>
            </a:r>
            <a:r>
              <a:rPr lang="fr-FR" dirty="0" smtClean="0">
                <a:latin typeface="Comic Sans MS" pitchFamily="66" charset="0"/>
              </a:rPr>
              <a:t> ou cortisol </a:t>
            </a:r>
            <a:r>
              <a:rPr lang="fr-FR" dirty="0" err="1" smtClean="0">
                <a:latin typeface="Comic Sans MS" pitchFamily="66" charset="0"/>
              </a:rPr>
              <a:t>binding</a:t>
            </a:r>
            <a:r>
              <a:rPr lang="fr-FR" dirty="0" smtClean="0">
                <a:latin typeface="Comic Sans MS" pitchFamily="66" charset="0"/>
              </a:rPr>
              <a:t> globuline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CBG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6% </a:t>
            </a:r>
            <a:r>
              <a:rPr lang="fr-FR" dirty="0" smtClean="0">
                <a:latin typeface="Comic Sans MS" pitchFamily="66" charset="0"/>
              </a:rPr>
              <a:t>environ se lie à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l’albumine.</a:t>
            </a:r>
            <a:endParaRPr lang="fr-FR" i="1" u="sng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Traversent la barrière placentaire et passe dans le lait maternel.</a:t>
            </a:r>
          </a:p>
          <a:p>
            <a:pPr>
              <a:buNone/>
            </a:pPr>
            <a:endParaRPr lang="fr-FR" b="1" u="sng" dirty="0" smtClean="0">
              <a:solidFill>
                <a:schemeClr val="accent4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fr-FR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3-Métabolisme: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La </a:t>
            </a:r>
            <a:r>
              <a:rPr lang="fr-FR" dirty="0" err="1" smtClean="0">
                <a:solidFill>
                  <a:srgbClr val="92D050"/>
                </a:solidFill>
                <a:latin typeface="Comic Sans MS" pitchFamily="66" charset="0"/>
              </a:rPr>
              <a:t>prédnisone</a:t>
            </a:r>
            <a:r>
              <a:rPr lang="fr-FR" dirty="0" smtClean="0">
                <a:latin typeface="Comic Sans MS" pitchFamily="66" charset="0"/>
              </a:rPr>
              <a:t> est transformée en </a:t>
            </a:r>
            <a:r>
              <a:rPr lang="fr-FR" dirty="0" err="1" smtClean="0">
                <a:solidFill>
                  <a:srgbClr val="92D050"/>
                </a:solidFill>
                <a:latin typeface="Comic Sans MS" pitchFamily="66" charset="0"/>
              </a:rPr>
              <a:t>prédnisolone</a:t>
            </a:r>
            <a:r>
              <a:rPr lang="fr-FR" dirty="0" smtClean="0">
                <a:latin typeface="Comic Sans MS" pitchFamily="66" charset="0"/>
              </a:rPr>
              <a:t> (métabolite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actif</a:t>
            </a:r>
            <a:r>
              <a:rPr lang="fr-FR" dirty="0" smtClean="0">
                <a:latin typeface="Comic Sans MS" pitchFamily="66" charset="0"/>
              </a:rPr>
              <a:t>) par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11β hydroxylation hépatique</a:t>
            </a:r>
            <a:r>
              <a:rPr lang="fr-FR" dirty="0" smtClean="0">
                <a:latin typeface="Comic Sans MS" pitchFamily="66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</a:t>
            </a:r>
            <a:r>
              <a:rPr lang="fr-FR" dirty="0" smtClean="0">
                <a:latin typeface="Comic Sans MS" pitchFamily="66" charset="0"/>
              </a:rPr>
              <a:t>es </a:t>
            </a:r>
            <a:r>
              <a:rPr lang="fr-FR" dirty="0" smtClean="0">
                <a:latin typeface="Comic Sans MS" pitchFamily="66" charset="0"/>
              </a:rPr>
              <a:t>métabolites subissent une 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glucurono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 ou une 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sulfoconjugaison</a:t>
            </a:r>
            <a:r>
              <a:rPr lang="fr-FR" dirty="0" smtClean="0">
                <a:latin typeface="Comic Sans MS" pitchFamily="66" charset="0"/>
              </a:rPr>
              <a:t> pour former des dérivés hydrosolubles.</a:t>
            </a:r>
          </a:p>
          <a:p>
            <a:pPr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buNone/>
            </a:pPr>
            <a:r>
              <a:rPr lang="fr-FR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4-Elimination:</a:t>
            </a:r>
          </a:p>
          <a:p>
            <a:pPr>
              <a:buNone/>
            </a:pPr>
            <a:r>
              <a:rPr lang="fr-FR" dirty="0" smtClean="0">
                <a:latin typeface="Comic Sans MS" pitchFamily="66" charset="0"/>
              </a:rPr>
              <a:t>Par voie rénale +++.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V- PHARMACOCINETIQUE :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3317</TotalTime>
  <Words>1235</Words>
  <PresentationFormat>Affichage à l'écran (4:3)</PresentationFormat>
  <Paragraphs>263</Paragraphs>
  <Slides>32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3" baseType="lpstr">
      <vt:lpstr>Oriel</vt:lpstr>
      <vt:lpstr>   LES ANTI-INFLAMMATOIRES STEROIDIENS</vt:lpstr>
      <vt:lpstr>PLAN:</vt:lpstr>
      <vt:lpstr>I- GENERALITES :</vt:lpstr>
      <vt:lpstr>II- RAPPELS PHYSIOLOGIQUES :</vt:lpstr>
      <vt:lpstr>II- RAPPELS PHYSIOLOGIQUES :</vt:lpstr>
      <vt:lpstr>III- CLASSIFICATION (glucocorticoïdes):</vt:lpstr>
      <vt:lpstr>IV- RELATION STRUCTURE-ACTIVITE :</vt:lpstr>
      <vt:lpstr>V- PHARMACOCINETIQUE :</vt:lpstr>
      <vt:lpstr>V- PHARMACOCINETIQUE :</vt:lpstr>
      <vt:lpstr>VI-MECANISME D’ACTION :</vt:lpstr>
      <vt:lpstr>VI-MECANISME D’ACTION :</vt:lpstr>
      <vt:lpstr>VI-MECANISME D’ACTION :</vt:lpstr>
      <vt:lpstr>VI-MECANISME D’ACTION :</vt:lpstr>
      <vt:lpstr>VI-MECANISME D’ACTION :</vt:lpstr>
      <vt:lpstr>VI-MECANISME D’ACTION :</vt:lpstr>
      <vt:lpstr>VII-PROPRIETES PHARMACOLOGIQUES :</vt:lpstr>
      <vt:lpstr>VII-PROPRIETES PHARMACOLOGIQUES :</vt:lpstr>
      <vt:lpstr>VII-PROPRIETES PHARMACOLOGIQUES :</vt:lpstr>
      <vt:lpstr>VII-PROPRIETES PHARMACOLOGIQUES :</vt:lpstr>
      <vt:lpstr>VII-PROPRIETES PHARMACOLOGIQUES :</vt:lpstr>
      <vt:lpstr>VII-PROPRIETES PHARMACOLOGIQUES :</vt:lpstr>
      <vt:lpstr>VII-PROPRIETES PHARMACOLOGIQUES :</vt:lpstr>
      <vt:lpstr>VIII-INDICATIONS :</vt:lpstr>
      <vt:lpstr>VIII-INDICATIONS :</vt:lpstr>
      <vt:lpstr>IX-EFFETS INDESIRABLES :</vt:lpstr>
      <vt:lpstr>X-CONTRES INDICATIONS :</vt:lpstr>
      <vt:lpstr>XI-INTERACTIONS MEDICAMENTEUSES :</vt:lpstr>
      <vt:lpstr>XII-PRECAUTION D’EMPLOI :</vt:lpstr>
      <vt:lpstr>XII-PRECAUTION D’EMPLOI :</vt:lpstr>
      <vt:lpstr>XII-PRECAUTION D’EMPLOI :</vt:lpstr>
      <vt:lpstr>XII-PRECAUTION D’EMPLOI :</vt:lpstr>
      <vt:lpstr>MERCI DE VOTRE ATTENTION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LES ANTI-INFLAMMATOIRES STEROIDIENS </dc:title>
  <dc:creator>Ahlem</dc:creator>
  <cp:lastModifiedBy>user</cp:lastModifiedBy>
  <cp:revision>187</cp:revision>
  <dcterms:created xsi:type="dcterms:W3CDTF">2023-05-11T21:59:22Z</dcterms:created>
  <dcterms:modified xsi:type="dcterms:W3CDTF">2024-06-05T14:18:11Z</dcterms:modified>
</cp:coreProperties>
</file>