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92" r:id="rId4"/>
    <p:sldId id="293" r:id="rId5"/>
    <p:sldId id="294" r:id="rId6"/>
    <p:sldId id="295" r:id="rId7"/>
    <p:sldId id="297" r:id="rId8"/>
    <p:sldId id="310" r:id="rId9"/>
    <p:sldId id="309" r:id="rId10"/>
    <p:sldId id="298" r:id="rId11"/>
    <p:sldId id="311" r:id="rId12"/>
    <p:sldId id="299" r:id="rId13"/>
    <p:sldId id="302" r:id="rId14"/>
    <p:sldId id="300" r:id="rId15"/>
    <p:sldId id="301" r:id="rId16"/>
    <p:sldId id="303" r:id="rId17"/>
    <p:sldId id="304" r:id="rId18"/>
    <p:sldId id="305" r:id="rId19"/>
    <p:sldId id="306" r:id="rId20"/>
    <p:sldId id="307" r:id="rId21"/>
    <p:sldId id="308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4044" autoAdjust="0"/>
    <p:restoredTop sz="94660"/>
  </p:normalViewPr>
  <p:slideViewPr>
    <p:cSldViewPr>
      <p:cViewPr>
        <p:scale>
          <a:sx n="66" d="100"/>
          <a:sy n="66" d="100"/>
        </p:scale>
        <p:origin x="-1974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C1B431-05B9-4CAC-8DBA-4F62EF050B06}" type="datetimeFigureOut">
              <a:rPr lang="fr-FR" smtClean="0"/>
              <a:pPr/>
              <a:t>29/01/2024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98CA4-81EB-40D4-932B-47133CBAD3B5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98CA4-81EB-40D4-932B-47133CBAD3B5}" type="slidenum">
              <a:rPr lang="fr-FR" smtClean="0"/>
              <a:pPr/>
              <a:t>4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0D374-25A4-4F48-8FDF-C7A88707714B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F5B882-4E13-431C-BD89-CEDFF6F30A7F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85EC6-E139-41E8-8485-36F50F8C40AA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1B5E2-E9CC-4AB0-AFBD-956469C05B0F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8648A-6CB7-48FD-8EB4-4E4E212D9719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F599A-986B-4731-9C8D-41AB7AA8BD44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6E31B-651B-4CCD-A453-AFCED371FAAF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40F116-722C-4438-AACC-9FA2D26B4375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FED33-C763-492B-9EB3-1AA714D937DA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4AC4-3F25-44C2-A0FB-9915D908A7BC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02B6D-276D-4955-AE14-420361B025A1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F5D0A-0218-4C6A-AB7B-D03848C9EDB3}" type="datetime1">
              <a:rPr lang="fr-FR" smtClean="0"/>
              <a:pPr/>
              <a:t>29/01/2024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icrobiologie-clinique.com/oxydase-test.html" TargetMode="External"/><Relationship Id="rId7" Type="http://schemas.openxmlformats.org/officeDocument/2006/relationships/hyperlink" Target="https://microbiologie-clinique.com/citrate.html" TargetMode="External"/><Relationship Id="rId2" Type="http://schemas.openxmlformats.org/officeDocument/2006/relationships/hyperlink" Target="https://microbiologie-clinique.com/M.E.V.A.G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icrobiologie-clinique.com/RM-VP.html" TargetMode="External"/><Relationship Id="rId5" Type="http://schemas.openxmlformats.org/officeDocument/2006/relationships/hyperlink" Target="https://microbiologie-clinique.com/nitrate-r%C3%A9ductase.html" TargetMode="External"/><Relationship Id="rId4" Type="http://schemas.openxmlformats.org/officeDocument/2006/relationships/hyperlink" Target="https://microbiologie-clinique.com/catalase-test.html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microbiologie-clinique.com/TSI.html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microbiologie-clinique.com/l%C3%A9cithinase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3200" b="1" u="sng" dirty="0" smtClean="0"/>
              <a:t>Physiologie Bactérienne:</a:t>
            </a:r>
            <a:endParaRPr lang="fr-FR" sz="3200" b="1" u="sng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743200" y="5105400"/>
            <a:ext cx="6400800" cy="17526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                          Présentée par Mme S. Kara-Slimane-Mokdad,</a:t>
            </a:r>
          </a:p>
          <a:p>
            <a:r>
              <a:rPr lang="fr-FR" sz="2000" dirty="0" smtClean="0"/>
              <a:t>           Maître-assistante en Microbiologie,</a:t>
            </a:r>
          </a:p>
          <a:p>
            <a:r>
              <a:rPr lang="fr-FR" sz="2000" dirty="0" smtClean="0"/>
              <a:t>CHU </a:t>
            </a:r>
            <a:r>
              <a:rPr lang="fr-FR" sz="2000" dirty="0" err="1" smtClean="0"/>
              <a:t>Béjaia</a:t>
            </a:r>
            <a:r>
              <a:rPr lang="fr-FR" sz="2000" dirty="0" smtClean="0"/>
              <a:t>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</a:t>
            </a:fld>
            <a:endParaRPr lang="fr-B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fr-FR" sz="2400" dirty="0" smtClean="0"/>
              <a:t/>
            </a:r>
            <a:br>
              <a:rPr lang="fr-FR" sz="2400" dirty="0" smtClean="0"/>
            </a:br>
            <a:r>
              <a:rPr lang="fr-FR" sz="2400" dirty="0" smtClean="0"/>
              <a:t> </a:t>
            </a:r>
            <a:r>
              <a:rPr lang="fr-FR" sz="2400" u="sng" dirty="0" smtClean="0"/>
              <a:t>1-2-2) La chaîne respiratoire: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57232"/>
            <a:ext cx="9144000" cy="60007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</a:t>
            </a:r>
            <a:endParaRPr lang="fr-FR" sz="2000" u="sng" dirty="0" smtClean="0"/>
          </a:p>
          <a:p>
            <a:r>
              <a:rPr lang="fr-FR" sz="2000" dirty="0" smtClean="0"/>
              <a:t>C’est la chaîne </a:t>
            </a:r>
            <a:r>
              <a:rPr lang="fr-FR" sz="2000" dirty="0" err="1" smtClean="0"/>
              <a:t>cytochromique</a:t>
            </a:r>
            <a:r>
              <a:rPr lang="fr-FR" sz="2000" dirty="0" smtClean="0"/>
              <a:t> de transfert des électrons, </a:t>
            </a:r>
          </a:p>
          <a:p>
            <a:pPr>
              <a:buNone/>
            </a:pPr>
            <a:r>
              <a:rPr lang="fr-FR" sz="2000" dirty="0" smtClean="0"/>
              <a:t>      qui sont associés à des phosphorylations oxydatives . </a:t>
            </a:r>
          </a:p>
          <a:p>
            <a:r>
              <a:rPr lang="fr-FR" sz="2000" dirty="0" smtClean="0"/>
              <a:t>Ses composants sont disposés de façon séquentielle en fonction de leur potentiel redox. </a:t>
            </a:r>
          </a:p>
          <a:p>
            <a:pPr>
              <a:buNone/>
            </a:pPr>
            <a:r>
              <a:rPr lang="fr-FR" sz="2000" dirty="0" smtClean="0"/>
              <a:t>      Le mouvement des électrons ou des protons le long de la chaîne s’effectue graduellement à partir des constituants les plus électronégatifs  vers le constituant le plus électropositif (O2).</a:t>
            </a:r>
          </a:p>
          <a:p>
            <a:r>
              <a:rPr lang="fr-FR" sz="2000" dirty="0" smtClean="0"/>
              <a:t>Ces composants = des enzymes associés à des groupements prosthétiques et qui agissent comme transporteurs d’électrons.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10</a:t>
            </a:fld>
            <a:endParaRPr lang="fr-BE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La Chaine respiratoire (Suite):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fr-FR" sz="2000" u="sng" dirty="0" smtClean="0"/>
              <a:t>Respiration </a:t>
            </a:r>
            <a:r>
              <a:rPr lang="fr-FR" sz="2000" dirty="0" smtClean="0"/>
              <a:t>: dégagement important d’énergie puisqu’il y a oxydation du substrat jusqu’au stade H20+C02.</a:t>
            </a:r>
          </a:p>
          <a:p>
            <a:pPr>
              <a:buNone/>
            </a:pPr>
            <a:r>
              <a:rPr lang="fr-FR" sz="2000" dirty="0" smtClean="0"/>
              <a:t>      L’énergie est libérée par palier au cours d’une succession de réactions redox allant de la réduction du NAD puis d’une </a:t>
            </a:r>
            <a:r>
              <a:rPr lang="fr-FR" sz="2000" dirty="0" err="1" smtClean="0"/>
              <a:t>flavoprotéine</a:t>
            </a:r>
            <a:r>
              <a:rPr lang="fr-FR" sz="2000" dirty="0" smtClean="0"/>
              <a:t> et d’une </a:t>
            </a:r>
            <a:r>
              <a:rPr lang="fr-FR" sz="2000" dirty="0" err="1" smtClean="0"/>
              <a:t>ubiquinone</a:t>
            </a:r>
            <a:r>
              <a:rPr lang="fr-FR" sz="2000" dirty="0" smtClean="0"/>
              <a:t> avec transfert d’électrons et de H2 jusqu’à l’accepteur final, </a:t>
            </a:r>
          </a:p>
          <a:p>
            <a:pPr>
              <a:buNone/>
            </a:pPr>
            <a:r>
              <a:rPr lang="fr-FR" sz="2000" dirty="0" smtClean="0"/>
              <a:t>      les électrons étant transférés seuls par les cytochromes .</a:t>
            </a:r>
          </a:p>
          <a:p>
            <a:r>
              <a:rPr lang="fr-FR" sz="2000" dirty="0" smtClean="0"/>
              <a:t>Selon l’accepteur final d’électrons et d’H2 , on distingue : </a:t>
            </a:r>
          </a:p>
          <a:p>
            <a:pPr>
              <a:buNone/>
            </a:pPr>
            <a:r>
              <a:rPr lang="fr-FR" sz="2000" dirty="0" smtClean="0"/>
              <a:t>      Dans la </a:t>
            </a:r>
            <a:r>
              <a:rPr lang="fr-FR" sz="2000" dirty="0" smtClean="0">
                <a:solidFill>
                  <a:srgbClr val="0070C0"/>
                </a:solidFill>
              </a:rPr>
              <a:t>respiration aérobie</a:t>
            </a:r>
            <a:r>
              <a:rPr lang="fr-FR" sz="2000" dirty="0" smtClean="0"/>
              <a:t>, l’accepteur final est l’O2.</a:t>
            </a:r>
          </a:p>
          <a:p>
            <a:pPr>
              <a:buNone/>
            </a:pPr>
            <a:r>
              <a:rPr lang="fr-FR" sz="2000" dirty="0" smtClean="0"/>
              <a:t>      Dans la </a:t>
            </a:r>
            <a:r>
              <a:rPr lang="fr-FR" sz="2000" dirty="0" smtClean="0">
                <a:solidFill>
                  <a:srgbClr val="0070C0"/>
                </a:solidFill>
              </a:rPr>
              <a:t>respiration anaérobie</a:t>
            </a:r>
            <a:r>
              <a:rPr lang="fr-FR" sz="2000" dirty="0" smtClean="0"/>
              <a:t>, l’accepteur final est un composé inorganique ou ionique (NO3-fumarate).</a:t>
            </a: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11</a:t>
            </a:fld>
            <a:endParaRPr lang="fr-B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u="sng" dirty="0" smtClean="0"/>
              <a:t> 1-3) La Fermentation du Glucose: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La première étape comporte:</a:t>
            </a:r>
          </a:p>
          <a:p>
            <a:pPr>
              <a:buNone/>
            </a:pPr>
            <a:r>
              <a:rPr lang="fr-FR" sz="2000" dirty="0" smtClean="0"/>
              <a:t>      les différents voies du métabolisme intermédiaire qui aboutissent au Pyruvate .</a:t>
            </a:r>
          </a:p>
          <a:p>
            <a:r>
              <a:rPr lang="fr-FR" sz="2000" dirty="0" smtClean="0"/>
              <a:t>Ce sont les réactions de réduction du Pyruvate qui différentient les bactéries fermentaires car elles conduisent à des produits finals divers, uniques, ou mélangés.</a:t>
            </a:r>
          </a:p>
          <a:p>
            <a:r>
              <a:rPr lang="fr-FR" sz="2000" dirty="0" smtClean="0"/>
              <a:t>On distingue, selon la nature des produits finals de fermentation :</a:t>
            </a:r>
          </a:p>
          <a:p>
            <a:pPr>
              <a:buNone/>
            </a:pPr>
            <a:r>
              <a:rPr lang="fr-FR" sz="2000" dirty="0" smtClean="0"/>
              <a:t>la fermentation des Acides complexes.</a:t>
            </a:r>
          </a:p>
          <a:p>
            <a:pPr>
              <a:buNone/>
            </a:pPr>
            <a:r>
              <a:rPr lang="fr-FR" sz="2000" dirty="0" smtClean="0"/>
              <a:t>Fermentation lactique</a:t>
            </a:r>
          </a:p>
          <a:p>
            <a:pPr>
              <a:buNone/>
            </a:pPr>
            <a:r>
              <a:rPr lang="fr-FR" sz="2000" dirty="0" smtClean="0"/>
              <a:t>Fermentation Alcoolique.</a:t>
            </a:r>
          </a:p>
          <a:p>
            <a:pPr>
              <a:buNone/>
            </a:pPr>
            <a:r>
              <a:rPr lang="fr-FR" sz="2000" dirty="0" smtClean="0"/>
              <a:t>Fermentation Butyrique.</a:t>
            </a:r>
          </a:p>
          <a:p>
            <a:pPr>
              <a:buNone/>
            </a:pPr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12</a:t>
            </a:fld>
            <a:endParaRPr lang="fr-B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13</a:t>
            </a:fld>
            <a:endParaRPr lang="fr-BE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14</a:t>
            </a:fld>
            <a:endParaRPr lang="fr-BE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71546"/>
            <a:ext cx="8858280" cy="5786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b="1" u="sng" dirty="0" smtClean="0"/>
              <a:t>1-4) Tests d’exploration du métabolisme énergétique:</a:t>
            </a: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b="1" dirty="0" smtClean="0"/>
              <a:t>     </a:t>
            </a:r>
            <a:endParaRPr lang="fr-FR" sz="2000" dirty="0" smtClean="0"/>
          </a:p>
          <a:p>
            <a:r>
              <a:rPr lang="fr-FR" sz="2000" dirty="0" smtClean="0"/>
              <a:t>Épreuve de HUGH et LEIFSON </a:t>
            </a:r>
            <a:r>
              <a:rPr lang="fr-FR" sz="2000" dirty="0" smtClean="0">
                <a:hlinkClick r:id="rId2"/>
              </a:rPr>
              <a:t>(M.E.V.A.G)</a:t>
            </a:r>
            <a:endParaRPr lang="fr-FR" sz="2000" dirty="0" smtClean="0"/>
          </a:p>
          <a:p>
            <a:r>
              <a:rPr lang="fr-FR" sz="2000" dirty="0" smtClean="0"/>
              <a:t>Test de </a:t>
            </a:r>
            <a:r>
              <a:rPr lang="fr-FR" sz="2000" dirty="0" smtClean="0">
                <a:hlinkClick r:id="rId3"/>
              </a:rPr>
              <a:t>l’Oxydase</a:t>
            </a:r>
            <a:endParaRPr lang="fr-FR" sz="2000" dirty="0" smtClean="0"/>
          </a:p>
          <a:p>
            <a:r>
              <a:rPr lang="fr-FR" sz="2000" dirty="0" smtClean="0"/>
              <a:t>Recherche de la </a:t>
            </a:r>
            <a:r>
              <a:rPr lang="fr-FR" sz="2000" dirty="0" smtClean="0">
                <a:hlinkClick r:id="rId4"/>
              </a:rPr>
              <a:t>catalase</a:t>
            </a:r>
            <a:endParaRPr lang="fr-FR" sz="2000" dirty="0" smtClean="0"/>
          </a:p>
          <a:p>
            <a:r>
              <a:rPr lang="fr-FR" sz="2000" dirty="0" smtClean="0"/>
              <a:t>Test de GRIESS-ILOSWAY </a:t>
            </a:r>
            <a:r>
              <a:rPr lang="fr-FR" sz="2000" dirty="0" smtClean="0">
                <a:hlinkClick r:id="rId5"/>
              </a:rPr>
              <a:t>nitrate réductas</a:t>
            </a:r>
            <a:r>
              <a:rPr lang="fr-FR" sz="2000" dirty="0" smtClean="0"/>
              <a:t>e</a:t>
            </a:r>
          </a:p>
          <a:p>
            <a:r>
              <a:rPr lang="fr-FR" sz="2000" dirty="0" smtClean="0"/>
              <a:t>Test au </a:t>
            </a:r>
            <a:r>
              <a:rPr lang="fr-FR" sz="2000" dirty="0" smtClean="0">
                <a:hlinkClick r:id="rId6"/>
              </a:rPr>
              <a:t>rouge de méthyle (RM) et réaction de </a:t>
            </a:r>
            <a:r>
              <a:rPr lang="fr-FR" sz="2000" dirty="0" err="1" smtClean="0">
                <a:hlinkClick r:id="rId6"/>
              </a:rPr>
              <a:t>Voges</a:t>
            </a:r>
            <a:r>
              <a:rPr lang="fr-FR" sz="2000" dirty="0" smtClean="0">
                <a:hlinkClick r:id="rId6"/>
              </a:rPr>
              <a:t>-</a:t>
            </a:r>
            <a:r>
              <a:rPr lang="fr-FR" sz="2000" dirty="0" err="1" smtClean="0">
                <a:hlinkClick r:id="rId6"/>
              </a:rPr>
              <a:t>Proskauer</a:t>
            </a:r>
            <a:r>
              <a:rPr lang="fr-FR" sz="2000" dirty="0" smtClean="0">
                <a:hlinkClick r:id="rId6"/>
              </a:rPr>
              <a:t> (VP)</a:t>
            </a:r>
            <a:endParaRPr lang="fr-FR" sz="2000" dirty="0" smtClean="0"/>
          </a:p>
          <a:p>
            <a:r>
              <a:rPr lang="fr-FR" sz="2000" dirty="0" smtClean="0"/>
              <a:t>Utilisation du Citrate comme seule source de carbone : </a:t>
            </a:r>
            <a:r>
              <a:rPr lang="fr-FR" sz="2000" dirty="0" smtClean="0">
                <a:hlinkClick r:id="rId7"/>
              </a:rPr>
              <a:t>test de Citrate</a:t>
            </a:r>
            <a:r>
              <a:rPr lang="fr-FR" sz="2000" dirty="0" smtClean="0"/>
              <a:t>.</a:t>
            </a:r>
          </a:p>
          <a:p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15</a:t>
            </a:fld>
            <a:endParaRPr lang="fr-B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2- Métabolisme Glucidique</a:t>
            </a:r>
            <a:r>
              <a:rPr lang="fr-FR" sz="2400" dirty="0" smtClean="0"/>
              <a:t> 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On distingue 3 types de milieux pour explorer ce métabolisme ;</a:t>
            </a:r>
          </a:p>
          <a:p>
            <a:r>
              <a:rPr lang="fr-FR" sz="2000" dirty="0" smtClean="0"/>
              <a:t>Milieux glucidiques liquides simples : Eau </a:t>
            </a:r>
            <a:r>
              <a:rPr lang="fr-FR" sz="2000" dirty="0" err="1" smtClean="0"/>
              <a:t>peptonée</a:t>
            </a:r>
            <a:r>
              <a:rPr lang="fr-FR" sz="2000" dirty="0" smtClean="0"/>
              <a:t> + Sucre + indicateur de pH</a:t>
            </a:r>
          </a:p>
          <a:p>
            <a:r>
              <a:rPr lang="fr-FR" sz="2000" dirty="0" smtClean="0"/>
              <a:t>Milieux glucidiques gélosés simples : gélose + sucre + indicateur de pH un exemple en est : le milieu Mannitol-mobilité-nitrate</a:t>
            </a:r>
          </a:p>
          <a:p>
            <a:r>
              <a:rPr lang="fr-FR" sz="2000" dirty="0" smtClean="0"/>
              <a:t>Milieux gélosés glucidiques complexes : </a:t>
            </a:r>
            <a:r>
              <a:rPr lang="fr-FR" sz="2000" dirty="0" smtClean="0">
                <a:hlinkClick r:id="rId2"/>
              </a:rPr>
              <a:t>TSI</a:t>
            </a:r>
            <a:r>
              <a:rPr lang="fr-FR" sz="2000" dirty="0" smtClean="0"/>
              <a:t> (Tri-</a:t>
            </a:r>
            <a:r>
              <a:rPr lang="fr-FR" sz="2000" dirty="0" err="1" smtClean="0"/>
              <a:t>Sugar</a:t>
            </a:r>
            <a:r>
              <a:rPr lang="fr-FR" sz="2000" dirty="0" smtClean="0"/>
              <a:t>-</a:t>
            </a:r>
            <a:r>
              <a:rPr lang="fr-FR" sz="2000" dirty="0" err="1" smtClean="0"/>
              <a:t>Iron</a:t>
            </a:r>
            <a:r>
              <a:rPr lang="fr-FR" sz="2000" dirty="0" smtClean="0"/>
              <a:t> ) et KIA (</a:t>
            </a:r>
            <a:r>
              <a:rPr lang="fr-FR" sz="2000" dirty="0" err="1" smtClean="0"/>
              <a:t>Kligler</a:t>
            </a:r>
            <a:r>
              <a:rPr lang="fr-FR" sz="2000" dirty="0" smtClean="0"/>
              <a:t>-</a:t>
            </a:r>
            <a:r>
              <a:rPr lang="fr-FR" sz="2000" dirty="0" err="1" smtClean="0"/>
              <a:t>Iron</a:t>
            </a:r>
            <a:r>
              <a:rPr lang="fr-FR" sz="2000" dirty="0" smtClean="0"/>
              <a:t>-agar)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16</a:t>
            </a:fld>
            <a:endParaRPr lang="fr-B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fr-FR" sz="2400" u="sng" dirty="0" smtClean="0"/>
              <a:t>3- Métabolisme Protidique</a:t>
            </a:r>
            <a:r>
              <a:rPr lang="fr-FR" dirty="0" smtClean="0"/>
              <a:t> :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17</a:t>
            </a:fld>
            <a:endParaRPr lang="fr-BE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332304"/>
            <a:ext cx="9144000" cy="545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4- Métabolisme lipidique</a:t>
            </a:r>
            <a:r>
              <a:rPr lang="fr-FR" sz="2400" dirty="0" smtClean="0"/>
              <a:t> 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Les lipides ne sont assimilables qu’une fois leur molécule clivée par hydrolyse, sous l’effet d’enzymes appelées généralement lipases. Il s’agit en réalité de 3 groupes d’enzymes : Recherche des estérases sur milieu au TWEEN :</a:t>
            </a:r>
          </a:p>
          <a:p>
            <a:r>
              <a:rPr lang="fr-FR" sz="2000" dirty="0" smtClean="0"/>
              <a:t>Recherche des estérases sur milieu au TWEEN : Technique </a:t>
            </a:r>
            <a:r>
              <a:rPr lang="fr-FR" sz="2000" smtClean="0"/>
              <a:t>de SIERRA.</a:t>
            </a:r>
            <a:endParaRPr lang="fr-FR" sz="2000" dirty="0" smtClean="0"/>
          </a:p>
          <a:p>
            <a:r>
              <a:rPr lang="fr-FR" sz="2000" dirty="0" smtClean="0"/>
              <a:t>Recherche des lipases sur milieu à la Tributyrine : On utilise le </a:t>
            </a:r>
            <a:r>
              <a:rPr lang="fr-FR" sz="2000" dirty="0" err="1" smtClean="0"/>
              <a:t>Tributyrate</a:t>
            </a:r>
            <a:r>
              <a:rPr lang="fr-FR" sz="2000" dirty="0" smtClean="0"/>
              <a:t> de glycérol , ou Tributyrine , qui donne un aspect trouble à la gélose. La présence d’une lipase se traduit par une clarification de la gélose autour du spot de culture.&gt;</a:t>
            </a:r>
            <a:br>
              <a:rPr lang="fr-FR" sz="2000" dirty="0" smtClean="0"/>
            </a:br>
            <a:endParaRPr lang="fr-FR" sz="2000" dirty="0" smtClean="0"/>
          </a:p>
          <a:p>
            <a:r>
              <a:rPr lang="fr-FR" sz="2000" dirty="0" smtClean="0"/>
              <a:t>Recherche de la </a:t>
            </a:r>
            <a:r>
              <a:rPr lang="fr-FR" sz="2000" dirty="0" err="1" smtClean="0">
                <a:hlinkClick r:id="rId2"/>
              </a:rPr>
              <a:t>Lecithinase</a:t>
            </a:r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18</a:t>
            </a:fld>
            <a:endParaRPr lang="fr-BE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Applications de la physiologie bactérienne :</a:t>
            </a:r>
            <a:br>
              <a:rPr lang="fr-FR" sz="2400" u="sng" dirty="0" smtClean="0"/>
            </a:br>
            <a:endParaRPr lang="fr-FR" sz="24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dirty="0" smtClean="0"/>
              <a:t>1-Le diagnostic bactériologique.</a:t>
            </a:r>
          </a:p>
          <a:p>
            <a:pPr>
              <a:buNone/>
            </a:pPr>
            <a:r>
              <a:rPr lang="fr-FR" sz="2400" dirty="0" smtClean="0"/>
              <a:t>2.</a:t>
            </a:r>
            <a:r>
              <a:rPr lang="fr-FR" sz="2400" u="sng" dirty="0" smtClean="0"/>
              <a:t> </a:t>
            </a:r>
            <a:r>
              <a:rPr lang="fr-FR" sz="2400" dirty="0" smtClean="0"/>
              <a:t>L'Antibiothérapie.</a:t>
            </a:r>
          </a:p>
          <a:p>
            <a:pPr>
              <a:buNone/>
            </a:pPr>
            <a:r>
              <a:rPr lang="fr-FR" sz="2400" dirty="0" smtClean="0"/>
              <a:t>3-L’efficacité de la stérilisation.</a:t>
            </a:r>
          </a:p>
          <a:p>
            <a:pPr>
              <a:buNone/>
            </a:pPr>
            <a:r>
              <a:rPr lang="fr-FR" sz="2400" dirty="0" smtClean="0"/>
              <a:t>4- L'industrie.</a:t>
            </a:r>
          </a:p>
          <a:p>
            <a:pPr>
              <a:buNone/>
            </a:pPr>
            <a:r>
              <a:rPr lang="fr-FR" sz="2400" dirty="0" smtClean="0"/>
              <a:t>5- Les systèmes pour hémoculture.</a:t>
            </a:r>
          </a:p>
          <a:p>
            <a:pPr>
              <a:buNone/>
            </a:pPr>
            <a:r>
              <a:rPr lang="fr-FR" sz="2400" dirty="0" smtClean="0"/>
              <a:t>6- Les </a:t>
            </a:r>
            <a:r>
              <a:rPr lang="fr-FR" sz="2400" dirty="0" err="1" smtClean="0"/>
              <a:t>Biofilms</a:t>
            </a:r>
            <a:r>
              <a:rPr lang="fr-FR" sz="2400" dirty="0" smtClean="0"/>
              <a:t>.</a:t>
            </a:r>
          </a:p>
          <a:p>
            <a:endParaRPr lang="fr-FR" sz="2400" dirty="0" smtClean="0"/>
          </a:p>
          <a:p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19</a:t>
            </a:fld>
            <a:endParaRPr lang="fr-BE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fr-FR" sz="2400" b="1" u="sng" dirty="0" smtClean="0"/>
              <a:t>Le Plan:</a:t>
            </a:r>
            <a:endParaRPr lang="fr-FR" sz="2400" b="1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0" y="714356"/>
            <a:ext cx="4495800" cy="61436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2000" dirty="0" smtClean="0"/>
              <a:t>   I. Introduction.</a:t>
            </a:r>
          </a:p>
          <a:p>
            <a:pPr>
              <a:buNone/>
            </a:pPr>
            <a:r>
              <a:rPr lang="fr-FR" sz="2000" dirty="0" smtClean="0"/>
              <a:t>   II. Nutrition et Croissance bactérienne.</a:t>
            </a:r>
          </a:p>
          <a:p>
            <a:pPr>
              <a:buNone/>
            </a:pPr>
            <a:r>
              <a:rPr lang="fr-FR" sz="2000" dirty="0" smtClean="0"/>
              <a:t>      A. Nutrition.</a:t>
            </a:r>
          </a:p>
          <a:p>
            <a:pPr>
              <a:buNone/>
            </a:pPr>
            <a:r>
              <a:rPr lang="fr-FR" sz="2000" dirty="0" smtClean="0"/>
              <a:t>    1. Les besoins élémentaires et énergétiques.</a:t>
            </a:r>
          </a:p>
          <a:p>
            <a:pPr>
              <a:buNone/>
            </a:pPr>
            <a:r>
              <a:rPr lang="fr-FR" sz="2000" dirty="0" smtClean="0"/>
              <a:t>   a. Les besoins élémentaires.</a:t>
            </a:r>
          </a:p>
          <a:p>
            <a:pPr>
              <a:buNone/>
            </a:pPr>
            <a:r>
              <a:rPr lang="fr-FR" sz="2000" dirty="0" smtClean="0"/>
              <a:t>   - Deux types de bactéries.</a:t>
            </a:r>
          </a:p>
          <a:p>
            <a:pPr>
              <a:buNone/>
            </a:pPr>
            <a:r>
              <a:rPr lang="fr-FR" sz="2000" dirty="0" smtClean="0"/>
              <a:t>   - L’Azote.</a:t>
            </a:r>
          </a:p>
          <a:p>
            <a:pPr>
              <a:buNone/>
            </a:pPr>
            <a:r>
              <a:rPr lang="fr-FR" sz="2000" dirty="0" smtClean="0"/>
              <a:t>   - le Phosphore et le Soufre.</a:t>
            </a:r>
          </a:p>
          <a:p>
            <a:pPr>
              <a:buNone/>
            </a:pPr>
            <a:r>
              <a:rPr lang="fr-FR" sz="2000" dirty="0" smtClean="0"/>
              <a:t>   - L’O2, l’H2, les Oligo-éléments.</a:t>
            </a:r>
          </a:p>
          <a:p>
            <a:pPr>
              <a:buNone/>
            </a:pPr>
            <a:r>
              <a:rPr lang="fr-FR" sz="2000" dirty="0" smtClean="0"/>
              <a:t>   b. les besoins énergétiques.</a:t>
            </a:r>
          </a:p>
          <a:p>
            <a:pPr>
              <a:buNone/>
            </a:pPr>
            <a:r>
              <a:rPr lang="fr-FR" sz="2000" dirty="0" smtClean="0"/>
              <a:t>   2. Les besoins spécifiques.</a:t>
            </a:r>
          </a:p>
          <a:p>
            <a:pPr>
              <a:buNone/>
            </a:pPr>
            <a:r>
              <a:rPr lang="fr-FR" sz="2000" dirty="0" smtClean="0"/>
              <a:t>  3. Les facteurs physiques.</a:t>
            </a:r>
          </a:p>
          <a:p>
            <a:pPr>
              <a:buNone/>
            </a:pPr>
            <a:r>
              <a:rPr lang="fr-FR" sz="2000" dirty="0" smtClean="0"/>
              <a:t>     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    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    </a:t>
            </a:r>
          </a:p>
          <a:p>
            <a:pPr>
              <a:buNone/>
            </a:pPr>
            <a:endParaRPr lang="fr-FR" sz="2000" dirty="0" smtClean="0"/>
          </a:p>
          <a:p>
            <a:pPr>
              <a:buNone/>
            </a:pPr>
            <a:r>
              <a:rPr lang="fr-FR" sz="2000" dirty="0" smtClean="0"/>
              <a:t>  </a:t>
            </a:r>
            <a:endParaRPr lang="fr-FR" sz="20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sz="half" idx="2"/>
          </p:nvPr>
        </p:nvSpPr>
        <p:spPr>
          <a:xfrm>
            <a:off x="4648200" y="714356"/>
            <a:ext cx="4495800" cy="614364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sz="2400" dirty="0" smtClean="0"/>
              <a:t>3. Les facteurs physiques:</a:t>
            </a:r>
          </a:p>
          <a:p>
            <a:pPr>
              <a:buNone/>
            </a:pPr>
            <a:r>
              <a:rPr lang="fr-FR" sz="2400" dirty="0" smtClean="0"/>
              <a:t>    a. La température.</a:t>
            </a:r>
          </a:p>
          <a:p>
            <a:pPr>
              <a:buNone/>
            </a:pPr>
            <a:r>
              <a:rPr lang="fr-FR" sz="2400" dirty="0" smtClean="0"/>
              <a:t>    b. Le PH.</a:t>
            </a:r>
          </a:p>
          <a:p>
            <a:pPr>
              <a:buNone/>
            </a:pPr>
            <a:r>
              <a:rPr lang="fr-FR" sz="2400" dirty="0" smtClean="0"/>
              <a:t>    c. L’O2.</a:t>
            </a:r>
          </a:p>
          <a:p>
            <a:pPr>
              <a:buNone/>
            </a:pPr>
            <a:r>
              <a:rPr lang="fr-FR" sz="2400" dirty="0" smtClean="0"/>
              <a:t>    d. La Pression osmotique.</a:t>
            </a:r>
          </a:p>
          <a:p>
            <a:pPr>
              <a:buNone/>
            </a:pPr>
            <a:r>
              <a:rPr lang="fr-FR" sz="2400" dirty="0" smtClean="0"/>
              <a:t> 4. La Croissance bactérienne.</a:t>
            </a:r>
          </a:p>
          <a:p>
            <a:pPr>
              <a:buNone/>
            </a:pPr>
            <a:r>
              <a:rPr lang="fr-FR" sz="2400" dirty="0" smtClean="0"/>
              <a:t>     1. Définition.</a:t>
            </a:r>
          </a:p>
          <a:p>
            <a:pPr>
              <a:buNone/>
            </a:pPr>
            <a:r>
              <a:rPr lang="fr-FR" sz="2400" dirty="0" smtClean="0"/>
              <a:t>     2. Techniques de mesure de croissance.</a:t>
            </a:r>
          </a:p>
          <a:p>
            <a:pPr>
              <a:buNone/>
            </a:pPr>
            <a:r>
              <a:rPr lang="fr-FR" sz="2400" dirty="0" smtClean="0"/>
              <a:t>       3. La courbe de croissance.</a:t>
            </a:r>
          </a:p>
          <a:p>
            <a:pPr>
              <a:buNone/>
            </a:pPr>
            <a:r>
              <a:rPr lang="fr-FR" sz="2400" dirty="0" smtClean="0"/>
              <a:t>       4. Modification de la courbe </a:t>
            </a:r>
            <a:r>
              <a:rPr lang="fr-FR" sz="2400" smtClean="0"/>
              <a:t>de croissance.</a:t>
            </a:r>
            <a:endParaRPr lang="fr-FR" sz="2400" dirty="0" smtClean="0"/>
          </a:p>
          <a:p>
            <a:pPr>
              <a:buNone/>
            </a:pPr>
            <a:r>
              <a:rPr lang="fr-FR" sz="2400" dirty="0" smtClean="0"/>
              <a:t>      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</a:t>
            </a:fld>
            <a:endParaRPr lang="fr-B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20</a:t>
            </a:fld>
            <a:endParaRPr lang="fr-B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21</a:t>
            </a:fld>
            <a:endParaRPr lang="fr-B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3. Métabolisme biochimique bactérien:</a:t>
            </a:r>
            <a:endParaRPr lang="fr-FR" sz="2400" u="sng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3</a:t>
            </a:fld>
            <a:endParaRPr lang="fr-BE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1" y="1764536"/>
            <a:ext cx="5762650" cy="4521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3. Métabolisme biochimique bactérien: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5572140"/>
          </a:xfrm>
        </p:spPr>
        <p:txBody>
          <a:bodyPr>
            <a:normAutofit/>
          </a:bodyPr>
          <a:lstStyle/>
          <a:p>
            <a:r>
              <a:rPr lang="fr-FR" sz="2000" dirty="0" smtClean="0"/>
              <a:t>Ces 2 réactions d’oxydation et de réduction sont </a:t>
            </a:r>
            <a:r>
              <a:rPr lang="fr-FR" sz="2000" dirty="0" err="1" smtClean="0"/>
              <a:t>exergoniques</a:t>
            </a:r>
            <a:r>
              <a:rPr lang="fr-FR" sz="2000" dirty="0" smtClean="0"/>
              <a:t>: </a:t>
            </a:r>
          </a:p>
          <a:p>
            <a:pPr>
              <a:buNone/>
            </a:pPr>
            <a:r>
              <a:rPr lang="fr-FR" sz="2000" dirty="0" smtClean="0"/>
              <a:t>      L’énergie libérée est emmagasinée en ATP.</a:t>
            </a:r>
          </a:p>
          <a:p>
            <a:r>
              <a:rPr lang="fr-FR" sz="2000" dirty="0" smtClean="0"/>
              <a:t>Le métabolisme énergétique d’une bactérie </a:t>
            </a:r>
            <a:r>
              <a:rPr lang="fr-FR" sz="2000" dirty="0" err="1" smtClean="0"/>
              <a:t>chimioorganotrophe</a:t>
            </a:r>
            <a:r>
              <a:rPr lang="fr-FR" sz="2000" dirty="0" smtClean="0"/>
              <a:t> est constitué d’une suite de réactions REDOX avec libération d’énergie, partant d’un substrat organique.</a:t>
            </a:r>
          </a:p>
          <a:p>
            <a:r>
              <a:rPr lang="fr-FR" sz="2000" dirty="0" smtClean="0"/>
              <a:t>Le composé organique est soit:</a:t>
            </a:r>
          </a:p>
          <a:p>
            <a:pPr>
              <a:buNone/>
            </a:pPr>
            <a:r>
              <a:rPr lang="fr-FR" sz="2000" dirty="0" smtClean="0"/>
              <a:t>      Un hydrate de carbone (surtout le glucose),</a:t>
            </a:r>
          </a:p>
          <a:p>
            <a:pPr>
              <a:buNone/>
            </a:pPr>
            <a:r>
              <a:rPr lang="fr-FR" sz="2000" dirty="0" smtClean="0"/>
              <a:t>      Un acide aminé,</a:t>
            </a:r>
          </a:p>
          <a:p>
            <a:pPr>
              <a:buNone/>
            </a:pPr>
            <a:r>
              <a:rPr lang="fr-FR" sz="2000" dirty="0" smtClean="0"/>
              <a:t>      Un alcane,</a:t>
            </a:r>
          </a:p>
          <a:p>
            <a:pPr>
              <a:buNone/>
            </a:pPr>
            <a:r>
              <a:rPr lang="fr-FR" sz="2000" dirty="0" smtClean="0"/>
              <a:t>      Une base purique ou pyrimidique.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4</a:t>
            </a:fld>
            <a:endParaRPr lang="fr-B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5</a:t>
            </a:fld>
            <a:endParaRPr lang="fr-BE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-214338"/>
            <a:ext cx="7643866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5786454"/>
            <a:ext cx="8429652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28670"/>
          </a:xfrm>
        </p:spPr>
        <p:txBody>
          <a:bodyPr>
            <a:normAutofit/>
          </a:bodyPr>
          <a:lstStyle/>
          <a:p>
            <a:r>
              <a:rPr lang="fr-FR" sz="2400" u="sng" dirty="0" smtClean="0"/>
              <a:t>3. Métabolisme biochimique bactérien:</a:t>
            </a: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071546"/>
            <a:ext cx="9144000" cy="578645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3 principales voies enzymatiques, à localisation </a:t>
            </a:r>
            <a:r>
              <a:rPr lang="fr-FR" sz="2000" dirty="0" smtClean="0">
                <a:solidFill>
                  <a:srgbClr val="C00000"/>
                </a:solidFill>
              </a:rPr>
              <a:t>cytoplasmique,</a:t>
            </a:r>
            <a:r>
              <a:rPr lang="fr-FR" sz="2000" dirty="0" smtClean="0"/>
              <a:t> oxydent le glucose en </a:t>
            </a:r>
            <a:r>
              <a:rPr lang="fr-FR" sz="2000" dirty="0" smtClean="0">
                <a:solidFill>
                  <a:srgbClr val="FF0000"/>
                </a:solidFill>
              </a:rPr>
              <a:t>acide pyruvique</a:t>
            </a:r>
            <a:r>
              <a:rPr lang="fr-FR" sz="2000" dirty="0" smtClean="0"/>
              <a:t>, véritable plaque tournante du métabolisme, situé au carrefour du métabolisme intermédiaire :</a:t>
            </a:r>
          </a:p>
          <a:p>
            <a:pPr>
              <a:buNone/>
            </a:pPr>
            <a:r>
              <a:rPr lang="fr-FR" sz="2000" dirty="0" smtClean="0"/>
              <a:t>      La voie d’</a:t>
            </a:r>
            <a:r>
              <a:rPr lang="fr-FR" sz="2000" dirty="0" err="1" smtClean="0"/>
              <a:t>embden</a:t>
            </a:r>
            <a:r>
              <a:rPr lang="fr-FR" sz="2000" dirty="0" smtClean="0"/>
              <a:t>-Meyerhof –</a:t>
            </a:r>
            <a:r>
              <a:rPr lang="fr-FR" sz="2000" dirty="0" err="1" smtClean="0"/>
              <a:t>Parnas</a:t>
            </a:r>
            <a:r>
              <a:rPr lang="fr-FR" sz="2000" dirty="0" smtClean="0"/>
              <a:t> (EMP) = voie des Hexoses-</a:t>
            </a:r>
            <a:r>
              <a:rPr lang="fr-FR" sz="2000" dirty="0" err="1" smtClean="0"/>
              <a:t>Diphosphates</a:t>
            </a:r>
            <a:r>
              <a:rPr lang="fr-FR" sz="2000" dirty="0" smtClean="0"/>
              <a:t>,</a:t>
            </a:r>
          </a:p>
          <a:p>
            <a:pPr>
              <a:buNone/>
            </a:pPr>
            <a:r>
              <a:rPr lang="fr-FR" sz="2000" dirty="0" smtClean="0"/>
              <a:t>      La voie des Hexoses-</a:t>
            </a:r>
            <a:r>
              <a:rPr lang="fr-FR" sz="2000" dirty="0" err="1" smtClean="0"/>
              <a:t>Monophosphates</a:t>
            </a:r>
            <a:r>
              <a:rPr lang="fr-FR" sz="2000" dirty="0" smtClean="0"/>
              <a:t> = voie des Pentoses-Phosphates,</a:t>
            </a:r>
          </a:p>
          <a:p>
            <a:pPr>
              <a:buNone/>
            </a:pPr>
            <a:r>
              <a:rPr lang="fr-FR" sz="2000" dirty="0" smtClean="0"/>
              <a:t>      La voie du 2-</a:t>
            </a:r>
            <a:r>
              <a:rPr lang="fr-FR" sz="2000" dirty="0" err="1" smtClean="0"/>
              <a:t>céto</a:t>
            </a:r>
            <a:r>
              <a:rPr lang="fr-FR" sz="2000" dirty="0" smtClean="0"/>
              <a:t>-3-</a:t>
            </a:r>
            <a:r>
              <a:rPr lang="fr-FR" sz="2000" dirty="0" err="1" smtClean="0"/>
              <a:t>déoxy</a:t>
            </a:r>
            <a:r>
              <a:rPr lang="fr-FR" sz="2000" dirty="0" smtClean="0"/>
              <a:t>-gluconate = voie d’</a:t>
            </a:r>
            <a:r>
              <a:rPr lang="fr-FR" sz="2000" dirty="0" err="1" smtClean="0"/>
              <a:t>Entner</a:t>
            </a:r>
            <a:r>
              <a:rPr lang="fr-FR" sz="2000" dirty="0" smtClean="0"/>
              <a:t>-</a:t>
            </a:r>
            <a:r>
              <a:rPr lang="fr-FR" sz="2000" dirty="0" err="1" smtClean="0"/>
              <a:t>Doudoroff</a:t>
            </a:r>
            <a:r>
              <a:rPr lang="fr-FR" sz="2000" dirty="0" smtClean="0"/>
              <a:t>. </a:t>
            </a:r>
          </a:p>
          <a:p>
            <a:pPr>
              <a:buNone/>
            </a:pPr>
            <a:r>
              <a:rPr lang="fr-FR" sz="2000" dirty="0" smtClean="0"/>
              <a:t>      Lors du métabolisme intermédiaire du Glucose , apparaissent des molécules de </a:t>
            </a:r>
            <a:r>
              <a:rPr lang="fr-FR" sz="2000" dirty="0" smtClean="0">
                <a:solidFill>
                  <a:srgbClr val="C00000"/>
                </a:solidFill>
              </a:rPr>
              <a:t>NADH2 ( les bactéries peuvent les</a:t>
            </a:r>
            <a:r>
              <a:rPr lang="fr-FR" sz="2000" dirty="0" smtClean="0"/>
              <a:t> </a:t>
            </a:r>
            <a:r>
              <a:rPr lang="fr-FR" sz="2000" dirty="0" err="1" smtClean="0">
                <a:solidFill>
                  <a:srgbClr val="C00000"/>
                </a:solidFill>
              </a:rPr>
              <a:t>réoxyder</a:t>
            </a:r>
            <a:r>
              <a:rPr lang="fr-FR" sz="2000" dirty="0" smtClean="0">
                <a:solidFill>
                  <a:srgbClr val="C00000"/>
                </a:solidFill>
              </a:rPr>
              <a:t>).</a:t>
            </a:r>
          </a:p>
          <a:p>
            <a:pPr>
              <a:buNone/>
            </a:pPr>
            <a:endParaRPr lang="fr-FR" sz="2000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fr-FR" sz="2000" dirty="0" smtClean="0">
                <a:solidFill>
                  <a:srgbClr val="C00000"/>
                </a:solidFill>
              </a:rPr>
              <a:t>       </a:t>
            </a:r>
            <a:r>
              <a:rPr lang="fr-FR" sz="2000" u="sng" dirty="0" smtClean="0">
                <a:solidFill>
                  <a:srgbClr val="002060"/>
                </a:solidFill>
              </a:rPr>
              <a:t>Remarque:</a:t>
            </a:r>
          </a:p>
          <a:p>
            <a:pPr>
              <a:buNone/>
            </a:pPr>
            <a:r>
              <a:rPr lang="fr-FR" sz="2000" dirty="0" smtClean="0"/>
              <a:t>       Aérobiose: l’accepteur final = l’oxygène moléculaire par le biais de la chaîne respiratoire.</a:t>
            </a:r>
          </a:p>
          <a:p>
            <a:pPr>
              <a:buNone/>
            </a:pPr>
            <a:r>
              <a:rPr lang="fr-FR" sz="2000" dirty="0" smtClean="0"/>
              <a:t>       Anaérobiose: les accepteurs = des composés organiques autres que l’oxygène moléculaire.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6</a:t>
            </a:fld>
            <a:endParaRPr lang="fr-B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85794"/>
          </a:xfrm>
        </p:spPr>
        <p:txBody>
          <a:bodyPr>
            <a:normAutofit fontScale="90000"/>
          </a:bodyPr>
          <a:lstStyle/>
          <a:p>
            <a:r>
              <a:rPr lang="fr-FR" sz="2400" b="1" dirty="0" smtClean="0"/>
              <a:t/>
            </a:r>
            <a:br>
              <a:rPr lang="fr-FR" sz="2400" b="1" dirty="0" smtClean="0"/>
            </a:br>
            <a:r>
              <a:rPr lang="fr-FR" sz="2700" b="1" u="sng" dirty="0" smtClean="0"/>
              <a:t>1-2) La respiration :</a:t>
            </a:r>
            <a:r>
              <a:rPr lang="fr-FR" sz="2700" u="sng" dirty="0" smtClean="0"/>
              <a:t/>
            </a:r>
            <a:br>
              <a:rPr lang="fr-FR" sz="2700" u="sng" dirty="0" smtClean="0"/>
            </a:br>
            <a:endParaRPr lang="fr-FR" sz="2700" u="sng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92933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 </a:t>
            </a:r>
          </a:p>
          <a:p>
            <a:pPr>
              <a:buNone/>
            </a:pPr>
            <a:r>
              <a:rPr lang="fr-FR" sz="2000" dirty="0" smtClean="0"/>
              <a:t>     Le pyruvate est principalement oxydé en </a:t>
            </a:r>
            <a:r>
              <a:rPr lang="fr-FR" sz="2000" dirty="0" err="1" smtClean="0"/>
              <a:t>Acetyl-Coenzyme</a:t>
            </a:r>
            <a:r>
              <a:rPr lang="fr-FR" sz="2000" dirty="0" smtClean="0"/>
              <a:t> A , </a:t>
            </a:r>
          </a:p>
          <a:p>
            <a:pPr>
              <a:buNone/>
            </a:pPr>
            <a:r>
              <a:rPr lang="fr-FR" sz="2000" dirty="0" smtClean="0"/>
              <a:t>     ces 2 composés étant au carrefour du métabolisme intermédiaire . </a:t>
            </a:r>
          </a:p>
          <a:p>
            <a:pPr>
              <a:buNone/>
            </a:pPr>
            <a:r>
              <a:rPr lang="fr-FR" sz="2000" dirty="0" smtClean="0"/>
              <a:t>      Le pyruvate est le point d’aboutissement obligé de toutes les voies de dégradation du Glucose et des voies d’oxydation de nombreux acides aminés. </a:t>
            </a:r>
          </a:p>
          <a:p>
            <a:pPr>
              <a:buNone/>
            </a:pPr>
            <a:r>
              <a:rPr lang="fr-FR" sz="2000" dirty="0" smtClean="0"/>
              <a:t>        transformé en </a:t>
            </a:r>
            <a:r>
              <a:rPr lang="fr-FR" sz="2000" dirty="0" err="1" smtClean="0"/>
              <a:t>Acetyl</a:t>
            </a:r>
            <a:r>
              <a:rPr lang="fr-FR" sz="2000" dirty="0" smtClean="0"/>
              <a:t>~</a:t>
            </a:r>
            <a:r>
              <a:rPr lang="fr-FR" sz="2000" dirty="0" err="1" smtClean="0"/>
              <a:t>CoA</a:t>
            </a:r>
            <a:r>
              <a:rPr lang="fr-FR" sz="2000" dirty="0" smtClean="0"/>
              <a:t> par décarboxylation oxydative.</a:t>
            </a:r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7</a:t>
            </a:fld>
            <a:endParaRPr lang="fr-B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400" u="sng" dirty="0" smtClean="0"/>
              <a:t>1-2-1) Le cycle de Krebs:</a:t>
            </a:r>
            <a:br>
              <a:rPr lang="fr-FR" sz="2400" u="sng" dirty="0" smtClean="0"/>
            </a:br>
            <a:endParaRPr lang="fr-FR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000" dirty="0" smtClean="0"/>
              <a:t>     - L’</a:t>
            </a:r>
            <a:r>
              <a:rPr lang="fr-FR" sz="2000" dirty="0" err="1" smtClean="0"/>
              <a:t>Acetyl</a:t>
            </a:r>
            <a:r>
              <a:rPr lang="fr-FR" sz="2000" dirty="0" smtClean="0"/>
              <a:t>~</a:t>
            </a:r>
            <a:r>
              <a:rPr lang="fr-FR" sz="2000" dirty="0" err="1" smtClean="0"/>
              <a:t>CoA</a:t>
            </a:r>
            <a:r>
              <a:rPr lang="fr-FR" sz="2000" dirty="0" smtClean="0"/>
              <a:t> réagit avec l’acide oxaloacétique pour former de l’acide citrique .</a:t>
            </a:r>
          </a:p>
          <a:p>
            <a:pPr>
              <a:buNone/>
            </a:pPr>
            <a:r>
              <a:rPr lang="fr-FR" sz="2000" dirty="0" smtClean="0"/>
              <a:t>      Suit une succession de réactions d’oxydation et décarboxylation, avec réductions de NAD en NADH2 couplées aux réactions d’oxydation  permettent de régénérer du NAD+.</a:t>
            </a:r>
          </a:p>
          <a:p>
            <a:pPr>
              <a:buNone/>
            </a:pPr>
            <a:r>
              <a:rPr lang="fr-FR" sz="2000" dirty="0" smtClean="0"/>
              <a:t>       Energie: chaque tour de cycle de Krebs génère 4 réactions de déshydrogénation.</a:t>
            </a:r>
          </a:p>
          <a:p>
            <a:pPr>
              <a:buNone/>
            </a:pPr>
            <a:r>
              <a:rPr lang="fr-FR" sz="2000" dirty="0" smtClean="0"/>
              <a:t>      Pour un </a:t>
            </a:r>
            <a:r>
              <a:rPr lang="fr-FR" sz="2000" dirty="0" err="1" smtClean="0"/>
              <a:t>Acetyl</a:t>
            </a:r>
            <a:r>
              <a:rPr lang="fr-FR" sz="2000" dirty="0" smtClean="0"/>
              <a:t>~</a:t>
            </a:r>
            <a:r>
              <a:rPr lang="fr-FR" sz="2000" dirty="0" err="1" smtClean="0"/>
              <a:t>CoA</a:t>
            </a:r>
            <a:r>
              <a:rPr lang="fr-FR" sz="2000" dirty="0" smtClean="0"/>
              <a:t> incorporé au cycle, 3 NADH2 et 1 FADH2 sont générés et 1 ATP est produit directement au niveau du cycle.</a:t>
            </a:r>
          </a:p>
          <a:p>
            <a:pPr>
              <a:buNone/>
            </a:pPr>
            <a:r>
              <a:rPr lang="fr-FR" sz="2000" dirty="0" smtClean="0"/>
              <a:t>      Les molécules de NADH2 et de FADH2 alimentent en électrons les coenzymes de la chaîne respiratoire. </a:t>
            </a:r>
          </a:p>
          <a:p>
            <a:pPr>
              <a:buNone/>
            </a:pPr>
            <a:r>
              <a:rPr lang="fr-FR" sz="2000" dirty="0" smtClean="0"/>
              <a:t>      Au cours de leur passage dans la chaîne, chaque NADH2 produit 3 ATP et chaque FADH2, 2 ATP. Ainsi, chaque tour de cycle produit 12 ATP.</a:t>
            </a:r>
          </a:p>
          <a:p>
            <a:endParaRPr lang="fr-FR" sz="2000" dirty="0" smtClean="0"/>
          </a:p>
          <a:p>
            <a:endParaRPr lang="fr-FR" sz="20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8</a:t>
            </a:fld>
            <a:endParaRPr lang="fr-B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9</a:t>
            </a:fld>
            <a:endParaRPr lang="fr-BE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5" y="500042"/>
            <a:ext cx="6887002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2824</TotalTime>
  <Words>1061</Words>
  <PresentationFormat>Affichage à l'écran (4:3)</PresentationFormat>
  <Paragraphs>139</Paragraphs>
  <Slides>21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Physiologie Bactérienne:</vt:lpstr>
      <vt:lpstr>Le Plan:</vt:lpstr>
      <vt:lpstr>3. Métabolisme biochimique bactérien:</vt:lpstr>
      <vt:lpstr>3. Métabolisme biochimique bactérien:</vt:lpstr>
      <vt:lpstr>Diapositive 5</vt:lpstr>
      <vt:lpstr>3. Métabolisme biochimique bactérien:</vt:lpstr>
      <vt:lpstr> 1-2) La respiration : </vt:lpstr>
      <vt:lpstr>1-2-1) Le cycle de Krebs: </vt:lpstr>
      <vt:lpstr>Diapositive 9</vt:lpstr>
      <vt:lpstr>  1-2-2) La chaîne respiratoire:</vt:lpstr>
      <vt:lpstr>La Chaine respiratoire (Suite):</vt:lpstr>
      <vt:lpstr> 1-3) La Fermentation du Glucose:</vt:lpstr>
      <vt:lpstr>Diapositive 13</vt:lpstr>
      <vt:lpstr>Diapositive 14</vt:lpstr>
      <vt:lpstr>1-4) Tests d’exploration du métabolisme énergétique:</vt:lpstr>
      <vt:lpstr>2- Métabolisme Glucidique :</vt:lpstr>
      <vt:lpstr>3- Métabolisme Protidique :</vt:lpstr>
      <vt:lpstr>4- Métabolisme lipidique :</vt:lpstr>
      <vt:lpstr>Applications de la physiologie bactérienne : </vt:lpstr>
      <vt:lpstr>Diapositive 20</vt:lpstr>
      <vt:lpstr>Diapositive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Physiologie Bactérienne:</dc:title>
  <dc:creator>HP N'TIC</dc:creator>
  <cp:lastModifiedBy>HoC</cp:lastModifiedBy>
  <cp:revision>121</cp:revision>
  <dcterms:created xsi:type="dcterms:W3CDTF">2022-02-24T05:20:01Z</dcterms:created>
  <dcterms:modified xsi:type="dcterms:W3CDTF">2024-01-29T11:00:32Z</dcterms:modified>
</cp:coreProperties>
</file>