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90" r:id="rId10"/>
    <p:sldId id="267" r:id="rId11"/>
    <p:sldId id="287" r:id="rId12"/>
    <p:sldId id="288" r:id="rId13"/>
    <p:sldId id="268" r:id="rId14"/>
    <p:sldId id="269" r:id="rId15"/>
    <p:sldId id="270" r:id="rId16"/>
    <p:sldId id="272" r:id="rId17"/>
    <p:sldId id="273" r:id="rId18"/>
    <p:sldId id="289" r:id="rId19"/>
    <p:sldId id="286" r:id="rId20"/>
    <p:sldId id="274" r:id="rId21"/>
    <p:sldId id="275" r:id="rId22"/>
    <p:sldId id="276" r:id="rId23"/>
    <p:sldId id="278" r:id="rId24"/>
    <p:sldId id="279" r:id="rId25"/>
    <p:sldId id="281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5620"/>
    <p:restoredTop sz="92473" autoAdjust="0"/>
  </p:normalViewPr>
  <p:slideViewPr>
    <p:cSldViewPr>
      <p:cViewPr varScale="1">
        <p:scale>
          <a:sx n="67" d="100"/>
          <a:sy n="67" d="100"/>
        </p:scale>
        <p:origin x="-19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D2A92-A951-4DC7-8D76-C4CC08C7CF35}" type="datetimeFigureOut">
              <a:rPr lang="fr-FR" smtClean="0"/>
              <a:pPr/>
              <a:t>26/02/2024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D4991-D8EA-40FD-AA42-188B8A941F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24697-FC3A-4F64-B570-B53286C30697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B692-228A-44B1-A335-0B219998F5AE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09A6-6AB3-480C-AAE8-123443128EC8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574A-C588-4F40-857D-DE644B00CE53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57A92-47B3-44F5-8227-161B8C98E41F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F21E-D5C0-473E-B84A-F196A571FB7D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72194-020A-44D7-829B-F10C23C30960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89F1-58CC-46FC-9740-A74130ABB4BC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2DE4-2164-4E68-8D33-5A662284CEDC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FF6E4-66BA-42E9-B815-2CB0B6815E21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5820-4150-4443-A268-44619CEA9B6D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BA86A-3AE8-4037-AD1D-4BAF263C846E}" type="datetime1">
              <a:rPr lang="fr-FR" smtClean="0"/>
              <a:pPr/>
              <a:t>26/02/2024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2357430"/>
            <a:ext cx="7772400" cy="1470025"/>
          </a:xfrm>
        </p:spPr>
        <p:txBody>
          <a:bodyPr>
            <a:normAutofit/>
          </a:bodyPr>
          <a:lstStyle/>
          <a:p>
            <a:r>
              <a:rPr lang="fr-FR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Antibiotiques: Les Résistances</a:t>
            </a:r>
            <a:endParaRPr lang="fr-FR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Préparée par: S. Kara-Slimane,</a:t>
            </a:r>
          </a:p>
          <a:p>
            <a:r>
              <a:rPr lang="fr-FR" sz="2000" dirty="0" err="1" smtClean="0"/>
              <a:t>Maître-Assistante</a:t>
            </a:r>
            <a:r>
              <a:rPr lang="fr-FR" sz="2000" dirty="0" smtClean="0"/>
              <a:t> en microbiologie,</a:t>
            </a:r>
          </a:p>
          <a:p>
            <a:r>
              <a:rPr lang="fr-FR" sz="2000" dirty="0" smtClean="0"/>
              <a:t>CHU </a:t>
            </a:r>
            <a:r>
              <a:rPr lang="fr-FR" sz="2000" dirty="0" err="1" smtClean="0"/>
              <a:t>Béjaia</a:t>
            </a:r>
            <a:r>
              <a:rPr lang="fr-FR" sz="2000" dirty="0" smtClean="0"/>
              <a:t>.</a:t>
            </a:r>
          </a:p>
          <a:p>
            <a:r>
              <a:rPr lang="fr-FR" sz="2000" dirty="0" smtClean="0"/>
              <a:t>2023-2024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Mécanismes de résistance:</a:t>
            </a: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I.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Modification de la cible:</a:t>
            </a:r>
          </a:p>
          <a:p>
            <a:pPr>
              <a:buNone/>
            </a:pPr>
            <a:r>
              <a:rPr lang="fr-FR" sz="2000" dirty="0" smtClean="0"/>
              <a:t>    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Modification qualitative: </a:t>
            </a:r>
          </a:p>
          <a:p>
            <a:pPr>
              <a:buNone/>
            </a:pPr>
            <a:r>
              <a:rPr lang="fr-FR" sz="2000" dirty="0" smtClean="0"/>
              <a:t>      Cette modification qualitative peut se faire par mutation de la cible de l'antibiotique, les antibiotiques se fixent sur une cible précise dans la cellule : </a:t>
            </a:r>
          </a:p>
          <a:p>
            <a:pPr>
              <a:buNone/>
            </a:pPr>
            <a:r>
              <a:rPr lang="fr-FR" sz="2000" dirty="0" smtClean="0"/>
              <a:t>      paroi, ribosome... </a:t>
            </a:r>
          </a:p>
          <a:p>
            <a:pPr>
              <a:buNone/>
            </a:pPr>
            <a:r>
              <a:rPr lang="fr-FR" sz="2000" dirty="0" smtClean="0"/>
              <a:t>      Une </a:t>
            </a:r>
            <a:r>
              <a:rPr lang="fr-FR" sz="2000" dirty="0" smtClean="0">
                <a:solidFill>
                  <a:srgbClr val="C00000"/>
                </a:solidFill>
              </a:rPr>
              <a:t>modification consécutive</a:t>
            </a:r>
            <a:r>
              <a:rPr lang="fr-FR" sz="2000" dirty="0" smtClean="0"/>
              <a:t> à une </a:t>
            </a:r>
            <a:r>
              <a:rPr lang="fr-FR" sz="2000" dirty="0" smtClean="0">
                <a:solidFill>
                  <a:srgbClr val="C00000"/>
                </a:solidFill>
              </a:rPr>
              <a:t>mutation</a:t>
            </a:r>
            <a:r>
              <a:rPr lang="fr-FR" sz="2000" dirty="0" smtClean="0"/>
              <a:t> ou par des </a:t>
            </a:r>
            <a:r>
              <a:rPr lang="fr-FR" sz="2000" dirty="0" smtClean="0">
                <a:solidFill>
                  <a:srgbClr val="C00000"/>
                </a:solidFill>
              </a:rPr>
              <a:t>protéines</a:t>
            </a:r>
            <a:r>
              <a:rPr lang="fr-FR" sz="2000" dirty="0" smtClean="0"/>
              <a:t> empêchant l’accès au site de fixation suffit à empêcher la liaison.</a:t>
            </a:r>
          </a:p>
          <a:p>
            <a:pPr>
              <a:buNone/>
            </a:pPr>
            <a:r>
              <a:rPr lang="fr-FR" sz="2000" dirty="0" smtClean="0"/>
              <a:t>      C'est l'un des mécanismes de résistance à la streptomycine, antibiotique utilisé pour traiter la tuberculose. </a:t>
            </a:r>
          </a:p>
          <a:p>
            <a:pPr>
              <a:buNone/>
            </a:pPr>
            <a:r>
              <a:rPr lang="fr-FR" sz="2000" dirty="0" smtClean="0"/>
              <a:t>      les bactéries peuvent aussi sécréter une </a:t>
            </a:r>
            <a:r>
              <a:rPr lang="fr-FR" sz="2000" dirty="0" smtClean="0">
                <a:solidFill>
                  <a:srgbClr val="C00000"/>
                </a:solidFill>
              </a:rPr>
              <a:t>enzyme spécifique</a:t>
            </a:r>
            <a:r>
              <a:rPr lang="fr-FR" sz="2000" dirty="0" smtClean="0"/>
              <a:t> qui effectue une modification chimique covalente de la cible,</a:t>
            </a:r>
          </a:p>
          <a:p>
            <a:pPr>
              <a:buNone/>
            </a:pPr>
            <a:r>
              <a:rPr lang="fr-FR" sz="2000" dirty="0" smtClean="0"/>
              <a:t>      Exemple:  par une </a:t>
            </a:r>
            <a:r>
              <a:rPr lang="fr-FR" sz="2000" dirty="0" err="1" smtClean="0">
                <a:solidFill>
                  <a:srgbClr val="C00000"/>
                </a:solidFill>
              </a:rPr>
              <a:t>méthylation</a:t>
            </a:r>
            <a:r>
              <a:rPr lang="fr-FR" sz="2000" dirty="0" smtClean="0"/>
              <a:t>  inhibant la fixation de l'antibiotique,  </a:t>
            </a:r>
          </a:p>
          <a:p>
            <a:pPr>
              <a:buNone/>
            </a:pPr>
            <a:r>
              <a:rPr lang="fr-FR" sz="2000" dirty="0" smtClean="0"/>
              <a:t>      la résistance aux macrolides, où une </a:t>
            </a:r>
            <a:r>
              <a:rPr lang="fr-FR" sz="2000" dirty="0" err="1" smtClean="0"/>
              <a:t>méthylase</a:t>
            </a:r>
            <a:r>
              <a:rPr lang="fr-FR" sz="2000" dirty="0" smtClean="0"/>
              <a:t> confère une résistance en modifiant l'ARN </a:t>
            </a:r>
            <a:r>
              <a:rPr lang="fr-FR" sz="2000" dirty="0" err="1" smtClean="0"/>
              <a:t>ribosomique</a:t>
            </a:r>
            <a:r>
              <a:rPr lang="fr-FR" sz="2000" dirty="0" smtClean="0"/>
              <a:t> au niveau du site de liaison de l'antibiotique. 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143000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Modification de la cible: </a:t>
            </a:r>
            <a:b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Résistance par imperméabilité de la structure externe de la bactérie:</a:t>
            </a: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Certaines bactéries produisent une </a:t>
            </a:r>
            <a:r>
              <a:rPr lang="fr-FR" sz="2000" dirty="0" smtClean="0">
                <a:solidFill>
                  <a:srgbClr val="C00000"/>
                </a:solidFill>
              </a:rPr>
              <a:t>capsule </a:t>
            </a:r>
            <a:r>
              <a:rPr lang="fr-FR" sz="2000" dirty="0" smtClean="0"/>
              <a:t>(ex. </a:t>
            </a:r>
            <a:r>
              <a:rPr lang="fr-FR" sz="2000" dirty="0" err="1" smtClean="0"/>
              <a:t>Klebsiella</a:t>
            </a:r>
            <a:r>
              <a:rPr lang="fr-FR" sz="2000" dirty="0" smtClean="0"/>
              <a:t> </a:t>
            </a:r>
            <a:r>
              <a:rPr lang="fr-FR" sz="2000" dirty="0" err="1" smtClean="0"/>
              <a:t>pneumoniae</a:t>
            </a:r>
            <a:r>
              <a:rPr lang="fr-FR" sz="2000" dirty="0" smtClean="0"/>
              <a:t>, </a:t>
            </a:r>
            <a:r>
              <a:rPr lang="fr-FR" sz="2000" dirty="0" err="1" smtClean="0"/>
              <a:t>Haemophilus</a:t>
            </a:r>
            <a:r>
              <a:rPr lang="fr-FR" sz="2000" dirty="0" smtClean="0"/>
              <a:t> </a:t>
            </a:r>
            <a:r>
              <a:rPr lang="fr-FR" sz="2000" dirty="0" err="1" smtClean="0"/>
              <a:t>influenzae</a:t>
            </a:r>
            <a:r>
              <a:rPr lang="fr-FR" sz="2000" dirty="0" smtClean="0"/>
              <a:t>, </a:t>
            </a:r>
            <a:r>
              <a:rPr lang="fr-FR" sz="2000" dirty="0" err="1" smtClean="0"/>
              <a:t>Neisseria</a:t>
            </a:r>
            <a:r>
              <a:rPr lang="fr-FR" sz="2000" dirty="0" smtClean="0"/>
              <a:t> </a:t>
            </a:r>
            <a:r>
              <a:rPr lang="fr-FR" sz="2000" dirty="0" err="1" smtClean="0"/>
              <a:t>sp</a:t>
            </a:r>
            <a:r>
              <a:rPr lang="fr-FR" sz="2000" dirty="0" smtClean="0"/>
              <a:t>., </a:t>
            </a:r>
            <a:r>
              <a:rPr lang="fr-FR" sz="2000" dirty="0" err="1" smtClean="0"/>
              <a:t>Streptococcus</a:t>
            </a:r>
            <a:r>
              <a:rPr lang="fr-FR" sz="2000" dirty="0" smtClean="0"/>
              <a:t> </a:t>
            </a:r>
            <a:r>
              <a:rPr lang="fr-FR" sz="2000" dirty="0" err="1" smtClean="0"/>
              <a:t>sp</a:t>
            </a:r>
            <a:r>
              <a:rPr lang="fr-FR" sz="2000" dirty="0" smtClean="0"/>
              <a:t>.) ou sécrètent</a:t>
            </a:r>
          </a:p>
          <a:p>
            <a:pPr>
              <a:buNone/>
            </a:pPr>
            <a:r>
              <a:rPr lang="fr-FR" sz="2000" dirty="0" smtClean="0"/>
              <a:t>      un </a:t>
            </a:r>
            <a:r>
              <a:rPr lang="fr-FR" sz="2000" dirty="0" err="1" smtClean="0">
                <a:solidFill>
                  <a:srgbClr val="C00000"/>
                </a:solidFill>
              </a:rPr>
              <a:t>slime</a:t>
            </a:r>
            <a:r>
              <a:rPr lang="fr-FR" sz="2000" dirty="0" smtClean="0">
                <a:solidFill>
                  <a:srgbClr val="C00000"/>
                </a:solidFill>
              </a:rPr>
              <a:t> </a:t>
            </a:r>
            <a:r>
              <a:rPr lang="fr-FR" sz="2000" dirty="0" smtClean="0"/>
              <a:t>de nature </a:t>
            </a:r>
            <a:r>
              <a:rPr lang="fr-FR" sz="2000" dirty="0" smtClean="0">
                <a:solidFill>
                  <a:srgbClr val="C00000"/>
                </a:solidFill>
              </a:rPr>
              <a:t>polysaccharidique</a:t>
            </a:r>
            <a:r>
              <a:rPr lang="fr-FR" sz="2000" dirty="0" smtClean="0"/>
              <a:t> (</a:t>
            </a:r>
            <a:r>
              <a:rPr lang="fr-FR" sz="2000" dirty="0" err="1" smtClean="0"/>
              <a:t>Pseudomonas</a:t>
            </a:r>
            <a:r>
              <a:rPr lang="fr-FR" sz="2000" dirty="0" smtClean="0"/>
              <a:t> </a:t>
            </a:r>
            <a:r>
              <a:rPr lang="fr-FR" sz="2000" dirty="0" err="1" smtClean="0"/>
              <a:t>aeruginosa</a:t>
            </a:r>
            <a:r>
              <a:rPr lang="fr-FR" sz="2000" dirty="0" smtClean="0"/>
              <a:t>, </a:t>
            </a:r>
            <a:r>
              <a:rPr lang="fr-FR" sz="2000" dirty="0" err="1" smtClean="0"/>
              <a:t>Staphylococcus</a:t>
            </a:r>
            <a:r>
              <a:rPr lang="fr-FR" sz="2000" dirty="0" smtClean="0"/>
              <a:t> </a:t>
            </a:r>
            <a:r>
              <a:rPr lang="fr-FR" sz="2000" dirty="0" err="1" smtClean="0"/>
              <a:t>sp</a:t>
            </a:r>
            <a:r>
              <a:rPr lang="fr-FR" sz="2000" dirty="0" smtClean="0"/>
              <a:t>.) qui peuvent diminuer la diffusion des antibiotiques par un effet barrière ou une modification de la charge externe des bactéries.</a:t>
            </a:r>
          </a:p>
          <a:p>
            <a:pPr>
              <a:buNone/>
            </a:pPr>
            <a:r>
              <a:rPr lang="fr-FR" sz="2000" dirty="0" smtClean="0"/>
              <a:t>      Il peut aussi y avoir une </a:t>
            </a:r>
            <a:r>
              <a:rPr lang="fr-FR" sz="2000" dirty="0" smtClean="0">
                <a:solidFill>
                  <a:srgbClr val="C00000"/>
                </a:solidFill>
              </a:rPr>
              <a:t>augmentation de l’épaisseur de la paroi </a:t>
            </a:r>
            <a:r>
              <a:rPr lang="fr-FR" sz="2000" dirty="0" smtClean="0"/>
              <a:t>(</a:t>
            </a:r>
            <a:r>
              <a:rPr lang="fr-FR" sz="2000" dirty="0" err="1" smtClean="0"/>
              <a:t>Staphylococcus</a:t>
            </a:r>
            <a:r>
              <a:rPr lang="fr-FR" sz="2000" dirty="0" smtClean="0"/>
              <a:t>). L’exemple des aminosides, dont la pénétration in vitro est ralentie chez les souches de </a:t>
            </a:r>
            <a:r>
              <a:rPr lang="fr-FR" sz="2000" dirty="0" err="1" smtClean="0"/>
              <a:t>Pseudomonas</a:t>
            </a:r>
            <a:r>
              <a:rPr lang="fr-FR" sz="2000" dirty="0" smtClean="0"/>
              <a:t> </a:t>
            </a:r>
            <a:r>
              <a:rPr lang="fr-FR" sz="2000" dirty="0" err="1" smtClean="0"/>
              <a:t>aeruginosa</a:t>
            </a:r>
            <a:r>
              <a:rPr lang="fr-FR" sz="2000" dirty="0" smtClean="0"/>
              <a:t> sécrétrices d’alginates.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Modification de la cible: </a:t>
            </a:r>
            <a:b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Modification quantitative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</a:t>
            </a:r>
          </a:p>
          <a:p>
            <a:pPr>
              <a:buNone/>
            </a:pPr>
            <a:r>
              <a:rPr lang="fr-FR" sz="2000" dirty="0" smtClean="0"/>
              <a:t>      Cette modification se traduit par la </a:t>
            </a:r>
            <a:r>
              <a:rPr lang="fr-FR" sz="2000" dirty="0" smtClean="0">
                <a:solidFill>
                  <a:srgbClr val="00B0F0"/>
                </a:solidFill>
              </a:rPr>
              <a:t>surexpression de la cible de l'antibiotique.</a:t>
            </a:r>
            <a:r>
              <a:rPr lang="fr-FR" sz="2000" dirty="0" smtClean="0"/>
              <a:t> </a:t>
            </a:r>
          </a:p>
          <a:p>
            <a:pPr>
              <a:buNone/>
            </a:pPr>
            <a:r>
              <a:rPr lang="fr-FR" sz="2000" dirty="0" smtClean="0"/>
              <a:t>      En produisant davantage de la macromolécule ciblée, la bactérie arrive à maintenir suffisamment d'activité biologique pour se développer, malgré la présence de l'antibiotique,  et l’augmentation des concentrations. </a:t>
            </a:r>
          </a:p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000" u="sng" dirty="0" smtClean="0"/>
              <a:t>Exemple:</a:t>
            </a:r>
          </a:p>
          <a:p>
            <a:pPr>
              <a:buNone/>
            </a:pPr>
            <a:r>
              <a:rPr lang="fr-FR" sz="2000" dirty="0" smtClean="0"/>
              <a:t>      De nombreuses résistances acquises existent  par:</a:t>
            </a:r>
          </a:p>
          <a:p>
            <a:pPr>
              <a:buNone/>
            </a:pPr>
            <a:r>
              <a:rPr lang="fr-FR" sz="2000" dirty="0" smtClean="0"/>
              <a:t>      - hyperproduction de PAB, de DHPS, de DHFR, </a:t>
            </a:r>
          </a:p>
          <a:p>
            <a:pPr>
              <a:buNone/>
            </a:pPr>
            <a:r>
              <a:rPr lang="fr-FR" sz="2000" dirty="0" smtClean="0"/>
              <a:t>      - par synthèse directe de la thymine à partir de la </a:t>
            </a:r>
            <a:r>
              <a:rPr lang="fr-FR" sz="2000" dirty="0" err="1" smtClean="0"/>
              <a:t>thymidine</a:t>
            </a:r>
            <a:r>
              <a:rPr lang="fr-FR" sz="2000" dirty="0" smtClean="0"/>
              <a:t>, </a:t>
            </a:r>
          </a:p>
          <a:p>
            <a:pPr>
              <a:buNone/>
            </a:pPr>
            <a:r>
              <a:rPr lang="fr-FR" sz="2000" dirty="0" smtClean="0"/>
              <a:t>      - par modification de la DHPS ou de la DHFR fixant moins bien les sulfamides ou le </a:t>
            </a:r>
            <a:r>
              <a:rPr lang="fr-FR" sz="2000" dirty="0" err="1" smtClean="0"/>
              <a:t>triméthoprime</a:t>
            </a:r>
            <a:r>
              <a:rPr lang="fr-FR" sz="2000" dirty="0" smtClean="0"/>
              <a:t>,</a:t>
            </a:r>
          </a:p>
          <a:p>
            <a:pPr>
              <a:buNone/>
            </a:pPr>
            <a:r>
              <a:rPr lang="fr-FR" sz="2000" dirty="0" smtClean="0"/>
              <a:t>      - diminution de la pénétration des sulfamides.</a:t>
            </a:r>
          </a:p>
          <a:p>
            <a:pPr>
              <a:buNone/>
            </a:pPr>
            <a:r>
              <a:rPr lang="fr-FR" sz="2000" dirty="0" smtClean="0"/>
              <a:t>     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</a:t>
            </a:r>
          </a:p>
          <a:p>
            <a:pPr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Modification de la Cible (suite):</a:t>
            </a:r>
          </a:p>
          <a:p>
            <a:pPr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3.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Inactivation de l’antibiotique</a:t>
            </a:r>
            <a:r>
              <a:rPr lang="fr-FR" sz="2000" u="sng" dirty="0" smtClean="0"/>
              <a:t>:</a:t>
            </a:r>
          </a:p>
          <a:p>
            <a:pPr>
              <a:buNone/>
            </a:pPr>
            <a:r>
              <a:rPr lang="fr-FR" sz="2000" dirty="0" smtClean="0"/>
              <a:t>      De nombreuses souches résistantes fabriquent une </a:t>
            </a:r>
            <a:r>
              <a:rPr lang="fr-FR" sz="2000" dirty="0" smtClean="0">
                <a:solidFill>
                  <a:srgbClr val="FF0000"/>
                </a:solidFill>
              </a:rPr>
              <a:t>enzyme</a:t>
            </a:r>
            <a:r>
              <a:rPr lang="fr-FR" sz="2000" dirty="0" smtClean="0"/>
              <a:t> qui modifie ou clive la molécule d'antibiotique, la rendant inactive.</a:t>
            </a:r>
          </a:p>
          <a:p>
            <a:pPr>
              <a:buNone/>
            </a:pPr>
            <a:r>
              <a:rPr lang="fr-FR" sz="2000" dirty="0" smtClean="0"/>
              <a:t>      C'est le </a:t>
            </a:r>
            <a:r>
              <a:rPr lang="fr-FR" sz="2000" u="sng" dirty="0" smtClean="0"/>
              <a:t>mécanisme principal de résistance aux β-</a:t>
            </a:r>
            <a:r>
              <a:rPr lang="fr-FR" sz="2000" u="sng" dirty="0" err="1" smtClean="0"/>
              <a:t>lactamines</a:t>
            </a:r>
            <a:r>
              <a:rPr lang="fr-FR" sz="2000" dirty="0" smtClean="0"/>
              <a:t> (famille de la pénicilline, céphalosporines, </a:t>
            </a:r>
            <a:r>
              <a:rPr lang="fr-FR" sz="2000" dirty="0" err="1" smtClean="0"/>
              <a:t>carbapénèmes</a:t>
            </a:r>
            <a:r>
              <a:rPr lang="fr-FR" sz="2000" dirty="0" smtClean="0"/>
              <a:t>) = des β-</a:t>
            </a:r>
            <a:r>
              <a:rPr lang="fr-FR" sz="2000" dirty="0" err="1" smtClean="0"/>
              <a:t>lactamases</a:t>
            </a:r>
            <a:r>
              <a:rPr lang="fr-FR" sz="2000" dirty="0" smtClean="0"/>
              <a:t>. </a:t>
            </a:r>
          </a:p>
          <a:p>
            <a:pPr>
              <a:buNone/>
            </a:pPr>
            <a:r>
              <a:rPr lang="fr-FR" sz="2000" dirty="0" smtClean="0"/>
              <a:t>      Les scientifiques ont tenté de contourner ce phénomène en synthétisant des </a:t>
            </a:r>
            <a:r>
              <a:rPr lang="fr-FR" sz="2000" dirty="0" smtClean="0">
                <a:solidFill>
                  <a:srgbClr val="FF0000"/>
                </a:solidFill>
              </a:rPr>
              <a:t>inhibiteurs de bêta-</a:t>
            </a:r>
            <a:r>
              <a:rPr lang="fr-FR" sz="2000" dirty="0" err="1" smtClean="0">
                <a:solidFill>
                  <a:srgbClr val="FF0000"/>
                </a:solidFill>
              </a:rPr>
              <a:t>lactamases</a:t>
            </a:r>
            <a:r>
              <a:rPr lang="fr-FR" sz="2000" dirty="0" smtClean="0"/>
              <a:t> associés aux pénicillines ou céphalosporines (pour l’</a:t>
            </a:r>
            <a:r>
              <a:rPr lang="fr-FR" sz="2000" dirty="0" err="1" smtClean="0"/>
              <a:t>avibactam</a:t>
            </a:r>
            <a:r>
              <a:rPr lang="fr-FR" sz="2000" dirty="0" smtClean="0"/>
              <a:t>), par exemple l’association </a:t>
            </a:r>
            <a:r>
              <a:rPr lang="fr-FR" sz="2000" dirty="0" err="1" smtClean="0"/>
              <a:t>amoxicilline</a:t>
            </a:r>
            <a:r>
              <a:rPr lang="fr-FR" sz="2000" dirty="0" smtClean="0"/>
              <a:t>-acide </a:t>
            </a:r>
            <a:r>
              <a:rPr lang="fr-FR" sz="2000" dirty="0" err="1" smtClean="0"/>
              <a:t>clavulanique</a:t>
            </a:r>
            <a:r>
              <a:rPr lang="fr-FR" sz="2000" dirty="0" smtClean="0"/>
              <a:t>. </a:t>
            </a:r>
          </a:p>
          <a:p>
            <a:pPr>
              <a:buNone/>
            </a:pPr>
            <a:r>
              <a:rPr lang="fr-FR" sz="2000" dirty="0" smtClean="0"/>
              <a:t>       4.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de la quantité d’antibiotique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None/>
            </a:pPr>
            <a:r>
              <a:rPr lang="fr-FR" sz="2000" dirty="0" smtClean="0"/>
              <a:t>       l’antibiotique n’est pas modifié mais il ne peut plus atteindre sa cible en quantité suffisante.  </a:t>
            </a:r>
          </a:p>
          <a:p>
            <a:pPr>
              <a:buNone/>
            </a:pPr>
            <a:r>
              <a:rPr lang="fr-FR" sz="2000" dirty="0" smtClean="0"/>
              <a:t>     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429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L'efflux des antibiotiques</a:t>
            </a:r>
            <a:r>
              <a:rPr lang="fr-FR" sz="2000" dirty="0" smtClean="0"/>
              <a:t>:</a:t>
            </a:r>
          </a:p>
          <a:p>
            <a:pPr>
              <a:buNone/>
            </a:pPr>
            <a:r>
              <a:rPr lang="fr-FR" sz="2000" dirty="0" smtClean="0"/>
              <a:t>      Les bactéries sont capables d'éliminer les antibiotiques par une pompe actif, hors de la cellule, qui efflue les composés toxiques au dehors. </a:t>
            </a:r>
          </a:p>
          <a:p>
            <a:pPr>
              <a:buNone/>
            </a:pPr>
            <a:r>
              <a:rPr lang="fr-FR" sz="2000" dirty="0" smtClean="0"/>
              <a:t>       C'est l'un des mécanismes de résistance de </a:t>
            </a:r>
            <a:r>
              <a:rPr lang="fr-FR" sz="2000" dirty="0" err="1" smtClean="0"/>
              <a:t>Pseudomonas</a:t>
            </a:r>
            <a:r>
              <a:rPr lang="fr-FR" sz="2000" dirty="0" smtClean="0"/>
              <a:t> </a:t>
            </a:r>
            <a:r>
              <a:rPr lang="fr-FR" sz="2000" dirty="0" err="1" smtClean="0"/>
              <a:t>aeruginosa</a:t>
            </a:r>
            <a:r>
              <a:rPr lang="fr-FR" sz="2000" dirty="0" smtClean="0"/>
              <a:t>, </a:t>
            </a:r>
          </a:p>
          <a:p>
            <a:pPr>
              <a:buNone/>
            </a:pPr>
            <a:r>
              <a:rPr lang="fr-FR" sz="2000" dirty="0" smtClean="0"/>
              <a:t>       pathogène opportuniste responsable de nombreuses infections nosocomiales.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réduction de la perméabilité membranaire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>
              <a:buNone/>
            </a:pPr>
            <a:r>
              <a:rPr lang="fr-FR" sz="2000" dirty="0" smtClean="0"/>
              <a:t>      La bactérie empêche la pénétration de l’antibiotique dans la cellule pour atteindre sa cible. </a:t>
            </a:r>
          </a:p>
          <a:p>
            <a:pPr>
              <a:buNone/>
            </a:pPr>
            <a:r>
              <a:rPr lang="fr-FR" sz="2000" dirty="0" smtClean="0"/>
              <a:t>      La « porte d’entrée » est représentée par des </a:t>
            </a:r>
            <a:r>
              <a:rPr lang="fr-FR" sz="2000" dirty="0" smtClean="0">
                <a:solidFill>
                  <a:srgbClr val="FF0000"/>
                </a:solidFill>
              </a:rPr>
              <a:t>pores,</a:t>
            </a:r>
            <a:r>
              <a:rPr lang="fr-FR" sz="2000" dirty="0" smtClean="0"/>
              <a:t> constitués de protéines qui forment des canaux  appelé des </a:t>
            </a:r>
            <a:r>
              <a:rPr lang="fr-FR" sz="2000" dirty="0" err="1" smtClean="0">
                <a:solidFill>
                  <a:srgbClr val="FF0000"/>
                </a:solidFill>
              </a:rPr>
              <a:t>porines</a:t>
            </a:r>
            <a:r>
              <a:rPr lang="fr-FR" sz="2000" dirty="0" smtClean="0">
                <a:solidFill>
                  <a:srgbClr val="FF0000"/>
                </a:solidFill>
              </a:rPr>
              <a:t>, </a:t>
            </a:r>
            <a:r>
              <a:rPr lang="fr-FR" sz="2000" dirty="0" smtClean="0"/>
              <a:t>et permettent le passage de molécules hydrophiles comme les pénicillines à large spectre, les céphalosporines, les aminosides, les </a:t>
            </a:r>
            <a:r>
              <a:rPr lang="fr-FR" sz="2000" dirty="0" err="1" smtClean="0"/>
              <a:t>phénicolés</a:t>
            </a:r>
            <a:r>
              <a:rPr lang="fr-FR" sz="2000" dirty="0" smtClean="0"/>
              <a:t> ou les tétracyclines.</a:t>
            </a:r>
          </a:p>
          <a:p>
            <a:pPr>
              <a:buNone/>
            </a:pPr>
            <a:r>
              <a:rPr lang="fr-FR" sz="2000" dirty="0" smtClean="0"/>
              <a:t>      Les bactéries résistantes réduisent leur nombre de </a:t>
            </a:r>
            <a:r>
              <a:rPr lang="fr-FR" sz="2000" dirty="0" err="1" smtClean="0"/>
              <a:t>porines</a:t>
            </a:r>
            <a:r>
              <a:rPr lang="fr-FR" sz="2000" dirty="0" smtClean="0"/>
              <a:t> et déstabilisent ces canaux.</a:t>
            </a:r>
          </a:p>
          <a:p>
            <a:pPr>
              <a:buNone/>
            </a:pPr>
            <a:r>
              <a:rPr lang="fr-FR" sz="2000" dirty="0" smtClean="0"/>
              <a:t>       Exemple: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les bactéries à Gram négatif, et entraîne une diminution de la quantité d’antibiotique atteignant la cible.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fr-FR" sz="2400" dirty="0" smtClean="0"/>
              <a:t>Figure 14. Mécanismes d’action de la résistance antibiotique (Développement-santé, Pascale </a:t>
            </a:r>
            <a:r>
              <a:rPr lang="fr-FR" sz="2400" dirty="0" err="1" smtClean="0"/>
              <a:t>Lesseur</a:t>
            </a:r>
            <a:r>
              <a:rPr lang="fr-FR" sz="2400" dirty="0" smtClean="0"/>
              <a:t>, Antibiotiques :</a:t>
            </a:r>
            <a:br>
              <a:rPr lang="fr-FR" sz="2400" dirty="0" smtClean="0"/>
            </a:br>
            <a:r>
              <a:rPr lang="fr-FR" sz="2400" dirty="0" smtClean="0"/>
              <a:t> mode d’action et mécanismes de résistance, 2019).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199"/>
            <a:ext cx="9144000" cy="563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858280" cy="1714512"/>
          </a:xfrm>
        </p:spPr>
        <p:txBody>
          <a:bodyPr>
            <a:normAutofit/>
          </a:bodyPr>
          <a:lstStyle/>
          <a:p>
            <a:r>
              <a:rPr lang="fr-FR" sz="2000" u="sng" dirty="0" smtClean="0"/>
              <a:t>Figure 15: Représentation de l’altruisme.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A : Cellules sans antibiotiques. B : Cellules en présence de l’antibiotique soumise au stress oxydatif C : Cellules sans antibiotique distribuant de l’indole à celles soumises au stress oxydatif de l’antibiotique (Source : media.nature.com, 2018).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364"/>
            <a:ext cx="8751489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Persistance des bactéries: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Il y a persistance du germe dans l’organisme, même en présence de l’antibiotique.  lors d’une antibiothérapie, une petite fraction des cellules bactériennes, persistantes, demeure viable. </a:t>
            </a:r>
          </a:p>
          <a:p>
            <a:pPr>
              <a:buNone/>
            </a:pPr>
            <a:r>
              <a:rPr lang="fr-FR" sz="2000" dirty="0" smtClean="0"/>
              <a:t>      La persistance étant réversible, ces cellules persistantes pourront revenir dans un état normal une fois le traitement antibiotique terminé et auront la capacité de se multiplier et générer une nouvelle infection.</a:t>
            </a:r>
          </a:p>
          <a:p>
            <a:pPr>
              <a:buNone/>
            </a:pPr>
            <a:r>
              <a:rPr lang="fr-FR" sz="2000" dirty="0" smtClean="0"/>
              <a:t>      Ce mécanisme de résistance implique la perte ou la diminution structurelle ou fonctionnelle d’un gène.</a:t>
            </a:r>
          </a:p>
          <a:p>
            <a:pPr>
              <a:buNone/>
            </a:pPr>
            <a:r>
              <a:rPr lang="fr-FR" sz="2000" dirty="0" smtClean="0"/>
              <a:t>     Le métabolisme bactérien diminue, et les antibiotiques ciblant une étape du métabolisme ont peu d’effet.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Résistance aux antibiotiques par développement de </a:t>
            </a:r>
            <a:r>
              <a:rPr lang="fr-FR" sz="2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biofilms</a:t>
            </a: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La résistance extrêmement élevée aux agents antibactériens,</a:t>
            </a:r>
          </a:p>
          <a:p>
            <a:pPr>
              <a:buNone/>
            </a:pPr>
            <a:r>
              <a:rPr lang="fr-FR" sz="2000" dirty="0" smtClean="0"/>
              <a:t>      les antibiotiques ou les désinfectants:</a:t>
            </a:r>
          </a:p>
          <a:p>
            <a:pPr>
              <a:buNone/>
            </a:pPr>
            <a:r>
              <a:rPr lang="fr-FR" sz="2000" dirty="0" smtClean="0"/>
              <a:t>    - Cette résistance accrue, multifactorielle, est liée aux conditions de vie dans le </a:t>
            </a:r>
            <a:r>
              <a:rPr lang="fr-FR" sz="2000" dirty="0" err="1" smtClean="0"/>
              <a:t>biofilm</a:t>
            </a:r>
            <a:r>
              <a:rPr lang="fr-FR" sz="2000" dirty="0" smtClean="0"/>
              <a:t> (hétérogénéité, accès aux nutriments, oxygène etc.) ; elles modifient les propriétés physiologiques des micro-organismes et induisent des mécanismes de résistance spécifiques.</a:t>
            </a:r>
          </a:p>
          <a:p>
            <a:pPr>
              <a:buNone/>
            </a:pPr>
            <a:r>
              <a:rPr lang="fr-FR" sz="2000" dirty="0" smtClean="0"/>
              <a:t>      - Elle repose sur la présence d’une </a:t>
            </a:r>
            <a:r>
              <a:rPr lang="fr-FR" sz="2000" dirty="0" err="1" smtClean="0"/>
              <a:t>subpopulation</a:t>
            </a:r>
            <a:r>
              <a:rPr lang="fr-FR" sz="2000" dirty="0" smtClean="0"/>
              <a:t> de bactéries résistantes, qui résistent à de fortes concentrations d’antibiotiques. </a:t>
            </a:r>
          </a:p>
          <a:p>
            <a:pPr>
              <a:buNone/>
            </a:pPr>
            <a:r>
              <a:rPr lang="fr-FR" sz="2000" dirty="0" smtClean="0"/>
              <a:t>      Cette configuration d’agglomération de colonies favorise les transferts de gènes de résistance entre bactéries. </a:t>
            </a:r>
          </a:p>
          <a:p>
            <a:pPr>
              <a:buNone/>
            </a:pPr>
            <a:r>
              <a:rPr lang="fr-FR" sz="2000" dirty="0" smtClean="0"/>
              <a:t>      les résistances bactériennes liées à la présence de </a:t>
            </a:r>
            <a:r>
              <a:rPr lang="fr-FR" sz="2000" dirty="0" err="1" smtClean="0"/>
              <a:t>biofilms</a:t>
            </a:r>
            <a:r>
              <a:rPr lang="fr-FR" sz="2000" dirty="0" smtClean="0"/>
              <a:t> échappent largement à ce type de traitements. </a:t>
            </a:r>
          </a:p>
          <a:p>
            <a:pPr>
              <a:buNone/>
            </a:pPr>
            <a:r>
              <a:rPr lang="fr-FR" sz="2000" dirty="0" smtClean="0"/>
              <a:t>      Les antibiotiques sont très peu efficaces dès lors qu’il existe un </a:t>
            </a:r>
            <a:r>
              <a:rPr lang="fr-FR" sz="2000" dirty="0" err="1" smtClean="0"/>
              <a:t>biofilm</a:t>
            </a:r>
            <a:r>
              <a:rPr lang="fr-FR" sz="2000" dirty="0" smtClean="0"/>
              <a:t> et les symptômes peuvent réapparaître une fois le traitement fini.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phénomène de tolérance aux antibiotiques:</a:t>
            </a: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Il correspond à une </a:t>
            </a:r>
            <a:r>
              <a:rPr lang="fr-FR" sz="2000" dirty="0" smtClean="0">
                <a:solidFill>
                  <a:srgbClr val="C00000"/>
                </a:solidFill>
              </a:rPr>
              <a:t>augmentation très marquée de la CMB de l’antibiotique </a:t>
            </a:r>
            <a:r>
              <a:rPr lang="fr-FR" sz="2000" dirty="0" smtClean="0"/>
              <a:t>vis-à-vis du germe, alors que son effet bactériostatique semble peu ou pas touché. </a:t>
            </a:r>
          </a:p>
          <a:p>
            <a:pPr>
              <a:buNone/>
            </a:pPr>
            <a:r>
              <a:rPr lang="fr-FR" sz="2000" dirty="0" smtClean="0"/>
              <a:t>      Les souches tolérantes cessent de se développer en présence d’un antibiotique : elles ne prennent pas d’expansion mais elles ne sont pas tuées. </a:t>
            </a:r>
          </a:p>
          <a:p>
            <a:pPr>
              <a:buNone/>
            </a:pPr>
            <a:r>
              <a:rPr lang="fr-FR" sz="2000" dirty="0" smtClean="0"/>
              <a:t>      Normalement, l’effet du médicament sur les bactéries tolérantes est suffisant pour stopper leur développement et permettre au système immunitaire de l’organisme de les éliminer. </a:t>
            </a:r>
          </a:p>
          <a:p>
            <a:pPr>
              <a:buNone/>
            </a:pPr>
            <a:r>
              <a:rPr lang="fr-FR" sz="2000" dirty="0" smtClean="0"/>
              <a:t>      Cependant, lorsque la </a:t>
            </a:r>
            <a:r>
              <a:rPr lang="fr-FR" sz="2000" dirty="0" smtClean="0">
                <a:solidFill>
                  <a:srgbClr val="FF0000"/>
                </a:solidFill>
              </a:rPr>
              <a:t>durée du traitement </a:t>
            </a:r>
            <a:r>
              <a:rPr lang="fr-FR" sz="2000" dirty="0" smtClean="0"/>
              <a:t>est </a:t>
            </a:r>
            <a:r>
              <a:rPr lang="fr-FR" sz="2000" dirty="0" smtClean="0">
                <a:solidFill>
                  <a:srgbClr val="FF0000"/>
                </a:solidFill>
              </a:rPr>
              <a:t>très courte</a:t>
            </a:r>
            <a:r>
              <a:rPr lang="fr-FR" sz="2000" dirty="0" smtClean="0"/>
              <a:t>, les cellules tolérantes  prolifèrent à nouveau. </a:t>
            </a:r>
          </a:p>
          <a:p>
            <a:pPr>
              <a:buNone/>
            </a:pPr>
            <a:r>
              <a:rPr lang="fr-FR" sz="2000" dirty="0" smtClean="0"/>
              <a:t>      La tolérance est souvent un </a:t>
            </a:r>
            <a:r>
              <a:rPr lang="fr-FR" sz="2000" dirty="0" smtClean="0">
                <a:solidFill>
                  <a:srgbClr val="FF0000"/>
                </a:solidFill>
              </a:rPr>
              <a:t>précurseur </a:t>
            </a:r>
            <a:r>
              <a:rPr lang="fr-FR" sz="2000" dirty="0" smtClean="0"/>
              <a:t>de la </a:t>
            </a:r>
            <a:r>
              <a:rPr lang="fr-FR" sz="2000" dirty="0" smtClean="0">
                <a:solidFill>
                  <a:srgbClr val="FF0000"/>
                </a:solidFill>
              </a:rPr>
              <a:t>résistance.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Plan:</a:t>
            </a: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La Résistance aux Antibiotiques.</a:t>
            </a:r>
          </a:p>
          <a:p>
            <a:r>
              <a:rPr lang="fr-FR" sz="2000" dirty="0" smtClean="0"/>
              <a:t>La Résistance Acquise et la Résistance Innée:</a:t>
            </a:r>
          </a:p>
          <a:p>
            <a:pPr>
              <a:buNone/>
            </a:pPr>
            <a:r>
              <a:rPr lang="fr-FR" sz="2000" dirty="0" smtClean="0"/>
              <a:t>     La Résistance Innée.</a:t>
            </a:r>
          </a:p>
          <a:p>
            <a:pPr>
              <a:buNone/>
            </a:pPr>
            <a:r>
              <a:rPr lang="fr-FR" sz="2000" dirty="0" smtClean="0"/>
              <a:t>     La Résistance Acquise.</a:t>
            </a:r>
          </a:p>
          <a:p>
            <a:r>
              <a:rPr lang="fr-FR" sz="2000" dirty="0" smtClean="0"/>
              <a:t>Les Mécanismes de Résistance:</a:t>
            </a:r>
          </a:p>
          <a:p>
            <a:pPr>
              <a:buNone/>
            </a:pPr>
            <a:r>
              <a:rPr lang="fr-FR" sz="2000" dirty="0" smtClean="0"/>
              <a:t>      La Modification de la Cible: Qualitative,</a:t>
            </a:r>
          </a:p>
          <a:p>
            <a:pPr>
              <a:buNone/>
            </a:pPr>
            <a:r>
              <a:rPr lang="fr-FR" sz="2000" dirty="0" smtClean="0"/>
              <a:t>                                                        Quantitative.</a:t>
            </a:r>
          </a:p>
          <a:p>
            <a:r>
              <a:rPr lang="fr-FR" sz="2000" dirty="0" smtClean="0"/>
              <a:t>L’Inactivation de l’Antibiotique.</a:t>
            </a:r>
          </a:p>
          <a:p>
            <a:r>
              <a:rPr lang="fr-FR" sz="2000" dirty="0" smtClean="0"/>
              <a:t>La Diminution de la quantité d’Antibiotique.</a:t>
            </a:r>
          </a:p>
          <a:p>
            <a:r>
              <a:rPr lang="fr-FR" sz="2000" dirty="0" smtClean="0"/>
              <a:t>Le Mécanisme d’Efflux des Antibiotiques.</a:t>
            </a:r>
          </a:p>
          <a:p>
            <a:r>
              <a:rPr lang="fr-FR" sz="2000" dirty="0" smtClean="0"/>
              <a:t>La Réduction de la perméabilité membranaire.</a:t>
            </a:r>
          </a:p>
          <a:p>
            <a:r>
              <a:rPr lang="fr-FR" sz="2000" dirty="0" smtClean="0"/>
              <a:t>Autres Mécanismes: l’Altruisme.</a:t>
            </a:r>
          </a:p>
          <a:p>
            <a:r>
              <a:rPr lang="fr-FR" sz="2000" dirty="0" smtClean="0"/>
              <a:t>La Persistance des Bactéries.</a:t>
            </a:r>
          </a:p>
          <a:p>
            <a:r>
              <a:rPr lang="fr-FR" sz="2000" dirty="0" smtClean="0"/>
              <a:t>La Tolérance aux Antibiotiques.</a:t>
            </a:r>
          </a:p>
          <a:p>
            <a:r>
              <a:rPr lang="fr-FR" sz="2000" dirty="0" smtClean="0"/>
              <a:t>Exemples des Différentes Résistances selon les Classes d’Antibiotiques.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r>
              <a:rPr lang="fr-FR" sz="24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Exemples des différentes résistances selon la classe d'antibiotique</a:t>
            </a:r>
            <a:r>
              <a:rPr lang="fr-FR" sz="2400" i="1" dirty="0" smtClean="0"/>
              <a:t>: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94" y="571480"/>
            <a:ext cx="9298851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Exemples des différentes résistances selon la classe d'antibiotique</a:t>
            </a:r>
            <a:r>
              <a:rPr lang="fr-FR" sz="2400" i="1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/>
          </a:bodyPr>
          <a:lstStyle/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071546"/>
          </a:xfrm>
        </p:spPr>
        <p:txBody>
          <a:bodyPr>
            <a:normAutofit/>
          </a:bodyPr>
          <a:lstStyle/>
          <a:p>
            <a:r>
              <a:rPr lang="fr-FR" sz="24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Exemples des différentes résistances selon la classe d'antibiotique</a:t>
            </a:r>
            <a:r>
              <a:rPr lang="fr-FR" sz="2400" i="1" dirty="0" smtClean="0"/>
              <a:t>: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7520016" cy="3934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24</a:t>
            </a:fld>
            <a:endParaRPr lang="fr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25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Résistance aux antibiotiques:</a:t>
            </a: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 Les antibiotiques sont: </a:t>
            </a:r>
          </a:p>
          <a:p>
            <a:pPr>
              <a:buNone/>
            </a:pPr>
            <a:r>
              <a:rPr lang="fr-FR" sz="2000" dirty="0" smtClean="0"/>
              <a:t>      des médicaments utilisés pour traiter et prévenir les infections dues à des bactéries telles que les pneumonies, bronchites, otites, méningites, infections urinaires, septicémies, maladies sexuellement transmissibles…. </a:t>
            </a:r>
          </a:p>
          <a:p>
            <a:pPr>
              <a:buNone/>
            </a:pPr>
            <a:r>
              <a:rPr lang="fr-FR" sz="2000" dirty="0" smtClean="0"/>
              <a:t>      C'est une des découvertes les plus importantes de la médecine qui a sauvé des millions de vies chaque année, mais leur efficacité est menacée car les bactéries peuvent s’adapter et résister aux traitements. </a:t>
            </a:r>
          </a:p>
          <a:p>
            <a:pPr>
              <a:buNone/>
            </a:pPr>
            <a:r>
              <a:rPr lang="fr-FR" sz="2000" dirty="0" smtClean="0"/>
              <a:t>       lorsque les bactéries sont devenues insensibles aux antibiotiques, on parle de </a:t>
            </a:r>
            <a:r>
              <a:rPr lang="fr-FR" sz="2000" dirty="0" smtClean="0">
                <a:solidFill>
                  <a:srgbClr val="FF0000"/>
                </a:solidFill>
              </a:rPr>
              <a:t>résistance</a:t>
            </a:r>
            <a:r>
              <a:rPr lang="fr-FR" sz="2000" dirty="0" smtClean="0"/>
              <a:t>, tandis que celles répondant aux antibiotiques sont </a:t>
            </a:r>
            <a:r>
              <a:rPr lang="fr-FR" sz="2000" dirty="0" smtClean="0">
                <a:solidFill>
                  <a:srgbClr val="FF0000"/>
                </a:solidFill>
              </a:rPr>
              <a:t>sensibles</a:t>
            </a:r>
            <a:r>
              <a:rPr lang="fr-FR" sz="2000" dirty="0" smtClean="0"/>
              <a:t>. </a:t>
            </a:r>
          </a:p>
          <a:p>
            <a:pPr>
              <a:buNone/>
            </a:pPr>
            <a:r>
              <a:rPr lang="fr-FR" sz="2000" dirty="0" smtClean="0"/>
              <a:t>      Les bactéries résistantes peuvent provoquer chez l’homme ou l’animal des infections plus difficiles à traiter que celles dues à des bactéries sensibles et à terme la mort.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Résistance acquise et résistance naturelle:</a:t>
            </a:r>
            <a:b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C’est un phénomène naturel; </a:t>
            </a:r>
          </a:p>
          <a:p>
            <a:pPr>
              <a:buNone/>
            </a:pPr>
            <a:r>
              <a:rPr lang="fr-FR" sz="2000" dirty="0" smtClean="0"/>
              <a:t>      Certaines bactéries sont résistantes à des antibiotiques de manière innée, </a:t>
            </a:r>
          </a:p>
          <a:p>
            <a:pPr>
              <a:buNone/>
            </a:pPr>
            <a:r>
              <a:rPr lang="fr-FR" sz="2000" dirty="0" smtClean="0"/>
              <a:t>      c’est une résistance naturelle, c’est un marqueur d’identification de la bactérie. D’autres échappent, par des modifications génétiques, à l’action d'antibiotiques auxquels elles étaient sensibles = résistance </a:t>
            </a:r>
            <a:r>
              <a:rPr lang="fr-FR" sz="2000" dirty="0" smtClean="0">
                <a:solidFill>
                  <a:srgbClr val="FF0000"/>
                </a:solidFill>
              </a:rPr>
              <a:t>acquise.</a:t>
            </a:r>
          </a:p>
          <a:p>
            <a:pPr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      </a:t>
            </a:r>
            <a:r>
              <a:rPr lang="fr-FR" sz="2000" dirty="0" smtClean="0"/>
              <a:t> Elle constitue un marqueur épidémiologique. </a:t>
            </a:r>
          </a:p>
          <a:p>
            <a:pPr>
              <a:buNone/>
            </a:pPr>
            <a:r>
              <a:rPr lang="fr-FR" sz="2000" dirty="0" smtClean="0"/>
              <a:t>   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Résistance innée</a:t>
            </a:r>
            <a:r>
              <a:rPr lang="fr-FR" sz="2400" dirty="0" smtClean="0"/>
              <a:t>:  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</a:t>
            </a:r>
          </a:p>
          <a:p>
            <a:pPr>
              <a:buNone/>
            </a:pPr>
            <a:r>
              <a:rPr lang="fr-FR" sz="2000" dirty="0" smtClean="0"/>
              <a:t>       = Résistance naturelle: lorsque toutes les souches d’une même espèce bactérienne sont résistantes à un antibiotique donné. </a:t>
            </a:r>
          </a:p>
          <a:p>
            <a:pPr>
              <a:buNone/>
            </a:pPr>
            <a:r>
              <a:rPr lang="fr-FR" sz="2000" dirty="0" smtClean="0"/>
              <a:t>      des bactéries qui sont insensibles au mode d’action de l’antibiotique, c’est un caractère d’espèce. </a:t>
            </a:r>
          </a:p>
          <a:p>
            <a:pPr>
              <a:buNone/>
            </a:pPr>
            <a:r>
              <a:rPr lang="fr-FR" sz="2000" dirty="0" smtClean="0"/>
              <a:t>      Certaines bactéries sont naturellement résistantes à de nombreuses molécules,</a:t>
            </a:r>
          </a:p>
          <a:p>
            <a:pPr>
              <a:buNone/>
            </a:pPr>
            <a:r>
              <a:rPr lang="fr-FR" sz="2000" dirty="0" smtClean="0"/>
              <a:t>      Par exemple:</a:t>
            </a:r>
          </a:p>
          <a:p>
            <a:pPr>
              <a:buNone/>
            </a:pPr>
            <a:r>
              <a:rPr lang="fr-FR" sz="2000" dirty="0" smtClean="0"/>
              <a:t>      K. </a:t>
            </a:r>
            <a:r>
              <a:rPr lang="fr-FR" sz="2000" dirty="0" err="1" smtClean="0"/>
              <a:t>pneumoniae</a:t>
            </a:r>
            <a:r>
              <a:rPr lang="fr-FR" sz="2000" dirty="0" smtClean="0"/>
              <a:t> est naturellement résistant aux pénicillines (</a:t>
            </a:r>
            <a:r>
              <a:rPr lang="fr-FR" sz="2000" dirty="0" err="1" smtClean="0"/>
              <a:t>amoxicilline</a:t>
            </a:r>
            <a:r>
              <a:rPr lang="fr-FR" sz="2000" dirty="0" smtClean="0"/>
              <a:t>, </a:t>
            </a:r>
            <a:r>
              <a:rPr lang="fr-FR" sz="2000" dirty="0" err="1" smtClean="0"/>
              <a:t>ticarcilline</a:t>
            </a:r>
            <a:r>
              <a:rPr lang="fr-FR" sz="2000" dirty="0" smtClean="0"/>
              <a:t>) par production d’une </a:t>
            </a:r>
            <a:r>
              <a:rPr lang="fr-FR" sz="2000" dirty="0" smtClean="0">
                <a:solidFill>
                  <a:srgbClr val="C00000"/>
                </a:solidFill>
              </a:rPr>
              <a:t>bêta-</a:t>
            </a:r>
            <a:r>
              <a:rPr lang="fr-FR" sz="2000" dirty="0" err="1" smtClean="0">
                <a:solidFill>
                  <a:srgbClr val="C00000"/>
                </a:solidFill>
              </a:rPr>
              <a:t>lactamase</a:t>
            </a:r>
            <a:r>
              <a:rPr lang="fr-FR" sz="2000" dirty="0" smtClean="0">
                <a:solidFill>
                  <a:srgbClr val="C00000"/>
                </a:solidFill>
              </a:rPr>
              <a:t> </a:t>
            </a:r>
            <a:r>
              <a:rPr lang="fr-FR" sz="2000" dirty="0" smtClean="0"/>
              <a:t>de classe A (type SHV-1),</a:t>
            </a:r>
          </a:p>
          <a:p>
            <a:pPr>
              <a:buNone/>
            </a:pPr>
            <a:r>
              <a:rPr lang="fr-FR" sz="2000" dirty="0" smtClean="0"/>
              <a:t>      les bactéries anaérobies: sont naturellement résistantes aux aminosides car le passage des aminosides à travers la membrane cytoplasmique nécessite un système de transport actif absent chez les anaérobies.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Résistance innée</a:t>
            </a:r>
            <a:r>
              <a:rPr lang="fr-FR" sz="2400" dirty="0" smtClean="0"/>
              <a:t>: 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Pour un antibiotique, l’ensemble des espèces bactériennes sensibles représente son </a:t>
            </a:r>
            <a:r>
              <a:rPr lang="fr-FR" sz="2000" dirty="0" smtClean="0">
                <a:solidFill>
                  <a:srgbClr val="7030A0"/>
                </a:solidFill>
              </a:rPr>
              <a:t>spectre d’activité. </a:t>
            </a:r>
          </a:p>
          <a:p>
            <a:r>
              <a:rPr lang="fr-FR" sz="2000" dirty="0" smtClean="0"/>
              <a:t>La </a:t>
            </a:r>
            <a:r>
              <a:rPr lang="fr-FR" sz="2000" dirty="0" smtClean="0">
                <a:solidFill>
                  <a:srgbClr val="7030A0"/>
                </a:solidFill>
              </a:rPr>
              <a:t>résistance naturelle</a:t>
            </a:r>
            <a:r>
              <a:rPr lang="fr-FR" sz="2000" dirty="0" smtClean="0"/>
              <a:t> est: </a:t>
            </a:r>
          </a:p>
          <a:p>
            <a:pPr>
              <a:buNone/>
            </a:pPr>
            <a:r>
              <a:rPr lang="fr-FR" sz="2000" dirty="0" smtClean="0"/>
              <a:t>      - stable, transmise à la descendance à </a:t>
            </a:r>
            <a:r>
              <a:rPr lang="fr-FR" sz="2000" dirty="0" smtClean="0">
                <a:solidFill>
                  <a:srgbClr val="C00000"/>
                </a:solidFill>
              </a:rPr>
              <a:t>support génétique </a:t>
            </a:r>
            <a:r>
              <a:rPr lang="fr-FR" sz="2000" dirty="0" smtClean="0"/>
              <a:t>le </a:t>
            </a:r>
            <a:r>
              <a:rPr lang="fr-FR" sz="2000" dirty="0" smtClean="0">
                <a:solidFill>
                  <a:srgbClr val="C00000"/>
                </a:solidFill>
              </a:rPr>
              <a:t>chromosome bactérien </a:t>
            </a:r>
            <a:r>
              <a:rPr lang="fr-FR" sz="2000" dirty="0" smtClean="0"/>
              <a:t>mais elle n'est pas ou peu transmise sur un mode horizontal (= d’une bactérie à l’autre au sein d’une même espèce ou entre espèces différentes).  </a:t>
            </a:r>
          </a:p>
          <a:p>
            <a:pPr>
              <a:buNone/>
            </a:pPr>
            <a:r>
              <a:rPr lang="fr-FR" sz="2000" dirty="0" smtClean="0"/>
              <a:t>     - connue et  contournée en élargissant le spectre des antibiotiques par modification de leur structure chimique car il s’agit de bactéries insensibles au mode d’action de l’antibiotique.</a:t>
            </a:r>
          </a:p>
          <a:p>
            <a:pPr>
              <a:buNone/>
            </a:pPr>
            <a:r>
              <a:rPr lang="fr-FR" sz="2000" dirty="0" smtClean="0"/>
              <a:t>       Exemple de résistance naturelle :</a:t>
            </a:r>
          </a:p>
          <a:p>
            <a:pPr>
              <a:buNone/>
            </a:pPr>
            <a:r>
              <a:rPr lang="fr-FR" sz="2000" dirty="0" smtClean="0"/>
              <a:t>      c’est l’absence de paroi chez les bactéries du genre </a:t>
            </a:r>
            <a:r>
              <a:rPr lang="fr-FR" sz="2000" dirty="0" err="1" smtClean="0"/>
              <a:t>Mycoplasma</a:t>
            </a:r>
            <a:r>
              <a:rPr lang="fr-FR" sz="2000" dirty="0" smtClean="0"/>
              <a:t>,  responsable de leur résistance naturelle aux β-</a:t>
            </a:r>
            <a:r>
              <a:rPr lang="fr-FR" sz="2000" dirty="0" err="1" smtClean="0"/>
              <a:t>lactamines</a:t>
            </a:r>
            <a:r>
              <a:rPr lang="fr-FR" sz="2000" dirty="0" smtClean="0"/>
              <a:t> car ces antibiotiques agissent sur la paroi au niveau des PLPs.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Résistance acquise</a:t>
            </a:r>
            <a:r>
              <a:rPr lang="fr-FR" sz="2400" dirty="0" smtClean="0"/>
              <a:t>: 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Lorsqu’une ou plusieurs souches d’une espèce bactérienne naturellement sensible à un antibiotique y deviennent résistantes.</a:t>
            </a:r>
          </a:p>
          <a:p>
            <a:pPr>
              <a:buNone/>
            </a:pPr>
            <a:r>
              <a:rPr lang="fr-FR" sz="2000" dirty="0" smtClean="0"/>
              <a:t>      La résistance acquise se caractérise par l’apparition subite d’une résistance à un ou plusieurs antibiotiques chez certaines bactéries auparavant sensibles. </a:t>
            </a:r>
          </a:p>
          <a:p>
            <a:pPr>
              <a:buNone/>
            </a:pPr>
            <a:r>
              <a:rPr lang="fr-FR" sz="2000" dirty="0" smtClean="0"/>
              <a:t>       La résistance acquise résulte de mécanismes  liés à l’ADN de la bactérie et caractérisés par des mutations ou des transferts de gènes résistant d’une bactérie résistante vers une bactérie sensible, via un plasmide (par ex.). </a:t>
            </a:r>
          </a:p>
          <a:p>
            <a:pPr>
              <a:buNone/>
            </a:pPr>
            <a:r>
              <a:rPr lang="fr-FR" sz="2000" dirty="0" smtClean="0"/>
              <a:t>      Une même souche bactérienne peut accumuler les mécanismes de résistance, mutation ou acquisition de gènes, c’est la multi résistance.  </a:t>
            </a:r>
          </a:p>
          <a:p>
            <a:pPr>
              <a:buNone/>
            </a:pPr>
            <a:r>
              <a:rPr lang="fr-FR" sz="2000" dirty="0" smtClean="0"/>
              <a:t>      Les bactéries multi résistantes ou </a:t>
            </a:r>
            <a:r>
              <a:rPr lang="fr-FR" sz="2000" dirty="0" smtClean="0">
                <a:solidFill>
                  <a:srgbClr val="C00000"/>
                </a:solidFill>
              </a:rPr>
              <a:t>BMR:</a:t>
            </a:r>
            <a:r>
              <a:rPr lang="fr-FR" sz="2000" dirty="0" smtClean="0"/>
              <a:t> résistantes à plusieurs familles d’antibiotiques,</a:t>
            </a:r>
          </a:p>
          <a:p>
            <a:pPr>
              <a:buNone/>
            </a:pPr>
            <a:r>
              <a:rPr lang="fr-FR" sz="2000" dirty="0" smtClean="0"/>
              <a:t>      et les bactéries </a:t>
            </a:r>
            <a:r>
              <a:rPr lang="fr-FR" sz="2000" dirty="0" smtClean="0">
                <a:solidFill>
                  <a:srgbClr val="C00000"/>
                </a:solidFill>
              </a:rPr>
              <a:t>pan-résistantes</a:t>
            </a:r>
            <a:r>
              <a:rPr lang="fr-FR" sz="2000" dirty="0" smtClean="0"/>
              <a:t> : conduisent à des impasses thérapeutiques.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Résistance acquise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la présence des antibiotiques tend à favoriser la souche résistante :  </a:t>
            </a:r>
          </a:p>
          <a:p>
            <a:pPr>
              <a:buNone/>
            </a:pPr>
            <a:r>
              <a:rPr lang="fr-FR" sz="2000" dirty="0" smtClean="0"/>
              <a:t>      les antibiotiques éliminent les bactéries non mutées,</a:t>
            </a:r>
          </a:p>
          <a:p>
            <a:pPr>
              <a:buNone/>
            </a:pPr>
            <a:r>
              <a:rPr lang="fr-FR" sz="2000" dirty="0" smtClean="0"/>
              <a:t>      mais celles mutées résistent et peuvent se multiplier,</a:t>
            </a:r>
          </a:p>
          <a:p>
            <a:pPr>
              <a:buNone/>
            </a:pPr>
            <a:r>
              <a:rPr lang="fr-FR" sz="2000" dirty="0" smtClean="0"/>
              <a:t>      rendant le traitement antibiotique inefficace.</a:t>
            </a:r>
          </a:p>
          <a:p>
            <a:r>
              <a:rPr lang="fr-FR" sz="2000" dirty="0" smtClean="0"/>
              <a:t>Mécanismes de résistance: </a:t>
            </a:r>
          </a:p>
          <a:p>
            <a:pPr>
              <a:buNone/>
            </a:pPr>
            <a:r>
              <a:rPr lang="fr-FR" sz="2000" dirty="0" smtClean="0"/>
              <a:t>     La résistance aux antibiotiques peut résulter de plusieurs mécanismes : </a:t>
            </a:r>
          </a:p>
          <a:p>
            <a:pPr>
              <a:buNone/>
            </a:pPr>
            <a:r>
              <a:rPr lang="fr-FR" sz="2000" dirty="0" smtClean="0"/>
              <a:t>     - production d’une enzyme modifiant ou détruisant l’antibiotique, </a:t>
            </a:r>
          </a:p>
          <a:p>
            <a:pPr>
              <a:buNone/>
            </a:pPr>
            <a:r>
              <a:rPr lang="fr-FR" sz="2000" dirty="0" smtClean="0"/>
              <a:t>     - modification de la cible de l’antibiotique, </a:t>
            </a:r>
          </a:p>
          <a:p>
            <a:pPr>
              <a:buNone/>
            </a:pPr>
            <a:r>
              <a:rPr lang="fr-FR" sz="2000" dirty="0" smtClean="0"/>
              <a:t>     - imperméabilisation de la membrane de la bactérie… </a:t>
            </a:r>
          </a:p>
          <a:p>
            <a:pPr>
              <a:buNone/>
            </a:pPr>
            <a:r>
              <a:rPr lang="fr-FR" sz="2000" dirty="0" smtClean="0"/>
              <a:t>      Tous ces mécanismes peuvent être isolés ou associés ( dans ce cas: difficiles à contourner).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Mécanismes de Résistance: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pic>
        <p:nvPicPr>
          <p:cNvPr id="1026" name="Picture 2" descr="C:\Users\pc\Desktop\réistance ATB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6358</TotalTime>
  <Words>1866</Words>
  <PresentationFormat>Affichage à l'écran (4:3)</PresentationFormat>
  <Paragraphs>162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Les Antibiotiques: Les Résistances</vt:lpstr>
      <vt:lpstr>Le Plan:</vt:lpstr>
      <vt:lpstr>Résistance aux antibiotiques:</vt:lpstr>
      <vt:lpstr>Résistance acquise et résistance naturelle: </vt:lpstr>
      <vt:lpstr> Résistance innée:  </vt:lpstr>
      <vt:lpstr>Résistance innée: </vt:lpstr>
      <vt:lpstr> Résistance acquise: </vt:lpstr>
      <vt:lpstr>Résistance acquise:</vt:lpstr>
      <vt:lpstr>Mécanismes de Résistance:</vt:lpstr>
      <vt:lpstr>1. Mécanismes de résistance:</vt:lpstr>
      <vt:lpstr>Modification de la cible:  Résistance par imperméabilité de la structure externe de la bactérie:</vt:lpstr>
      <vt:lpstr>  Modification de la cible:  2. Modification quantitative:</vt:lpstr>
      <vt:lpstr>Diapositive 13</vt:lpstr>
      <vt:lpstr>Diapositive 14</vt:lpstr>
      <vt:lpstr>Figure 14. Mécanismes d’action de la résistance antibiotique (Développement-santé, Pascale Lesseur, Antibiotiques :  mode d’action et mécanismes de résistance, 2019).</vt:lpstr>
      <vt:lpstr>Figure 15: Représentation de l’altruisme. A : Cellules sans antibiotiques. B : Cellules en présence de l’antibiotique soumise au stress oxydatif C : Cellules sans antibiotique distribuant de l’indole à celles soumises au stress oxydatif de l’antibiotique (Source : media.nature.com, 2018).</vt:lpstr>
      <vt:lpstr>Persistance des bactéries:</vt:lpstr>
      <vt:lpstr>Résistance aux antibiotiques par développement de biofilms</vt:lpstr>
      <vt:lpstr>Le phénomène de tolérance aux antibiotiques:</vt:lpstr>
      <vt:lpstr>Exemples des différentes résistances selon la classe d'antibiotique:</vt:lpstr>
      <vt:lpstr>Exemples des différentes résistances selon la classe d'antibiotique:</vt:lpstr>
      <vt:lpstr>Exemples des différentes résistances selon la classe d'antibiotique: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Antibiotiques: Les Résistances</dc:title>
  <dc:creator>HP N'TIC</dc:creator>
  <cp:lastModifiedBy>HoC</cp:lastModifiedBy>
  <cp:revision>136</cp:revision>
  <dcterms:created xsi:type="dcterms:W3CDTF">2022-03-12T11:41:39Z</dcterms:created>
  <dcterms:modified xsi:type="dcterms:W3CDTF">2024-02-26T14:59:54Z</dcterms:modified>
</cp:coreProperties>
</file>