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5"/>
  </p:notesMasterIdLst>
  <p:sldIdLst>
    <p:sldId id="256" r:id="rId2"/>
    <p:sldId id="274" r:id="rId3"/>
    <p:sldId id="258" r:id="rId4"/>
    <p:sldId id="260" r:id="rId5"/>
    <p:sldId id="261" r:id="rId6"/>
    <p:sldId id="262" r:id="rId7"/>
    <p:sldId id="263" r:id="rId8"/>
    <p:sldId id="265" r:id="rId9"/>
    <p:sldId id="266" r:id="rId10"/>
    <p:sldId id="268" r:id="rId11"/>
    <p:sldId id="270" r:id="rId12"/>
    <p:sldId id="271" r:id="rId13"/>
    <p:sldId id="273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4794" autoAdjust="0"/>
    <p:restoredTop sz="94660"/>
  </p:normalViewPr>
  <p:slideViewPr>
    <p:cSldViewPr>
      <p:cViewPr varScale="1">
        <p:scale>
          <a:sx n="68" d="100"/>
          <a:sy n="68" d="100"/>
        </p:scale>
        <p:origin x="-18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CEA1B8-2500-49DC-A85E-BB8000840D58}" type="datetimeFigureOut">
              <a:rPr lang="fr-FR" smtClean="0"/>
              <a:pPr/>
              <a:t>04/03/2024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FACF76-13B9-47E0-AAB3-35EB6D3747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ACF76-13B9-47E0-AAB3-35EB6D3747DC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ACF76-13B9-47E0-AAB3-35EB6D3747DC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A2FEE-4C11-4458-AA3C-F3233497F154}" type="datetime1">
              <a:rPr lang="fr-FR" smtClean="0"/>
              <a:pPr/>
              <a:t>04/03/2024</a:t>
            </a:fld>
            <a:endParaRPr lang="fr-BE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69F54-20E1-44C6-A0BA-28029CC7DB9C}" type="datetime1">
              <a:rPr lang="fr-FR" smtClean="0"/>
              <a:pPr/>
              <a:t>04/03/2024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678EA-7129-474C-8FB4-18691FFBD349}" type="datetime1">
              <a:rPr lang="fr-FR" smtClean="0"/>
              <a:pPr/>
              <a:t>04/03/2024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8792E-9F58-4A65-BCE1-203E9BB3518E}" type="datetime1">
              <a:rPr lang="fr-FR" smtClean="0"/>
              <a:pPr/>
              <a:t>04/03/2024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AAB85-4592-496A-A080-17130B15958A}" type="datetime1">
              <a:rPr lang="fr-FR" smtClean="0"/>
              <a:pPr/>
              <a:t>04/03/2024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F47E-1806-4B60-A42D-21DC55B35C33}" type="datetime1">
              <a:rPr lang="fr-FR" smtClean="0"/>
              <a:pPr/>
              <a:t>04/03/2024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EFBAB-A2E3-465A-BEEB-ACBC7F2406C8}" type="datetime1">
              <a:rPr lang="fr-FR" smtClean="0"/>
              <a:pPr/>
              <a:t>04/03/2024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2A63-8C7B-4058-836C-79C6878CAEB7}" type="datetime1">
              <a:rPr lang="fr-FR" smtClean="0"/>
              <a:pPr/>
              <a:t>04/03/2024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807C7-5F04-42CB-845A-A607C9A4E449}" type="datetime1">
              <a:rPr lang="fr-FR" smtClean="0"/>
              <a:pPr/>
              <a:t>04/03/2024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1FA0D-7540-4DA3-A3DD-92B951A76F1B}" type="datetime1">
              <a:rPr lang="fr-FR" smtClean="0"/>
              <a:pPr/>
              <a:t>04/03/2024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3D68E-BE40-4759-B507-4D7C7A6C8802}" type="datetime1">
              <a:rPr lang="fr-FR" smtClean="0"/>
              <a:pPr/>
              <a:t>04/03/2024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1B46BC1-08D9-4BDD-9ED5-B414A7B1AE72}" type="datetime1">
              <a:rPr lang="fr-FR" smtClean="0"/>
              <a:pPr/>
              <a:t>04/03/2024</a:t>
            </a:fld>
            <a:endParaRPr lang="fr-BE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2800" b="1" u="sng" dirty="0" smtClean="0"/>
              <a:t>Stérilisation:</a:t>
            </a:r>
            <a:endParaRPr lang="fr-FR" sz="2800" b="1" u="sng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743200" y="5105400"/>
            <a:ext cx="6400800" cy="175260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Présenté par S. Kara Slimane.</a:t>
            </a:r>
          </a:p>
          <a:p>
            <a:r>
              <a:rPr lang="fr-FR" sz="2000" dirty="0" smtClean="0"/>
              <a:t>              Maître-assistante en  Microbiologie.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714356"/>
          </a:xfrm>
        </p:spPr>
        <p:txBody>
          <a:bodyPr>
            <a:normAutofit/>
          </a:bodyPr>
          <a:lstStyle/>
          <a:p>
            <a:pPr algn="ctr"/>
            <a:r>
              <a:rPr lang="fr-FR" sz="2400" b="1" u="sng" dirty="0" smtClean="0"/>
              <a:t>Stérilisation:</a:t>
            </a:r>
            <a:endParaRPr lang="fr-FR" sz="2400" b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642918"/>
            <a:ext cx="9144000" cy="6215082"/>
          </a:xfrm>
        </p:spPr>
        <p:txBody>
          <a:bodyPr>
            <a:normAutofit/>
          </a:bodyPr>
          <a:lstStyle/>
          <a:p>
            <a:r>
              <a:rPr lang="fr-FR" sz="2000" dirty="0" smtClean="0"/>
              <a:t>Techniques de Stérilisation varient selon propriétés physico-chimiques des matériels et produits à stériliser.</a:t>
            </a:r>
          </a:p>
          <a:p>
            <a:r>
              <a:rPr lang="fr-FR" sz="2000" dirty="0" smtClean="0">
                <a:solidFill>
                  <a:srgbClr val="7030A0"/>
                </a:solidFill>
              </a:rPr>
              <a:t>Stérilisation à vapeur sous pression</a:t>
            </a:r>
            <a:r>
              <a:rPr lang="fr-FR" sz="2000" dirty="0" smtClean="0"/>
              <a:t>:</a:t>
            </a:r>
          </a:p>
          <a:p>
            <a:pPr>
              <a:buFontTx/>
              <a:buChar char="-"/>
            </a:pPr>
            <a:r>
              <a:rPr lang="fr-FR" sz="2000" dirty="0" smtClean="0"/>
              <a:t>procédé de référence:</a:t>
            </a:r>
          </a:p>
          <a:p>
            <a:pPr>
              <a:buFontTx/>
              <a:buChar char="-"/>
            </a:pPr>
            <a:r>
              <a:rPr lang="fr-FR" sz="2000" dirty="0" smtClean="0"/>
              <a:t>Stérilisation à chaleur humide par vapeur saturée et s/s pression:</a:t>
            </a:r>
          </a:p>
          <a:p>
            <a:pPr>
              <a:buNone/>
            </a:pPr>
            <a:r>
              <a:rPr lang="fr-FR" sz="2000" dirty="0" smtClean="0"/>
              <a:t>     + fiable et + facile à contrôler.</a:t>
            </a:r>
          </a:p>
          <a:p>
            <a:pPr>
              <a:buFontTx/>
              <a:buChar char="-"/>
            </a:pPr>
            <a:r>
              <a:rPr lang="fr-FR" sz="2000" dirty="0" smtClean="0"/>
              <a:t>Vapeur d’eau diffuse dans toutes les directions et est toujours à une T°+ élevé que l’objet à stériliser entraînant une condensation et des transferts d’énergie qui assurent la </a:t>
            </a:r>
            <a:r>
              <a:rPr lang="fr-FR" sz="2000" dirty="0" smtClean="0"/>
              <a:t>destruction </a:t>
            </a:r>
            <a:r>
              <a:rPr lang="fr-FR" sz="2000" dirty="0" smtClean="0"/>
              <a:t>des micro-organismes comme une réaction d’hydrolyse.</a:t>
            </a:r>
          </a:p>
          <a:p>
            <a:pPr>
              <a:buFontTx/>
              <a:buChar char="-"/>
            </a:pPr>
            <a:r>
              <a:rPr lang="fr-FR" sz="2000" dirty="0" smtClean="0"/>
              <a:t>Réalisée dans des conditions de vide précises permettant que le produit à stériliser soit en tous point en contact avec la vapeur.</a:t>
            </a:r>
          </a:p>
          <a:p>
            <a:pPr>
              <a:buFontTx/>
              <a:buChar char="-"/>
            </a:pPr>
            <a:r>
              <a:rPr lang="fr-FR" sz="2000" dirty="0" smtClean="0"/>
              <a:t>Tous les autoclaves doivent subir des contrôles à l’installation (qualification), une maintenance régulière et contrôles de routine. </a:t>
            </a:r>
          </a:p>
          <a:p>
            <a:r>
              <a:rPr lang="en-US" sz="2000" dirty="0" smtClean="0"/>
              <a:t>121 8C, 15 minutes, 	1 atmosphere de </a:t>
            </a:r>
            <a:r>
              <a:rPr lang="en-US" sz="2000" dirty="0" err="1" smtClean="0"/>
              <a:t>pression</a:t>
            </a:r>
            <a:r>
              <a:rPr lang="en-US" sz="2000" dirty="0" smtClean="0"/>
              <a:t> (total: 202 </a:t>
            </a:r>
            <a:r>
              <a:rPr lang="en-US" sz="2000" dirty="0" err="1" smtClean="0"/>
              <a:t>kPa</a:t>
            </a:r>
            <a:r>
              <a:rPr lang="en-US" sz="2000" dirty="0" smtClean="0"/>
              <a:t>).</a:t>
            </a:r>
          </a:p>
          <a:p>
            <a:r>
              <a:rPr lang="en-US" sz="2000" dirty="0" smtClean="0"/>
              <a:t> 134 8C, three minutes, 2 atmospheres de </a:t>
            </a:r>
            <a:r>
              <a:rPr lang="en-US" sz="2000" dirty="0" err="1" smtClean="0"/>
              <a:t>pression</a:t>
            </a:r>
            <a:r>
              <a:rPr lang="en-US" sz="2000" dirty="0" smtClean="0"/>
              <a:t> (total: 303 </a:t>
            </a:r>
            <a:r>
              <a:rPr lang="en-US" sz="2000" dirty="0" err="1" smtClean="0"/>
              <a:t>kPa</a:t>
            </a:r>
            <a:r>
              <a:rPr lang="en-US" sz="2000" dirty="0" smtClean="0"/>
              <a:t>).</a:t>
            </a:r>
          </a:p>
          <a:p>
            <a:r>
              <a:rPr lang="en-US" sz="2000" dirty="0" smtClean="0"/>
              <a:t>Note: La </a:t>
            </a:r>
            <a:r>
              <a:rPr lang="en-US" sz="2000" dirty="0" err="1" smtClean="0"/>
              <a:t>Stérilisation</a:t>
            </a:r>
            <a:r>
              <a:rPr lang="en-US" sz="2000" dirty="0" smtClean="0"/>
              <a:t> des </a:t>
            </a:r>
            <a:r>
              <a:rPr lang="en-US" sz="2000" dirty="0" err="1" smtClean="0"/>
              <a:t>liquides</a:t>
            </a:r>
            <a:r>
              <a:rPr lang="en-US" sz="2000" dirty="0" smtClean="0"/>
              <a:t> </a:t>
            </a:r>
            <a:r>
              <a:rPr lang="en-US" sz="2000" dirty="0" err="1" smtClean="0"/>
              <a:t>nécessite</a:t>
            </a:r>
            <a:r>
              <a:rPr lang="en-US" sz="2000" dirty="0" smtClean="0"/>
              <a:t> un temps de </a:t>
            </a:r>
            <a:r>
              <a:rPr lang="en-US" sz="2000" dirty="0" err="1" smtClean="0"/>
              <a:t>refroidissement</a:t>
            </a:r>
            <a:r>
              <a:rPr lang="en-US" sz="2000" dirty="0" smtClean="0"/>
              <a:t> pour </a:t>
            </a:r>
            <a:r>
              <a:rPr lang="en-US" sz="2000" dirty="0" err="1" smtClean="0"/>
              <a:t>éviter</a:t>
            </a:r>
            <a:r>
              <a:rPr lang="en-US" sz="2000" dirty="0" smtClean="0"/>
              <a:t> le retard du point </a:t>
            </a:r>
            <a:r>
              <a:rPr lang="en-US" sz="2000" dirty="0" err="1" smtClean="0"/>
              <a:t>d’ébullition</a:t>
            </a:r>
            <a:r>
              <a:rPr lang="en-US" sz="2000" dirty="0" smtClean="0"/>
              <a:t>.</a:t>
            </a:r>
          </a:p>
          <a:p>
            <a:endParaRPr lang="fr-FR" sz="2000" dirty="0" smtClean="0"/>
          </a:p>
          <a:p>
            <a:pPr>
              <a:buNone/>
            </a:pP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10</a:t>
            </a:fld>
            <a:endParaRPr lang="fr-B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000108"/>
          </a:xfrm>
        </p:spPr>
        <p:txBody>
          <a:bodyPr>
            <a:normAutofit/>
          </a:bodyPr>
          <a:lstStyle/>
          <a:p>
            <a:pPr algn="ctr"/>
            <a:r>
              <a:rPr lang="fr-FR" sz="2400" b="1" u="sng" dirty="0" smtClean="0"/>
              <a:t>Autres méthodes de stérilisation</a:t>
            </a:r>
            <a:r>
              <a:rPr lang="fr-FR" sz="2400" dirty="0" smtClean="0"/>
              <a:t>: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929330"/>
          </a:xfrm>
        </p:spPr>
        <p:txBody>
          <a:bodyPr>
            <a:normAutofit/>
          </a:bodyPr>
          <a:lstStyle/>
          <a:p>
            <a:r>
              <a:rPr lang="fr-FR" sz="2000" dirty="0" smtClean="0">
                <a:solidFill>
                  <a:srgbClr val="0070C0"/>
                </a:solidFill>
              </a:rPr>
              <a:t>Stérilisation par l’air </a:t>
            </a:r>
            <a:r>
              <a:rPr lang="fr-FR" sz="2000" dirty="0" smtClean="0"/>
              <a:t>(chaleur sèche): </a:t>
            </a:r>
          </a:p>
          <a:p>
            <a:pPr>
              <a:buNone/>
            </a:pPr>
            <a:r>
              <a:rPr lang="fr-FR" sz="2000" dirty="0" smtClean="0"/>
              <a:t>L’agent stérilisant : l’oxygène de l’air.</a:t>
            </a:r>
          </a:p>
          <a:p>
            <a:pPr>
              <a:buNone/>
            </a:pPr>
            <a:r>
              <a:rPr lang="fr-FR" sz="2000" dirty="0" smtClean="0"/>
              <a:t>L’oxydation des protéines bactériennes est en </a:t>
            </a:r>
            <a:r>
              <a:rPr lang="fr-FR" sz="2000" dirty="0" err="1" smtClean="0"/>
              <a:t>gle</a:t>
            </a:r>
            <a:r>
              <a:rPr lang="fr-FR" sz="2000" dirty="0" smtClean="0"/>
              <a:t> pratiquée entre 160-180°C dans des étuves.</a:t>
            </a:r>
          </a:p>
          <a:p>
            <a:pPr>
              <a:buNone/>
            </a:pPr>
            <a:r>
              <a:rPr lang="fr-FR" sz="2000" dirty="0" smtClean="0"/>
              <a:t>    160°C </a:t>
            </a:r>
            <a:r>
              <a:rPr lang="fr-FR" sz="2000" dirty="0" smtClean="0"/>
              <a:t>pour 120 minutes.</a:t>
            </a:r>
          </a:p>
          <a:p>
            <a:r>
              <a:rPr lang="fr-FR" sz="2000" dirty="0" smtClean="0">
                <a:solidFill>
                  <a:srgbClr val="0070C0"/>
                </a:solidFill>
              </a:rPr>
              <a:t>Stérilisation à l’oxyde d’</a:t>
            </a:r>
            <a:r>
              <a:rPr lang="fr-FR" sz="2000" dirty="0" err="1" smtClean="0">
                <a:solidFill>
                  <a:srgbClr val="0070C0"/>
                </a:solidFill>
              </a:rPr>
              <a:t>éthylène:</a:t>
            </a:r>
            <a:r>
              <a:rPr lang="fr-FR" sz="2000" dirty="0" err="1" smtClean="0"/>
              <a:t>gas</a:t>
            </a:r>
            <a:r>
              <a:rPr lang="fr-FR" sz="2000" dirty="0" smtClean="0"/>
              <a:t> (C2H4O</a:t>
            </a:r>
            <a:r>
              <a:rPr lang="fr-FR" sz="2000" dirty="0" smtClean="0"/>
              <a:t>): </a:t>
            </a:r>
            <a:endParaRPr lang="fr-FR" sz="2000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fr-FR" sz="2000" dirty="0" smtClean="0">
                <a:solidFill>
                  <a:srgbClr val="0070C0"/>
                </a:solidFill>
              </a:rPr>
              <a:t>     </a:t>
            </a:r>
            <a:r>
              <a:rPr lang="fr-FR" sz="2000" dirty="0" smtClean="0"/>
              <a:t> pour les matériaux thermosensibles, en voie de disparition.</a:t>
            </a:r>
          </a:p>
          <a:p>
            <a:pPr>
              <a:buNone/>
            </a:pPr>
            <a:r>
              <a:rPr lang="fr-FR" sz="2000" dirty="0" smtClean="0"/>
              <a:t>      Exige un taux d’humidité 40-90% dans la chambre de Stérilisation.</a:t>
            </a:r>
          </a:p>
          <a:p>
            <a:pPr>
              <a:buNone/>
            </a:pPr>
            <a:r>
              <a:rPr lang="fr-FR" sz="2000" dirty="0" smtClean="0"/>
              <a:t>      Nécessite une longue période de Stérilisation.</a:t>
            </a:r>
          </a:p>
          <a:p>
            <a:r>
              <a:rPr lang="fr-FR" sz="2000" dirty="0" smtClean="0">
                <a:solidFill>
                  <a:srgbClr val="0070C0"/>
                </a:solidFill>
              </a:rPr>
              <a:t>Stérilisation par le peroxyde d’hydrogène:</a:t>
            </a:r>
          </a:p>
          <a:p>
            <a:pPr>
              <a:buNone/>
            </a:pPr>
            <a:r>
              <a:rPr lang="fr-FR" sz="2000" dirty="0" smtClean="0"/>
              <a:t>      A basse T° et s/s l’effet du vide, le peroxyde d’hydrogène (H2O2) se transforme en gaz qui diffuse dans l’enceinte.</a:t>
            </a:r>
          </a:p>
          <a:p>
            <a:pPr>
              <a:buNone/>
            </a:pPr>
            <a:r>
              <a:rPr lang="fr-FR" sz="2000" dirty="0" smtClean="0"/>
              <a:t>      En 2</a:t>
            </a:r>
            <a:r>
              <a:rPr lang="fr-FR" sz="2000" baseline="30000" dirty="0" smtClean="0"/>
              <a:t>ème</a:t>
            </a:r>
            <a:r>
              <a:rPr lang="fr-FR" sz="2000" dirty="0" smtClean="0"/>
              <a:t> temps, l’envoi d’une onde radio (électromagnétique) transforme le gaz en eau+ Oxygène.</a:t>
            </a:r>
          </a:p>
          <a:p>
            <a:pPr>
              <a:buNone/>
            </a:pP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11</a:t>
            </a:fld>
            <a:endParaRPr lang="fr-BE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857232"/>
          </a:xfrm>
        </p:spPr>
        <p:txBody>
          <a:bodyPr>
            <a:normAutofit/>
          </a:bodyPr>
          <a:lstStyle/>
          <a:p>
            <a:pPr algn="ctr"/>
            <a:r>
              <a:rPr lang="fr-FR" sz="2400" b="1" u="sng" dirty="0" smtClean="0"/>
              <a:t>Autres méthodes de stérilisation (Suite):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857892"/>
          </a:xfrm>
        </p:spPr>
        <p:txBody>
          <a:bodyPr>
            <a:normAutofit/>
          </a:bodyPr>
          <a:lstStyle/>
          <a:p>
            <a:r>
              <a:rPr lang="fr-FR" sz="2000" dirty="0" smtClean="0">
                <a:solidFill>
                  <a:srgbClr val="0070C0"/>
                </a:solidFill>
              </a:rPr>
              <a:t>Stérilisation par rayonnements ionisants</a:t>
            </a:r>
            <a:r>
              <a:rPr lang="fr-FR" sz="2000" dirty="0" smtClean="0"/>
              <a:t>: </a:t>
            </a:r>
          </a:p>
          <a:p>
            <a:pPr>
              <a:buNone/>
            </a:pPr>
            <a:r>
              <a:rPr lang="fr-FR" sz="2000" dirty="0" smtClean="0"/>
              <a:t>     basée sur des effets </a:t>
            </a:r>
            <a:r>
              <a:rPr lang="fr-FR" sz="2000" dirty="0" err="1" smtClean="0"/>
              <a:t>radiobiologiques</a:t>
            </a:r>
            <a:r>
              <a:rPr lang="fr-FR" sz="2000" dirty="0" smtClean="0"/>
              <a:t> des radiations ionisantes,</a:t>
            </a:r>
          </a:p>
          <a:p>
            <a:pPr>
              <a:buNone/>
            </a:pPr>
            <a:r>
              <a:rPr lang="fr-FR" sz="2000" dirty="0" smtClean="0"/>
              <a:t>     les rayonnements gamma:</a:t>
            </a:r>
          </a:p>
          <a:p>
            <a:pPr>
              <a:buNone/>
            </a:pPr>
            <a:r>
              <a:rPr lang="fr-FR" sz="2000" dirty="0" smtClean="0"/>
              <a:t>      les ondes E</a:t>
            </a:r>
            <a:r>
              <a:rPr lang="en-US" sz="2000" dirty="0" err="1" smtClean="0"/>
              <a:t>lectromagnetiques</a:t>
            </a:r>
            <a:r>
              <a:rPr lang="en-US" sz="2000" dirty="0" smtClean="0"/>
              <a:t>  </a:t>
            </a:r>
            <a:r>
              <a:rPr lang="en-US" sz="2000" dirty="0" err="1" smtClean="0"/>
              <a:t>produites</a:t>
            </a:r>
            <a:r>
              <a:rPr lang="en-US" sz="2000" dirty="0" smtClean="0"/>
              <a:t>  la disintegration </a:t>
            </a:r>
            <a:r>
              <a:rPr lang="en-US" sz="2000" dirty="0" err="1" smtClean="0"/>
              <a:t>nucléaire</a:t>
            </a:r>
            <a:r>
              <a:rPr lang="en-US" sz="2000" dirty="0" smtClean="0"/>
              <a:t> (radioisotope Co60).</a:t>
            </a:r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       Utilisé dans l’industrie.</a:t>
            </a:r>
          </a:p>
          <a:p>
            <a:r>
              <a:rPr lang="fr-FR" sz="2000" dirty="0" smtClean="0">
                <a:solidFill>
                  <a:srgbClr val="0070C0"/>
                </a:solidFill>
              </a:rPr>
              <a:t>Stérilisation par filtration</a:t>
            </a:r>
            <a:r>
              <a:rPr lang="fr-FR" sz="2000" dirty="0" smtClean="0"/>
              <a:t>: </a:t>
            </a:r>
          </a:p>
          <a:p>
            <a:pPr>
              <a:buNone/>
            </a:pPr>
            <a:r>
              <a:rPr lang="fr-FR" sz="2000" dirty="0" smtClean="0"/>
              <a:t>     utile pour produits liquide ne supportant pas la chaleur.</a:t>
            </a:r>
          </a:p>
          <a:p>
            <a:pPr>
              <a:buNone/>
            </a:pPr>
            <a:r>
              <a:rPr lang="fr-FR" sz="2000" dirty="0" smtClean="0"/>
              <a:t>     Effectuée dans des conditions d’asepsie rigoureuse avec des filtres prêts à l’emploi, stériles et un recueil du liquide filtré dans des récipients stériles. </a:t>
            </a:r>
          </a:p>
          <a:p>
            <a:pPr>
              <a:buNone/>
            </a:pPr>
            <a:r>
              <a:rPr lang="fr-FR" sz="2000" dirty="0" smtClean="0"/>
              <a:t>      Son principe est l’Adsorption, maintenant abandonnée due aux </a:t>
            </a:r>
            <a:r>
              <a:rPr lang="fr-FR" sz="2000" smtClean="0"/>
              <a:t>effets néfastes. </a:t>
            </a:r>
            <a:endParaRPr lang="fr-FR" sz="2000" dirty="0" smtClean="0"/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     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Conclusion:</a:t>
            </a:r>
          </a:p>
          <a:p>
            <a:pPr>
              <a:buNone/>
            </a:pPr>
            <a:r>
              <a:rPr lang="fr-FR" sz="2000" dirty="0" smtClean="0"/>
              <a:t>      La validité du procédé  de stérilisation employé doit être prouvée et le matériel qualifié et entretenu pour assurer un résultat constant au cours du temps.</a:t>
            </a:r>
          </a:p>
          <a:p>
            <a:pPr>
              <a:buNone/>
            </a:pP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12</a:t>
            </a:fld>
            <a:endParaRPr lang="fr-B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13</a:t>
            </a:fld>
            <a:endParaRPr lang="fr-B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785818"/>
          </a:xfrm>
        </p:spPr>
        <p:txBody>
          <a:bodyPr>
            <a:normAutofit/>
          </a:bodyPr>
          <a:lstStyle/>
          <a:p>
            <a:r>
              <a:rPr lang="fr-FR" sz="2800" b="1" u="sng" dirty="0" smtClean="0"/>
              <a:t>Le Plan:</a:t>
            </a:r>
            <a:endParaRPr lang="fr-FR" sz="2800" b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714488"/>
            <a:ext cx="9144000" cy="5143512"/>
          </a:xfrm>
        </p:spPr>
        <p:txBody>
          <a:bodyPr>
            <a:normAutofit/>
          </a:bodyPr>
          <a:lstStyle/>
          <a:p>
            <a:r>
              <a:rPr lang="fr-FR" sz="2000" dirty="0" smtClean="0"/>
              <a:t>Introduction.</a:t>
            </a:r>
          </a:p>
          <a:p>
            <a:r>
              <a:rPr lang="fr-FR" sz="2000" dirty="0" smtClean="0"/>
              <a:t>Définition.</a:t>
            </a:r>
          </a:p>
          <a:p>
            <a:r>
              <a:rPr lang="fr-FR" sz="2000" dirty="0" smtClean="0"/>
              <a:t>Les étapes Préliminaires à la Stérilisation.</a:t>
            </a:r>
          </a:p>
          <a:p>
            <a:r>
              <a:rPr lang="fr-FR" sz="2000" dirty="0" smtClean="0"/>
              <a:t>Les Différentes Techniques de Stérilisation.</a:t>
            </a:r>
          </a:p>
          <a:p>
            <a:endParaRPr lang="fr-FR" sz="2000" dirty="0" smtClean="0"/>
          </a:p>
          <a:p>
            <a:endParaRPr lang="fr-FR" sz="2000" dirty="0" smtClean="0"/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</a:t>
            </a:fld>
            <a:endParaRPr lang="fr-B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2844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2800" b="1" u="sng" dirty="0" smtClean="0"/>
              <a:t>Introduction:</a:t>
            </a:r>
            <a:endParaRPr lang="fr-FR" sz="2800" b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2"/>
          </a:xfrm>
        </p:spPr>
        <p:txBody>
          <a:bodyPr>
            <a:normAutofit/>
          </a:bodyPr>
          <a:lstStyle/>
          <a:p>
            <a:r>
              <a:rPr lang="fr-FR" sz="2000" dirty="0" smtClean="0"/>
              <a:t>Stérilisation a 2 objectifs:</a:t>
            </a:r>
          </a:p>
          <a:p>
            <a:pPr>
              <a:buNone/>
            </a:pPr>
            <a:r>
              <a:rPr lang="fr-FR" sz="2000" dirty="0" smtClean="0"/>
              <a:t>-Destruction micro-organismes.</a:t>
            </a:r>
          </a:p>
          <a:p>
            <a:pPr>
              <a:buNone/>
            </a:pPr>
            <a:r>
              <a:rPr lang="fr-FR" sz="2000" dirty="0" smtClean="0"/>
              <a:t>-Conservation de l’état stérile en respectant l’intégrité du matériel ou du produit stérilisé.</a:t>
            </a:r>
          </a:p>
          <a:p>
            <a:pPr>
              <a:buNone/>
            </a:pPr>
            <a:r>
              <a:rPr lang="fr-FR" sz="2000" dirty="0" smtClean="0"/>
              <a:t>Stérilisation à vapeur d’eau s/s pression (autoclave): </a:t>
            </a:r>
          </a:p>
          <a:p>
            <a:pPr>
              <a:buNone/>
            </a:pPr>
            <a:r>
              <a:rPr lang="fr-FR" sz="2000" dirty="0" smtClean="0"/>
              <a:t>Technique de référence.</a:t>
            </a:r>
          </a:p>
          <a:p>
            <a:pPr>
              <a:buNone/>
            </a:pPr>
            <a:r>
              <a:rPr lang="fr-FR" sz="2000" dirty="0" smtClean="0"/>
              <a:t>La Stérilisation a pris une place primordiale dans les établissements de santé où l’obtention de l’état stérile et de son maintien correspondent à une obligation de résultats.</a:t>
            </a:r>
          </a:p>
          <a:p>
            <a:pPr>
              <a:buNone/>
            </a:pPr>
            <a:r>
              <a:rPr lang="fr-FR" sz="2000" dirty="0" smtClean="0"/>
              <a:t>Stérilisation des dispositifs médicaux réutilisables utilisés pour les prélèvements doit se faire conformément à la législation, </a:t>
            </a:r>
            <a:r>
              <a:rPr lang="fr-FR" sz="2000" dirty="0" err="1" smtClean="0"/>
              <a:t>càd</a:t>
            </a:r>
            <a:r>
              <a:rPr lang="fr-FR" sz="2000" dirty="0" smtClean="0"/>
              <a:t> stérilisés dans des structures spécialisées et agréées.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2984"/>
          </a:xfrm>
        </p:spPr>
        <p:txBody>
          <a:bodyPr>
            <a:normAutofit/>
          </a:bodyPr>
          <a:lstStyle/>
          <a:p>
            <a:pPr algn="ctr"/>
            <a:r>
              <a:rPr lang="fr-FR" sz="2400" b="1" u="sng" dirty="0" smtClean="0"/>
              <a:t/>
            </a:r>
            <a:br>
              <a:rPr lang="fr-FR" sz="2400" b="1" u="sng" dirty="0" smtClean="0"/>
            </a:br>
            <a:r>
              <a:rPr lang="fr-FR" sz="2400" b="1" u="sng" dirty="0" smtClean="0"/>
              <a:t>Définitions</a:t>
            </a:r>
            <a:r>
              <a:rPr lang="fr-FR" sz="2400" b="1" u="sng" dirty="0" smtClean="0"/>
              <a:t>:</a:t>
            </a:r>
            <a:endParaRPr lang="fr-FR" sz="2400" b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929330"/>
          </a:xfrm>
        </p:spPr>
        <p:txBody>
          <a:bodyPr/>
          <a:lstStyle/>
          <a:p>
            <a:pPr>
              <a:buNone/>
            </a:pPr>
            <a:r>
              <a:rPr lang="fr-FR" sz="2000" dirty="0" smtClean="0"/>
              <a:t>     </a:t>
            </a:r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 </a:t>
            </a:r>
            <a:r>
              <a:rPr lang="fr-FR" sz="2000" dirty="0" smtClean="0"/>
              <a:t>  </a:t>
            </a:r>
            <a:r>
              <a:rPr lang="fr-FR" sz="2000" dirty="0" smtClean="0"/>
              <a:t>  </a:t>
            </a:r>
            <a:r>
              <a:rPr lang="fr-FR" sz="2000" u="sng" dirty="0" smtClean="0"/>
              <a:t>Stérilisation: </a:t>
            </a:r>
          </a:p>
          <a:p>
            <a:pPr>
              <a:buNone/>
            </a:pPr>
            <a:r>
              <a:rPr lang="fr-FR" sz="2000" dirty="0" smtClean="0"/>
              <a:t>       Mise en œuvre d’un ensemble de méthodes et moyens visant à éliminer (destruction) tous les micro-organismes vivants de quelle que nature et sous quelle que forme que ce soit, portés par un objet parfaitement nettoyé; </a:t>
            </a:r>
          </a:p>
          <a:p>
            <a:pPr>
              <a:buNone/>
            </a:pPr>
            <a:r>
              <a:rPr lang="fr-FR" sz="2000" dirty="0" smtClean="0"/>
              <a:t>      elle repose sur une méthode efficace vis-à-vis de tous les micro-organismes sans altération du matériel/produit à stériliser + un conditionnement perméable à l’agent stérilisant qui doit permettre le maintien de la stérilité du produit. 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</a:t>
            </a:fld>
            <a:endParaRPr lang="fr-B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85794"/>
          </a:xfrm>
        </p:spPr>
        <p:txBody>
          <a:bodyPr>
            <a:normAutofit/>
          </a:bodyPr>
          <a:lstStyle/>
          <a:p>
            <a:r>
              <a:rPr lang="fr-FR" sz="2400" b="1" u="sng" dirty="0" smtClean="0"/>
              <a:t>Définitions (suite):</a:t>
            </a:r>
            <a:endParaRPr lang="fr-FR" sz="2400" b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txBody>
          <a:bodyPr/>
          <a:lstStyle/>
          <a:p>
            <a:r>
              <a:rPr lang="fr-FR" sz="2000" dirty="0" smtClean="0"/>
              <a:t>Etat Stérile: Absence de micro-organismes vivants.</a:t>
            </a:r>
          </a:p>
          <a:p>
            <a:r>
              <a:rPr lang="fr-FR" sz="2000" dirty="0" smtClean="0"/>
              <a:t>En pratique, on admet que les procédés et précautions doivent être tels que la probabilité d’avoir une unité non stérile soit ≤à 10(-6), </a:t>
            </a:r>
            <a:r>
              <a:rPr lang="fr-FR" sz="2000" dirty="0" err="1" smtClean="0"/>
              <a:t>càd</a:t>
            </a:r>
            <a:r>
              <a:rPr lang="fr-FR" sz="2000" dirty="0" smtClean="0"/>
              <a:t>, la contamination doit être réduite d’au moins 6logs.</a:t>
            </a:r>
          </a:p>
          <a:p>
            <a:pPr>
              <a:buNone/>
            </a:pPr>
            <a:r>
              <a:rPr lang="fr-FR" sz="2000" dirty="0" smtClean="0"/>
              <a:t>      Si le matériel à stériliser est fortement contaminé, la stérilité ne peut être garantie. Ce qui explique l’importance de la phase de nettoyage, avant la stérilisation afin de réduire la contamination initiale.</a:t>
            </a:r>
          </a:p>
          <a:p>
            <a:pPr>
              <a:buNone/>
            </a:pPr>
            <a:r>
              <a:rPr lang="fr-FR" sz="2000" dirty="0" smtClean="0"/>
              <a:t>      Ce procédé de stérilisation ne peut s’appliquer pour:</a:t>
            </a:r>
          </a:p>
          <a:p>
            <a:pPr>
              <a:buNone/>
            </a:pPr>
            <a:r>
              <a:rPr lang="fr-FR" sz="2000" dirty="0" smtClean="0"/>
              <a:t>      les Prions et les </a:t>
            </a:r>
            <a:r>
              <a:rPr lang="fr-FR" sz="2000" dirty="0" err="1" smtClean="0"/>
              <a:t>Archaea</a:t>
            </a:r>
            <a:r>
              <a:rPr lang="fr-FR" sz="2000" dirty="0" smtClean="0"/>
              <a:t> </a:t>
            </a:r>
            <a:r>
              <a:rPr lang="fr-FR" sz="2000" dirty="0" err="1" smtClean="0"/>
              <a:t>hyperthermophiles</a:t>
            </a:r>
            <a:r>
              <a:rPr lang="fr-FR" sz="2000" dirty="0" smtClean="0"/>
              <a:t>.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</a:t>
            </a:fld>
            <a:endParaRPr lang="fr-B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472518" cy="928670"/>
          </a:xfrm>
        </p:spPr>
        <p:txBody>
          <a:bodyPr>
            <a:normAutofit/>
          </a:bodyPr>
          <a:lstStyle/>
          <a:p>
            <a:pPr algn="ctr"/>
            <a:r>
              <a:rPr lang="fr-FR" sz="2700" b="1" u="sng" dirty="0" smtClean="0"/>
              <a:t>Etapes préliminaires de la stérilisation: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857892"/>
          </a:xfrm>
        </p:spPr>
        <p:txBody>
          <a:bodyPr>
            <a:normAutofit/>
          </a:bodyPr>
          <a:lstStyle/>
          <a:p>
            <a:endParaRPr lang="fr-FR" sz="2000" dirty="0" smtClean="0"/>
          </a:p>
          <a:p>
            <a:r>
              <a:rPr lang="fr-FR" sz="2000" dirty="0" smtClean="0"/>
              <a:t>L’efficacité </a:t>
            </a:r>
            <a:r>
              <a:rPr lang="fr-FR" sz="2000" dirty="0" smtClean="0"/>
              <a:t>des méthodes de stérilisation dépend du nombre initiale de micro-organismes.</a:t>
            </a:r>
          </a:p>
          <a:p>
            <a:r>
              <a:rPr lang="fr-FR" sz="2000" dirty="0" smtClean="0"/>
              <a:t>Toutes les étapes préliminaires à la stérilisation visent à réduire au maximum cette contamination.</a:t>
            </a:r>
          </a:p>
          <a:p>
            <a:r>
              <a:rPr lang="fr-FR" sz="2000" dirty="0" smtClean="0"/>
              <a:t>Le matériel de laboratoire et dispositifs médicaux ont ces mêmes étapes et respectent le principe de la marche en avant et sont successivement:</a:t>
            </a:r>
          </a:p>
          <a:p>
            <a:pPr>
              <a:buNone/>
            </a:pPr>
            <a:r>
              <a:rPr lang="fr-FR" sz="2000" dirty="0" smtClean="0"/>
              <a:t>       prétraitement, nettoyage, conditionnement, stérilisation, stockage.</a:t>
            </a:r>
          </a:p>
          <a:p>
            <a:pPr>
              <a:buNone/>
            </a:pPr>
            <a:r>
              <a:rPr lang="fr-FR" sz="2000" dirty="0" smtClean="0"/>
              <a:t>      Milieux et produits de labo. «fabriqués» sur place et devant être stériles, les phase de prétraitement et nettoyage: non appliquées.</a:t>
            </a:r>
          </a:p>
          <a:p>
            <a:pPr>
              <a:buNone/>
            </a:pPr>
            <a:r>
              <a:rPr lang="fr-FR" sz="2000" dirty="0" smtClean="0"/>
              <a:t>      La fabrication doit être faite dans les meilleures conditions d’asepsie pour que la contamination initiale soit la+ faible possible.</a:t>
            </a:r>
          </a:p>
          <a:p>
            <a:pPr>
              <a:buNone/>
            </a:pPr>
            <a:r>
              <a:rPr lang="fr-FR" dirty="0" smtClean="0"/>
              <a:t> 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</a:t>
            </a:fld>
            <a:endParaRPr lang="fr-B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785794"/>
          </a:xfrm>
        </p:spPr>
        <p:txBody>
          <a:bodyPr/>
          <a:lstStyle/>
          <a:p>
            <a:r>
              <a:rPr lang="fr-FR" sz="2400" b="1" u="sng" dirty="0" smtClean="0"/>
              <a:t>Prétraitement ou Prédésinfection</a:t>
            </a:r>
            <a:r>
              <a:rPr lang="fr-FR" sz="2400" dirty="0" smtClean="0"/>
              <a:t>: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929330"/>
          </a:xfrm>
        </p:spPr>
        <p:txBody>
          <a:bodyPr>
            <a:normAutofit lnSpcReduction="10000"/>
          </a:bodyPr>
          <a:lstStyle/>
          <a:p>
            <a:r>
              <a:rPr lang="fr-FR" sz="2000" dirty="0" smtClean="0"/>
              <a:t>Prédésinfection (décontamination): 1èr traitement à effectuer sur objets et matériels souillés pour diminuer la population de micro-organismes et faciliter le nettoyage ultérieur.</a:t>
            </a:r>
          </a:p>
          <a:p>
            <a:r>
              <a:rPr lang="fr-FR" sz="2000" dirty="0" smtClean="0"/>
              <a:t>Prédésinfection préalable au nettoyage permet aussi de protéger le personnel.</a:t>
            </a:r>
          </a:p>
          <a:p>
            <a:r>
              <a:rPr lang="fr-FR" sz="2000" dirty="0" smtClean="0"/>
              <a:t>Réalisé le + rapidement après l’utilisation avec un produit:</a:t>
            </a:r>
          </a:p>
          <a:p>
            <a:pPr>
              <a:buFontTx/>
              <a:buChar char="-"/>
            </a:pPr>
            <a:r>
              <a:rPr lang="fr-FR" sz="2000" dirty="0" smtClean="0"/>
              <a:t>Efficace sur les germes: bactéricide, fongicide, virucide, actif sur mycobactéries.</a:t>
            </a:r>
          </a:p>
          <a:p>
            <a:pPr>
              <a:buFontTx/>
              <a:buChar char="-"/>
            </a:pPr>
            <a:r>
              <a:rPr lang="fr-FR" sz="2000" dirty="0" smtClean="0"/>
              <a:t>Efficace sur souillures: action détergente, qui décolle souillures sans les fixer.</a:t>
            </a:r>
          </a:p>
          <a:p>
            <a:pPr>
              <a:buFontTx/>
              <a:buChar char="-"/>
            </a:pPr>
            <a:r>
              <a:rPr lang="fr-FR" sz="2000" dirty="0" smtClean="0"/>
              <a:t>Absence d’aldéhydes.</a:t>
            </a:r>
          </a:p>
          <a:p>
            <a:pPr>
              <a:buFontTx/>
              <a:buChar char="-"/>
            </a:pPr>
            <a:r>
              <a:rPr lang="fr-FR" sz="2000" dirty="0" err="1" smtClean="0"/>
              <a:t>Innocif</a:t>
            </a:r>
            <a:r>
              <a:rPr lang="fr-FR" sz="2000" dirty="0" smtClean="0"/>
              <a:t> pour personnel et matériel.</a:t>
            </a:r>
          </a:p>
          <a:p>
            <a:pPr>
              <a:buFontTx/>
              <a:buChar char="-"/>
            </a:pPr>
            <a:r>
              <a:rPr lang="fr-FR" sz="2000" dirty="0" smtClean="0"/>
              <a:t>Stable dans le temps.</a:t>
            </a:r>
          </a:p>
          <a:p>
            <a:pPr>
              <a:buFontTx/>
              <a:buChar char="-"/>
            </a:pPr>
            <a:r>
              <a:rPr lang="fr-FR" sz="2000" dirty="0" smtClean="0"/>
              <a:t>Facile d’emploi, biodégradable.</a:t>
            </a:r>
          </a:p>
          <a:p>
            <a:pPr>
              <a:buNone/>
            </a:pPr>
            <a:r>
              <a:rPr lang="fr-FR" sz="2000" dirty="0" smtClean="0"/>
              <a:t>      Après pénétration du bain suivant les recommandation  du fabricant, le matériel est complètement immergé, </a:t>
            </a:r>
          </a:p>
          <a:p>
            <a:pPr>
              <a:buNone/>
            </a:pPr>
            <a:r>
              <a:rPr lang="fr-FR" sz="2000" dirty="0" smtClean="0"/>
              <a:t>      Sans bulles d’air et disposé de façon à assurer le meilleur contact matériel/produit en respectant le temps d’immersion indiqué par le fabricant.</a:t>
            </a:r>
          </a:p>
          <a:p>
            <a:pPr>
              <a:buNone/>
            </a:pPr>
            <a:r>
              <a:rPr lang="fr-FR" sz="2000" dirty="0" smtClean="0"/>
              <a:t>      Ce 1</a:t>
            </a:r>
            <a:r>
              <a:rPr lang="fr-FR" sz="2000" baseline="30000" dirty="0" smtClean="0"/>
              <a:t>er</a:t>
            </a:r>
            <a:r>
              <a:rPr lang="fr-FR" sz="2000" dirty="0" smtClean="0"/>
              <a:t> traitement est obligatoirement suivi d’un rinçage Abondant à l’eau du robinet. </a:t>
            </a:r>
          </a:p>
          <a:p>
            <a:pPr>
              <a:buFontTx/>
              <a:buChar char="-"/>
            </a:pP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</a:t>
            </a:fld>
            <a:endParaRPr lang="fr-BE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214422"/>
          </a:xfrm>
        </p:spPr>
        <p:txBody>
          <a:bodyPr>
            <a:normAutofit/>
          </a:bodyPr>
          <a:lstStyle/>
          <a:p>
            <a:pPr algn="ctr"/>
            <a:r>
              <a:rPr lang="fr-FR" sz="2400" b="1" u="sng" dirty="0" smtClean="0"/>
              <a:t>Nettoyage:</a:t>
            </a:r>
            <a:endParaRPr lang="fr-FR" sz="2400" b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785794"/>
            <a:ext cx="9144000" cy="6072206"/>
          </a:xfrm>
        </p:spPr>
        <p:txBody>
          <a:bodyPr/>
          <a:lstStyle/>
          <a:p>
            <a:endParaRPr lang="fr-FR" sz="2000" dirty="0" smtClean="0"/>
          </a:p>
          <a:p>
            <a:endParaRPr lang="fr-FR" sz="2000" dirty="0" smtClean="0"/>
          </a:p>
          <a:p>
            <a:r>
              <a:rPr lang="fr-FR" sz="2000" dirty="0" smtClean="0"/>
              <a:t>Suit </a:t>
            </a:r>
            <a:r>
              <a:rPr lang="fr-FR" sz="2000" dirty="0" smtClean="0"/>
              <a:t>la phase de prédésinfection.</a:t>
            </a:r>
          </a:p>
          <a:p>
            <a:r>
              <a:rPr lang="fr-FR" sz="2000" dirty="0" smtClean="0"/>
              <a:t>Obligatoire pour tous matériel neuf (au – 3lavages successifs).</a:t>
            </a:r>
          </a:p>
          <a:p>
            <a:r>
              <a:rPr lang="fr-FR" sz="2000" dirty="0" smtClean="0"/>
              <a:t>Réalisé préférentiellement en machine à laver ou à la main mais associe obligatoirement 4 facteurs:</a:t>
            </a:r>
          </a:p>
          <a:p>
            <a:pPr>
              <a:buNone/>
            </a:pPr>
            <a:r>
              <a:rPr lang="fr-FR" sz="2000" dirty="0" smtClean="0"/>
              <a:t>      l’action mécanique, l’action chimique, T° et temps.</a:t>
            </a:r>
          </a:p>
          <a:p>
            <a:r>
              <a:rPr lang="fr-FR" sz="2000" dirty="0" smtClean="0"/>
              <a:t>Le séchage est obligatoire, réalisé dans la machine à laver ou à la main avec un champs propre et complété avec un séchage à l’air médical.</a:t>
            </a:r>
          </a:p>
          <a:p>
            <a:r>
              <a:rPr lang="fr-FR" sz="2000" dirty="0" smtClean="0"/>
              <a:t>Vérification du matériel avant stérilisation.</a:t>
            </a:r>
          </a:p>
          <a:p>
            <a:pPr>
              <a:buNone/>
            </a:pP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8</a:t>
            </a:fld>
            <a:endParaRPr lang="fr-B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928670"/>
          </a:xfrm>
        </p:spPr>
        <p:txBody>
          <a:bodyPr>
            <a:normAutofit/>
          </a:bodyPr>
          <a:lstStyle/>
          <a:p>
            <a:pPr algn="ctr"/>
            <a:r>
              <a:rPr lang="fr-FR" sz="2400" b="1" u="sng" dirty="0" smtClean="0"/>
              <a:t>Conditionnement:</a:t>
            </a:r>
            <a:endParaRPr lang="fr-FR" sz="2400" b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785794"/>
            <a:ext cx="9144000" cy="6072206"/>
          </a:xfrm>
        </p:spPr>
        <p:txBody>
          <a:bodyPr/>
          <a:lstStyle/>
          <a:p>
            <a:pPr>
              <a:buNone/>
            </a:pPr>
            <a:r>
              <a:rPr lang="fr-FR" sz="2000" dirty="0" smtClean="0"/>
              <a:t>      </a:t>
            </a:r>
          </a:p>
          <a:p>
            <a:pPr>
              <a:buNone/>
            </a:pPr>
            <a:r>
              <a:rPr lang="fr-FR" sz="2000" dirty="0" smtClean="0"/>
              <a:t>       L’état stérile est un état éphémère qui doit être préservé par un emballage adapté (conditionnement).</a:t>
            </a:r>
          </a:p>
          <a:p>
            <a:pPr>
              <a:buNone/>
            </a:pPr>
            <a:r>
              <a:rPr lang="fr-FR" sz="2000" dirty="0" smtClean="0"/>
              <a:t>      Ce conditionnement doit :</a:t>
            </a:r>
          </a:p>
          <a:p>
            <a:pPr>
              <a:buNone/>
            </a:pPr>
            <a:r>
              <a:rPr lang="fr-FR" sz="2000" dirty="0" smtClean="0"/>
              <a:t>  -  Maintenir le niveau de propreté obtenu après nettoyage.</a:t>
            </a:r>
          </a:p>
          <a:p>
            <a:pPr>
              <a:buFontTx/>
              <a:buChar char="-"/>
            </a:pPr>
            <a:r>
              <a:rPr lang="fr-FR" sz="2000" dirty="0" smtClean="0"/>
              <a:t>Permettre contact avec l’agent stérilisant.</a:t>
            </a:r>
          </a:p>
          <a:p>
            <a:pPr>
              <a:buFontTx/>
              <a:buChar char="-"/>
            </a:pPr>
            <a:r>
              <a:rPr lang="fr-FR" sz="2000" dirty="0" smtClean="0"/>
              <a:t>Compatible avec le mode de stérilisation.</a:t>
            </a:r>
          </a:p>
          <a:p>
            <a:pPr>
              <a:buFontTx/>
              <a:buChar char="-"/>
            </a:pPr>
            <a:r>
              <a:rPr lang="fr-FR" sz="2000" dirty="0" smtClean="0"/>
              <a:t>Maintenir l’état stérile jusqu’à utilisation.</a:t>
            </a:r>
          </a:p>
          <a:p>
            <a:pPr>
              <a:buFontTx/>
              <a:buChar char="-"/>
            </a:pPr>
            <a:r>
              <a:rPr lang="fr-FR" sz="2000" dirty="0" smtClean="0"/>
              <a:t>Permettre l’utilisation aseptique du produit.</a:t>
            </a:r>
          </a:p>
          <a:p>
            <a:pPr>
              <a:buFontTx/>
              <a:buChar char="-"/>
            </a:pPr>
            <a:r>
              <a:rPr lang="fr-FR" sz="2000" dirty="0" smtClean="0"/>
              <a:t>Participer au maintien des caractéristiques du produit.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9</a:t>
            </a:fld>
            <a:endParaRPr lang="fr-BE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1461</TotalTime>
  <Words>1143</Words>
  <PresentationFormat>Affichage à l'écran (4:3)</PresentationFormat>
  <Paragraphs>124</Paragraphs>
  <Slides>13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Débit</vt:lpstr>
      <vt:lpstr>Stérilisation:</vt:lpstr>
      <vt:lpstr>Le Plan:</vt:lpstr>
      <vt:lpstr>Introduction:</vt:lpstr>
      <vt:lpstr> Définitions:</vt:lpstr>
      <vt:lpstr>Définitions (suite):</vt:lpstr>
      <vt:lpstr>Etapes préliminaires de la stérilisation:</vt:lpstr>
      <vt:lpstr>Prétraitement ou Prédésinfection:</vt:lpstr>
      <vt:lpstr>Nettoyage:</vt:lpstr>
      <vt:lpstr>Conditionnement:</vt:lpstr>
      <vt:lpstr>Stérilisation:</vt:lpstr>
      <vt:lpstr>Autres méthodes de stérilisation:</vt:lpstr>
      <vt:lpstr>Autres méthodes de stérilisation (Suite):</vt:lpstr>
      <vt:lpstr>Diapositive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Stérilisation</dc:title>
  <dc:creator>pc lenovo</dc:creator>
  <cp:lastModifiedBy>HoC</cp:lastModifiedBy>
  <cp:revision>104</cp:revision>
  <dcterms:created xsi:type="dcterms:W3CDTF">2015-12-06T20:42:09Z</dcterms:created>
  <dcterms:modified xsi:type="dcterms:W3CDTF">2024-03-04T10:19:35Z</dcterms:modified>
</cp:coreProperties>
</file>