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</p:sldIdLst>
  <p:sldSz cy="6858000" cx="9144000"/>
  <p:notesSz cx="6858000" cy="9144000"/>
  <p:embeddedFontLst>
    <p:embeddedFont>
      <p:font typeface="Libre Franklin"/>
      <p:regular r:id="rId38"/>
      <p:bold r:id="rId39"/>
      <p:italic r:id="rId40"/>
      <p:boldItalic r:id="rId41"/>
    </p:embeddedFont>
    <p:embeddedFont>
      <p:font typeface="Libre Baskerville"/>
      <p:regular r:id="rId42"/>
      <p:bold r:id="rId43"/>
      <p:italic r:id="rId4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45" roundtripDataSignature="AMtx7mjw1M3sfltug5l/ByNzEy3Nr49n5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3F486DE-96AE-4614-AA54-7F11346517F1}">
  <a:tblStyle styleId="{A3F486DE-96AE-4614-AA54-7F11346517F1}" styleName="Table_0">
    <a:wholeTbl>
      <a:tcTxStyle b="off" i="off">
        <a:font>
          <a:latin typeface="Perpetua"/>
          <a:ea typeface="Perpetua"/>
          <a:cs typeface="Perpetua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7E8E7"/>
          </a:solidFill>
        </a:fill>
      </a:tcStyle>
    </a:wholeTbl>
    <a:band1H>
      <a:tcTxStyle/>
      <a:tcStyle>
        <a:fill>
          <a:solidFill>
            <a:srgbClr val="EFCECA"/>
          </a:solidFill>
        </a:fill>
      </a:tcStyle>
    </a:band1H>
    <a:band2H>
      <a:tcTxStyle/>
    </a:band2H>
    <a:band1V>
      <a:tcTxStyle/>
      <a:tcStyle>
        <a:fill>
          <a:solidFill>
            <a:srgbClr val="EFCECA"/>
          </a:solidFill>
        </a:fill>
      </a:tcStyle>
    </a:band1V>
    <a:band2V>
      <a:tcTxStyle/>
    </a:band2V>
    <a:lastCol>
      <a:tcTxStyle b="on" i="off">
        <a:font>
          <a:latin typeface="Perpetua"/>
          <a:ea typeface="Perpetua"/>
          <a:cs typeface="Perpetua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Perpetua"/>
          <a:ea typeface="Perpetua"/>
          <a:cs typeface="Perpetua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Perpetua"/>
          <a:ea typeface="Perpetua"/>
          <a:cs typeface="Perpetua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Perpetua"/>
          <a:ea typeface="Perpetua"/>
          <a:cs typeface="Perpetua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LibreFranklin-italic.fntdata"/><Relationship Id="rId20" Type="http://schemas.openxmlformats.org/officeDocument/2006/relationships/slide" Target="slides/slide14.xml"/><Relationship Id="rId42" Type="http://schemas.openxmlformats.org/officeDocument/2006/relationships/font" Target="fonts/LibreBaskerville-regular.fntdata"/><Relationship Id="rId41" Type="http://schemas.openxmlformats.org/officeDocument/2006/relationships/font" Target="fonts/LibreFranklin-boldItalic.fntdata"/><Relationship Id="rId22" Type="http://schemas.openxmlformats.org/officeDocument/2006/relationships/slide" Target="slides/slide16.xml"/><Relationship Id="rId44" Type="http://schemas.openxmlformats.org/officeDocument/2006/relationships/font" Target="fonts/LibreBaskerville-italic.fntdata"/><Relationship Id="rId21" Type="http://schemas.openxmlformats.org/officeDocument/2006/relationships/slide" Target="slides/slide15.xml"/><Relationship Id="rId43" Type="http://schemas.openxmlformats.org/officeDocument/2006/relationships/font" Target="fonts/LibreBaskerville-bold.fntdata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45" Type="http://customschemas.google.com/relationships/presentationmetadata" Target="meta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slide" Target="slides/slide31.xml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39" Type="http://schemas.openxmlformats.org/officeDocument/2006/relationships/font" Target="fonts/LibreFranklin-bold.fntdata"/><Relationship Id="rId16" Type="http://schemas.openxmlformats.org/officeDocument/2006/relationships/slide" Target="slides/slide10.xml"/><Relationship Id="rId38" Type="http://schemas.openxmlformats.org/officeDocument/2006/relationships/font" Target="fonts/LibreFranklin-regular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showMasterSp="0" type="title">
  <p:cSld name="TITLE">
    <p:bg>
      <p:bgPr>
        <a:blipFill rotWithShape="1">
          <a:blip r:embed="rId2">
            <a:alphaModFix/>
          </a:blip>
          <a:tile algn="tl" flip="none" tx="0" sx="55000" ty="0" sy="55000"/>
        </a:blip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9" name="Google Shape;19;p33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fmla="val 4929" name="adj"/>
            </a:avLst>
          </a:prstGeom>
          <a:blipFill rotWithShape="1">
            <a:blip r:embed="rId2">
              <a:alphaModFix/>
            </a:blip>
            <a:tile algn="tl" flip="none" tx="0" sx="55000" ty="0" sy="55000"/>
          </a:blipFill>
          <a:ln cap="sq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0" name="Google Shape;20;p33"/>
          <p:cNvSpPr txBox="1"/>
          <p:nvPr>
            <p:ph idx="1" type="subTitle"/>
          </p:nvPr>
        </p:nvSpPr>
        <p:spPr>
          <a:xfrm>
            <a:off x="1295400" y="3200400"/>
            <a:ext cx="6400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580"/>
              </a:spcBef>
              <a:spcAft>
                <a:spcPts val="0"/>
              </a:spcAft>
              <a:buSzPts val="2210"/>
              <a:buNone/>
              <a:defRPr sz="2600">
                <a:solidFill>
                  <a:schemeClr val="dk2"/>
                </a:solidFill>
              </a:defRPr>
            </a:lvl1pPr>
            <a:lvl2pPr lvl="1" algn="ctr">
              <a:spcBef>
                <a:spcPts val="370"/>
              </a:spcBef>
              <a:spcAft>
                <a:spcPts val="0"/>
              </a:spcAft>
              <a:buSzPts val="1530"/>
              <a:buNone/>
              <a:defRPr/>
            </a:lvl2pPr>
            <a:lvl3pPr lvl="2" algn="ctr">
              <a:spcBef>
                <a:spcPts val="370"/>
              </a:spcBef>
              <a:spcAft>
                <a:spcPts val="0"/>
              </a:spcAft>
              <a:buSzPts val="1530"/>
              <a:buNone/>
              <a:defRPr/>
            </a:lvl3pPr>
            <a:lvl4pPr lvl="3" algn="ctr">
              <a:spcBef>
                <a:spcPts val="370"/>
              </a:spcBef>
              <a:spcAft>
                <a:spcPts val="0"/>
              </a:spcAft>
              <a:buSzPts val="1440"/>
              <a:buNone/>
              <a:defRPr/>
            </a:lvl4pPr>
            <a:lvl5pPr lvl="4" algn="ctr">
              <a:spcBef>
                <a:spcPts val="370"/>
              </a:spcBef>
              <a:spcAft>
                <a:spcPts val="0"/>
              </a:spcAft>
              <a:buSzPts val="1800"/>
              <a:buNone/>
              <a:defRPr/>
            </a:lvl5pPr>
            <a:lvl6pPr lvl="5" algn="ctr">
              <a:spcBef>
                <a:spcPts val="370"/>
              </a:spcBef>
              <a:spcAft>
                <a:spcPts val="0"/>
              </a:spcAft>
              <a:buSzPts val="1800"/>
              <a:buNone/>
              <a:defRPr/>
            </a:lvl6pPr>
            <a:lvl7pPr lvl="6" algn="ctr">
              <a:spcBef>
                <a:spcPts val="370"/>
              </a:spcBef>
              <a:spcAft>
                <a:spcPts val="0"/>
              </a:spcAft>
              <a:buSzPts val="1800"/>
              <a:buNone/>
              <a:defRPr/>
            </a:lvl7pPr>
            <a:lvl8pPr lvl="7" algn="ctr">
              <a:spcBef>
                <a:spcPts val="37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7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21" name="Google Shape;21;p33"/>
          <p:cNvSpPr txBox="1"/>
          <p:nvPr>
            <p:ph idx="10" type="dt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3"/>
          <p:cNvSpPr txBox="1"/>
          <p:nvPr>
            <p:ph idx="11" type="ftr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3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0" lvl="1" mar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0" lvl="2" mar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0" lvl="3" mar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0" lvl="4" mar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0" lvl="5" mar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0" lvl="6" mar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0" lvl="7" mar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0" lvl="8" mar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4" name="Google Shape;24;p33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5" name="Google Shape;25;p33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rgbClr val="E6AFA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6" name="Google Shape;26;p33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7" name="Google Shape;27;p33"/>
          <p:cNvSpPr txBox="1"/>
          <p:nvPr>
            <p:ph type="ctrTitle"/>
          </p:nvPr>
        </p:nvSpPr>
        <p:spPr>
          <a:xfrm>
            <a:off x="457200" y="1505930"/>
            <a:ext cx="82296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Libre Franklin"/>
              <a:buNone/>
              <a:defRPr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42"/>
          <p:cNvSpPr txBox="1"/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42"/>
          <p:cNvSpPr txBox="1"/>
          <p:nvPr>
            <p:ph idx="1" type="body"/>
          </p:nvPr>
        </p:nvSpPr>
        <p:spPr>
          <a:xfrm rot="5400000">
            <a:off x="2514600" y="-152400"/>
            <a:ext cx="4572000" cy="777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spcBef>
                <a:spcPts val="580"/>
              </a:spcBef>
              <a:spcAft>
                <a:spcPts val="0"/>
              </a:spcAft>
              <a:buSzPts val="1530"/>
              <a:buChar char="⚫"/>
              <a:defRPr/>
            </a:lvl1pPr>
            <a:lvl2pPr indent="-325755" lvl="1" marL="9144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2pPr>
            <a:lvl3pPr indent="-325755" lvl="2" marL="13716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3pPr>
            <a:lvl4pPr indent="-320039" lvl="3" marL="1828800" algn="l">
              <a:spcBef>
                <a:spcPts val="370"/>
              </a:spcBef>
              <a:spcAft>
                <a:spcPts val="0"/>
              </a:spcAft>
              <a:buSzPts val="1440"/>
              <a:buChar char="⚫"/>
              <a:defRPr/>
            </a:lvl4pPr>
            <a:lvl5pPr indent="-342900" lvl="4" marL="2286000" algn="l">
              <a:spcBef>
                <a:spcPts val="370"/>
              </a:spcBef>
              <a:spcAft>
                <a:spcPts val="0"/>
              </a:spcAft>
              <a:buSzPts val="1800"/>
              <a:buChar char="o"/>
              <a:defRPr/>
            </a:lvl5pPr>
            <a:lvl6pPr indent="-342900" lvl="5" marL="27432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92" name="Google Shape;92;p42"/>
          <p:cNvSpPr txBox="1"/>
          <p:nvPr>
            <p:ph idx="10" type="dt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42"/>
          <p:cNvSpPr txBox="1"/>
          <p:nvPr>
            <p:ph idx="11" type="ftr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42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3"/>
          <p:cNvSpPr txBox="1"/>
          <p:nvPr>
            <p:ph type="title"/>
          </p:nvPr>
        </p:nvSpPr>
        <p:spPr>
          <a:xfrm rot="5400000">
            <a:off x="4709478" y="2194564"/>
            <a:ext cx="5851525" cy="201168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43"/>
          <p:cNvSpPr txBox="1"/>
          <p:nvPr>
            <p:ph idx="1" type="body"/>
          </p:nvPr>
        </p:nvSpPr>
        <p:spPr>
          <a:xfrm rot="5400000">
            <a:off x="769938" y="419103"/>
            <a:ext cx="5851525" cy="55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spcBef>
                <a:spcPts val="580"/>
              </a:spcBef>
              <a:spcAft>
                <a:spcPts val="0"/>
              </a:spcAft>
              <a:buSzPts val="1530"/>
              <a:buChar char="⚫"/>
              <a:defRPr/>
            </a:lvl1pPr>
            <a:lvl2pPr indent="-325755" lvl="1" marL="9144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2pPr>
            <a:lvl3pPr indent="-325755" lvl="2" marL="13716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3pPr>
            <a:lvl4pPr indent="-320039" lvl="3" marL="1828800" algn="l">
              <a:spcBef>
                <a:spcPts val="370"/>
              </a:spcBef>
              <a:spcAft>
                <a:spcPts val="0"/>
              </a:spcAft>
              <a:buSzPts val="1440"/>
              <a:buChar char="⚫"/>
              <a:defRPr/>
            </a:lvl4pPr>
            <a:lvl5pPr indent="-342900" lvl="4" marL="2286000" algn="l">
              <a:spcBef>
                <a:spcPts val="370"/>
              </a:spcBef>
              <a:spcAft>
                <a:spcPts val="0"/>
              </a:spcAft>
              <a:buSzPts val="1800"/>
              <a:buChar char="o"/>
              <a:defRPr/>
            </a:lvl5pPr>
            <a:lvl6pPr indent="-342900" lvl="5" marL="27432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98" name="Google Shape;98;p43"/>
          <p:cNvSpPr txBox="1"/>
          <p:nvPr>
            <p:ph idx="10" type="dt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43"/>
          <p:cNvSpPr txBox="1"/>
          <p:nvPr>
            <p:ph idx="11" type="ftr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43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4"/>
          <p:cNvSpPr txBox="1"/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34"/>
          <p:cNvSpPr txBox="1"/>
          <p:nvPr>
            <p:ph idx="10" type="dt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4"/>
          <p:cNvSpPr txBox="1"/>
          <p:nvPr>
            <p:ph idx="11" type="ftr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4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33" name="Google Shape;33;p34"/>
          <p:cNvSpPr txBox="1"/>
          <p:nvPr>
            <p:ph idx="1" type="body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spcBef>
                <a:spcPts val="580"/>
              </a:spcBef>
              <a:spcAft>
                <a:spcPts val="0"/>
              </a:spcAft>
              <a:buSzPts val="1530"/>
              <a:buChar char="⚫"/>
              <a:defRPr/>
            </a:lvl1pPr>
            <a:lvl2pPr indent="-325755" lvl="1" marL="9144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2pPr>
            <a:lvl3pPr indent="-325755" lvl="2" marL="13716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3pPr>
            <a:lvl4pPr indent="-320039" lvl="3" marL="1828800" algn="l">
              <a:spcBef>
                <a:spcPts val="370"/>
              </a:spcBef>
              <a:spcAft>
                <a:spcPts val="0"/>
              </a:spcAft>
              <a:buSzPts val="1440"/>
              <a:buChar char="⚫"/>
              <a:defRPr/>
            </a:lvl4pPr>
            <a:lvl5pPr indent="-342900" lvl="4" marL="2286000" algn="l">
              <a:spcBef>
                <a:spcPts val="370"/>
              </a:spcBef>
              <a:spcAft>
                <a:spcPts val="0"/>
              </a:spcAft>
              <a:buSzPts val="1800"/>
              <a:buChar char="o"/>
              <a:defRPr/>
            </a:lvl5pPr>
            <a:lvl6pPr indent="-342900" lvl="5" marL="27432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5"/>
          <p:cNvSpPr txBox="1"/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35"/>
          <p:cNvSpPr txBox="1"/>
          <p:nvPr>
            <p:ph idx="10" type="dt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35"/>
          <p:cNvSpPr txBox="1"/>
          <p:nvPr>
            <p:ph idx="11" type="ftr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5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showMasterSp="0" type="secHead">
  <p:cSld name="SECTION_HEADER">
    <p:bg>
      <p:bgPr>
        <a:blipFill rotWithShape="1">
          <a:blip r:embed="rId2">
            <a:alphaModFix/>
          </a:blip>
          <a:tile algn="tl" flip="none" tx="0" sx="55000" ty="0" sy="55000"/>
        </a:blip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41" name="Google Shape;41;p36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fmla="val 4929" name="adj"/>
            </a:avLst>
          </a:prstGeom>
          <a:blipFill rotWithShape="1">
            <a:blip r:embed="rId2">
              <a:alphaModFix/>
            </a:blip>
            <a:tile algn="tl" flip="none" tx="0" sx="55000" ty="0" sy="55000"/>
          </a:blipFill>
          <a:ln cap="sq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42" name="Google Shape;42;p36"/>
          <p:cNvSpPr txBox="1"/>
          <p:nvPr>
            <p:ph type="title"/>
          </p:nvPr>
        </p:nvSpPr>
        <p:spPr>
          <a:xfrm>
            <a:off x="722313" y="9525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Libre Franklin"/>
              <a:buNone/>
              <a:defRPr b="0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36"/>
          <p:cNvSpPr txBox="1"/>
          <p:nvPr>
            <p:ph idx="1" type="body"/>
          </p:nvPr>
        </p:nvSpPr>
        <p:spPr>
          <a:xfrm>
            <a:off x="722313" y="2547938"/>
            <a:ext cx="7772400" cy="13382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580"/>
              </a:spcBef>
              <a:spcAft>
                <a:spcPts val="0"/>
              </a:spcAft>
              <a:buSzPts val="204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70"/>
              </a:spcBef>
              <a:spcAft>
                <a:spcPts val="0"/>
              </a:spcAft>
              <a:buSzPts val="153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70"/>
              </a:spcBef>
              <a:spcAft>
                <a:spcPts val="0"/>
              </a:spcAft>
              <a:buSzPts val="136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37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370"/>
              </a:spcBef>
              <a:spcAft>
                <a:spcPts val="0"/>
              </a:spcAft>
              <a:buSzPts val="1400"/>
              <a:buFont typeface="Libre Baskerville"/>
              <a:buNone/>
              <a:defRPr sz="1400">
                <a:solidFill>
                  <a:srgbClr val="888888"/>
                </a:solidFill>
              </a:defRPr>
            </a:lvl5pPr>
            <a:lvl6pPr indent="-342900" lvl="5" marL="27432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36"/>
          <p:cNvSpPr txBox="1"/>
          <p:nvPr>
            <p:ph idx="10" type="dt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36"/>
          <p:cNvSpPr txBox="1"/>
          <p:nvPr>
            <p:ph idx="11" type="ftr"/>
          </p:nvPr>
        </p:nvSpPr>
        <p:spPr>
          <a:xfrm>
            <a:off x="800100" y="6172200"/>
            <a:ext cx="40005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36"/>
          <p:cNvSpPr/>
          <p:nvPr/>
        </p:nvSpPr>
        <p:spPr>
          <a:xfrm flipH="1" rot="10800000">
            <a:off x="69412" y="2376830"/>
            <a:ext cx="9013515" cy="91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47" name="Google Shape;47;p36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rgbClr val="E6AFA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48" name="Google Shape;48;p36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49" name="Google Shape;49;p36"/>
          <p:cNvSpPr/>
          <p:nvPr>
            <p:ph idx="12" type="sldNum"/>
          </p:nvPr>
        </p:nvSpPr>
        <p:spPr>
          <a:xfrm>
            <a:off x="146304" y="6208776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7"/>
          <p:cNvSpPr txBox="1"/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7"/>
          <p:cNvSpPr txBox="1"/>
          <p:nvPr>
            <p:ph idx="10" type="dt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7"/>
          <p:cNvSpPr txBox="1"/>
          <p:nvPr>
            <p:ph idx="11" type="ftr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37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55" name="Google Shape;55;p37"/>
          <p:cNvSpPr txBox="1"/>
          <p:nvPr>
            <p:ph idx="1" type="body"/>
          </p:nvPr>
        </p:nvSpPr>
        <p:spPr>
          <a:xfrm>
            <a:off x="914400" y="1447800"/>
            <a:ext cx="374904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spcBef>
                <a:spcPts val="580"/>
              </a:spcBef>
              <a:spcAft>
                <a:spcPts val="0"/>
              </a:spcAft>
              <a:buSzPts val="1530"/>
              <a:buChar char="⚫"/>
              <a:defRPr/>
            </a:lvl1pPr>
            <a:lvl2pPr indent="-325755" lvl="1" marL="9144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2pPr>
            <a:lvl3pPr indent="-325755" lvl="2" marL="13716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3pPr>
            <a:lvl4pPr indent="-320039" lvl="3" marL="1828800" algn="l">
              <a:spcBef>
                <a:spcPts val="370"/>
              </a:spcBef>
              <a:spcAft>
                <a:spcPts val="0"/>
              </a:spcAft>
              <a:buSzPts val="1440"/>
              <a:buChar char="⚫"/>
              <a:defRPr/>
            </a:lvl4pPr>
            <a:lvl5pPr indent="-342900" lvl="4" marL="2286000" algn="l">
              <a:spcBef>
                <a:spcPts val="370"/>
              </a:spcBef>
              <a:spcAft>
                <a:spcPts val="0"/>
              </a:spcAft>
              <a:buSzPts val="1800"/>
              <a:buChar char="o"/>
              <a:defRPr/>
            </a:lvl5pPr>
            <a:lvl6pPr indent="-342900" lvl="5" marL="27432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6" name="Google Shape;56;p37"/>
          <p:cNvSpPr txBox="1"/>
          <p:nvPr>
            <p:ph idx="2" type="body"/>
          </p:nvPr>
        </p:nvSpPr>
        <p:spPr>
          <a:xfrm>
            <a:off x="4933950" y="1447800"/>
            <a:ext cx="374904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spcBef>
                <a:spcPts val="580"/>
              </a:spcBef>
              <a:spcAft>
                <a:spcPts val="0"/>
              </a:spcAft>
              <a:buSzPts val="1530"/>
              <a:buChar char="⚫"/>
              <a:defRPr/>
            </a:lvl1pPr>
            <a:lvl2pPr indent="-325755" lvl="1" marL="9144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2pPr>
            <a:lvl3pPr indent="-325755" lvl="2" marL="13716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3pPr>
            <a:lvl4pPr indent="-320039" lvl="3" marL="1828800" algn="l">
              <a:spcBef>
                <a:spcPts val="370"/>
              </a:spcBef>
              <a:spcAft>
                <a:spcPts val="0"/>
              </a:spcAft>
              <a:buSzPts val="1440"/>
              <a:buChar char="⚫"/>
              <a:defRPr/>
            </a:lvl4pPr>
            <a:lvl5pPr indent="-342900" lvl="4" marL="2286000" algn="l">
              <a:spcBef>
                <a:spcPts val="370"/>
              </a:spcBef>
              <a:spcAft>
                <a:spcPts val="0"/>
              </a:spcAft>
              <a:buSzPts val="1800"/>
              <a:buChar char="o"/>
              <a:defRPr/>
            </a:lvl5pPr>
            <a:lvl6pPr indent="-342900" lvl="5" marL="27432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8"/>
          <p:cNvSpPr txBox="1"/>
          <p:nvPr>
            <p:ph type="title"/>
          </p:nvPr>
        </p:nvSpPr>
        <p:spPr>
          <a:xfrm>
            <a:off x="914400" y="27305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Libre Frankli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8"/>
          <p:cNvSpPr txBox="1"/>
          <p:nvPr>
            <p:ph idx="1" type="body"/>
          </p:nvPr>
        </p:nvSpPr>
        <p:spPr>
          <a:xfrm>
            <a:off x="914400" y="1447800"/>
            <a:ext cx="37338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580"/>
              </a:spcBef>
              <a:spcAft>
                <a:spcPts val="0"/>
              </a:spcAft>
              <a:buSzPts val="2040"/>
              <a:buNone/>
              <a:defRPr b="1" sz="2400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228600" lvl="1" marL="914400" algn="l">
              <a:spcBef>
                <a:spcPts val="370"/>
              </a:spcBef>
              <a:spcAft>
                <a:spcPts val="0"/>
              </a:spcAft>
              <a:buSzPts val="1700"/>
              <a:buNone/>
              <a:defRPr b="1" sz="2000"/>
            </a:lvl2pPr>
            <a:lvl3pPr indent="-228600" lvl="2" marL="1371600" algn="l">
              <a:spcBef>
                <a:spcPts val="370"/>
              </a:spcBef>
              <a:spcAft>
                <a:spcPts val="0"/>
              </a:spcAft>
              <a:buSzPts val="1530"/>
              <a:buNone/>
              <a:defRPr b="1" sz="1800"/>
            </a:lvl3pPr>
            <a:lvl4pPr indent="-228600" lvl="3" marL="1828800" algn="l">
              <a:spcBef>
                <a:spcPts val="37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370"/>
              </a:spcBef>
              <a:spcAft>
                <a:spcPts val="0"/>
              </a:spcAft>
              <a:buSzPts val="1600"/>
              <a:buFont typeface="Libre Baskerville"/>
              <a:buNone/>
              <a:defRPr b="1" sz="1600"/>
            </a:lvl5pPr>
            <a:lvl6pPr indent="-342900" lvl="5" marL="27432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38"/>
          <p:cNvSpPr txBox="1"/>
          <p:nvPr>
            <p:ph idx="2" type="body"/>
          </p:nvPr>
        </p:nvSpPr>
        <p:spPr>
          <a:xfrm>
            <a:off x="4953000" y="1447800"/>
            <a:ext cx="37338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580"/>
              </a:spcBef>
              <a:spcAft>
                <a:spcPts val="0"/>
              </a:spcAft>
              <a:buSzPts val="2040"/>
              <a:buNone/>
              <a:defRPr b="1" sz="2400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228600" lvl="1" marL="914400" algn="l">
              <a:spcBef>
                <a:spcPts val="370"/>
              </a:spcBef>
              <a:spcAft>
                <a:spcPts val="0"/>
              </a:spcAft>
              <a:buSzPts val="1700"/>
              <a:buNone/>
              <a:defRPr b="1" sz="2000"/>
            </a:lvl2pPr>
            <a:lvl3pPr indent="-228600" lvl="2" marL="1371600" algn="l">
              <a:spcBef>
                <a:spcPts val="370"/>
              </a:spcBef>
              <a:spcAft>
                <a:spcPts val="0"/>
              </a:spcAft>
              <a:buSzPts val="1530"/>
              <a:buNone/>
              <a:defRPr b="1" sz="1800"/>
            </a:lvl3pPr>
            <a:lvl4pPr indent="-228600" lvl="3" marL="1828800" algn="l">
              <a:spcBef>
                <a:spcPts val="37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370"/>
              </a:spcBef>
              <a:spcAft>
                <a:spcPts val="0"/>
              </a:spcAft>
              <a:buSzPts val="1600"/>
              <a:buFont typeface="Libre Baskerville"/>
              <a:buNone/>
              <a:defRPr b="1" sz="1600"/>
            </a:lvl5pPr>
            <a:lvl6pPr indent="-342900" lvl="5" marL="27432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61" name="Google Shape;61;p38"/>
          <p:cNvSpPr txBox="1"/>
          <p:nvPr>
            <p:ph idx="10" type="dt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38"/>
          <p:cNvSpPr txBox="1"/>
          <p:nvPr>
            <p:ph idx="11" type="ftr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8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64" name="Google Shape;64;p38"/>
          <p:cNvSpPr txBox="1"/>
          <p:nvPr>
            <p:ph idx="3" type="body"/>
          </p:nvPr>
        </p:nvSpPr>
        <p:spPr>
          <a:xfrm>
            <a:off x="914400" y="2247900"/>
            <a:ext cx="37338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spcBef>
                <a:spcPts val="580"/>
              </a:spcBef>
              <a:spcAft>
                <a:spcPts val="0"/>
              </a:spcAft>
              <a:buSzPts val="1530"/>
              <a:buChar char="⚫"/>
              <a:defRPr/>
            </a:lvl1pPr>
            <a:lvl2pPr indent="-325755" lvl="1" marL="9144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2pPr>
            <a:lvl3pPr indent="-325755" lvl="2" marL="13716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3pPr>
            <a:lvl4pPr indent="-320039" lvl="3" marL="1828800" algn="l">
              <a:spcBef>
                <a:spcPts val="370"/>
              </a:spcBef>
              <a:spcAft>
                <a:spcPts val="0"/>
              </a:spcAft>
              <a:buSzPts val="1440"/>
              <a:buChar char="⚫"/>
              <a:defRPr/>
            </a:lvl4pPr>
            <a:lvl5pPr indent="-342900" lvl="4" marL="2286000" algn="l">
              <a:spcBef>
                <a:spcPts val="370"/>
              </a:spcBef>
              <a:spcAft>
                <a:spcPts val="0"/>
              </a:spcAft>
              <a:buSzPts val="1800"/>
              <a:buChar char="o"/>
              <a:defRPr/>
            </a:lvl5pPr>
            <a:lvl6pPr indent="-342900" lvl="5" marL="27432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38"/>
          <p:cNvSpPr txBox="1"/>
          <p:nvPr>
            <p:ph idx="4" type="body"/>
          </p:nvPr>
        </p:nvSpPr>
        <p:spPr>
          <a:xfrm>
            <a:off x="4953000" y="2247900"/>
            <a:ext cx="37338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spcBef>
                <a:spcPts val="580"/>
              </a:spcBef>
              <a:spcAft>
                <a:spcPts val="0"/>
              </a:spcAft>
              <a:buSzPts val="1530"/>
              <a:buChar char="⚫"/>
              <a:defRPr/>
            </a:lvl1pPr>
            <a:lvl2pPr indent="-325755" lvl="1" marL="9144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2pPr>
            <a:lvl3pPr indent="-325755" lvl="2" marL="13716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3pPr>
            <a:lvl4pPr indent="-320039" lvl="3" marL="1828800" algn="l">
              <a:spcBef>
                <a:spcPts val="370"/>
              </a:spcBef>
              <a:spcAft>
                <a:spcPts val="0"/>
              </a:spcAft>
              <a:buSzPts val="1440"/>
              <a:buChar char="⚫"/>
              <a:defRPr/>
            </a:lvl4pPr>
            <a:lvl5pPr indent="-342900" lvl="4" marL="2286000" algn="l">
              <a:spcBef>
                <a:spcPts val="370"/>
              </a:spcBef>
              <a:spcAft>
                <a:spcPts val="0"/>
              </a:spcAft>
              <a:buSzPts val="1800"/>
              <a:buChar char="o"/>
              <a:defRPr/>
            </a:lvl5pPr>
            <a:lvl6pPr indent="-342900" lvl="5" marL="27432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9"/>
          <p:cNvSpPr txBox="1"/>
          <p:nvPr>
            <p:ph idx="10" type="dt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39"/>
          <p:cNvSpPr txBox="1"/>
          <p:nvPr>
            <p:ph idx="11" type="ftr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39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72" name="Google Shape;72;p40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fmla="val 4929" name="adj"/>
            </a:avLst>
          </a:prstGeom>
          <a:solidFill>
            <a:schemeClr val="lt1"/>
          </a:solidFill>
          <a:ln cap="sq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73" name="Google Shape;73;p40"/>
          <p:cNvSpPr txBox="1"/>
          <p:nvPr>
            <p:ph type="title"/>
          </p:nvPr>
        </p:nvSpPr>
        <p:spPr>
          <a:xfrm>
            <a:off x="914400" y="27305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Libre Franklin"/>
              <a:buNone/>
              <a:defRPr b="0"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40"/>
          <p:cNvSpPr txBox="1"/>
          <p:nvPr>
            <p:ph idx="1" type="body"/>
          </p:nvPr>
        </p:nvSpPr>
        <p:spPr>
          <a:xfrm>
            <a:off x="914400" y="1600200"/>
            <a:ext cx="1905000" cy="44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580"/>
              </a:spcBef>
              <a:spcAft>
                <a:spcPts val="0"/>
              </a:spcAft>
              <a:buSzPts val="1530"/>
              <a:buNone/>
              <a:defRPr sz="1800"/>
            </a:lvl1pPr>
            <a:lvl2pPr indent="-228600" lvl="1" marL="914400" algn="l">
              <a:spcBef>
                <a:spcPts val="370"/>
              </a:spcBef>
              <a:spcAft>
                <a:spcPts val="0"/>
              </a:spcAft>
              <a:buSzPts val="1020"/>
              <a:buNone/>
              <a:defRPr sz="1200"/>
            </a:lvl2pPr>
            <a:lvl3pPr indent="-228600" lvl="2" marL="1371600" algn="l">
              <a:spcBef>
                <a:spcPts val="370"/>
              </a:spcBef>
              <a:spcAft>
                <a:spcPts val="0"/>
              </a:spcAft>
              <a:buSzPts val="850"/>
              <a:buNone/>
              <a:defRPr sz="1000"/>
            </a:lvl3pPr>
            <a:lvl4pPr indent="-228600" lvl="3" marL="1828800" algn="l">
              <a:spcBef>
                <a:spcPts val="37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370"/>
              </a:spcBef>
              <a:spcAft>
                <a:spcPts val="0"/>
              </a:spcAft>
              <a:buSzPts val="900"/>
              <a:buFont typeface="Libre Baskerville"/>
              <a:buNone/>
              <a:defRPr sz="900"/>
            </a:lvl5pPr>
            <a:lvl6pPr indent="-342900" lvl="5" marL="27432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40"/>
          <p:cNvSpPr txBox="1"/>
          <p:nvPr>
            <p:ph idx="10" type="dt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40"/>
          <p:cNvSpPr txBox="1"/>
          <p:nvPr>
            <p:ph idx="11" type="ftr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40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78" name="Google Shape;78;p40"/>
          <p:cNvSpPr txBox="1"/>
          <p:nvPr>
            <p:ph idx="2" type="body"/>
          </p:nvPr>
        </p:nvSpPr>
        <p:spPr>
          <a:xfrm>
            <a:off x="2971800" y="1600200"/>
            <a:ext cx="5715000" cy="44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spcBef>
                <a:spcPts val="580"/>
              </a:spcBef>
              <a:spcAft>
                <a:spcPts val="0"/>
              </a:spcAft>
              <a:buSzPts val="1530"/>
              <a:buChar char="⚫"/>
              <a:defRPr/>
            </a:lvl1pPr>
            <a:lvl2pPr indent="-325755" lvl="1" marL="9144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2pPr>
            <a:lvl3pPr indent="-325755" lvl="2" marL="13716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3pPr>
            <a:lvl4pPr indent="-320039" lvl="3" marL="1828800" algn="l">
              <a:spcBef>
                <a:spcPts val="370"/>
              </a:spcBef>
              <a:spcAft>
                <a:spcPts val="0"/>
              </a:spcAft>
              <a:buSzPts val="1440"/>
              <a:buChar char="⚫"/>
              <a:defRPr/>
            </a:lvl4pPr>
            <a:lvl5pPr indent="-342900" lvl="4" marL="2286000" algn="l">
              <a:spcBef>
                <a:spcPts val="370"/>
              </a:spcBef>
              <a:spcAft>
                <a:spcPts val="0"/>
              </a:spcAft>
              <a:buSzPts val="1800"/>
              <a:buChar char="o"/>
              <a:defRPr/>
            </a:lvl5pPr>
            <a:lvl6pPr indent="-342900" lvl="5" marL="27432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41"/>
          <p:cNvSpPr txBox="1"/>
          <p:nvPr>
            <p:ph type="title"/>
          </p:nvPr>
        </p:nvSpPr>
        <p:spPr>
          <a:xfrm>
            <a:off x="914400" y="4900550"/>
            <a:ext cx="7315200" cy="52228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Franklin"/>
              <a:buNone/>
              <a:defRPr b="0" sz="2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41"/>
          <p:cNvSpPr txBox="1"/>
          <p:nvPr>
            <p:ph idx="1" type="body"/>
          </p:nvPr>
        </p:nvSpPr>
        <p:spPr>
          <a:xfrm>
            <a:off x="914400" y="5445825"/>
            <a:ext cx="73152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580"/>
              </a:spcBef>
              <a:spcAft>
                <a:spcPts val="0"/>
              </a:spcAft>
              <a:buSzPts val="1360"/>
              <a:buFont typeface="Libre Baskerville"/>
              <a:buNone/>
              <a:defRPr sz="1600"/>
            </a:lvl1pPr>
            <a:lvl2pPr indent="-293369" lvl="1" marL="914400" algn="l">
              <a:spcBef>
                <a:spcPts val="370"/>
              </a:spcBef>
              <a:spcAft>
                <a:spcPts val="0"/>
              </a:spcAft>
              <a:buSzPts val="1020"/>
              <a:buChar char="⚫"/>
              <a:defRPr sz="1200"/>
            </a:lvl2pPr>
            <a:lvl3pPr indent="-282575" lvl="2" marL="1371600" algn="l">
              <a:spcBef>
                <a:spcPts val="370"/>
              </a:spcBef>
              <a:spcAft>
                <a:spcPts val="0"/>
              </a:spcAft>
              <a:buSzPts val="850"/>
              <a:buChar char="⚫"/>
              <a:defRPr sz="1000"/>
            </a:lvl3pPr>
            <a:lvl4pPr indent="-274319" lvl="3" marL="1828800" algn="l">
              <a:spcBef>
                <a:spcPts val="370"/>
              </a:spcBef>
              <a:spcAft>
                <a:spcPts val="0"/>
              </a:spcAft>
              <a:buSzPts val="720"/>
              <a:buChar char="⚫"/>
              <a:defRPr sz="900"/>
            </a:lvl4pPr>
            <a:lvl5pPr indent="-285750" lvl="4" marL="2286000" algn="l">
              <a:spcBef>
                <a:spcPts val="370"/>
              </a:spcBef>
              <a:spcAft>
                <a:spcPts val="0"/>
              </a:spcAft>
              <a:buSzPts val="900"/>
              <a:buFont typeface="Libre Baskerville"/>
              <a:buChar char="o"/>
              <a:defRPr sz="900"/>
            </a:lvl5pPr>
            <a:lvl6pPr indent="-342900" lvl="5" marL="27432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41"/>
          <p:cNvSpPr txBox="1"/>
          <p:nvPr>
            <p:ph idx="10" type="dt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41"/>
          <p:cNvSpPr txBox="1"/>
          <p:nvPr>
            <p:ph idx="11" type="ftr"/>
          </p:nvPr>
        </p:nvSpPr>
        <p:spPr>
          <a:xfrm>
            <a:off x="914400" y="6172200"/>
            <a:ext cx="3886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41"/>
          <p:cNvSpPr/>
          <p:nvPr>
            <p:ph idx="12" type="sldNum"/>
          </p:nvPr>
        </p:nvSpPr>
        <p:spPr>
          <a:xfrm>
            <a:off x="146304" y="6208776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85" name="Google Shape;85;p41"/>
          <p:cNvSpPr/>
          <p:nvPr/>
        </p:nvSpPr>
        <p:spPr>
          <a:xfrm flipH="1" rot="10800000">
            <a:off x="68307" y="4683555"/>
            <a:ext cx="9006840" cy="91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86" name="Google Shape;86;p4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rgbClr val="E6AFA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87" name="Google Shape;87;p41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88" name="Google Shape;88;p41"/>
          <p:cNvSpPr/>
          <p:nvPr>
            <p:ph idx="2" type="pic"/>
          </p:nvPr>
        </p:nvSpPr>
        <p:spPr>
          <a:xfrm>
            <a:off x="68308" y="66675"/>
            <a:ext cx="9001873" cy="4581525"/>
          </a:xfrm>
          <a:prstGeom prst="round2SameRect">
            <a:avLst>
              <a:gd fmla="val 7101" name="adj1"/>
              <a:gd fmla="val 0" name="adj2"/>
            </a:avLst>
          </a:prstGeom>
          <a:solidFill>
            <a:schemeClr val="l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1" name="Google Shape;11;p32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fmla="val 4929" name="adj"/>
            </a:avLst>
          </a:prstGeom>
          <a:solidFill>
            <a:schemeClr val="lt1"/>
          </a:solidFill>
          <a:ln cap="sq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2" name="Google Shape;12;p32"/>
          <p:cNvSpPr txBox="1"/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Libre Franklin"/>
              <a:buNone/>
              <a:defRPr b="0" i="0" sz="40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" name="Google Shape;13;p32"/>
          <p:cNvSpPr txBox="1"/>
          <p:nvPr>
            <p:ph idx="1" type="body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8935" lvl="0" marL="457200" marR="0" rtl="0" algn="l"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ts val="2210"/>
              <a:buFont typeface="Noto Sans Symbols"/>
              <a:buChar char="⚫"/>
              <a:defRPr b="0" i="0" sz="26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indent="-358140" lvl="1" marL="914400" marR="0" rtl="0" algn="l">
              <a:spcBef>
                <a:spcPts val="370"/>
              </a:spcBef>
              <a:spcAft>
                <a:spcPts val="0"/>
              </a:spcAft>
              <a:buClr>
                <a:schemeClr val="accent2"/>
              </a:buClr>
              <a:buSzPts val="2040"/>
              <a:buFont typeface="Noto Sans Symbols"/>
              <a:buChar char="⚫"/>
              <a:defRPr b="0" i="0" sz="24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indent="-336550" lvl="2" marL="1371600" marR="0" rtl="0" algn="l">
              <a:spcBef>
                <a:spcPts val="370"/>
              </a:spcBef>
              <a:spcAft>
                <a:spcPts val="0"/>
              </a:spcAft>
              <a:buClr>
                <a:srgbClr val="E6AFA9"/>
              </a:buClr>
              <a:buSzPts val="17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indent="-330200" lvl="3" marL="1828800" marR="0" rtl="0" algn="l">
              <a:spcBef>
                <a:spcPts val="37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indent="-355600" lvl="4" marL="2286000" marR="0" rtl="0" algn="l">
              <a:spcBef>
                <a:spcPts val="37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Libre Baskerville"/>
              <a:buChar char="o"/>
              <a:defRPr b="0" i="0" sz="20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indent="-342900" lvl="5" marL="2743200" marR="0" rtl="0" algn="l">
              <a:spcBef>
                <a:spcPts val="37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Libre Baskerville"/>
              <a:buChar char="•"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indent="-342900" lvl="6" marL="3200400" marR="0" rtl="0" algn="l">
              <a:spcBef>
                <a:spcPts val="37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Libre Baskerville"/>
              <a:buChar char="•"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indent="-342900" lvl="7" marL="3657600" marR="0" rtl="0" algn="l">
              <a:spcBef>
                <a:spcPts val="370"/>
              </a:spcBef>
              <a:spcAft>
                <a:spcPts val="0"/>
              </a:spcAft>
              <a:buClr>
                <a:srgbClr val="E6AFA9"/>
              </a:buClr>
              <a:buSzPts val="1800"/>
              <a:buFont typeface="Libre Baskerville"/>
              <a:buChar char="•"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indent="-342900" lvl="8" marL="4114800" marR="0" rtl="0" algn="l">
              <a:spcBef>
                <a:spcPts val="370"/>
              </a:spcBef>
              <a:spcAft>
                <a:spcPts val="0"/>
              </a:spcAft>
              <a:buClr>
                <a:srgbClr val="CAABA9"/>
              </a:buClr>
              <a:buSzPts val="1800"/>
              <a:buFont typeface="Libre Baskerville"/>
              <a:buChar char="•"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/>
        </p:txBody>
      </p:sp>
      <p:sp>
        <p:nvSpPr>
          <p:cNvPr id="14" name="Google Shape;14;p32"/>
          <p:cNvSpPr txBox="1"/>
          <p:nvPr>
            <p:ph idx="10" type="dt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/>
        </p:txBody>
      </p:sp>
      <p:sp>
        <p:nvSpPr>
          <p:cNvPr id="15" name="Google Shape;15;p32"/>
          <p:cNvSpPr txBox="1"/>
          <p:nvPr>
            <p:ph idx="11" type="ftr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/>
        </p:txBody>
      </p:sp>
      <p:sp>
        <p:nvSpPr>
          <p:cNvPr id="16" name="Google Shape;16;p32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2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6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8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"/>
          <p:cNvSpPr txBox="1"/>
          <p:nvPr>
            <p:ph idx="1" type="subTitle"/>
          </p:nvPr>
        </p:nvSpPr>
        <p:spPr>
          <a:xfrm>
            <a:off x="2571736" y="51054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Présentée par:</a:t>
            </a:r>
            <a:endParaRPr/>
          </a:p>
          <a:p>
            <a:pPr indent="0" lvl="0" marL="0" rtl="0" algn="ctr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Kara Slimane Samiya,</a:t>
            </a:r>
            <a:endParaRPr/>
          </a:p>
          <a:p>
            <a:pPr indent="0" lvl="0" marL="0" rtl="0" algn="ctr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                Maitre-Assistante en Microbiologie,</a:t>
            </a:r>
            <a:endParaRPr/>
          </a:p>
          <a:p>
            <a:pPr indent="0" lvl="0" marL="0" rtl="0" algn="ctr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karasamia5@gmail.com</a:t>
            </a:r>
            <a:endParaRPr sz="2000"/>
          </a:p>
        </p:txBody>
      </p:sp>
      <p:sp>
        <p:nvSpPr>
          <p:cNvPr id="106" name="Google Shape;106;p1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07" name="Google Shape;107;p1"/>
          <p:cNvSpPr txBox="1"/>
          <p:nvPr>
            <p:ph type="ctrTitle"/>
          </p:nvPr>
        </p:nvSpPr>
        <p:spPr>
          <a:xfrm>
            <a:off x="457200" y="1505930"/>
            <a:ext cx="82296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Libre Franklin"/>
              <a:buNone/>
            </a:pPr>
            <a:r>
              <a:rPr b="1" lang="fr-FR" sz="3600" u="sng"/>
              <a:t>Les Cocci à Gram Positif:</a:t>
            </a:r>
            <a:endParaRPr b="1" sz="3600" u="sng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0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graphicFrame>
        <p:nvGraphicFramePr>
          <p:cNvPr id="166" name="Google Shape;166;p10"/>
          <p:cNvGraphicFramePr/>
          <p:nvPr/>
        </p:nvGraphicFramePr>
        <p:xfrm>
          <a:off x="0" y="78579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{A3F486DE-96AE-4614-AA54-7F11346517F1}</a:tableStyleId>
              </a:tblPr>
              <a:tblGrid>
                <a:gridCol w="3643300"/>
                <a:gridCol w="2786075"/>
                <a:gridCol w="2714600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800">
                          <a:solidFill>
                            <a:schemeClr val="lt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Caractères permettant de différencier les bactéries appartenants aux genres </a:t>
                      </a:r>
                      <a:r>
                        <a:rPr b="1" i="1" lang="fr-FR" sz="1800">
                          <a:solidFill>
                            <a:schemeClr val="lt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Micrococcus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800">
                          <a:solidFill>
                            <a:schemeClr val="lt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et </a:t>
                      </a:r>
                      <a:r>
                        <a:rPr b="1" i="1" lang="fr-FR" sz="1800">
                          <a:solidFill>
                            <a:schemeClr val="lt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Staphylococcus . Tableau1.</a:t>
                      </a:r>
                      <a:endParaRPr sz="1800"/>
                    </a:p>
                  </a:txBody>
                  <a:tcPr marT="45725" marB="45725" marR="91450" marL="91450"/>
                </a:tc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Micrococcus: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Staphylococcus :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Type respiratoire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Libre Baskerville"/>
                        <a:buNone/>
                      </a:pPr>
                      <a:r>
                        <a:rPr lang="fr-FR" sz="1800"/>
                        <a:t> </a:t>
                      </a:r>
                      <a:r>
                        <a:rPr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Aérobie</a:t>
                      </a:r>
                      <a:endParaRPr sz="18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Aéro-anaérobie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Culture à 45 °C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/>
                        <a:t> -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/>
                        <a:t>    +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Fermentation du glucose (1)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/>
                        <a:t>-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/>
                        <a:t>    +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Fermentation du glycérol  (1)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/>
                        <a:t>-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/>
                        <a:t>    +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Nitrofurantoïne (disque à 300 μ g) 2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/>
                        <a:t>Résistant D&lt;15mm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/>
                        <a:t>Sensible D≥15mm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Composé O/129 (disque à 0,5 mg) 2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Sensible (D ≥ 15 mm)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Résistant (D &lt; 15 mm)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Bacitracine (disque à 0,002 U) 2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Sensible (D = 10–25 mm)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Résistant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Lysozyme (disque à 50 μ g) 2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Sensible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Résistant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Lysostaphine (disque à 100 μ g)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Résistant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Sensible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601700">
                <a:tc gridSpan="3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1. La recherche de la fermentation du glucose et du glycérol s'effectue sur un milieu Hugh et Leifson.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2. Chaque disque est déposé sur un milieu Mueller-Hinton ensemencé comme un antibiogramme.</a:t>
                      </a:r>
                      <a:endParaRPr sz="1800"/>
                    </a:p>
                  </a:txBody>
                  <a:tcPr marT="45725" marB="45725" marR="91450" marL="91450"/>
                </a:tc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1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72" name="Google Shape;172;p11"/>
          <p:cNvSpPr txBox="1"/>
          <p:nvPr>
            <p:ph idx="1" type="body"/>
          </p:nvPr>
        </p:nvSpPr>
        <p:spPr>
          <a:xfrm>
            <a:off x="0" y="571480"/>
            <a:ext cx="9144000" cy="6286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3060"/>
              <a:buNone/>
            </a:pPr>
            <a:r>
              <a:rPr b="1" i="1" lang="fr-FR" sz="3600"/>
              <a:t>      </a:t>
            </a:r>
            <a:r>
              <a:rPr b="1" i="1" lang="fr-FR" sz="2800" u="sng"/>
              <a:t>Diagnostic direct en routine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2380"/>
              <a:buNone/>
            </a:pPr>
            <a:r>
              <a:rPr b="1" lang="fr-FR" sz="2800"/>
              <a:t>      </a:t>
            </a:r>
            <a:r>
              <a:rPr b="1" lang="fr-FR" sz="2800" u="sng"/>
              <a:t>Prélèvements et transport: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2380"/>
              <a:buNone/>
            </a:pPr>
            <a:r>
              <a:t/>
            </a:r>
            <a:endParaRPr b="1" sz="2800" u="sng"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Les staphylocoques sont  </a:t>
            </a:r>
            <a:r>
              <a:rPr lang="fr-FR" sz="2000">
                <a:solidFill>
                  <a:srgbClr val="0070C0"/>
                </a:solidFill>
              </a:rPr>
              <a:t>résistants à la dessiccation </a:t>
            </a:r>
            <a:r>
              <a:rPr lang="fr-FR" sz="2000"/>
              <a:t>et au </a:t>
            </a:r>
            <a:r>
              <a:rPr lang="fr-FR" sz="2000">
                <a:solidFill>
                  <a:srgbClr val="0070C0"/>
                </a:solidFill>
              </a:rPr>
              <a:t>refroidissement, donc </a:t>
            </a:r>
            <a:r>
              <a:rPr lang="fr-FR" sz="2000"/>
              <a:t>pas de conditions de prélèvement et de transport.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Mais les bonnes procédures de prélèvements doivent être strictement appliquées, en cas d’asepsie.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 Eviter les risques de contamination des échantillons du fait de la présence, au niveau de la peau et des muqueuses, de flores hébergeant de nombreux staphylocoques.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</a:t>
            </a:r>
            <a:r>
              <a:rPr b="1" lang="fr-FR" sz="2400" u="sng"/>
              <a:t>Examen direct: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 Les staphylocoques sont des germes pyogènes et, dans les pus, on retrouve de nombreux polynucléaires plus ou moins altérés avec des staphylocoques qui apparaissent comme des cocci à Gram positif  isolés, ou en diplocoques, en courtes </a:t>
            </a:r>
            <a:r>
              <a:rPr lang="fr-FR" sz="2000">
                <a:solidFill>
                  <a:srgbClr val="0070C0"/>
                </a:solidFill>
              </a:rPr>
              <a:t>chaînettes</a:t>
            </a:r>
            <a:r>
              <a:rPr lang="fr-FR" sz="2000"/>
              <a:t> et </a:t>
            </a:r>
            <a:r>
              <a:rPr lang="fr-FR" sz="2000">
                <a:solidFill>
                  <a:srgbClr val="0070C0"/>
                </a:solidFill>
              </a:rPr>
              <a:t>en amas</a:t>
            </a:r>
            <a:r>
              <a:rPr lang="fr-FR" sz="2000"/>
              <a:t>, l'aspect en </a:t>
            </a:r>
            <a:r>
              <a:rPr lang="fr-FR" sz="2000">
                <a:solidFill>
                  <a:srgbClr val="0070C0"/>
                </a:solidFill>
              </a:rPr>
              <a:t>grappe:</a:t>
            </a:r>
            <a:r>
              <a:rPr lang="fr-FR" sz="2000"/>
              <a:t> le plus caractéristique.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 sz="2000"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2"/>
          <p:cNvSpPr txBox="1"/>
          <p:nvPr>
            <p:ph type="title"/>
          </p:nvPr>
        </p:nvSpPr>
        <p:spPr>
          <a:xfrm>
            <a:off x="0" y="274638"/>
            <a:ext cx="9144000" cy="14398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Franklin"/>
              <a:buNone/>
            </a:pPr>
            <a:r>
              <a:rPr i="1" lang="fr-FR" sz="2800" u="sng"/>
              <a:t>A) Gram de S. aureus,</a:t>
            </a:r>
            <a:br>
              <a:rPr i="1" lang="fr-FR" sz="2800" u="sng"/>
            </a:br>
            <a:r>
              <a:rPr i="1" lang="fr-FR" sz="2800" u="sng"/>
              <a:t> B) Staphylocoques en microscopie à balayage:</a:t>
            </a:r>
            <a:br>
              <a:rPr lang="fr-FR" sz="2800"/>
            </a:br>
            <a:endParaRPr sz="2800"/>
          </a:p>
        </p:txBody>
      </p:sp>
      <p:sp>
        <p:nvSpPr>
          <p:cNvPr id="178" name="Google Shape;178;p12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179" name="Google Shape;179;p1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928802"/>
            <a:ext cx="4357686" cy="32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00" y="1928802"/>
            <a:ext cx="4348163" cy="3181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3"/>
          <p:cNvSpPr txBox="1"/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Libre Franklin"/>
              <a:buNone/>
            </a:pPr>
            <a:r>
              <a:rPr b="1" lang="fr-FR" sz="3600"/>
              <a:t> </a:t>
            </a:r>
            <a:r>
              <a:rPr b="1" lang="fr-FR" sz="2800" u="sng"/>
              <a:t>Culture:</a:t>
            </a:r>
            <a:endParaRPr sz="2800"/>
          </a:p>
        </p:txBody>
      </p:sp>
      <p:sp>
        <p:nvSpPr>
          <p:cNvPr id="186" name="Google Shape;186;p13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87" name="Google Shape;187;p13"/>
          <p:cNvSpPr txBox="1"/>
          <p:nvPr>
            <p:ph idx="1" type="body"/>
          </p:nvPr>
        </p:nvSpPr>
        <p:spPr>
          <a:xfrm>
            <a:off x="0" y="1600200"/>
            <a:ext cx="914400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b="1" lang="fr-FR" sz="2000"/>
              <a:t>      </a:t>
            </a:r>
            <a:endParaRPr b="1" sz="2000" u="sng"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Les staphylocoques sont des </a:t>
            </a:r>
            <a:r>
              <a:rPr lang="fr-FR" sz="2000">
                <a:solidFill>
                  <a:srgbClr val="C00000"/>
                </a:solidFill>
              </a:rPr>
              <a:t>germes non exigeants,</a:t>
            </a:r>
            <a:r>
              <a:rPr lang="fr-FR" sz="2000"/>
              <a:t> isolés en bouillon ou sur milieux solides simples tels que </a:t>
            </a:r>
            <a:r>
              <a:rPr lang="fr-FR" sz="2000">
                <a:solidFill>
                  <a:srgbClr val="C00000"/>
                </a:solidFill>
              </a:rPr>
              <a:t>géloses ordinaires</a:t>
            </a:r>
            <a:r>
              <a:rPr lang="fr-FR" sz="2000"/>
              <a:t> ou géloses au sang.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i="1" lang="fr-FR" sz="2000"/>
              <a:t>     S. saprophyticus </a:t>
            </a:r>
            <a:r>
              <a:rPr lang="fr-FR" sz="2000"/>
              <a:t>produit à l'isolement primaire des colonies plus grandes (5 à 8 mm), pigmentées en jaune. 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 Sur gélose au sang, les souches « typiques » de </a:t>
            </a:r>
            <a:r>
              <a:rPr i="1" lang="fr-FR" sz="2000"/>
              <a:t>S. aureus peuvent produire des colonies de couleur </a:t>
            </a:r>
            <a:r>
              <a:rPr lang="fr-FR" sz="2000"/>
              <a:t>jaune doré, entourées d'une hémolyse β.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La plupart des espèces de SCN ne peuvent être différenciées entre elles après une culture de 24 heures ; il est recommandé d'attendre une incubation de 2 jours pour distinguer les différentes colonies sur milieu gélosé. 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4"/>
          <p:cNvSpPr txBox="1"/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Franklin"/>
              <a:buNone/>
            </a:pPr>
            <a:r>
              <a:rPr lang="fr-FR" sz="2800" u="sng"/>
              <a:t>Culture:</a:t>
            </a:r>
            <a:endParaRPr sz="2800" u="sng"/>
          </a:p>
        </p:txBody>
      </p:sp>
      <p:sp>
        <p:nvSpPr>
          <p:cNvPr id="193" name="Google Shape;193;p14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194" name="Google Shape;194;p1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3529" y="1428736"/>
            <a:ext cx="4752528" cy="4786346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14"/>
          <p:cNvSpPr/>
          <p:nvPr/>
        </p:nvSpPr>
        <p:spPr>
          <a:xfrm>
            <a:off x="5076056" y="3071810"/>
            <a:ext cx="3870176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Isolement sur gélose Columbia à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 5 % de sang de mouton. 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ibre Baskerville"/>
              <a:buAutoNum type="alphaUcParenR"/>
            </a:pPr>
            <a:r>
              <a:rPr lang="fr-FR" sz="20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Micrococcus luteus ;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 B) Staphylococcus aureus ; 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C) Staphylococcus epidermidis .</a:t>
            </a:r>
            <a:endParaRPr sz="20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5"/>
          <p:cNvSpPr txBox="1"/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Franklin"/>
              <a:buNone/>
            </a:pPr>
            <a:r>
              <a:rPr b="1" lang="fr-FR" sz="2800" u="sng"/>
              <a:t>Culture (Suite 1):</a:t>
            </a:r>
            <a:endParaRPr b="1" sz="2800" u="sng"/>
          </a:p>
        </p:txBody>
      </p:sp>
      <p:sp>
        <p:nvSpPr>
          <p:cNvPr id="201" name="Google Shape;201;p15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02" name="Google Shape;202;p15"/>
          <p:cNvSpPr txBox="1"/>
          <p:nvPr>
            <p:ph idx="1" type="body"/>
          </p:nvPr>
        </p:nvSpPr>
        <p:spPr>
          <a:xfrm>
            <a:off x="0" y="1600200"/>
            <a:ext cx="914400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 les produits pathologiques polymicrobiens, des milieux sélectifs utilisés: 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 le </a:t>
            </a:r>
            <a:r>
              <a:rPr b="1" lang="fr-FR" sz="2000"/>
              <a:t>milieu de Chapman= un milieu gélosé hypersalé </a:t>
            </a:r>
            <a:r>
              <a:rPr lang="fr-FR" sz="2000"/>
              <a:t>(7,5 % de NaCl) contenant du </a:t>
            </a:r>
            <a:r>
              <a:rPr lang="fr-FR" sz="2000">
                <a:solidFill>
                  <a:srgbClr val="C00000"/>
                </a:solidFill>
              </a:rPr>
              <a:t>mannitol</a:t>
            </a:r>
            <a:r>
              <a:rPr lang="fr-FR" sz="2000"/>
              <a:t> ; 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Les colonies sont entourées d'un halo jaune ( elles fermentent le mannitol). </a:t>
            </a:r>
            <a:endParaRPr i="1" sz="2000"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i="1" lang="fr-FR" sz="2000"/>
              <a:t>      </a:t>
            </a:r>
            <a:r>
              <a:rPr lang="fr-FR" sz="2000"/>
              <a:t>Les SCN donnent des colonies de plus petites tailles sans fermenter le mannitol.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la pousse sur ce milieu constitue une simple indication.</a:t>
            </a:r>
            <a:endParaRPr i="1" sz="2000"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Le </a:t>
            </a:r>
            <a:r>
              <a:rPr b="1" lang="fr-FR" sz="2000"/>
              <a:t>milieu de Baird-Parker, à base de tellurite de </a:t>
            </a:r>
            <a:r>
              <a:rPr lang="fr-FR" sz="2000"/>
              <a:t>potassium et de jaune d'œuf: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</a:t>
            </a:r>
            <a:r>
              <a:rPr i="1" lang="fr-FR" sz="2000"/>
              <a:t>S. aureus </a:t>
            </a:r>
            <a:r>
              <a:rPr lang="fr-FR" sz="2000"/>
              <a:t>se présente sous forme de </a:t>
            </a:r>
            <a:r>
              <a:rPr lang="fr-FR" sz="2000">
                <a:solidFill>
                  <a:srgbClr val="C00000"/>
                </a:solidFill>
              </a:rPr>
              <a:t>colonies noires</a:t>
            </a:r>
            <a:r>
              <a:rPr lang="fr-FR" sz="2000"/>
              <a:t> (réduction du tellurite) avec   un </a:t>
            </a:r>
            <a:r>
              <a:rPr lang="fr-FR" sz="2000">
                <a:solidFill>
                  <a:srgbClr val="C00000"/>
                </a:solidFill>
              </a:rPr>
              <a:t>halo clair </a:t>
            </a:r>
            <a:r>
              <a:rPr lang="fr-FR" sz="2000"/>
              <a:t>autour (protéolyse) suivi d'une opacification tardive du halo (lipase). 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  Ce milieu est utilisé en bactériologie alimentaire;</a:t>
            </a:r>
            <a:endParaRPr sz="20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6"/>
          <p:cNvSpPr txBox="1"/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Franklin"/>
              <a:buNone/>
            </a:pPr>
            <a:r>
              <a:rPr b="1" lang="fr-FR" sz="2800" u="sng"/>
              <a:t>Culture (Suite 1):</a:t>
            </a:r>
            <a:endParaRPr sz="2800"/>
          </a:p>
        </p:txBody>
      </p:sp>
      <p:sp>
        <p:nvSpPr>
          <p:cNvPr id="208" name="Google Shape;208;p16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209" name="Google Shape;209;p1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87624" y="1556792"/>
            <a:ext cx="2520280" cy="4824536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16"/>
          <p:cNvSpPr/>
          <p:nvPr/>
        </p:nvSpPr>
        <p:spPr>
          <a:xfrm>
            <a:off x="3995936" y="4365104"/>
            <a:ext cx="45720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8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Culture sur milieu de Chapman.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8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S. aureus (à gauche) et SCN (à droite).</a:t>
            </a:r>
            <a:endParaRPr sz="18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7"/>
          <p:cNvSpPr txBox="1"/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Franklin"/>
              <a:buNone/>
            </a:pPr>
            <a:r>
              <a:rPr b="1" lang="fr-FR" sz="2800" u="sng"/>
              <a:t>Culture (Suite 2):</a:t>
            </a:r>
            <a:endParaRPr sz="2800"/>
          </a:p>
        </p:txBody>
      </p:sp>
      <p:sp>
        <p:nvSpPr>
          <p:cNvPr id="216" name="Google Shape;216;p17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17" name="Google Shape;217;p17"/>
          <p:cNvSpPr txBox="1"/>
          <p:nvPr>
            <p:ph idx="1" type="body"/>
          </p:nvPr>
        </p:nvSpPr>
        <p:spPr>
          <a:xfrm>
            <a:off x="0" y="1600200"/>
            <a:ext cx="914400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les </a:t>
            </a:r>
            <a:r>
              <a:rPr b="1" lang="fr-FR" sz="2000"/>
              <a:t>milieux gélosés Columbia, CNA (colistine et </a:t>
            </a:r>
            <a:r>
              <a:rPr lang="fr-FR" sz="2000"/>
              <a:t>acide nalidixique) ou </a:t>
            </a:r>
            <a:r>
              <a:rPr b="1" lang="fr-FR" sz="2000"/>
              <a:t>CAP (colistine et aztréonam) qui </a:t>
            </a:r>
            <a:r>
              <a:rPr lang="fr-FR" sz="2000"/>
              <a:t>inhibent les bactéries à Gram négatif et permettent la culture des bactéries à Gram positif, cocci ou bacilles.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les milieux à </a:t>
            </a:r>
            <a:r>
              <a:rPr b="1" lang="fr-FR" sz="2000"/>
              <a:t>substrats chromogènes : différents </a:t>
            </a:r>
            <a:r>
              <a:rPr lang="fr-FR" sz="2000"/>
              <a:t>fabricants proposent des systèmes permettant l'identification directe des </a:t>
            </a:r>
            <a:r>
              <a:rPr i="1" lang="fr-FR" sz="2000"/>
              <a:t>S. aureus en fonction de la </a:t>
            </a:r>
            <a:r>
              <a:rPr lang="fr-FR" sz="2000"/>
              <a:t>positivité de la culture et de la couleur des colonies obtenues sur des milieux spécifiques.</a:t>
            </a:r>
            <a:endParaRPr/>
          </a:p>
          <a:p>
            <a:pPr indent="-274320" lvl="0" marL="274320" rtl="0" algn="ctr">
              <a:spcBef>
                <a:spcPts val="580"/>
              </a:spcBef>
              <a:spcAft>
                <a:spcPts val="0"/>
              </a:spcAft>
              <a:buSzPts val="2380"/>
              <a:buNone/>
            </a:pPr>
            <a:r>
              <a:rPr b="1" lang="fr-FR" sz="2800"/>
              <a:t>      </a:t>
            </a:r>
            <a:r>
              <a:rPr b="1" lang="fr-FR" sz="2400" u="sng"/>
              <a:t>Identification de l'espèce: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 L'espèce </a:t>
            </a:r>
            <a:r>
              <a:rPr i="1" lang="fr-FR" sz="2000"/>
              <a:t>S. aureus , </a:t>
            </a:r>
            <a:r>
              <a:rPr lang="fr-FR" sz="2000"/>
              <a:t>pathogène pour l'homme, doit être identifiée et différenciée des SCN et tout particulièrement des espèces les plus impliquées en pathologie humaine, </a:t>
            </a:r>
            <a:r>
              <a:rPr i="1" lang="fr-FR" sz="2000"/>
              <a:t>S. epidermidis , S. haemolyticus et S. saprophyticus. </a:t>
            </a:r>
            <a:endParaRPr sz="2000"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En pratique, différents tests peuvent être utilisés pour le diagnostic différentiel entre </a:t>
            </a:r>
            <a:r>
              <a:rPr i="1" lang="fr-FR" sz="2000"/>
              <a:t>S. aureus </a:t>
            </a:r>
            <a:r>
              <a:rPr lang="fr-FR" sz="2000"/>
              <a:t>et les autres espèces.</a:t>
            </a:r>
            <a:endParaRPr sz="20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8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graphicFrame>
        <p:nvGraphicFramePr>
          <p:cNvPr id="223" name="Google Shape;223;p18"/>
          <p:cNvGraphicFramePr/>
          <p:nvPr/>
        </p:nvGraphicFramePr>
        <p:xfrm>
          <a:off x="285720" y="78579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{A3F486DE-96AE-4614-AA54-7F11346517F1}</a:tableStyleId>
              </a:tblPr>
              <a:tblGrid>
                <a:gridCol w="3048000"/>
                <a:gridCol w="2166950"/>
                <a:gridCol w="3000400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800">
                          <a:solidFill>
                            <a:schemeClr val="lt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Caractères biochimiques distinctifs des principales espèces de </a:t>
                      </a:r>
                      <a:r>
                        <a:rPr b="1" i="1" lang="fr-FR" sz="1800">
                          <a:solidFill>
                            <a:schemeClr val="lt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Staphylococcus isolées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800">
                          <a:solidFill>
                            <a:schemeClr val="lt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chez l'homme:</a:t>
                      </a:r>
                      <a:endParaRPr sz="1800"/>
                    </a:p>
                  </a:txBody>
                  <a:tcPr marT="45725" marB="45725" marR="91450" marL="91450"/>
                </a:tc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S. aureus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S. epidermidis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Coagulase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/>
                        <a:t>+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/>
                        <a:t>    -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Clumping factor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/>
                        <a:t>+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/>
                        <a:t>    -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Fermentation :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Glucose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Mannitol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Xylitol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/>
                        <a:t> +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/>
                        <a:t>+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/>
                        <a:t>-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/>
                        <a:t>+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/>
                        <a:t>-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/>
                        <a:t>-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Phosphatase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/>
                        <a:t>+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/>
                        <a:t>+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Dnase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/>
                        <a:t>+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/>
                        <a:t>-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Novobiocine (5 μg) *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/>
                        <a:t>S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/>
                        <a:t>S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 gridSpan="3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V : variable ; + : 90 % ou plus de souches positives ; – : 90 % ou plus de souches négatives.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* Le disque est déposé sur un milieu Mueller-Hinton ensemencé comme un antibiogramme, S pour sensible si le diamètre ≥ 16 mm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et R pour résistant si le diamètre &lt; 16 mm.</a:t>
                      </a:r>
                      <a:endParaRPr sz="1800"/>
                    </a:p>
                  </a:txBody>
                  <a:tcPr marT="45725" marB="45725" marR="91450" marL="91450"/>
                </a:tc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9"/>
          <p:cNvSpPr txBox="1"/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Libre Franklin"/>
              <a:buNone/>
            </a:pPr>
            <a:r>
              <a:rPr lang="fr-FR" sz="3600" u="sng"/>
              <a:t>Le Test de Coagulase</a:t>
            </a:r>
            <a:r>
              <a:rPr lang="fr-FR" sz="3600"/>
              <a:t>:</a:t>
            </a:r>
            <a:endParaRPr sz="3600"/>
          </a:p>
        </p:txBody>
      </p:sp>
      <p:sp>
        <p:nvSpPr>
          <p:cNvPr id="229" name="Google Shape;229;p19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230" name="Google Shape;230;p1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7544" y="2060848"/>
            <a:ext cx="4276725" cy="3672408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19"/>
          <p:cNvSpPr/>
          <p:nvPr/>
        </p:nvSpPr>
        <p:spPr>
          <a:xfrm>
            <a:off x="4860032" y="4293096"/>
            <a:ext cx="4283968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8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Recherche de coagulase libre 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8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 A) négative 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8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B) positive.</a:t>
            </a:r>
            <a:endParaRPr sz="18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"/>
          <p:cNvSpPr txBox="1"/>
          <p:nvPr>
            <p:ph type="title"/>
          </p:nvPr>
        </p:nvSpPr>
        <p:spPr>
          <a:xfrm>
            <a:off x="457200" y="274638"/>
            <a:ext cx="8229600" cy="939784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Libre Franklin"/>
              <a:buNone/>
            </a:pPr>
            <a:r>
              <a:rPr b="1" lang="fr-FR" sz="3600" u="sng"/>
              <a:t>Le Plan:</a:t>
            </a:r>
            <a:endParaRPr b="1" sz="3600" u="sng"/>
          </a:p>
        </p:txBody>
      </p:sp>
      <p:sp>
        <p:nvSpPr>
          <p:cNvPr id="113" name="Google Shape;113;p2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14" name="Google Shape;114;p2"/>
          <p:cNvSpPr txBox="1"/>
          <p:nvPr>
            <p:ph idx="1" type="body"/>
          </p:nvPr>
        </p:nvSpPr>
        <p:spPr>
          <a:xfrm>
            <a:off x="0" y="1285860"/>
            <a:ext cx="9144000" cy="5572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25000" lnSpcReduction="20000"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ct val="85000"/>
              <a:buNone/>
            </a:pPr>
            <a:r>
              <a:rPr lang="fr-FR" sz="5000"/>
              <a:t>    1</a:t>
            </a:r>
            <a:r>
              <a:rPr lang="fr-FR" sz="8000"/>
              <a:t>. Introduction.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ct val="85000"/>
              <a:buNone/>
            </a:pPr>
            <a:r>
              <a:rPr lang="fr-FR" sz="8000"/>
              <a:t>   2. Famille des </a:t>
            </a:r>
            <a:r>
              <a:rPr i="1" lang="fr-FR" sz="8000"/>
              <a:t>Micrococcaceae</a:t>
            </a:r>
            <a:r>
              <a:rPr lang="fr-FR" sz="8000"/>
              <a:t>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ct val="85000"/>
              <a:buNone/>
            </a:pPr>
            <a:r>
              <a:rPr lang="fr-FR" sz="8000"/>
              <a:t>        A. Genre Micrococcus.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ct val="85000"/>
              <a:buNone/>
            </a:pPr>
            <a:r>
              <a:rPr lang="fr-FR" sz="8000"/>
              <a:t>        B. Genre Staphylococcus: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ct val="85000"/>
              <a:buNone/>
            </a:pPr>
            <a:r>
              <a:rPr lang="fr-FR" sz="8000"/>
              <a:t>            a/ Pouvoir pathogène et habitat.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ct val="85000"/>
              <a:buNone/>
            </a:pPr>
            <a:r>
              <a:rPr lang="fr-FR" sz="8000"/>
              <a:t>            b/Diagnostic Direct en routine.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ct val="85000"/>
              <a:buNone/>
            </a:pPr>
            <a:r>
              <a:rPr lang="fr-FR" sz="8000"/>
              <a:t>          -  Prélèvement et Transport.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ct val="85000"/>
              <a:buNone/>
            </a:pPr>
            <a:r>
              <a:rPr lang="fr-FR" sz="8000"/>
              <a:t>          -  Examen direct.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ct val="85000"/>
              <a:buNone/>
            </a:pPr>
            <a:r>
              <a:rPr lang="fr-FR" sz="8000"/>
              <a:t>          - Culture.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ct val="85000"/>
              <a:buNone/>
            </a:pPr>
            <a:r>
              <a:rPr lang="fr-FR" sz="8000"/>
              <a:t>          - Identification de l’espèce.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ct val="85000"/>
              <a:buNone/>
            </a:pPr>
            <a:r>
              <a:rPr lang="fr-FR" sz="8000"/>
              <a:t>          - Sensibilité aux Antibiotiques: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ct val="85000"/>
              <a:buNone/>
            </a:pPr>
            <a:r>
              <a:rPr lang="fr-FR" sz="8000"/>
              <a:t>            Antibiogramme standard.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ct val="85000"/>
              <a:buNone/>
            </a:pPr>
            <a:r>
              <a:rPr lang="fr-FR" sz="8000"/>
              <a:t>            Recherche d’une pénicillinase.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ct val="85000"/>
              <a:buNone/>
            </a:pPr>
            <a:r>
              <a:rPr lang="fr-FR" sz="8000"/>
              <a:t>            Recherche de la méthicilline chez S. aureus.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ct val="85000"/>
              <a:buNone/>
            </a:pPr>
            <a:r>
              <a:rPr lang="fr-FR" sz="8000"/>
              <a:t>            Sensibilité des Staphylocoques aux glycopeptides.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ct val="85000"/>
              <a:buNone/>
            </a:pPr>
            <a:r>
              <a:rPr lang="fr-FR" sz="8000"/>
              <a:t>             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ct val="85000"/>
              <a:buNone/>
            </a:pPr>
            <a:r>
              <a:rPr lang="fr-FR" sz="8000"/>
              <a:t>          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ct val="85000"/>
              <a:buNone/>
            </a:pPr>
            <a:r>
              <a:rPr lang="fr-FR" sz="2000"/>
              <a:t>          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ct val="85000"/>
              <a:buNone/>
            </a:pPr>
            <a:r>
              <a:rPr lang="fr-FR" sz="2000"/>
              <a:t>          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ct val="85000"/>
              <a:buNone/>
            </a:pPr>
            <a:r>
              <a:rPr lang="fr-FR" sz="2000"/>
              <a:t>          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ct val="85000"/>
              <a:buNone/>
            </a:pPr>
            <a:r>
              <a:rPr lang="fr-FR" sz="2000"/>
              <a:t>          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ct val="85000"/>
              <a:buNone/>
            </a:pPr>
            <a:r>
              <a:t/>
            </a:r>
            <a:endParaRPr sz="2000"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ct val="85000"/>
              <a:buNone/>
            </a:pPr>
            <a:r>
              <a:t/>
            </a:r>
            <a:endParaRPr sz="2000"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ct val="85000"/>
              <a:buNone/>
            </a:pPr>
            <a:r>
              <a:rPr lang="fr-FR" sz="2000"/>
              <a:t>   </a:t>
            </a:r>
            <a:endParaRPr sz="20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0"/>
          <p:cNvSpPr txBox="1"/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Franklin"/>
              <a:buNone/>
            </a:pPr>
            <a:r>
              <a:rPr b="1" lang="fr-FR" sz="2800" u="sng"/>
              <a:t>Identification de l’espèce (Suite):</a:t>
            </a:r>
            <a:endParaRPr b="1" sz="2800" u="sng"/>
          </a:p>
        </p:txBody>
      </p:sp>
      <p:sp>
        <p:nvSpPr>
          <p:cNvPr id="237" name="Google Shape;237;p20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38" name="Google Shape;238;p20"/>
          <p:cNvSpPr txBox="1"/>
          <p:nvPr>
            <p:ph idx="1" type="body"/>
          </p:nvPr>
        </p:nvSpPr>
        <p:spPr>
          <a:xfrm>
            <a:off x="0" y="1571612"/>
            <a:ext cx="914400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Les </a:t>
            </a:r>
            <a:r>
              <a:rPr b="1" lang="fr-FR" sz="2000"/>
              <a:t>tests rapides d'orientation sont: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Recherche de la </a:t>
            </a:r>
            <a:r>
              <a:rPr b="1" lang="fr-FR" sz="2000"/>
              <a:t>coagulase libre.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b="1" lang="fr-FR" sz="2000"/>
              <a:t>      </a:t>
            </a:r>
            <a:r>
              <a:rPr lang="fr-FR" sz="2000"/>
              <a:t>Recherche du </a:t>
            </a:r>
            <a:r>
              <a:rPr b="1" lang="fr-FR" sz="2000"/>
              <a:t>facteur d'affinité pour le fibrinogène </a:t>
            </a:r>
            <a:r>
              <a:rPr lang="fr-FR" sz="2000"/>
              <a:t>(coagulase liée ou </a:t>
            </a:r>
            <a:r>
              <a:rPr i="1" lang="fr-FR" sz="2000"/>
              <a:t>Clumping factor).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i="1" lang="fr-FR" sz="2000"/>
              <a:t>       </a:t>
            </a:r>
            <a:r>
              <a:rPr lang="fr-FR" sz="2000"/>
              <a:t>Recherche de la </a:t>
            </a:r>
            <a:r>
              <a:rPr b="1" lang="fr-FR" sz="2000"/>
              <a:t>protéine A.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b="1" lang="fr-FR" sz="2000"/>
              <a:t>       </a:t>
            </a:r>
            <a:r>
              <a:rPr lang="fr-FR" sz="2000"/>
              <a:t>Recherche de la </a:t>
            </a:r>
            <a:r>
              <a:rPr b="1" lang="fr-FR" sz="2000"/>
              <a:t>nucléase thermostable.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1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44" name="Google Shape;244;p21"/>
          <p:cNvSpPr txBox="1"/>
          <p:nvPr>
            <p:ph idx="1" type="body"/>
          </p:nvPr>
        </p:nvSpPr>
        <p:spPr>
          <a:xfrm>
            <a:off x="0" y="285728"/>
            <a:ext cx="9144000" cy="65722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ctr">
              <a:spcBef>
                <a:spcPts val="0"/>
              </a:spcBef>
              <a:spcAft>
                <a:spcPts val="0"/>
              </a:spcAft>
              <a:buSzPts val="3060"/>
              <a:buNone/>
            </a:pPr>
            <a:r>
              <a:rPr b="1" lang="fr-FR" sz="3600"/>
              <a:t>      </a:t>
            </a:r>
            <a:r>
              <a:rPr b="1" lang="fr-FR" sz="2800" u="sng"/>
              <a:t>Sensibilités aux antibiotiques:</a:t>
            </a:r>
            <a:endParaRPr b="1" sz="3600" u="sng"/>
          </a:p>
          <a:p>
            <a:pPr indent="-274320" lvl="0" marL="274320" rtl="0" algn="ctr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b="1" i="1" lang="fr-FR" sz="2000"/>
              <a:t>      </a:t>
            </a:r>
            <a:r>
              <a:rPr b="1" i="1" lang="fr-FR" sz="2000" u="sng"/>
              <a:t>Antibiogramme standard</a:t>
            </a:r>
            <a:r>
              <a:rPr b="1" i="1" lang="fr-FR" sz="2000"/>
              <a:t>: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L'étude de la sensibilité aux antibiotiques sur milieux gélosés s'effectue selon les recommandations du CLSI sur gélose Mueller-Hinton MH en atmosphère aérobie.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 À partir d'une culture de 18 à 24 heures sur milieu MH, une suspension à 0,5 MacFarland </a:t>
            </a:r>
            <a:endParaRPr sz="2000"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en solution saline est préparée.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Certains antibiotiques: des tests complémentaires doivent être pratiqués avant une interprétation définitive.</a:t>
            </a:r>
            <a:endParaRPr/>
          </a:p>
          <a:p>
            <a:pPr indent="-274320" lvl="0" marL="274320" rtl="0" algn="ctr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 </a:t>
            </a:r>
            <a:r>
              <a:rPr b="1" i="1" lang="fr-FR" sz="2000" u="sng"/>
              <a:t>Recherche d'une pénicillinase: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Aujourd'hui, près de 90 % des souches de staphylocoques résistent à la pénicilline G par production de </a:t>
            </a:r>
            <a:r>
              <a:rPr lang="fr-FR" sz="2000">
                <a:solidFill>
                  <a:srgbClr val="C00000"/>
                </a:solidFill>
              </a:rPr>
              <a:t>pénicillinases </a:t>
            </a:r>
            <a:r>
              <a:rPr lang="fr-FR" sz="2000"/>
              <a:t>extracellulaires, inductibles et codées par des plasmides.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Elles inactivent les pénicillines G et V, les aminopénicillines, les carboxypénicillines et les uréidopénicillines.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Elles ont peu d'affinité pour la méticilline, l'oxacilline, la cloxacilline et toutes les céphalosporines, mais inhibées par l'acide clavulanique.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 sz="2000"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 sz="2000"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2"/>
          <p:cNvSpPr txBox="1"/>
          <p:nvPr>
            <p:ph type="title"/>
          </p:nvPr>
        </p:nvSpPr>
        <p:spPr>
          <a:xfrm>
            <a:off x="357158" y="0"/>
            <a:ext cx="8229600" cy="1500174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Libre Franklin"/>
              <a:buNone/>
            </a:pPr>
            <a:br>
              <a:rPr b="1" lang="fr-FR" sz="3600" u="sng"/>
            </a:br>
            <a:r>
              <a:rPr b="1" lang="fr-FR" sz="3100" u="sng"/>
              <a:t>Sensibilités aux antibiotiques (Suite):</a:t>
            </a:r>
            <a:br>
              <a:rPr b="1" lang="fr-FR" sz="3100" u="sng"/>
            </a:br>
            <a:r>
              <a:rPr b="1" i="1" lang="fr-FR" sz="3100" u="sng"/>
              <a:t> Recherche d'une pénicillinase (Suite):</a:t>
            </a:r>
            <a:br>
              <a:rPr b="1" lang="fr-FR" sz="3100" u="sng"/>
            </a:br>
            <a:endParaRPr sz="3100"/>
          </a:p>
        </p:txBody>
      </p:sp>
      <p:sp>
        <p:nvSpPr>
          <p:cNvPr id="250" name="Google Shape;250;p22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51" name="Google Shape;251;p22"/>
          <p:cNvSpPr txBox="1"/>
          <p:nvPr>
            <p:ph idx="1" type="body"/>
          </p:nvPr>
        </p:nvSpPr>
        <p:spPr>
          <a:xfrm>
            <a:off x="0" y="1428736"/>
            <a:ext cx="9144000" cy="54292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La production de pénicillinase est détectée sur l'antibiogramme standard en observant le diamètre autour d'un disque de pénicilline G. 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Toute souche avec  le diamètre est &lt; </a:t>
            </a:r>
            <a:r>
              <a:rPr lang="fr-FR" sz="2000">
                <a:solidFill>
                  <a:srgbClr val="C00000"/>
                </a:solidFill>
              </a:rPr>
              <a:t> à 29 mm : </a:t>
            </a:r>
            <a:r>
              <a:rPr lang="fr-FR" sz="2000"/>
              <a:t>productrice de pénicillinase. 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le diamètre ≥ 29 mm, l'absence de pénicillinase doit être confirmé par un </a:t>
            </a:r>
            <a:r>
              <a:rPr lang="fr-FR" sz="2000">
                <a:solidFill>
                  <a:srgbClr val="C00000"/>
                </a:solidFill>
              </a:rPr>
              <a:t>test chromogénique: </a:t>
            </a:r>
            <a:endParaRPr sz="2000"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après avoir prélevé les colonies autour du disque d'oxacilline, de céfoxitine ou de moxalactam, on les dispose sur un disque de Céfinase ® préalablement humidifié, et si une coloration brune apparaît dans un délai de 5 minutes, une pénicillinase est présente.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b="1" i="1" lang="fr-FR" sz="2000"/>
              <a:t>       </a:t>
            </a:r>
            <a:endParaRPr sz="20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3"/>
          <p:cNvSpPr txBox="1"/>
          <p:nvPr>
            <p:ph type="title"/>
          </p:nvPr>
        </p:nvSpPr>
        <p:spPr>
          <a:xfrm>
            <a:off x="571472" y="0"/>
            <a:ext cx="8229600" cy="1142984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Franklin"/>
              <a:buNone/>
            </a:pPr>
            <a:r>
              <a:rPr b="1" lang="fr-FR" sz="2800" u="sng"/>
              <a:t>Sensibilités aux antibiotiques (Suite):</a:t>
            </a:r>
            <a:endParaRPr sz="2800"/>
          </a:p>
        </p:txBody>
      </p:sp>
      <p:sp>
        <p:nvSpPr>
          <p:cNvPr id="257" name="Google Shape;257;p23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58" name="Google Shape;258;p23"/>
          <p:cNvSpPr txBox="1"/>
          <p:nvPr>
            <p:ph idx="1" type="body"/>
          </p:nvPr>
        </p:nvSpPr>
        <p:spPr>
          <a:xfrm>
            <a:off x="0" y="857232"/>
            <a:ext cx="9144000" cy="60007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ct val="85000"/>
              <a:buNone/>
            </a:pPr>
            <a:r>
              <a:rPr b="1" i="1" lang="fr-FR" sz="2000"/>
              <a:t>     </a:t>
            </a:r>
            <a:endParaRPr/>
          </a:p>
          <a:p>
            <a:pPr indent="-274320" lvl="0" marL="274320" rtl="0" algn="ctr">
              <a:spcBef>
                <a:spcPts val="580"/>
              </a:spcBef>
              <a:spcAft>
                <a:spcPts val="0"/>
              </a:spcAft>
              <a:buSzPct val="85000"/>
              <a:buNone/>
            </a:pPr>
            <a:r>
              <a:rPr b="1" i="1" lang="fr-FR" sz="2000"/>
              <a:t>       </a:t>
            </a:r>
            <a:r>
              <a:rPr b="1" i="1" lang="fr-FR" sz="3000" u="sng"/>
              <a:t>Résistance à </a:t>
            </a:r>
            <a:r>
              <a:rPr b="1" i="1" lang="fr-FR" sz="3000" u="sng"/>
              <a:t>méticilline</a:t>
            </a:r>
            <a:r>
              <a:rPr b="1" i="1" lang="fr-FR" sz="3000" u="sng"/>
              <a:t> m chez S. aureus:</a:t>
            </a:r>
            <a:endParaRPr b="1" i="1" sz="3600"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ct val="85000"/>
              <a:buNone/>
            </a:pPr>
            <a:r>
              <a:rPr lang="fr-FR" sz="2200"/>
              <a:t>      Les SARM hébergent le gène </a:t>
            </a:r>
            <a:r>
              <a:rPr i="1" lang="fr-FR" sz="2200"/>
              <a:t>mecA qui code pour une </a:t>
            </a:r>
            <a:r>
              <a:rPr lang="fr-FR" sz="2200"/>
              <a:t>PLP2a additionnelle, protéine de liaison à la pénicilline de faible affinité, responsable de la résistance intrinsèque à toutes les β -lactamines, ainsi qu'aux inhibiteurs des β-lactamines. 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ct val="85000"/>
              <a:buNone/>
            </a:pPr>
            <a:r>
              <a:rPr lang="fr-FR" sz="2200"/>
              <a:t>      L'expression phénotypique de cette résistance: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ct val="85000"/>
              <a:buNone/>
            </a:pPr>
            <a:r>
              <a:rPr lang="fr-FR" sz="2200"/>
              <a:t>     Les souches résistantes: le </a:t>
            </a:r>
            <a:r>
              <a:rPr lang="fr-FR" sz="2200">
                <a:solidFill>
                  <a:srgbClr val="0070C0"/>
                </a:solidFill>
              </a:rPr>
              <a:t>diamètre d'inhibition </a:t>
            </a:r>
            <a:r>
              <a:rPr lang="fr-FR" sz="2200"/>
              <a:t>autour de </a:t>
            </a:r>
            <a:r>
              <a:rPr lang="fr-FR" sz="2200">
                <a:solidFill>
                  <a:srgbClr val="0070C0"/>
                </a:solidFill>
              </a:rPr>
              <a:t>l'oxacilline &lt;  20 </a:t>
            </a:r>
            <a:r>
              <a:rPr lang="fr-FR" sz="2200"/>
              <a:t>mm et/ou une croissance partielle ou la présence de </a:t>
            </a:r>
            <a:r>
              <a:rPr lang="fr-FR" sz="2200">
                <a:solidFill>
                  <a:srgbClr val="0070C0"/>
                </a:solidFill>
              </a:rPr>
              <a:t>microcolonies</a:t>
            </a:r>
            <a:r>
              <a:rPr lang="fr-FR" sz="2200"/>
              <a:t> dans la zone d'inhibition.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ct val="85000"/>
              <a:buNone/>
            </a:pPr>
            <a:r>
              <a:rPr lang="fr-FR" sz="2200"/>
              <a:t>      Le CA-SFM préconise l'utilisation d'un disque de céfoxitine (30 μg) ou de moxalactam (30 μg) dans les conditions standard de l'antibiogramme.</a:t>
            </a:r>
            <a:endParaRPr sz="2200"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ct val="85000"/>
              <a:buNone/>
            </a:pPr>
            <a:r>
              <a:rPr lang="fr-FR" sz="2200"/>
              <a:t>     Les souches avec diamètre ≥ 27 mm (céfoxitine) : sensibles;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ct val="85000"/>
              <a:buNone/>
            </a:pPr>
            <a:r>
              <a:rPr lang="fr-FR" sz="2200"/>
              <a:t>      celles avec un diamètre &lt; 25 mm (céfoxitine) : résistantes. 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ct val="85000"/>
              <a:buNone/>
            </a:pPr>
            <a:r>
              <a:rPr lang="fr-FR" sz="2200"/>
              <a:t>      Entre les deux bornes, la présence du gène </a:t>
            </a:r>
            <a:r>
              <a:rPr i="1" lang="fr-FR" sz="2200"/>
              <a:t>mecA doit être recherchée par PCR.</a:t>
            </a:r>
            <a:endParaRPr sz="2200"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ct val="85000"/>
              <a:buNone/>
            </a:pPr>
            <a:r>
              <a:t/>
            </a:r>
            <a:endParaRPr sz="22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4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64" name="Google Shape;264;p24"/>
          <p:cNvSpPr txBox="1"/>
          <p:nvPr>
            <p:ph idx="1" type="body"/>
          </p:nvPr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ctr"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b="1" i="1" lang="fr-FR" sz="2000"/>
              <a:t>     </a:t>
            </a:r>
            <a:endParaRPr/>
          </a:p>
          <a:p>
            <a:pPr indent="-274320" lvl="0" marL="274320" rtl="0" algn="ctr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b="1" i="1" lang="fr-FR" sz="2000"/>
              <a:t> </a:t>
            </a:r>
            <a:r>
              <a:rPr b="1" i="1" lang="fr-FR" sz="2800" u="sng"/>
              <a:t>Sensibilité des staphylocoques aux glycopeptides: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Des souches de staphylocoques à coagulase négative et de </a:t>
            </a:r>
            <a:r>
              <a:rPr i="1" lang="fr-FR" sz="2000"/>
              <a:t>S. aureus</a:t>
            </a:r>
            <a:r>
              <a:rPr lang="fr-FR" sz="2000"/>
              <a:t> de sensibilité diminuée aux glycopeptides: décrites.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Les phénotypes de résistance suivants: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Char char="⚫"/>
            </a:pPr>
            <a:r>
              <a:rPr lang="fr-FR" sz="2000"/>
              <a:t>résistance homogène ( GISA): les concentrations minimales inhibitrices (CMI) de la vancomycine et de la teicoplanine: ≥ 2 mg/l.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 sz="2000"/>
          </a:p>
          <a:p>
            <a:pPr indent="-166370" lvl="0" marL="274320" rtl="0" algn="l">
              <a:spcBef>
                <a:spcPts val="580"/>
              </a:spcBef>
              <a:spcAft>
                <a:spcPts val="0"/>
              </a:spcAft>
              <a:buSzPts val="1700"/>
              <a:buFont typeface="Libre Baskerville"/>
              <a:buNone/>
            </a:pPr>
            <a:r>
              <a:t/>
            </a:r>
            <a:endParaRPr b="1" i="1" sz="2000"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5"/>
          <p:cNvSpPr txBox="1"/>
          <p:nvPr>
            <p:ph type="title"/>
          </p:nvPr>
        </p:nvSpPr>
        <p:spPr>
          <a:xfrm>
            <a:off x="0" y="4286256"/>
            <a:ext cx="8841160" cy="194192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Libre Franklin"/>
              <a:buNone/>
            </a:pPr>
            <a:r>
              <a:rPr b="1" lang="fr-FR" sz="2200" u="sng"/>
              <a:t>Recherche de la méticillinorésistance chez S. aureus</a:t>
            </a:r>
            <a:r>
              <a:rPr lang="fr-FR" sz="2200"/>
              <a:t>: </a:t>
            </a:r>
            <a:br>
              <a:rPr lang="fr-FR" sz="2200"/>
            </a:br>
            <a:r>
              <a:rPr lang="fr-FR" sz="2200"/>
              <a:t>A) Souche apparemment sensible après 18 heures d'incubation à 37 °C sur Mueller-Hinton hypersalé.</a:t>
            </a:r>
            <a:br>
              <a:rPr lang="fr-FR" sz="2200"/>
            </a:br>
            <a:r>
              <a:rPr lang="fr-FR" sz="2200"/>
              <a:t>B) Souche résistante, microcolonies dans la zone d'inhibition après 48 heures d'incubation à 37 °C</a:t>
            </a:r>
            <a:r>
              <a:rPr i="1" lang="fr-FR" sz="2200"/>
              <a:t>.</a:t>
            </a:r>
            <a:endParaRPr sz="2200"/>
          </a:p>
        </p:txBody>
      </p:sp>
      <p:sp>
        <p:nvSpPr>
          <p:cNvPr id="270" name="Google Shape;270;p25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271" name="Google Shape;271;p2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43042" y="428604"/>
            <a:ext cx="5857916" cy="3714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6"/>
          <p:cNvSpPr txBox="1"/>
          <p:nvPr>
            <p:ph type="title"/>
          </p:nvPr>
        </p:nvSpPr>
        <p:spPr>
          <a:xfrm>
            <a:off x="428596" y="0"/>
            <a:ext cx="8229600" cy="1500174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Franklin"/>
              <a:buNone/>
            </a:pPr>
            <a:r>
              <a:rPr lang="fr-FR" sz="2800" u="sng"/>
              <a:t>La liste des</a:t>
            </a:r>
            <a:br>
              <a:rPr lang="fr-FR" sz="2800" u="sng"/>
            </a:br>
            <a:r>
              <a:rPr lang="fr-FR" sz="2800" u="sng"/>
              <a:t> Antibiotiques: </a:t>
            </a:r>
            <a:endParaRPr sz="2800" u="sng"/>
          </a:p>
        </p:txBody>
      </p:sp>
      <p:sp>
        <p:nvSpPr>
          <p:cNvPr id="277" name="Google Shape;277;p26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278" name="Google Shape;278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28860" y="0"/>
            <a:ext cx="4857784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7"/>
          <p:cNvSpPr txBox="1"/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Franklin"/>
              <a:buNone/>
            </a:pPr>
            <a:r>
              <a:rPr lang="fr-FR" sz="2800" u="sng"/>
              <a:t>Les mécanismes de Résistances aux B-lactamines</a:t>
            </a:r>
            <a:r>
              <a:rPr lang="fr-FR" sz="2800"/>
              <a:t>:</a:t>
            </a:r>
            <a:endParaRPr sz="2800"/>
          </a:p>
        </p:txBody>
      </p:sp>
      <p:sp>
        <p:nvSpPr>
          <p:cNvPr id="284" name="Google Shape;284;p27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285" name="Google Shape;285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0034" y="1428736"/>
            <a:ext cx="7643866" cy="43577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8"/>
          <p:cNvSpPr txBox="1"/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Franklin"/>
              <a:buNone/>
            </a:pPr>
            <a:r>
              <a:rPr lang="fr-FR" sz="2800" u="sng"/>
              <a:t>Les mécanismes de Résistances aux Aminosides:</a:t>
            </a:r>
            <a:endParaRPr sz="2800" u="sng"/>
          </a:p>
        </p:txBody>
      </p:sp>
      <p:sp>
        <p:nvSpPr>
          <p:cNvPr id="291" name="Google Shape;291;p28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292" name="Google Shape;292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81233" y="1714489"/>
            <a:ext cx="9116876" cy="357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9"/>
          <p:cNvSpPr txBox="1"/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Franklin"/>
              <a:buNone/>
            </a:pPr>
            <a:r>
              <a:rPr lang="fr-FR" sz="2800" u="sng"/>
              <a:t>Les mécanismes de Résistances aux MLS:</a:t>
            </a:r>
            <a:endParaRPr sz="2800" u="sng"/>
          </a:p>
        </p:txBody>
      </p:sp>
      <p:sp>
        <p:nvSpPr>
          <p:cNvPr id="298" name="Google Shape;298;p29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299" name="Google Shape;299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4092" y="2000240"/>
            <a:ext cx="8159788" cy="35004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"/>
          <p:cNvSpPr txBox="1"/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Franklin"/>
              <a:buNone/>
            </a:pPr>
            <a:r>
              <a:rPr b="1" lang="fr-FR" sz="2800" u="sng"/>
              <a:t>Introduction</a:t>
            </a:r>
            <a:r>
              <a:rPr lang="fr-FR" sz="2800"/>
              <a:t>:</a:t>
            </a:r>
            <a:endParaRPr sz="2800"/>
          </a:p>
        </p:txBody>
      </p:sp>
      <p:sp>
        <p:nvSpPr>
          <p:cNvPr id="120" name="Google Shape;120;p3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21" name="Google Shape;121;p3"/>
          <p:cNvSpPr txBox="1"/>
          <p:nvPr>
            <p:ph idx="1" type="body"/>
          </p:nvPr>
        </p:nvSpPr>
        <p:spPr>
          <a:xfrm>
            <a:off x="0" y="1357298"/>
            <a:ext cx="9144000" cy="55007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Les cocci à Gram positif: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 font partie des </a:t>
            </a:r>
            <a:r>
              <a:rPr lang="fr-FR" sz="2000">
                <a:solidFill>
                  <a:srgbClr val="0070C0"/>
                </a:solidFill>
              </a:rPr>
              <a:t>flores commensales </a:t>
            </a:r>
            <a:r>
              <a:rPr lang="fr-FR" sz="2000"/>
              <a:t>de </a:t>
            </a:r>
            <a:r>
              <a:rPr lang="fr-FR" sz="2000">
                <a:solidFill>
                  <a:srgbClr val="0070C0"/>
                </a:solidFill>
              </a:rPr>
              <a:t>la peau </a:t>
            </a:r>
            <a:r>
              <a:rPr lang="fr-FR" sz="2000"/>
              <a:t>et des </a:t>
            </a:r>
            <a:r>
              <a:rPr lang="fr-FR" sz="2000">
                <a:solidFill>
                  <a:srgbClr val="0070C0"/>
                </a:solidFill>
              </a:rPr>
              <a:t>muqueuses</a:t>
            </a:r>
            <a:r>
              <a:rPr lang="fr-FR" sz="2000"/>
              <a:t> chez l'homme.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 Divers espèces: définies, pouvant être aérobies, anaérobies strictes, anaérobies-aérotolérantes ou  aérobies-anaérobies facultatives.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Deux familles , sont cités en pathologie, ceux sont: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les </a:t>
            </a:r>
            <a:r>
              <a:rPr i="1" lang="fr-FR" sz="2000"/>
              <a:t>Micrococcaceae et les Streptococcaceae : 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i="1" lang="fr-FR" sz="2000"/>
              <a:t>      </a:t>
            </a:r>
            <a:r>
              <a:rPr lang="fr-FR" sz="2000"/>
              <a:t>cultivées en atmosphère aérobie et 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différenciées par deux caractères: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la  morphologie et l’enzyme: la catalase.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0"/>
          <p:cNvSpPr txBox="1"/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Libre Franklin"/>
              <a:buNone/>
            </a:pPr>
            <a:r>
              <a:rPr lang="fr-FR" sz="2800" u="sng"/>
              <a:t>Les Mécanismes de Résistances aux Glycopeptides</a:t>
            </a:r>
            <a:br>
              <a:rPr lang="fr-FR" sz="2800" u="sng"/>
            </a:br>
            <a:r>
              <a:rPr lang="fr-FR" sz="2800" u="sng"/>
              <a:t>et aux Quinolones:</a:t>
            </a:r>
            <a:endParaRPr sz="2800" u="sng"/>
          </a:p>
        </p:txBody>
      </p:sp>
      <p:sp>
        <p:nvSpPr>
          <p:cNvPr id="305" name="Google Shape;305;p30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306" name="Google Shape;306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3468" y="1785926"/>
            <a:ext cx="8408993" cy="43577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1"/>
          <p:cNvSpPr txBox="1"/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Libre Franklin"/>
              <a:buNone/>
            </a:pPr>
            <a:r>
              <a:t/>
            </a:r>
            <a:endParaRPr/>
          </a:p>
        </p:txBody>
      </p:sp>
      <p:sp>
        <p:nvSpPr>
          <p:cNvPr id="312" name="Google Shape;312;p31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313" name="Google Shape;313;p31"/>
          <p:cNvSpPr txBox="1"/>
          <p:nvPr>
            <p:ph idx="1" type="body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33985" lvl="0" marL="274320" rtl="0" algn="l">
              <a:spcBef>
                <a:spcPts val="0"/>
              </a:spcBef>
              <a:spcAft>
                <a:spcPts val="0"/>
              </a:spcAft>
              <a:buSzPts val="221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descr="cgp.jpg" id="127" name="Google Shape;127;p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472" y="357166"/>
            <a:ext cx="7715304" cy="6147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"/>
          <p:cNvSpPr txBox="1"/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Franklin"/>
              <a:buNone/>
            </a:pPr>
            <a:r>
              <a:rPr b="1" lang="fr-FR" sz="2800" u="sng"/>
              <a:t>Famille des </a:t>
            </a:r>
            <a:r>
              <a:rPr b="1" i="1" lang="fr-FR" sz="2800" u="sng"/>
              <a:t>Micrococcaceae:</a:t>
            </a:r>
            <a:endParaRPr sz="2800" u="sng"/>
          </a:p>
        </p:txBody>
      </p:sp>
      <p:sp>
        <p:nvSpPr>
          <p:cNvPr id="133" name="Google Shape;133;p5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34" name="Google Shape;134;p5"/>
          <p:cNvSpPr txBox="1"/>
          <p:nvPr>
            <p:ph idx="1" type="body"/>
          </p:nvPr>
        </p:nvSpPr>
        <p:spPr>
          <a:xfrm>
            <a:off x="0" y="1428736"/>
            <a:ext cx="9144000" cy="54292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Les espèces retrouvées en pathologie humaine : </a:t>
            </a:r>
            <a:r>
              <a:rPr b="1" i="1" lang="fr-FR" sz="2000"/>
              <a:t>Micrococcus</a:t>
            </a:r>
            <a:r>
              <a:rPr i="1" lang="fr-FR" sz="2000"/>
              <a:t> et </a:t>
            </a:r>
            <a:r>
              <a:rPr b="1" i="1" lang="fr-FR" sz="2000"/>
              <a:t>Staphylococcus.</a:t>
            </a:r>
            <a:endParaRPr i="1" sz="2000"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b="1" lang="fr-FR" sz="2000"/>
              <a:t>      </a:t>
            </a:r>
            <a:r>
              <a:rPr b="1" lang="fr-FR" sz="2000" u="sng"/>
              <a:t>Différenciation des genres </a:t>
            </a:r>
            <a:r>
              <a:rPr b="1" i="1" lang="fr-FR" sz="2000" u="sng"/>
              <a:t>Micrococcus </a:t>
            </a:r>
            <a:r>
              <a:rPr b="1" lang="fr-FR" sz="2000" u="sng"/>
              <a:t>et </a:t>
            </a:r>
            <a:r>
              <a:rPr b="1" i="1" lang="fr-FR" sz="2000" u="sng"/>
              <a:t>Staphylococcus</a:t>
            </a:r>
            <a:r>
              <a:rPr b="1" i="1" lang="fr-FR" sz="2000"/>
              <a:t>: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b="1" i="1" lang="fr-FR" sz="2000"/>
              <a:t>       </a:t>
            </a:r>
            <a:r>
              <a:rPr lang="fr-FR" sz="2000"/>
              <a:t>Ceux sont des cocci réguliers à Gram positif,  disposés en amas.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 Culture: sur </a:t>
            </a:r>
            <a:r>
              <a:rPr lang="fr-FR" sz="2000">
                <a:solidFill>
                  <a:srgbClr val="FF0000"/>
                </a:solidFill>
              </a:rPr>
              <a:t>milieux ordinaires</a:t>
            </a:r>
            <a:r>
              <a:rPr lang="fr-FR" sz="2000"/>
              <a:t> à 37 °C, en 24 heures, </a:t>
            </a:r>
            <a:endParaRPr sz="2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40" name="Google Shape;140;p6"/>
          <p:cNvSpPr txBox="1"/>
          <p:nvPr>
            <p:ph idx="1" type="body"/>
          </p:nvPr>
        </p:nvSpPr>
        <p:spPr>
          <a:xfrm>
            <a:off x="0" y="500042"/>
            <a:ext cx="9144000" cy="63579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b="1" i="1" lang="fr-FR" sz="2000"/>
              <a:t>      </a:t>
            </a:r>
            <a:r>
              <a:rPr b="1" i="1" lang="fr-FR" sz="2000" u="sng"/>
              <a:t>Genre Micrococcus: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Le genre </a:t>
            </a:r>
            <a:r>
              <a:rPr i="1" lang="fr-FR" sz="2000"/>
              <a:t>Micrococcus : retrouvé dans </a:t>
            </a:r>
            <a:r>
              <a:rPr lang="fr-FR" sz="2000">
                <a:solidFill>
                  <a:srgbClr val="0070C0"/>
                </a:solidFill>
              </a:rPr>
              <a:t>l'environnement</a:t>
            </a:r>
            <a:r>
              <a:rPr lang="fr-FR" sz="2000"/>
              <a:t>. 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Leur pouvoir pathogène est faible, mais des souches: contaminantes.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De rares cas d'infections à microcoques ont été décrits.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Exemple: des endocardites ou des septicémies.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b="1" lang="fr-FR" sz="2000"/>
              <a:t>      </a:t>
            </a:r>
            <a:r>
              <a:rPr b="1" lang="fr-FR" sz="2000" u="sng"/>
              <a:t>Genre </a:t>
            </a:r>
            <a:r>
              <a:rPr b="1" i="1" lang="fr-FR" sz="2000" u="sng"/>
              <a:t>Staphylococcus: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b="1" i="1" lang="fr-FR" sz="2000"/>
              <a:t>      </a:t>
            </a:r>
            <a:r>
              <a:rPr b="1" i="1" lang="fr-FR" sz="2000" u="sng"/>
              <a:t>Pouvoir pathogène et habitat: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Le genre </a:t>
            </a:r>
            <a:r>
              <a:rPr i="1" lang="fr-FR" sz="2000"/>
              <a:t>Staphylococcus sont des </a:t>
            </a:r>
            <a:r>
              <a:rPr lang="fr-FR" sz="2000"/>
              <a:t>commensaux de la peau et des muqueuses de l'homme et des animaux.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i="1" lang="fr-FR" sz="2000"/>
              <a:t>      Staphylococcus aureus, comme toute </a:t>
            </a:r>
            <a:r>
              <a:rPr i="1" lang="fr-FR" sz="2000">
                <a:solidFill>
                  <a:srgbClr val="FF0000"/>
                </a:solidFill>
              </a:rPr>
              <a:t>bactérie pyogène</a:t>
            </a:r>
            <a:r>
              <a:rPr i="1" lang="fr-FR" sz="2000"/>
              <a:t>, </a:t>
            </a:r>
            <a:r>
              <a:rPr lang="fr-FR" sz="2000"/>
              <a:t>est à l'origine d'infections suppuratives. 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le plus souvent d'auto-infections à partir de la flore endogène et  exogène ; c'est le cas des toxi-infections. 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Les infections suppuratives impliquent une prolifération bactérienne, une invasion, une destruction des tissus de l'hôte et une réponse inflammatoire locale et systémique.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 sz="2000"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7"/>
          <p:cNvSpPr txBox="1"/>
          <p:nvPr>
            <p:ph type="title"/>
          </p:nvPr>
        </p:nvSpPr>
        <p:spPr>
          <a:xfrm>
            <a:off x="357158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Libre Franklin"/>
              <a:buNone/>
            </a:pPr>
            <a:r>
              <a:rPr b="1" i="1" lang="fr-FR" sz="3600" u="sng"/>
              <a:t>Pouvoir pathogène et habitat (Suite 1):</a:t>
            </a:r>
            <a:endParaRPr sz="3600"/>
          </a:p>
        </p:txBody>
      </p:sp>
      <p:sp>
        <p:nvSpPr>
          <p:cNvPr id="146" name="Google Shape;146;p7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47" name="Google Shape;147;p7"/>
          <p:cNvSpPr txBox="1"/>
          <p:nvPr>
            <p:ph idx="1" type="body"/>
          </p:nvPr>
        </p:nvSpPr>
        <p:spPr>
          <a:xfrm>
            <a:off x="0" y="1357298"/>
            <a:ext cx="9144000" cy="55007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 Elles sont à l'origine: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•     de staphylococcies cutanées, sous-cutanées et muqueuses: superficielles (impétigo, onyxis et folliculites) ou profondes (furoncles, abcès, hidrosadénites et anthrax) ;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• de septicémies ;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• de staphylococcies viscérales à partir de bactériémies, avec des localisations osseuses (ostéomyélites), pleuropulmonaires, urogénitales, neuroméningées ou cardiaques (endocardites).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Les infections nosocomiales à </a:t>
            </a:r>
            <a:r>
              <a:rPr i="1" lang="fr-FR" sz="2000"/>
              <a:t>S. aureus </a:t>
            </a:r>
            <a:r>
              <a:rPr lang="fr-FR" sz="2000"/>
              <a:t>: infections du site opératoire, ostéoarticulaires, neurochirurgicales ou endophtalmiques. 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Les toxémies staphylococciques sont associées à la production de toxines :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- la leucocidine de Panton et Valentine au cours des pneumonies nécrosantes ;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- les exfoliatines A et B lors du syndrome d'exfoliation généralisée ;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- la toxine du choc staphylococcique lors du syndrome de choc toxique ou de tableaux scarlatiniformes ;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- les entérotoxines responsables de toxi-infections alimentaires.</a:t>
            </a:r>
            <a:endParaRPr sz="2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8"/>
          <p:cNvSpPr txBox="1"/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Libre Franklin"/>
              <a:buNone/>
            </a:pPr>
            <a:r>
              <a:rPr b="1" i="1" lang="fr-FR" sz="3600" u="sng"/>
              <a:t>Pouvoir pathogène et habitat (Suite 2):</a:t>
            </a:r>
            <a:endParaRPr sz="3600"/>
          </a:p>
        </p:txBody>
      </p:sp>
      <p:sp>
        <p:nvSpPr>
          <p:cNvPr id="153" name="Google Shape;153;p8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54" name="Google Shape;154;p8"/>
          <p:cNvSpPr txBox="1"/>
          <p:nvPr>
            <p:ph idx="1" type="body"/>
          </p:nvPr>
        </p:nvSpPr>
        <p:spPr>
          <a:xfrm>
            <a:off x="0" y="1600200"/>
            <a:ext cx="914400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 Ces différentes toxines sont recherchées par le Centre national de référence (CNR) des Staphylocoques par une PCR multiplex</a:t>
            </a:r>
            <a:r>
              <a:rPr i="1" lang="fr-FR" sz="2000"/>
              <a:t>. 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i="1" lang="fr-FR" sz="2000"/>
              <a:t>       Lorsqu'une souche </a:t>
            </a:r>
            <a:r>
              <a:rPr lang="fr-FR" sz="2000"/>
              <a:t>isolée chez un patient présentant des manifestations toxiniques ne possède aucun des gènes d'entérotoxines connues, la recherche de superantigène dans le surnageant de la culture par activation lymphocytaire T: effectuée par le CNR des Staphylocoques afin de mettre en évidence une éventuelle nouvelle entérotoxine.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 Les staphylocoques à coagulase négative (SCN), longtemps considérés comme peu ou pas pathogènes, sont maintenant reconnus comme des </a:t>
            </a:r>
            <a:r>
              <a:rPr lang="fr-FR" sz="2000">
                <a:solidFill>
                  <a:srgbClr val="FF0000"/>
                </a:solidFill>
              </a:rPr>
              <a:t>bactéries pathogènes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 </a:t>
            </a:r>
            <a:r>
              <a:rPr lang="fr-FR" sz="2000">
                <a:solidFill>
                  <a:srgbClr val="FF0000"/>
                </a:solidFill>
              </a:rPr>
              <a:t>opportunistes, surtout</a:t>
            </a:r>
            <a:r>
              <a:rPr lang="fr-FR" sz="2000"/>
              <a:t> les espèces </a:t>
            </a:r>
            <a:r>
              <a:rPr i="1" lang="fr-FR" sz="2000"/>
              <a:t>S. epidermidis , S. haemolyticus et 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i="1" lang="fr-FR" sz="2000"/>
              <a:t>       S. saprophyticus. 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i="1" lang="fr-FR" sz="2000"/>
              <a:t>      Les SCN peuvent être </a:t>
            </a:r>
            <a:r>
              <a:rPr lang="fr-FR" sz="2000"/>
              <a:t>responsables de:</a:t>
            </a:r>
            <a:endParaRPr/>
          </a:p>
          <a:p>
            <a:pPr indent="-274320" lvl="0" marL="274320" rtl="0" algn="l">
              <a:spcBef>
                <a:spcPts val="580"/>
              </a:spcBef>
              <a:spcAft>
                <a:spcPts val="0"/>
              </a:spcAft>
              <a:buSzPts val="1700"/>
              <a:buNone/>
            </a:pPr>
            <a:r>
              <a:rPr lang="fr-FR" sz="2000"/>
              <a:t>      conjonctivites, d'endophtalmies, d'infections cutanées, d'infections urinaires (essentiellement </a:t>
            </a:r>
            <a:r>
              <a:rPr i="1" lang="fr-FR" sz="2000"/>
              <a:t>S. saprophyticus ), d'endocardites, de péritonites, d'infections </a:t>
            </a:r>
            <a:r>
              <a:rPr lang="fr-FR" sz="2000"/>
              <a:t>osseuses et articulaires, de méningites postneurochirurgicales, d'infections sur matériel ou sur valves (endocardites et méningites), et de septicémies dont le point de départ peut être un cathéter. </a:t>
            </a:r>
            <a:endParaRPr sz="2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9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graphicFrame>
        <p:nvGraphicFramePr>
          <p:cNvPr id="160" name="Google Shape;160;p9"/>
          <p:cNvGraphicFramePr/>
          <p:nvPr/>
        </p:nvGraphicFramePr>
        <p:xfrm>
          <a:off x="971600" y="105273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{A3F486DE-96AE-4614-AA54-7F11346517F1}</a:tableStyleId>
              </a:tblPr>
              <a:tblGrid>
                <a:gridCol w="2377425"/>
                <a:gridCol w="1687225"/>
                <a:gridCol w="2607550"/>
              </a:tblGrid>
              <a:tr h="817950">
                <a:tc gridSpan="3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800" u="sng" cap="none" strike="noStrike">
                          <a:solidFill>
                            <a:schemeClr val="lt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Caractères distinctifs entre les représentants des deux familles :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fr-FR" sz="1800" u="sng">
                          <a:solidFill>
                            <a:schemeClr val="lt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Micrococcaceae et Streptococcaceae </a:t>
                      </a:r>
                      <a:r>
                        <a:rPr b="1" i="1" lang="fr-FR" sz="1800">
                          <a:solidFill>
                            <a:schemeClr val="lt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.</a:t>
                      </a:r>
                      <a:endParaRPr sz="1800"/>
                    </a:p>
                  </a:txBody>
                  <a:tcPr marT="45725" marB="45725" marR="91450" marL="91450"/>
                </a:tc>
                <a:tc hMerge="1"/>
                <a:tc hMerge="1"/>
              </a:tr>
              <a:tr h="473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Morphologie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Catalase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15190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Micrococcaceae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Cocci groupés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en amas ou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en courtes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chaînettes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/>
                        <a:t>Positive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18696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Streptococcaceae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Cocci en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diplocoques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ou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en longues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chemeClr val="dk1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chaînettes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/>
                        <a:t>Négative</a:t>
                      </a:r>
                      <a:endParaRPr sz="1800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apitaux">
  <a:themeElements>
    <a:clrScheme name="Capitaux">
      <a:dk1>
        <a:srgbClr val="000000"/>
      </a:dk1>
      <a:lt1>
        <a:srgbClr val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2019-01-30T22:06:45Z</dcterms:created>
  <dc:creator>HP N'TIC</dc:creator>
</cp:coreProperties>
</file>