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337" r:id="rId3"/>
    <p:sldId id="305" r:id="rId4"/>
    <p:sldId id="306" r:id="rId5"/>
    <p:sldId id="307" r:id="rId6"/>
    <p:sldId id="308" r:id="rId7"/>
    <p:sldId id="309" r:id="rId8"/>
    <p:sldId id="311" r:id="rId9"/>
    <p:sldId id="312" r:id="rId10"/>
    <p:sldId id="313" r:id="rId11"/>
    <p:sldId id="314" r:id="rId12"/>
    <p:sldId id="316" r:id="rId13"/>
    <p:sldId id="317" r:id="rId14"/>
    <p:sldId id="318" r:id="rId15"/>
    <p:sldId id="319" r:id="rId16"/>
    <p:sldId id="320" r:id="rId17"/>
    <p:sldId id="338" r:id="rId18"/>
    <p:sldId id="321" r:id="rId19"/>
    <p:sldId id="335" r:id="rId20"/>
    <p:sldId id="336" r:id="rId21"/>
    <p:sldId id="343" r:id="rId22"/>
    <p:sldId id="322" r:id="rId23"/>
    <p:sldId id="323" r:id="rId24"/>
    <p:sldId id="327" r:id="rId25"/>
    <p:sldId id="328" r:id="rId26"/>
    <p:sldId id="329" r:id="rId27"/>
    <p:sldId id="324" r:id="rId28"/>
    <p:sldId id="330" r:id="rId29"/>
    <p:sldId id="331" r:id="rId30"/>
    <p:sldId id="325" r:id="rId31"/>
    <p:sldId id="339" r:id="rId32"/>
    <p:sldId id="333" r:id="rId33"/>
    <p:sldId id="340" r:id="rId34"/>
    <p:sldId id="341" r:id="rId35"/>
    <p:sldId id="334" r:id="rId36"/>
    <p:sldId id="342" r:id="rId37"/>
    <p:sldId id="332" r:id="rId3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4646" autoAdjust="0"/>
    <p:restoredTop sz="95520" autoAdjust="0"/>
  </p:normalViewPr>
  <p:slideViewPr>
    <p:cSldViewPr>
      <p:cViewPr>
        <p:scale>
          <a:sx n="70" d="100"/>
          <a:sy n="70" d="100"/>
        </p:scale>
        <p:origin x="-181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6A3BFB-86CD-4DC8-A7F6-6EC9BEE0950A}" type="datetimeFigureOut">
              <a:rPr lang="fr-FR" smtClean="0"/>
              <a:pPr/>
              <a:t>11/03/2024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DB7AAFD-2038-429E-8562-C425D42FEB63}"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7351683B-D542-48C2-BA65-CD0212AEBB95}" type="datetime1">
              <a:rPr lang="fr-FR" smtClean="0"/>
              <a:pPr/>
              <a:t>11/03/2024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FD0F00E9-A254-4264-AE6A-FC3701FCAC85}" type="datetime1">
              <a:rPr lang="fr-FR" smtClean="0"/>
              <a:pPr/>
              <a:t>11/03/2024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8FD48470-8553-4527-8AEE-A4A383547B64}" type="datetime1">
              <a:rPr lang="fr-FR" smtClean="0"/>
              <a:pPr/>
              <a:t>11/03/2024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53873B34-EF15-41D4-A48D-8BC41B995B47}" type="datetime1">
              <a:rPr lang="fr-FR" smtClean="0"/>
              <a:pPr/>
              <a:t>11/03/2024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2AB8BBFB-00F6-4206-A146-E68F30191974}" type="datetime1">
              <a:rPr lang="fr-FR" smtClean="0"/>
              <a:pPr/>
              <a:t>11/03/2024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482EA7BA-D217-4254-BBDB-3995DDD72EA2}" type="datetime1">
              <a:rPr lang="fr-FR" smtClean="0"/>
              <a:pPr/>
              <a:t>11/03/2024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60CFC5BB-57D6-497D-8CCB-616D7853408E}" type="datetime1">
              <a:rPr lang="fr-FR" smtClean="0"/>
              <a:pPr/>
              <a:t>11/03/2024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33E406E3-3A50-472D-A621-9AEA2EB0E730}" type="datetime1">
              <a:rPr lang="fr-FR" smtClean="0"/>
              <a:pPr/>
              <a:t>11/03/2024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92AE71B-25E6-4BB0-A734-166F1A674792}" type="datetime1">
              <a:rPr lang="fr-FR" smtClean="0"/>
              <a:pPr/>
              <a:t>11/03/2024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DEC6100-430C-46F1-AB8B-DED26E0800CC}" type="datetime1">
              <a:rPr lang="fr-FR" smtClean="0"/>
              <a:pPr/>
              <a:t>11/03/2024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1EC3AE8A-D27F-4E5E-B969-46FADC660E9C}" type="datetime1">
              <a:rPr lang="fr-FR" smtClean="0"/>
              <a:pPr/>
              <a:t>11/03/2024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5923E7-CC72-4E19-B6D0-74CB1C423E40}" type="datetime1">
              <a:rPr lang="fr-FR" smtClean="0"/>
              <a:pPr/>
              <a:t>11/03/2024</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karasamia5@gmail.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3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484785"/>
            <a:ext cx="7772400" cy="2115666"/>
          </a:xfrm>
        </p:spPr>
        <p:txBody>
          <a:bodyPr>
            <a:normAutofit/>
          </a:bodyPr>
          <a:lstStyle/>
          <a:p>
            <a:r>
              <a:rPr lang="fr-FR" sz="2800" b="1" u="sng" dirty="0" smtClean="0"/>
              <a:t>Le Genre </a:t>
            </a:r>
            <a:r>
              <a:rPr lang="fr-FR" sz="2800" b="1" u="sng" dirty="0" err="1" smtClean="0"/>
              <a:t>Neisseria</a:t>
            </a:r>
            <a:r>
              <a:rPr lang="fr-FR" sz="2800" b="1" u="sng" dirty="0" smtClean="0"/>
              <a:t>:</a:t>
            </a:r>
            <a:endParaRPr lang="fr-FR" sz="2800" b="1" u="sng" dirty="0"/>
          </a:p>
        </p:txBody>
      </p:sp>
      <p:sp>
        <p:nvSpPr>
          <p:cNvPr id="3" name="Sous-titre 2"/>
          <p:cNvSpPr>
            <a:spLocks noGrp="1"/>
          </p:cNvSpPr>
          <p:nvPr>
            <p:ph type="subTitle" idx="1"/>
          </p:nvPr>
        </p:nvSpPr>
        <p:spPr>
          <a:xfrm>
            <a:off x="2743200" y="5105400"/>
            <a:ext cx="6400800" cy="1752600"/>
          </a:xfrm>
        </p:spPr>
        <p:txBody>
          <a:bodyPr>
            <a:normAutofit lnSpcReduction="10000"/>
          </a:bodyPr>
          <a:lstStyle/>
          <a:p>
            <a:r>
              <a:rPr lang="fr-FR" sz="2000" dirty="0" smtClean="0"/>
              <a:t>Présentée par S. Kara Slimane,</a:t>
            </a:r>
          </a:p>
          <a:p>
            <a:r>
              <a:rPr lang="fr-FR" sz="2000" dirty="0" err="1" smtClean="0"/>
              <a:t>Maitre-Assistante</a:t>
            </a:r>
            <a:r>
              <a:rPr lang="fr-FR" sz="2000" dirty="0" smtClean="0"/>
              <a:t> Microbiologie</a:t>
            </a:r>
          </a:p>
          <a:p>
            <a:r>
              <a:rPr lang="fr-FR" sz="2000" dirty="0" smtClean="0"/>
              <a:t>CHU </a:t>
            </a:r>
            <a:r>
              <a:rPr lang="fr-FR" sz="2000" dirty="0" err="1" smtClean="0"/>
              <a:t>Béjaia</a:t>
            </a:r>
            <a:r>
              <a:rPr lang="fr-FR" sz="2000" dirty="0" smtClean="0"/>
              <a:t>,</a:t>
            </a:r>
          </a:p>
          <a:p>
            <a:r>
              <a:rPr lang="fr-FR" sz="2000" dirty="0" smtClean="0">
                <a:hlinkClick r:id="rId2"/>
              </a:rPr>
              <a:t>karasamia5@gmail.com</a:t>
            </a:r>
            <a:endParaRPr lang="fr-FR" sz="2000" dirty="0" smtClean="0"/>
          </a:p>
          <a:p>
            <a:r>
              <a:rPr lang="fr-FR" sz="2000" dirty="0" smtClean="0"/>
              <a:t>2023-2024</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a:t>
            </a:fld>
            <a:endParaRPr lang="fr-BE"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476672"/>
            <a:ext cx="9144000" cy="6381328"/>
          </a:xfrm>
        </p:spPr>
        <p:txBody>
          <a:bodyPr>
            <a:normAutofit/>
          </a:bodyPr>
          <a:lstStyle/>
          <a:p>
            <a:pPr>
              <a:buNone/>
            </a:pPr>
            <a:r>
              <a:rPr lang="fr-FR" sz="2600" b="1" i="1" dirty="0" smtClean="0"/>
              <a:t>      </a:t>
            </a:r>
            <a:r>
              <a:rPr lang="fr-FR" sz="2600" b="1" i="1" u="sng" dirty="0" smtClean="0"/>
              <a:t>Chez la femme : foyers multiples, discrétion des signes</a:t>
            </a:r>
          </a:p>
          <a:p>
            <a:pPr>
              <a:buNone/>
            </a:pPr>
            <a:r>
              <a:rPr lang="fr-FR" dirty="0" smtClean="0"/>
              <a:t>    </a:t>
            </a:r>
            <a:r>
              <a:rPr lang="fr-FR" sz="2200" dirty="0" smtClean="0"/>
              <a:t>la maladie est beaucoup moins caractéristique ; l'infection est souvent méconnue car asymptomatique et peut être à l'origine de flambées évolutives très contagieuses, sans traitement, les foyers infectieux se multiplient : </a:t>
            </a:r>
            <a:r>
              <a:rPr lang="fr-FR" sz="2200" dirty="0" err="1" smtClean="0"/>
              <a:t>uréthrite</a:t>
            </a:r>
            <a:r>
              <a:rPr lang="fr-FR" sz="2200" dirty="0" smtClean="0"/>
              <a:t>, salpingite, pelvipéritonite... avec risque de stérilité.</a:t>
            </a:r>
          </a:p>
          <a:p>
            <a:pPr>
              <a:buNone/>
            </a:pPr>
            <a:r>
              <a:rPr lang="fr-FR" sz="2400" b="1" i="1" dirty="0" smtClean="0"/>
              <a:t>     </a:t>
            </a:r>
            <a:r>
              <a:rPr lang="fr-FR" sz="2400" b="1" i="1" u="sng" dirty="0" smtClean="0"/>
              <a:t>Dans les deux sexes : formes </a:t>
            </a:r>
            <a:r>
              <a:rPr lang="fr-FR" sz="2400" b="1" i="1" u="sng" dirty="0" err="1" smtClean="0"/>
              <a:t>anorectales</a:t>
            </a:r>
            <a:r>
              <a:rPr lang="fr-FR" sz="2400" b="1" i="1" u="sng" dirty="0" smtClean="0"/>
              <a:t> et </a:t>
            </a:r>
            <a:r>
              <a:rPr lang="fr-FR" sz="2400" b="1" i="1" u="sng" dirty="0" err="1" smtClean="0"/>
              <a:t>extragénitales</a:t>
            </a:r>
            <a:endParaRPr lang="fr-FR" sz="2400" b="1" i="1" u="sng" dirty="0" smtClean="0"/>
          </a:p>
          <a:p>
            <a:pPr>
              <a:buNone/>
            </a:pPr>
            <a:r>
              <a:rPr lang="fr-FR" dirty="0" smtClean="0"/>
              <a:t>    </a:t>
            </a:r>
            <a:r>
              <a:rPr lang="fr-FR" sz="2000" dirty="0" smtClean="0"/>
              <a:t>les formes </a:t>
            </a:r>
            <a:r>
              <a:rPr lang="fr-FR" sz="2000" dirty="0" err="1" smtClean="0"/>
              <a:t>anorectales</a:t>
            </a:r>
            <a:r>
              <a:rPr lang="fr-FR" sz="2000" dirty="0" smtClean="0"/>
              <a:t> et pharyngées: existent. </a:t>
            </a:r>
          </a:p>
          <a:p>
            <a:pPr>
              <a:buNone/>
            </a:pPr>
            <a:r>
              <a:rPr lang="fr-FR" sz="2000" dirty="0" smtClean="0"/>
              <a:t>      Les formes généralisées, plus fréquentes chez la femme, </a:t>
            </a:r>
          </a:p>
          <a:p>
            <a:pPr>
              <a:buNone/>
            </a:pPr>
            <a:r>
              <a:rPr lang="fr-FR" sz="2000" dirty="0" smtClean="0"/>
              <a:t>      se manifestent sous forme de septicémies, d'endocardites, d'arthrites, </a:t>
            </a:r>
          </a:p>
          <a:p>
            <a:pPr>
              <a:buNone/>
            </a:pPr>
            <a:r>
              <a:rPr lang="fr-FR" sz="2000" dirty="0" smtClean="0"/>
              <a:t>      d'atteintes oculaires et cutanées et méningites à gonocoque. </a:t>
            </a:r>
          </a:p>
          <a:p>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10</a:t>
            </a:fld>
            <a:endParaRPr lang="fr-BE"/>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332656"/>
            <a:ext cx="9144000" cy="6525344"/>
          </a:xfrm>
        </p:spPr>
        <p:txBody>
          <a:bodyPr>
            <a:normAutofit/>
          </a:bodyPr>
          <a:lstStyle/>
          <a:p>
            <a:pPr algn="ctr">
              <a:buNone/>
            </a:pPr>
            <a:r>
              <a:rPr lang="fr-FR" sz="2400" b="1" u="sng" dirty="0" smtClean="0"/>
              <a:t>ÉPIDÉMIOLOGIE ET IMMUNITÉ:</a:t>
            </a:r>
          </a:p>
          <a:p>
            <a:pPr>
              <a:buNone/>
            </a:pPr>
            <a:r>
              <a:rPr lang="fr-FR" dirty="0" smtClean="0"/>
              <a:t>    </a:t>
            </a:r>
          </a:p>
          <a:p>
            <a:pPr>
              <a:buNone/>
            </a:pPr>
            <a:r>
              <a:rPr lang="fr-FR" sz="2000" dirty="0" smtClean="0"/>
              <a:t>    La bactérie est très fragile et ne résiste que très peu dans le milieu extérieur.</a:t>
            </a:r>
          </a:p>
          <a:p>
            <a:pPr>
              <a:buNone/>
            </a:pPr>
            <a:r>
              <a:rPr lang="fr-FR" sz="2000" dirty="0" smtClean="0"/>
              <a:t>    Sa transmission est strictement interhumaine et presque toujours vénérienne. </a:t>
            </a:r>
          </a:p>
          <a:p>
            <a:pPr>
              <a:buNone/>
            </a:pPr>
            <a:r>
              <a:rPr lang="fr-FR" sz="2000" dirty="0" smtClean="0"/>
              <a:t>    Une transmission </a:t>
            </a:r>
            <a:r>
              <a:rPr lang="fr-FR" sz="2000" dirty="0" err="1" smtClean="0"/>
              <a:t>manuportée</a:t>
            </a:r>
            <a:r>
              <a:rPr lang="fr-FR" sz="2000" dirty="0" smtClean="0"/>
              <a:t> peut être la cause d'une ophtalmie.</a:t>
            </a:r>
          </a:p>
          <a:p>
            <a:r>
              <a:rPr lang="fr-FR" sz="2000" dirty="0" smtClean="0"/>
              <a:t>    La maladie atteint surtout les sujets jeunes. Les infections presque latentes (chez la femme notamment) et les formes frustres (dans les deux sexes) augmentent le risque de dissémination. </a:t>
            </a:r>
          </a:p>
          <a:p>
            <a:r>
              <a:rPr lang="fr-FR" sz="2000" dirty="0" smtClean="0"/>
              <a:t>La reconnaissance d'une infection gonococcique impose une enquête épidémiologique à la recherche des partenaires contaminants ou contaminés pour les traiter efficacement et éviter le risque de dissémination.</a:t>
            </a:r>
          </a:p>
          <a:p>
            <a:r>
              <a:rPr lang="fr-FR" sz="2000" b="1" dirty="0" smtClean="0"/>
              <a:t> </a:t>
            </a:r>
            <a:r>
              <a:rPr lang="fr-FR" sz="2000" dirty="0" smtClean="0"/>
              <a:t>L'infection suscite l'apparition d'anticorps (</a:t>
            </a:r>
            <a:r>
              <a:rPr lang="fr-FR" sz="2000" dirty="0" err="1" smtClean="0"/>
              <a:t>IgA</a:t>
            </a:r>
            <a:r>
              <a:rPr lang="fr-FR" sz="2000" dirty="0" smtClean="0"/>
              <a:t> sécrétoires et sériques et </a:t>
            </a:r>
            <a:r>
              <a:rPr lang="fr-FR" sz="2000" dirty="0" err="1" smtClean="0"/>
              <a:t>IgG</a:t>
            </a:r>
            <a:r>
              <a:rPr lang="fr-FR" sz="2000" dirty="0" smtClean="0"/>
              <a:t>) mais cliniquement l'immunité a peu d'effets protecteurs et les réinfections sont possibles.</a:t>
            </a:r>
          </a:p>
          <a:p>
            <a:pPr>
              <a:buNone/>
            </a:pPr>
            <a:endParaRPr lang="fr-FR" sz="2000" dirty="0" smtClean="0"/>
          </a:p>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11</a:t>
            </a:fld>
            <a:endParaRPr lang="fr-BE"/>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332656"/>
            <a:ext cx="9144000" cy="6525344"/>
          </a:xfrm>
        </p:spPr>
        <p:txBody>
          <a:bodyPr/>
          <a:lstStyle/>
          <a:p>
            <a:pPr algn="ctr">
              <a:buNone/>
            </a:pPr>
            <a:r>
              <a:rPr lang="fr-FR" dirty="0" smtClean="0"/>
              <a:t>     </a:t>
            </a:r>
            <a:r>
              <a:rPr lang="fr-FR" sz="2400" b="1" u="sng" dirty="0" smtClean="0"/>
              <a:t>DIAGNOSTIC BIOLOGIQUE:</a:t>
            </a:r>
          </a:p>
          <a:p>
            <a:pPr>
              <a:buNone/>
            </a:pPr>
            <a:r>
              <a:rPr lang="fr-FR" dirty="0" smtClean="0"/>
              <a:t>   </a:t>
            </a:r>
            <a:r>
              <a:rPr lang="fr-FR" sz="2000" dirty="0" smtClean="0"/>
              <a:t>Le diagnostic biologique de la gonococcie repose sur l'examen bactériologique qui doit être complet et comporter :</a:t>
            </a:r>
          </a:p>
          <a:p>
            <a:pPr>
              <a:buNone/>
            </a:pPr>
            <a:r>
              <a:rPr lang="fr-FR" sz="2000" dirty="0" smtClean="0"/>
              <a:t>   un examen direct après coloration de Gram, </a:t>
            </a:r>
          </a:p>
          <a:p>
            <a:pPr>
              <a:buNone/>
            </a:pPr>
            <a:r>
              <a:rPr lang="fr-FR" sz="2000" dirty="0" smtClean="0"/>
              <a:t>   une culture sur milieux spéciaux avec isolement,</a:t>
            </a:r>
          </a:p>
          <a:p>
            <a:pPr>
              <a:buNone/>
            </a:pPr>
            <a:r>
              <a:rPr lang="fr-FR" sz="2000" dirty="0" smtClean="0"/>
              <a:t>   et identification du germe, </a:t>
            </a:r>
          </a:p>
          <a:p>
            <a:pPr>
              <a:buNone/>
            </a:pPr>
            <a:r>
              <a:rPr lang="fr-FR" sz="2000" dirty="0" smtClean="0"/>
              <a:t>   une étude de la sensibilité aux antibiotiques. </a:t>
            </a:r>
          </a:p>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12</a:t>
            </a:fld>
            <a:endParaRPr lang="fr-BE"/>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332656"/>
            <a:ext cx="9144000" cy="6525344"/>
          </a:xfrm>
        </p:spPr>
        <p:txBody>
          <a:bodyPr>
            <a:normAutofit/>
          </a:bodyPr>
          <a:lstStyle/>
          <a:p>
            <a:pPr algn="ctr">
              <a:buNone/>
            </a:pPr>
            <a:r>
              <a:rPr lang="fr-FR" b="1" i="1" dirty="0" smtClean="0"/>
              <a:t>     </a:t>
            </a:r>
            <a:r>
              <a:rPr lang="fr-FR" sz="2400" b="1" i="1" u="sng" dirty="0" smtClean="0"/>
              <a:t>Les prélèvements :</a:t>
            </a:r>
          </a:p>
          <a:p>
            <a:r>
              <a:rPr lang="fr-FR" sz="2000" dirty="0" smtClean="0"/>
              <a:t>Chez l'homme, on prélève une goutte du pus </a:t>
            </a:r>
            <a:r>
              <a:rPr lang="fr-FR" sz="2000" dirty="0" err="1" smtClean="0"/>
              <a:t>uréthral</a:t>
            </a:r>
            <a:r>
              <a:rPr lang="fr-FR" sz="2000" dirty="0" smtClean="0"/>
              <a:t> (la "goutte matinale"), après massage prostatique.</a:t>
            </a:r>
          </a:p>
          <a:p>
            <a:r>
              <a:rPr lang="fr-FR" sz="2000" dirty="0" smtClean="0"/>
              <a:t>Chez la femme, les prélèvements doivent être multiples et guidés par l'examen clinique mais comporter obligatoirement un prélèvement dans l'</a:t>
            </a:r>
            <a:r>
              <a:rPr lang="fr-FR" sz="2000" dirty="0" err="1" smtClean="0"/>
              <a:t>endocol</a:t>
            </a:r>
            <a:r>
              <a:rPr lang="fr-FR" sz="2000" dirty="0" smtClean="0"/>
              <a:t> et un dans l'urètre. </a:t>
            </a:r>
          </a:p>
          <a:p>
            <a:r>
              <a:rPr lang="fr-FR" sz="2000" dirty="0" smtClean="0"/>
              <a:t>il faut faire des prélèvements </a:t>
            </a:r>
            <a:r>
              <a:rPr lang="fr-FR" sz="2000" dirty="0" err="1" smtClean="0"/>
              <a:t>anorectaux</a:t>
            </a:r>
            <a:r>
              <a:rPr lang="fr-FR" sz="2000" dirty="0" smtClean="0"/>
              <a:t>. </a:t>
            </a:r>
          </a:p>
          <a:p>
            <a:r>
              <a:rPr lang="fr-FR" sz="2000" dirty="0" smtClean="0"/>
              <a:t>Chez tous, il faut penser aux prélèvements amygdaliens ou pharyngés. </a:t>
            </a:r>
          </a:p>
          <a:p>
            <a:r>
              <a:rPr lang="fr-FR" sz="2000" dirty="0" smtClean="0"/>
              <a:t>Dans les formes cliniques généralisées : il faut avoir recours aux hémocultures, aux ponctions de liquide articulaire ou de liquide de vésicules cutanées ou aux prélèvements de pus oculaire. </a:t>
            </a:r>
          </a:p>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13</a:t>
            </a:fld>
            <a:endParaRPr lang="fr-BE"/>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60648"/>
            <a:ext cx="9144000" cy="6597352"/>
          </a:xfrm>
        </p:spPr>
        <p:txBody>
          <a:bodyPr/>
          <a:lstStyle/>
          <a:p>
            <a:pPr>
              <a:buNone/>
            </a:pPr>
            <a:r>
              <a:rPr lang="fr-FR" b="1" i="1" dirty="0" smtClean="0"/>
              <a:t>    </a:t>
            </a:r>
          </a:p>
          <a:p>
            <a:pPr>
              <a:buNone/>
            </a:pPr>
            <a:r>
              <a:rPr lang="fr-FR" sz="2000" b="1" i="1" dirty="0" smtClean="0"/>
              <a:t>      </a:t>
            </a:r>
            <a:r>
              <a:rPr lang="fr-FR" sz="2000" b="1" i="1" u="sng" dirty="0" smtClean="0"/>
              <a:t>L'examen direct:</a:t>
            </a:r>
          </a:p>
          <a:p>
            <a:r>
              <a:rPr lang="fr-FR" sz="2000" dirty="0" smtClean="0"/>
              <a:t>Chez l'homme, l'examen direct du pus urétral et la culture sur milieu enrichi permettent un diagnostic généralement facile. </a:t>
            </a:r>
          </a:p>
          <a:p>
            <a:r>
              <a:rPr lang="fr-FR" sz="2000" dirty="0" smtClean="0"/>
              <a:t>Chez la femme, l'examen direct est souvent décevant, la culture est indispensable.</a:t>
            </a:r>
          </a:p>
          <a:p>
            <a:pPr>
              <a:buNone/>
            </a:pPr>
            <a:r>
              <a:rPr lang="fr-FR" sz="2000" b="1" i="1" dirty="0" smtClean="0"/>
              <a:t>      </a:t>
            </a:r>
            <a:r>
              <a:rPr lang="fr-FR" sz="2000" b="1" i="1" u="sng" dirty="0" smtClean="0"/>
              <a:t>La culture:</a:t>
            </a:r>
          </a:p>
          <a:p>
            <a:r>
              <a:rPr lang="fr-FR" sz="2000" dirty="0" smtClean="0"/>
              <a:t>Les milieux enrichis doivent très rapidement être ensemencés et incubés à l'étuve dans une atmosphère enrichie en CO</a:t>
            </a:r>
            <a:r>
              <a:rPr lang="fr-FR" sz="2000" baseline="-25000" dirty="0" smtClean="0"/>
              <a:t>2</a:t>
            </a:r>
            <a:r>
              <a:rPr lang="fr-FR" sz="2000" dirty="0" smtClean="0"/>
              <a:t>. </a:t>
            </a:r>
          </a:p>
          <a:p>
            <a:r>
              <a:rPr lang="fr-FR" sz="2000" dirty="0" smtClean="0"/>
              <a:t>Si un délai est inévitable, il faut utiliser un "milieu de transport". </a:t>
            </a:r>
          </a:p>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14</a:t>
            </a:fld>
            <a:endParaRPr lang="fr-BE"/>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60648"/>
            <a:ext cx="8964488" cy="6597352"/>
          </a:xfrm>
        </p:spPr>
        <p:txBody>
          <a:bodyPr>
            <a:normAutofit/>
          </a:bodyPr>
          <a:lstStyle/>
          <a:p>
            <a:pPr>
              <a:buNone/>
            </a:pPr>
            <a:r>
              <a:rPr lang="fr-FR" b="1" i="1" dirty="0" smtClean="0"/>
              <a:t>  </a:t>
            </a:r>
          </a:p>
          <a:p>
            <a:pPr>
              <a:buNone/>
            </a:pPr>
            <a:r>
              <a:rPr lang="fr-FR" b="1" i="1" dirty="0" smtClean="0"/>
              <a:t>       </a:t>
            </a:r>
            <a:r>
              <a:rPr lang="fr-FR" sz="2000" b="1" i="1" u="sng" dirty="0" smtClean="0"/>
              <a:t>L'identification </a:t>
            </a:r>
            <a:r>
              <a:rPr lang="fr-FR" sz="2000" dirty="0" smtClean="0"/>
              <a:t>:</a:t>
            </a:r>
            <a:endParaRPr lang="fr-FR" sz="2000" b="1" i="1" u="sng" dirty="0" smtClean="0"/>
          </a:p>
          <a:p>
            <a:r>
              <a:rPr lang="fr-FR" sz="2000" dirty="0" smtClean="0"/>
              <a:t>Elle repose sur la morphologie, les caractères enzymatiques et biochimiques : diplocoques à Gram négatif "en grains de café", catalase +, oxydase +, glucose +, maltose - , saccharose - , fructose - .</a:t>
            </a:r>
          </a:p>
          <a:p>
            <a:r>
              <a:rPr lang="fr-FR" sz="2000" dirty="0" smtClean="0"/>
              <a:t>L'isolement sur </a:t>
            </a:r>
            <a:r>
              <a:rPr lang="fr-FR" sz="2000" dirty="0" err="1" smtClean="0"/>
              <a:t>mileux</a:t>
            </a:r>
            <a:r>
              <a:rPr lang="fr-FR" sz="2000" dirty="0" smtClean="0"/>
              <a:t> sélectif facilite l'identification.</a:t>
            </a:r>
          </a:p>
          <a:p>
            <a:r>
              <a:rPr lang="fr-FR" sz="2000" dirty="0" smtClean="0"/>
              <a:t>On peut également révéler les antigènes gonococciques par </a:t>
            </a:r>
            <a:r>
              <a:rPr lang="fr-FR" sz="2000" dirty="0" err="1" smtClean="0"/>
              <a:t>co</a:t>
            </a:r>
            <a:r>
              <a:rPr lang="fr-FR" sz="2000" dirty="0" smtClean="0"/>
              <a:t>-agglutination ou technique </a:t>
            </a:r>
            <a:r>
              <a:rPr lang="fr-FR" sz="2000" dirty="0" err="1" smtClean="0"/>
              <a:t>immunoenzymatique</a:t>
            </a:r>
            <a:r>
              <a:rPr lang="fr-FR" sz="2000" dirty="0" smtClean="0"/>
              <a:t>.</a:t>
            </a:r>
          </a:p>
          <a:p>
            <a:pPr>
              <a:buNone/>
            </a:pPr>
            <a:r>
              <a:rPr lang="fr-FR" sz="2000" b="1" i="1"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15</a:t>
            </a:fld>
            <a:endParaRPr lang="fr-BE"/>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548680"/>
            <a:ext cx="9144000" cy="6309320"/>
          </a:xfrm>
        </p:spPr>
        <p:txBody>
          <a:bodyPr>
            <a:normAutofit/>
          </a:bodyPr>
          <a:lstStyle/>
          <a:p>
            <a:pPr algn="ctr">
              <a:buNone/>
            </a:pPr>
            <a:r>
              <a:rPr lang="fr-FR" sz="2200" dirty="0" smtClean="0"/>
              <a:t>      </a:t>
            </a:r>
            <a:r>
              <a:rPr lang="fr-FR" sz="2200" u="sng" dirty="0" smtClean="0"/>
              <a:t>SENSIBILITÉ AUX ANTIBIOTIQUES</a:t>
            </a:r>
            <a:r>
              <a:rPr lang="fr-FR" sz="2200" u="sng" dirty="0" smtClean="0"/>
              <a:t>:</a:t>
            </a:r>
          </a:p>
          <a:p>
            <a:pPr>
              <a:buNone/>
            </a:pPr>
            <a:r>
              <a:rPr lang="fr-FR" sz="2200" dirty="0" smtClean="0"/>
              <a:t> </a:t>
            </a:r>
            <a:r>
              <a:rPr lang="fr-FR" sz="2200" dirty="0" smtClean="0"/>
              <a:t>     L’Antibiogramme est réalisé sur Mueller Hinton avec du sang, inoculum 0,5MF.</a:t>
            </a:r>
            <a:endParaRPr lang="fr-FR" sz="2200" dirty="0" smtClean="0"/>
          </a:p>
          <a:p>
            <a:pPr>
              <a:buNone/>
            </a:pPr>
            <a:r>
              <a:rPr lang="fr-FR" sz="2200" dirty="0" smtClean="0"/>
              <a:t>     Le </a:t>
            </a:r>
            <a:r>
              <a:rPr lang="fr-FR" sz="2200" dirty="0" smtClean="0"/>
              <a:t>gonocoque </a:t>
            </a:r>
            <a:r>
              <a:rPr lang="fr-FR" sz="2200" dirty="0" smtClean="0"/>
              <a:t>est </a:t>
            </a:r>
            <a:r>
              <a:rPr lang="fr-FR" sz="2200" dirty="0" smtClean="0"/>
              <a:t>sensible aux antibiotiques mais apparaissent des souches productrices de </a:t>
            </a:r>
            <a:r>
              <a:rPr lang="fr-FR" sz="2200" dirty="0" err="1" smtClean="0"/>
              <a:t>bétalactamase</a:t>
            </a:r>
            <a:r>
              <a:rPr lang="fr-FR" sz="2200" dirty="0" smtClean="0"/>
              <a:t> et des souches résistantes aux cyclines.</a:t>
            </a:r>
          </a:p>
          <a:p>
            <a:r>
              <a:rPr lang="fr-FR" sz="2200" dirty="0" smtClean="0"/>
              <a:t>Les antibiotiques les plus utilisés sont Pénicilline, </a:t>
            </a:r>
            <a:r>
              <a:rPr lang="fr-FR" sz="2200" dirty="0" err="1" smtClean="0"/>
              <a:t>Amoxicilline</a:t>
            </a:r>
            <a:r>
              <a:rPr lang="fr-FR" sz="2200" dirty="0" smtClean="0"/>
              <a:t>, </a:t>
            </a:r>
            <a:r>
              <a:rPr lang="fr-FR" sz="2200" dirty="0" err="1" smtClean="0"/>
              <a:t>Thiamphénicol</a:t>
            </a:r>
            <a:r>
              <a:rPr lang="fr-FR" sz="2200" dirty="0" smtClean="0"/>
              <a:t>, Erythromycine, </a:t>
            </a:r>
            <a:r>
              <a:rPr lang="fr-FR" sz="2200" dirty="0" err="1" smtClean="0"/>
              <a:t>Minocycline</a:t>
            </a:r>
            <a:r>
              <a:rPr lang="fr-FR" sz="2200" dirty="0" smtClean="0"/>
              <a:t>, </a:t>
            </a:r>
            <a:r>
              <a:rPr lang="fr-FR" sz="2200" dirty="0" err="1" smtClean="0"/>
              <a:t>Spiramycine</a:t>
            </a:r>
            <a:r>
              <a:rPr lang="fr-FR" sz="2200" dirty="0" smtClean="0"/>
              <a:t>, </a:t>
            </a:r>
            <a:r>
              <a:rPr lang="fr-FR" sz="2200" dirty="0" err="1" smtClean="0"/>
              <a:t>Spectinomycine</a:t>
            </a:r>
            <a:r>
              <a:rPr lang="fr-FR" sz="2200" dirty="0" smtClean="0"/>
              <a:t>, </a:t>
            </a:r>
            <a:r>
              <a:rPr lang="fr-FR" sz="2200" dirty="0" err="1" smtClean="0"/>
              <a:t>Cotrimoxazole</a:t>
            </a:r>
            <a:r>
              <a:rPr lang="fr-FR" sz="2200" dirty="0" smtClean="0"/>
              <a:t> et, surtout : </a:t>
            </a:r>
          </a:p>
          <a:p>
            <a:pPr>
              <a:buNone/>
            </a:pPr>
            <a:r>
              <a:rPr lang="fr-FR" sz="2200" b="1" dirty="0" smtClean="0"/>
              <a:t>      </a:t>
            </a:r>
            <a:r>
              <a:rPr lang="fr-FR" sz="2000" dirty="0" smtClean="0"/>
              <a:t>CEPHALOSPORINES DE 3e GENERATION et FLUOROQUINOLONES.</a:t>
            </a:r>
          </a:p>
          <a:p>
            <a:r>
              <a:rPr lang="fr-FR" sz="2200" dirty="0" smtClean="0"/>
              <a:t>Le traitement peut être administré sous forme de "traitement minute" ou sous forme d'un traitement long classique.</a:t>
            </a:r>
          </a:p>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16</a:t>
            </a:fld>
            <a:endParaRPr lang="fr-BE"/>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Antibiogramme:</a:t>
            </a:r>
            <a:endParaRPr lang="fr-FR" sz="2400" u="sng" dirty="0"/>
          </a:p>
        </p:txBody>
      </p:sp>
      <p:sp>
        <p:nvSpPr>
          <p:cNvPr id="3" name="Espace réservé du contenu 2"/>
          <p:cNvSpPr>
            <a:spLocks noGrp="1"/>
          </p:cNvSpPr>
          <p:nvPr>
            <p:ph idx="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17</a:t>
            </a:fld>
            <a:endParaRPr lang="fr-BE"/>
          </a:p>
        </p:txBody>
      </p:sp>
      <p:pic>
        <p:nvPicPr>
          <p:cNvPr id="1026" name="Picture 2" descr="Neisseria gonorrhoeae"/>
          <p:cNvPicPr>
            <a:picLocks noChangeAspect="1" noChangeArrowheads="1"/>
          </p:cNvPicPr>
          <p:nvPr/>
        </p:nvPicPr>
        <p:blipFill>
          <a:blip r:embed="rId2"/>
          <a:srcRect/>
          <a:stretch>
            <a:fillRect/>
          </a:stretch>
        </p:blipFill>
        <p:spPr bwMode="auto">
          <a:xfrm>
            <a:off x="357158" y="1643050"/>
            <a:ext cx="8501122" cy="4572032"/>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404664"/>
            <a:ext cx="9144000" cy="6453336"/>
          </a:xfrm>
        </p:spPr>
        <p:txBody>
          <a:bodyPr>
            <a:normAutofit/>
          </a:bodyPr>
          <a:lstStyle/>
          <a:p>
            <a:pPr>
              <a:buNone/>
            </a:pPr>
            <a:r>
              <a:rPr lang="fr-FR" sz="2400" b="1" dirty="0" smtClean="0"/>
              <a:t>      </a:t>
            </a:r>
            <a:r>
              <a:rPr lang="fr-FR" sz="2400" b="1" u="sng" dirty="0" smtClean="0"/>
              <a:t>PROPHYLAXIE:</a:t>
            </a:r>
          </a:p>
          <a:p>
            <a:r>
              <a:rPr lang="fr-FR" sz="2400" dirty="0" smtClean="0"/>
              <a:t>Les mesures d'hygiène et éducatives sont plus réalistes. </a:t>
            </a:r>
          </a:p>
          <a:p>
            <a:r>
              <a:rPr lang="fr-FR" sz="2400" dirty="0" smtClean="0"/>
              <a:t>La prophylaxie "locale" est efficace (préservatifs, gelées </a:t>
            </a:r>
            <a:r>
              <a:rPr lang="fr-FR" sz="2400" dirty="0" err="1" smtClean="0"/>
              <a:t>gonocides</a:t>
            </a:r>
            <a:r>
              <a:rPr lang="fr-FR" sz="2400" dirty="0" smtClean="0"/>
              <a:t>). </a:t>
            </a:r>
          </a:p>
          <a:p>
            <a:r>
              <a:rPr lang="fr-FR" sz="2400" dirty="0" smtClean="0"/>
              <a:t>Le diagnostic et le traitement actif des cas cliniques est une mesure indispensable, il faut également tenter d'identifier, examiner et traiter le, la ou les partenaires sexuels réguliers ou occasionnels. </a:t>
            </a:r>
          </a:p>
          <a:p>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18</a:t>
            </a:fld>
            <a:endParaRPr lang="fr-BE"/>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u="sng" dirty="0" smtClean="0"/>
              <a:t>Gonocoque à l’examen direct:</a:t>
            </a:r>
            <a:endParaRPr lang="fr-FR" u="sng" dirty="0"/>
          </a:p>
        </p:txBody>
      </p:sp>
      <p:pic>
        <p:nvPicPr>
          <p:cNvPr id="5" name="Espace réservé du contenu 4" descr="edgon.jpg"/>
          <p:cNvPicPr>
            <a:picLocks noGrp="1" noChangeAspect="1"/>
          </p:cNvPicPr>
          <p:nvPr>
            <p:ph idx="1"/>
          </p:nvPr>
        </p:nvPicPr>
        <p:blipFill>
          <a:blip r:embed="rId2" cstate="print"/>
          <a:stretch>
            <a:fillRect/>
          </a:stretch>
        </p:blipFill>
        <p:spPr>
          <a:xfrm>
            <a:off x="887095" y="1556792"/>
            <a:ext cx="3972937" cy="4320480"/>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19</a:t>
            </a:fld>
            <a:endParaRPr lang="fr-BE"/>
          </a:p>
        </p:txBody>
      </p:sp>
      <p:pic>
        <p:nvPicPr>
          <p:cNvPr id="95234" name="Picture 2" descr="C:\Users\pc lenovo\Desktop\neisseria\niésséria_fichiers\edgram.jpg"/>
          <p:cNvPicPr>
            <a:picLocks noChangeAspect="1" noChangeArrowheads="1"/>
          </p:cNvPicPr>
          <p:nvPr/>
        </p:nvPicPr>
        <p:blipFill>
          <a:blip r:embed="rId3" cstate="print"/>
          <a:srcRect/>
          <a:stretch>
            <a:fillRect/>
          </a:stretch>
        </p:blipFill>
        <p:spPr bwMode="auto">
          <a:xfrm>
            <a:off x="5148064" y="1556792"/>
            <a:ext cx="3312368" cy="4392488"/>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u="sng" dirty="0" smtClean="0"/>
              <a:t>Plan:</a:t>
            </a:r>
            <a:endParaRPr lang="fr-FR" sz="3600" b="1" u="sng" dirty="0"/>
          </a:p>
        </p:txBody>
      </p:sp>
      <p:sp>
        <p:nvSpPr>
          <p:cNvPr id="3" name="Espace réservé du contenu 2"/>
          <p:cNvSpPr>
            <a:spLocks noGrp="1"/>
          </p:cNvSpPr>
          <p:nvPr>
            <p:ph idx="1"/>
          </p:nvPr>
        </p:nvSpPr>
        <p:spPr>
          <a:xfrm>
            <a:off x="0" y="1340768"/>
            <a:ext cx="9144000" cy="5517232"/>
          </a:xfrm>
        </p:spPr>
        <p:txBody>
          <a:bodyPr>
            <a:normAutofit/>
          </a:bodyPr>
          <a:lstStyle/>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a:t>
            </a:fld>
            <a:endParaRPr lang="fr-BE"/>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Colonies du Gonocoque, Antibiogramme et E-Test:</a:t>
            </a:r>
            <a:endParaRPr lang="fr-FR" dirty="0"/>
          </a:p>
        </p:txBody>
      </p:sp>
      <p:pic>
        <p:nvPicPr>
          <p:cNvPr id="5" name="Espace réservé du contenu 4" descr="colgono.jpg"/>
          <p:cNvPicPr>
            <a:picLocks noGrp="1" noChangeAspect="1"/>
          </p:cNvPicPr>
          <p:nvPr>
            <p:ph idx="1"/>
          </p:nvPr>
        </p:nvPicPr>
        <p:blipFill>
          <a:blip r:embed="rId2" cstate="print"/>
          <a:stretch>
            <a:fillRect/>
          </a:stretch>
        </p:blipFill>
        <p:spPr>
          <a:xfrm>
            <a:off x="179512" y="1829904"/>
            <a:ext cx="3528392" cy="4666115"/>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20</a:t>
            </a:fld>
            <a:endParaRPr lang="fr-BE"/>
          </a:p>
        </p:txBody>
      </p:sp>
      <p:pic>
        <p:nvPicPr>
          <p:cNvPr id="96258" name="Picture 2" descr="C:\Users\pc lenovo\Desktop\neisseria\niésséria_fichiers\gonocoqueab.jpg"/>
          <p:cNvPicPr>
            <a:picLocks noChangeAspect="1" noChangeArrowheads="1"/>
          </p:cNvPicPr>
          <p:nvPr/>
        </p:nvPicPr>
        <p:blipFill>
          <a:blip r:embed="rId3" cstate="print"/>
          <a:srcRect/>
          <a:stretch>
            <a:fillRect/>
          </a:stretch>
        </p:blipFill>
        <p:spPr bwMode="auto">
          <a:xfrm>
            <a:off x="3779912" y="1844824"/>
            <a:ext cx="3024336" cy="4613498"/>
          </a:xfrm>
          <a:prstGeom prst="rect">
            <a:avLst/>
          </a:prstGeom>
          <a:noFill/>
        </p:spPr>
      </p:pic>
      <p:pic>
        <p:nvPicPr>
          <p:cNvPr id="96260" name="Picture 4" descr="C:\Users\pc lenovo\Desktop\neisseria\niésséria_fichiers\etestcip.jpg"/>
          <p:cNvPicPr>
            <a:picLocks noChangeAspect="1" noChangeArrowheads="1"/>
          </p:cNvPicPr>
          <p:nvPr/>
        </p:nvPicPr>
        <p:blipFill>
          <a:blip r:embed="rId4" cstate="print"/>
          <a:srcRect/>
          <a:stretch>
            <a:fillRect/>
          </a:stretch>
        </p:blipFill>
        <p:spPr bwMode="auto">
          <a:xfrm>
            <a:off x="7020272" y="1844824"/>
            <a:ext cx="2123728" cy="4467081"/>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Le frottis d’un prélèvement:</a:t>
            </a:r>
            <a:endParaRPr lang="fr-FR" sz="2400" u="sng" dirty="0"/>
          </a:p>
        </p:txBody>
      </p:sp>
      <p:pic>
        <p:nvPicPr>
          <p:cNvPr id="5" name="Espace réservé du contenu 4" descr="7.jpg"/>
          <p:cNvPicPr>
            <a:picLocks noGrp="1" noChangeAspect="1"/>
          </p:cNvPicPr>
          <p:nvPr>
            <p:ph idx="1"/>
          </p:nvPr>
        </p:nvPicPr>
        <p:blipFill>
          <a:blip r:embed="rId2"/>
          <a:stretch>
            <a:fillRect/>
          </a:stretch>
        </p:blipFill>
        <p:spPr>
          <a:xfrm>
            <a:off x="1142976" y="2428868"/>
            <a:ext cx="3857652" cy="3786214"/>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21</a:t>
            </a:fld>
            <a:endParaRPr lang="fr-BE"/>
          </a:p>
        </p:txBody>
      </p:sp>
      <p:pic>
        <p:nvPicPr>
          <p:cNvPr id="6" name="Image 5" descr="6.jpg"/>
          <p:cNvPicPr>
            <a:picLocks noChangeAspect="1"/>
          </p:cNvPicPr>
          <p:nvPr/>
        </p:nvPicPr>
        <p:blipFill>
          <a:blip r:embed="rId3"/>
          <a:stretch>
            <a:fillRect/>
          </a:stretch>
        </p:blipFill>
        <p:spPr>
          <a:xfrm>
            <a:off x="5357818" y="2428868"/>
            <a:ext cx="3000396" cy="3714776"/>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332656"/>
            <a:ext cx="9144000" cy="6525344"/>
          </a:xfrm>
        </p:spPr>
        <p:txBody>
          <a:bodyPr/>
          <a:lstStyle/>
          <a:p>
            <a:pPr algn="ctr">
              <a:buNone/>
            </a:pPr>
            <a:r>
              <a:rPr lang="fr-FR" b="1" dirty="0" smtClean="0"/>
              <a:t>   </a:t>
            </a:r>
            <a:r>
              <a:rPr lang="fr-FR" sz="2400" b="1" i="1" u="sng" dirty="0" smtClean="0"/>
              <a:t>NEISSERIA MENINGITIDIS:</a:t>
            </a:r>
          </a:p>
          <a:p>
            <a:pPr algn="ctr">
              <a:buNone/>
            </a:pPr>
            <a:endParaRPr lang="fr-FR" sz="2400" b="1" i="1" u="sng" dirty="0" smtClean="0"/>
          </a:p>
          <a:p>
            <a:r>
              <a:rPr lang="fr-FR" sz="2000" dirty="0" smtClean="0"/>
              <a:t>Isolé du LCR par </a:t>
            </a:r>
            <a:r>
              <a:rPr lang="fr-FR" sz="2000" dirty="0" err="1" smtClean="0"/>
              <a:t>Weichselbaum</a:t>
            </a:r>
            <a:r>
              <a:rPr lang="fr-FR" sz="2000" dirty="0" smtClean="0"/>
              <a:t> en 1897, </a:t>
            </a:r>
            <a:r>
              <a:rPr lang="fr-FR" sz="2000" i="1" dirty="0" smtClean="0"/>
              <a:t>Neisseria meningitidis</a:t>
            </a:r>
            <a:r>
              <a:rPr lang="fr-FR" sz="2000" dirty="0" smtClean="0"/>
              <a:t> est l'agent responsable de la méningite cérébrospinale ; ou le  </a:t>
            </a:r>
            <a:r>
              <a:rPr lang="fr-FR" sz="2000" b="1" dirty="0" smtClean="0"/>
              <a:t>méningocoque</a:t>
            </a:r>
            <a:r>
              <a:rPr lang="fr-FR" sz="2000" dirty="0" smtClean="0"/>
              <a:t>.</a:t>
            </a:r>
          </a:p>
          <a:p>
            <a:pPr>
              <a:buNone/>
            </a:pPr>
            <a:r>
              <a:rPr lang="fr-FR" sz="2000" b="1" dirty="0" smtClean="0"/>
              <a:t>     </a:t>
            </a:r>
            <a:r>
              <a:rPr lang="fr-FR" sz="2000" b="1" u="sng" dirty="0" smtClean="0"/>
              <a:t>CARACTÈRES BACTÉRIOLOGIQUES:</a:t>
            </a:r>
          </a:p>
          <a:p>
            <a:pPr>
              <a:buNone/>
            </a:pPr>
            <a:r>
              <a:rPr lang="fr-FR" sz="2000" b="1" i="1" dirty="0" smtClean="0"/>
              <a:t>      </a:t>
            </a:r>
            <a:r>
              <a:rPr lang="fr-FR" sz="2000" b="1" i="1" u="sng" dirty="0" smtClean="0"/>
              <a:t>Morphologie:</a:t>
            </a:r>
          </a:p>
          <a:p>
            <a:r>
              <a:rPr lang="fr-FR" sz="2000" dirty="0" smtClean="0"/>
              <a:t>Les méningocoques sont des diplocoques à Gram négatif de 0,6 à 0,8 micromètre disposés en "grain de café" apparaissant parfois capsulés et en situation </a:t>
            </a:r>
            <a:r>
              <a:rPr lang="fr-FR" sz="2000" dirty="0" err="1" smtClean="0"/>
              <a:t>intraleucocytaire</a:t>
            </a:r>
            <a:r>
              <a:rPr lang="fr-FR" sz="2000" dirty="0" smtClean="0"/>
              <a:t> dans le liquide céphalo-rachidien purulent.</a:t>
            </a:r>
          </a:p>
          <a:p>
            <a:pPr>
              <a:buNone/>
            </a:pP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22</a:t>
            </a:fld>
            <a:endParaRPr lang="fr-BE"/>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332656"/>
            <a:ext cx="9144000" cy="6525344"/>
          </a:xfrm>
        </p:spPr>
        <p:txBody>
          <a:bodyPr>
            <a:normAutofit/>
          </a:bodyPr>
          <a:lstStyle/>
          <a:p>
            <a:pPr>
              <a:buNone/>
            </a:pPr>
            <a:r>
              <a:rPr lang="fr-FR" b="1" i="1" dirty="0" smtClean="0"/>
              <a:t>  </a:t>
            </a:r>
          </a:p>
          <a:p>
            <a:pPr>
              <a:buNone/>
            </a:pPr>
            <a:r>
              <a:rPr lang="fr-FR" b="1" i="1" dirty="0" smtClean="0"/>
              <a:t>     </a:t>
            </a:r>
            <a:r>
              <a:rPr lang="fr-FR" sz="2000" b="1" i="1" u="sng" dirty="0" smtClean="0"/>
              <a:t>Culture:</a:t>
            </a:r>
          </a:p>
          <a:p>
            <a:r>
              <a:rPr lang="fr-FR" sz="2000" dirty="0" smtClean="0"/>
              <a:t>Les méningocoques se développent sur une gélose avec des milieux riches (la gélose au sang ou la gélose au sang cuit ) que l'on peut rendre sélectifs par adjonction d'antibiotiques. </a:t>
            </a:r>
          </a:p>
          <a:p>
            <a:r>
              <a:rPr lang="fr-FR" sz="2000" dirty="0" smtClean="0"/>
              <a:t>Ce sont des aérobies stricts.</a:t>
            </a:r>
          </a:p>
          <a:p>
            <a:pPr>
              <a:buNone/>
            </a:pPr>
            <a:r>
              <a:rPr lang="fr-FR" sz="2000" b="1" i="1" dirty="0" smtClean="0"/>
              <a:t>     </a:t>
            </a:r>
            <a:r>
              <a:rPr lang="fr-FR" sz="2000" b="1" i="1" u="sng" dirty="0" smtClean="0"/>
              <a:t>Vitalité, résistance:</a:t>
            </a:r>
          </a:p>
          <a:p>
            <a:pPr>
              <a:buNone/>
            </a:pPr>
            <a:r>
              <a:rPr lang="fr-FR" sz="2000" dirty="0" smtClean="0"/>
              <a:t>      Le méningocoque est une bactérie fragile, craignant le froid, les variations de pH, la </a:t>
            </a:r>
            <a:r>
              <a:rPr lang="fr-FR" sz="2000" dirty="0" err="1" smtClean="0"/>
              <a:t>déssication</a:t>
            </a:r>
            <a:r>
              <a:rPr lang="fr-FR" sz="2000" dirty="0" smtClean="0"/>
              <a:t>. Il ne survit très peu de temps dans le milieu extérieur.</a:t>
            </a:r>
          </a:p>
          <a:p>
            <a:pPr>
              <a:buNone/>
            </a:pPr>
            <a:r>
              <a:rPr lang="fr-FR" sz="2000" b="1" i="1" dirty="0" smtClean="0"/>
              <a:t>      </a:t>
            </a:r>
            <a:r>
              <a:rPr lang="fr-FR" sz="2000" b="1" i="1" u="sng" dirty="0" smtClean="0"/>
              <a:t>Caractères biochimiques et enzymatiques:</a:t>
            </a:r>
          </a:p>
          <a:p>
            <a:pPr>
              <a:buNone/>
            </a:pPr>
            <a:r>
              <a:rPr lang="fr-FR" sz="2000" dirty="0" smtClean="0"/>
              <a:t>      Le méningocoque possède les caractères généraux des </a:t>
            </a:r>
            <a:r>
              <a:rPr lang="fr-FR" sz="2000" i="1" dirty="0" err="1" smtClean="0"/>
              <a:t>Neisseria</a:t>
            </a:r>
            <a:r>
              <a:rPr lang="fr-FR" sz="2000" dirty="0" smtClean="0"/>
              <a:t> (oxydase + et catalase +). Il utilise le glucose en acidifiant le milieu ainsi que le maltose (contrairement au gonocoque) mais pas le saccharose.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23</a:t>
            </a:fld>
            <a:endParaRPr lang="fr-BE"/>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548680"/>
            <a:ext cx="9144000" cy="6309320"/>
          </a:xfrm>
        </p:spPr>
        <p:txBody>
          <a:bodyPr>
            <a:normAutofit/>
          </a:bodyPr>
          <a:lstStyle/>
          <a:p>
            <a:pPr>
              <a:buNone/>
            </a:pPr>
            <a:r>
              <a:rPr lang="fr-FR" b="1" i="1" dirty="0" smtClean="0"/>
              <a:t>     </a:t>
            </a:r>
            <a:r>
              <a:rPr lang="fr-FR" sz="2400" b="1" i="1" u="sng" dirty="0" smtClean="0"/>
              <a:t>Caractères antigéniques:</a:t>
            </a:r>
          </a:p>
          <a:p>
            <a:r>
              <a:rPr lang="fr-FR" sz="2000" dirty="0" smtClean="0"/>
              <a:t>Les polyosides capsulaires déterminent 12 </a:t>
            </a:r>
            <a:r>
              <a:rPr lang="fr-FR" sz="2000" dirty="0" err="1" smtClean="0"/>
              <a:t>sérogroupes</a:t>
            </a:r>
            <a:r>
              <a:rPr lang="fr-FR" sz="2000" dirty="0" smtClean="0"/>
              <a:t> : A, B, C, X, Y, Z, 29E, W135, H, I, K et L. </a:t>
            </a:r>
          </a:p>
          <a:p>
            <a:r>
              <a:rPr lang="fr-FR" sz="2000" dirty="0" smtClean="0"/>
              <a:t>Quatre vingt dix pour cent des infections sont dues aux trois premiers groupes A, B et C. </a:t>
            </a:r>
          </a:p>
          <a:p>
            <a:r>
              <a:rPr lang="fr-FR" sz="2000" dirty="0" smtClean="0"/>
              <a:t>En Europe et en France, en particulier, le groupe B est le plus fréquemment rencontré.</a:t>
            </a:r>
          </a:p>
          <a:p>
            <a:r>
              <a:rPr lang="fr-FR" sz="2000" dirty="0" smtClean="0"/>
              <a:t>A l'intérieur des groupes, il existe des sérotypes et des sous-types déterminés par des protéines de membrane externe (PME).</a:t>
            </a:r>
          </a:p>
          <a:p>
            <a:pPr>
              <a:buNone/>
            </a:pPr>
            <a:r>
              <a:rPr lang="fr-FR" b="1" i="1" dirty="0" smtClean="0"/>
              <a:t>   </a:t>
            </a:r>
            <a:r>
              <a:rPr lang="fr-FR" sz="2400" b="1" i="1" u="sng" dirty="0" smtClean="0"/>
              <a:t>Facteurs de virulence:</a:t>
            </a:r>
          </a:p>
          <a:p>
            <a:r>
              <a:rPr lang="fr-FR" sz="2200" dirty="0" smtClean="0"/>
              <a:t>Le méningocoque ne produit pas d'exotoxines mais possède une endotoxine à structure </a:t>
            </a:r>
            <a:r>
              <a:rPr lang="fr-FR" sz="2200" dirty="0" err="1" smtClean="0"/>
              <a:t>lipopolysaccharidique</a:t>
            </a:r>
            <a:r>
              <a:rPr lang="fr-FR" sz="2200" dirty="0" smtClean="0"/>
              <a:t>. </a:t>
            </a:r>
          </a:p>
          <a:p>
            <a:r>
              <a:rPr lang="fr-FR" sz="2200" dirty="0" smtClean="0"/>
              <a:t>Les souches pathogènes possèdent des </a:t>
            </a:r>
            <a:r>
              <a:rPr lang="fr-FR" sz="2200" dirty="0" err="1" smtClean="0"/>
              <a:t>pili</a:t>
            </a:r>
            <a:r>
              <a:rPr lang="fr-FR" sz="2200" dirty="0" smtClean="0"/>
              <a:t> facilitant leur adhésion et produisent des IgA protéases.</a:t>
            </a:r>
          </a:p>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24</a:t>
            </a:fld>
            <a:endParaRPr lang="fr-BE"/>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60648"/>
            <a:ext cx="9144000" cy="6597352"/>
          </a:xfrm>
        </p:spPr>
        <p:txBody>
          <a:bodyPr>
            <a:normAutofit fontScale="92500" lnSpcReduction="10000"/>
          </a:bodyPr>
          <a:lstStyle/>
          <a:p>
            <a:pPr algn="ctr">
              <a:buNone/>
            </a:pPr>
            <a:r>
              <a:rPr lang="fr-FR" b="1" dirty="0" smtClean="0"/>
              <a:t>     </a:t>
            </a:r>
            <a:r>
              <a:rPr lang="fr-FR" sz="2600" b="1" u="sng" dirty="0" smtClean="0"/>
              <a:t>PATHOLOGIE:</a:t>
            </a:r>
          </a:p>
          <a:p>
            <a:r>
              <a:rPr lang="fr-FR" sz="2400" dirty="0" smtClean="0"/>
              <a:t>La méningite cérébrospinale donne lieu à un syndrome méningé typique avec hyperthermie et souvent purpura.</a:t>
            </a:r>
          </a:p>
          <a:p>
            <a:pPr>
              <a:buNone/>
            </a:pPr>
            <a:r>
              <a:rPr lang="fr-FR" sz="2400" dirty="0" smtClean="0"/>
              <a:t>      Il existe des formes graves, </a:t>
            </a:r>
            <a:r>
              <a:rPr lang="fr-FR" sz="2400" dirty="0" err="1" smtClean="0"/>
              <a:t>encéphalitiques</a:t>
            </a:r>
            <a:r>
              <a:rPr lang="fr-FR" sz="2400" dirty="0" smtClean="0"/>
              <a:t>, des formes avec septicémie et des états septicémiques apparemment isolés.</a:t>
            </a:r>
          </a:p>
          <a:p>
            <a:r>
              <a:rPr lang="fr-FR" sz="2400" dirty="0" smtClean="0"/>
              <a:t>Chez le nourrisson, la symptomatologie est parfois trompeuse et le risque de complications et de séquelles est important. </a:t>
            </a:r>
          </a:p>
          <a:p>
            <a:r>
              <a:rPr lang="fr-FR" sz="2400" dirty="0" smtClean="0"/>
              <a:t>Une forme suraiguë, gravissime, appelée "purpura </a:t>
            </a:r>
            <a:r>
              <a:rPr lang="fr-FR" sz="2400" dirty="0" err="1" smtClean="0"/>
              <a:t>fulminans</a:t>
            </a:r>
            <a:r>
              <a:rPr lang="fr-FR" sz="2400" dirty="0" smtClean="0"/>
              <a:t>" de </a:t>
            </a:r>
            <a:r>
              <a:rPr lang="fr-FR" sz="2400" dirty="0" err="1" smtClean="0"/>
              <a:t>Henoch</a:t>
            </a:r>
            <a:r>
              <a:rPr lang="fr-FR" sz="2400" dirty="0" smtClean="0"/>
              <a:t> ou syndrome de Waterhouse-</a:t>
            </a:r>
            <a:r>
              <a:rPr lang="fr-FR" sz="2400" dirty="0" err="1" smtClean="0"/>
              <a:t>Frederichson</a:t>
            </a:r>
            <a:r>
              <a:rPr lang="fr-FR" sz="2400" dirty="0" smtClean="0"/>
              <a:t>, est caractérisée par une infection méningée et septicémique accompagnée de purpura hémorragique et de collapsus.</a:t>
            </a:r>
          </a:p>
          <a:p>
            <a:r>
              <a:rPr lang="fr-FR" sz="2400" dirty="0" smtClean="0"/>
              <a:t>La ponction lombaire ramène un liquide trouble ou purulent, riche en polynucléaires avec une </a:t>
            </a:r>
            <a:r>
              <a:rPr lang="fr-FR" sz="2400" dirty="0" err="1" smtClean="0"/>
              <a:t>protéinorachie</a:t>
            </a:r>
            <a:r>
              <a:rPr lang="fr-FR" sz="2400" dirty="0" smtClean="0"/>
              <a:t> élevée. </a:t>
            </a:r>
          </a:p>
          <a:p>
            <a:r>
              <a:rPr lang="fr-FR" sz="2400" dirty="0" smtClean="0"/>
              <a:t>Au début de l'infection: le liquide  clair. </a:t>
            </a:r>
          </a:p>
          <a:p>
            <a:r>
              <a:rPr lang="fr-FR" sz="2400" dirty="0" smtClean="0"/>
              <a:t>Le pronostic est généralement bon car les traitements antibiotiques sont efficaces.</a:t>
            </a:r>
          </a:p>
          <a:p>
            <a:r>
              <a:rPr lang="fr-FR" sz="2400" dirty="0" smtClean="0"/>
              <a:t>D'autres localisations sont possibles telles qu'arthrite ou atteinte </a:t>
            </a:r>
            <a:r>
              <a:rPr lang="fr-FR" sz="2400" dirty="0" err="1" smtClean="0"/>
              <a:t>pleuropulmonaire</a:t>
            </a:r>
            <a:r>
              <a:rPr lang="fr-FR" sz="2400" dirty="0" smtClean="0"/>
              <a:t>.</a:t>
            </a:r>
          </a:p>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25</a:t>
            </a:fld>
            <a:endParaRPr lang="fr-BE"/>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332656"/>
            <a:ext cx="8964488" cy="6525344"/>
          </a:xfrm>
        </p:spPr>
        <p:txBody>
          <a:bodyPr>
            <a:normAutofit/>
          </a:bodyPr>
          <a:lstStyle/>
          <a:p>
            <a:pPr algn="ctr">
              <a:buNone/>
            </a:pPr>
            <a:r>
              <a:rPr lang="fr-FR" b="1" dirty="0" smtClean="0"/>
              <a:t>     </a:t>
            </a:r>
            <a:r>
              <a:rPr lang="fr-FR" sz="2400" u="sng" dirty="0" smtClean="0"/>
              <a:t>ÉPIDÉMIOLOGIE:</a:t>
            </a:r>
          </a:p>
          <a:p>
            <a:r>
              <a:rPr lang="fr-FR" sz="2000" dirty="0" smtClean="0"/>
              <a:t>Le méningocoque résiste très peu dans le milieu extérieur. </a:t>
            </a:r>
          </a:p>
          <a:p>
            <a:r>
              <a:rPr lang="fr-FR" sz="2000" dirty="0" smtClean="0"/>
              <a:t>C'est une bactérie strictement humaine dont la transmission est interhumaine directe par voie aérienne.</a:t>
            </a:r>
          </a:p>
          <a:p>
            <a:r>
              <a:rPr lang="fr-FR" sz="2000" dirty="0" smtClean="0"/>
              <a:t>En Europe et en France, le méningocoque est responsable de 20% des méningites bactériennes et représente l'étiologie principale des méningites de l'enfant et du nourrisson.. </a:t>
            </a:r>
          </a:p>
          <a:p>
            <a:r>
              <a:rPr lang="fr-FR" sz="2000" dirty="0" smtClean="0"/>
              <a:t>Le groupe B est le plus souvent en cause, suivi des groupes A et de C. </a:t>
            </a:r>
          </a:p>
          <a:p>
            <a:r>
              <a:rPr lang="fr-FR" sz="2000" dirty="0" smtClean="0"/>
              <a:t>La méningite cérébrospinale s'observe surtout de façon sporadique ou sous formes de petites épidémies survenant dans certaines collectivités (écoles, internats, unités militaires). Elle est plus fréquente en hiver et au printemps. En Afrique la maladie a une évolution nettement épidémique et c'est le groupe A qui prédomine. </a:t>
            </a:r>
          </a:p>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26</a:t>
            </a:fld>
            <a:endParaRPr lang="fr-BE"/>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60648"/>
            <a:ext cx="9144000" cy="6597352"/>
          </a:xfrm>
        </p:spPr>
        <p:txBody>
          <a:bodyPr/>
          <a:lstStyle/>
          <a:p>
            <a:pPr algn="ctr">
              <a:buNone/>
            </a:pPr>
            <a:r>
              <a:rPr lang="fr-FR" b="1" dirty="0" smtClean="0"/>
              <a:t>    </a:t>
            </a:r>
            <a:r>
              <a:rPr lang="fr-FR" sz="2400" u="sng" dirty="0" smtClean="0"/>
              <a:t>PATHOGENIE</a:t>
            </a:r>
          </a:p>
          <a:p>
            <a:r>
              <a:rPr lang="fr-FR" sz="2000" dirty="0" smtClean="0"/>
              <a:t>Les méningocoques pénètrent par voie aérienne et se fixent sur la paroi du pharynx où ils adhérent grâce à leurs </a:t>
            </a:r>
            <a:r>
              <a:rPr lang="fr-FR" sz="2000" dirty="0" err="1" smtClean="0"/>
              <a:t>pili</a:t>
            </a:r>
            <a:r>
              <a:rPr lang="fr-FR" sz="2000" dirty="0" smtClean="0"/>
              <a:t>. Cette fixation est facilitée par l'</a:t>
            </a:r>
            <a:r>
              <a:rPr lang="fr-FR" sz="2000" dirty="0" err="1" smtClean="0"/>
              <a:t>IgA</a:t>
            </a:r>
            <a:r>
              <a:rPr lang="fr-FR" sz="2000" dirty="0" smtClean="0"/>
              <a:t> protéase. </a:t>
            </a:r>
          </a:p>
          <a:p>
            <a:r>
              <a:rPr lang="fr-FR" sz="2000" dirty="0" smtClean="0"/>
              <a:t>Ils pénètrent ensuite dans les cellules épithéliales et de là disséminent dans l'organisme par voie sanguine. Les infections virales joueraient un rôle aggravant.</a:t>
            </a:r>
          </a:p>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27</a:t>
            </a:fld>
            <a:endParaRPr lang="fr-BE"/>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332656"/>
            <a:ext cx="9144000" cy="6525344"/>
          </a:xfrm>
        </p:spPr>
        <p:txBody>
          <a:bodyPr>
            <a:normAutofit/>
          </a:bodyPr>
          <a:lstStyle/>
          <a:p>
            <a:pPr algn="ctr">
              <a:buNone/>
            </a:pPr>
            <a:r>
              <a:rPr lang="fr-FR" sz="2400" dirty="0" smtClean="0"/>
              <a:t>    </a:t>
            </a:r>
            <a:r>
              <a:rPr lang="fr-FR" sz="2400" u="sng" dirty="0" smtClean="0"/>
              <a:t>DIAGNOSTIC BIOLOGIQUE</a:t>
            </a:r>
          </a:p>
          <a:p>
            <a:pPr>
              <a:buNone/>
            </a:pPr>
            <a:r>
              <a:rPr lang="fr-FR" sz="2000" dirty="0" smtClean="0"/>
              <a:t>     Il est fondé sur la présence de la bactérie </a:t>
            </a:r>
            <a:r>
              <a:rPr lang="fr-FR" sz="2000" u="sng" dirty="0" smtClean="0"/>
              <a:t>dans le LCR et dans le sang. </a:t>
            </a:r>
            <a:endParaRPr lang="fr-FR" sz="2000" dirty="0" smtClean="0"/>
          </a:p>
          <a:p>
            <a:pPr>
              <a:buNone/>
            </a:pPr>
            <a:r>
              <a:rPr lang="fr-FR" sz="2000" b="1" i="1" dirty="0" smtClean="0"/>
              <a:t>      L'examen direct:</a:t>
            </a:r>
          </a:p>
          <a:p>
            <a:pPr>
              <a:buNone/>
            </a:pPr>
            <a:r>
              <a:rPr lang="fr-FR" sz="2000" dirty="0" smtClean="0"/>
              <a:t>     Dans le LCR purulent on peut voir, en situation intra ou extracellulaire, des diplocoques à Gram négatif, ils sont parfois très rares et l'examen direct peut être négatif.</a:t>
            </a:r>
          </a:p>
          <a:p>
            <a:pPr>
              <a:buNone/>
            </a:pPr>
            <a:r>
              <a:rPr lang="fr-FR" sz="2000" b="1" i="1" dirty="0" smtClean="0"/>
              <a:t>      La culture:</a:t>
            </a:r>
          </a:p>
          <a:p>
            <a:r>
              <a:rPr lang="fr-FR" sz="2000" dirty="0" smtClean="0"/>
              <a:t>Elle est indispensable (même si le liquide est clair). </a:t>
            </a:r>
          </a:p>
          <a:p>
            <a:r>
              <a:rPr lang="fr-FR" sz="2000" dirty="0" smtClean="0"/>
              <a:t>On ensemence abondamment sur milieux riches (gélose au sang) et on incube à 37°C. Les colonies apparaissent en 24 heures.</a:t>
            </a:r>
          </a:p>
          <a:p>
            <a:r>
              <a:rPr lang="fr-FR" sz="2000" dirty="0" smtClean="0"/>
              <a:t>La culture du méningocoque à partir d'</a:t>
            </a:r>
            <a:r>
              <a:rPr lang="fr-FR" sz="2000" b="1" dirty="0" smtClean="0"/>
              <a:t>autres prélèvements</a:t>
            </a:r>
            <a:r>
              <a:rPr lang="fr-FR" sz="2000" dirty="0" smtClean="0"/>
              <a:t>, pharyngés, broncho-pulmonaires, articulaires ou autres, nécessite des milieux sélectifs. L'identification doit être complète car la présence dans la gorge de </a:t>
            </a:r>
            <a:r>
              <a:rPr lang="fr-FR" sz="2000" i="1" dirty="0" smtClean="0"/>
              <a:t>Neisseria</a:t>
            </a:r>
            <a:r>
              <a:rPr lang="fr-FR" sz="2000" dirty="0" smtClean="0"/>
              <a:t> commensales est fréquente.</a:t>
            </a:r>
          </a:p>
          <a:p>
            <a:pPr>
              <a:buNone/>
            </a:pPr>
            <a:endParaRPr lang="fr-FR" b="1" i="1" u="sng" dirty="0" smtClean="0"/>
          </a:p>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28</a:t>
            </a:fld>
            <a:endParaRPr lang="fr-BE"/>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476672"/>
            <a:ext cx="9144000" cy="6381328"/>
          </a:xfrm>
        </p:spPr>
        <p:txBody>
          <a:bodyPr>
            <a:normAutofit/>
          </a:bodyPr>
          <a:lstStyle/>
          <a:p>
            <a:pPr>
              <a:buNone/>
            </a:pPr>
            <a:r>
              <a:rPr lang="fr-FR" b="1" i="1" dirty="0" smtClean="0"/>
              <a:t>    </a:t>
            </a:r>
            <a:r>
              <a:rPr lang="fr-FR" sz="2200" b="1" i="1" u="sng" dirty="0" smtClean="0"/>
              <a:t>L'identification:</a:t>
            </a:r>
          </a:p>
          <a:p>
            <a:pPr>
              <a:buNone/>
            </a:pPr>
            <a:r>
              <a:rPr lang="fr-FR" sz="2200" dirty="0" smtClean="0"/>
              <a:t>      Elle est fondée sur les caractères </a:t>
            </a:r>
            <a:r>
              <a:rPr lang="fr-FR" sz="2200" u="sng" dirty="0" smtClean="0"/>
              <a:t>biologiques</a:t>
            </a:r>
            <a:r>
              <a:rPr lang="fr-FR" sz="2200" dirty="0" smtClean="0"/>
              <a:t>(oxydase+  catalase +, glucose +, maltose +, </a:t>
            </a:r>
            <a:r>
              <a:rPr lang="fr-FR" sz="2200" dirty="0" err="1" smtClean="0"/>
              <a:t>sacccharose</a:t>
            </a:r>
            <a:r>
              <a:rPr lang="fr-FR" sz="2200" dirty="0" smtClean="0"/>
              <a:t> -, lactose - nitrates - ) et sur les caractères </a:t>
            </a:r>
            <a:r>
              <a:rPr lang="fr-FR" sz="2200" u="sng" dirty="0" smtClean="0"/>
              <a:t>antigéniques</a:t>
            </a:r>
            <a:r>
              <a:rPr lang="fr-FR" sz="2200" dirty="0" smtClean="0"/>
              <a:t> : agglutination sur lame d'une suspension de la souche par des antisérums anti méningocoques. On dispose de sérums anti A, B, C, Y, W135 et polyvalent. Certaines souches sont toutefois ingroupables ou </a:t>
            </a:r>
            <a:r>
              <a:rPr lang="fr-FR" sz="2200" dirty="0" err="1" smtClean="0"/>
              <a:t>polyagglutinables</a:t>
            </a:r>
            <a:r>
              <a:rPr lang="fr-FR" sz="2200" dirty="0" smtClean="0"/>
              <a:t>. </a:t>
            </a:r>
          </a:p>
          <a:p>
            <a:pPr>
              <a:buNone/>
            </a:pPr>
            <a:r>
              <a:rPr lang="fr-FR" sz="2200" b="1" i="1" dirty="0" smtClean="0"/>
              <a:t>      </a:t>
            </a:r>
            <a:r>
              <a:rPr lang="fr-FR" sz="2200" b="1" i="1" u="sng" dirty="0" smtClean="0"/>
              <a:t>La recherche d'antigènes solubles:</a:t>
            </a:r>
          </a:p>
          <a:p>
            <a:pPr>
              <a:buNone/>
            </a:pPr>
            <a:r>
              <a:rPr lang="fr-FR" sz="2200" dirty="0" smtClean="0"/>
              <a:t>      On peut mettre en évidence dans le LCR, le sérum ou les urines l'antigène du  méningocoque à l'aide de réactifs au latex sensibilisés par un antisérum.</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29</a:t>
            </a:fld>
            <a:endParaRPr lang="fr-B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60648"/>
            <a:ext cx="9144000" cy="6525344"/>
          </a:xfrm>
        </p:spPr>
        <p:txBody>
          <a:bodyPr>
            <a:normAutofit/>
          </a:bodyPr>
          <a:lstStyle/>
          <a:p>
            <a:pPr algn="ctr">
              <a:buNone/>
            </a:pPr>
            <a:r>
              <a:rPr lang="fr-FR" b="1" dirty="0" smtClean="0"/>
              <a:t>   </a:t>
            </a:r>
            <a:r>
              <a:rPr lang="fr-FR" sz="2400" b="1" u="sng" dirty="0" smtClean="0"/>
              <a:t>Le Genre Neisseria:</a:t>
            </a:r>
          </a:p>
          <a:p>
            <a:r>
              <a:rPr lang="fr-FR" sz="2000" dirty="0" smtClean="0"/>
              <a:t>Le genre </a:t>
            </a:r>
            <a:r>
              <a:rPr lang="fr-FR" sz="2000" i="1" dirty="0" smtClean="0"/>
              <a:t>Neisseria</a:t>
            </a:r>
            <a:r>
              <a:rPr lang="fr-FR" sz="2000" dirty="0" smtClean="0"/>
              <a:t> comprend : </a:t>
            </a:r>
          </a:p>
          <a:p>
            <a:pPr>
              <a:buNone/>
            </a:pPr>
            <a:r>
              <a:rPr lang="fr-FR" sz="2000" dirty="0" smtClean="0"/>
              <a:t>   deux espèces qui ne sont pathogènes que chez l'homme</a:t>
            </a:r>
            <a:r>
              <a:rPr lang="fr-FR" sz="2000" b="1" i="1" dirty="0" smtClean="0"/>
              <a:t> :</a:t>
            </a:r>
            <a:r>
              <a:rPr lang="fr-FR" sz="2000" b="1" dirty="0" smtClean="0"/>
              <a:t> </a:t>
            </a:r>
            <a:endParaRPr lang="fr-FR" sz="2000" dirty="0" smtClean="0"/>
          </a:p>
          <a:p>
            <a:pPr>
              <a:buNone/>
            </a:pPr>
            <a:r>
              <a:rPr lang="fr-FR" sz="2000" b="1" i="1" dirty="0" smtClean="0"/>
              <a:t>   Neisseria gonorrhoeae et</a:t>
            </a:r>
          </a:p>
          <a:p>
            <a:pPr>
              <a:buNone/>
            </a:pPr>
            <a:r>
              <a:rPr lang="fr-FR" sz="2000" b="1" i="1" dirty="0" smtClean="0"/>
              <a:t>   Neisseria meningitidis, </a:t>
            </a:r>
          </a:p>
          <a:p>
            <a:pPr>
              <a:buNone/>
            </a:pPr>
            <a:r>
              <a:rPr lang="fr-FR" sz="2000" dirty="0" smtClean="0"/>
              <a:t>   et des espèces commensales dont l'existence doit être connue pour les distinguer des précédentes. </a:t>
            </a:r>
          </a:p>
          <a:p>
            <a:pPr>
              <a:buNone/>
            </a:pPr>
            <a:r>
              <a:rPr lang="fr-FR" sz="2000" b="1" dirty="0" smtClean="0"/>
              <a:t>    LES NEISSERIA:</a:t>
            </a:r>
          </a:p>
          <a:p>
            <a:r>
              <a:rPr lang="fr-FR" sz="2000" dirty="0" smtClean="0"/>
              <a:t>Les </a:t>
            </a:r>
            <a:r>
              <a:rPr lang="fr-FR" sz="2000" i="1" dirty="0" smtClean="0"/>
              <a:t>Neisseria</a:t>
            </a:r>
            <a:r>
              <a:rPr lang="fr-FR" sz="2000" dirty="0" smtClean="0"/>
              <a:t> ont une morphologie caractéristique. </a:t>
            </a:r>
          </a:p>
          <a:p>
            <a:r>
              <a:rPr lang="fr-FR" sz="2000" dirty="0" smtClean="0"/>
              <a:t>Ce sont des </a:t>
            </a:r>
            <a:r>
              <a:rPr lang="fr-FR" sz="2000" b="1" dirty="0" smtClean="0"/>
              <a:t>diplocoques à Gram négatif</a:t>
            </a:r>
            <a:r>
              <a:rPr lang="fr-FR" sz="2000" dirty="0" smtClean="0"/>
              <a:t>, accolés par une face aplatie, l'aspect de "grains de café". </a:t>
            </a:r>
          </a:p>
          <a:p>
            <a:r>
              <a:rPr lang="fr-FR" sz="2000" dirty="0" smtClean="0"/>
              <a:t>Ils sont immobiles, non sporulés, </a:t>
            </a:r>
            <a:r>
              <a:rPr lang="fr-FR" sz="2000" b="1" dirty="0" smtClean="0"/>
              <a:t>oxydase + </a:t>
            </a:r>
            <a:r>
              <a:rPr lang="fr-FR" sz="2000" dirty="0" smtClean="0"/>
              <a:t>et catalase +. </a:t>
            </a:r>
          </a:p>
          <a:p>
            <a:r>
              <a:rPr lang="fr-FR" sz="2000" dirty="0" smtClean="0"/>
              <a:t>Ils sont des aérobies stricts. </a:t>
            </a:r>
          </a:p>
          <a:p>
            <a:pPr>
              <a:buNone/>
            </a:pPr>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a:t>
            </a:fld>
            <a:endParaRPr lang="fr-BE"/>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332656"/>
            <a:ext cx="9144000" cy="6525344"/>
          </a:xfrm>
        </p:spPr>
        <p:txBody>
          <a:bodyPr>
            <a:normAutofit/>
          </a:bodyPr>
          <a:lstStyle/>
          <a:p>
            <a:pPr algn="ctr">
              <a:buNone/>
            </a:pPr>
            <a:r>
              <a:rPr lang="fr-FR" sz="2600" b="1" dirty="0" smtClean="0"/>
              <a:t>     </a:t>
            </a:r>
            <a:r>
              <a:rPr lang="fr-FR" sz="2600" u="sng" dirty="0" smtClean="0"/>
              <a:t>SENSIBILITÉ AUX ANTIBIOTIQUES</a:t>
            </a:r>
          </a:p>
          <a:p>
            <a:pPr>
              <a:buNone/>
            </a:pPr>
            <a:r>
              <a:rPr lang="fr-FR" dirty="0" smtClean="0"/>
              <a:t>     </a:t>
            </a:r>
            <a:r>
              <a:rPr lang="fr-FR" sz="2000" dirty="0" smtClean="0"/>
              <a:t>Le méningocoque est sensible aux antibiotiques mais de rares souches produisent une pénicillinase.</a:t>
            </a:r>
          </a:p>
          <a:p>
            <a:pPr>
              <a:buNone/>
            </a:pPr>
            <a:r>
              <a:rPr lang="fr-FR" sz="2000" dirty="0" smtClean="0"/>
              <a:t>      des souches de sensibilité diminuée aux </a:t>
            </a:r>
            <a:r>
              <a:rPr lang="fr-FR" sz="2000" dirty="0" err="1" smtClean="0"/>
              <a:t>bêtalactamines</a:t>
            </a:r>
            <a:r>
              <a:rPr lang="fr-FR" sz="2000" dirty="0" smtClean="0"/>
              <a:t>: observée.</a:t>
            </a:r>
          </a:p>
          <a:p>
            <a:pPr>
              <a:buNone/>
            </a:pPr>
            <a:r>
              <a:rPr lang="fr-FR" sz="2000" dirty="0" smtClean="0"/>
              <a:t>      Les </a:t>
            </a:r>
            <a:r>
              <a:rPr lang="fr-FR" sz="2000" b="1" dirty="0" smtClean="0"/>
              <a:t>C3G </a:t>
            </a:r>
            <a:r>
              <a:rPr lang="fr-FR" sz="2000" dirty="0" smtClean="0"/>
              <a:t>(</a:t>
            </a:r>
            <a:r>
              <a:rPr lang="fr-FR" sz="2000" dirty="0" err="1" smtClean="0"/>
              <a:t>cefotaxime</a:t>
            </a:r>
            <a:r>
              <a:rPr lang="fr-FR" sz="2000" dirty="0" smtClean="0"/>
              <a:t>, </a:t>
            </a:r>
            <a:r>
              <a:rPr lang="fr-FR" sz="2000" dirty="0" err="1" smtClean="0"/>
              <a:t>ceftriaxone</a:t>
            </a:r>
            <a:r>
              <a:rPr lang="fr-FR" sz="2000" dirty="0" smtClean="0"/>
              <a:t>) sont recommandées pour le traitement des méningites cérébro-spinales.</a:t>
            </a:r>
          </a:p>
          <a:p>
            <a:pPr>
              <a:buNone/>
            </a:pPr>
            <a:r>
              <a:rPr lang="fr-FR" sz="2000" dirty="0" smtClean="0"/>
              <a:t>      L’Antibiogramme est réalisé sur Muller Hinton au sang ave un inoculum à 0,5 MF.</a:t>
            </a:r>
          </a:p>
          <a:p>
            <a:pPr>
              <a:buNone/>
            </a:pPr>
            <a:r>
              <a:rPr lang="fr-FR" sz="2000" dirty="0" smtClean="0"/>
              <a:t>      A déterminer la CMI de:  </a:t>
            </a:r>
            <a:r>
              <a:rPr lang="fr-FR" sz="2000" dirty="0" err="1" smtClean="0"/>
              <a:t>Peni</a:t>
            </a:r>
            <a:r>
              <a:rPr lang="fr-FR" sz="2000" dirty="0" smtClean="0"/>
              <a:t> G/ </a:t>
            </a:r>
            <a:r>
              <a:rPr lang="fr-FR" sz="2000" dirty="0" err="1" smtClean="0"/>
              <a:t>amoxicilline</a:t>
            </a:r>
            <a:r>
              <a:rPr lang="fr-FR" sz="2000" dirty="0" smtClean="0"/>
              <a:t>/</a:t>
            </a:r>
            <a:r>
              <a:rPr lang="fr-FR" sz="2000" dirty="0" err="1" smtClean="0"/>
              <a:t>Céfotaxime</a:t>
            </a:r>
            <a:r>
              <a:rPr lang="fr-FR" sz="2000" dirty="0" smtClean="0"/>
              <a:t>. </a:t>
            </a:r>
          </a:p>
          <a:p>
            <a:pPr>
              <a:buNone/>
            </a:pPr>
            <a:r>
              <a:rPr lang="fr-FR" sz="2000" dirty="0" smtClean="0"/>
              <a:t>      </a:t>
            </a:r>
          </a:p>
          <a:p>
            <a:pPr>
              <a:buNone/>
            </a:pPr>
            <a:r>
              <a:rPr lang="fr-FR" sz="2000" dirty="0" smtClean="0"/>
              <a:t>      </a:t>
            </a:r>
          </a:p>
          <a:p>
            <a:pPr algn="ctr">
              <a:buNone/>
            </a:pPr>
            <a:r>
              <a:rPr lang="fr-FR" sz="2000" b="1" dirty="0" smtClean="0"/>
              <a:t>   </a:t>
            </a:r>
            <a:r>
              <a:rPr lang="fr-FR" b="1"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30</a:t>
            </a:fld>
            <a:endParaRPr lang="fr-BE"/>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Antibiogramme:</a:t>
            </a:r>
            <a:endParaRPr lang="fr-FR" sz="2400" u="sng" dirty="0"/>
          </a:p>
        </p:txBody>
      </p:sp>
      <p:sp>
        <p:nvSpPr>
          <p:cNvPr id="3" name="Espace réservé du contenu 2"/>
          <p:cNvSpPr>
            <a:spLocks noGrp="1"/>
          </p:cNvSpPr>
          <p:nvPr>
            <p:ph idx="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31</a:t>
            </a:fld>
            <a:endParaRPr lang="fr-BE"/>
          </a:p>
        </p:txBody>
      </p:sp>
      <p:pic>
        <p:nvPicPr>
          <p:cNvPr id="48130" name="Picture 2" descr="Neisseria meningitidis"/>
          <p:cNvPicPr>
            <a:picLocks noChangeAspect="1" noChangeArrowheads="1"/>
          </p:cNvPicPr>
          <p:nvPr/>
        </p:nvPicPr>
        <p:blipFill>
          <a:blip r:embed="rId2"/>
          <a:srcRect/>
          <a:stretch>
            <a:fillRect/>
          </a:stretch>
        </p:blipFill>
        <p:spPr bwMode="auto">
          <a:xfrm>
            <a:off x="428596" y="1357298"/>
            <a:ext cx="8470072" cy="3714776"/>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introd1.jpg"/>
          <p:cNvPicPr>
            <a:picLocks noGrp="1" noChangeAspect="1"/>
          </p:cNvPicPr>
          <p:nvPr>
            <p:ph idx="1"/>
          </p:nvPr>
        </p:nvPicPr>
        <p:blipFill>
          <a:blip r:embed="rId2" cstate="print"/>
          <a:stretch>
            <a:fillRect/>
          </a:stretch>
        </p:blipFill>
        <p:spPr>
          <a:xfrm>
            <a:off x="251520" y="2420888"/>
            <a:ext cx="3168833" cy="3384376"/>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32</a:t>
            </a:fld>
            <a:endParaRPr lang="fr-BE"/>
          </a:p>
        </p:txBody>
      </p:sp>
      <p:pic>
        <p:nvPicPr>
          <p:cNvPr id="63489" name="Picture 1" descr="C:\Users\pc lenovo\Desktop\neisseria\niésséria_fichiers\colmening.jpg"/>
          <p:cNvPicPr>
            <a:picLocks noChangeAspect="1" noChangeArrowheads="1"/>
          </p:cNvPicPr>
          <p:nvPr/>
        </p:nvPicPr>
        <p:blipFill>
          <a:blip r:embed="rId3" cstate="print"/>
          <a:srcRect/>
          <a:stretch>
            <a:fillRect/>
          </a:stretch>
        </p:blipFill>
        <p:spPr bwMode="auto">
          <a:xfrm>
            <a:off x="3635896" y="2420888"/>
            <a:ext cx="2880320" cy="3369171"/>
          </a:xfrm>
          <a:prstGeom prst="rect">
            <a:avLst/>
          </a:prstGeom>
          <a:noFill/>
        </p:spPr>
      </p:pic>
      <p:pic>
        <p:nvPicPr>
          <p:cNvPr id="63491" name="Picture 3" descr="C:\Users\pc lenovo\Desktop\neisseria\niésséria_fichiers\purpura.jpg"/>
          <p:cNvPicPr>
            <a:picLocks noChangeAspect="1" noChangeArrowheads="1"/>
          </p:cNvPicPr>
          <p:nvPr/>
        </p:nvPicPr>
        <p:blipFill>
          <a:blip r:embed="rId4" cstate="print"/>
          <a:srcRect/>
          <a:stretch>
            <a:fillRect/>
          </a:stretch>
        </p:blipFill>
        <p:spPr bwMode="auto">
          <a:xfrm>
            <a:off x="6660232" y="2420888"/>
            <a:ext cx="2483768" cy="3385170"/>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L’aspect du Méningocoque:</a:t>
            </a:r>
            <a:endParaRPr lang="fr-FR" sz="2400" u="sng" dirty="0"/>
          </a:p>
        </p:txBody>
      </p:sp>
      <p:pic>
        <p:nvPicPr>
          <p:cNvPr id="5" name="Espace réservé du contenu 4" descr="1.jpg"/>
          <p:cNvPicPr>
            <a:picLocks noGrp="1" noChangeAspect="1"/>
          </p:cNvPicPr>
          <p:nvPr>
            <p:ph idx="1"/>
          </p:nvPr>
        </p:nvPicPr>
        <p:blipFill>
          <a:blip r:embed="rId2"/>
          <a:stretch>
            <a:fillRect/>
          </a:stretch>
        </p:blipFill>
        <p:spPr>
          <a:xfrm>
            <a:off x="1643042" y="2285992"/>
            <a:ext cx="3643338" cy="3500462"/>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33</a:t>
            </a:fld>
            <a:endParaRPr lang="fr-BE"/>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La Culture:</a:t>
            </a:r>
            <a:endParaRPr lang="fr-FR" sz="2400" u="sng" dirty="0"/>
          </a:p>
        </p:txBody>
      </p:sp>
      <p:pic>
        <p:nvPicPr>
          <p:cNvPr id="5" name="Espace réservé du contenu 4" descr="5.jpg"/>
          <p:cNvPicPr>
            <a:picLocks noGrp="1" noChangeAspect="1"/>
          </p:cNvPicPr>
          <p:nvPr>
            <p:ph idx="1"/>
          </p:nvPr>
        </p:nvPicPr>
        <p:blipFill>
          <a:blip r:embed="rId2"/>
          <a:stretch>
            <a:fillRect/>
          </a:stretch>
        </p:blipFill>
        <p:spPr>
          <a:xfrm>
            <a:off x="785786" y="1643051"/>
            <a:ext cx="7215238" cy="5013990"/>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34</a:t>
            </a:fld>
            <a:endParaRPr lang="fr-BE"/>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Le frottis d’un prélèvement:</a:t>
            </a:r>
            <a:endParaRPr lang="fr-FR" sz="2400" u="sng"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35</a:t>
            </a:fld>
            <a:endParaRPr lang="fr-BE"/>
          </a:p>
        </p:txBody>
      </p:sp>
      <p:pic>
        <p:nvPicPr>
          <p:cNvPr id="7" name="Espace réservé du contenu 6" descr="4.jpg"/>
          <p:cNvPicPr>
            <a:picLocks noGrp="1" noChangeAspect="1"/>
          </p:cNvPicPr>
          <p:nvPr>
            <p:ph idx="1"/>
          </p:nvPr>
        </p:nvPicPr>
        <p:blipFill>
          <a:blip r:embed="rId2"/>
          <a:stretch>
            <a:fillRect/>
          </a:stretch>
        </p:blipFill>
        <p:spPr>
          <a:xfrm>
            <a:off x="1714480" y="1785926"/>
            <a:ext cx="5786478" cy="4349936"/>
          </a:xfr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PROPHYLAXIE:</a:t>
            </a:r>
            <a:br>
              <a:rPr lang="fr-FR" sz="2400" u="sng" dirty="0" smtClean="0"/>
            </a:br>
            <a:endParaRPr lang="fr-FR" sz="2400" dirty="0"/>
          </a:p>
        </p:txBody>
      </p:sp>
      <p:sp>
        <p:nvSpPr>
          <p:cNvPr id="3" name="Espace réservé du contenu 2"/>
          <p:cNvSpPr>
            <a:spLocks noGrp="1"/>
          </p:cNvSpPr>
          <p:nvPr>
            <p:ph idx="1"/>
          </p:nvPr>
        </p:nvSpPr>
        <p:spPr>
          <a:xfrm>
            <a:off x="0" y="1600200"/>
            <a:ext cx="9144000" cy="5257800"/>
          </a:xfrm>
        </p:spPr>
        <p:txBody>
          <a:bodyPr>
            <a:normAutofit/>
          </a:bodyPr>
          <a:lstStyle/>
          <a:p>
            <a:r>
              <a:rPr lang="fr-FR" sz="2000" dirty="0" smtClean="0"/>
              <a:t>Les mesures prophylactiques autour d'un cas concernent l'entourage et doivent être très rapidement instituées. Elle concerne l'entourage (sujets "contacts") selon des modalités très précises (voir tableau)</a:t>
            </a:r>
            <a:r>
              <a:rPr lang="fr-FR" sz="2000" i="1" dirty="0" smtClean="0"/>
              <a:t>. </a:t>
            </a:r>
            <a:r>
              <a:rPr lang="fr-FR" sz="2000" dirty="0" smtClean="0"/>
              <a:t>Elles comportent : </a:t>
            </a:r>
          </a:p>
          <a:p>
            <a:r>
              <a:rPr lang="fr-FR" sz="2000" dirty="0" smtClean="0"/>
              <a:t>une </a:t>
            </a:r>
            <a:r>
              <a:rPr lang="fr-FR" sz="2000" dirty="0" err="1" smtClean="0"/>
              <a:t>chimioprophylaxie</a:t>
            </a:r>
            <a:r>
              <a:rPr lang="fr-FR" sz="2000" dirty="0" smtClean="0"/>
              <a:t> par rifampicine ou, en cas de contre-indications (grossesse, affection hépatique, alcoolisme, porphyrie ou allergie à la rifampicine), par </a:t>
            </a:r>
            <a:r>
              <a:rPr lang="fr-FR" sz="2000" dirty="0" err="1" smtClean="0"/>
              <a:t>spiramycine</a:t>
            </a:r>
            <a:r>
              <a:rPr lang="fr-FR" sz="2000" dirty="0" smtClean="0"/>
              <a:t>.</a:t>
            </a:r>
          </a:p>
          <a:p>
            <a:r>
              <a:rPr lang="fr-FR" sz="2000" dirty="0" smtClean="0"/>
              <a:t>une vaccination s'il s'agit de méningocoques de groupe A, C, Y ou W135 .</a:t>
            </a:r>
          </a:p>
          <a:p>
            <a:r>
              <a:rPr lang="fr-FR" sz="2000" dirty="0" smtClean="0"/>
              <a:t>La désinfection des locaux est inutile de même que la recherche du germe parmi les sujets contacts.</a:t>
            </a:r>
          </a:p>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36</a:t>
            </a:fld>
            <a:endParaRPr lang="fr-BE"/>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dirty="0" smtClean="0"/>
          </a:p>
          <a:p>
            <a:endParaRPr lang="fr-FR" dirty="0" smtClean="0"/>
          </a:p>
          <a:p>
            <a:endParaRPr lang="fr-FR" dirty="0" smtClean="0"/>
          </a:p>
          <a:p>
            <a:pPr>
              <a:buNone/>
            </a:pPr>
            <a:r>
              <a:rPr lang="fr-FR" dirty="0" smtClean="0"/>
              <a:t>                   </a:t>
            </a:r>
            <a:r>
              <a:rPr lang="fr-FR" b="1" u="sng" dirty="0" smtClean="0"/>
              <a:t>Merci de votre Attention</a:t>
            </a:r>
            <a:endParaRPr lang="fr-FR" b="1" u="sng"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37</a:t>
            </a:fld>
            <a:endParaRPr lang="fr-BE"/>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u="sng" dirty="0" smtClean="0"/>
              <a:t>Le Gram:</a:t>
            </a:r>
            <a:endParaRPr lang="fr-FR" u="sng" dirty="0"/>
          </a:p>
        </p:txBody>
      </p:sp>
      <p:pic>
        <p:nvPicPr>
          <p:cNvPr id="5" name="Espace réservé du contenu 4" descr="gram.jpg"/>
          <p:cNvPicPr>
            <a:picLocks noGrp="1" noChangeAspect="1"/>
          </p:cNvPicPr>
          <p:nvPr>
            <p:ph idx="1"/>
          </p:nvPr>
        </p:nvPicPr>
        <p:blipFill>
          <a:blip r:embed="rId2" cstate="print"/>
          <a:stretch>
            <a:fillRect/>
          </a:stretch>
        </p:blipFill>
        <p:spPr>
          <a:xfrm>
            <a:off x="2339752" y="1846957"/>
            <a:ext cx="4104456" cy="4104456"/>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4</a:t>
            </a:fld>
            <a:endParaRPr lang="fr-BE"/>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332656"/>
            <a:ext cx="9144000" cy="6525344"/>
          </a:xfrm>
        </p:spPr>
        <p:txBody>
          <a:bodyPr>
            <a:normAutofit/>
          </a:bodyPr>
          <a:lstStyle/>
          <a:p>
            <a:pPr>
              <a:buNone/>
            </a:pPr>
            <a:r>
              <a:rPr lang="fr-FR" sz="2400" b="1" dirty="0" smtClean="0"/>
              <a:t>                             </a:t>
            </a:r>
          </a:p>
          <a:p>
            <a:pPr>
              <a:buNone/>
            </a:pPr>
            <a:r>
              <a:rPr lang="fr-FR" sz="2400" b="1" dirty="0" smtClean="0"/>
              <a:t>                                       </a:t>
            </a:r>
            <a:r>
              <a:rPr lang="fr-FR" sz="2400" b="1" u="sng" dirty="0" smtClean="0"/>
              <a:t>NEISSERIA GONORRHOEAE:</a:t>
            </a:r>
          </a:p>
          <a:p>
            <a:pPr>
              <a:buNone/>
            </a:pPr>
            <a:endParaRPr lang="fr-FR" sz="2400" b="1" u="sng" dirty="0" smtClean="0"/>
          </a:p>
          <a:p>
            <a:r>
              <a:rPr lang="fr-FR" sz="2400" dirty="0" smtClean="0"/>
              <a:t>Communément appelé </a:t>
            </a:r>
            <a:r>
              <a:rPr lang="fr-FR" sz="2400" b="1" dirty="0" smtClean="0"/>
              <a:t>Gonocoque</a:t>
            </a:r>
            <a:r>
              <a:rPr lang="fr-FR" sz="2400" dirty="0" smtClean="0"/>
              <a:t>, </a:t>
            </a:r>
            <a:r>
              <a:rPr lang="fr-FR" sz="2400" i="1" dirty="0" smtClean="0"/>
              <a:t>Neisseria gonor</a:t>
            </a:r>
            <a:r>
              <a:rPr lang="fr-FR" sz="2200" i="1" dirty="0" smtClean="0"/>
              <a:t>rhoeae </a:t>
            </a:r>
            <a:r>
              <a:rPr lang="fr-FR" sz="2200" dirty="0" smtClean="0"/>
              <a:t>est l'agent de la blennorragie: une affection vénérienne.</a:t>
            </a:r>
          </a:p>
          <a:p>
            <a:pPr>
              <a:buNone/>
            </a:pPr>
            <a:r>
              <a:rPr lang="fr-FR" sz="2200" b="1" dirty="0" smtClean="0"/>
              <a:t>     </a:t>
            </a:r>
            <a:r>
              <a:rPr lang="fr-FR" sz="2200" b="1" u="sng" dirty="0" smtClean="0"/>
              <a:t>CARACTÈRES BACTÉRIOLOGIQUES:</a:t>
            </a:r>
          </a:p>
          <a:p>
            <a:pPr>
              <a:buNone/>
            </a:pPr>
            <a:r>
              <a:rPr lang="fr-FR" sz="2200" b="1" i="1" dirty="0" smtClean="0"/>
              <a:t>     </a:t>
            </a:r>
            <a:r>
              <a:rPr lang="fr-FR" sz="2200" b="1" i="1" u="sng" dirty="0" smtClean="0"/>
              <a:t>Morphologie:</a:t>
            </a:r>
          </a:p>
          <a:p>
            <a:r>
              <a:rPr lang="fr-FR" sz="2200" dirty="0" smtClean="0"/>
              <a:t>Les gonocoques sont des diplocoques à Gram négatif dont chaque élément mesure de 0,6 à 0,8 micromètres. La disposition en grain de café est caractéristique. </a:t>
            </a:r>
          </a:p>
          <a:p>
            <a:r>
              <a:rPr lang="fr-FR" sz="2200" dirty="0" smtClean="0"/>
              <a:t>Dans les produits pathologiques , surtout, le pus urétral, on les trouve souvent en situation intracellulaire dans le cytoplasme des polynucléaires.</a:t>
            </a:r>
          </a:p>
          <a:p>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5</a:t>
            </a:fld>
            <a:endParaRPr lang="fr-BE"/>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692696"/>
            <a:ext cx="9144000" cy="6165304"/>
          </a:xfrm>
        </p:spPr>
        <p:txBody>
          <a:bodyPr>
            <a:normAutofit/>
          </a:bodyPr>
          <a:lstStyle/>
          <a:p>
            <a:pPr algn="ctr">
              <a:buNone/>
            </a:pPr>
            <a:r>
              <a:rPr lang="fr-FR" b="1" i="1" dirty="0" smtClean="0"/>
              <a:t>    </a:t>
            </a:r>
            <a:r>
              <a:rPr lang="fr-FR" sz="2400" b="1" i="1" u="sng" dirty="0" smtClean="0"/>
              <a:t>Culture:</a:t>
            </a:r>
          </a:p>
          <a:p>
            <a:r>
              <a:rPr lang="fr-FR" sz="2000" dirty="0" smtClean="0"/>
              <a:t>La culture : les gonocoques exigent des milieux enrichis de substances organiques (sang, sérum, ascite) sur lesquels ils forment, en 18 à 24 heures, des colonies.</a:t>
            </a:r>
          </a:p>
          <a:p>
            <a:r>
              <a:rPr lang="fr-FR" sz="2000" dirty="0" smtClean="0"/>
              <a:t>Une atmosphère aérobie stricte et enrichie de 8 à 10 % de CO</a:t>
            </a:r>
            <a:r>
              <a:rPr lang="fr-FR" sz="2000" baseline="-25000" dirty="0" smtClean="0"/>
              <a:t>2</a:t>
            </a:r>
            <a:r>
              <a:rPr lang="fr-FR" sz="2000" dirty="0" smtClean="0"/>
              <a:t> est nécessaire. Les gonocoques sont très sensibles au froid et ne se multiplient pas en dessous de 30°C.</a:t>
            </a:r>
          </a:p>
          <a:p>
            <a:r>
              <a:rPr lang="fr-FR" sz="2000" dirty="0" smtClean="0"/>
              <a:t>Il existe un milieu spécial, rendu sélectif par l'adjonction d'antibiotiques, sur lequel ne se développent que les </a:t>
            </a:r>
            <a:r>
              <a:rPr lang="fr-FR" sz="2000" i="1" dirty="0" smtClean="0"/>
              <a:t>Neisseria</a:t>
            </a:r>
            <a:r>
              <a:rPr lang="fr-FR" sz="2000" dirty="0" smtClean="0"/>
              <a:t> pathogènes (gonocoque et méningocoque).</a:t>
            </a:r>
          </a:p>
          <a:p>
            <a:r>
              <a:rPr lang="fr-FR" sz="2000" dirty="0" smtClean="0"/>
              <a:t>Milieux enrichis car germes exigeants : gélose au sang ou mieux gélose chocolat, sous CO2 (aérobie stricte)</a:t>
            </a:r>
            <a:br>
              <a:rPr lang="fr-FR" sz="2000" dirty="0" smtClean="0"/>
            </a:br>
            <a:r>
              <a:rPr lang="fr-FR" sz="2000" dirty="0" smtClean="0"/>
              <a:t>- Milieux sélectifs pour la recherche de gonocoque : gélose chocolat VCAT (</a:t>
            </a:r>
            <a:r>
              <a:rPr lang="fr-FR" sz="2000" dirty="0" err="1" smtClean="0"/>
              <a:t>Vancomycine</a:t>
            </a:r>
            <a:r>
              <a:rPr lang="fr-FR" sz="2000" dirty="0" smtClean="0"/>
              <a:t>, Colistine, </a:t>
            </a:r>
            <a:r>
              <a:rPr lang="fr-FR" sz="2000" dirty="0" err="1" smtClean="0"/>
              <a:t>Amphotéricine</a:t>
            </a:r>
            <a:r>
              <a:rPr lang="fr-FR" sz="2000" dirty="0" smtClean="0"/>
              <a:t> B, </a:t>
            </a:r>
            <a:r>
              <a:rPr lang="fr-FR" sz="2000" dirty="0" err="1" smtClean="0"/>
              <a:t>Triméthoprime</a:t>
            </a:r>
            <a:r>
              <a:rPr lang="fr-FR" sz="2000" dirty="0" smtClean="0"/>
              <a:t>)</a:t>
            </a:r>
            <a:br>
              <a:rPr lang="fr-FR" sz="2000" dirty="0" smtClean="0"/>
            </a:b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6</a:t>
            </a:fld>
            <a:endParaRPr lang="fr-BE"/>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332656"/>
            <a:ext cx="9144000" cy="6525344"/>
          </a:xfrm>
        </p:spPr>
        <p:txBody>
          <a:bodyPr/>
          <a:lstStyle/>
          <a:p>
            <a:pPr algn="ctr">
              <a:buNone/>
            </a:pPr>
            <a:r>
              <a:rPr lang="fr-FR" dirty="0" smtClean="0"/>
              <a:t>    </a:t>
            </a:r>
            <a:r>
              <a:rPr lang="fr-FR" sz="2400" b="1" u="sng" dirty="0" smtClean="0"/>
              <a:t>Caractères biochimiques:</a:t>
            </a:r>
          </a:p>
          <a:p>
            <a:r>
              <a:rPr lang="fr-FR" sz="2000" i="1" dirty="0" smtClean="0"/>
              <a:t>Neisseria gonorrhoeae </a:t>
            </a:r>
            <a:r>
              <a:rPr lang="fr-FR" sz="2000" dirty="0" smtClean="0"/>
              <a:t>possède une oxydase et une catalase comme tous les Neisseria. </a:t>
            </a:r>
          </a:p>
          <a:p>
            <a:r>
              <a:rPr lang="fr-FR" sz="2000" dirty="0" smtClean="0"/>
              <a:t>Il acidifie les milieux contenant du glucose mais est sans action sur les milieux contenant les autres sucres étudiés (maltose, saccharose et fructose). </a:t>
            </a:r>
          </a:p>
          <a:p>
            <a:pPr>
              <a:buNone/>
            </a:pPr>
            <a:r>
              <a:rPr lang="fr-FR" sz="2000" dirty="0" smtClean="0"/>
              <a:t>      Les Antigènes:</a:t>
            </a:r>
          </a:p>
          <a:p>
            <a:r>
              <a:rPr lang="fr-FR" sz="2000" dirty="0" smtClean="0"/>
              <a:t>Les gonocoques possèdent dans leur paroi, des </a:t>
            </a:r>
            <a:r>
              <a:rPr lang="fr-FR" sz="2000" dirty="0" err="1" smtClean="0"/>
              <a:t>lipopolysaccharides</a:t>
            </a:r>
            <a:r>
              <a:rPr lang="fr-FR" sz="2000" dirty="0" smtClean="0"/>
              <a:t> antigéniques et toxiques (endotoxine). </a:t>
            </a:r>
          </a:p>
          <a:p>
            <a:r>
              <a:rPr lang="fr-FR" sz="2000" dirty="0" smtClean="0"/>
              <a:t>Les protéines de la membrane externe (P I, P II et P III) sont antigéniques.</a:t>
            </a:r>
          </a:p>
          <a:p>
            <a:pPr>
              <a:buNone/>
            </a:pPr>
            <a:endParaRPr lang="fr-FR" sz="2000" dirty="0" smtClean="0"/>
          </a:p>
          <a:p>
            <a:pPr>
              <a:buNone/>
            </a:pP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7</a:t>
            </a:fld>
            <a:endParaRPr lang="fr-BE"/>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548680"/>
            <a:ext cx="9144000" cy="6309320"/>
          </a:xfrm>
        </p:spPr>
        <p:txBody>
          <a:bodyPr/>
          <a:lstStyle/>
          <a:p>
            <a:pPr algn="ctr">
              <a:buNone/>
            </a:pPr>
            <a:r>
              <a:rPr lang="fr-FR" dirty="0" smtClean="0"/>
              <a:t>     </a:t>
            </a:r>
            <a:r>
              <a:rPr lang="fr-FR" sz="2800" b="1" i="1" u="sng" dirty="0" smtClean="0"/>
              <a:t>Facteurs de virulence:</a:t>
            </a:r>
          </a:p>
          <a:p>
            <a:r>
              <a:rPr lang="fr-FR" sz="2000" dirty="0" smtClean="0"/>
              <a:t>Le gonocoque ne produit pas d'exotoxine mais excrète une protéase qui dégrade les IgA.</a:t>
            </a:r>
          </a:p>
          <a:p>
            <a:r>
              <a:rPr lang="fr-FR" sz="2000" dirty="0" smtClean="0"/>
              <a:t>Les formes virulentes possèdent de pilis d'adhésion qui, avec la protéine P II, assurent la fixation des bactéries sur la muqueuse uro-génitale. </a:t>
            </a:r>
          </a:p>
          <a:p>
            <a:r>
              <a:rPr lang="fr-FR" sz="2000" dirty="0" smtClean="0"/>
              <a:t>La présence de ces pilis augmente la résistance des bactéries à la phagocytose.</a:t>
            </a:r>
          </a:p>
          <a:p>
            <a:r>
              <a:rPr lang="fr-FR" sz="2000" dirty="0" smtClean="0"/>
              <a:t>Le LPS produit des effets toxiques sur les cellules de la muqueuse.</a:t>
            </a:r>
          </a:p>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8</a:t>
            </a:fld>
            <a:endParaRPr lang="fr-BE"/>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357166"/>
            <a:ext cx="9144000" cy="6500834"/>
          </a:xfrm>
        </p:spPr>
        <p:txBody>
          <a:bodyPr/>
          <a:lstStyle/>
          <a:p>
            <a:pPr algn="ctr">
              <a:buNone/>
            </a:pPr>
            <a:r>
              <a:rPr lang="fr-FR" b="1" dirty="0" smtClean="0"/>
              <a:t>   </a:t>
            </a:r>
            <a:r>
              <a:rPr lang="fr-FR" sz="2400" b="1" u="sng" dirty="0" smtClean="0"/>
              <a:t>PATHOLOGIE:</a:t>
            </a:r>
          </a:p>
          <a:p>
            <a:r>
              <a:rPr lang="fr-FR" sz="2400" u="sng" dirty="0" smtClean="0"/>
              <a:t>Chez l'homme</a:t>
            </a:r>
            <a:r>
              <a:rPr lang="fr-FR" sz="2400" dirty="0" smtClean="0"/>
              <a:t> : </a:t>
            </a:r>
            <a:r>
              <a:rPr lang="fr-FR" sz="2400" dirty="0" err="1" smtClean="0"/>
              <a:t>uréthrite</a:t>
            </a:r>
            <a:r>
              <a:rPr lang="fr-FR" sz="2400" dirty="0" smtClean="0"/>
              <a:t> aiguë</a:t>
            </a:r>
          </a:p>
          <a:p>
            <a:pPr>
              <a:buNone/>
            </a:pPr>
            <a:r>
              <a:rPr lang="fr-FR" sz="2400" dirty="0" smtClean="0"/>
              <a:t>    l'</a:t>
            </a:r>
            <a:r>
              <a:rPr lang="fr-FR" sz="2400" dirty="0" err="1" smtClean="0"/>
              <a:t>uréthrite</a:t>
            </a:r>
            <a:r>
              <a:rPr lang="fr-FR" sz="2400" dirty="0" smtClean="0"/>
              <a:t> aiguë est la forme la plus fréquente : l'incubation est de trois à cinq jours, l'infection se manifeste ensuite sous la forme d'une </a:t>
            </a:r>
            <a:r>
              <a:rPr lang="fr-FR" sz="2400" dirty="0" err="1" smtClean="0"/>
              <a:t>uréthrite</a:t>
            </a:r>
            <a:r>
              <a:rPr lang="fr-FR" sz="2400" dirty="0" smtClean="0"/>
              <a:t> purulente avec rougeur du méat, suintement, brûlures lors des mictions).</a:t>
            </a:r>
          </a:p>
          <a:p>
            <a:pPr>
              <a:buNone/>
            </a:pPr>
            <a:r>
              <a:rPr lang="fr-FR" sz="2400" dirty="0" smtClean="0"/>
              <a:t>   il existe des formes frustres, des formes suraiguës et des complications (prostatite, épididymite, rétrécissement </a:t>
            </a:r>
            <a:r>
              <a:rPr lang="fr-FR" sz="2400" dirty="0" err="1" smtClean="0"/>
              <a:t>uréthral</a:t>
            </a:r>
            <a:r>
              <a:rPr lang="fr-FR" sz="2400" dirty="0" smtClean="0"/>
              <a:t>).</a:t>
            </a:r>
          </a:p>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9</a:t>
            </a:fld>
            <a:endParaRPr lang="fr-BE"/>
          </a:p>
        </p:txBody>
      </p:sp>
    </p:spTree>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9153</TotalTime>
  <Words>2311</Words>
  <Application>Microsoft Office PowerPoint</Application>
  <PresentationFormat>Affichage à l'écran (4:3)</PresentationFormat>
  <Paragraphs>212</Paragraphs>
  <Slides>37</Slides>
  <Notes>0</Notes>
  <HiddenSlides>0</HiddenSlides>
  <MMClips>0</MMClips>
  <ScaleCrop>false</ScaleCrop>
  <HeadingPairs>
    <vt:vector size="4" baseType="variant">
      <vt:variant>
        <vt:lpstr>Thème</vt:lpstr>
      </vt:variant>
      <vt:variant>
        <vt:i4>1</vt:i4>
      </vt:variant>
      <vt:variant>
        <vt:lpstr>Titres des diapositives</vt:lpstr>
      </vt:variant>
      <vt:variant>
        <vt:i4>37</vt:i4>
      </vt:variant>
    </vt:vector>
  </HeadingPairs>
  <TitlesOfParts>
    <vt:vector size="38" baseType="lpstr">
      <vt:lpstr>Thème Office</vt:lpstr>
      <vt:lpstr>Le Genre Neisseria:</vt:lpstr>
      <vt:lpstr>Plan:</vt:lpstr>
      <vt:lpstr>Diapositive 3</vt:lpstr>
      <vt:lpstr>Le Gram:</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Antibiogramme:</vt:lpstr>
      <vt:lpstr>Diapositive 18</vt:lpstr>
      <vt:lpstr>Gonocoque à l’examen direct:</vt:lpstr>
      <vt:lpstr>Colonies du Gonocoque, Antibiogramme et E-Test:</vt:lpstr>
      <vt:lpstr>Le frottis d’un prélèvement:</vt:lpstr>
      <vt:lpstr>Diapositive 22</vt:lpstr>
      <vt:lpstr>Diapositive 23</vt:lpstr>
      <vt:lpstr>Diapositive 24</vt:lpstr>
      <vt:lpstr>Diapositive 25</vt:lpstr>
      <vt:lpstr>Diapositive 26</vt:lpstr>
      <vt:lpstr>Diapositive 27</vt:lpstr>
      <vt:lpstr>Diapositive 28</vt:lpstr>
      <vt:lpstr>Diapositive 29</vt:lpstr>
      <vt:lpstr>Diapositive 30</vt:lpstr>
      <vt:lpstr>Antibiogramme:</vt:lpstr>
      <vt:lpstr>Diapositive 32</vt:lpstr>
      <vt:lpstr>L’aspect du Méningocoque:</vt:lpstr>
      <vt:lpstr>La Culture:</vt:lpstr>
      <vt:lpstr>Le frottis d’un prélèvement:</vt:lpstr>
      <vt:lpstr>PROPHYLAXIE: </vt:lpstr>
      <vt:lpstr>Diapositive 37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Streptococcaceae Enterococcaceae Neisseria</dc:title>
  <dc:creator>pc lenovo</dc:creator>
  <cp:lastModifiedBy>HoC</cp:lastModifiedBy>
  <cp:revision>322</cp:revision>
  <dcterms:created xsi:type="dcterms:W3CDTF">2016-01-13T19:18:01Z</dcterms:created>
  <dcterms:modified xsi:type="dcterms:W3CDTF">2024-03-11T07:15:12Z</dcterms:modified>
</cp:coreProperties>
</file>