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3" roundtripDataSignature="AMtx7mjqYnmlAF7ZqXkrCAZLPyjh+i9T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5" name="Shape 15"/>
        <p:cNvGrpSpPr/>
        <p:nvPr/>
      </p:nvGrpSpPr>
      <p:grpSpPr>
        <a:xfrm>
          <a:off x="0" y="0"/>
          <a:ext cx="0" cy="0"/>
          <a:chOff x="0" y="0"/>
          <a:chExt cx="0" cy="0"/>
        </a:xfrm>
      </p:grpSpPr>
      <p:sp>
        <p:nvSpPr>
          <p:cNvPr id="16" name="Google Shape;16;p19"/>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72" name="Shape 72"/>
        <p:cNvGrpSpPr/>
        <p:nvPr/>
      </p:nvGrpSpPr>
      <p:grpSpPr>
        <a:xfrm>
          <a:off x="0" y="0"/>
          <a:ext cx="0" cy="0"/>
          <a:chOff x="0" y="0"/>
          <a:chExt cx="0" cy="0"/>
        </a:xfrm>
      </p:grpSpPr>
      <p:sp>
        <p:nvSpPr>
          <p:cNvPr id="73" name="Google Shape;73;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8" name="Shape 78"/>
        <p:cNvGrpSpPr/>
        <p:nvPr/>
      </p:nvGrpSpPr>
      <p:grpSpPr>
        <a:xfrm>
          <a:off x="0" y="0"/>
          <a:ext cx="0" cy="0"/>
          <a:chOff x="0" y="0"/>
          <a:chExt cx="0" cy="0"/>
        </a:xfrm>
      </p:grpSpPr>
      <p:sp>
        <p:nvSpPr>
          <p:cNvPr id="79" name="Google Shape;79;p2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21" name="Shape 21"/>
        <p:cNvGrpSpPr/>
        <p:nvPr/>
      </p:nvGrpSpPr>
      <p:grpSpPr>
        <a:xfrm>
          <a:off x="0" y="0"/>
          <a:ext cx="0" cy="0"/>
          <a:chOff x="0" y="0"/>
          <a:chExt cx="0" cy="0"/>
        </a:xfrm>
      </p:grpSpPr>
      <p:sp>
        <p:nvSpPr>
          <p:cNvPr id="22" name="Google Shape;22;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4" name="Google Shape;24;p2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5" name="Google Shape;2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28" name="Shape 28"/>
        <p:cNvGrpSpPr/>
        <p:nvPr/>
      </p:nvGrpSpPr>
      <p:grpSpPr>
        <a:xfrm>
          <a:off x="0" y="0"/>
          <a:ext cx="0" cy="0"/>
          <a:chOff x="0" y="0"/>
          <a:chExt cx="0" cy="0"/>
        </a:xfrm>
      </p:grpSpPr>
      <p:sp>
        <p:nvSpPr>
          <p:cNvPr id="29" name="Google Shape;29;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 name="Google Shape;3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34" name="Shape 34"/>
        <p:cNvGrpSpPr/>
        <p:nvPr/>
      </p:nvGrpSpPr>
      <p:grpSpPr>
        <a:xfrm>
          <a:off x="0" y="0"/>
          <a:ext cx="0" cy="0"/>
          <a:chOff x="0" y="0"/>
          <a:chExt cx="0" cy="0"/>
        </a:xfrm>
      </p:grpSpPr>
      <p:sp>
        <p:nvSpPr>
          <p:cNvPr id="35" name="Google Shape;35;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39" name="Shape 39"/>
        <p:cNvGrpSpPr/>
        <p:nvPr/>
      </p:nvGrpSpPr>
      <p:grpSpPr>
        <a:xfrm>
          <a:off x="0" y="0"/>
          <a:ext cx="0" cy="0"/>
          <a:chOff x="0" y="0"/>
          <a:chExt cx="0" cy="0"/>
        </a:xfrm>
      </p:grpSpPr>
      <p:sp>
        <p:nvSpPr>
          <p:cNvPr id="40" name="Google Shape;40;p2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2" name="Google Shape;42;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5" name="Shape 45"/>
        <p:cNvGrpSpPr/>
        <p:nvPr/>
      </p:nvGrpSpPr>
      <p:grpSpPr>
        <a:xfrm>
          <a:off x="0" y="0"/>
          <a:ext cx="0" cy="0"/>
          <a:chOff x="0" y="0"/>
          <a:chExt cx="0" cy="0"/>
        </a:xfrm>
      </p:grpSpPr>
      <p:sp>
        <p:nvSpPr>
          <p:cNvPr id="46" name="Google Shape;46;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2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2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2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4" name="Shape 54"/>
        <p:cNvGrpSpPr/>
        <p:nvPr/>
      </p:nvGrpSpPr>
      <p:grpSpPr>
        <a:xfrm>
          <a:off x="0" y="0"/>
          <a:ext cx="0" cy="0"/>
          <a:chOff x="0" y="0"/>
          <a:chExt cx="0" cy="0"/>
        </a:xfrm>
      </p:grpSpPr>
      <p:sp>
        <p:nvSpPr>
          <p:cNvPr id="55" name="Google Shape;55;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8" name="Shape 58"/>
        <p:cNvGrpSpPr/>
        <p:nvPr/>
      </p:nvGrpSpPr>
      <p:grpSpPr>
        <a:xfrm>
          <a:off x="0" y="0"/>
          <a:ext cx="0" cy="0"/>
          <a:chOff x="0" y="0"/>
          <a:chExt cx="0" cy="0"/>
        </a:xfrm>
      </p:grpSpPr>
      <p:sp>
        <p:nvSpPr>
          <p:cNvPr id="59" name="Google Shape;59;p2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5" name="Shape 65"/>
        <p:cNvGrpSpPr/>
        <p:nvPr/>
      </p:nvGrpSpPr>
      <p:grpSpPr>
        <a:xfrm>
          <a:off x="0" y="0"/>
          <a:ext cx="0" cy="0"/>
          <a:chOff x="0" y="0"/>
          <a:chExt cx="0" cy="0"/>
        </a:xfrm>
      </p:grpSpPr>
      <p:sp>
        <p:nvSpPr>
          <p:cNvPr id="66" name="Google Shape;66;p2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7"/>
          <p:cNvSpPr/>
          <p:nvPr>
            <p:ph idx="2" type="pic"/>
          </p:nvPr>
        </p:nvSpPr>
        <p:spPr>
          <a:xfrm>
            <a:off x="1792288" y="612775"/>
            <a:ext cx="5486400" cy="4114800"/>
          </a:xfrm>
          <a:prstGeom prst="rect">
            <a:avLst/>
          </a:prstGeom>
          <a:noFill/>
          <a:ln>
            <a:noFill/>
          </a:ln>
        </p:spPr>
      </p:sp>
      <p:sp>
        <p:nvSpPr>
          <p:cNvPr id="68" name="Google Shape;68;p2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800"/>
              <a:buFont typeface="Calibri"/>
              <a:buNone/>
            </a:pPr>
            <a:r>
              <a:rPr lang="fr-FR" sz="2800" u="sng"/>
              <a:t>Le Genre Acinetobacter</a:t>
            </a:r>
            <a:r>
              <a:rPr lang="fr-FR" sz="2800"/>
              <a:t>:</a:t>
            </a:r>
            <a:endParaRPr sz="2800"/>
          </a:p>
        </p:txBody>
      </p:sp>
      <p:sp>
        <p:nvSpPr>
          <p:cNvPr id="89" name="Google Shape;89;p1"/>
          <p:cNvSpPr txBox="1"/>
          <p:nvPr>
            <p:ph idx="1" type="subTitle"/>
          </p:nvPr>
        </p:nvSpPr>
        <p:spPr>
          <a:xfrm>
            <a:off x="2743200" y="51054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2000"/>
              <a:buNone/>
            </a:pPr>
            <a:r>
              <a:rPr lang="fr-FR" sz="2000"/>
              <a:t>Présentée par Mme S. Kara-slimane,</a:t>
            </a:r>
            <a:endParaRPr/>
          </a:p>
          <a:p>
            <a:pPr indent="0" lvl="0" marL="0" rtl="0" algn="ctr">
              <a:spcBef>
                <a:spcPts val="400"/>
              </a:spcBef>
              <a:spcAft>
                <a:spcPts val="0"/>
              </a:spcAft>
              <a:buClr>
                <a:srgbClr val="888888"/>
              </a:buClr>
              <a:buSzPts val="2000"/>
              <a:buNone/>
            </a:pPr>
            <a:r>
              <a:rPr lang="fr-FR" sz="2000"/>
              <a:t>Maître-assistante en microbiologie,</a:t>
            </a:r>
            <a:endParaRPr/>
          </a:p>
          <a:p>
            <a:pPr indent="0" lvl="0" marL="0" rtl="0" algn="ctr">
              <a:spcBef>
                <a:spcPts val="400"/>
              </a:spcBef>
              <a:spcAft>
                <a:spcPts val="0"/>
              </a:spcAft>
              <a:buClr>
                <a:srgbClr val="888888"/>
              </a:buClr>
              <a:buSzPts val="2000"/>
              <a:buNone/>
            </a:pPr>
            <a:r>
              <a:rPr lang="fr-FR" sz="2000"/>
              <a:t>CHU Béjaia.</a:t>
            </a:r>
            <a:endParaRPr/>
          </a:p>
          <a:p>
            <a:pPr indent="0" lvl="0" marL="0" rtl="0" algn="ctr">
              <a:spcBef>
                <a:spcPts val="400"/>
              </a:spcBef>
              <a:spcAft>
                <a:spcPts val="0"/>
              </a:spcAft>
              <a:buClr>
                <a:srgbClr val="888888"/>
              </a:buClr>
              <a:buSzPts val="2000"/>
              <a:buNone/>
            </a:pPr>
            <a:r>
              <a:rPr lang="fr-FR" sz="2000"/>
              <a:t>2023</a:t>
            </a:r>
            <a:endParaRPr sz="2000"/>
          </a:p>
        </p:txBody>
      </p:sp>
      <p:sp>
        <p:nvSpPr>
          <p:cNvPr id="90" name="Google Shape;9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0"/>
          <p:cNvSpPr txBox="1"/>
          <p:nvPr>
            <p:ph type="title"/>
          </p:nvPr>
        </p:nvSpPr>
        <p:spPr>
          <a:xfrm>
            <a:off x="457200" y="0"/>
            <a:ext cx="8229600" cy="92867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SENSIBILITE AUX ANTIBIOTIQUES</a:t>
            </a:r>
            <a:r>
              <a:rPr lang="fr-FR" sz="2400"/>
              <a:t>:</a:t>
            </a:r>
            <a:endParaRPr sz="2400"/>
          </a:p>
        </p:txBody>
      </p:sp>
      <p:sp>
        <p:nvSpPr>
          <p:cNvPr id="153" name="Google Shape;153;p10"/>
          <p:cNvSpPr txBox="1"/>
          <p:nvPr>
            <p:ph idx="1" type="body"/>
          </p:nvPr>
        </p:nvSpPr>
        <p:spPr>
          <a:xfrm>
            <a:off x="0" y="1142984"/>
            <a:ext cx="9144000" cy="5715016"/>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Acinetobacter baumanii est considéré aujourd’hui comme l’un des bacilles à Gram négatif les plus résistants à l’ensemble des antibiotiques. </a:t>
            </a:r>
            <a:endParaRPr/>
          </a:p>
          <a:p>
            <a:pPr indent="-342900" lvl="0" marL="342900" rtl="0" algn="l">
              <a:spcBef>
                <a:spcPts val="400"/>
              </a:spcBef>
              <a:spcAft>
                <a:spcPts val="0"/>
              </a:spcAft>
              <a:buClr>
                <a:schemeClr val="dk1"/>
              </a:buClr>
              <a:buSzPts val="2000"/>
              <a:buNone/>
            </a:pPr>
            <a:r>
              <a:rPr lang="fr-FR" sz="2000"/>
              <a:t>      L’évolution de sa résistance a été spectaculaire depuis 30 ans.</a:t>
            </a:r>
            <a:endParaRPr/>
          </a:p>
          <a:p>
            <a:pPr indent="-342900" lvl="0" marL="342900" rtl="0" algn="l">
              <a:spcBef>
                <a:spcPts val="400"/>
              </a:spcBef>
              <a:spcAft>
                <a:spcPts val="0"/>
              </a:spcAft>
              <a:buClr>
                <a:schemeClr val="dk1"/>
              </a:buClr>
              <a:buSzPts val="2000"/>
              <a:buNone/>
            </a:pPr>
            <a:r>
              <a:rPr lang="fr-FR" sz="2000"/>
              <a:t>      A. baumannii est naturellement résistant à de nombreux antibiotiques en raison de l'existence de plusieurs mécanismes intrinsèques :</a:t>
            </a:r>
            <a:endParaRPr/>
          </a:p>
          <a:p>
            <a:pPr indent="-342900" lvl="0" marL="342900" rtl="0" algn="l">
              <a:spcBef>
                <a:spcPts val="400"/>
              </a:spcBef>
              <a:spcAft>
                <a:spcPts val="0"/>
              </a:spcAft>
              <a:buClr>
                <a:schemeClr val="dk1"/>
              </a:buClr>
              <a:buSzPts val="2000"/>
              <a:buNone/>
            </a:pPr>
            <a:r>
              <a:rPr lang="fr-FR" sz="2000"/>
              <a:t>     – Membrane externe peu perméable</a:t>
            </a:r>
            <a:endParaRPr/>
          </a:p>
          <a:p>
            <a:pPr indent="-342900" lvl="0" marL="342900" rtl="0" algn="l">
              <a:spcBef>
                <a:spcPts val="400"/>
              </a:spcBef>
              <a:spcAft>
                <a:spcPts val="0"/>
              </a:spcAft>
              <a:buClr>
                <a:schemeClr val="dk1"/>
              </a:buClr>
              <a:buSzPts val="2000"/>
              <a:buNone/>
            </a:pPr>
            <a:r>
              <a:rPr lang="fr-FR" sz="2000"/>
              <a:t>     – Production d’une céphalosporinase à large spectre de type AmpC </a:t>
            </a:r>
            <a:endParaRPr sz="2000"/>
          </a:p>
          <a:p>
            <a:pPr indent="-342900" lvl="0" marL="342900" rtl="0" algn="l">
              <a:spcBef>
                <a:spcPts val="400"/>
              </a:spcBef>
              <a:spcAft>
                <a:spcPts val="0"/>
              </a:spcAft>
              <a:buClr>
                <a:schemeClr val="dk1"/>
              </a:buClr>
              <a:buSzPts val="2000"/>
              <a:buNone/>
            </a:pPr>
            <a:r>
              <a:rPr lang="fr-FR" sz="2000"/>
              <a:t>     – Production d’une oxacillinase de type OXA-51</a:t>
            </a:r>
            <a:endParaRPr/>
          </a:p>
          <a:p>
            <a:pPr indent="-342900" lvl="0" marL="342900" rtl="0" algn="l">
              <a:spcBef>
                <a:spcPts val="400"/>
              </a:spcBef>
              <a:spcAft>
                <a:spcPts val="0"/>
              </a:spcAft>
              <a:buClr>
                <a:schemeClr val="dk1"/>
              </a:buClr>
              <a:buSzPts val="2000"/>
              <a:buNone/>
            </a:pPr>
            <a:r>
              <a:rPr lang="fr-FR" sz="2000"/>
              <a:t>     – Production du système d’efflux actif AdeIJK</a:t>
            </a:r>
            <a:endParaRPr sz="2000"/>
          </a:p>
          <a:p>
            <a:pPr indent="-342900" lvl="0" marL="342900" rtl="0" algn="l">
              <a:spcBef>
                <a:spcPts val="400"/>
              </a:spcBef>
              <a:spcAft>
                <a:spcPts val="0"/>
              </a:spcAft>
              <a:buClr>
                <a:schemeClr val="dk1"/>
              </a:buClr>
              <a:buSzPts val="2000"/>
              <a:buNone/>
            </a:pPr>
            <a:r>
              <a:t/>
            </a:r>
            <a:endParaRPr sz="2000"/>
          </a:p>
          <a:p>
            <a:pPr indent="-342900" lvl="0" marL="342900" rtl="0" algn="ctr">
              <a:spcBef>
                <a:spcPts val="400"/>
              </a:spcBef>
              <a:spcAft>
                <a:spcPts val="0"/>
              </a:spcAft>
              <a:buClr>
                <a:schemeClr val="dk1"/>
              </a:buClr>
              <a:buSzPts val="2000"/>
              <a:buNone/>
            </a:pPr>
            <a:r>
              <a:rPr lang="fr-FR" sz="2000"/>
              <a:t>      </a:t>
            </a:r>
            <a:endParaRPr sz="2000"/>
          </a:p>
        </p:txBody>
      </p:sp>
      <p:sp>
        <p:nvSpPr>
          <p:cNvPr id="154" name="Google Shape;15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La Sensibilité aux antibiotiques:</a:t>
            </a:r>
            <a:endParaRPr sz="2400" u="sng"/>
          </a:p>
        </p:txBody>
      </p:sp>
      <p:sp>
        <p:nvSpPr>
          <p:cNvPr id="160" name="Google Shape;160;p11"/>
          <p:cNvSpPr txBox="1"/>
          <p:nvPr>
            <p:ph idx="1" type="body"/>
          </p:nvPr>
        </p:nvSpPr>
        <p:spPr>
          <a:xfrm>
            <a:off x="0" y="1600200"/>
            <a:ext cx="9144000" cy="52578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Char char="•"/>
            </a:pPr>
            <a:r>
              <a:rPr lang="fr-FR" sz="2000"/>
              <a:t>Les antibiotiques habituellement actifs sur A. baumannii sont les suivants:</a:t>
            </a:r>
            <a:endParaRPr/>
          </a:p>
          <a:p>
            <a:pPr indent="-342900" lvl="0" marL="342900" rtl="0" algn="l">
              <a:spcBef>
                <a:spcPts val="400"/>
              </a:spcBef>
              <a:spcAft>
                <a:spcPts val="0"/>
              </a:spcAft>
              <a:buClr>
                <a:schemeClr val="dk1"/>
              </a:buClr>
              <a:buSzPts val="2000"/>
              <a:buChar char="•"/>
            </a:pPr>
            <a:r>
              <a:rPr lang="fr-FR" sz="2000"/>
              <a:t>β-lactamines : pipéracilline-tazobactam, ceftazidime, céfépime, imipénème et méropénème - Aminosides : tobramycine, gentamicine et amikacine - Fluoroquinolones - Polymyxines : polymyxine B et colistine - Tétracyclines et glycylcyclines - Autres : sulfaméthoxazole-triméthoprime.</a:t>
            </a:r>
            <a:endParaRPr/>
          </a:p>
          <a:p>
            <a:pPr indent="-342900" lvl="0" marL="342900" rtl="0" algn="l">
              <a:spcBef>
                <a:spcPts val="400"/>
              </a:spcBef>
              <a:spcAft>
                <a:spcPts val="0"/>
              </a:spcAft>
              <a:buClr>
                <a:schemeClr val="dk1"/>
              </a:buClr>
              <a:buSzPts val="2000"/>
              <a:buChar char="•"/>
            </a:pPr>
            <a:r>
              <a:rPr lang="fr-FR" sz="2000"/>
              <a:t>L’antibiogramme est réalisé sur Mueller Hinton.</a:t>
            </a:r>
            <a:endParaRPr sz="2000"/>
          </a:p>
        </p:txBody>
      </p:sp>
      <p:sp>
        <p:nvSpPr>
          <p:cNvPr id="161" name="Google Shape;161;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La Sensibilité aux Antibiotiques:</a:t>
            </a:r>
            <a:endParaRPr sz="2400" u="sng"/>
          </a:p>
        </p:txBody>
      </p:sp>
      <p:sp>
        <p:nvSpPr>
          <p:cNvPr id="167" name="Google Shape;167;p12"/>
          <p:cNvSpPr txBox="1"/>
          <p:nvPr>
            <p:ph idx="1" type="body"/>
          </p:nvPr>
        </p:nvSpPr>
        <p:spPr>
          <a:xfrm>
            <a:off x="0" y="1357298"/>
            <a:ext cx="9144000" cy="550070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A. baumannii est capable d’accroître son niveau de résistance à un ou plusieurs de ces antibiotiques, soit par le biais de mutations modifiant ses mécanismes intrinsèques, soit par l'acquisition de matériel génétique étranger codant des mécanismes transférables.</a:t>
            </a:r>
            <a:endParaRPr/>
          </a:p>
          <a:p>
            <a:pPr indent="-342900" lvl="0" marL="342900" rtl="0" algn="l">
              <a:spcBef>
                <a:spcPts val="400"/>
              </a:spcBef>
              <a:spcAft>
                <a:spcPts val="0"/>
              </a:spcAft>
              <a:buClr>
                <a:schemeClr val="dk1"/>
              </a:buClr>
              <a:buSzPts val="2000"/>
              <a:buNone/>
            </a:pPr>
            <a:r>
              <a:rPr lang="fr-FR" sz="2000"/>
              <a:t>       La multi-résistance aux antibiotiques de cette espèce tend à devenir un problème de Santé Publique car des souches résistantes à la quasi-totalité des antibiotiques disponibles sont maintenant isolées. </a:t>
            </a:r>
            <a:endParaRPr sz="2000"/>
          </a:p>
          <a:p>
            <a:pPr indent="-342900" lvl="0" marL="342900" rtl="0" algn="l">
              <a:spcBef>
                <a:spcPts val="400"/>
              </a:spcBef>
              <a:spcAft>
                <a:spcPts val="0"/>
              </a:spcAft>
              <a:buClr>
                <a:schemeClr val="dk1"/>
              </a:buClr>
              <a:buSzPts val="2000"/>
              <a:buNone/>
            </a:pPr>
            <a:r>
              <a:rPr lang="fr-FR" sz="2000"/>
              <a:t>      La pression de sélection antibiotique forte et continue dans les services hospitaliers, en particulier dans les services de soins intensifs, favorise l’émergence de ces souches multirésistantes.</a:t>
            </a:r>
            <a:endParaRPr/>
          </a:p>
          <a:p>
            <a:pPr indent="-342900" lvl="0" marL="342900" rtl="0" algn="l">
              <a:spcBef>
                <a:spcPts val="400"/>
              </a:spcBef>
              <a:spcAft>
                <a:spcPts val="0"/>
              </a:spcAft>
              <a:buClr>
                <a:schemeClr val="dk1"/>
              </a:buClr>
              <a:buSzPts val="2000"/>
              <a:buNone/>
            </a:pPr>
            <a:r>
              <a:rPr lang="fr-FR" sz="2000"/>
              <a:t>      L’antibiothérapie sera à adapter à chaque patient en fonction des résultats de l’antibiogramme. </a:t>
            </a:r>
            <a:endParaRPr sz="2000"/>
          </a:p>
          <a:p>
            <a:pPr indent="-342900" lvl="0" marL="342900" rtl="0" algn="l">
              <a:spcBef>
                <a:spcPts val="400"/>
              </a:spcBef>
              <a:spcAft>
                <a:spcPts val="0"/>
              </a:spcAft>
              <a:buClr>
                <a:schemeClr val="dk1"/>
              </a:buClr>
              <a:buSzPts val="2000"/>
              <a:buNone/>
            </a:pPr>
            <a:r>
              <a:rPr lang="fr-FR" sz="2000"/>
              <a:t>      le traitement des souches sauvages repose en général sur une β-lactamine (carbapénème en général), associée ou non à un aminoside ou à une fluoroquinolone.</a:t>
            </a:r>
            <a:endParaRPr sz="2000"/>
          </a:p>
        </p:txBody>
      </p:sp>
      <p:sp>
        <p:nvSpPr>
          <p:cNvPr id="168" name="Google Shape;168;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Aspect au Gram de l’Acinetobacter</a:t>
            </a:r>
            <a:r>
              <a:rPr lang="fr-FR" sz="2400"/>
              <a:t>:</a:t>
            </a:r>
            <a:endParaRPr sz="2400"/>
          </a:p>
        </p:txBody>
      </p:sp>
      <p:sp>
        <p:nvSpPr>
          <p:cNvPr id="174" name="Google Shape;174;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HP N'TIC\Desktop\cours 06032023\this-gram-stained-photomicrograph-depicts-numerous-gram-negative-acinetobacter-K1F8EC.jpg" id="175" name="Google Shape;175;p13"/>
          <p:cNvPicPr preferRelativeResize="0"/>
          <p:nvPr/>
        </p:nvPicPr>
        <p:blipFill rotWithShape="1">
          <a:blip r:embed="rId3">
            <a:alphaModFix/>
          </a:blip>
          <a:srcRect b="0" l="0" r="0" t="0"/>
          <a:stretch/>
        </p:blipFill>
        <p:spPr>
          <a:xfrm>
            <a:off x="714348" y="1714488"/>
            <a:ext cx="6500858" cy="42862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Aspect au Gram de l’Acinetobacter:</a:t>
            </a:r>
            <a:endParaRPr sz="2400"/>
          </a:p>
        </p:txBody>
      </p:sp>
      <p:sp>
        <p:nvSpPr>
          <p:cNvPr id="181" name="Google Shape;181;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HP N'TIC\Desktop\cours 06032023\acinetobacter-9912.jpg" id="182" name="Google Shape;182;p14"/>
          <p:cNvPicPr preferRelativeResize="0"/>
          <p:nvPr/>
        </p:nvPicPr>
        <p:blipFill rotWithShape="1">
          <a:blip r:embed="rId3">
            <a:alphaModFix/>
          </a:blip>
          <a:srcRect b="0" l="0" r="0" t="0"/>
          <a:stretch/>
        </p:blipFill>
        <p:spPr>
          <a:xfrm>
            <a:off x="76200" y="1231900"/>
            <a:ext cx="8991600" cy="4394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Aspect des Colonies sur un milieu Sélectif MacConkey Agar</a:t>
            </a:r>
            <a:r>
              <a:rPr lang="fr-FR" sz="2400"/>
              <a:t>:</a:t>
            </a:r>
            <a:endParaRPr sz="2400"/>
          </a:p>
        </p:txBody>
      </p:sp>
      <p:sp>
        <p:nvSpPr>
          <p:cNvPr id="188" name="Google Shape;188;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HP N'TIC\Desktop\cours 06032023\Acinetobacter-on-MacConkey-agar.jpg" id="189" name="Google Shape;189;p15"/>
          <p:cNvPicPr preferRelativeResize="0"/>
          <p:nvPr/>
        </p:nvPicPr>
        <p:blipFill rotWithShape="1">
          <a:blip r:embed="rId3">
            <a:alphaModFix/>
          </a:blip>
          <a:srcRect b="0" l="0" r="0" t="0"/>
          <a:stretch/>
        </p:blipFill>
        <p:spPr>
          <a:xfrm>
            <a:off x="1571604" y="1428736"/>
            <a:ext cx="5705475" cy="4800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L’Antibiogramme:</a:t>
            </a:r>
            <a:br>
              <a:rPr lang="fr-FR" sz="2400" u="sng"/>
            </a:br>
            <a:endParaRPr sz="2400" u="sng"/>
          </a:p>
        </p:txBody>
      </p:sp>
      <p:sp>
        <p:nvSpPr>
          <p:cNvPr id="195" name="Google Shape;195;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http://www.microbes-edu.org/mecanisme/Pheno1/baum1.jpg" id="196" name="Google Shape;196;p16"/>
          <p:cNvPicPr preferRelativeResize="0"/>
          <p:nvPr/>
        </p:nvPicPr>
        <p:blipFill rotWithShape="1">
          <a:blip r:embed="rId3">
            <a:alphaModFix/>
          </a:blip>
          <a:srcRect b="0" l="0" r="0" t="0"/>
          <a:stretch/>
        </p:blipFill>
        <p:spPr>
          <a:xfrm>
            <a:off x="1428728" y="1857364"/>
            <a:ext cx="4762500" cy="46482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202" name="Google Shape;202;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
        <p:nvSpPr>
          <p:cNvPr id="203" name="Google Shape;20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800"/>
              <a:buFont typeface="Calibri"/>
              <a:buNone/>
            </a:pPr>
            <a:r>
              <a:rPr lang="fr-FR" sz="2800" u="sng"/>
              <a:t>Le Plan:</a:t>
            </a:r>
            <a:endParaRPr sz="2800" u="sng"/>
          </a:p>
        </p:txBody>
      </p:sp>
      <p:sp>
        <p:nvSpPr>
          <p:cNvPr id="96" name="Google Shape;96;p2"/>
          <p:cNvSpPr txBox="1"/>
          <p:nvPr>
            <p:ph idx="1" type="body"/>
          </p:nvPr>
        </p:nvSpPr>
        <p:spPr>
          <a:xfrm>
            <a:off x="0" y="1285860"/>
            <a:ext cx="4495800" cy="557214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I. Généralités.</a:t>
            </a:r>
            <a:endParaRPr/>
          </a:p>
          <a:p>
            <a:pPr indent="-342900" lvl="0" marL="342900" rtl="0" algn="l">
              <a:spcBef>
                <a:spcPts val="400"/>
              </a:spcBef>
              <a:spcAft>
                <a:spcPts val="0"/>
              </a:spcAft>
              <a:buClr>
                <a:schemeClr val="dk1"/>
              </a:buClr>
              <a:buSzPts val="2000"/>
              <a:buNone/>
            </a:pPr>
            <a:r>
              <a:rPr lang="fr-FR" sz="2000"/>
              <a:t>  II. Pouvoir pathogène et Habitat.</a:t>
            </a:r>
            <a:endParaRPr/>
          </a:p>
          <a:p>
            <a:pPr indent="-342900" lvl="0" marL="342900" rtl="0" algn="l">
              <a:spcBef>
                <a:spcPts val="400"/>
              </a:spcBef>
              <a:spcAft>
                <a:spcPts val="0"/>
              </a:spcAft>
              <a:buClr>
                <a:schemeClr val="dk1"/>
              </a:buClr>
              <a:buSzPts val="2000"/>
              <a:buNone/>
            </a:pPr>
            <a:r>
              <a:rPr lang="fr-FR" sz="2000"/>
              <a:t> III. Le Diagnostic au laboratoire:</a:t>
            </a:r>
            <a:endParaRPr/>
          </a:p>
          <a:p>
            <a:pPr indent="-342900" lvl="0" marL="342900" rtl="0" algn="l">
              <a:spcBef>
                <a:spcPts val="400"/>
              </a:spcBef>
              <a:spcAft>
                <a:spcPts val="0"/>
              </a:spcAft>
              <a:buClr>
                <a:schemeClr val="dk1"/>
              </a:buClr>
              <a:buSzPts val="2000"/>
              <a:buNone/>
            </a:pPr>
            <a:r>
              <a:rPr lang="fr-FR" sz="2000"/>
              <a:t>     1. Les Prélèvements.</a:t>
            </a:r>
            <a:endParaRPr/>
          </a:p>
          <a:p>
            <a:pPr indent="-342900" lvl="0" marL="342900" rtl="0" algn="l">
              <a:spcBef>
                <a:spcPts val="400"/>
              </a:spcBef>
              <a:spcAft>
                <a:spcPts val="0"/>
              </a:spcAft>
              <a:buClr>
                <a:schemeClr val="dk1"/>
              </a:buClr>
              <a:buSzPts val="2000"/>
              <a:buNone/>
            </a:pPr>
            <a:r>
              <a:rPr lang="fr-FR" sz="2000"/>
              <a:t>     2. Examen Direct.</a:t>
            </a:r>
            <a:endParaRPr/>
          </a:p>
          <a:p>
            <a:pPr indent="-342900" lvl="0" marL="342900" rtl="0" algn="l">
              <a:spcBef>
                <a:spcPts val="400"/>
              </a:spcBef>
              <a:spcAft>
                <a:spcPts val="0"/>
              </a:spcAft>
              <a:buClr>
                <a:schemeClr val="dk1"/>
              </a:buClr>
              <a:buSzPts val="2000"/>
              <a:buNone/>
            </a:pPr>
            <a:r>
              <a:rPr lang="fr-FR" sz="2000"/>
              <a:t>     3. Les Milieux de Culture.</a:t>
            </a:r>
            <a:endParaRPr/>
          </a:p>
          <a:p>
            <a:pPr indent="-342900" lvl="0" marL="342900" rtl="0" algn="l">
              <a:spcBef>
                <a:spcPts val="400"/>
              </a:spcBef>
              <a:spcAft>
                <a:spcPts val="0"/>
              </a:spcAft>
              <a:buClr>
                <a:schemeClr val="dk1"/>
              </a:buClr>
              <a:buSzPts val="2000"/>
              <a:buNone/>
            </a:pPr>
            <a:r>
              <a:rPr lang="fr-FR" sz="2000"/>
              <a:t>     4. Le Diagnostic:  </a:t>
            </a:r>
            <a:endParaRPr/>
          </a:p>
          <a:p>
            <a:pPr indent="-342900" lvl="0" marL="342900" rtl="0" algn="l">
              <a:spcBef>
                <a:spcPts val="400"/>
              </a:spcBef>
              <a:spcAft>
                <a:spcPts val="0"/>
              </a:spcAft>
              <a:buClr>
                <a:schemeClr val="dk1"/>
              </a:buClr>
              <a:buSzPts val="2000"/>
              <a:buNone/>
            </a:pPr>
            <a:r>
              <a:rPr lang="fr-FR" sz="2000"/>
              <a:t>          -du Genre.</a:t>
            </a:r>
            <a:endParaRPr/>
          </a:p>
          <a:p>
            <a:pPr indent="-342900" lvl="0" marL="342900" rtl="0" algn="l">
              <a:spcBef>
                <a:spcPts val="400"/>
              </a:spcBef>
              <a:spcAft>
                <a:spcPts val="0"/>
              </a:spcAft>
              <a:buClr>
                <a:schemeClr val="dk1"/>
              </a:buClr>
              <a:buSzPts val="2000"/>
              <a:buNone/>
            </a:pPr>
            <a:r>
              <a:rPr lang="fr-FR" sz="2000"/>
              <a:t>          - Les Facteurs de Virulence.</a:t>
            </a:r>
            <a:endParaRPr/>
          </a:p>
          <a:p>
            <a:pPr indent="-342900" lvl="0" marL="342900" rtl="0" algn="l">
              <a:spcBef>
                <a:spcPts val="400"/>
              </a:spcBef>
              <a:spcAft>
                <a:spcPts val="0"/>
              </a:spcAft>
              <a:buClr>
                <a:schemeClr val="dk1"/>
              </a:buClr>
              <a:buSzPts val="2000"/>
              <a:buNone/>
            </a:pPr>
            <a:r>
              <a:rPr lang="fr-FR" sz="2000"/>
              <a:t>          - La sensibilité aux Antbiotiques.</a:t>
            </a:r>
            <a:endParaRPr/>
          </a:p>
          <a:p>
            <a:pPr indent="-342900" lvl="0" marL="342900" rtl="0" algn="l">
              <a:spcBef>
                <a:spcPts val="400"/>
              </a:spcBef>
              <a:spcAft>
                <a:spcPts val="0"/>
              </a:spcAft>
              <a:buClr>
                <a:schemeClr val="dk1"/>
              </a:buClr>
              <a:buSzPts val="2000"/>
              <a:buNone/>
            </a:pPr>
            <a:r>
              <a:rPr lang="fr-FR" sz="2000"/>
              <a:t>            </a:t>
            </a:r>
            <a:endParaRPr sz="2000"/>
          </a:p>
        </p:txBody>
      </p:sp>
      <p:sp>
        <p:nvSpPr>
          <p:cNvPr id="97" name="Google Shape;97;p2"/>
          <p:cNvSpPr txBox="1"/>
          <p:nvPr>
            <p:ph idx="2" type="body"/>
          </p:nvPr>
        </p:nvSpPr>
        <p:spPr>
          <a:xfrm>
            <a:off x="4648200" y="1285860"/>
            <a:ext cx="4495800" cy="557214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Les Béta-lactamines.</a:t>
            </a:r>
            <a:endParaRPr/>
          </a:p>
          <a:p>
            <a:pPr indent="-342900" lvl="0" marL="342900" rtl="0" algn="l">
              <a:spcBef>
                <a:spcPts val="400"/>
              </a:spcBef>
              <a:spcAft>
                <a:spcPts val="0"/>
              </a:spcAft>
              <a:buClr>
                <a:schemeClr val="dk1"/>
              </a:buClr>
              <a:buSzPts val="2000"/>
              <a:buNone/>
            </a:pPr>
            <a:r>
              <a:rPr lang="fr-FR" sz="2000"/>
              <a:t>        Les Aminosides.</a:t>
            </a:r>
            <a:endParaRPr/>
          </a:p>
          <a:p>
            <a:pPr indent="-342900" lvl="0" marL="342900" rtl="0" algn="l">
              <a:spcBef>
                <a:spcPts val="400"/>
              </a:spcBef>
              <a:spcAft>
                <a:spcPts val="0"/>
              </a:spcAft>
              <a:buClr>
                <a:schemeClr val="dk1"/>
              </a:buClr>
              <a:buSzPts val="2000"/>
              <a:buNone/>
            </a:pPr>
            <a:r>
              <a:rPr lang="fr-FR" sz="2000"/>
              <a:t>        Les Quinolones.</a:t>
            </a:r>
            <a:endParaRPr/>
          </a:p>
          <a:p>
            <a:pPr indent="-342900" lvl="0" marL="342900" rtl="0" algn="l">
              <a:spcBef>
                <a:spcPts val="400"/>
              </a:spcBef>
              <a:spcAft>
                <a:spcPts val="0"/>
              </a:spcAft>
              <a:buClr>
                <a:schemeClr val="dk1"/>
              </a:buClr>
              <a:buSzPts val="2000"/>
              <a:buNone/>
            </a:pPr>
            <a:r>
              <a:rPr lang="fr-FR" sz="2000"/>
              <a:t>        Autres familles d’Antibiotiques.</a:t>
            </a:r>
            <a:endParaRPr/>
          </a:p>
          <a:p>
            <a:pPr indent="-342900" lvl="0" marL="342900" rtl="0" algn="l">
              <a:spcBef>
                <a:spcPts val="400"/>
              </a:spcBef>
              <a:spcAft>
                <a:spcPts val="0"/>
              </a:spcAft>
              <a:buClr>
                <a:schemeClr val="dk1"/>
              </a:buClr>
              <a:buSzPts val="2000"/>
              <a:buNone/>
            </a:pPr>
            <a:r>
              <a:rPr lang="fr-FR" sz="2000"/>
              <a:t>     </a:t>
            </a:r>
            <a:endParaRPr sz="2000"/>
          </a:p>
        </p:txBody>
      </p:sp>
      <p:sp>
        <p:nvSpPr>
          <p:cNvPr id="98" name="Google Shape;98;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
          <p:cNvSpPr txBox="1"/>
          <p:nvPr>
            <p:ph type="title"/>
          </p:nvPr>
        </p:nvSpPr>
        <p:spPr>
          <a:xfrm>
            <a:off x="457200" y="0"/>
            <a:ext cx="8229600" cy="1071546"/>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Généralités:</a:t>
            </a:r>
            <a:endParaRPr sz="2400" u="sng"/>
          </a:p>
        </p:txBody>
      </p:sp>
      <p:sp>
        <p:nvSpPr>
          <p:cNvPr id="104" name="Google Shape;104;p3"/>
          <p:cNvSpPr txBox="1"/>
          <p:nvPr>
            <p:ph idx="1" type="body"/>
          </p:nvPr>
        </p:nvSpPr>
        <p:spPr>
          <a:xfrm>
            <a:off x="0" y="1357298"/>
            <a:ext cx="9144000" cy="550070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Le genre </a:t>
            </a:r>
            <a:r>
              <a:rPr i="1" lang="fr-FR" sz="2000"/>
              <a:t>Acinetobacter rassemble des bacilles à Gram </a:t>
            </a:r>
            <a:r>
              <a:rPr lang="fr-FR" sz="2000"/>
              <a:t>négatif d'aspect coccoïde ,et parfois difficilement décolorables par la technique de Gram. </a:t>
            </a:r>
            <a:endParaRPr sz="2000"/>
          </a:p>
          <a:p>
            <a:pPr indent="-342900" lvl="0" marL="342900" rtl="0" algn="l">
              <a:spcBef>
                <a:spcPts val="400"/>
              </a:spcBef>
              <a:spcAft>
                <a:spcPts val="0"/>
              </a:spcAft>
              <a:buClr>
                <a:schemeClr val="dk1"/>
              </a:buClr>
              <a:buSzPts val="2000"/>
              <a:buNone/>
            </a:pPr>
            <a:r>
              <a:rPr lang="fr-FR" sz="2000"/>
              <a:t>Ces bacilles aérobies stricts non pigmentés et non fermentaires sont dépourvus de flagelles, ne réduisent pas les nitrates et sont oxydase négatif.</a:t>
            </a:r>
            <a:endParaRPr/>
          </a:p>
          <a:p>
            <a:pPr indent="-342900" lvl="0" marL="342900" rtl="0" algn="l">
              <a:spcBef>
                <a:spcPts val="400"/>
              </a:spcBef>
              <a:spcAft>
                <a:spcPts val="0"/>
              </a:spcAft>
              <a:buClr>
                <a:schemeClr val="dk1"/>
              </a:buClr>
              <a:buSzPts val="2000"/>
              <a:buNone/>
            </a:pPr>
            <a:r>
              <a:rPr lang="fr-FR" sz="2000"/>
              <a:t>La plupart des souches peuvent se développer entre 20 et 30° C dans des milieux minimaux. </a:t>
            </a:r>
            <a:endParaRPr sz="2000"/>
          </a:p>
          <a:p>
            <a:pPr indent="-342900" lvl="0" marL="342900" rtl="0" algn="l">
              <a:spcBef>
                <a:spcPts val="400"/>
              </a:spcBef>
              <a:spcAft>
                <a:spcPts val="0"/>
              </a:spcAft>
              <a:buClr>
                <a:schemeClr val="dk1"/>
              </a:buClr>
              <a:buSzPts val="2000"/>
              <a:buNone/>
            </a:pPr>
            <a:r>
              <a:rPr lang="fr-FR" sz="2000"/>
              <a:t>Le genre </a:t>
            </a:r>
            <a:r>
              <a:rPr i="1" lang="fr-FR" sz="2000"/>
              <a:t>Acinetobacter est  </a:t>
            </a:r>
            <a:r>
              <a:rPr lang="fr-FR" sz="2000"/>
              <a:t>inclus dans la famille des </a:t>
            </a:r>
            <a:r>
              <a:rPr i="1" lang="fr-FR" sz="2000"/>
              <a:t>Moraxellaceae. </a:t>
            </a:r>
            <a:endParaRPr sz="2000"/>
          </a:p>
        </p:txBody>
      </p:sp>
      <p:sp>
        <p:nvSpPr>
          <p:cNvPr id="105" name="Google Shape;105;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4"/>
          <p:cNvSpPr txBox="1"/>
          <p:nvPr>
            <p:ph type="title"/>
          </p:nvPr>
        </p:nvSpPr>
        <p:spPr>
          <a:xfrm>
            <a:off x="457200" y="0"/>
            <a:ext cx="8229600" cy="114298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Pouvoir pathogène et habitat:</a:t>
            </a:r>
            <a:br>
              <a:rPr lang="fr-FR" sz="2400" u="sng"/>
            </a:br>
            <a:endParaRPr sz="2400" u="sng"/>
          </a:p>
        </p:txBody>
      </p:sp>
      <p:sp>
        <p:nvSpPr>
          <p:cNvPr id="111" name="Google Shape;111;p4"/>
          <p:cNvSpPr txBox="1"/>
          <p:nvPr>
            <p:ph idx="1" type="body"/>
          </p:nvPr>
        </p:nvSpPr>
        <p:spPr>
          <a:xfrm>
            <a:off x="0" y="1071546"/>
            <a:ext cx="9144000" cy="578645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Les </a:t>
            </a:r>
            <a:r>
              <a:rPr i="1" lang="fr-FR" sz="2000"/>
              <a:t>Acinetobacter sont des micro-organismes ubiquistes </a:t>
            </a:r>
            <a:r>
              <a:rPr lang="fr-FR" sz="2000"/>
              <a:t>de l'environnement naturel et hospitalier, présents dans le sol, l'eau; ils peuvent survivre à la fois sur des surfaces humides et sèches.</a:t>
            </a:r>
            <a:endParaRPr/>
          </a:p>
          <a:p>
            <a:pPr indent="-342900" lvl="0" marL="342900" rtl="0" algn="l">
              <a:spcBef>
                <a:spcPts val="400"/>
              </a:spcBef>
              <a:spcAft>
                <a:spcPts val="0"/>
              </a:spcAft>
              <a:buClr>
                <a:schemeClr val="dk1"/>
              </a:buClr>
              <a:buSzPts val="2000"/>
              <a:buNone/>
            </a:pPr>
            <a:r>
              <a:rPr lang="fr-FR" sz="2000"/>
              <a:t>      D'autres espèces font partie de la flore cutanée de l'homme et des animaux, en particulier </a:t>
            </a:r>
            <a:r>
              <a:rPr i="1" lang="fr-FR" sz="2000"/>
              <a:t>A. baumannii , </a:t>
            </a:r>
            <a:r>
              <a:rPr lang="fr-FR" sz="2000"/>
              <a:t>agent fréquent de colonisation cutanée et muqueuse chez les patients hospitalisés en unité de soins intensifs. </a:t>
            </a:r>
            <a:endParaRPr/>
          </a:p>
          <a:p>
            <a:pPr indent="-342900" lvl="0" marL="342900" rtl="0" algn="l">
              <a:spcBef>
                <a:spcPts val="400"/>
              </a:spcBef>
              <a:spcAft>
                <a:spcPts val="0"/>
              </a:spcAft>
              <a:buClr>
                <a:schemeClr val="dk1"/>
              </a:buClr>
              <a:buSzPts val="2000"/>
              <a:buNone/>
            </a:pPr>
            <a:r>
              <a:rPr lang="fr-FR" sz="2000"/>
              <a:t>      Cette bactérie est responsable d'infections nosocomiales qui concernent l'arbre respiratoire, l'appareil urinaire, les plaies, sur cathéter, et peuvent évoluer vers une bactériémie. </a:t>
            </a:r>
            <a:endParaRPr/>
          </a:p>
          <a:p>
            <a:pPr indent="-342900" lvl="0" marL="342900" rtl="0" algn="l">
              <a:spcBef>
                <a:spcPts val="400"/>
              </a:spcBef>
              <a:spcAft>
                <a:spcPts val="0"/>
              </a:spcAft>
              <a:buClr>
                <a:schemeClr val="dk1"/>
              </a:buClr>
              <a:buSzPts val="2000"/>
              <a:buNone/>
            </a:pPr>
            <a:r>
              <a:rPr lang="fr-FR" sz="2000"/>
              <a:t>      D'autres manifestations cliniques ont été observées : pleurésies, péritonite chez les</a:t>
            </a:r>
            <a:endParaRPr/>
          </a:p>
          <a:p>
            <a:pPr indent="-342900" lvl="0" marL="342900" rtl="0" algn="l">
              <a:spcBef>
                <a:spcPts val="400"/>
              </a:spcBef>
              <a:spcAft>
                <a:spcPts val="0"/>
              </a:spcAft>
              <a:buClr>
                <a:schemeClr val="dk1"/>
              </a:buClr>
              <a:buSzPts val="2000"/>
              <a:buNone/>
            </a:pPr>
            <a:r>
              <a:rPr lang="fr-FR" sz="2000"/>
              <a:t>      dialysés, méningites, etc. </a:t>
            </a:r>
            <a:endParaRPr/>
          </a:p>
          <a:p>
            <a:pPr indent="-342900" lvl="0" marL="342900" rtl="0" algn="l">
              <a:spcBef>
                <a:spcPts val="400"/>
              </a:spcBef>
              <a:spcAft>
                <a:spcPts val="0"/>
              </a:spcAft>
              <a:buClr>
                <a:schemeClr val="dk1"/>
              </a:buClr>
              <a:buSzPts val="2000"/>
              <a:buNone/>
            </a:pPr>
            <a:r>
              <a:rPr lang="fr-FR" sz="2000"/>
              <a:t>     Les infections humaines sont dues principalement à </a:t>
            </a:r>
            <a:r>
              <a:rPr i="1" lang="fr-FR" sz="2000"/>
              <a:t>A. baumannii mais d'autres espèces sont </a:t>
            </a:r>
            <a:r>
              <a:rPr lang="fr-FR" sz="2000"/>
              <a:t>occasionnellement impliquées. </a:t>
            </a:r>
            <a:endParaRPr sz="2000"/>
          </a:p>
        </p:txBody>
      </p:sp>
      <p:sp>
        <p:nvSpPr>
          <p:cNvPr id="112" name="Google Shape;112;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5"/>
          <p:cNvSpPr txBox="1"/>
          <p:nvPr>
            <p:ph type="title"/>
          </p:nvPr>
        </p:nvSpPr>
        <p:spPr>
          <a:xfrm>
            <a:off x="457200" y="0"/>
            <a:ext cx="8229600" cy="1142984"/>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br>
              <a:rPr lang="fr-FR" sz="2400" u="sng"/>
            </a:br>
            <a:r>
              <a:rPr lang="fr-FR" sz="2400" u="sng"/>
              <a:t>Pouvoir pathogène et habitat:</a:t>
            </a:r>
            <a:br>
              <a:rPr lang="fr-FR" sz="2400" u="sng"/>
            </a:br>
            <a:endParaRPr sz="2400"/>
          </a:p>
        </p:txBody>
      </p:sp>
      <p:sp>
        <p:nvSpPr>
          <p:cNvPr id="118" name="Google Shape;118;p5"/>
          <p:cNvSpPr txBox="1"/>
          <p:nvPr>
            <p:ph idx="1" type="body"/>
          </p:nvPr>
        </p:nvSpPr>
        <p:spPr>
          <a:xfrm>
            <a:off x="0" y="1214422"/>
            <a:ext cx="9144000" cy="5643578"/>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Ces infections se manifestent souvent par bouffées épidémiques et sont dues à des souches multirésistantes. </a:t>
            </a:r>
            <a:endParaRPr/>
          </a:p>
          <a:p>
            <a:pPr indent="-342900" lvl="0" marL="342900" rtl="0" algn="l">
              <a:spcBef>
                <a:spcPts val="400"/>
              </a:spcBef>
              <a:spcAft>
                <a:spcPts val="0"/>
              </a:spcAft>
              <a:buClr>
                <a:schemeClr val="dk1"/>
              </a:buClr>
              <a:buSzPts val="2000"/>
              <a:buNone/>
            </a:pPr>
            <a:r>
              <a:rPr lang="fr-FR" sz="2000"/>
              <a:t>Un traitement antibiotique, un acte chirurgical et un séjour dans une unité de soins intensifs constituent les principaux facteurs de risque à la survenue de ces infections. </a:t>
            </a:r>
            <a:endParaRPr/>
          </a:p>
          <a:p>
            <a:pPr indent="-342900" lvl="0" marL="342900" rtl="0" algn="l">
              <a:spcBef>
                <a:spcPts val="400"/>
              </a:spcBef>
              <a:spcAft>
                <a:spcPts val="0"/>
              </a:spcAft>
              <a:buClr>
                <a:schemeClr val="dk1"/>
              </a:buClr>
              <a:buSzPts val="2000"/>
              <a:buNone/>
            </a:pPr>
            <a:r>
              <a:rPr lang="fr-FR" sz="2000"/>
              <a:t>La prévalence actuelle des infections à </a:t>
            </a:r>
            <a:r>
              <a:rPr i="1" lang="fr-FR" sz="2000"/>
              <a:t>Acinetobacter est de l'ordre de 9 % dans les CHU, et un </a:t>
            </a:r>
            <a:r>
              <a:rPr lang="fr-FR" sz="2000"/>
              <a:t>peu moindre dans les hôpitaux généraux (environ 7 %).</a:t>
            </a:r>
            <a:endParaRPr/>
          </a:p>
          <a:p>
            <a:pPr indent="-342900" lvl="0" marL="342900" rtl="0" algn="l">
              <a:spcBef>
                <a:spcPts val="400"/>
              </a:spcBef>
              <a:spcAft>
                <a:spcPts val="0"/>
              </a:spcAft>
              <a:buClr>
                <a:schemeClr val="dk1"/>
              </a:buClr>
              <a:buSzPts val="2000"/>
              <a:buNone/>
            </a:pPr>
            <a:r>
              <a:rPr lang="fr-FR" sz="2000"/>
              <a:t>Plus récemment, cette bactérie s'est illustrée comme une cause d'infections graves sur des plaies de guerre lors des conflits en Afghanistan et en Irak avec plus de 100 cas de bactériémies répertoriées. </a:t>
            </a:r>
            <a:endParaRPr/>
          </a:p>
        </p:txBody>
      </p:sp>
      <p:sp>
        <p:nvSpPr>
          <p:cNvPr id="119" name="Google Shape;119;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457200" y="0"/>
            <a:ext cx="8229600" cy="128586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Le Diagnostic au laboratoire</a:t>
            </a:r>
            <a:r>
              <a:rPr lang="fr-FR" sz="2400"/>
              <a:t>:</a:t>
            </a:r>
            <a:endParaRPr sz="2400"/>
          </a:p>
        </p:txBody>
      </p:sp>
      <p:sp>
        <p:nvSpPr>
          <p:cNvPr id="125" name="Google Shape;125;p6"/>
          <p:cNvSpPr txBox="1"/>
          <p:nvPr>
            <p:ph idx="1" type="body"/>
          </p:nvPr>
        </p:nvSpPr>
        <p:spPr>
          <a:xfrm>
            <a:off x="0" y="1428736"/>
            <a:ext cx="9144000" cy="542926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b="1" lang="fr-FR" sz="2000"/>
              <a:t>      </a:t>
            </a:r>
            <a:r>
              <a:rPr b="1" lang="fr-FR" sz="2000" u="sng"/>
              <a:t>Prélèvements:</a:t>
            </a:r>
            <a:endParaRPr/>
          </a:p>
          <a:p>
            <a:pPr indent="-342900" lvl="0" marL="342900" rtl="0" algn="l">
              <a:spcBef>
                <a:spcPts val="400"/>
              </a:spcBef>
              <a:spcAft>
                <a:spcPts val="0"/>
              </a:spcAft>
              <a:buClr>
                <a:schemeClr val="dk1"/>
              </a:buClr>
              <a:buSzPts val="2000"/>
              <a:buNone/>
            </a:pPr>
            <a:r>
              <a:rPr lang="fr-FR" sz="2000"/>
              <a:t>      Les urines, les cathéters, les aspirations bronchiques, les hémocultures constituent les prélèvements les plus fréquents à l'origine de l'isolement des </a:t>
            </a:r>
            <a:r>
              <a:rPr i="1" lang="fr-FR" sz="2000"/>
              <a:t>Acinetobacter.</a:t>
            </a:r>
            <a:endParaRPr/>
          </a:p>
          <a:p>
            <a:pPr indent="-342900" lvl="0" marL="342900" rtl="0" algn="l">
              <a:spcBef>
                <a:spcPts val="400"/>
              </a:spcBef>
              <a:spcAft>
                <a:spcPts val="0"/>
              </a:spcAft>
              <a:buClr>
                <a:schemeClr val="dk1"/>
              </a:buClr>
              <a:buSzPts val="2000"/>
              <a:buNone/>
            </a:pPr>
            <a:r>
              <a:rPr i="1" lang="fr-FR" sz="2000"/>
              <a:t>      </a:t>
            </a:r>
            <a:r>
              <a:rPr b="1" lang="fr-FR" sz="2000" u="sng"/>
              <a:t>Examen direct:</a:t>
            </a:r>
            <a:endParaRPr/>
          </a:p>
          <a:p>
            <a:pPr indent="-342900" lvl="0" marL="342900" rtl="0" algn="l">
              <a:spcBef>
                <a:spcPts val="400"/>
              </a:spcBef>
              <a:spcAft>
                <a:spcPts val="0"/>
              </a:spcAft>
              <a:buClr>
                <a:schemeClr val="dk1"/>
              </a:buClr>
              <a:buSzPts val="2000"/>
              <a:buNone/>
            </a:pPr>
            <a:r>
              <a:rPr lang="fr-FR" sz="2000"/>
              <a:t>      Les </a:t>
            </a:r>
            <a:r>
              <a:rPr i="1" lang="fr-FR" sz="2000"/>
              <a:t>Acinetobacter apparaissent sur les frottis de produits </a:t>
            </a:r>
            <a:r>
              <a:rPr lang="fr-FR" sz="2000"/>
              <a:t>pathologiques colorés par la technique de Gram comme des </a:t>
            </a:r>
            <a:r>
              <a:rPr lang="fr-FR" sz="2000">
                <a:solidFill>
                  <a:srgbClr val="C00000"/>
                </a:solidFill>
              </a:rPr>
              <a:t>bacilles à Gram négatif difficilement décolorables</a:t>
            </a:r>
            <a:r>
              <a:rPr lang="fr-FR" sz="2000"/>
              <a:t>, </a:t>
            </a:r>
            <a:r>
              <a:rPr lang="fr-FR" sz="2000">
                <a:solidFill>
                  <a:srgbClr val="C00000"/>
                </a:solidFill>
              </a:rPr>
              <a:t>souvent coccoïdes</a:t>
            </a:r>
            <a:r>
              <a:rPr lang="fr-FR" sz="2000"/>
              <a:t> et parfois entourés d'une capsule.</a:t>
            </a:r>
            <a:endParaRPr/>
          </a:p>
          <a:p>
            <a:pPr indent="-342900" lvl="0" marL="342900" rtl="0" algn="l">
              <a:spcBef>
                <a:spcPts val="400"/>
              </a:spcBef>
              <a:spcAft>
                <a:spcPts val="0"/>
              </a:spcAft>
              <a:buClr>
                <a:schemeClr val="dk1"/>
              </a:buClr>
              <a:buSzPts val="2000"/>
              <a:buNone/>
            </a:pPr>
            <a:r>
              <a:t/>
            </a:r>
            <a:endParaRPr sz="2000"/>
          </a:p>
        </p:txBody>
      </p:sp>
      <p:sp>
        <p:nvSpPr>
          <p:cNvPr id="126" name="Google Shape;126;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ph type="title"/>
          </p:nvPr>
        </p:nvSpPr>
        <p:spPr>
          <a:xfrm>
            <a:off x="457200" y="0"/>
            <a:ext cx="8229600" cy="114298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Milieux de culture:</a:t>
            </a:r>
            <a:endParaRPr sz="2400" u="sng"/>
          </a:p>
        </p:txBody>
      </p:sp>
      <p:sp>
        <p:nvSpPr>
          <p:cNvPr id="132" name="Google Shape;132;p7"/>
          <p:cNvSpPr txBox="1"/>
          <p:nvPr>
            <p:ph idx="1" type="body"/>
          </p:nvPr>
        </p:nvSpPr>
        <p:spPr>
          <a:xfrm>
            <a:off x="0" y="1357298"/>
            <a:ext cx="9144000" cy="550070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L'isolement en milieu solide: obtenu après incubation à température comprise entre 30 et 37 °C sur les milieux conventionnels tous germes : </a:t>
            </a:r>
            <a:endParaRPr/>
          </a:p>
          <a:p>
            <a:pPr indent="-342900" lvl="0" marL="342900" rtl="0" algn="l">
              <a:spcBef>
                <a:spcPts val="400"/>
              </a:spcBef>
              <a:spcAft>
                <a:spcPts val="0"/>
              </a:spcAft>
              <a:buClr>
                <a:schemeClr val="dk1"/>
              </a:buClr>
              <a:buSzPts val="2000"/>
              <a:buNone/>
            </a:pPr>
            <a:r>
              <a:rPr lang="fr-FR" sz="2000"/>
              <a:t>       gélose au sang, gélose chocolat, gélose trypticase soja, gélos BCP, etc.</a:t>
            </a:r>
            <a:endParaRPr/>
          </a:p>
          <a:p>
            <a:pPr indent="-342900" lvl="0" marL="342900" rtl="0" algn="l">
              <a:spcBef>
                <a:spcPts val="400"/>
              </a:spcBef>
              <a:spcAft>
                <a:spcPts val="0"/>
              </a:spcAft>
              <a:buClr>
                <a:schemeClr val="dk1"/>
              </a:buClr>
              <a:buSzPts val="2000"/>
              <a:buNone/>
            </a:pPr>
            <a:r>
              <a:rPr lang="fr-FR" sz="2000"/>
              <a:t>       et sur les milieux dédiés aux bacilles à Gram négatif comme la gélose de MacConkey ou la gélose de Drigalski. </a:t>
            </a:r>
            <a:endParaRPr/>
          </a:p>
          <a:p>
            <a:pPr indent="-342900" lvl="0" marL="342900" rtl="0" algn="l">
              <a:spcBef>
                <a:spcPts val="400"/>
              </a:spcBef>
              <a:spcAft>
                <a:spcPts val="0"/>
              </a:spcAft>
              <a:buClr>
                <a:schemeClr val="dk1"/>
              </a:buClr>
              <a:buSzPts val="2000"/>
              <a:buNone/>
            </a:pPr>
            <a:r>
              <a:rPr lang="fr-FR" sz="2000"/>
              <a:t>      Les colonies apparaissent en général lactose négatif sur les milieux lactosés car, lorsque l'attaque oxydative du lactose a lieu, celle-ci est souvent retardée.</a:t>
            </a:r>
            <a:endParaRPr/>
          </a:p>
          <a:p>
            <a:pPr indent="-342900" lvl="0" marL="342900" rtl="0" algn="l">
              <a:spcBef>
                <a:spcPts val="400"/>
              </a:spcBef>
              <a:spcAft>
                <a:spcPts val="0"/>
              </a:spcAft>
              <a:buClr>
                <a:schemeClr val="dk1"/>
              </a:buClr>
              <a:buSzPts val="2000"/>
              <a:buNone/>
            </a:pPr>
            <a:r>
              <a:rPr lang="fr-FR" sz="2000"/>
              <a:t>      La réaction d'oxydase est négative.</a:t>
            </a:r>
            <a:endParaRPr/>
          </a:p>
          <a:p>
            <a:pPr indent="-342900" lvl="0" marL="342900" rtl="0" algn="l">
              <a:spcBef>
                <a:spcPts val="400"/>
              </a:spcBef>
              <a:spcAft>
                <a:spcPts val="0"/>
              </a:spcAft>
              <a:buClr>
                <a:schemeClr val="dk1"/>
              </a:buClr>
              <a:buSzPts val="2000"/>
              <a:buNone/>
            </a:pPr>
            <a:r>
              <a:rPr lang="fr-FR" sz="2000"/>
              <a:t>      À ce stade, l'aspect à la coloration de Gram constitue une bonne orientation diagnostique. </a:t>
            </a:r>
            <a:endParaRPr sz="2000"/>
          </a:p>
        </p:txBody>
      </p:sp>
      <p:sp>
        <p:nvSpPr>
          <p:cNvPr id="133" name="Google Shape;133;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txBox="1"/>
          <p:nvPr>
            <p:ph type="title"/>
          </p:nvPr>
        </p:nvSpPr>
        <p:spPr>
          <a:xfrm>
            <a:off x="485804" y="0"/>
            <a:ext cx="8229600" cy="85723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Diagnostic: </a:t>
            </a:r>
            <a:endParaRPr sz="2400" u="sng"/>
          </a:p>
        </p:txBody>
      </p:sp>
      <p:sp>
        <p:nvSpPr>
          <p:cNvPr id="139" name="Google Shape;139;p8"/>
          <p:cNvSpPr txBox="1"/>
          <p:nvPr>
            <p:ph idx="1" type="body"/>
          </p:nvPr>
        </p:nvSpPr>
        <p:spPr>
          <a:xfrm>
            <a:off x="0" y="642918"/>
            <a:ext cx="9144000" cy="621508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    </a:t>
            </a:r>
            <a:r>
              <a:rPr lang="fr-FR" sz="2000" u="sng"/>
              <a:t>Diagnostic du genre</a:t>
            </a:r>
            <a:r>
              <a:rPr lang="fr-FR" sz="2000"/>
              <a:t>:</a:t>
            </a:r>
            <a:endParaRPr/>
          </a:p>
          <a:p>
            <a:pPr indent="-342900" lvl="0" marL="342900" rtl="0" algn="l">
              <a:spcBef>
                <a:spcPts val="400"/>
              </a:spcBef>
              <a:spcAft>
                <a:spcPts val="0"/>
              </a:spcAft>
              <a:buClr>
                <a:schemeClr val="dk1"/>
              </a:buClr>
              <a:buSzPts val="2000"/>
              <a:buNone/>
            </a:pPr>
            <a:r>
              <a:rPr lang="fr-FR" sz="2000"/>
              <a:t>Il est aisé d'identifier une souche au niveau du genre </a:t>
            </a:r>
            <a:r>
              <a:rPr i="1" lang="fr-FR" sz="2000"/>
              <a:t>Acinetobacter par:</a:t>
            </a:r>
            <a:endParaRPr/>
          </a:p>
          <a:p>
            <a:pPr indent="-342900" lvl="0" marL="342900" rtl="0" algn="l">
              <a:spcBef>
                <a:spcPts val="400"/>
              </a:spcBef>
              <a:spcAft>
                <a:spcPts val="0"/>
              </a:spcAft>
              <a:buClr>
                <a:schemeClr val="dk1"/>
              </a:buClr>
              <a:buSzPts val="2000"/>
              <a:buNone/>
            </a:pPr>
            <a:r>
              <a:rPr i="1" lang="fr-FR" sz="2000"/>
              <a:t> le cumul des caractères:</a:t>
            </a:r>
            <a:endParaRPr/>
          </a:p>
          <a:p>
            <a:pPr indent="-342900" lvl="0" marL="342900" rtl="0" algn="l">
              <a:spcBef>
                <a:spcPts val="400"/>
              </a:spcBef>
              <a:spcAft>
                <a:spcPts val="0"/>
              </a:spcAft>
              <a:buClr>
                <a:schemeClr val="dk1"/>
              </a:buClr>
              <a:buSzPts val="2000"/>
              <a:buNone/>
            </a:pPr>
            <a:r>
              <a:rPr i="1" lang="fr-FR" sz="2000"/>
              <a:t> aérobie </a:t>
            </a:r>
            <a:r>
              <a:rPr lang="fr-FR" sz="2000"/>
              <a:t>strict, l'absence de nitrate réductase, la réaction à l'oxydase négative, l'absence de mobilité, catalase +. </a:t>
            </a:r>
            <a:endParaRPr/>
          </a:p>
          <a:p>
            <a:pPr indent="-342900" lvl="0" marL="342900" rtl="0" algn="l">
              <a:spcBef>
                <a:spcPts val="400"/>
              </a:spcBef>
              <a:spcAft>
                <a:spcPts val="0"/>
              </a:spcAft>
              <a:buClr>
                <a:schemeClr val="dk1"/>
              </a:buClr>
              <a:buSzPts val="2000"/>
              <a:buNone/>
            </a:pPr>
            <a:r>
              <a:t/>
            </a:r>
            <a:endParaRPr sz="2000"/>
          </a:p>
        </p:txBody>
      </p:sp>
      <p:sp>
        <p:nvSpPr>
          <p:cNvPr id="140" name="Google Shape;140;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400"/>
              <a:buFont typeface="Calibri"/>
              <a:buNone/>
            </a:pPr>
            <a:r>
              <a:rPr lang="fr-FR" sz="2400" u="sng"/>
              <a:t>Recherche de facteur de virulence:</a:t>
            </a:r>
            <a:br>
              <a:rPr lang="fr-FR" sz="2400" u="sng"/>
            </a:br>
            <a:endParaRPr sz="2400"/>
          </a:p>
        </p:txBody>
      </p:sp>
      <p:sp>
        <p:nvSpPr>
          <p:cNvPr id="146" name="Google Shape;146;p9"/>
          <p:cNvSpPr txBox="1"/>
          <p:nvPr>
            <p:ph idx="1" type="body"/>
          </p:nvPr>
        </p:nvSpPr>
        <p:spPr>
          <a:xfrm>
            <a:off x="0" y="1600200"/>
            <a:ext cx="9144000" cy="52578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None/>
            </a:pPr>
            <a:r>
              <a:rPr lang="fr-FR" sz="2000"/>
              <a:t>Les </a:t>
            </a:r>
            <a:r>
              <a:rPr i="1" lang="fr-FR" sz="2000"/>
              <a:t>Acinetobacter sont des bactéries peu pathogènes </a:t>
            </a:r>
            <a:r>
              <a:rPr lang="fr-FR" sz="2000"/>
              <a:t>capables de provoquer des infections chez des patients affaiblis ou suite à une plaie traumatique chez les sujets normaux. </a:t>
            </a:r>
            <a:endParaRPr/>
          </a:p>
          <a:p>
            <a:pPr indent="-342900" lvl="0" marL="342900" rtl="0" algn="l">
              <a:spcBef>
                <a:spcPts val="400"/>
              </a:spcBef>
              <a:spcAft>
                <a:spcPts val="0"/>
              </a:spcAft>
              <a:buClr>
                <a:schemeClr val="dk1"/>
              </a:buClr>
              <a:buSzPts val="2000"/>
              <a:buNone/>
            </a:pPr>
            <a:r>
              <a:rPr i="1" lang="fr-FR" sz="2000"/>
              <a:t>Acinetobacter, </a:t>
            </a:r>
            <a:r>
              <a:rPr lang="fr-FR" sz="2000"/>
              <a:t>est doté d'un lipopolysaccharide aux propriétés d'endotoxine. </a:t>
            </a:r>
            <a:endParaRPr/>
          </a:p>
          <a:p>
            <a:pPr indent="-342900" lvl="0" marL="342900" rtl="0" algn="l">
              <a:spcBef>
                <a:spcPts val="400"/>
              </a:spcBef>
              <a:spcAft>
                <a:spcPts val="0"/>
              </a:spcAft>
              <a:buClr>
                <a:schemeClr val="dk1"/>
              </a:buClr>
              <a:buSzPts val="2000"/>
              <a:buNone/>
            </a:pPr>
            <a:r>
              <a:rPr lang="fr-FR" sz="2000"/>
              <a:t>La capsule est vraisemblablement un élément majeur de la virulence, protégeant la bactérie de la phagocytose.</a:t>
            </a:r>
            <a:endParaRPr/>
          </a:p>
          <a:p>
            <a:pPr indent="-342900" lvl="0" marL="342900" rtl="0" algn="l">
              <a:spcBef>
                <a:spcPts val="400"/>
              </a:spcBef>
              <a:spcAft>
                <a:spcPts val="0"/>
              </a:spcAft>
              <a:buClr>
                <a:schemeClr val="dk1"/>
              </a:buClr>
              <a:buSzPts val="2000"/>
              <a:buNone/>
            </a:pPr>
            <a:r>
              <a:rPr lang="fr-FR" sz="2000"/>
              <a:t>Certaines souches produisent des polysaccharides de surface (slime) qui inhibent la migration des polynucléaires neutrophiles.</a:t>
            </a:r>
            <a:endParaRPr/>
          </a:p>
          <a:p>
            <a:pPr indent="-342900" lvl="0" marL="342900" rtl="0" algn="l">
              <a:spcBef>
                <a:spcPts val="400"/>
              </a:spcBef>
              <a:spcAft>
                <a:spcPts val="0"/>
              </a:spcAft>
              <a:buClr>
                <a:schemeClr val="dk1"/>
              </a:buClr>
              <a:buSzPts val="2000"/>
              <a:buNone/>
            </a:pPr>
            <a:r>
              <a:t/>
            </a:r>
            <a:endParaRPr sz="2000"/>
          </a:p>
        </p:txBody>
      </p:sp>
      <p:sp>
        <p:nvSpPr>
          <p:cNvPr id="147" name="Google Shape;14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2023-03-16T00:52:26Z</dcterms:created>
  <dc:creator>HP N'TIC</dc:creator>
</cp:coreProperties>
</file>