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9" r:id="rId4"/>
    <p:sldId id="296" r:id="rId5"/>
    <p:sldId id="260" r:id="rId6"/>
    <p:sldId id="261" r:id="rId7"/>
    <p:sldId id="297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63" r:id="rId21"/>
    <p:sldId id="264" r:id="rId22"/>
    <p:sldId id="257" r:id="rId23"/>
    <p:sldId id="276" r:id="rId24"/>
    <p:sldId id="277" r:id="rId25"/>
    <p:sldId id="294" r:id="rId26"/>
    <p:sldId id="295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529" autoAdjust="0"/>
    <p:restoredTop sz="94660"/>
  </p:normalViewPr>
  <p:slideViewPr>
    <p:cSldViewPr>
      <p:cViewPr varScale="1">
        <p:scale>
          <a:sx n="68" d="100"/>
          <a:sy n="68" d="100"/>
        </p:scale>
        <p:origin x="-18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DF830-277C-49A4-80DC-4E7CEFC6D4F7}" type="datetimeFigureOut">
              <a:rPr lang="fr-FR" smtClean="0"/>
              <a:pPr/>
              <a:t>18/03/2024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D157A-0C83-496F-B195-483A583AAF1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AB20F-A576-4FF4-AB48-E9A2659EEF75}" type="datetime1">
              <a:rPr lang="fr-FR" smtClean="0"/>
              <a:pPr/>
              <a:t>18/03/2024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3677-F6C8-4523-AA8B-37D1847A3081}" type="datetime1">
              <a:rPr lang="fr-FR" smtClean="0"/>
              <a:pPr/>
              <a:t>18/03/2024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82A6-C247-4F68-8442-CA66FBB2FB82}" type="datetime1">
              <a:rPr lang="fr-FR" smtClean="0"/>
              <a:pPr/>
              <a:t>18/03/2024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40F1B-C9CF-4931-86E3-A7F2AFD06F5A}" type="datetime1">
              <a:rPr lang="fr-FR" smtClean="0"/>
              <a:pPr/>
              <a:t>18/03/2024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6939-C403-49F0-BBBC-3851F8047E92}" type="datetime1">
              <a:rPr lang="fr-FR" smtClean="0"/>
              <a:pPr/>
              <a:t>18/03/2024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E219-12C2-4A3B-AE26-8BD6D62F3C5A}" type="datetime1">
              <a:rPr lang="fr-FR" smtClean="0"/>
              <a:pPr/>
              <a:t>18/03/2024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7BD44-9035-45F0-A1C5-AE8527C26416}" type="datetime1">
              <a:rPr lang="fr-FR" smtClean="0"/>
              <a:pPr/>
              <a:t>18/03/2024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D943-A32A-4E10-A074-8B67EB38B1A4}" type="datetime1">
              <a:rPr lang="fr-FR" smtClean="0"/>
              <a:pPr/>
              <a:t>18/03/2024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2864-FAC2-4E43-BB3F-1DBE4B13491A}" type="datetime1">
              <a:rPr lang="fr-FR" smtClean="0"/>
              <a:pPr/>
              <a:t>18/03/2024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3DF51-5154-4387-AD90-09AEE6E79F8E}" type="datetime1">
              <a:rPr lang="fr-FR" smtClean="0"/>
              <a:pPr/>
              <a:t>18/03/2024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3F2C7-7247-4ED4-A3E1-FDD30A8654A3}" type="datetime1">
              <a:rPr lang="fr-FR" smtClean="0"/>
              <a:pPr/>
              <a:t>18/03/2024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26CF0-DFF7-473B-A206-06CF0E505973}" type="datetime1">
              <a:rPr lang="fr-FR" smtClean="0"/>
              <a:pPr/>
              <a:t>18/03/2024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sdmanuals.com/fr/professional/maladies-infectieuses/bact%C3%A9ries-ana%C3%A9robies/botulisme" TargetMode="External"/><Relationship Id="rId3" Type="http://schemas.openxmlformats.org/officeDocument/2006/relationships/hyperlink" Target="https://www.msdmanuals.com/fr/professional/maladies-infectieuses/bact%C3%A9ries-ana%C3%A9robies/revue-g%C3%A9n%C3%A9rale-des-infections-clostridiales" TargetMode="External"/><Relationship Id="rId7" Type="http://schemas.openxmlformats.org/officeDocument/2006/relationships/hyperlink" Target="https://www.msdmanuals.com/fr/professional/maladies-infectieuses/bact%C3%A9ries-ana%C3%A9robies/intoxication-alimentaire-%C3%A0-clostridium-perfringens" TargetMode="External"/><Relationship Id="rId2" Type="http://schemas.openxmlformats.org/officeDocument/2006/relationships/hyperlink" Target="https://www.msdmanuals.com/fr/professional/maladies-infectieuses/bact%C3%A9ries-ana%C3%A9robies/actinomyco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sdmanuals.com/fr/professional/maladies-infectieuses/bact%C3%A9ries-ana%C3%A9robies/infections-clostridiennes-des-tissus-mous" TargetMode="External"/><Relationship Id="rId5" Type="http://schemas.openxmlformats.org/officeDocument/2006/relationships/hyperlink" Target="https://www.msdmanuals.com/fr/professional/maladies-infectieuses/bact%C3%A9ries-ana%C3%A9robies/ent%C3%A9rite-clostridienne-n%C3%A9crosante" TargetMode="External"/><Relationship Id="rId10" Type="http://schemas.openxmlformats.org/officeDocument/2006/relationships/hyperlink" Target="https://www.msdmanuals.com/fr/professional/maladies-infectieuses/bact%C3%A9ries-ana%C3%A9robies/clostridioides-formerly-clostridium-difficilediarrh%C3%A9e-induite-par-clostridioides-anciennement,-clostridium-difficile" TargetMode="External"/><Relationship Id="rId4" Type="http://schemas.openxmlformats.org/officeDocument/2006/relationships/hyperlink" Target="https://www.msdmanuals.com/fr/professional/maladies-infectieuses/bact%C3%A9ries-ana%C3%A9robies/infections-clostridiennes-intra-abdominales-et-pelviennes" TargetMode="External"/><Relationship Id="rId9" Type="http://schemas.openxmlformats.org/officeDocument/2006/relationships/hyperlink" Target="https://www.msdmanuals.com/fr/professional/maladies-infectieuses/bact%C3%A9ries-ana%C3%A9robies/botulisme-infantile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dmanuals.com/fr/professional/maladies-infectieuses/bact%C3%A9ries-ana%C3%A9robies/infections-mixtes-%C3%A0-germes-ana%C3%A9robie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Bactéries Anaérobies</a:t>
            </a:r>
            <a:b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Présentée par Dr S. Kara Slimane.</a:t>
            </a:r>
          </a:p>
          <a:p>
            <a:r>
              <a:rPr lang="fr-FR" sz="2000" dirty="0" err="1" smtClean="0"/>
              <a:t>Maître-Assistante</a:t>
            </a:r>
            <a:r>
              <a:rPr lang="fr-FR" sz="2000" dirty="0" smtClean="0"/>
              <a:t> en microbiologie.</a:t>
            </a:r>
          </a:p>
          <a:p>
            <a:r>
              <a:rPr lang="fr-FR" sz="2000" dirty="0" smtClean="0"/>
              <a:t>Chu </a:t>
            </a:r>
            <a:r>
              <a:rPr lang="fr-FR" sz="2000" dirty="0" err="1" smtClean="0"/>
              <a:t>Béjaia</a:t>
            </a:r>
            <a:r>
              <a:rPr lang="fr-FR" sz="2000" dirty="0" smtClean="0"/>
              <a:t>.</a:t>
            </a:r>
          </a:p>
          <a:p>
            <a:r>
              <a:rPr lang="fr-FR" sz="2000" dirty="0" smtClean="0"/>
              <a:t>karasamia5@gmail.com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800" y="214290"/>
            <a:ext cx="889720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fr-FR" sz="2800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Clostridium</a:t>
            </a:r>
            <a:r>
              <a:rPr lang="fr-FR" sz="2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fr-FR" sz="2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</a:t>
            </a:r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00108"/>
            <a:ext cx="8929718" cy="5857892"/>
          </a:xfrm>
        </p:spPr>
        <p:txBody>
          <a:bodyPr>
            <a:normAutofit/>
          </a:bodyPr>
          <a:lstStyle/>
          <a:p>
            <a:r>
              <a:rPr lang="fr-FR" sz="2000" u="sng" dirty="0" smtClean="0"/>
              <a:t>Les Prélèvements: </a:t>
            </a:r>
          </a:p>
          <a:p>
            <a:pPr>
              <a:buNone/>
            </a:pPr>
            <a:r>
              <a:rPr lang="fr-FR" sz="2000" i="1" dirty="0" smtClean="0"/>
              <a:t>       - C. difficile</a:t>
            </a:r>
            <a:r>
              <a:rPr lang="fr-FR" sz="2000" dirty="0" smtClean="0"/>
              <a:t> : </a:t>
            </a:r>
          </a:p>
          <a:p>
            <a:pPr>
              <a:buNone/>
            </a:pPr>
            <a:r>
              <a:rPr lang="fr-FR" sz="2000" dirty="0" smtClean="0"/>
              <a:t>      Coproculture → colite </a:t>
            </a:r>
            <a:r>
              <a:rPr lang="fr-FR" sz="2000" dirty="0" err="1" smtClean="0"/>
              <a:t>pseudo-membraneuse</a:t>
            </a:r>
            <a:r>
              <a:rPr lang="fr-FR" sz="2000" dirty="0" smtClean="0"/>
              <a:t> ou de diarrhée post-antibiothérapie (attention : portage chez 3% de la population,</a:t>
            </a:r>
          </a:p>
          <a:p>
            <a:pPr>
              <a:buNone/>
            </a:pPr>
            <a:r>
              <a:rPr lang="fr-FR" sz="2000" dirty="0" smtClean="0"/>
              <a:t>                                                    et 50-70% des enfants de moins de 2 ans)</a:t>
            </a:r>
            <a:br>
              <a:rPr lang="fr-FR" sz="2000" dirty="0" smtClean="0"/>
            </a:br>
            <a:r>
              <a:rPr lang="fr-FR" sz="2000" i="1" dirty="0" smtClean="0"/>
              <a:t>- C. perfringens</a:t>
            </a:r>
            <a:r>
              <a:rPr lang="fr-FR" sz="2000" dirty="0" smtClean="0"/>
              <a:t> : </a:t>
            </a:r>
          </a:p>
          <a:p>
            <a:pPr>
              <a:buNone/>
            </a:pPr>
            <a:r>
              <a:rPr lang="fr-FR" sz="2000" dirty="0" smtClean="0"/>
              <a:t>       infections des plaies, septicémies, pneumonies nécrosantes, entérocolites, </a:t>
            </a:r>
            <a:r>
              <a:rPr lang="fr-FR" sz="2000" dirty="0" err="1" smtClean="0"/>
              <a:t>cholecystites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i="1" dirty="0" smtClean="0"/>
              <a:t>- C. </a:t>
            </a:r>
            <a:r>
              <a:rPr lang="fr-FR" sz="2000" i="1" dirty="0" err="1" smtClean="0"/>
              <a:t>botulinum</a:t>
            </a:r>
            <a:r>
              <a:rPr lang="fr-FR" sz="2000" i="1" dirty="0" smtClean="0"/>
              <a:t>, C. </a:t>
            </a:r>
            <a:r>
              <a:rPr lang="fr-FR" sz="2000" i="1" dirty="0" err="1" smtClean="0"/>
              <a:t>tetani</a:t>
            </a:r>
            <a:r>
              <a:rPr lang="fr-FR" sz="2000" i="1" dirty="0" smtClean="0"/>
              <a:t> </a:t>
            </a:r>
            <a:r>
              <a:rPr lang="fr-FR" sz="2000" dirty="0" smtClean="0"/>
              <a:t>: laboratoires spécialisés.</a:t>
            </a:r>
          </a:p>
          <a:p>
            <a:r>
              <a:rPr lang="fr-FR" sz="2000" dirty="0" smtClean="0"/>
              <a:t> </a:t>
            </a:r>
            <a:r>
              <a:rPr lang="fr-FR" sz="2000" u="sng" dirty="0" smtClean="0"/>
              <a:t>Culture:</a:t>
            </a:r>
          </a:p>
          <a:p>
            <a:pPr>
              <a:buNone/>
            </a:pPr>
            <a:r>
              <a:rPr lang="fr-FR" sz="2000" dirty="0" smtClean="0"/>
              <a:t>      Gélose au sang en anaérobiose. </a:t>
            </a:r>
            <a:br>
              <a:rPr lang="fr-FR" sz="2000" dirty="0" smtClean="0"/>
            </a:br>
            <a:r>
              <a:rPr lang="fr-FR" sz="2000" dirty="0" smtClean="0"/>
              <a:t>- </a:t>
            </a:r>
            <a:r>
              <a:rPr lang="fr-FR" sz="2000" i="1" dirty="0" smtClean="0"/>
              <a:t>C. difficile</a:t>
            </a:r>
            <a:r>
              <a:rPr lang="fr-FR" sz="2000" dirty="0" smtClean="0"/>
              <a:t> : milieux enrichis et sélectifs tels que CCFA (</a:t>
            </a:r>
            <a:r>
              <a:rPr lang="fr-FR" sz="2000" dirty="0" err="1" smtClean="0"/>
              <a:t>Cyclosérine</a:t>
            </a:r>
            <a:r>
              <a:rPr lang="fr-FR" sz="2000" dirty="0" smtClean="0"/>
              <a:t>, </a:t>
            </a:r>
            <a:r>
              <a:rPr lang="fr-FR" sz="2000" dirty="0" err="1" smtClean="0"/>
              <a:t>Céfoxitine</a:t>
            </a:r>
            <a:r>
              <a:rPr lang="fr-FR" sz="2000" dirty="0" smtClean="0"/>
              <a:t>, Fructose, jaune d’œuf) ± </a:t>
            </a:r>
            <a:r>
              <a:rPr lang="fr-FR" sz="2000" dirty="0" err="1" smtClean="0"/>
              <a:t>taurocholate</a:t>
            </a:r>
            <a:r>
              <a:rPr lang="fr-FR" sz="2000" dirty="0" smtClean="0"/>
              <a:t> de sodium (favorise la formation de spores), en anaérobie stricte → colonies à bords irréguliers, non hémolytiques, odeur caractéristique de crottin de cheval  </a:t>
            </a:r>
            <a:br>
              <a:rPr lang="fr-FR" sz="2000" dirty="0" smtClean="0"/>
            </a:br>
            <a:r>
              <a:rPr lang="fr-FR" sz="2000" dirty="0" smtClean="0"/>
              <a:t>- </a:t>
            </a:r>
            <a:r>
              <a:rPr lang="fr-FR" sz="2000" i="1" dirty="0" smtClean="0"/>
              <a:t>C. perfringens</a:t>
            </a:r>
            <a:r>
              <a:rPr lang="fr-FR" sz="2000" dirty="0" smtClean="0"/>
              <a:t> : milieu TGY (double hémolyse) ou milieu TSN (Néomycine, </a:t>
            </a:r>
            <a:r>
              <a:rPr lang="fr-FR" sz="2000" dirty="0" err="1" smtClean="0"/>
              <a:t>Polymyxine</a:t>
            </a:r>
            <a:r>
              <a:rPr lang="fr-FR" sz="2000" dirty="0" smtClean="0"/>
              <a:t>, citrate de fer)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 fontScale="90000"/>
          </a:bodyPr>
          <a:lstStyle/>
          <a:p>
            <a:r>
              <a:rPr lang="fr-FR" sz="2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2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800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Clostridium</a:t>
            </a:r>
            <a:r>
              <a:rPr lang="fr-FR" sz="2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fr-FR" sz="2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</a:t>
            </a:r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/>
          </a:bodyPr>
          <a:lstStyle/>
          <a:p>
            <a:r>
              <a:rPr lang="fr-FR" sz="2000" dirty="0" smtClean="0"/>
              <a:t>   </a:t>
            </a:r>
            <a:r>
              <a:rPr lang="fr-FR" sz="2000" u="sng" dirty="0" smtClean="0"/>
              <a:t>Identification:</a:t>
            </a:r>
          </a:p>
          <a:p>
            <a:pPr>
              <a:buNone/>
            </a:pPr>
            <a:r>
              <a:rPr lang="fr-FR" sz="2000" i="1" dirty="0" smtClean="0"/>
              <a:t>       - C. difficile</a:t>
            </a:r>
            <a:r>
              <a:rPr lang="fr-FR" sz="2000" dirty="0" smtClean="0"/>
              <a:t> :</a:t>
            </a:r>
          </a:p>
          <a:p>
            <a:pPr>
              <a:buNone/>
            </a:pPr>
            <a:r>
              <a:rPr lang="fr-FR" sz="2000" dirty="0" smtClean="0"/>
              <a:t>      Gros bacille Gram +, anaérobie strict, mobile et sporulé </a:t>
            </a:r>
          </a:p>
          <a:p>
            <a:pPr>
              <a:buNone/>
            </a:pPr>
            <a:r>
              <a:rPr lang="fr-FR" sz="2000" dirty="0" smtClean="0"/>
              <a:t>      (spore </a:t>
            </a:r>
            <a:r>
              <a:rPr lang="fr-FR" sz="2000" dirty="0" err="1" smtClean="0"/>
              <a:t>sub</a:t>
            </a:r>
            <a:r>
              <a:rPr lang="fr-FR" sz="2000" dirty="0" smtClean="0"/>
              <a:t>-terminale, ovale, déformante)</a:t>
            </a:r>
            <a:r>
              <a:rPr lang="fr-FR" sz="2000" i="1" dirty="0" smtClean="0"/>
              <a:t/>
            </a:r>
            <a:br>
              <a:rPr lang="fr-FR" sz="2000" i="1" dirty="0" smtClean="0"/>
            </a:br>
            <a:r>
              <a:rPr lang="fr-FR" sz="2000" i="1" dirty="0" smtClean="0"/>
              <a:t>- C. perfringens</a:t>
            </a:r>
            <a:r>
              <a:rPr lang="fr-FR" sz="2000" dirty="0" smtClean="0"/>
              <a:t> : gros bacille Gram + immobile, non sporulé, capsulé. </a:t>
            </a:r>
            <a:br>
              <a:rPr lang="fr-FR" sz="2000" dirty="0" smtClean="0"/>
            </a:br>
            <a:endParaRPr lang="fr-FR" sz="2000" dirty="0" smtClean="0"/>
          </a:p>
          <a:p>
            <a:r>
              <a:rPr lang="fr-FR" sz="2000" u="sng" dirty="0" smtClean="0"/>
              <a:t>Examens complémentaires:</a:t>
            </a:r>
            <a:endParaRPr lang="fr-FR" sz="2000" i="1" u="sng" dirty="0" smtClean="0"/>
          </a:p>
          <a:p>
            <a:pPr>
              <a:buNone/>
            </a:pPr>
            <a:r>
              <a:rPr lang="fr-FR" sz="2000" i="1" dirty="0" smtClean="0"/>
              <a:t>      C. difficile</a:t>
            </a:r>
            <a:r>
              <a:rPr lang="fr-FR" sz="2000" dirty="0" smtClean="0"/>
              <a:t> :</a:t>
            </a:r>
          </a:p>
          <a:p>
            <a:pPr>
              <a:buNone/>
            </a:pPr>
            <a:r>
              <a:rPr lang="fr-FR" sz="2000" dirty="0" smtClean="0"/>
              <a:t>     - Recherche des toxine A (</a:t>
            </a:r>
            <a:r>
              <a:rPr lang="fr-FR" sz="2000" dirty="0" err="1" smtClean="0"/>
              <a:t>entérotoxine</a:t>
            </a:r>
            <a:r>
              <a:rPr lang="fr-FR" sz="2000" dirty="0" smtClean="0"/>
              <a:t>) et B (</a:t>
            </a:r>
            <a:r>
              <a:rPr lang="fr-FR" sz="2000" dirty="0" err="1" smtClean="0"/>
              <a:t>cytotoxine</a:t>
            </a:r>
            <a:r>
              <a:rPr lang="fr-FR" sz="2000" dirty="0" smtClean="0"/>
              <a:t>) sur les selles (voire sur la culture) : ELISA, </a:t>
            </a:r>
            <a:r>
              <a:rPr lang="fr-FR" sz="2000" dirty="0" err="1" smtClean="0"/>
              <a:t>Immunochromatographie</a:t>
            </a:r>
            <a:r>
              <a:rPr lang="fr-FR" sz="2000" dirty="0" smtClean="0"/>
              <a:t>, PCR …</a:t>
            </a:r>
            <a:br>
              <a:rPr lang="fr-FR" sz="2000" dirty="0" smtClean="0"/>
            </a:br>
            <a:r>
              <a:rPr lang="fr-FR" sz="2000" dirty="0" smtClean="0"/>
              <a:t>        - Recherche d’antigène dans les selles (glutamate déshydrogénase)</a:t>
            </a:r>
            <a:br>
              <a:rPr lang="fr-FR" sz="2000" dirty="0" smtClean="0"/>
            </a:br>
            <a:r>
              <a:rPr lang="fr-FR" sz="2000" dirty="0" smtClean="0"/>
              <a:t>        - Endoscopie</a:t>
            </a:r>
            <a:br>
              <a:rPr lang="fr-FR" sz="2000" dirty="0" smtClean="0"/>
            </a:br>
            <a:r>
              <a:rPr lang="fr-FR" sz="2000" dirty="0" smtClean="0"/>
              <a:t>        - Typage phénotypique ou génotypique</a:t>
            </a:r>
            <a:br>
              <a:rPr lang="fr-FR" sz="2000" dirty="0" smtClean="0"/>
            </a:br>
            <a:r>
              <a:rPr lang="fr-FR" sz="2000" dirty="0" smtClean="0"/>
              <a:t>        - </a:t>
            </a:r>
            <a:r>
              <a:rPr lang="fr-FR" sz="2000" dirty="0" err="1" smtClean="0"/>
              <a:t>Moxifloxacine</a:t>
            </a:r>
            <a:r>
              <a:rPr lang="fr-FR" sz="2000" dirty="0" smtClean="0"/>
              <a:t> R et Erythromycine R orientent vers les souches O27  </a:t>
            </a:r>
            <a:r>
              <a:rPr lang="fr-FR" sz="2000" dirty="0" err="1" smtClean="0"/>
              <a:t>hypertoxinogènes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u="sng" dirty="0" smtClean="0"/>
              <a:t>PRINCIPALE CARACTÉRISTIQUE DE CULTURE</a:t>
            </a:r>
            <a:endParaRPr lang="fr-FR" sz="28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rmAutofit/>
          </a:bodyPr>
          <a:lstStyle/>
          <a:p>
            <a:r>
              <a:rPr lang="fr-FR" sz="2000" dirty="0" smtClean="0"/>
              <a:t>Les bactéries anaérobies strictes ne peuvent se cultiver qu'en l'absence de l'air ambiant ou de l'oxygène </a:t>
            </a:r>
            <a:r>
              <a:rPr lang="fr-FR" sz="2000" b="1" dirty="0" smtClean="0"/>
              <a:t>en l'absence d'oxygène,</a:t>
            </a:r>
            <a:r>
              <a:rPr lang="fr-FR" sz="2000" dirty="0" smtClean="0"/>
              <a:t> lors du prélèvement, </a:t>
            </a:r>
          </a:p>
          <a:p>
            <a:pPr>
              <a:buNone/>
            </a:pPr>
            <a:r>
              <a:rPr lang="fr-FR" sz="2000" dirty="0" smtClean="0"/>
              <a:t>      son transport et de sa culture et/ou de son isolement. </a:t>
            </a:r>
          </a:p>
          <a:p>
            <a:r>
              <a:rPr lang="fr-FR" sz="2000" dirty="0" smtClean="0"/>
              <a:t>Ces contraintes techniques expliquent leur faible fréquence d'isolement dans de nombreux laboratoires.</a:t>
            </a:r>
          </a:p>
          <a:p>
            <a:r>
              <a:rPr lang="fr-FR" sz="2000" b="1" dirty="0" smtClean="0"/>
              <a:t>Prélèvements - transport :</a:t>
            </a:r>
            <a:br>
              <a:rPr lang="fr-FR" sz="2000" b="1" dirty="0" smtClean="0"/>
            </a:br>
            <a:endParaRPr lang="fr-FR" sz="2000" dirty="0" smtClean="0"/>
          </a:p>
          <a:p>
            <a:pPr>
              <a:buNone/>
            </a:pPr>
            <a:r>
              <a:rPr lang="fr-FR" sz="2000" b="1" dirty="0" smtClean="0"/>
              <a:t>      hémoculture:</a:t>
            </a:r>
            <a:r>
              <a:rPr lang="fr-FR" sz="2000" dirty="0" smtClean="0"/>
              <a:t> Lors d'hémoculture, un flacon avec et un </a:t>
            </a:r>
            <a:r>
              <a:rPr lang="fr-FR" sz="2000" b="1" dirty="0" smtClean="0"/>
              <a:t>sans oxygène</a:t>
            </a:r>
            <a:r>
              <a:rPr lang="fr-FR" sz="2000" dirty="0" smtClean="0"/>
              <a:t> est systématiquement ensemencé.</a:t>
            </a:r>
          </a:p>
          <a:p>
            <a:pPr>
              <a:buNone/>
            </a:pPr>
            <a:r>
              <a:rPr lang="fr-FR" sz="2000" b="1" dirty="0" smtClean="0"/>
              <a:t>      Autres:</a:t>
            </a:r>
            <a:r>
              <a:rPr lang="fr-FR" sz="2000" dirty="0" smtClean="0"/>
              <a:t> Certains prélèvements seront rapidement effectués sur un écouvillon ensuite ensemencement au sein d'un milieu gélosé permettant le transport (TGV®) où il convient d'éviter tout apport d'air dans la seringue. </a:t>
            </a:r>
          </a:p>
          <a:p>
            <a:pPr>
              <a:buNone/>
            </a:pPr>
            <a:r>
              <a:rPr lang="fr-FR" sz="2000" dirty="0" smtClean="0"/>
              <a:t>       leur acheminement sera le plus rapide possible au laboratoire.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Prélèvements:</a:t>
            </a:r>
            <a:endParaRPr lang="fr-F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6325" y="2214555"/>
            <a:ext cx="764901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Culture</a:t>
            </a:r>
            <a:r>
              <a:rPr lang="fr-FR" sz="2800" dirty="0" smtClean="0"/>
              <a:t>: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001156" cy="5114948"/>
          </a:xfrm>
        </p:spPr>
        <p:txBody>
          <a:bodyPr>
            <a:normAutofit/>
          </a:bodyPr>
          <a:lstStyle/>
          <a:p>
            <a:r>
              <a:rPr lang="fr-FR" sz="2000" b="1" dirty="0" smtClean="0"/>
              <a:t>Culture - Isolement :</a:t>
            </a:r>
            <a:br>
              <a:rPr lang="fr-FR" sz="2000" b="1" dirty="0" smtClean="0"/>
            </a:br>
            <a:r>
              <a:rPr lang="fr-FR" sz="2000" dirty="0" smtClean="0"/>
              <a:t>Les contraintes évoquées s'appliqueront en évitant le contact avec l'oxygène:</a:t>
            </a:r>
            <a:br>
              <a:rPr lang="fr-FR" sz="2000" dirty="0" smtClean="0"/>
            </a:b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    soit en travaillant en </a:t>
            </a:r>
            <a:r>
              <a:rPr lang="fr-FR" sz="2000" b="1" dirty="0" smtClean="0"/>
              <a:t>chambre spéciale</a:t>
            </a:r>
            <a:r>
              <a:rPr lang="fr-FR" sz="2000" dirty="0" smtClean="0"/>
              <a:t> (chambre dite de </a:t>
            </a:r>
            <a:r>
              <a:rPr lang="fr-FR" sz="2000" dirty="0" err="1" smtClean="0"/>
              <a:t>Freiter</a:t>
            </a:r>
            <a:r>
              <a:rPr lang="fr-FR" sz="2000" dirty="0" smtClean="0"/>
              <a:t>) avec mélange gazeux divers (C02, N2...).</a:t>
            </a:r>
          </a:p>
          <a:p>
            <a:pPr>
              <a:buNone/>
            </a:pPr>
            <a:r>
              <a:rPr lang="fr-FR" sz="2000" dirty="0" smtClean="0"/>
              <a:t>      soit en mini-chambre (</a:t>
            </a:r>
            <a:r>
              <a:rPr lang="fr-FR" sz="2000" b="1" dirty="0" smtClean="0"/>
              <a:t>jarre </a:t>
            </a:r>
            <a:r>
              <a:rPr lang="fr-FR" sz="2000" dirty="0" smtClean="0"/>
              <a:t>ou</a:t>
            </a:r>
            <a:r>
              <a:rPr lang="fr-FR" sz="2000" b="1" dirty="0" smtClean="0"/>
              <a:t> poche plastique</a:t>
            </a:r>
            <a:r>
              <a:rPr lang="fr-FR" sz="2000" dirty="0" smtClean="0"/>
              <a:t>) et utilisation d'un catalyseur chimique (</a:t>
            </a:r>
            <a:r>
              <a:rPr lang="fr-FR" sz="2000" b="1" dirty="0" smtClean="0"/>
              <a:t>sachet)</a:t>
            </a:r>
            <a:r>
              <a:rPr lang="fr-FR" sz="2000" dirty="0" smtClean="0"/>
              <a:t> en </a:t>
            </a:r>
            <a:r>
              <a:rPr lang="fr-FR" sz="2000" dirty="0" err="1" smtClean="0"/>
              <a:t>ensemencant</a:t>
            </a:r>
            <a:r>
              <a:rPr lang="fr-FR" sz="2000" dirty="0" smtClean="0"/>
              <a:t> des milieux solides tel gélose au sang frais.</a:t>
            </a:r>
          </a:p>
          <a:p>
            <a:pPr>
              <a:buNone/>
            </a:pPr>
            <a:r>
              <a:rPr lang="fr-FR" sz="2000" dirty="0" smtClean="0"/>
              <a:t>      L'incubation est normalement effectuée dans une étuve en "air ambiant" à 37°C.</a:t>
            </a:r>
          </a:p>
          <a:p>
            <a:pPr>
              <a:buNone/>
            </a:pPr>
            <a:r>
              <a:rPr lang="fr-FR" sz="2000" dirty="0" smtClean="0"/>
              <a:t>      Leur culture est, difficile et lente (plusieurs jours),  souvent obtenue sur des milieux gélosés au sang avec quelquefois des aspects caractéristiques tels pigmentation noire (</a:t>
            </a:r>
            <a:r>
              <a:rPr lang="fr-FR" sz="2000" i="1" dirty="0" err="1" smtClean="0"/>
              <a:t>Prevotella</a:t>
            </a:r>
            <a:r>
              <a:rPr lang="fr-FR" sz="2000" i="1" dirty="0" smtClean="0"/>
              <a:t> </a:t>
            </a:r>
            <a:r>
              <a:rPr lang="fr-FR" sz="2000" i="1" dirty="0" err="1" smtClean="0"/>
              <a:t>melanogenica</a:t>
            </a:r>
            <a:r>
              <a:rPr lang="fr-FR" sz="2000" dirty="0" smtClean="0"/>
              <a:t>)</a:t>
            </a:r>
          </a:p>
          <a:p>
            <a:pPr>
              <a:buNone/>
            </a:pPr>
            <a:r>
              <a:rPr lang="fr-FR" sz="2000" dirty="0" smtClean="0"/>
              <a:t>      ou colonies </a:t>
            </a:r>
            <a:r>
              <a:rPr lang="fr-FR" sz="2000" dirty="0" err="1" smtClean="0"/>
              <a:t>inscrustées</a:t>
            </a:r>
            <a:r>
              <a:rPr lang="fr-FR" sz="2000" dirty="0" smtClean="0"/>
              <a:t> (</a:t>
            </a:r>
            <a:r>
              <a:rPr lang="fr-FR" sz="2000" i="1" dirty="0" err="1" smtClean="0"/>
              <a:t>Bacteroides</a:t>
            </a:r>
            <a:r>
              <a:rPr lang="fr-FR" sz="2000" i="1" dirty="0" smtClean="0"/>
              <a:t> </a:t>
            </a:r>
            <a:r>
              <a:rPr lang="fr-FR" sz="2000" i="1" dirty="0" err="1" smtClean="0"/>
              <a:t>ureolyticus</a:t>
            </a:r>
            <a:r>
              <a:rPr lang="fr-FR" sz="2000" i="1" dirty="0" smtClean="0"/>
              <a:t>).</a:t>
            </a:r>
            <a:endParaRPr lang="fr-FR" sz="2000" dirty="0" smtClean="0"/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Chambre Spéciale pour la culture:</a:t>
            </a:r>
            <a:endParaRPr lang="fr-F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857364"/>
            <a:ext cx="6519435" cy="423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Jarre anaérobie </a:t>
            </a:r>
            <a:b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Poche plastique </a:t>
            </a:r>
            <a:b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la culture</a:t>
            </a:r>
            <a:r>
              <a:rPr lang="fr-FR" sz="2800" dirty="0" smtClean="0"/>
              <a:t>:</a:t>
            </a:r>
            <a:endParaRPr lang="fr-FR" sz="28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872" y="1785926"/>
            <a:ext cx="745982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u="sng" dirty="0" smtClean="0"/>
              <a:t>L’Aspect des Cultures:</a:t>
            </a:r>
            <a:endParaRPr lang="fr-FR" sz="2800" u="sng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7286676" cy="4662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u="sng" dirty="0" smtClean="0"/>
              <a:t>Le Plan:</a:t>
            </a:r>
            <a:endParaRPr lang="fr-FR" sz="2800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Gram:</a:t>
            </a:r>
            <a:endParaRPr lang="fr-F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L'examen direct après coloration de Gram peut orienter pour certaines étiologies (coque ou bacille à </a:t>
            </a:r>
            <a:r>
              <a:rPr lang="fr-FR" sz="2000" b="1" dirty="0" smtClean="0"/>
              <a:t>Gram +</a:t>
            </a:r>
            <a:r>
              <a:rPr lang="fr-FR" sz="2000" dirty="0" smtClean="0"/>
              <a:t> ou à </a:t>
            </a:r>
            <a:r>
              <a:rPr lang="fr-FR" sz="2000" b="1" dirty="0" smtClean="0"/>
              <a:t>Gram -</a:t>
            </a:r>
            <a:r>
              <a:rPr lang="fr-FR" sz="2000" dirty="0" smtClean="0"/>
              <a:t>).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85992"/>
            <a:ext cx="695350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Gram:</a:t>
            </a:r>
            <a:endParaRPr lang="fr-F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21</a:t>
            </a:fld>
            <a:endParaRPr lang="fr-BE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350046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928802"/>
            <a:ext cx="4410075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u="sng" dirty="0" smtClean="0"/>
              <a:t>L’Identification biochimique:</a:t>
            </a:r>
            <a:endParaRPr lang="fr-FR" sz="28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/>
          </a:bodyPr>
          <a:lstStyle/>
          <a:p>
            <a:r>
              <a:rPr lang="fr-FR" sz="2000" b="1" dirty="0" smtClean="0"/>
              <a:t>L'identification:</a:t>
            </a:r>
          </a:p>
          <a:p>
            <a:pPr>
              <a:buNone/>
            </a:pPr>
            <a:r>
              <a:rPr lang="fr-FR" sz="2000" b="1" dirty="0" smtClean="0"/>
              <a:t>     </a:t>
            </a:r>
            <a:r>
              <a:rPr lang="fr-FR" sz="2000" dirty="0" smtClean="0"/>
              <a:t> est le plus souvent biochimique: Exemple d'une galerie d'identification</a:t>
            </a:r>
          </a:p>
          <a:p>
            <a:pPr>
              <a:buNone/>
            </a:pPr>
            <a:r>
              <a:rPr lang="fr-FR" sz="2000" dirty="0" smtClean="0"/>
              <a:t>      (</a:t>
            </a:r>
            <a:r>
              <a:rPr lang="fr-FR" sz="2000" dirty="0" err="1" smtClean="0"/>
              <a:t>Rapid</a:t>
            </a:r>
            <a:r>
              <a:rPr lang="fr-FR" sz="2000" dirty="0" smtClean="0"/>
              <a:t> ID 32A).</a:t>
            </a:r>
          </a:p>
          <a:p>
            <a:r>
              <a:rPr lang="fr-FR" sz="2000" b="1" dirty="0" smtClean="0"/>
              <a:t>L'antibiogramme:</a:t>
            </a:r>
          </a:p>
          <a:p>
            <a:pPr>
              <a:buNone/>
            </a:pPr>
            <a:r>
              <a:rPr lang="fr-FR" sz="2000" b="1" dirty="0" smtClean="0"/>
              <a:t>     </a:t>
            </a:r>
            <a:r>
              <a:rPr lang="fr-FR" sz="2000" dirty="0" smtClean="0"/>
              <a:t> montre une </a:t>
            </a:r>
            <a:r>
              <a:rPr lang="fr-FR" sz="2000" b="1" dirty="0" smtClean="0"/>
              <a:t>sensibilité spécifique </a:t>
            </a:r>
            <a:r>
              <a:rPr lang="fr-FR" sz="2000" dirty="0" smtClean="0"/>
              <a:t>aux </a:t>
            </a:r>
            <a:r>
              <a:rPr lang="fr-FR" sz="2000" dirty="0" err="1" smtClean="0"/>
              <a:t>imidazolés</a:t>
            </a:r>
            <a:r>
              <a:rPr lang="fr-FR" sz="2000" dirty="0" smtClean="0"/>
              <a:t> (</a:t>
            </a:r>
            <a:r>
              <a:rPr lang="fr-FR" sz="2000" dirty="0" err="1" smtClean="0"/>
              <a:t>métronidazole</a:t>
            </a:r>
            <a:r>
              <a:rPr lang="fr-FR" sz="2000" dirty="0" smtClean="0"/>
              <a:t> ou MTR) et une </a:t>
            </a:r>
            <a:r>
              <a:rPr lang="fr-FR" sz="2000" b="1" dirty="0" smtClean="0"/>
              <a:t>résistance naturelle</a:t>
            </a:r>
            <a:r>
              <a:rPr lang="fr-FR" sz="2000" dirty="0" smtClean="0"/>
              <a:t> aux </a:t>
            </a:r>
            <a:r>
              <a:rPr lang="fr-FR" sz="2000" dirty="0" err="1" smtClean="0"/>
              <a:t>aminoglycosides</a:t>
            </a:r>
            <a:r>
              <a:rPr lang="fr-FR" sz="2000" dirty="0" smtClean="0"/>
              <a:t>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22</a:t>
            </a:fld>
            <a:endParaRPr lang="fr-BE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876"/>
            <a:ext cx="678661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14446"/>
          </a:xfrm>
        </p:spPr>
        <p:txBody>
          <a:bodyPr>
            <a:normAutofit/>
          </a:bodyPr>
          <a:lstStyle/>
          <a:p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 </a:t>
            </a:r>
            <a:r>
              <a:rPr lang="fr-FR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traitement :</a:t>
            </a:r>
            <a:endParaRPr lang="fr-F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8929718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débuté sans attendre en ayant recours aux antibiotiques des familles suivantes:</a:t>
            </a:r>
            <a:br>
              <a:rPr lang="fr-FR" sz="2000" dirty="0" smtClean="0"/>
            </a:br>
            <a:endParaRPr lang="fr-FR" sz="2000" dirty="0" smtClean="0"/>
          </a:p>
          <a:p>
            <a:r>
              <a:rPr lang="fr-FR" sz="2000" b="1" dirty="0" smtClean="0"/>
              <a:t>ß-</a:t>
            </a:r>
            <a:r>
              <a:rPr lang="fr-FR" sz="2000" b="1" dirty="0" err="1" smtClean="0"/>
              <a:t>lactamines</a:t>
            </a:r>
            <a:r>
              <a:rPr lang="fr-FR" sz="2000" dirty="0" smtClean="0"/>
              <a:t> avec inhibiteur de ß-</a:t>
            </a:r>
            <a:r>
              <a:rPr lang="fr-FR" sz="2000" dirty="0" err="1" smtClean="0"/>
              <a:t>lactamase</a:t>
            </a:r>
            <a:r>
              <a:rPr lang="fr-FR" sz="2000" dirty="0" smtClean="0"/>
              <a:t> tel </a:t>
            </a:r>
            <a:r>
              <a:rPr lang="fr-FR" sz="2000" dirty="0" err="1" smtClean="0"/>
              <a:t>amoxicilline</a:t>
            </a:r>
            <a:r>
              <a:rPr lang="fr-FR" sz="2000" dirty="0" smtClean="0"/>
              <a:t>-acide </a:t>
            </a:r>
            <a:r>
              <a:rPr lang="fr-FR" sz="2000" dirty="0" err="1" smtClean="0"/>
              <a:t>clavulanique</a:t>
            </a:r>
            <a:endParaRPr lang="fr-FR" sz="2000" dirty="0" smtClean="0"/>
          </a:p>
          <a:p>
            <a:r>
              <a:rPr lang="fr-FR" sz="2000" b="1" dirty="0" err="1" smtClean="0"/>
              <a:t>imidazolés</a:t>
            </a:r>
            <a:r>
              <a:rPr lang="fr-FR" sz="2000" dirty="0" smtClean="0"/>
              <a:t> dont le </a:t>
            </a:r>
            <a:r>
              <a:rPr lang="fr-FR" sz="2000" dirty="0" err="1" smtClean="0"/>
              <a:t>métronidazole</a:t>
            </a:r>
            <a:endParaRPr lang="fr-FR" sz="2000" dirty="0" smtClean="0"/>
          </a:p>
          <a:p>
            <a:r>
              <a:rPr lang="fr-FR" sz="2000" b="1" dirty="0" err="1" smtClean="0"/>
              <a:t>glycocopeptides</a:t>
            </a:r>
            <a:r>
              <a:rPr lang="fr-FR" sz="2000" dirty="0" smtClean="0"/>
              <a:t> : </a:t>
            </a:r>
            <a:r>
              <a:rPr lang="fr-FR" sz="2000" dirty="0" err="1" smtClean="0"/>
              <a:t>vancomycine</a:t>
            </a:r>
            <a:r>
              <a:rPr lang="fr-FR" sz="2000" dirty="0" smtClean="0"/>
              <a:t> par exemple (</a:t>
            </a:r>
            <a:r>
              <a:rPr lang="fr-FR" sz="2000" i="1" dirty="0" err="1" smtClean="0"/>
              <a:t>C.difficile</a:t>
            </a:r>
            <a:r>
              <a:rPr lang="fr-FR" sz="2000" dirty="0" smtClean="0"/>
              <a:t>)</a:t>
            </a:r>
          </a:p>
          <a:p>
            <a:r>
              <a:rPr lang="fr-FR" sz="2000" b="1" dirty="0" err="1" smtClean="0"/>
              <a:t>lincosamides</a:t>
            </a:r>
            <a:r>
              <a:rPr lang="fr-FR" sz="2000" dirty="0" smtClean="0"/>
              <a:t> avec la </a:t>
            </a:r>
            <a:r>
              <a:rPr lang="fr-FR" sz="2000" dirty="0" err="1" smtClean="0"/>
              <a:t>lincomycine</a:t>
            </a:r>
            <a:r>
              <a:rPr lang="fr-FR" sz="2000" dirty="0" smtClean="0"/>
              <a:t> ou la clindamycine</a:t>
            </a:r>
          </a:p>
          <a:p>
            <a:r>
              <a:rPr lang="fr-FR" sz="2000" b="1" dirty="0" err="1" smtClean="0"/>
              <a:t>co</a:t>
            </a:r>
            <a:r>
              <a:rPr lang="fr-FR" sz="2000" b="1" dirty="0" smtClean="0"/>
              <a:t>-</a:t>
            </a:r>
            <a:r>
              <a:rPr lang="fr-FR" sz="2000" b="1" dirty="0" err="1" smtClean="0"/>
              <a:t>trimoxazole</a:t>
            </a:r>
            <a:r>
              <a:rPr lang="fr-FR" sz="2000" dirty="0" smtClean="0"/>
              <a:t> (</a:t>
            </a:r>
            <a:r>
              <a:rPr lang="fr-FR" sz="2000" i="1" dirty="0" smtClean="0"/>
              <a:t>Actinomyces </a:t>
            </a:r>
            <a:r>
              <a:rPr lang="fr-FR" sz="2000" i="1" dirty="0" err="1" smtClean="0"/>
              <a:t>israelii</a:t>
            </a:r>
            <a:r>
              <a:rPr lang="fr-FR" sz="2000" dirty="0" smtClean="0"/>
              <a:t>)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23</a:t>
            </a:fld>
            <a:endParaRPr lang="fr-B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L’Antibiogramme:</a:t>
            </a:r>
            <a:endParaRPr lang="fr-F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La </a:t>
            </a:r>
            <a:r>
              <a:rPr lang="fr-FR" sz="2000" b="1" dirty="0" smtClean="0"/>
              <a:t>sensibilité</a:t>
            </a:r>
            <a:r>
              <a:rPr lang="fr-FR" sz="2000" dirty="0" smtClean="0"/>
              <a:t> aux antibiotiques varie beaucoup selon l'espèce ou le groupe bactérien tel:</a:t>
            </a:r>
          </a:p>
          <a:p>
            <a:pPr>
              <a:buNone/>
            </a:pPr>
            <a:r>
              <a:rPr lang="fr-FR" sz="2000" dirty="0" smtClean="0"/>
              <a:t>      les </a:t>
            </a:r>
            <a:r>
              <a:rPr lang="fr-FR" sz="2000" i="1" dirty="0" err="1" smtClean="0"/>
              <a:t>Fusobacterium</a:t>
            </a:r>
            <a:r>
              <a:rPr lang="fr-FR" sz="2000" dirty="0" smtClean="0"/>
              <a:t> très sensibles aux ß-</a:t>
            </a:r>
            <a:r>
              <a:rPr lang="fr-FR" sz="2000" dirty="0" err="1" smtClean="0"/>
              <a:t>lactamines</a:t>
            </a:r>
            <a:r>
              <a:rPr lang="fr-FR" sz="2000" dirty="0" smtClean="0"/>
              <a:t> dont la pénicilline G et les </a:t>
            </a:r>
            <a:r>
              <a:rPr lang="fr-FR" sz="2000" i="1" dirty="0" err="1" smtClean="0"/>
              <a:t>Bacteroides</a:t>
            </a:r>
            <a:r>
              <a:rPr lang="fr-FR" sz="2000" dirty="0" smtClean="0"/>
              <a:t> du groupe </a:t>
            </a:r>
            <a:r>
              <a:rPr lang="fr-FR" sz="2000" i="1" dirty="0" err="1" smtClean="0"/>
              <a:t>fragilis</a:t>
            </a:r>
            <a:r>
              <a:rPr lang="fr-FR" sz="2000" dirty="0" smtClean="0"/>
              <a:t> résistants à diverses ß-</a:t>
            </a:r>
            <a:r>
              <a:rPr lang="fr-FR" sz="2000" dirty="0" err="1" smtClean="0"/>
              <a:t>lactamines</a:t>
            </a: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    en l'absence d'association avec des inhibiteurs de ß-</a:t>
            </a:r>
            <a:r>
              <a:rPr lang="fr-FR" sz="2000" dirty="0" err="1" smtClean="0"/>
              <a:t>lactamase</a:t>
            </a:r>
            <a:r>
              <a:rPr lang="fr-FR" sz="2000" dirty="0" smtClean="0"/>
              <a:t> : </a:t>
            </a:r>
            <a:r>
              <a:rPr lang="fr-FR" sz="2000" dirty="0" err="1" smtClean="0"/>
              <a:t>amoxicilline</a:t>
            </a:r>
            <a:r>
              <a:rPr lang="fr-FR" sz="2000" dirty="0" smtClean="0"/>
              <a:t> seule (AMX), + </a:t>
            </a:r>
            <a:r>
              <a:rPr lang="fr-FR" sz="2000" dirty="0" err="1" smtClean="0"/>
              <a:t>ac.clavulanique</a:t>
            </a:r>
            <a:r>
              <a:rPr lang="fr-FR" sz="2000" dirty="0" smtClean="0"/>
              <a:t> (AMC), </a:t>
            </a:r>
            <a:r>
              <a:rPr lang="fr-FR" sz="2000" dirty="0" err="1" smtClean="0"/>
              <a:t>pipéracilline</a:t>
            </a:r>
            <a:r>
              <a:rPr lang="fr-FR" sz="2000" dirty="0" smtClean="0"/>
              <a:t> seule (PIP) + </a:t>
            </a:r>
            <a:r>
              <a:rPr lang="fr-FR" sz="2000" dirty="0" err="1" smtClean="0"/>
              <a:t>tazobactam</a:t>
            </a:r>
            <a:r>
              <a:rPr lang="fr-FR" sz="2000" dirty="0" smtClean="0"/>
              <a:t> (PTZ), </a:t>
            </a:r>
            <a:r>
              <a:rPr lang="fr-FR" sz="2000" dirty="0" err="1" smtClean="0"/>
              <a:t>céfoxitine</a:t>
            </a:r>
            <a:r>
              <a:rPr lang="fr-FR" sz="2000" dirty="0" smtClean="0"/>
              <a:t> (FOX).</a:t>
            </a:r>
            <a:br>
              <a:rPr lang="fr-FR" sz="2000" dirty="0" smtClean="0"/>
            </a:br>
            <a:endParaRPr lang="fr-FR" sz="2000" dirty="0" smtClean="0"/>
          </a:p>
          <a:p>
            <a:r>
              <a:rPr lang="fr-FR" sz="2000" dirty="0" smtClean="0"/>
              <a:t>La  </a:t>
            </a:r>
            <a:r>
              <a:rPr lang="fr-FR" sz="2000" b="1" dirty="0" smtClean="0"/>
              <a:t>résistance naturelle</a:t>
            </a:r>
            <a:r>
              <a:rPr lang="fr-FR" sz="2000" dirty="0" smtClean="0"/>
              <a:t> à certains antibiotiques dont les </a:t>
            </a:r>
            <a:r>
              <a:rPr lang="fr-FR" sz="2000" dirty="0" err="1" smtClean="0"/>
              <a:t>aminoglycosides</a:t>
            </a:r>
            <a:r>
              <a:rPr lang="fr-FR" sz="2000" dirty="0" smtClean="0"/>
              <a:t> ou les céphalosporines (</a:t>
            </a:r>
            <a:r>
              <a:rPr lang="fr-FR" sz="2000" i="1" dirty="0" smtClean="0"/>
              <a:t>C. difficile</a:t>
            </a:r>
            <a:r>
              <a:rPr lang="fr-FR" sz="2000" dirty="0" smtClean="0"/>
              <a:t>). </a:t>
            </a:r>
            <a:br>
              <a:rPr lang="fr-FR" sz="2000" dirty="0" smtClean="0"/>
            </a:b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24</a:t>
            </a:fld>
            <a:endParaRPr lang="fr-B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25</a:t>
            </a:fld>
            <a:endParaRPr lang="fr-BE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26</a:t>
            </a:fld>
            <a:endParaRPr lang="fr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Définition- Généralités:</a:t>
            </a:r>
            <a:endParaRPr lang="fr-FR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>
            <a:normAutofit/>
          </a:bodyPr>
          <a:lstStyle/>
          <a:p>
            <a:endParaRPr lang="fr-FR" sz="2000" dirty="0" smtClean="0"/>
          </a:p>
          <a:p>
            <a:r>
              <a:rPr lang="fr-FR" sz="2000" dirty="0" smtClean="0"/>
              <a:t>Anaérobies obligatoires: sont incapables de métabolisme aérobie mais sont </a:t>
            </a:r>
            <a:r>
              <a:rPr lang="fr-FR" sz="2000" dirty="0" smtClean="0">
                <a:solidFill>
                  <a:srgbClr val="C00000"/>
                </a:solidFill>
              </a:rPr>
              <a:t>variablement</a:t>
            </a:r>
            <a:r>
              <a:rPr lang="fr-FR" sz="2000" dirty="0" smtClean="0"/>
              <a:t> tolérants à l'oxygène.</a:t>
            </a:r>
          </a:p>
          <a:p>
            <a:r>
              <a:rPr lang="fr-FR" sz="2000" dirty="0" smtClean="0"/>
              <a:t>Les bactéries anaérobies se multiplient sur des sites à faible potentiel d'oxydoréduction (p. ex., tissus nécrotiques dévascularisés). </a:t>
            </a:r>
          </a:p>
          <a:p>
            <a:pPr>
              <a:buNone/>
            </a:pPr>
            <a:r>
              <a:rPr lang="fr-FR" sz="2000" dirty="0" smtClean="0"/>
              <a:t>      L'oxygène est toxique pour elles.</a:t>
            </a:r>
          </a:p>
          <a:p>
            <a:pPr>
              <a:buNone/>
            </a:pPr>
            <a:r>
              <a:rPr lang="fr-FR" sz="2000" dirty="0" smtClean="0"/>
              <a:t>      Les anaérobies obligatoires ont été classés en fonction de leur tolérance à l'oxygène en:</a:t>
            </a:r>
          </a:p>
          <a:p>
            <a:pPr>
              <a:buNone/>
            </a:pPr>
            <a:r>
              <a:rPr lang="fr-FR" sz="2000" dirty="0" smtClean="0"/>
              <a:t>      - Stricts: ils ne tolèrent que ≤ 0,5% d'oxygène</a:t>
            </a:r>
          </a:p>
          <a:p>
            <a:pPr>
              <a:buNone/>
            </a:pPr>
            <a:r>
              <a:rPr lang="fr-FR" sz="2000" dirty="0" smtClean="0"/>
              <a:t>       - Modérés: ils tolèrent 2 à 8% d'oxygène.</a:t>
            </a:r>
          </a:p>
          <a:p>
            <a:pPr>
              <a:buNone/>
            </a:pPr>
            <a:r>
              <a:rPr lang="fr-FR" sz="2000" dirty="0" smtClean="0"/>
              <a:t>       - Anaérobies </a:t>
            </a:r>
            <a:r>
              <a:rPr lang="fr-FR" sz="2000" dirty="0" err="1" smtClean="0"/>
              <a:t>aérotolérants</a:t>
            </a:r>
            <a:r>
              <a:rPr lang="fr-FR" sz="2000" dirty="0" smtClean="0"/>
              <a:t>: ils tolèrent l'oxygène atmosphérique sur une durée limitée. 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Définitions – Généralités: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Les bactéries anaérobies strictes : qui causent généralement les infections peuvent tolérer l'oxygène atmosphérique pendant au moins 8 heures jusqu'à 72 heures.</a:t>
            </a:r>
          </a:p>
          <a:p>
            <a:r>
              <a:rPr lang="fr-FR" sz="2000" dirty="0" smtClean="0"/>
              <a:t>Les bactéries anaérobies:  sont des composantes majeures de la microflore normale des muqueuses, en particulier de la bouche, des voies digestives basses et du vagin; ces anaérobies provoquent une maladie quand les barrières muqueuses sont détruites.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u="sng" dirty="0" smtClean="0"/>
              <a:t>Les </a:t>
            </a:r>
            <a:r>
              <a:rPr lang="fr-FR" sz="2800" b="1" u="sng" dirty="0" smtClean="0"/>
              <a:t>bactéries anaérobies à Gram négatif:</a:t>
            </a:r>
            <a:br>
              <a:rPr lang="fr-FR" sz="2800" b="1" u="sng" dirty="0" smtClean="0"/>
            </a:br>
            <a:endParaRPr lang="fr-FR" sz="28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Les </a:t>
            </a:r>
            <a:r>
              <a:rPr lang="fr-FR" sz="2000" b="1" dirty="0" smtClean="0"/>
              <a:t>bactéries anaérobies à Gram négatif:</a:t>
            </a:r>
          </a:p>
          <a:p>
            <a:pPr>
              <a:buNone/>
            </a:pPr>
            <a:r>
              <a:rPr lang="fr-FR" sz="2000" dirty="0" smtClean="0"/>
              <a:t> certaines infections qu'elles provoquent comprennent:</a:t>
            </a:r>
          </a:p>
          <a:p>
            <a:pPr>
              <a:buNone/>
            </a:pPr>
            <a:r>
              <a:rPr lang="fr-FR" sz="2000" i="1" dirty="0" err="1" smtClean="0"/>
              <a:t>Bacteroides</a:t>
            </a:r>
            <a:r>
              <a:rPr lang="fr-FR" sz="2000" dirty="0" smtClean="0"/>
              <a:t> (le plus fréquent): infections intra-abdominales,</a:t>
            </a:r>
          </a:p>
          <a:p>
            <a:pPr>
              <a:buNone/>
            </a:pPr>
            <a:r>
              <a:rPr lang="fr-FR" sz="2000" i="1" dirty="0" err="1" smtClean="0"/>
              <a:t>Fusobacterium</a:t>
            </a:r>
            <a:r>
              <a:rPr lang="fr-FR" sz="2000" dirty="0" smtClean="0"/>
              <a:t>: abcès, infections cutanées, pulmonaires et intracrâniennes,</a:t>
            </a:r>
          </a:p>
          <a:p>
            <a:pPr>
              <a:buNone/>
            </a:pPr>
            <a:r>
              <a:rPr lang="fr-FR" sz="2000" i="1" dirty="0" err="1" smtClean="0"/>
              <a:t>Porphyromonas</a:t>
            </a:r>
            <a:r>
              <a:rPr lang="fr-FR" sz="2000" dirty="0" smtClean="0"/>
              <a:t>: par inhalation et parodontite,</a:t>
            </a:r>
          </a:p>
          <a:p>
            <a:pPr>
              <a:buNone/>
            </a:pPr>
            <a:r>
              <a:rPr lang="fr-FR" sz="2000" i="1" dirty="0" err="1" smtClean="0"/>
              <a:t>Prevotella</a:t>
            </a:r>
            <a:r>
              <a:rPr lang="fr-FR" sz="2000" dirty="0" smtClean="0"/>
              <a:t>: infections des tissus mous et intra-abdominales. 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u="sng" dirty="0" smtClean="0"/>
              <a:t>Les </a:t>
            </a:r>
            <a:r>
              <a:rPr lang="fr-FR" sz="2800" b="1" u="sng" dirty="0" smtClean="0"/>
              <a:t>bactéries anaérobies à Gram positif:</a:t>
            </a:r>
            <a:endParaRPr lang="fr-FR" sz="28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Certaines infections qu'elles provoquent comprennent:</a:t>
            </a:r>
          </a:p>
          <a:p>
            <a:r>
              <a:rPr lang="fr-FR" sz="2000" u="sng" dirty="0" smtClean="0"/>
              <a:t>Actinomyces: </a:t>
            </a:r>
          </a:p>
          <a:p>
            <a:pPr>
              <a:buNone/>
            </a:pPr>
            <a:r>
              <a:rPr lang="fr-FR" sz="2000" dirty="0" smtClean="0"/>
              <a:t>      infections de la tête, du cou, osseuses, abdominales et pelviennes et </a:t>
            </a:r>
          </a:p>
          <a:p>
            <a:pPr>
              <a:buNone/>
            </a:pPr>
            <a:r>
              <a:rPr lang="fr-FR" sz="2000" dirty="0" smtClean="0"/>
              <a:t>      pneumonie par inhalation (</a:t>
            </a:r>
            <a:r>
              <a:rPr lang="fr-FR" sz="2000" u="sng" dirty="0" smtClean="0">
                <a:hlinkClick r:id="rId2" tooltip="Actinomycose"/>
              </a:rPr>
              <a:t>actinomycose</a:t>
            </a:r>
            <a:r>
              <a:rPr lang="fr-FR" sz="2000" dirty="0" smtClean="0"/>
              <a:t>). </a:t>
            </a:r>
          </a:p>
          <a:p>
            <a:r>
              <a:rPr lang="fr-FR" sz="2000" u="sng" dirty="0" err="1" smtClean="0">
                <a:hlinkClick r:id="rId3" tooltip="Revue générale des infections clostridiales"/>
              </a:rPr>
              <a:t>Clostridia</a:t>
            </a:r>
            <a:r>
              <a:rPr lang="fr-FR" sz="2000" dirty="0" smtClean="0"/>
              <a:t>:</a:t>
            </a:r>
          </a:p>
          <a:p>
            <a:pPr>
              <a:buNone/>
            </a:pPr>
            <a:r>
              <a:rPr lang="fr-FR" sz="2000" dirty="0" smtClean="0"/>
              <a:t>      </a:t>
            </a:r>
            <a:r>
              <a:rPr lang="fr-FR" sz="2000" u="sng" dirty="0" smtClean="0">
                <a:hlinkClick r:id="rId4" tooltip="Infections clostridiennes intra-abdominales et pelviennes"/>
              </a:rPr>
              <a:t>infections intra-abdominales</a:t>
            </a:r>
            <a:r>
              <a:rPr lang="fr-FR" sz="2000" dirty="0" smtClean="0"/>
              <a:t> (p. ex., </a:t>
            </a:r>
            <a:r>
              <a:rPr lang="fr-FR" sz="2000" u="sng" dirty="0" smtClean="0">
                <a:hlinkClick r:id="rId5" tooltip="Entérite clostridienne nécrosante"/>
              </a:rPr>
              <a:t>entérite </a:t>
            </a:r>
            <a:r>
              <a:rPr lang="fr-FR" sz="2000" u="sng" dirty="0" err="1" smtClean="0">
                <a:hlinkClick r:id="rId5" tooltip="Entérite clostridienne nécrosante"/>
              </a:rPr>
              <a:t>clostridiale</a:t>
            </a:r>
            <a:r>
              <a:rPr lang="fr-FR" sz="2000" u="sng" dirty="0" smtClean="0">
                <a:hlinkClick r:id="rId5" tooltip="Entérite clostridienne nécrosante"/>
              </a:rPr>
              <a:t> nécrosante</a:t>
            </a:r>
            <a:r>
              <a:rPr lang="fr-FR" sz="2000" dirty="0" smtClean="0"/>
              <a:t>),</a:t>
            </a:r>
          </a:p>
          <a:p>
            <a:pPr>
              <a:buNone/>
            </a:pPr>
            <a:r>
              <a:rPr lang="fr-FR" sz="2000" dirty="0" smtClean="0"/>
              <a:t>      </a:t>
            </a:r>
            <a:r>
              <a:rPr lang="fr-FR" sz="2000" u="sng" dirty="0" smtClean="0">
                <a:hlinkClick r:id="rId6" tooltip="Infections clostridiennes des tissus mous"/>
              </a:rPr>
              <a:t>infections des tissus mous</a:t>
            </a:r>
            <a:r>
              <a:rPr lang="fr-FR" sz="2000" dirty="0" smtClean="0"/>
              <a:t>, et gangrène gazeuse à </a:t>
            </a:r>
            <a:r>
              <a:rPr lang="fr-FR" sz="2000" i="1" dirty="0" smtClean="0"/>
              <a:t>C. perfringens</a:t>
            </a:r>
            <a:r>
              <a:rPr lang="fr-FR" sz="2000" dirty="0" smtClean="0"/>
              <a:t>;</a:t>
            </a:r>
          </a:p>
          <a:p>
            <a:pPr>
              <a:buNone/>
            </a:pPr>
            <a:r>
              <a:rPr lang="fr-FR" sz="2000" dirty="0" smtClean="0"/>
              <a:t>      </a:t>
            </a:r>
            <a:r>
              <a:rPr lang="fr-FR" sz="2000" u="sng" dirty="0" smtClean="0">
                <a:hlinkClick r:id="rId7" tooltip="Intoxication alimentaire à Clostridium perfringens"/>
              </a:rPr>
              <a:t>toxi-infection</a:t>
            </a:r>
            <a:r>
              <a:rPr lang="fr-FR" sz="2000" dirty="0" smtClean="0"/>
              <a:t> alimentaire à </a:t>
            </a:r>
            <a:r>
              <a:rPr lang="fr-FR" sz="2000" i="1" dirty="0" smtClean="0"/>
              <a:t>C. perfringens</a:t>
            </a:r>
            <a:r>
              <a:rPr lang="fr-FR" sz="2000" dirty="0" smtClean="0"/>
              <a:t> type A;</a:t>
            </a:r>
          </a:p>
          <a:p>
            <a:pPr>
              <a:buNone/>
            </a:pPr>
            <a:r>
              <a:rPr lang="fr-FR" sz="2000" dirty="0" smtClean="0"/>
              <a:t>      </a:t>
            </a:r>
            <a:r>
              <a:rPr lang="fr-FR" sz="2000" u="sng" dirty="0" smtClean="0">
                <a:hlinkClick r:id="rId8" tooltip="Botulisme"/>
              </a:rPr>
              <a:t>botulisme</a:t>
            </a:r>
            <a:r>
              <a:rPr lang="fr-FR" sz="2000" dirty="0" smtClean="0"/>
              <a:t> et </a:t>
            </a:r>
            <a:r>
              <a:rPr lang="fr-FR" sz="2000" u="sng" dirty="0" smtClean="0">
                <a:hlinkClick r:id="rId9" tooltip="Botulisme infantile"/>
              </a:rPr>
              <a:t>botulisme infantile</a:t>
            </a:r>
            <a:r>
              <a:rPr lang="fr-FR" sz="2000" dirty="0" smtClean="0"/>
              <a:t> dus à </a:t>
            </a:r>
            <a:r>
              <a:rPr lang="fr-FR" sz="2000" i="1" dirty="0" smtClean="0"/>
              <a:t>C. </a:t>
            </a:r>
            <a:r>
              <a:rPr lang="fr-FR" sz="2000" i="1" dirty="0" err="1" smtClean="0"/>
              <a:t>botulinum</a:t>
            </a:r>
            <a:r>
              <a:rPr lang="fr-FR" sz="2000" dirty="0" smtClean="0"/>
              <a:t>; </a:t>
            </a:r>
          </a:p>
          <a:p>
            <a:pPr>
              <a:buNone/>
            </a:pPr>
            <a:r>
              <a:rPr lang="fr-FR" sz="2000" dirty="0" smtClean="0"/>
              <a:t>      tétanos dû à </a:t>
            </a:r>
            <a:r>
              <a:rPr lang="fr-FR" sz="2000" i="1" dirty="0" smtClean="0"/>
              <a:t>C. </a:t>
            </a:r>
            <a:r>
              <a:rPr lang="fr-FR" sz="2000" i="1" dirty="0" err="1" smtClean="0"/>
              <a:t>tetani</a:t>
            </a:r>
            <a:r>
              <a:rPr lang="fr-FR" sz="2000" dirty="0" smtClean="0"/>
              <a:t>; et </a:t>
            </a:r>
          </a:p>
          <a:p>
            <a:pPr>
              <a:buNone/>
            </a:pPr>
            <a:r>
              <a:rPr lang="fr-FR" sz="2000" dirty="0" smtClean="0"/>
              <a:t>      la colite et la diarrhée induite par </a:t>
            </a:r>
            <a:r>
              <a:rPr lang="fr-FR" sz="2000" u="sng" dirty="0" err="1" smtClean="0">
                <a:hlinkClick r:id="rId10" tooltip="Clostridioides (formerly Clostridium) difficileDiarrhée induite par Clostridioides (anciennement, Clostridium) difficile"/>
              </a:rPr>
              <a:t>Clostridioides</a:t>
            </a:r>
            <a:r>
              <a:rPr lang="fr-FR" sz="2000" u="sng" dirty="0" smtClean="0">
                <a:hlinkClick r:id="rId10" tooltip="Clostridioides (formerly Clostridium) difficileDiarrhée induite par Clostridioides (anciennement, Clostridium) difficile"/>
              </a:rPr>
              <a:t> (anciennement, </a:t>
            </a:r>
            <a:r>
              <a:rPr lang="fr-FR" sz="2000" u="sng" dirty="0" err="1" smtClean="0">
                <a:hlinkClick r:id="rId10" tooltip="Clostridioides (formerly Clostridium) difficileDiarrhée induite par Clostridioides (anciennement, Clostridium) difficile"/>
              </a:rPr>
              <a:t>Clostridium</a:t>
            </a:r>
            <a:r>
              <a:rPr lang="fr-FR" sz="2000" u="sng" dirty="0" smtClean="0">
                <a:hlinkClick r:id="rId10" tooltip="Clostridioides (formerly Clostridium) difficileDiarrhée induite par Clostridioides (anciennement, Clostridium) difficile"/>
              </a:rPr>
              <a:t>) difficile</a:t>
            </a:r>
            <a:r>
              <a:rPr lang="fr-FR" sz="2000" dirty="0" smtClean="0"/>
              <a:t> (colite pseudomembraneuse).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00174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Les bactéries Anaérobies à Gram Positif: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endParaRPr lang="fr-FR" sz="2000" i="1" dirty="0" smtClean="0"/>
          </a:p>
          <a:p>
            <a:r>
              <a:rPr lang="fr-FR" sz="2000" u="sng" dirty="0" err="1" smtClean="0"/>
              <a:t>Peptostreptococcus</a:t>
            </a:r>
            <a:r>
              <a:rPr lang="fr-FR" sz="2000" u="sng" dirty="0" smtClean="0"/>
              <a:t> et </a:t>
            </a:r>
            <a:r>
              <a:rPr lang="fr-FR" sz="2000" u="sng" dirty="0" err="1" smtClean="0"/>
              <a:t>Finegoldia</a:t>
            </a:r>
            <a:r>
              <a:rPr lang="fr-FR" sz="2000" u="sng" dirty="0" smtClean="0"/>
              <a:t>:</a:t>
            </a:r>
          </a:p>
          <a:p>
            <a:pPr>
              <a:buNone/>
            </a:pPr>
            <a:r>
              <a:rPr lang="fr-FR" sz="2000" dirty="0" smtClean="0"/>
              <a:t>      infections orales, respiratoires, osseuses et articulaires, </a:t>
            </a:r>
          </a:p>
          <a:p>
            <a:pPr>
              <a:buNone/>
            </a:pPr>
            <a:r>
              <a:rPr lang="fr-FR" sz="2000" dirty="0" smtClean="0"/>
              <a:t>      des tissus mous et intra-abdominaux. </a:t>
            </a:r>
          </a:p>
          <a:p>
            <a:r>
              <a:rPr lang="fr-FR" sz="2000" u="sng" dirty="0" err="1" smtClean="0"/>
              <a:t>Cutibacterium</a:t>
            </a:r>
            <a:r>
              <a:rPr lang="fr-FR" sz="2000" dirty="0" smtClean="0"/>
              <a:t> (précédemment </a:t>
            </a:r>
            <a:r>
              <a:rPr lang="fr-FR" sz="2000" i="1" dirty="0" err="1" smtClean="0"/>
              <a:t>Propionibacterium</a:t>
            </a:r>
            <a:r>
              <a:rPr lang="fr-FR" sz="2000" dirty="0" smtClean="0"/>
              <a:t>): </a:t>
            </a:r>
          </a:p>
          <a:p>
            <a:pPr>
              <a:buNone/>
            </a:pPr>
            <a:r>
              <a:rPr lang="fr-FR" sz="2000" dirty="0" smtClean="0"/>
              <a:t>      infections sur corps étranger (p. ex., sur shunt de dérivation du liquide céphalorachidien, sur prothèses articulaires ou sur dispositifs cardiaques). </a:t>
            </a:r>
          </a:p>
          <a:p>
            <a:endParaRPr lang="fr-FR" sz="2000" dirty="0" smtClean="0"/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928670"/>
          </a:xfrm>
        </p:spPr>
        <p:txBody>
          <a:bodyPr>
            <a:normAutofit/>
          </a:bodyPr>
          <a:lstStyle/>
          <a:p>
            <a:r>
              <a:rPr lang="fr-F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Pouvoir pathogène</a:t>
            </a:r>
            <a:r>
              <a:rPr lang="fr-FR" sz="2800" dirty="0" smtClean="0"/>
              <a:t>: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infections à anaérobies:  </a:t>
            </a:r>
            <a:r>
              <a:rPr lang="fr-FR" sz="2000" dirty="0" smtClean="0"/>
              <a:t>sont habituellement suppuratives, entraînant la formation d'abcès, une nécrose tissulaire et une thrombophlébite septique et/ou la formation de gaz. </a:t>
            </a:r>
          </a:p>
          <a:p>
            <a:pPr>
              <a:buNone/>
            </a:pPr>
            <a:r>
              <a:rPr lang="fr-FR" sz="2000" dirty="0" smtClean="0"/>
              <a:t>       De nombreux anaérobies produisent des enzymes détruisant les tissus et des toxines paralysantes parmi les plus puissantes.</a:t>
            </a:r>
          </a:p>
          <a:p>
            <a:pPr>
              <a:buNone/>
            </a:pPr>
            <a:r>
              <a:rPr lang="fr-FR" sz="2000" dirty="0" smtClean="0"/>
              <a:t>      Habituellement, plusieurs espèces d'anaérobies sont présentes dans les tissus infectés; des aérobies sont souvent présents (</a:t>
            </a:r>
            <a:r>
              <a:rPr lang="fr-FR" sz="2000" u="sng" dirty="0" smtClean="0">
                <a:hlinkClick r:id="rId2" tooltip="Infections mixtes à germes anaérobies"/>
              </a:rPr>
              <a:t>infections anaérobies mixtes</a:t>
            </a:r>
            <a:r>
              <a:rPr lang="fr-FR" sz="2000" dirty="0" smtClean="0"/>
              <a:t>).</a:t>
            </a:r>
          </a:p>
          <a:p>
            <a:pPr>
              <a:buNone/>
            </a:pPr>
            <a:r>
              <a:rPr lang="fr-FR" sz="2000" dirty="0" smtClean="0"/>
              <a:t>     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signes</a:t>
            </a:r>
            <a:r>
              <a:rPr lang="fr-FR" sz="2000" dirty="0" smtClean="0"/>
              <a:t> en faveur d'une infection à anaérobies sont:</a:t>
            </a:r>
          </a:p>
          <a:p>
            <a:r>
              <a:rPr lang="fr-FR" sz="2000" dirty="0" smtClean="0"/>
              <a:t>Flore </a:t>
            </a:r>
            <a:r>
              <a:rPr lang="fr-FR" sz="2000" dirty="0" err="1" smtClean="0"/>
              <a:t>polymicrobienne</a:t>
            </a:r>
            <a:r>
              <a:rPr lang="fr-FR" sz="2000" dirty="0" smtClean="0"/>
              <a:t> à la coloration de Gram ou en culture.</a:t>
            </a:r>
          </a:p>
          <a:p>
            <a:r>
              <a:rPr lang="fr-FR" sz="2000" dirty="0" smtClean="0"/>
              <a:t>Les bactéries sont visibles avec la coloration de Gram, mais les cultures aérobies sont stériles.</a:t>
            </a:r>
          </a:p>
          <a:p>
            <a:r>
              <a:rPr lang="fr-FR" sz="2000" dirty="0" smtClean="0"/>
              <a:t>Gaz dans le pus ou les tissus infectés.</a:t>
            </a:r>
          </a:p>
          <a:p>
            <a:r>
              <a:rPr lang="fr-FR" sz="2000" dirty="0" smtClean="0"/>
              <a:t>Odeur nauséabonde du pus ou des tissus infectés</a:t>
            </a:r>
          </a:p>
          <a:p>
            <a:r>
              <a:rPr lang="fr-FR" sz="2000" dirty="0" smtClean="0"/>
              <a:t>Tissus nécrotiques infectés</a:t>
            </a:r>
          </a:p>
          <a:p>
            <a:r>
              <a:rPr lang="fr-FR" sz="2000" dirty="0" smtClean="0"/>
              <a:t>Site de l'infection à proximité de la muqueuse où la microflore anaérobie réside.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8235" y="642919"/>
            <a:ext cx="8134293" cy="5637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513</Words>
  <PresentationFormat>Affichage à l'écran (4:3)</PresentationFormat>
  <Paragraphs>137</Paragraphs>
  <Slides>26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7" baseType="lpstr">
      <vt:lpstr>Thème Office</vt:lpstr>
      <vt:lpstr>  Les Bactéries Anaérobies </vt:lpstr>
      <vt:lpstr>Le Plan:</vt:lpstr>
      <vt:lpstr>Définition- Généralités:</vt:lpstr>
      <vt:lpstr>Définitions – Généralités:</vt:lpstr>
      <vt:lpstr>Les bactéries anaérobies à Gram négatif: </vt:lpstr>
      <vt:lpstr>Les bactéries anaérobies à Gram positif:</vt:lpstr>
      <vt:lpstr>Les bactéries Anaérobies à Gram Positif:</vt:lpstr>
      <vt:lpstr>Le Pouvoir pathogène:</vt:lpstr>
      <vt:lpstr>Diapositive 9</vt:lpstr>
      <vt:lpstr>Diapositive 10</vt:lpstr>
      <vt:lpstr>Diapositive 11</vt:lpstr>
      <vt:lpstr>Clostridium sp. </vt:lpstr>
      <vt:lpstr> Clostridium sp. </vt:lpstr>
      <vt:lpstr>PRINCIPALE CARACTÉRISTIQUE DE CULTURE</vt:lpstr>
      <vt:lpstr>Les Prélèvements:</vt:lpstr>
      <vt:lpstr>La Culture:</vt:lpstr>
      <vt:lpstr>La Chambre Spéciale pour la culture:</vt:lpstr>
      <vt:lpstr>La Jarre anaérobie  Poche plastique  pour la culture:</vt:lpstr>
      <vt:lpstr>L’Aspect des Cultures:</vt:lpstr>
      <vt:lpstr>Le Gram:</vt:lpstr>
      <vt:lpstr>Le Gram:</vt:lpstr>
      <vt:lpstr>L’Identification biochimique:</vt:lpstr>
      <vt:lpstr>Le traitement :</vt:lpstr>
      <vt:lpstr>L’Antibiogramme:</vt:lpstr>
      <vt:lpstr>Diapositive 25</vt:lpstr>
      <vt:lpstr>Diapositive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Le Genre Bacillus Les Bactéries Anaérobies </dc:title>
  <dc:creator>HP N'TIC</dc:creator>
  <cp:lastModifiedBy>HoC</cp:lastModifiedBy>
  <cp:revision>49</cp:revision>
  <dcterms:created xsi:type="dcterms:W3CDTF">2022-05-23T05:58:37Z</dcterms:created>
  <dcterms:modified xsi:type="dcterms:W3CDTF">2024-03-18T11:06:06Z</dcterms:modified>
</cp:coreProperties>
</file>