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8" r:id="rId3"/>
    <p:sldId id="259" r:id="rId4"/>
    <p:sldId id="280" r:id="rId5"/>
    <p:sldId id="260" r:id="rId6"/>
    <p:sldId id="281" r:id="rId7"/>
    <p:sldId id="262" r:id="rId8"/>
    <p:sldId id="283" r:id="rId9"/>
    <p:sldId id="263" r:id="rId10"/>
    <p:sldId id="264" r:id="rId11"/>
    <p:sldId id="284" r:id="rId12"/>
    <p:sldId id="265" r:id="rId13"/>
    <p:sldId id="266" r:id="rId14"/>
    <p:sldId id="267" r:id="rId15"/>
    <p:sldId id="282" r:id="rId16"/>
    <p:sldId id="268" r:id="rId17"/>
    <p:sldId id="269" r:id="rId18"/>
    <p:sldId id="270" r:id="rId19"/>
    <p:sldId id="271" r:id="rId20"/>
    <p:sldId id="272" r:id="rId21"/>
    <p:sldId id="273" r:id="rId22"/>
    <p:sldId id="274" r:id="rId23"/>
    <p:sldId id="275" r:id="rId24"/>
    <p:sldId id="276" r:id="rId25"/>
    <p:sldId id="277" r:id="rId26"/>
    <p:sldId id="278" r:id="rId27"/>
    <p:sldId id="285" r:id="rId28"/>
    <p:sldId id="279" r:id="rId29"/>
    <p:sldId id="261" r:id="rId30"/>
    <p:sldId id="286" r:id="rId31"/>
    <p:sldId id="287" r:id="rId32"/>
    <p:sldId id="288" r:id="rId33"/>
    <p:sldId id="289" r:id="rId34"/>
    <p:sldId id="290"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5796" autoAdjust="0"/>
    <p:restoredTop sz="94660"/>
  </p:normalViewPr>
  <p:slideViewPr>
    <p:cSldViewPr>
      <p:cViewPr varScale="1">
        <p:scale>
          <a:sx n="68" d="100"/>
          <a:sy n="68" d="100"/>
        </p:scale>
        <p:origin x="-189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827178-608B-4349-90F3-4DDC76B78557}" type="datetimeFigureOut">
              <a:rPr lang="fr-FR" smtClean="0"/>
              <a:pPr/>
              <a:t>18/03/2024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2D3ACF-261C-4A40-BCE1-2B4A88599B2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42D3ACF-261C-4A40-BCE1-2B4A88599B2F}" type="slidenum">
              <a:rPr lang="fr-FR" smtClean="0"/>
              <a:pPr/>
              <a:t>24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4D87320D-F488-4C2B-8EDF-35E3B881300B}" type="datetime1">
              <a:rPr lang="fr-FR" smtClean="0"/>
              <a:pPr/>
              <a:t>18/03/2024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7FA4BCD8-94DE-4AFA-B5D9-51813917AF05}" type="datetime1">
              <a:rPr lang="fr-FR" smtClean="0"/>
              <a:pPr/>
              <a:t>18/03/2024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B382DCCA-5121-47C8-8181-69F845C5A3B1}" type="datetime1">
              <a:rPr lang="fr-FR" smtClean="0"/>
              <a:pPr/>
              <a:t>18/03/2024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D3BD2CD9-2095-4EC9-B4C7-05AA450B4F22}" type="datetime1">
              <a:rPr lang="fr-FR" smtClean="0"/>
              <a:pPr/>
              <a:t>18/03/2024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EAD25FA-3BE4-4E91-892D-9418C0F083F0}" type="datetime1">
              <a:rPr lang="fr-FR" smtClean="0"/>
              <a:pPr/>
              <a:t>18/03/2024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47DBA596-891E-4698-B89A-555A8D47E95B}" type="datetime1">
              <a:rPr lang="fr-FR" smtClean="0"/>
              <a:pPr/>
              <a:t>18/03/2024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859E9C68-8010-40EF-8B5D-2361847E92D5}" type="datetime1">
              <a:rPr lang="fr-FR" smtClean="0"/>
              <a:pPr/>
              <a:t>18/03/2024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187675A0-B4FF-4332-AA3C-C8EB250329AC}" type="datetime1">
              <a:rPr lang="fr-FR" smtClean="0"/>
              <a:pPr/>
              <a:t>18/03/2024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1F1C807-7BEE-46E5-AFE8-4CF28F9EFBFF}" type="datetime1">
              <a:rPr lang="fr-FR" smtClean="0"/>
              <a:pPr/>
              <a:t>18/03/2024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3BAE4CE-3BE5-4633-83DA-B69C1C1069B9}" type="datetime1">
              <a:rPr lang="fr-FR" smtClean="0"/>
              <a:pPr/>
              <a:t>18/03/2024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9626D6A-F32E-4540-A535-B3A5E69AE498}" type="datetime1">
              <a:rPr lang="fr-FR" smtClean="0"/>
              <a:pPr/>
              <a:t>18/03/2024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5DE16-8BC4-4C1F-890E-739C5E8C4674}" type="datetime1">
              <a:rPr lang="fr-FR" smtClean="0"/>
              <a:pPr/>
              <a:t>18/03/2024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800" b="1" u="sng" dirty="0" smtClean="0">
                <a:effectLst>
                  <a:outerShdw blurRad="38100" dist="38100" dir="2700000" algn="tl">
                    <a:srgbClr val="000000">
                      <a:alpha val="43137"/>
                    </a:srgbClr>
                  </a:outerShdw>
                </a:effectLst>
              </a:rPr>
              <a:t>Le Genre Bacillus</a:t>
            </a:r>
            <a:r>
              <a:rPr lang="fr-FR" sz="2800" dirty="0" smtClean="0">
                <a:effectLst>
                  <a:outerShdw blurRad="38100" dist="38100" dir="2700000" algn="tl">
                    <a:srgbClr val="000000">
                      <a:alpha val="43137"/>
                    </a:srgbClr>
                  </a:outerShdw>
                </a:effectLst>
              </a:rPr>
              <a:t>:</a:t>
            </a:r>
            <a:endParaRPr lang="fr-FR" sz="2800"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2743200" y="5105400"/>
            <a:ext cx="6400800" cy="1752600"/>
          </a:xfrm>
        </p:spPr>
        <p:txBody>
          <a:bodyPr>
            <a:normAutofit/>
          </a:bodyPr>
          <a:lstStyle/>
          <a:p>
            <a:r>
              <a:rPr lang="fr-FR" sz="2000" dirty="0" smtClean="0"/>
              <a:t>Présentée par Dr S. Kara Slimane, </a:t>
            </a:r>
          </a:p>
          <a:p>
            <a:r>
              <a:rPr lang="fr-FR" sz="2000" dirty="0" err="1" smtClean="0"/>
              <a:t>Maître-Assistante</a:t>
            </a:r>
            <a:r>
              <a:rPr lang="fr-FR" sz="2000" dirty="0" smtClean="0"/>
              <a:t> en Microbiologie, </a:t>
            </a:r>
          </a:p>
          <a:p>
            <a:r>
              <a:rPr lang="fr-FR" sz="2000" dirty="0" smtClean="0"/>
              <a:t>CHU </a:t>
            </a:r>
            <a:r>
              <a:rPr lang="fr-FR" sz="2000" dirty="0" err="1" smtClean="0"/>
              <a:t>Béjaia</a:t>
            </a:r>
            <a:r>
              <a:rPr lang="fr-FR" sz="2000" dirty="0" smtClean="0"/>
              <a:t>.</a:t>
            </a:r>
          </a:p>
          <a:p>
            <a:r>
              <a:rPr lang="fr-FR" sz="2000" dirty="0" smtClean="0"/>
              <a:t>karasamia5@gmail.com</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err="1" smtClean="0"/>
              <a:t>Bacillus</a:t>
            </a:r>
            <a:r>
              <a:rPr lang="fr-FR" sz="2400" b="1" u="sng" dirty="0" smtClean="0"/>
              <a:t> </a:t>
            </a:r>
            <a:r>
              <a:rPr lang="fr-FR" sz="2400" b="1" u="sng" dirty="0" err="1" smtClean="0"/>
              <a:t>cereus</a:t>
            </a:r>
            <a:r>
              <a:rPr lang="fr-FR" sz="2400" b="1" i="1" dirty="0" smtClean="0"/>
              <a:t>:</a:t>
            </a:r>
            <a:endParaRPr lang="fr-FR" sz="2400" dirty="0"/>
          </a:p>
        </p:txBody>
      </p:sp>
      <p:sp>
        <p:nvSpPr>
          <p:cNvPr id="3" name="Espace réservé du contenu 2"/>
          <p:cNvSpPr>
            <a:spLocks noGrp="1"/>
          </p:cNvSpPr>
          <p:nvPr>
            <p:ph idx="1"/>
          </p:nvPr>
        </p:nvSpPr>
        <p:spPr>
          <a:xfrm>
            <a:off x="0" y="1340768"/>
            <a:ext cx="9144000" cy="5517232"/>
          </a:xfrm>
        </p:spPr>
        <p:txBody>
          <a:bodyPr>
            <a:normAutofit/>
          </a:bodyPr>
          <a:lstStyle/>
          <a:p>
            <a:pPr>
              <a:buNone/>
            </a:pPr>
            <a:r>
              <a:rPr lang="fr-FR" sz="2000" dirty="0" smtClean="0"/>
              <a:t>      La majorité des cas se présente sous forme de </a:t>
            </a:r>
            <a:r>
              <a:rPr lang="fr-FR" sz="2000" dirty="0" smtClean="0">
                <a:solidFill>
                  <a:srgbClr val="C00000"/>
                </a:solidFill>
              </a:rPr>
              <a:t>toxi-infections alimentaires</a:t>
            </a:r>
            <a:r>
              <a:rPr lang="fr-FR" sz="2000" dirty="0" smtClean="0"/>
              <a:t>. </a:t>
            </a:r>
          </a:p>
          <a:p>
            <a:pPr>
              <a:buNone/>
            </a:pPr>
            <a:r>
              <a:rPr lang="fr-FR" sz="2000" dirty="0" smtClean="0"/>
              <a:t>      Après ingestion d'aliments contaminés, on observe des symptômes à types:</a:t>
            </a:r>
          </a:p>
          <a:p>
            <a:pPr>
              <a:buNone/>
            </a:pPr>
            <a:r>
              <a:rPr lang="fr-FR" sz="2000" dirty="0" smtClean="0"/>
              <a:t>      de vomissements rapidement après l'ingestion (0,5 à 5 heures) s'il s'agit d'absorption de </a:t>
            </a:r>
            <a:r>
              <a:rPr lang="fr-FR" sz="2000" dirty="0" smtClean="0">
                <a:solidFill>
                  <a:srgbClr val="C00000"/>
                </a:solidFill>
              </a:rPr>
              <a:t>toxine préformée</a:t>
            </a:r>
            <a:r>
              <a:rPr lang="fr-FR" sz="2000" dirty="0" smtClean="0"/>
              <a:t>, </a:t>
            </a:r>
          </a:p>
          <a:p>
            <a:pPr>
              <a:buNone/>
            </a:pPr>
            <a:r>
              <a:rPr lang="fr-FR" sz="2000" dirty="0" smtClean="0"/>
              <a:t>      ou plus tardifs (8 à 6 heures) avec douleurs abdominales, diarrhées profuses, nausées, quand la production </a:t>
            </a:r>
            <a:r>
              <a:rPr lang="fr-FR" sz="2000" dirty="0" smtClean="0">
                <a:solidFill>
                  <a:srgbClr val="C00000"/>
                </a:solidFill>
              </a:rPr>
              <a:t>d'</a:t>
            </a:r>
            <a:r>
              <a:rPr lang="fr-FR" sz="2000" dirty="0" err="1" smtClean="0">
                <a:solidFill>
                  <a:srgbClr val="C00000"/>
                </a:solidFill>
              </a:rPr>
              <a:t>entérotoxines</a:t>
            </a:r>
            <a:r>
              <a:rPr lang="fr-FR" sz="2000" dirty="0" smtClean="0">
                <a:solidFill>
                  <a:srgbClr val="C00000"/>
                </a:solidFill>
              </a:rPr>
              <a:t> thermolabiles</a:t>
            </a:r>
            <a:r>
              <a:rPr lang="fr-FR" sz="2000" dirty="0" smtClean="0"/>
              <a:t> se produit in vivo après prolifération des germes ingérés en grande quantité (10 7 à 10 9 bactéries/gramme d'aliments). </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err="1" smtClean="0"/>
              <a:t>Bacillus</a:t>
            </a:r>
            <a:r>
              <a:rPr lang="fr-FR" sz="2400" u="sng" dirty="0" smtClean="0"/>
              <a:t> </a:t>
            </a:r>
            <a:r>
              <a:rPr lang="fr-FR" sz="2400" u="sng" dirty="0" err="1" smtClean="0"/>
              <a:t>cereus</a:t>
            </a:r>
            <a:r>
              <a:rPr lang="fr-FR" sz="2400" u="sng" dirty="0" smtClean="0"/>
              <a:t>:</a:t>
            </a:r>
            <a:endParaRPr lang="fr-FR" sz="2400" u="sng" dirty="0"/>
          </a:p>
        </p:txBody>
      </p:sp>
      <p:sp>
        <p:nvSpPr>
          <p:cNvPr id="3" name="Espace réservé du contenu 2"/>
          <p:cNvSpPr>
            <a:spLocks noGrp="1"/>
          </p:cNvSpPr>
          <p:nvPr>
            <p:ph idx="1"/>
          </p:nvPr>
        </p:nvSpPr>
        <p:spPr>
          <a:xfrm>
            <a:off x="0" y="1600200"/>
            <a:ext cx="9144000" cy="5400700"/>
          </a:xfrm>
        </p:spPr>
        <p:txBody>
          <a:bodyPr>
            <a:normAutofit/>
          </a:bodyPr>
          <a:lstStyle/>
          <a:p>
            <a:pPr>
              <a:buNone/>
            </a:pPr>
            <a:r>
              <a:rPr lang="fr-FR" sz="2000" dirty="0" smtClean="0"/>
              <a:t>      Divers aliments peuvent être incriminés allant des viandes, au riz, aux purées de pomme de terre déshydratées, aux sauces tomates instantanées, etc.</a:t>
            </a:r>
          </a:p>
          <a:p>
            <a:pPr>
              <a:buNone/>
            </a:pPr>
            <a:r>
              <a:rPr lang="fr-FR" sz="2000" dirty="0" smtClean="0"/>
              <a:t>      La régression des symptômes est généralement rapide.</a:t>
            </a:r>
          </a:p>
          <a:p>
            <a:pPr>
              <a:buNone/>
            </a:pPr>
            <a:r>
              <a:rPr lang="fr-FR" sz="2000" dirty="0" smtClean="0"/>
              <a:t>      Ces toxi-infections à </a:t>
            </a:r>
            <a:r>
              <a:rPr lang="fr-FR" sz="2000" i="1" dirty="0" smtClean="0"/>
              <a:t>B. </a:t>
            </a:r>
            <a:r>
              <a:rPr lang="fr-FR" sz="2000" i="1" dirty="0" err="1" smtClean="0"/>
              <a:t>cereus</a:t>
            </a:r>
            <a:r>
              <a:rPr lang="fr-FR" sz="2000" i="1" dirty="0" smtClean="0"/>
              <a:t> sont sous-estimées </a:t>
            </a:r>
            <a:r>
              <a:rPr lang="fr-FR" sz="2000" dirty="0" smtClean="0"/>
              <a:t>(5 % des étiologies aux États-Unis). </a:t>
            </a:r>
          </a:p>
          <a:p>
            <a:pPr>
              <a:buNone/>
            </a:pPr>
            <a:r>
              <a:rPr lang="fr-FR" sz="2000" dirty="0" smtClean="0"/>
              <a:t>      des infections opportunistes à </a:t>
            </a:r>
            <a:r>
              <a:rPr lang="fr-FR" sz="2000" i="1" dirty="0" smtClean="0"/>
              <a:t>B. </a:t>
            </a:r>
            <a:r>
              <a:rPr lang="fr-FR" sz="2000" i="1" dirty="0" err="1" smtClean="0"/>
              <a:t>cereus</a:t>
            </a:r>
            <a:r>
              <a:rPr lang="fr-FR" sz="2000" i="1" dirty="0" smtClean="0"/>
              <a:t> survenant </a:t>
            </a:r>
            <a:r>
              <a:rPr lang="fr-FR" sz="2000" dirty="0" smtClean="0"/>
              <a:t>essentiellement chez des patients fragilisés (immunodépression, alcoolisme, etc.) et pouvant survenir avec différentes localisations (septicémies, abcès cérébraux, endocardites, </a:t>
            </a:r>
          </a:p>
          <a:p>
            <a:pPr>
              <a:buNone/>
            </a:pPr>
            <a:r>
              <a:rPr lang="fr-FR" sz="2000" dirty="0" smtClean="0"/>
              <a:t>      pneumonies, ostéomyélites, salpingites, etc.).</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smtClean="0"/>
              <a:t>Bacillus </a:t>
            </a:r>
            <a:r>
              <a:rPr lang="fr-FR" sz="2400" b="1" u="sng" dirty="0" err="1" smtClean="0"/>
              <a:t>cereus</a:t>
            </a:r>
            <a:r>
              <a:rPr lang="fr-FR" sz="2400" b="1" u="sng" dirty="0" smtClean="0"/>
              <a:t> (Suite)</a:t>
            </a:r>
            <a:r>
              <a:rPr lang="fr-FR" sz="2400" b="1" i="1" dirty="0" smtClean="0"/>
              <a:t>:</a:t>
            </a: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i="1" dirty="0" smtClean="0"/>
              <a:t>       B. </a:t>
            </a:r>
            <a:r>
              <a:rPr lang="fr-FR" sz="2000" i="1" dirty="0" err="1" smtClean="0"/>
              <a:t>cereus</a:t>
            </a:r>
            <a:r>
              <a:rPr lang="fr-FR" sz="2000" i="1" dirty="0" smtClean="0"/>
              <a:t> a aussi été décrit dans des cas d'</a:t>
            </a:r>
            <a:r>
              <a:rPr lang="fr-FR" sz="2000" i="1" dirty="0" err="1" smtClean="0"/>
              <a:t>endophtalmies</a:t>
            </a:r>
            <a:r>
              <a:rPr lang="fr-FR" sz="2000" i="1" dirty="0" smtClean="0"/>
              <a:t> </a:t>
            </a:r>
            <a:r>
              <a:rPr lang="fr-FR" sz="2000" dirty="0" smtClean="0"/>
              <a:t>post-traumatiques ou dans des cas d'infections à la suite de blessures (brûlures, traumatismes) chez des sujets non immunodéprimés. </a:t>
            </a:r>
          </a:p>
          <a:p>
            <a:pPr>
              <a:buNone/>
            </a:pPr>
            <a:r>
              <a:rPr lang="fr-FR" sz="2000" dirty="0" smtClean="0"/>
              <a:t>      Des infections chez le nouveau-né ont été décrites, au niveau du cordon ombilical.</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Bacillus: Autres espèces</a:t>
            </a:r>
            <a:r>
              <a:rPr lang="fr-FR" sz="3600" dirty="0" smtClean="0"/>
              <a:t>:</a:t>
            </a:r>
            <a:endParaRPr lang="fr-FR" sz="3600"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Depuis plusieurs années, d'autres espèces de </a:t>
            </a:r>
            <a:r>
              <a:rPr lang="fr-FR" sz="2000" i="1" dirty="0" smtClean="0"/>
              <a:t>Bacillus </a:t>
            </a:r>
          </a:p>
          <a:p>
            <a:pPr>
              <a:buNone/>
            </a:pPr>
            <a:r>
              <a:rPr lang="fr-FR" sz="2000" i="1" dirty="0" smtClean="0"/>
              <a:t>     – B. </a:t>
            </a:r>
            <a:r>
              <a:rPr lang="fr-FR" sz="2000" i="1" dirty="0" err="1" smtClean="0"/>
              <a:t>licheniformis</a:t>
            </a:r>
            <a:r>
              <a:rPr lang="fr-FR" sz="2000" i="1" dirty="0" smtClean="0"/>
              <a:t>, B. </a:t>
            </a:r>
            <a:r>
              <a:rPr lang="fr-FR" sz="2000" i="1" dirty="0" err="1" smtClean="0"/>
              <a:t>subtilis</a:t>
            </a:r>
            <a:r>
              <a:rPr lang="fr-FR" sz="2000" i="1" dirty="0" smtClean="0"/>
              <a:t>, B. </a:t>
            </a:r>
            <a:r>
              <a:rPr lang="fr-FR" sz="2000" i="1" dirty="0" err="1" smtClean="0"/>
              <a:t>circulans</a:t>
            </a:r>
            <a:r>
              <a:rPr lang="fr-FR" sz="2000" i="1" dirty="0" smtClean="0"/>
              <a:t>, B. </a:t>
            </a:r>
            <a:r>
              <a:rPr lang="fr-FR" sz="2000" i="1" dirty="0" err="1" smtClean="0"/>
              <a:t>brevis</a:t>
            </a:r>
            <a:r>
              <a:rPr lang="fr-FR" sz="2000" i="1" dirty="0" smtClean="0"/>
              <a:t> – ont </a:t>
            </a:r>
            <a:r>
              <a:rPr lang="fr-FR" sz="2000" dirty="0" smtClean="0"/>
              <a:t>été isolées dans des infections souvent </a:t>
            </a:r>
            <a:r>
              <a:rPr lang="fr-FR" sz="2000" dirty="0" smtClean="0">
                <a:solidFill>
                  <a:srgbClr val="C00000"/>
                </a:solidFill>
              </a:rPr>
              <a:t>nosocomiales </a:t>
            </a:r>
            <a:r>
              <a:rPr lang="fr-FR" sz="2000" dirty="0" smtClean="0"/>
              <a:t>avec parfois des </a:t>
            </a:r>
            <a:r>
              <a:rPr lang="fr-FR" sz="2000" dirty="0" err="1" smtClean="0"/>
              <a:t>pseudoépidémies</a:t>
            </a:r>
            <a:r>
              <a:rPr lang="fr-FR" sz="2000" dirty="0" smtClean="0"/>
              <a:t> hospitalières, tout particulièrement chez les immunodéprimés. </a:t>
            </a:r>
          </a:p>
          <a:p>
            <a:pPr>
              <a:buNone/>
            </a:pPr>
            <a:r>
              <a:rPr lang="fr-FR" sz="2000" dirty="0" smtClean="0"/>
              <a:t>      Les </a:t>
            </a:r>
            <a:r>
              <a:rPr lang="fr-FR" sz="2000" i="1" dirty="0" smtClean="0"/>
              <a:t>Bacillus pouvant </a:t>
            </a:r>
            <a:r>
              <a:rPr lang="fr-FR" sz="2000" dirty="0" smtClean="0"/>
              <a:t>être des contaminants ;</a:t>
            </a:r>
          </a:p>
          <a:p>
            <a:pPr>
              <a:buNone/>
            </a:pPr>
            <a:r>
              <a:rPr lang="fr-FR" sz="2000" dirty="0" smtClean="0"/>
              <a:t>      il faut interpréter avec prudence leur isolement en fonction du contexte clinique et de la densité microbienne.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smtClean="0"/>
              <a:t>Bacillus:</a:t>
            </a:r>
            <a:r>
              <a:rPr lang="fr-FR" sz="2800" u="sng" dirty="0" smtClean="0"/>
              <a:t> </a:t>
            </a:r>
            <a:r>
              <a:rPr lang="fr-FR" sz="2800" b="1" u="sng" dirty="0" smtClean="0"/>
              <a:t>Diagnostic bactériologique</a:t>
            </a:r>
            <a:r>
              <a:rPr lang="fr-FR" sz="2800" b="1" dirty="0" smtClean="0"/>
              <a:t>:</a:t>
            </a:r>
            <a:endParaRPr lang="fr-FR" sz="2800" dirty="0"/>
          </a:p>
        </p:txBody>
      </p:sp>
      <p:sp>
        <p:nvSpPr>
          <p:cNvPr id="3" name="Espace réservé du contenu 2"/>
          <p:cNvSpPr>
            <a:spLocks noGrp="1"/>
          </p:cNvSpPr>
          <p:nvPr>
            <p:ph idx="1"/>
          </p:nvPr>
        </p:nvSpPr>
        <p:spPr>
          <a:xfrm>
            <a:off x="0" y="1412776"/>
            <a:ext cx="9144000" cy="5445224"/>
          </a:xfrm>
        </p:spPr>
        <p:txBody>
          <a:bodyPr>
            <a:normAutofit/>
          </a:bodyPr>
          <a:lstStyle/>
          <a:p>
            <a:pPr>
              <a:buNone/>
            </a:pPr>
            <a:r>
              <a:rPr lang="fr-FR" sz="2000" dirty="0" smtClean="0"/>
              <a:t>      Il s'agit de diagnostic direct.</a:t>
            </a:r>
          </a:p>
          <a:p>
            <a:pPr>
              <a:buNone/>
            </a:pPr>
            <a:r>
              <a:rPr lang="fr-FR" sz="2000" dirty="0" smtClean="0"/>
              <a:t>      Les </a:t>
            </a:r>
            <a:r>
              <a:rPr lang="fr-FR" sz="2000" i="1" dirty="0" smtClean="0"/>
              <a:t>Bacillus sont des bacilles à Gram positif.</a:t>
            </a:r>
            <a:endParaRPr lang="fr-FR" sz="2000" dirty="0" smtClean="0"/>
          </a:p>
          <a:p>
            <a:pPr>
              <a:buNone/>
            </a:pPr>
            <a:r>
              <a:rPr lang="fr-FR" sz="2000" dirty="0" smtClean="0"/>
              <a:t>      Ce sont de grands bacilles (3 à 5 </a:t>
            </a:r>
            <a:r>
              <a:rPr lang="fr-FR" sz="2000" dirty="0" err="1" smtClean="0"/>
              <a:t>μm</a:t>
            </a:r>
            <a:r>
              <a:rPr lang="fr-FR" sz="2000" dirty="0" smtClean="0"/>
              <a:t> sur 1,25 </a:t>
            </a:r>
            <a:r>
              <a:rPr lang="fr-FR" sz="2000" dirty="0" err="1" smtClean="0"/>
              <a:t>μm</a:t>
            </a:r>
            <a:r>
              <a:rPr lang="fr-FR" sz="2000" dirty="0" smtClean="0"/>
              <a:t>/l ) avec  des extrémités carrées pouvant se présenter dans les produits pathologiques en courtes chaînettes. </a:t>
            </a:r>
          </a:p>
          <a:p>
            <a:pPr>
              <a:buNone/>
            </a:pPr>
            <a:r>
              <a:rPr lang="fr-FR" sz="2000" dirty="0" smtClean="0"/>
              <a:t>      En culture, on peut observer des formes longues parfois en « canne de bambou » pour </a:t>
            </a:r>
            <a:r>
              <a:rPr lang="fr-FR" sz="2000" i="1" dirty="0" smtClean="0"/>
              <a:t>B. </a:t>
            </a:r>
            <a:r>
              <a:rPr lang="fr-FR" sz="2000" i="1" dirty="0" err="1" smtClean="0"/>
              <a:t>anthracis</a:t>
            </a:r>
            <a:r>
              <a:rPr lang="fr-FR" sz="2000" i="1" dirty="0" smtClean="0"/>
              <a:t>.</a:t>
            </a:r>
          </a:p>
          <a:p>
            <a:pPr>
              <a:buNone/>
            </a:pPr>
            <a:r>
              <a:rPr lang="fr-FR" sz="2000" i="1" dirty="0" smtClean="0"/>
              <a:t>      Les Bacillus sont le plus souvent mobiles par </a:t>
            </a:r>
            <a:r>
              <a:rPr lang="fr-FR" sz="2000" dirty="0" smtClean="0"/>
              <a:t>ciliature </a:t>
            </a:r>
            <a:r>
              <a:rPr lang="fr-FR" sz="2000" dirty="0" err="1" smtClean="0"/>
              <a:t>péritriche</a:t>
            </a:r>
            <a:r>
              <a:rPr lang="fr-FR" sz="2000" dirty="0" smtClean="0"/>
              <a:t>, </a:t>
            </a:r>
          </a:p>
          <a:p>
            <a:pPr>
              <a:buNone/>
            </a:pPr>
            <a:r>
              <a:rPr lang="fr-FR" sz="2000" dirty="0" smtClean="0"/>
              <a:t>      sauf </a:t>
            </a:r>
            <a:r>
              <a:rPr lang="fr-FR" sz="2000" i="1" dirty="0" smtClean="0"/>
              <a:t>B. </a:t>
            </a:r>
            <a:r>
              <a:rPr lang="fr-FR" sz="2000" i="1" dirty="0" err="1" smtClean="0"/>
              <a:t>anthracis</a:t>
            </a:r>
            <a:r>
              <a:rPr lang="fr-FR" sz="2000" i="1" dirty="0" smtClean="0"/>
              <a:t> toujours immobile.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a:t>
            </a:r>
            <a:r>
              <a:rPr lang="fr-FR" sz="2400" u="sng" dirty="0" err="1" smtClean="0"/>
              <a:t>Bacillus</a:t>
            </a:r>
            <a:r>
              <a:rPr lang="fr-FR" sz="2400" u="sng" dirty="0" smtClean="0"/>
              <a:t>: la Spore: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La spore n'est généralement visible qu'après culture sur milieu sans peptone. </a:t>
            </a:r>
          </a:p>
          <a:p>
            <a:pPr>
              <a:buNone/>
            </a:pPr>
            <a:r>
              <a:rPr lang="fr-FR" sz="2000" dirty="0" smtClean="0"/>
              <a:t>      Elle est ovale ou ronde ; elle peut être déformante ou non déformante, avec une localisation centrale, </a:t>
            </a:r>
            <a:r>
              <a:rPr lang="fr-FR" sz="2000" dirty="0" err="1" smtClean="0"/>
              <a:t>paracentrale</a:t>
            </a:r>
            <a:r>
              <a:rPr lang="fr-FR" sz="2000" dirty="0" smtClean="0"/>
              <a:t>, </a:t>
            </a:r>
            <a:r>
              <a:rPr lang="fr-FR" sz="2000" dirty="0" err="1" smtClean="0"/>
              <a:t>subterminale</a:t>
            </a:r>
            <a:r>
              <a:rPr lang="fr-FR" sz="2000" dirty="0" smtClean="0"/>
              <a:t> ou terminale.</a:t>
            </a:r>
          </a:p>
          <a:p>
            <a:pPr>
              <a:buNone/>
            </a:pPr>
            <a:r>
              <a:rPr lang="fr-FR" sz="2000" dirty="0" smtClean="0"/>
              <a:t>      Les </a:t>
            </a:r>
            <a:r>
              <a:rPr lang="fr-FR" sz="2000" dirty="0" smtClean="0">
                <a:solidFill>
                  <a:srgbClr val="7030A0"/>
                </a:solidFill>
              </a:rPr>
              <a:t>spores </a:t>
            </a:r>
            <a:r>
              <a:rPr lang="fr-FR" sz="2000" dirty="0" smtClean="0"/>
              <a:t>sont </a:t>
            </a:r>
            <a:r>
              <a:rPr lang="fr-FR" sz="2000" dirty="0" smtClean="0">
                <a:solidFill>
                  <a:srgbClr val="0070C0"/>
                </a:solidFill>
              </a:rPr>
              <a:t>très résistantes (</a:t>
            </a:r>
            <a:r>
              <a:rPr lang="fr-FR" sz="2000" dirty="0" smtClean="0"/>
              <a:t>il faut 40 minutes à 120 °C pour les détruire), celles de </a:t>
            </a:r>
            <a:r>
              <a:rPr lang="fr-FR" sz="2000" i="1" dirty="0" smtClean="0"/>
              <a:t>B. </a:t>
            </a:r>
            <a:r>
              <a:rPr lang="fr-FR" sz="2000" i="1" dirty="0" err="1" smtClean="0"/>
              <a:t>subtilis</a:t>
            </a:r>
            <a:r>
              <a:rPr lang="fr-FR" sz="2000" i="1" dirty="0" smtClean="0"/>
              <a:t> sont parmi </a:t>
            </a:r>
            <a:r>
              <a:rPr lang="fr-FR" sz="2000" dirty="0" smtClean="0"/>
              <a:t>les plus résistantes. </a:t>
            </a:r>
          </a:p>
          <a:p>
            <a:pPr>
              <a:buNone/>
            </a:pPr>
            <a:r>
              <a:rPr lang="fr-FR" sz="2000" dirty="0" smtClean="0"/>
              <a:t>      Ces spores sont utilisées comme </a:t>
            </a:r>
            <a:r>
              <a:rPr lang="fr-FR" sz="2000" dirty="0" smtClean="0">
                <a:solidFill>
                  <a:srgbClr val="0070C0"/>
                </a:solidFill>
              </a:rPr>
              <a:t>témoin de stérilisation</a:t>
            </a:r>
            <a:r>
              <a:rPr lang="fr-FR" sz="2000"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Bacillus: Diagnostic bactériologique (1)</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lgn="ctr">
              <a:buNone/>
            </a:pPr>
            <a:r>
              <a:rPr lang="fr-FR" sz="2000" b="1" dirty="0" smtClean="0"/>
              <a:t>       </a:t>
            </a:r>
            <a:r>
              <a:rPr lang="fr-FR" sz="2000" u="sng" dirty="0" smtClean="0"/>
              <a:t>Prélèvements:</a:t>
            </a:r>
          </a:p>
          <a:p>
            <a:pPr>
              <a:buNone/>
            </a:pPr>
            <a:r>
              <a:rPr lang="fr-FR" sz="2000" dirty="0" smtClean="0"/>
              <a:t>      </a:t>
            </a:r>
          </a:p>
          <a:p>
            <a:pPr>
              <a:buNone/>
            </a:pPr>
            <a:r>
              <a:rPr lang="fr-FR" sz="2000" dirty="0" smtClean="0"/>
              <a:t>      le prélèvement, le transport et la culture des prélèvements pour lesquels on suspecte une infection à </a:t>
            </a:r>
            <a:r>
              <a:rPr lang="fr-FR" sz="2000" i="1" dirty="0" smtClean="0">
                <a:solidFill>
                  <a:srgbClr val="0070C0"/>
                </a:solidFill>
              </a:rPr>
              <a:t>B. </a:t>
            </a:r>
            <a:r>
              <a:rPr lang="fr-FR" sz="2000" i="1" dirty="0" err="1" smtClean="0">
                <a:solidFill>
                  <a:srgbClr val="0070C0"/>
                </a:solidFill>
              </a:rPr>
              <a:t>anthracis</a:t>
            </a:r>
            <a:r>
              <a:rPr lang="fr-FR" sz="2000" i="1" dirty="0" smtClean="0">
                <a:solidFill>
                  <a:srgbClr val="0070C0"/>
                </a:solidFill>
              </a:rPr>
              <a:t> </a:t>
            </a:r>
            <a:r>
              <a:rPr lang="fr-FR" sz="2000" i="1" dirty="0" smtClean="0"/>
              <a:t>nécessitent </a:t>
            </a:r>
            <a:r>
              <a:rPr lang="fr-FR" sz="2000" dirty="0" smtClean="0"/>
              <a:t>des </a:t>
            </a:r>
            <a:r>
              <a:rPr lang="fr-FR" sz="2000" dirty="0" smtClean="0">
                <a:solidFill>
                  <a:srgbClr val="0070C0"/>
                </a:solidFill>
              </a:rPr>
              <a:t>précautions particulières </a:t>
            </a:r>
            <a:r>
              <a:rPr lang="fr-FR" sz="2000" dirty="0" smtClean="0"/>
              <a:t>pour la manipulation, avec recours à des blouses, gants, masques, lunettes et à un traitement de l'échantillon sous hottes à flux laminaire voire dans des unités à haute sécurité. </a:t>
            </a:r>
          </a:p>
          <a:p>
            <a:pPr>
              <a:buNone/>
            </a:pPr>
            <a:r>
              <a:rPr lang="fr-FR" sz="2000" dirty="0" smtClean="0"/>
              <a:t>      Des précautions renforcées doivent être prises en cas d'analyse de poudres suspectes dans un contexte de </a:t>
            </a:r>
            <a:r>
              <a:rPr lang="fr-FR" sz="2000" dirty="0" smtClean="0">
                <a:solidFill>
                  <a:srgbClr val="C00000"/>
                </a:solidFill>
              </a:rPr>
              <a:t>bioterrorisme.</a:t>
            </a:r>
            <a:endParaRPr lang="fr-FR" sz="2000" dirty="0">
              <a:solidFill>
                <a:srgbClr val="C00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Bacillus: Diagnostic bactériologique (2):</a:t>
            </a:r>
            <a:endParaRPr lang="fr-FR" sz="2400" u="sng" dirty="0"/>
          </a:p>
        </p:txBody>
      </p:sp>
      <p:sp>
        <p:nvSpPr>
          <p:cNvPr id="3" name="Espace réservé du contenu 2"/>
          <p:cNvSpPr>
            <a:spLocks noGrp="1"/>
          </p:cNvSpPr>
          <p:nvPr>
            <p:ph idx="1"/>
          </p:nvPr>
        </p:nvSpPr>
        <p:spPr>
          <a:xfrm>
            <a:off x="0" y="500042"/>
            <a:ext cx="9144000" cy="6357958"/>
          </a:xfrm>
        </p:spPr>
        <p:txBody>
          <a:bodyPr>
            <a:normAutofit/>
          </a:bodyPr>
          <a:lstStyle/>
          <a:p>
            <a:endParaRPr lang="fr-FR" sz="2000" dirty="0" smtClean="0"/>
          </a:p>
          <a:p>
            <a:pPr algn="ctr">
              <a:buNone/>
            </a:pPr>
            <a:r>
              <a:rPr lang="fr-FR" sz="2000" u="sng" dirty="0" smtClean="0"/>
              <a:t>Nature des prélèvements</a:t>
            </a:r>
            <a:r>
              <a:rPr lang="fr-FR" sz="2000" dirty="0" smtClean="0"/>
              <a:t>: </a:t>
            </a:r>
          </a:p>
          <a:p>
            <a:pPr>
              <a:buNone/>
            </a:pPr>
            <a:r>
              <a:rPr lang="fr-FR" sz="2000" dirty="0" smtClean="0"/>
              <a:t>     -  </a:t>
            </a:r>
            <a:r>
              <a:rPr lang="fr-FR" sz="2000" i="1" u="sng" dirty="0" smtClean="0"/>
              <a:t>B. </a:t>
            </a:r>
            <a:r>
              <a:rPr lang="fr-FR" sz="2000" i="1" u="sng" dirty="0" err="1" smtClean="0"/>
              <a:t>anthracis</a:t>
            </a:r>
            <a:r>
              <a:rPr lang="fr-FR" sz="2000" i="1" u="sng" dirty="0" smtClean="0"/>
              <a:t> :</a:t>
            </a:r>
          </a:p>
          <a:p>
            <a:pPr>
              <a:buNone/>
            </a:pPr>
            <a:r>
              <a:rPr lang="fr-FR" sz="2000" i="1" dirty="0" smtClean="0"/>
              <a:t>      l s'agit surtout de prélèvements de </a:t>
            </a:r>
            <a:r>
              <a:rPr lang="fr-FR" sz="2000" dirty="0" smtClean="0"/>
              <a:t>lésions cutanées, de pustules voire d'hémocultures, de LCR ou de prélèvements respiratoires.</a:t>
            </a:r>
          </a:p>
          <a:p>
            <a:pPr>
              <a:buNone/>
            </a:pPr>
            <a:r>
              <a:rPr lang="fr-FR" sz="2000" dirty="0" smtClean="0"/>
              <a:t>      Pour tout patient arrivant aux urgences dans un contexte de bioterrorisme et suspecté de charbon, il faut réaliser un prélèvement, dès son arrivée,</a:t>
            </a:r>
          </a:p>
          <a:p>
            <a:pPr>
              <a:buNone/>
            </a:pPr>
            <a:r>
              <a:rPr lang="fr-FR" sz="2000" dirty="0" smtClean="0"/>
              <a:t>       au niveau des narines à l'aide d'un écouvillon. </a:t>
            </a:r>
          </a:p>
          <a:p>
            <a:pPr>
              <a:buNone/>
            </a:pPr>
            <a:r>
              <a:rPr lang="fr-FR" sz="2000" dirty="0" smtClean="0"/>
              <a:t>      Cet écouvillon sera plongé dans un bouillon ou dans du sérum physiologique stérile avant d'être ensemencé sur gélose,</a:t>
            </a:r>
          </a:p>
          <a:p>
            <a:pPr>
              <a:buNone/>
            </a:pPr>
            <a:r>
              <a:rPr lang="fr-FR" sz="2000" dirty="0" smtClean="0"/>
              <a:t>     un autre écouvillon  sert pour la biologie moléculaire (PCR).</a:t>
            </a:r>
          </a:p>
          <a:p>
            <a:pPr>
              <a:buNone/>
            </a:pPr>
            <a:r>
              <a:rPr lang="fr-FR" sz="2000" dirty="0" smtClean="0"/>
              <a:t>      - </a:t>
            </a:r>
            <a:r>
              <a:rPr lang="fr-FR" sz="2000" i="1" u="sng" dirty="0" smtClean="0"/>
              <a:t>B. </a:t>
            </a:r>
            <a:r>
              <a:rPr lang="fr-FR" sz="2000" i="1" u="sng" dirty="0" err="1" smtClean="0"/>
              <a:t>cereus</a:t>
            </a:r>
            <a:r>
              <a:rPr lang="fr-FR" sz="2000" i="1" u="sng" dirty="0" smtClean="0"/>
              <a:t>: </a:t>
            </a:r>
          </a:p>
          <a:p>
            <a:pPr>
              <a:buNone/>
            </a:pPr>
            <a:r>
              <a:rPr lang="fr-FR" sz="2000" i="1" dirty="0" smtClean="0"/>
              <a:t>      dans un contexte de toxi-infection alimentaire, </a:t>
            </a:r>
            <a:r>
              <a:rPr lang="fr-FR" sz="2000" dirty="0" smtClean="0"/>
              <a:t>on doit disposer de </a:t>
            </a:r>
            <a:r>
              <a:rPr lang="fr-FR" sz="2000" dirty="0" smtClean="0">
                <a:solidFill>
                  <a:srgbClr val="0070C0"/>
                </a:solidFill>
              </a:rPr>
              <a:t>selles </a:t>
            </a:r>
            <a:r>
              <a:rPr lang="fr-FR" sz="2000" dirty="0" smtClean="0"/>
              <a:t>et tenter de trouver </a:t>
            </a:r>
            <a:r>
              <a:rPr lang="fr-FR" sz="2000" dirty="0" smtClean="0">
                <a:solidFill>
                  <a:srgbClr val="0070C0"/>
                </a:solidFill>
              </a:rPr>
              <a:t>l'aliment suspect </a:t>
            </a:r>
            <a:r>
              <a:rPr lang="fr-FR" sz="2000" dirty="0" smtClean="0"/>
              <a:t>afin de  </a:t>
            </a:r>
            <a:r>
              <a:rPr lang="fr-FR" sz="2000" dirty="0" err="1" smtClean="0"/>
              <a:t>numérer</a:t>
            </a:r>
            <a:r>
              <a:rPr lang="fr-FR" sz="2000" dirty="0" smtClean="0"/>
              <a:t> les germes.</a:t>
            </a:r>
          </a:p>
          <a:p>
            <a:pPr>
              <a:buNone/>
            </a:pPr>
            <a:r>
              <a:rPr lang="fr-FR" sz="2000" dirty="0" smtClean="0"/>
              <a:t>     -</a:t>
            </a:r>
            <a:r>
              <a:rPr lang="fr-FR" sz="2000" u="sng" dirty="0" smtClean="0"/>
              <a:t> les infections opportunistes à </a:t>
            </a:r>
            <a:r>
              <a:rPr lang="fr-FR" sz="2000" i="1" u="sng" dirty="0" smtClean="0"/>
              <a:t>B. </a:t>
            </a:r>
            <a:r>
              <a:rPr lang="fr-FR" sz="2000" i="1" u="sng" dirty="0" err="1" smtClean="0"/>
              <a:t>cereus</a:t>
            </a:r>
            <a:r>
              <a:rPr lang="fr-FR" sz="2000" i="1" u="sng" dirty="0" smtClean="0"/>
              <a:t> et </a:t>
            </a:r>
            <a:r>
              <a:rPr lang="fr-FR" sz="2000" u="sng" dirty="0" smtClean="0"/>
              <a:t>aux autres espèces de </a:t>
            </a:r>
            <a:r>
              <a:rPr lang="fr-FR" sz="2000" i="1" u="sng" dirty="0" err="1" smtClean="0"/>
              <a:t>Bacillus</a:t>
            </a:r>
            <a:r>
              <a:rPr lang="fr-FR" sz="2000" i="1" u="sng" dirty="0" smtClean="0"/>
              <a:t>: </a:t>
            </a:r>
          </a:p>
          <a:p>
            <a:pPr>
              <a:buNone/>
            </a:pPr>
            <a:r>
              <a:rPr lang="fr-FR" sz="2000" i="1" dirty="0" smtClean="0"/>
              <a:t>       il s'agit le plus souvent </a:t>
            </a:r>
            <a:r>
              <a:rPr lang="fr-FR" sz="2000" dirty="0" smtClean="0"/>
              <a:t>de découvertes de hasard, à partir d'hémocultures, de prélèvements de pus ou de liquides biologiques de diverses natures.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2400" u="sng" dirty="0" smtClean="0"/>
              <a:t>Diagnostic bactériologique: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b="1" i="1" dirty="0" smtClean="0"/>
              <a:t>                                                </a:t>
            </a:r>
            <a:r>
              <a:rPr lang="fr-FR" sz="2000" b="1" i="1" u="sng" dirty="0" smtClean="0"/>
              <a:t>Transport des échantillons:</a:t>
            </a:r>
          </a:p>
          <a:p>
            <a:pPr>
              <a:buNone/>
            </a:pPr>
            <a:r>
              <a:rPr lang="fr-FR" sz="2000" b="1" i="1" dirty="0" smtClean="0"/>
              <a:t>       </a:t>
            </a:r>
            <a:r>
              <a:rPr lang="fr-FR" sz="2000" dirty="0" smtClean="0"/>
              <a:t>Il n'y a pas de précaution particulière, sauf en cas de suspicion de </a:t>
            </a:r>
            <a:r>
              <a:rPr lang="fr-FR" sz="2000" i="1" dirty="0" smtClean="0"/>
              <a:t>B. </a:t>
            </a:r>
            <a:r>
              <a:rPr lang="fr-FR" sz="2000" i="1" dirty="0" err="1" smtClean="0"/>
              <a:t>anthracis</a:t>
            </a:r>
            <a:r>
              <a:rPr lang="fr-FR" sz="2000" i="1" dirty="0" smtClean="0"/>
              <a:t>.</a:t>
            </a:r>
          </a:p>
          <a:p>
            <a:pPr>
              <a:buNone/>
            </a:pPr>
            <a:r>
              <a:rPr lang="fr-FR" sz="2000" b="1" i="1" dirty="0" smtClean="0"/>
              <a:t>                                               </a:t>
            </a:r>
            <a:r>
              <a:rPr lang="fr-FR" sz="2000" b="1" i="1" u="sng" dirty="0" smtClean="0"/>
              <a:t>Examen direct:</a:t>
            </a:r>
          </a:p>
          <a:p>
            <a:pPr>
              <a:buNone/>
            </a:pPr>
            <a:r>
              <a:rPr lang="fr-FR" sz="2000" dirty="0" smtClean="0"/>
              <a:t>      L'examen direct montre: </a:t>
            </a:r>
          </a:p>
          <a:p>
            <a:pPr>
              <a:buNone/>
            </a:pPr>
            <a:r>
              <a:rPr lang="fr-FR" sz="2000" dirty="0" smtClean="0"/>
              <a:t>      la présence ou l'absence de gros bacilles, le plus souvent à Gram positif, à bouts carrés,  en chaînettes ou en cannes de bambou.</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Gram:</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2050" name="Picture 2"/>
          <p:cNvPicPr>
            <a:picLocks noGrp="1" noChangeAspect="1" noChangeArrowheads="1"/>
          </p:cNvPicPr>
          <p:nvPr>
            <p:ph idx="1"/>
          </p:nvPr>
        </p:nvPicPr>
        <p:blipFill>
          <a:blip r:embed="rId2" cstate="print"/>
          <a:srcRect/>
          <a:stretch>
            <a:fillRect/>
          </a:stretch>
        </p:blipFill>
        <p:spPr bwMode="auto">
          <a:xfrm>
            <a:off x="827584" y="2132856"/>
            <a:ext cx="3638442" cy="2952328"/>
          </a:xfrm>
          <a:prstGeom prst="rect">
            <a:avLst/>
          </a:prstGeom>
          <a:noFill/>
          <a:ln w="9525">
            <a:noFill/>
            <a:miter lim="800000"/>
            <a:headEnd/>
            <a:tailEnd/>
          </a:ln>
        </p:spPr>
      </p:pic>
      <p:sp>
        <p:nvSpPr>
          <p:cNvPr id="6" name="Rectangle 5"/>
          <p:cNvSpPr/>
          <p:nvPr/>
        </p:nvSpPr>
        <p:spPr>
          <a:xfrm>
            <a:off x="4572000" y="4077072"/>
            <a:ext cx="4572000" cy="646331"/>
          </a:xfrm>
          <a:prstGeom prst="rect">
            <a:avLst/>
          </a:prstGeom>
        </p:spPr>
        <p:txBody>
          <a:bodyPr wrap="square">
            <a:spAutoFit/>
          </a:bodyPr>
          <a:lstStyle/>
          <a:p>
            <a:r>
              <a:rPr lang="fr-FR" i="1" dirty="0" err="1" smtClean="0"/>
              <a:t>Fig</a:t>
            </a:r>
            <a:r>
              <a:rPr lang="fr-FR" i="1" dirty="0" smtClean="0"/>
              <a:t>: Examen direct après coloration de Gram de</a:t>
            </a:r>
          </a:p>
          <a:p>
            <a:r>
              <a:rPr lang="fr-FR" dirty="0" smtClean="0"/>
              <a:t>Bacillus </a:t>
            </a:r>
            <a:r>
              <a:rPr lang="fr-FR" dirty="0" err="1" smtClean="0"/>
              <a:t>cereus</a:t>
            </a:r>
            <a:r>
              <a:rPr lang="fr-FR" i="1"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Le Plan</a:t>
            </a:r>
            <a:r>
              <a:rPr lang="fr-FR" sz="3600" dirty="0" smtClean="0"/>
              <a:t>:</a:t>
            </a:r>
            <a:endParaRPr lang="fr-FR" sz="3600" dirty="0"/>
          </a:p>
        </p:txBody>
      </p:sp>
      <p:sp>
        <p:nvSpPr>
          <p:cNvPr id="3" name="Espace réservé du contenu 2"/>
          <p:cNvSpPr>
            <a:spLocks noGrp="1"/>
          </p:cNvSpPr>
          <p:nvPr>
            <p:ph idx="1"/>
          </p:nvPr>
        </p:nvSpPr>
        <p:spPr>
          <a:xfrm>
            <a:off x="0" y="1340768"/>
            <a:ext cx="9144000" cy="5517232"/>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b="1" u="sng" dirty="0" smtClean="0"/>
              <a:t>Bacillus: La Culture</a:t>
            </a:r>
            <a:r>
              <a:rPr lang="fr-FR" sz="2400" dirty="0" smtClean="0"/>
              <a:t>:</a:t>
            </a:r>
            <a:endParaRPr lang="fr-FR" sz="2400"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dirty="0" smtClean="0"/>
              <a:t>       La croissance à partir d'échantillons biologiques normalement stériles est facile, en 36 à 48 heures à 37 °C :</a:t>
            </a:r>
          </a:p>
          <a:p>
            <a:pPr>
              <a:buNone/>
            </a:pPr>
            <a:r>
              <a:rPr lang="fr-FR" sz="2000" dirty="0" smtClean="0"/>
              <a:t>       en bouillon (hémocultures ou autres), automate d'hémoculture, le délai de positivité est très court (5 heures), </a:t>
            </a:r>
          </a:p>
          <a:p>
            <a:pPr>
              <a:buNone/>
            </a:pPr>
            <a:r>
              <a:rPr lang="fr-FR" sz="2000" dirty="0" smtClean="0"/>
              <a:t>       </a:t>
            </a:r>
            <a:r>
              <a:rPr lang="fr-FR" sz="2000" dirty="0" smtClean="0">
                <a:solidFill>
                  <a:srgbClr val="C00000"/>
                </a:solidFill>
              </a:rPr>
              <a:t>sur gélose au sang, gélose « chocolat » enrichie (type </a:t>
            </a:r>
            <a:r>
              <a:rPr lang="fr-FR" sz="2000" dirty="0" err="1" smtClean="0">
                <a:solidFill>
                  <a:srgbClr val="C00000"/>
                </a:solidFill>
              </a:rPr>
              <a:t>Polyvitex</a:t>
            </a:r>
            <a:r>
              <a:rPr lang="fr-FR" sz="2000" dirty="0" smtClean="0">
                <a:solidFill>
                  <a:srgbClr val="C00000"/>
                </a:solidFill>
              </a:rPr>
              <a:t>®) ou gélose nutritive:  </a:t>
            </a:r>
          </a:p>
          <a:p>
            <a:pPr>
              <a:buNone/>
            </a:pPr>
            <a:r>
              <a:rPr lang="fr-FR" sz="2000" dirty="0" smtClean="0"/>
              <a:t>       Les colonies de </a:t>
            </a:r>
            <a:r>
              <a:rPr lang="fr-FR" sz="2000" i="1" dirty="0" smtClean="0"/>
              <a:t>Bacillus </a:t>
            </a:r>
            <a:r>
              <a:rPr lang="fr-FR" sz="2000" dirty="0" smtClean="0"/>
              <a:t>du groupe </a:t>
            </a:r>
            <a:r>
              <a:rPr lang="fr-FR" sz="2000" i="1" dirty="0" err="1" smtClean="0"/>
              <a:t>cereus</a:t>
            </a:r>
            <a:r>
              <a:rPr lang="fr-FR" sz="2000" i="1" dirty="0" smtClean="0"/>
              <a:t> sont de grande taille </a:t>
            </a:r>
            <a:r>
              <a:rPr lang="fr-FR" sz="2000" dirty="0" smtClean="0"/>
              <a:t>(1 à 7 mm), circulaires ou irrégulières.</a:t>
            </a:r>
          </a:p>
          <a:p>
            <a:pPr>
              <a:buNone/>
            </a:pPr>
            <a:r>
              <a:rPr lang="fr-FR" sz="2000" dirty="0" smtClean="0"/>
              <a:t>       Les colonies de </a:t>
            </a:r>
            <a:r>
              <a:rPr lang="fr-FR" sz="2000" i="1" dirty="0" smtClean="0"/>
              <a:t>B. </a:t>
            </a:r>
            <a:r>
              <a:rPr lang="fr-FR" sz="2000" i="1" dirty="0" err="1" smtClean="0"/>
              <a:t>anthracis</a:t>
            </a:r>
            <a:r>
              <a:rPr lang="fr-FR" sz="2000" i="1" dirty="0" smtClean="0"/>
              <a:t> sont blanches ou grises, </a:t>
            </a:r>
            <a:r>
              <a:rPr lang="fr-FR" sz="2000" dirty="0" smtClean="0"/>
              <a:t>non ou faiblement hémolytiques, plus petites et moins crémeuses que les colonies de </a:t>
            </a:r>
            <a:r>
              <a:rPr lang="fr-FR" sz="2000" i="1" dirty="0" smtClean="0"/>
              <a:t>B. </a:t>
            </a:r>
            <a:r>
              <a:rPr lang="fr-FR" sz="2000" i="1" dirty="0" err="1" smtClean="0"/>
              <a:t>cereus</a:t>
            </a:r>
            <a:r>
              <a:rPr lang="fr-FR" sz="2000" i="1" dirty="0" smtClean="0"/>
              <a:t> ; elles creusent</a:t>
            </a:r>
            <a:r>
              <a:rPr lang="fr-FR" sz="2000" dirty="0" smtClean="0"/>
              <a:t> la gélose et sont difficiles à prélever. </a:t>
            </a:r>
          </a:p>
          <a:p>
            <a:pPr>
              <a:buNone/>
            </a:pPr>
            <a:r>
              <a:rPr lang="fr-FR" sz="2000" dirty="0" smtClean="0"/>
              <a:t>       Les colonies de </a:t>
            </a:r>
            <a:r>
              <a:rPr lang="fr-FR" sz="2000" i="1" dirty="0" smtClean="0"/>
              <a:t>B. </a:t>
            </a:r>
            <a:r>
              <a:rPr lang="fr-FR" sz="2000" i="1" dirty="0" err="1" smtClean="0"/>
              <a:t>licheniformis</a:t>
            </a:r>
            <a:r>
              <a:rPr lang="fr-FR" sz="2000" i="1" dirty="0" smtClean="0"/>
              <a:t> ont un aspect de </a:t>
            </a:r>
            <a:r>
              <a:rPr lang="fr-FR" sz="2000" dirty="0" smtClean="0"/>
              <a:t>lichen. </a:t>
            </a:r>
          </a:p>
          <a:p>
            <a:pPr>
              <a:buNone/>
            </a:pPr>
            <a:r>
              <a:rPr lang="fr-FR" sz="2000" dirty="0" smtClean="0"/>
              <a:t>       Mais la morphologie des colonies peut varier pour une espèce donnée et seule la galerie et les tests complémentaires permettent souvent de trancher.</a:t>
            </a:r>
          </a:p>
          <a:p>
            <a:pPr>
              <a:buNone/>
            </a:pPr>
            <a:r>
              <a:rPr lang="fr-FR" sz="2000" dirty="0" smtClean="0"/>
              <a:t>       À partir des prélèvements </a:t>
            </a:r>
            <a:r>
              <a:rPr lang="fr-FR" sz="2000" dirty="0" err="1" smtClean="0"/>
              <a:t>polymicrobiens</a:t>
            </a:r>
            <a:r>
              <a:rPr lang="fr-FR" sz="2000" dirty="0" smtClean="0"/>
              <a:t> en cas d'infection à </a:t>
            </a:r>
            <a:r>
              <a:rPr lang="fr-FR" sz="2000" i="1" dirty="0" smtClean="0"/>
              <a:t>B. </a:t>
            </a:r>
            <a:r>
              <a:rPr lang="fr-FR" sz="2000" i="1" dirty="0" err="1" smtClean="0"/>
              <a:t>anthracis</a:t>
            </a:r>
            <a:r>
              <a:rPr lang="fr-FR" sz="2000" i="1" dirty="0" smtClean="0"/>
              <a:t> et de suspicion d'intoxications alimentaires</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smtClean="0"/>
              <a:t>Bacillus: La Culture (1):</a:t>
            </a: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À partir des prélèvements </a:t>
            </a:r>
            <a:r>
              <a:rPr lang="fr-FR" sz="2000" dirty="0" err="1" smtClean="0"/>
              <a:t>polymicrobiens</a:t>
            </a:r>
            <a:r>
              <a:rPr lang="fr-FR" sz="2000" dirty="0" smtClean="0"/>
              <a:t> en cas d'infection à </a:t>
            </a:r>
            <a:r>
              <a:rPr lang="fr-FR" sz="2000" i="1" dirty="0" smtClean="0"/>
              <a:t>B. </a:t>
            </a:r>
            <a:r>
              <a:rPr lang="fr-FR" sz="2000" i="1" dirty="0" err="1" smtClean="0"/>
              <a:t>anthracis</a:t>
            </a:r>
            <a:r>
              <a:rPr lang="fr-FR" sz="2000" i="1" dirty="0" smtClean="0"/>
              <a:t> et de suspicion d'intoxications alimentaires,</a:t>
            </a:r>
            <a:r>
              <a:rPr lang="fr-FR" sz="2000" dirty="0" smtClean="0"/>
              <a:t> On pourra  ensemencer :</a:t>
            </a:r>
          </a:p>
          <a:p>
            <a:pPr>
              <a:buNone/>
            </a:pPr>
            <a:r>
              <a:rPr lang="fr-FR" sz="2000" dirty="0" smtClean="0"/>
              <a:t>      les milieux riches non sélectifs (bouillon, gélose au sang, gélose nutritive), </a:t>
            </a:r>
          </a:p>
          <a:p>
            <a:pPr>
              <a:buNone/>
            </a:pPr>
            <a:r>
              <a:rPr lang="fr-FR" sz="2000" dirty="0" smtClean="0"/>
              <a:t>      des milieux sélectifs souvent  ensemencés directement avec des échantillons fraîchement récoltés, </a:t>
            </a:r>
          </a:p>
          <a:p>
            <a:pPr>
              <a:buNone/>
            </a:pPr>
            <a:r>
              <a:rPr lang="fr-FR" sz="2000" dirty="0" smtClean="0"/>
              <a:t>       pour </a:t>
            </a:r>
            <a:r>
              <a:rPr lang="fr-FR" sz="2000" i="1" dirty="0" smtClean="0"/>
              <a:t>B. </a:t>
            </a:r>
            <a:r>
              <a:rPr lang="fr-FR" sz="2000" i="1" dirty="0" err="1" smtClean="0"/>
              <a:t>anthracis</a:t>
            </a:r>
            <a:r>
              <a:rPr lang="fr-FR" sz="2000" i="1" dirty="0" smtClean="0"/>
              <a:t> :  gélose de </a:t>
            </a:r>
            <a:r>
              <a:rPr lang="fr-FR" sz="2000" i="1" dirty="0" err="1" smtClean="0"/>
              <a:t>Knisely</a:t>
            </a:r>
            <a:r>
              <a:rPr lang="fr-FR" sz="2000" i="1" dirty="0" smtClean="0"/>
              <a:t> </a:t>
            </a:r>
            <a:r>
              <a:rPr lang="fr-FR" sz="2000" dirty="0" smtClean="0"/>
              <a:t>contenant </a:t>
            </a:r>
            <a:r>
              <a:rPr lang="fr-FR" sz="2000" dirty="0" err="1" smtClean="0"/>
              <a:t>polymyxine</a:t>
            </a:r>
            <a:r>
              <a:rPr lang="fr-FR" sz="2000" dirty="0" smtClean="0"/>
              <a:t>, lysozyme, EDTA, acétate de thallium (PLET) ;</a:t>
            </a:r>
          </a:p>
          <a:p>
            <a:pPr>
              <a:buNone/>
            </a:pPr>
            <a:r>
              <a:rPr lang="fr-FR" sz="2000" dirty="0" smtClean="0"/>
              <a:t>       pour </a:t>
            </a:r>
            <a:r>
              <a:rPr lang="fr-FR" sz="2000" i="1" dirty="0" smtClean="0"/>
              <a:t>B. </a:t>
            </a:r>
            <a:r>
              <a:rPr lang="fr-FR" sz="2000" i="1" dirty="0" err="1" smtClean="0"/>
              <a:t>cereus</a:t>
            </a:r>
            <a:r>
              <a:rPr lang="fr-FR" sz="2000" i="1" dirty="0" smtClean="0"/>
              <a:t> , milieux d'isolement, </a:t>
            </a:r>
            <a:r>
              <a:rPr lang="fr-FR" sz="2000" dirty="0" smtClean="0"/>
              <a:t>d'identification et de numération (produits alimentaires, selles) ; </a:t>
            </a:r>
          </a:p>
          <a:p>
            <a:pPr>
              <a:buNone/>
            </a:pPr>
            <a:r>
              <a:rPr lang="fr-FR" sz="2000" dirty="0" smtClean="0"/>
              <a:t>    </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Le Bacillus: Identification:</a:t>
            </a:r>
            <a:endParaRPr lang="fr-FR" sz="3600" b="1" u="sng" dirty="0"/>
          </a:p>
        </p:txBody>
      </p:sp>
      <p:sp>
        <p:nvSpPr>
          <p:cNvPr id="3" name="Espace réservé du contenu 2"/>
          <p:cNvSpPr>
            <a:spLocks noGrp="1"/>
          </p:cNvSpPr>
          <p:nvPr>
            <p:ph idx="1"/>
          </p:nvPr>
        </p:nvSpPr>
        <p:spPr>
          <a:xfrm>
            <a:off x="0" y="1600200"/>
            <a:ext cx="9144000" cy="5257800"/>
          </a:xfrm>
        </p:spPr>
        <p:txBody>
          <a:bodyPr>
            <a:normAutofit/>
          </a:bodyPr>
          <a:lstStyle/>
          <a:p>
            <a:pPr algn="ctr">
              <a:buNone/>
            </a:pPr>
            <a:r>
              <a:rPr lang="fr-FR" sz="2000" b="1" u="sng" dirty="0" smtClean="0"/>
              <a:t>Caractères morphologiques:</a:t>
            </a:r>
          </a:p>
          <a:p>
            <a:pPr>
              <a:buNone/>
            </a:pPr>
            <a:r>
              <a:rPr lang="fr-FR" sz="2000" dirty="0" smtClean="0"/>
              <a:t>      À partir des bouillons ou des colonies des milieux solides, on pratique des colorations : la coloration de Gram permet de préciser la morphologie, des bacilles, la présence ou l'absence de spores, leur aspect rond ou ovalaire, déformant ou non déformant et leur topographie dans le corps bactérien,</a:t>
            </a:r>
          </a:p>
          <a:p>
            <a:pPr>
              <a:buNone/>
            </a:pPr>
            <a:r>
              <a:rPr lang="fr-FR" sz="2000" dirty="0" smtClean="0"/>
              <a:t>      une coloration de spore.</a:t>
            </a:r>
          </a:p>
          <a:p>
            <a:pPr>
              <a:buNone/>
            </a:pPr>
            <a:r>
              <a:rPr lang="fr-FR" sz="2000" dirty="0" smtClean="0"/>
              <a:t>      La recherche de spores : facilitée par un examen au microscope à contraste de phase. </a:t>
            </a:r>
          </a:p>
          <a:p>
            <a:pPr>
              <a:buNone/>
            </a:pPr>
            <a:r>
              <a:rPr lang="fr-FR" sz="2000" dirty="0" smtClean="0"/>
              <a:t>       La </a:t>
            </a:r>
            <a:r>
              <a:rPr lang="fr-FR" sz="2000" dirty="0" smtClean="0">
                <a:solidFill>
                  <a:srgbClr val="C00000"/>
                </a:solidFill>
              </a:rPr>
              <a:t>coloration au vert malachite </a:t>
            </a:r>
            <a:r>
              <a:rPr lang="fr-FR" sz="2000" dirty="0" smtClean="0"/>
              <a:t>est simple à réaliser. </a:t>
            </a:r>
          </a:p>
          <a:p>
            <a:pPr>
              <a:buNone/>
            </a:pPr>
            <a:r>
              <a:rPr lang="fr-FR" sz="2000" dirty="0" smtClean="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b="1" u="sng" dirty="0" smtClean="0"/>
              <a:t>Le Bacillus: Identification:</a:t>
            </a:r>
            <a:br>
              <a:rPr lang="fr-FR" sz="3600" b="1" u="sng" dirty="0" smtClean="0"/>
            </a:br>
            <a:r>
              <a:rPr lang="fr-FR" sz="3600" b="1" u="sng" dirty="0" smtClean="0"/>
              <a:t>Caractères Morphologiques (Suite):</a:t>
            </a:r>
            <a:endParaRPr lang="fr-FR" sz="3600"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Après séchage, on observe les spores en vert et </a:t>
            </a:r>
          </a:p>
          <a:p>
            <a:pPr>
              <a:buNone/>
            </a:pPr>
            <a:r>
              <a:rPr lang="fr-FR" sz="2000" dirty="0" smtClean="0"/>
              <a:t>      les débris cellulaires en rose-rouge ;</a:t>
            </a:r>
          </a:p>
          <a:p>
            <a:pPr>
              <a:buNone/>
            </a:pPr>
            <a:r>
              <a:rPr lang="fr-FR" sz="2000" dirty="0" smtClean="0"/>
              <a:t>       la mobilité sera  recherchée, </a:t>
            </a:r>
          </a:p>
          <a:p>
            <a:pPr>
              <a:buNone/>
            </a:pPr>
            <a:r>
              <a:rPr lang="fr-FR" sz="2000" dirty="0" smtClean="0"/>
              <a:t>       les espèces </a:t>
            </a:r>
            <a:r>
              <a:rPr lang="fr-FR" sz="2000" i="1" dirty="0" smtClean="0"/>
              <a:t>B. </a:t>
            </a:r>
            <a:r>
              <a:rPr lang="fr-FR" sz="2000" i="1" dirty="0" err="1" smtClean="0"/>
              <a:t>anthracis</a:t>
            </a:r>
            <a:r>
              <a:rPr lang="fr-FR" sz="2000" i="1" dirty="0" smtClean="0"/>
              <a:t> et B. </a:t>
            </a:r>
            <a:r>
              <a:rPr lang="fr-FR" sz="2000" i="1" dirty="0" err="1" smtClean="0"/>
              <a:t>mycoides</a:t>
            </a:r>
            <a:r>
              <a:rPr lang="fr-FR" sz="2000" i="1" dirty="0" smtClean="0"/>
              <a:t> étant immobiles.</a:t>
            </a:r>
          </a:p>
          <a:p>
            <a:pPr>
              <a:buNone/>
            </a:pPr>
            <a:r>
              <a:rPr lang="fr-FR" sz="2000" dirty="0" smtClean="0"/>
              <a:t>       La recherche de capsule sur les souches virulentes de </a:t>
            </a:r>
            <a:r>
              <a:rPr lang="fr-FR" sz="2000" i="1" dirty="0" smtClean="0"/>
              <a:t>B. </a:t>
            </a:r>
            <a:r>
              <a:rPr lang="fr-FR" sz="2000" i="1" dirty="0" err="1" smtClean="0"/>
              <a:t>anthracis</a:t>
            </a:r>
            <a:r>
              <a:rPr lang="fr-FR" sz="2000" i="1" dirty="0" smtClean="0"/>
              <a:t> peut être recherchée.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Le Bacillus: Identification:</a:t>
            </a:r>
            <a:br>
              <a:rPr lang="fr-FR" sz="3600" b="1" u="sng" dirty="0" smtClean="0"/>
            </a:br>
            <a:r>
              <a:rPr lang="fr-FR" sz="3200" b="1" i="1" dirty="0" smtClean="0"/>
              <a:t> </a:t>
            </a:r>
            <a:r>
              <a:rPr lang="fr-FR" sz="3200" b="1" u="sng" dirty="0" smtClean="0"/>
              <a:t>Caractères culturaux:</a:t>
            </a:r>
            <a:endParaRPr lang="fr-FR" sz="36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Les </a:t>
            </a:r>
            <a:r>
              <a:rPr lang="fr-FR" sz="2000" i="1" dirty="0" smtClean="0"/>
              <a:t>Bacillus sont aérobies, mais certaines espèces sont </a:t>
            </a:r>
            <a:r>
              <a:rPr lang="fr-FR" sz="2000" dirty="0" smtClean="0"/>
              <a:t>aérobies strictes ou anaérobies facultatives ; Les </a:t>
            </a:r>
            <a:r>
              <a:rPr lang="fr-FR" sz="2000" i="1" dirty="0" smtClean="0"/>
              <a:t>Bacillus sont catalase positive, </a:t>
            </a:r>
            <a:endParaRPr lang="fr-FR" sz="2000" dirty="0" smtClean="0"/>
          </a:p>
          <a:p>
            <a:pPr>
              <a:buNone/>
            </a:pPr>
            <a:r>
              <a:rPr lang="fr-FR" sz="2000" dirty="0" smtClean="0"/>
              <a:t>      Le comportement des souches sur gélose au sang de mouton à la recherche d'une hémolyse ou sur milieu à l'</a:t>
            </a:r>
            <a:r>
              <a:rPr lang="fr-FR" sz="2000" dirty="0" err="1" smtClean="0"/>
              <a:t>oeuf</a:t>
            </a:r>
            <a:r>
              <a:rPr lang="fr-FR" sz="2000" dirty="0" smtClean="0"/>
              <a:t> pour révéler une activité </a:t>
            </a:r>
            <a:r>
              <a:rPr lang="fr-FR" sz="2000" dirty="0" err="1" smtClean="0"/>
              <a:t>lécithinasique</a:t>
            </a:r>
            <a:r>
              <a:rPr lang="fr-FR" sz="2000" dirty="0" smtClean="0"/>
              <a:t> peut être utile pour l'identification.</a:t>
            </a:r>
          </a:p>
          <a:p>
            <a:pPr>
              <a:buNone/>
            </a:pPr>
            <a:r>
              <a:rPr lang="fr-FR" sz="2000" dirty="0" smtClean="0"/>
              <a:t>       L'étude de l'acidification des sucres est souvent délicate et longtemps on a eu recours au milieu de Smith- Gordon-Clark.</a:t>
            </a:r>
          </a:p>
          <a:p>
            <a:pPr>
              <a:buNone/>
            </a:pPr>
            <a:r>
              <a:rPr lang="fr-FR" sz="2000" dirty="0" smtClean="0"/>
              <a:t>       On a recourir à des tests miniaturisés tels les systèmes </a:t>
            </a:r>
            <a:r>
              <a:rPr lang="fr-FR" sz="2000" dirty="0" smtClean="0">
                <a:solidFill>
                  <a:srgbClr val="C00000"/>
                </a:solidFill>
              </a:rPr>
              <a:t>API 20E® </a:t>
            </a:r>
            <a:r>
              <a:rPr lang="fr-FR" sz="2000" dirty="0" smtClean="0"/>
              <a:t>et API 50 CHB® ou à la carte </a:t>
            </a:r>
            <a:r>
              <a:rPr lang="fr-FR" sz="2000" i="1" dirty="0" smtClean="0"/>
              <a:t>Bacillus du </a:t>
            </a:r>
            <a:r>
              <a:rPr lang="fr-FR" sz="2000" dirty="0" smtClean="0"/>
              <a:t>système d'identification automatisé </a:t>
            </a:r>
            <a:r>
              <a:rPr lang="fr-FR" sz="2000" dirty="0" err="1" smtClean="0"/>
              <a:t>Vitek</a:t>
            </a:r>
            <a:r>
              <a:rPr lang="fr-FR" sz="2000" dirty="0" smtClean="0"/>
              <a:t>® (</a:t>
            </a:r>
            <a:r>
              <a:rPr lang="fr-FR" sz="2000" dirty="0" err="1" smtClean="0"/>
              <a:t>bioMérieux</a:t>
            </a:r>
            <a:r>
              <a:rPr lang="fr-FR" sz="2000" dirty="0" smtClean="0"/>
              <a:t>). </a:t>
            </a:r>
          </a:p>
          <a:p>
            <a:pPr>
              <a:buNone/>
            </a:pPr>
            <a:r>
              <a:rPr lang="fr-FR" sz="2000" dirty="0" smtClean="0"/>
              <a:t>      </a:t>
            </a:r>
          </a:p>
          <a:p>
            <a:pPr>
              <a:buNone/>
            </a:pPr>
            <a:r>
              <a:rPr lang="fr-FR" sz="2000" dirty="0" smtClean="0"/>
              <a:t>      La confirmation peut être obtenue par l'ensemencement d'une galerie API 50 CHB®.</a:t>
            </a:r>
          </a:p>
          <a:p>
            <a:pPr>
              <a:buNone/>
            </a:pPr>
            <a:r>
              <a:rPr lang="fr-FR" sz="2000" dirty="0" smtClean="0"/>
              <a:t>      Les autres caractères énumérés précédemment (morphologie, caractères culturaux, etc.) doivent être pris en compte dans l'identification.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rmAutofit/>
          </a:bodyPr>
          <a:lstStyle/>
          <a:p>
            <a:r>
              <a:rPr lang="fr-FR" sz="3600" b="1" u="sng" dirty="0" smtClean="0"/>
              <a:t>Le </a:t>
            </a:r>
            <a:r>
              <a:rPr lang="fr-FR" sz="3600" b="1" u="sng" dirty="0" err="1" smtClean="0"/>
              <a:t>Bacillus</a:t>
            </a:r>
            <a:r>
              <a:rPr lang="fr-FR" sz="3600" b="1" u="sng" dirty="0" smtClean="0"/>
              <a:t>: Identification: </a:t>
            </a:r>
            <a:r>
              <a:rPr lang="fr-FR" sz="3200" b="1" u="sng" dirty="0" smtClean="0"/>
              <a:t>Caractères culturaux:</a:t>
            </a:r>
            <a:endParaRPr lang="fr-FR" sz="3600" dirty="0"/>
          </a:p>
        </p:txBody>
      </p:sp>
      <p:sp>
        <p:nvSpPr>
          <p:cNvPr id="3" name="Espace réservé du contenu 2"/>
          <p:cNvSpPr>
            <a:spLocks noGrp="1"/>
          </p:cNvSpPr>
          <p:nvPr>
            <p:ph idx="1"/>
          </p:nvPr>
        </p:nvSpPr>
        <p:spPr>
          <a:xfrm>
            <a:off x="0" y="1340768"/>
            <a:ext cx="9144000" cy="5517232"/>
          </a:xfrm>
        </p:spPr>
        <p:txBody>
          <a:bodyPr>
            <a:normAutofit/>
          </a:bodyPr>
          <a:lstStyle/>
          <a:p>
            <a:pPr>
              <a:buNone/>
            </a:pPr>
            <a:r>
              <a:rPr lang="fr-FR" sz="2000" dirty="0" smtClean="0"/>
              <a:t>        </a:t>
            </a:r>
          </a:p>
          <a:p>
            <a:pPr>
              <a:buNone/>
            </a:pPr>
            <a:r>
              <a:rPr lang="fr-FR" sz="2000" dirty="0" smtClean="0"/>
              <a:t>       Des techniques d'amplification génique (</a:t>
            </a:r>
            <a:r>
              <a:rPr lang="fr-FR" sz="2000" dirty="0" smtClean="0">
                <a:solidFill>
                  <a:srgbClr val="0070C0"/>
                </a:solidFill>
              </a:rPr>
              <a:t>PCR et PCR en temps réel</a:t>
            </a:r>
            <a:r>
              <a:rPr lang="fr-FR" sz="2000" dirty="0" smtClean="0"/>
              <a:t>) ont été utilisées soit dans le cadre </a:t>
            </a:r>
            <a:r>
              <a:rPr lang="fr-FR" sz="2000" dirty="0" smtClean="0">
                <a:solidFill>
                  <a:srgbClr val="0070C0"/>
                </a:solidFill>
              </a:rPr>
              <a:t>d'analyse de poudres </a:t>
            </a:r>
            <a:r>
              <a:rPr lang="fr-FR" sz="2000" dirty="0" smtClean="0"/>
              <a:t>dans un contexte </a:t>
            </a:r>
            <a:r>
              <a:rPr lang="fr-FR" sz="2000" dirty="0" err="1" smtClean="0"/>
              <a:t>bioterroriste</a:t>
            </a:r>
            <a:r>
              <a:rPr lang="fr-FR" sz="2000" dirty="0" smtClean="0"/>
              <a:t>, </a:t>
            </a:r>
          </a:p>
          <a:p>
            <a:pPr>
              <a:buNone/>
            </a:pPr>
            <a:r>
              <a:rPr lang="fr-FR" sz="2000" dirty="0" smtClean="0"/>
              <a:t>       soit pour confirmer le caractère virulent des souches dans une perspective de diagnostic.</a:t>
            </a:r>
          </a:p>
          <a:p>
            <a:pPr>
              <a:buNone/>
            </a:pPr>
            <a:r>
              <a:rPr lang="fr-FR" sz="2000" dirty="0" smtClean="0"/>
              <a:t>        Par PCR, on recherche les facteurs de virulence portés par deux plasmides, pOX1 et pOX2, et celui porté par une séquence spécifique chromosomique de 277 </a:t>
            </a:r>
            <a:r>
              <a:rPr lang="fr-FR" sz="2000" dirty="0" err="1" smtClean="0"/>
              <a:t>bp</a:t>
            </a:r>
            <a:r>
              <a:rPr lang="fr-FR" sz="2000" dirty="0" smtClean="0"/>
              <a:t> (Ba823).</a:t>
            </a:r>
          </a:p>
          <a:p>
            <a:pPr>
              <a:buNone/>
            </a:pPr>
            <a:r>
              <a:rPr lang="fr-FR" sz="2000" dirty="0" smtClean="0"/>
              <a:t>        La recherche de toxine du charbon, avec ses trois composants protéiques, peut être réalisée par réaction </a:t>
            </a:r>
            <a:r>
              <a:rPr lang="fr-FR" sz="2000" dirty="0" err="1" smtClean="0"/>
              <a:t>immuno</a:t>
            </a:r>
            <a:r>
              <a:rPr lang="fr-FR" sz="2000" dirty="0" smtClean="0"/>
              <a:t>-enzymatique.</a:t>
            </a:r>
          </a:p>
          <a:p>
            <a:pPr>
              <a:buNone/>
            </a:pPr>
            <a:r>
              <a:rPr lang="fr-FR" sz="2000" dirty="0" smtClean="0"/>
              <a:t>        </a:t>
            </a:r>
          </a:p>
          <a:p>
            <a:pPr>
              <a:buNone/>
            </a:pPr>
            <a:r>
              <a:rPr lang="fr-FR" sz="2000" dirty="0" smtClean="0"/>
              <a:t>       Le complexe </a:t>
            </a:r>
            <a:r>
              <a:rPr lang="fr-FR" sz="2000" dirty="0" err="1" smtClean="0"/>
              <a:t>entérotoxinogène</a:t>
            </a:r>
            <a:r>
              <a:rPr lang="fr-FR" sz="2000" dirty="0" smtClean="0"/>
              <a:t> produit par certaines souches de </a:t>
            </a:r>
            <a:r>
              <a:rPr lang="fr-FR" sz="2000" i="1" dirty="0" smtClean="0"/>
              <a:t>B. </a:t>
            </a:r>
            <a:r>
              <a:rPr lang="fr-FR" sz="2000" i="1" dirty="0" err="1" smtClean="0"/>
              <a:t>cereus</a:t>
            </a:r>
            <a:r>
              <a:rPr lang="fr-FR" sz="2000" i="1" dirty="0" smtClean="0"/>
              <a:t> peut être </a:t>
            </a:r>
            <a:r>
              <a:rPr lang="fr-FR" sz="2000" dirty="0" smtClean="0"/>
              <a:t>recherché directement sur aliments ou selles, sur culture cellulaire ou à l'aide de trousses commercialisées tel le test </a:t>
            </a:r>
            <a:r>
              <a:rPr lang="fr-FR" sz="2000" dirty="0" err="1" smtClean="0"/>
              <a:t>Oxoid</a:t>
            </a:r>
            <a:r>
              <a:rPr lang="fr-FR" sz="2000" dirty="0" smtClean="0"/>
              <a:t> BCET-RPLA® (</a:t>
            </a:r>
            <a:r>
              <a:rPr lang="fr-FR" sz="2000" dirty="0" err="1" smtClean="0"/>
              <a:t>Oxoid</a:t>
            </a:r>
            <a:r>
              <a:rPr lang="fr-FR" sz="2000" dirty="0" smtClean="0"/>
              <a:t> Ltd).</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Le </a:t>
            </a:r>
            <a:r>
              <a:rPr lang="fr-FR" sz="3600" b="1" u="sng" dirty="0" err="1" smtClean="0"/>
              <a:t>Bacillus</a:t>
            </a:r>
            <a:r>
              <a:rPr lang="fr-FR" sz="3600" b="1" u="sng" dirty="0" smtClean="0"/>
              <a:t>: Interprétation des résultats:</a:t>
            </a:r>
            <a:endParaRPr lang="fr-FR" sz="3600" u="sng" dirty="0"/>
          </a:p>
        </p:txBody>
      </p:sp>
      <p:sp>
        <p:nvSpPr>
          <p:cNvPr id="3" name="Espace réservé du contenu 2"/>
          <p:cNvSpPr>
            <a:spLocks noGrp="1"/>
          </p:cNvSpPr>
          <p:nvPr>
            <p:ph idx="1"/>
          </p:nvPr>
        </p:nvSpPr>
        <p:spPr>
          <a:xfrm>
            <a:off x="0" y="1340768"/>
            <a:ext cx="9144000" cy="5517232"/>
          </a:xfrm>
        </p:spPr>
        <p:txBody>
          <a:bodyPr>
            <a:normAutofit/>
          </a:bodyPr>
          <a:lstStyle/>
          <a:p>
            <a:pPr>
              <a:buNone/>
            </a:pPr>
            <a:r>
              <a:rPr lang="fr-FR" sz="2000" dirty="0" smtClean="0"/>
              <a:t>          </a:t>
            </a:r>
          </a:p>
          <a:p>
            <a:pPr>
              <a:buNone/>
            </a:pPr>
            <a:r>
              <a:rPr lang="fr-FR" sz="2000" dirty="0" smtClean="0"/>
              <a:t>      En dehors de l'isolement de </a:t>
            </a:r>
            <a:r>
              <a:rPr lang="fr-FR" sz="2000" i="1" dirty="0" smtClean="0"/>
              <a:t>B. </a:t>
            </a:r>
            <a:r>
              <a:rPr lang="fr-FR" sz="2000" i="1" dirty="0" err="1" smtClean="0"/>
              <a:t>anthracis</a:t>
            </a:r>
            <a:r>
              <a:rPr lang="fr-FR" sz="2000" i="1" dirty="0" smtClean="0"/>
              <a:t> , qui, s'il est </a:t>
            </a:r>
            <a:r>
              <a:rPr lang="fr-FR" sz="2000" dirty="0" smtClean="0"/>
              <a:t>confirmé, affirme son rôle en pathologie, la découverte des autres espèces de </a:t>
            </a:r>
            <a:r>
              <a:rPr lang="fr-FR" sz="2000" i="1" dirty="0" err="1" smtClean="0"/>
              <a:t>Bacillus</a:t>
            </a:r>
            <a:r>
              <a:rPr lang="fr-FR" sz="2000" i="1" dirty="0" smtClean="0"/>
              <a:t> doit être interprétée avec </a:t>
            </a:r>
            <a:r>
              <a:rPr lang="fr-FR" sz="2000" dirty="0" smtClean="0"/>
              <a:t>prudence, sauf s'il s'agit d'isolements répétés ou si les souches sont en culture pure et dans un certain contexte, par exemple d'</a:t>
            </a:r>
            <a:r>
              <a:rPr lang="fr-FR" sz="2000" dirty="0" err="1" smtClean="0"/>
              <a:t>endophtalmie</a:t>
            </a:r>
            <a:r>
              <a:rPr lang="fr-FR" sz="2000" dirty="0" smtClean="0"/>
              <a:t>.</a:t>
            </a:r>
          </a:p>
          <a:p>
            <a:pPr>
              <a:buNone/>
            </a:pPr>
            <a:r>
              <a:rPr lang="fr-FR" sz="2000" dirty="0" smtClean="0"/>
              <a:t>         Dans les intoxications alimentaires, on suspecte </a:t>
            </a:r>
            <a:r>
              <a:rPr lang="fr-FR" sz="2000" i="1" dirty="0" smtClean="0"/>
              <a:t>B. </a:t>
            </a:r>
            <a:r>
              <a:rPr lang="fr-FR" sz="2000" i="1" dirty="0" err="1" smtClean="0"/>
              <a:t>cereus</a:t>
            </a:r>
            <a:r>
              <a:rPr lang="fr-FR" sz="2000" i="1" dirty="0" smtClean="0"/>
              <a:t> quand:</a:t>
            </a:r>
          </a:p>
          <a:p>
            <a:pPr>
              <a:buNone/>
            </a:pPr>
            <a:r>
              <a:rPr lang="fr-FR" sz="2000" i="1" dirty="0" smtClean="0"/>
              <a:t>     - le nombre de germes est &gt; 10 5/g dans </a:t>
            </a:r>
            <a:r>
              <a:rPr lang="fr-FR" sz="2000" dirty="0" smtClean="0"/>
              <a:t>l'aliment incriminé, </a:t>
            </a:r>
          </a:p>
          <a:p>
            <a:pPr>
              <a:buNone/>
            </a:pPr>
            <a:r>
              <a:rPr lang="fr-FR" sz="2000" dirty="0" smtClean="0"/>
              <a:t>     - si la même souche est présente dans les selles et/ou les vomissements du patient,</a:t>
            </a:r>
          </a:p>
          <a:p>
            <a:pPr>
              <a:buNone/>
            </a:pPr>
            <a:r>
              <a:rPr lang="fr-FR" sz="2000" dirty="0" smtClean="0"/>
              <a:t>     - si elle produit une toxine émétique et/ou une </a:t>
            </a:r>
            <a:r>
              <a:rPr lang="fr-FR" sz="2000" dirty="0" err="1" smtClean="0"/>
              <a:t>entérotoxine</a:t>
            </a:r>
            <a:r>
              <a:rPr lang="fr-FR" sz="2000" dirty="0" smtClean="0"/>
              <a: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L’Antibiogramme: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L'étude de la sensibilité des </a:t>
            </a:r>
            <a:r>
              <a:rPr lang="fr-FR" sz="2000" i="1" dirty="0" err="1" smtClean="0"/>
              <a:t>Bacillus</a:t>
            </a:r>
            <a:r>
              <a:rPr lang="fr-FR" sz="2000" i="1" dirty="0" smtClean="0"/>
              <a:t> aux antibiotiques </a:t>
            </a:r>
            <a:r>
              <a:rPr lang="fr-FR" sz="2000" dirty="0" smtClean="0"/>
              <a:t>peut être utile au diagnostic. </a:t>
            </a:r>
          </a:p>
          <a:p>
            <a:pPr>
              <a:buNone/>
            </a:pPr>
            <a:r>
              <a:rPr lang="fr-FR" sz="2000" i="1" dirty="0" smtClean="0"/>
              <a:t>          B. </a:t>
            </a:r>
            <a:r>
              <a:rPr lang="fr-FR" sz="2000" i="1" dirty="0" err="1" smtClean="0"/>
              <a:t>anthracis</a:t>
            </a:r>
            <a:r>
              <a:rPr lang="fr-FR" sz="2000" i="1" dirty="0" smtClean="0"/>
              <a:t> est classiquement </a:t>
            </a:r>
            <a:r>
              <a:rPr lang="fr-FR" sz="2000" dirty="0" smtClean="0"/>
              <a:t>sensible à la pénicilline G,</a:t>
            </a:r>
          </a:p>
          <a:p>
            <a:pPr>
              <a:buNone/>
            </a:pPr>
            <a:r>
              <a:rPr lang="fr-FR" sz="2000" dirty="0" smtClean="0"/>
              <a:t>          contrairement à </a:t>
            </a:r>
            <a:r>
              <a:rPr lang="fr-FR" sz="2000" i="1" dirty="0" smtClean="0"/>
              <a:t>B. </a:t>
            </a:r>
            <a:r>
              <a:rPr lang="fr-FR" sz="2000" i="1" dirty="0" err="1" smtClean="0"/>
              <a:t>cereus</a:t>
            </a:r>
            <a:r>
              <a:rPr lang="fr-FR" sz="2000" i="1" dirty="0" smtClean="0"/>
              <a:t>. </a:t>
            </a:r>
          </a:p>
          <a:p>
            <a:pPr>
              <a:buNone/>
            </a:pPr>
            <a:r>
              <a:rPr lang="fr-FR" sz="2000" i="1" dirty="0" smtClean="0"/>
              <a:t>       </a:t>
            </a:r>
            <a:r>
              <a:rPr lang="fr-FR" sz="2000" dirty="0" smtClean="0"/>
              <a:t>Mais elle peut aussi être utile pour les choix thérapeutiques.</a:t>
            </a:r>
          </a:p>
          <a:p>
            <a:pPr>
              <a:buNone/>
            </a:pPr>
            <a:r>
              <a:rPr lang="fr-FR" sz="2000" dirty="0" smtClean="0"/>
              <a:t>        Pour </a:t>
            </a:r>
            <a:r>
              <a:rPr lang="fr-FR" sz="2000" i="1" dirty="0" smtClean="0"/>
              <a:t>B. </a:t>
            </a:r>
            <a:r>
              <a:rPr lang="fr-FR" sz="2000" i="1" dirty="0" err="1" smtClean="0"/>
              <a:t>anthracis</a:t>
            </a:r>
            <a:r>
              <a:rPr lang="fr-FR" sz="2000" i="1" dirty="0" smtClean="0"/>
              <a:t> :</a:t>
            </a:r>
          </a:p>
          <a:p>
            <a:pPr>
              <a:buNone/>
            </a:pPr>
            <a:r>
              <a:rPr lang="fr-FR" sz="2000" i="1" dirty="0" smtClean="0"/>
              <a:t>      des résistances acquises à la pénicilline </a:t>
            </a:r>
            <a:r>
              <a:rPr lang="fr-FR" sz="2000" dirty="0" smtClean="0"/>
              <a:t>par production de β -</a:t>
            </a:r>
            <a:r>
              <a:rPr lang="fr-FR" sz="2000" dirty="0" err="1" smtClean="0"/>
              <a:t>lactamase</a:t>
            </a:r>
            <a:r>
              <a:rPr lang="fr-FR" sz="2000" dirty="0" smtClean="0"/>
              <a:t> ont été signalées en France. Cette espèce est, sensible à la gentamicine, aux </a:t>
            </a:r>
            <a:r>
              <a:rPr lang="fr-FR" sz="2000" dirty="0" err="1" smtClean="0"/>
              <a:t>glycopeptides</a:t>
            </a:r>
            <a:r>
              <a:rPr lang="fr-FR" sz="2000" dirty="0" smtClean="0"/>
              <a:t> et souvent à la </a:t>
            </a:r>
            <a:r>
              <a:rPr lang="fr-FR" sz="2000" dirty="0" err="1" smtClean="0"/>
              <a:t>ciprofloxacine</a:t>
            </a:r>
            <a:r>
              <a:rPr lang="fr-FR" sz="2000" dirty="0" smtClean="0"/>
              <a:t>.</a:t>
            </a:r>
          </a:p>
          <a:p>
            <a:pPr>
              <a:buNone/>
            </a:pPr>
            <a:r>
              <a:rPr lang="fr-FR" sz="2000" i="1" dirty="0" smtClean="0"/>
              <a:t>        B. </a:t>
            </a:r>
            <a:r>
              <a:rPr lang="fr-FR" sz="2000" i="1" dirty="0" err="1" smtClean="0"/>
              <a:t>cereus</a:t>
            </a:r>
            <a:r>
              <a:rPr lang="fr-FR" sz="2000" i="1" dirty="0" smtClean="0"/>
              <a:t> résiste à l'ampicilline et aux céphalosporines, </a:t>
            </a:r>
            <a:r>
              <a:rPr lang="fr-FR" sz="2000" dirty="0" smtClean="0"/>
              <a:t>mais est habituellement sensible aux aminosides, à la </a:t>
            </a:r>
            <a:r>
              <a:rPr lang="fr-FR" sz="2000" dirty="0" err="1" smtClean="0"/>
              <a:t>ciprofloxacine</a:t>
            </a:r>
            <a:r>
              <a:rPr lang="fr-FR" sz="2000" dirty="0" smtClean="0"/>
              <a:t>, à la clindamycine et à la </a:t>
            </a:r>
            <a:r>
              <a:rPr lang="fr-FR" sz="2000" dirty="0" err="1" smtClean="0"/>
              <a:t>vancomycine</a:t>
            </a:r>
            <a:r>
              <a:rPr lang="fr-FR" sz="2000" dirty="0" smtClean="0"/>
              <a:t>.    </a:t>
            </a:r>
          </a:p>
          <a:p>
            <a:pPr>
              <a:buNone/>
            </a:pPr>
            <a:r>
              <a:rPr lang="fr-FR" sz="2000" dirty="0" smtClean="0"/>
              <a:t>      Devant cette diversité de comportement, un antibiogramme est conseillé pour toutes les souches susceptibles d'être pathogènes.</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229600" cy="634082"/>
          </a:xfrm>
        </p:spPr>
        <p:txBody>
          <a:bodyPr>
            <a:normAutofit fontScale="90000"/>
          </a:bodyPr>
          <a:lstStyle/>
          <a:p>
            <a:r>
              <a:rPr lang="fr-FR" sz="3600" u="sng" dirty="0" smtClean="0"/>
              <a:t>Caractères d’Identification: Le </a:t>
            </a:r>
            <a:r>
              <a:rPr lang="fr-FR" sz="3600" u="sng" dirty="0" err="1" smtClean="0"/>
              <a:t>Bacillus</a:t>
            </a:r>
            <a:endParaRPr lang="fr-FR" sz="3600" u="sng" dirty="0"/>
          </a:p>
        </p:txBody>
      </p:sp>
      <p:graphicFrame>
        <p:nvGraphicFramePr>
          <p:cNvPr id="5" name="Espace réservé du contenu 4"/>
          <p:cNvGraphicFramePr>
            <a:graphicFrameLocks noGrp="1"/>
          </p:cNvGraphicFramePr>
          <p:nvPr>
            <p:ph idx="1"/>
          </p:nvPr>
        </p:nvGraphicFramePr>
        <p:xfrm>
          <a:off x="539552" y="1124744"/>
          <a:ext cx="8229600" cy="509016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fr-FR" dirty="0"/>
                    </a:p>
                  </a:txBody>
                  <a:tcPr/>
                </a:tc>
                <a:tc>
                  <a:txBody>
                    <a:bodyPr/>
                    <a:lstStyle/>
                    <a:p>
                      <a:r>
                        <a:rPr lang="fr-FR" dirty="0" smtClean="0"/>
                        <a:t>    B. </a:t>
                      </a:r>
                      <a:r>
                        <a:rPr lang="fr-FR" dirty="0" err="1" smtClean="0"/>
                        <a:t>cereus</a:t>
                      </a:r>
                      <a:r>
                        <a:rPr lang="fr-FR" dirty="0" smtClean="0"/>
                        <a:t> </a:t>
                      </a:r>
                      <a:endParaRPr lang="fr-FR" dirty="0"/>
                    </a:p>
                  </a:txBody>
                  <a:tcPr/>
                </a:tc>
                <a:tc>
                  <a:txBody>
                    <a:bodyPr/>
                    <a:lstStyle/>
                    <a:p>
                      <a:r>
                        <a:rPr lang="fr-FR" dirty="0" smtClean="0"/>
                        <a:t>   B. </a:t>
                      </a:r>
                      <a:r>
                        <a:rPr lang="fr-FR" dirty="0" err="1" smtClean="0"/>
                        <a:t>anthracis</a:t>
                      </a:r>
                      <a:endParaRPr lang="fr-FR" dirty="0"/>
                    </a:p>
                  </a:txBody>
                  <a:tcPr/>
                </a:tc>
              </a:tr>
              <a:tr h="370840">
                <a:tc>
                  <a:txBody>
                    <a:bodyPr/>
                    <a:lstStyle/>
                    <a:p>
                      <a:r>
                        <a:rPr lang="fr-FR" dirty="0" smtClean="0"/>
                        <a:t>Mobilité</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dirty="0" err="1" smtClean="0"/>
                        <a:t>Lécithinase</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dirty="0" err="1" smtClean="0"/>
                        <a:t>Gélatinase</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Acidification Glycérol</a:t>
                      </a:r>
                      <a:endParaRPr lang="fr-FR" dirty="0"/>
                    </a:p>
                  </a:txBody>
                  <a:tcPr/>
                </a:tc>
                <a:tc>
                  <a:txBody>
                    <a:bodyPr/>
                    <a:lstStyle/>
                    <a:p>
                      <a:r>
                        <a:rPr lang="fr-FR" dirty="0" smtClean="0"/>
                        <a:t> +/V</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Acidification Mannitol </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Acidification  </a:t>
                      </a:r>
                      <a:r>
                        <a:rPr lang="fr-FR" sz="1800" kern="1200" baseline="0" dirty="0" err="1" smtClean="0">
                          <a:solidFill>
                            <a:schemeClr val="dk1"/>
                          </a:solidFill>
                          <a:latin typeface="+mn-lt"/>
                          <a:ea typeface="+mn-ea"/>
                          <a:cs typeface="+mn-cs"/>
                        </a:rPr>
                        <a:t>Saliciline</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Croissance 10 </a:t>
                      </a:r>
                      <a:r>
                        <a:rPr lang="el-GR" sz="1800" kern="1200" baseline="0" dirty="0" smtClean="0">
                          <a:solidFill>
                            <a:schemeClr val="dk1"/>
                          </a:solidFill>
                          <a:latin typeface="+mn-lt"/>
                          <a:ea typeface="+mn-ea"/>
                          <a:cs typeface="+mn-cs"/>
                        </a:rPr>
                        <a:t>μ</a:t>
                      </a:r>
                      <a:r>
                        <a:rPr lang="fr-FR" sz="1800" kern="1200" baseline="0" dirty="0" smtClean="0">
                          <a:solidFill>
                            <a:schemeClr val="dk1"/>
                          </a:solidFill>
                          <a:latin typeface="+mn-lt"/>
                          <a:ea typeface="+mn-ea"/>
                          <a:cs typeface="+mn-cs"/>
                        </a:rPr>
                        <a:t>g </a:t>
                      </a:r>
                      <a:r>
                        <a:rPr lang="fr-FR" sz="1800" kern="1200" baseline="0" smtClean="0">
                          <a:solidFill>
                            <a:schemeClr val="dk1"/>
                          </a:solidFill>
                          <a:latin typeface="+mn-lt"/>
                          <a:ea typeface="+mn-ea"/>
                          <a:cs typeface="+mn-cs"/>
                        </a:rPr>
                        <a:t>de pénicilline</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Réduction des nitrates</a:t>
                      </a:r>
                      <a:endParaRPr lang="fr-FR" dirty="0"/>
                    </a:p>
                  </a:txBody>
                  <a:tcPr/>
                </a:tc>
                <a:tc>
                  <a:txBody>
                    <a:bodyPr/>
                    <a:lstStyle/>
                    <a:p>
                      <a:r>
                        <a:rPr lang="fr-FR" dirty="0" smtClean="0"/>
                        <a:t>  V</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Arginine </a:t>
                      </a:r>
                      <a:r>
                        <a:rPr lang="fr-FR" sz="1800" kern="1200" baseline="0" dirty="0" err="1" smtClean="0">
                          <a:solidFill>
                            <a:schemeClr val="dk1"/>
                          </a:solidFill>
                          <a:latin typeface="+mn-lt"/>
                          <a:ea typeface="+mn-ea"/>
                          <a:cs typeface="+mn-cs"/>
                        </a:rPr>
                        <a:t>dihydrolase</a:t>
                      </a:r>
                      <a:endParaRPr lang="fr-FR" dirty="0"/>
                    </a:p>
                  </a:txBody>
                  <a:tcPr/>
                </a:tc>
                <a:tc>
                  <a:txBody>
                    <a:bodyPr/>
                    <a:lstStyle/>
                    <a:p>
                      <a:r>
                        <a:rPr lang="fr-FR" dirty="0" smtClean="0"/>
                        <a:t>   V</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Production d'indole</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0840">
                <a:tc>
                  <a:txBody>
                    <a:bodyPr/>
                    <a:lstStyle/>
                    <a:p>
                      <a:r>
                        <a:rPr lang="fr-FR" sz="1800" kern="1200" baseline="0" dirty="0" smtClean="0">
                          <a:solidFill>
                            <a:schemeClr val="dk1"/>
                          </a:solidFill>
                          <a:latin typeface="+mn-lt"/>
                          <a:ea typeface="+mn-ea"/>
                          <a:cs typeface="+mn-cs"/>
                        </a:rPr>
                        <a:t>Culture anaérobiose</a:t>
                      </a:r>
                      <a:endParaRPr lang="fr-FR" dirty="0"/>
                    </a:p>
                  </a:txBody>
                  <a:tcPr/>
                </a:tc>
                <a:tc>
                  <a:txBody>
                    <a:bodyPr/>
                    <a:lstStyle/>
                    <a:p>
                      <a:r>
                        <a:rPr lang="fr-FR" dirty="0" smtClean="0"/>
                        <a:t>  +</a:t>
                      </a:r>
                      <a:endParaRPr lang="fr-FR" dirty="0"/>
                    </a:p>
                  </a:txBody>
                  <a:tcPr/>
                </a:tc>
                <a:tc>
                  <a:txBody>
                    <a:bodyPr/>
                    <a:lstStyle/>
                    <a:p>
                      <a:r>
                        <a:rPr lang="fr-FR" dirty="0" smtClean="0"/>
                        <a:t>+</a:t>
                      </a:r>
                      <a:endParaRPr lang="fr-FR" dirty="0"/>
                    </a:p>
                  </a:txBody>
                  <a:tcPr/>
                </a:tc>
              </a:tr>
              <a:tr h="370840">
                <a:tc>
                  <a:txBody>
                    <a:bodyPr/>
                    <a:lstStyle/>
                    <a:p>
                      <a:r>
                        <a:rPr lang="fr-FR" dirty="0" smtClean="0"/>
                        <a:t> Hémolyse</a:t>
                      </a:r>
                      <a:r>
                        <a:rPr lang="fr-FR" baseline="0" dirty="0" smtClean="0"/>
                        <a:t> Gélose Sang</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bl>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Antibiothérapie: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smtClean="0"/>
              <a:t>In vitro, sensibilité aux pénicillines( mais attention, souches productrices de pénicillinases), aux </a:t>
            </a:r>
            <a:r>
              <a:rPr lang="fr-FR" sz="2000" dirty="0" err="1" smtClean="0"/>
              <a:t>carbapénèmes</a:t>
            </a:r>
            <a:r>
              <a:rPr lang="fr-FR" sz="2000" dirty="0" smtClean="0"/>
              <a:t>, </a:t>
            </a:r>
            <a:r>
              <a:rPr lang="fr-FR" sz="2000" dirty="0" err="1" smtClean="0"/>
              <a:t>fluoroquinolones</a:t>
            </a:r>
            <a:r>
              <a:rPr lang="fr-FR" sz="2000" dirty="0" smtClean="0"/>
              <a:t>, cyclines, aminosides, macrolides, rifampicine et </a:t>
            </a:r>
            <a:r>
              <a:rPr lang="fr-FR" sz="2000" dirty="0" err="1" smtClean="0"/>
              <a:t>vancomycine</a:t>
            </a:r>
            <a:r>
              <a:rPr lang="fr-FR" sz="2000" dirty="0" smtClean="0"/>
              <a:t>.</a:t>
            </a:r>
          </a:p>
          <a:p>
            <a:pPr>
              <a:buNone/>
            </a:pPr>
            <a:r>
              <a:rPr lang="fr-FR" sz="2000" dirty="0" smtClean="0"/>
              <a:t>       Résistance habituelle aux céphalosporines, </a:t>
            </a:r>
            <a:r>
              <a:rPr lang="fr-FR" sz="2000" dirty="0" err="1" smtClean="0"/>
              <a:t>triméthoprime</a:t>
            </a:r>
            <a:r>
              <a:rPr lang="fr-FR" sz="2000" dirty="0" smtClean="0"/>
              <a:t> et sulfamides.</a:t>
            </a:r>
          </a:p>
          <a:p>
            <a:r>
              <a:rPr lang="fr-FR" sz="2000" dirty="0" smtClean="0"/>
              <a:t> In vivo traitement curatif : 1ère intention </a:t>
            </a:r>
            <a:r>
              <a:rPr lang="fr-FR" sz="2000" dirty="0" err="1" smtClean="0"/>
              <a:t>ciprofloxacine</a:t>
            </a:r>
            <a:r>
              <a:rPr lang="fr-FR" sz="2000" dirty="0" smtClean="0"/>
              <a:t>, </a:t>
            </a:r>
          </a:p>
          <a:p>
            <a:pPr>
              <a:buNone/>
            </a:pPr>
            <a:r>
              <a:rPr lang="fr-FR" sz="2000" dirty="0" smtClean="0"/>
              <a:t>                                                      2ème intention </a:t>
            </a:r>
            <a:r>
              <a:rPr lang="fr-FR" sz="2000" dirty="0" err="1" smtClean="0"/>
              <a:t>doxycycline</a:t>
            </a:r>
            <a:r>
              <a:rPr lang="fr-FR" sz="2000" dirty="0" smtClean="0"/>
              <a:t>,</a:t>
            </a:r>
          </a:p>
          <a:p>
            <a:pPr>
              <a:buNone/>
            </a:pPr>
            <a:r>
              <a:rPr lang="fr-FR" sz="2000" dirty="0" smtClean="0"/>
              <a:t>                                                     3ème intention </a:t>
            </a:r>
            <a:r>
              <a:rPr lang="fr-FR" sz="2000" dirty="0" err="1" smtClean="0"/>
              <a:t>amoxicilline</a:t>
            </a:r>
            <a:r>
              <a:rPr lang="fr-FR" sz="2000" dirty="0" smtClean="0"/>
              <a:t>. </a:t>
            </a:r>
          </a:p>
          <a:p>
            <a:pPr>
              <a:buNone/>
            </a:pPr>
            <a:r>
              <a:rPr lang="fr-FR" sz="2000" dirty="0" smtClean="0"/>
              <a:t>      Durée de traitement: pour la forme cutanée 3-7 jours et</a:t>
            </a:r>
          </a:p>
          <a:p>
            <a:pPr>
              <a:buNone/>
            </a:pPr>
            <a:r>
              <a:rPr lang="fr-FR" sz="2000" dirty="0" smtClean="0"/>
              <a:t>                                               10-14 jours de traitement en cas de forme systémique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sz="3600" u="sng" dirty="0" smtClean="0"/>
              <a:t>Le Genre Bacillus: Généralités, Classification</a:t>
            </a:r>
            <a:r>
              <a:rPr lang="fr-FR" sz="3600" dirty="0" smtClean="0"/>
              <a:t>:</a:t>
            </a:r>
            <a:endParaRPr lang="fr-FR" sz="3600" dirty="0"/>
          </a:p>
        </p:txBody>
      </p:sp>
      <p:sp>
        <p:nvSpPr>
          <p:cNvPr id="3" name="Espace réservé du contenu 2"/>
          <p:cNvSpPr>
            <a:spLocks noGrp="1"/>
          </p:cNvSpPr>
          <p:nvPr>
            <p:ph idx="1"/>
          </p:nvPr>
        </p:nvSpPr>
        <p:spPr>
          <a:xfrm>
            <a:off x="0" y="1052736"/>
            <a:ext cx="9144000" cy="5805264"/>
          </a:xfrm>
        </p:spPr>
        <p:txBody>
          <a:bodyPr>
            <a:normAutofit/>
          </a:bodyPr>
          <a:lstStyle/>
          <a:p>
            <a:pPr algn="ctr">
              <a:buNone/>
            </a:pPr>
            <a:r>
              <a:rPr lang="fr-FR" sz="2000" dirty="0" smtClean="0"/>
              <a:t>        </a:t>
            </a:r>
            <a:r>
              <a:rPr lang="fr-FR" sz="2000" u="sng" dirty="0" smtClean="0"/>
              <a:t>Généralités:</a:t>
            </a:r>
          </a:p>
          <a:p>
            <a:pPr>
              <a:buNone/>
            </a:pPr>
            <a:r>
              <a:rPr lang="fr-FR" sz="2000" dirty="0" smtClean="0"/>
              <a:t>      Le genre </a:t>
            </a:r>
            <a:r>
              <a:rPr lang="fr-FR" sz="2000" i="1" dirty="0" smtClean="0"/>
              <a:t>Bacillus:</a:t>
            </a:r>
          </a:p>
          <a:p>
            <a:pPr>
              <a:buNone/>
            </a:pPr>
            <a:r>
              <a:rPr lang="fr-FR" sz="2000" i="1" dirty="0" smtClean="0"/>
              <a:t>      comporte des bactéries à Gram positif </a:t>
            </a:r>
            <a:r>
              <a:rPr lang="fr-FR" sz="2000" dirty="0" smtClean="0"/>
              <a:t>en bâtonnets </a:t>
            </a:r>
            <a:r>
              <a:rPr lang="fr-FR" sz="2000" dirty="0" err="1" smtClean="0"/>
              <a:t>sporogènes</a:t>
            </a:r>
            <a:r>
              <a:rPr lang="fr-FR" sz="2000" dirty="0" smtClean="0"/>
              <a:t>, mobiles. </a:t>
            </a:r>
          </a:p>
          <a:p>
            <a:pPr>
              <a:buNone/>
            </a:pPr>
            <a:r>
              <a:rPr lang="fr-FR" sz="2000" dirty="0" smtClean="0"/>
              <a:t>      Aérobies ou </a:t>
            </a:r>
            <a:r>
              <a:rPr lang="fr-FR" sz="2000" dirty="0" err="1" smtClean="0"/>
              <a:t>aéro</a:t>
            </a:r>
            <a:r>
              <a:rPr lang="fr-FR" sz="2000" dirty="0" smtClean="0"/>
              <a:t>-anaérobies facultatifs.</a:t>
            </a:r>
          </a:p>
          <a:p>
            <a:pPr>
              <a:buNone/>
            </a:pPr>
            <a:r>
              <a:rPr lang="fr-FR" sz="2000" i="1" dirty="0" smtClean="0"/>
              <a:t>      </a:t>
            </a:r>
            <a:r>
              <a:rPr lang="fr-FR" sz="2000" dirty="0" smtClean="0"/>
              <a:t>Fait partie de la famille des </a:t>
            </a:r>
            <a:r>
              <a:rPr lang="fr-FR" sz="2000" i="1" dirty="0" err="1" smtClean="0"/>
              <a:t>Bacillaceae</a:t>
            </a:r>
            <a:r>
              <a:rPr lang="fr-FR" sz="2000" i="1" dirty="0" smtClean="0"/>
              <a:t> </a:t>
            </a:r>
            <a:r>
              <a:rPr lang="fr-FR" sz="2000" dirty="0" smtClean="0"/>
              <a:t>avec le genre </a:t>
            </a:r>
            <a:r>
              <a:rPr lang="fr-FR" sz="2000" i="1" dirty="0" err="1" smtClean="0"/>
              <a:t>Clostridium</a:t>
            </a:r>
            <a:r>
              <a:rPr lang="fr-FR" sz="2000" i="1" dirty="0" smtClean="0"/>
              <a:t>.</a:t>
            </a:r>
          </a:p>
          <a:p>
            <a:pPr>
              <a:buNone/>
            </a:pPr>
            <a:endParaRPr lang="fr-FR" sz="2000" i="1" dirty="0" smtClean="0"/>
          </a:p>
          <a:p>
            <a:pPr algn="ctr">
              <a:buNone/>
            </a:pPr>
            <a:r>
              <a:rPr lang="fr-FR" sz="2000" i="1" dirty="0" smtClean="0"/>
              <a:t>    </a:t>
            </a:r>
            <a:r>
              <a:rPr lang="fr-FR" sz="2000" u="sng" dirty="0" smtClean="0"/>
              <a:t>Classification:</a:t>
            </a:r>
          </a:p>
          <a:p>
            <a:pPr>
              <a:buNone/>
            </a:pPr>
            <a:r>
              <a:rPr lang="fr-FR" sz="2000" dirty="0" smtClean="0"/>
              <a:t>       Le séquençage de l'</a:t>
            </a:r>
            <a:r>
              <a:rPr lang="fr-FR" sz="2000" dirty="0" err="1" smtClean="0"/>
              <a:t>ARNr</a:t>
            </a:r>
            <a:r>
              <a:rPr lang="fr-FR" sz="2000" dirty="0" smtClean="0"/>
              <a:t> 16S a conduit à la création de nouveaux genres auxquels ont été rattachées des bactéries préalablement classées parmi les </a:t>
            </a:r>
            <a:r>
              <a:rPr lang="fr-FR" sz="2000" i="1" dirty="0" smtClean="0"/>
              <a:t>Bacillus ;  les </a:t>
            </a:r>
            <a:r>
              <a:rPr lang="fr-FR" sz="2000" i="1" dirty="0" err="1" smtClean="0"/>
              <a:t>Paenibacillus</a:t>
            </a:r>
            <a:r>
              <a:rPr lang="fr-FR" sz="2000" i="1" dirty="0" smtClean="0"/>
              <a:t> regroupent des espèces antérieurement </a:t>
            </a:r>
            <a:r>
              <a:rPr lang="fr-FR" sz="2000" dirty="0" smtClean="0"/>
              <a:t>dénommées </a:t>
            </a:r>
            <a:r>
              <a:rPr lang="fr-FR" sz="2000" i="1" dirty="0" smtClean="0"/>
              <a:t>B. </a:t>
            </a:r>
            <a:r>
              <a:rPr lang="fr-FR" sz="2000" i="1" dirty="0" err="1" smtClean="0"/>
              <a:t>polymyxa</a:t>
            </a:r>
            <a:r>
              <a:rPr lang="fr-FR" sz="2000" i="1" dirty="0" smtClean="0"/>
              <a:t> ,</a:t>
            </a:r>
          </a:p>
          <a:p>
            <a:pPr>
              <a:buNone/>
            </a:pPr>
            <a:r>
              <a:rPr lang="fr-FR" sz="2000" i="1" dirty="0" smtClean="0"/>
              <a:t>      B. </a:t>
            </a:r>
            <a:r>
              <a:rPr lang="fr-FR" sz="2000" i="1" dirty="0" err="1" smtClean="0"/>
              <a:t>macerans</a:t>
            </a:r>
            <a:r>
              <a:rPr lang="fr-FR" sz="2000" i="1" dirty="0" smtClean="0"/>
              <a:t> ,</a:t>
            </a:r>
          </a:p>
          <a:p>
            <a:pPr>
              <a:buNone/>
            </a:pPr>
            <a:r>
              <a:rPr lang="fr-FR" sz="2000" i="1" dirty="0" smtClean="0"/>
              <a:t>       les </a:t>
            </a:r>
            <a:r>
              <a:rPr lang="fr-FR" sz="2000" i="1" dirty="0" err="1" smtClean="0"/>
              <a:t>Brevibacillus</a:t>
            </a:r>
            <a:r>
              <a:rPr lang="fr-FR" sz="2000" i="1" dirty="0" smtClean="0"/>
              <a:t> </a:t>
            </a:r>
            <a:r>
              <a:rPr lang="fr-FR" sz="2000" dirty="0" smtClean="0"/>
              <a:t>comprennent les ex- </a:t>
            </a:r>
            <a:r>
              <a:rPr lang="fr-FR" sz="2000" i="1" dirty="0" smtClean="0"/>
              <a:t>B. </a:t>
            </a:r>
            <a:r>
              <a:rPr lang="fr-FR" sz="2000" i="1" dirty="0" err="1" smtClean="0"/>
              <a:t>brevis</a:t>
            </a:r>
            <a:r>
              <a:rPr lang="fr-FR" sz="2000" i="1" dirty="0" smtClean="0"/>
              <a:t> et les </a:t>
            </a:r>
            <a:r>
              <a:rPr lang="fr-FR" sz="2000" i="1" dirty="0" err="1" smtClean="0"/>
              <a:t>Geobacillus</a:t>
            </a:r>
            <a:r>
              <a:rPr lang="fr-FR" sz="2000" i="1" dirty="0" smtClean="0"/>
              <a:t> les ex- B. </a:t>
            </a:r>
            <a:r>
              <a:rPr lang="fr-FR" sz="2000" i="1" dirty="0" err="1" smtClean="0"/>
              <a:t>stearothermophilus</a:t>
            </a:r>
            <a:r>
              <a:rPr lang="fr-FR" sz="2000" i="1" dirty="0" smtClean="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err="1" smtClean="0"/>
              <a:t>Antibioprophylaxie</a:t>
            </a:r>
            <a:r>
              <a:rPr lang="fr-FR" sz="2400" u="sng" dirty="0" smtClean="0"/>
              <a: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err="1" smtClean="0"/>
              <a:t>Antibioprophylaxie</a:t>
            </a:r>
            <a:r>
              <a:rPr lang="fr-FR" sz="2000" dirty="0" smtClean="0"/>
              <a:t> : </a:t>
            </a:r>
            <a:r>
              <a:rPr lang="fr-FR" sz="2000" dirty="0" err="1" smtClean="0"/>
              <a:t>ciprofloxacine</a:t>
            </a:r>
            <a:r>
              <a:rPr lang="fr-FR" sz="2000" dirty="0" smtClean="0"/>
              <a:t> ou </a:t>
            </a:r>
            <a:r>
              <a:rPr lang="fr-FR" sz="2000" dirty="0" err="1" smtClean="0"/>
              <a:t>doxycycline</a:t>
            </a:r>
            <a:r>
              <a:rPr lang="fr-FR" sz="2000" dirty="0" smtClean="0"/>
              <a:t> pendant 60 jours;</a:t>
            </a:r>
          </a:p>
          <a:p>
            <a:r>
              <a:rPr lang="fr-FR" sz="2000" dirty="0" smtClean="0"/>
              <a:t>Vaccination : usage vétérinaire essentiellement, utilisation d’une souche vivante atténuée (souche Sterne). 4 vaccins humains (deux vivants atténués et deux inactivés) licenciés mais usage restreint aux pays producteur.</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pic>
        <p:nvPicPr>
          <p:cNvPr id="5" name="Picture 5" descr="Afficher l’image source"/>
          <p:cNvPicPr>
            <a:picLocks noGrp="1" noChangeAspect="1" noChangeArrowheads="1"/>
          </p:cNvPicPr>
          <p:nvPr>
            <p:ph idx="1"/>
          </p:nvPr>
        </p:nvPicPr>
        <p:blipFill>
          <a:blip r:embed="rId2"/>
          <a:srcRect/>
          <a:stretch>
            <a:fillRect/>
          </a:stretch>
        </p:blipFill>
        <p:spPr bwMode="auto">
          <a:xfrm>
            <a:off x="785786" y="785794"/>
            <a:ext cx="7204197" cy="52578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Gram:</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pic>
        <p:nvPicPr>
          <p:cNvPr id="5" name="Picture 2" descr="Afficher l’image source"/>
          <p:cNvPicPr>
            <a:picLocks noGrp="1" noChangeAspect="1" noChangeArrowheads="1"/>
          </p:cNvPicPr>
          <p:nvPr>
            <p:ph idx="1"/>
          </p:nvPr>
        </p:nvPicPr>
        <p:blipFill>
          <a:blip r:embed="rId2"/>
          <a:srcRect/>
          <a:stretch>
            <a:fillRect/>
          </a:stretch>
        </p:blipFill>
        <p:spPr bwMode="auto">
          <a:xfrm>
            <a:off x="1554691" y="1600200"/>
            <a:ext cx="6034617" cy="4525963"/>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u="sng" dirty="0" smtClean="0"/>
              <a:t>Aspect des colonies:</a:t>
            </a:r>
            <a:endParaRPr lang="fr-FR" sz="28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pic>
        <p:nvPicPr>
          <p:cNvPr id="5" name="Picture 2" descr="Afficher l’image source"/>
          <p:cNvPicPr>
            <a:picLocks noGrp="1" noChangeAspect="1" noChangeArrowheads="1"/>
          </p:cNvPicPr>
          <p:nvPr>
            <p:ph idx="1"/>
          </p:nvPr>
        </p:nvPicPr>
        <p:blipFill>
          <a:blip r:embed="rId2"/>
          <a:srcRect/>
          <a:stretch>
            <a:fillRect/>
          </a:stretch>
        </p:blipFill>
        <p:spPr bwMode="auto">
          <a:xfrm>
            <a:off x="1556789" y="1600200"/>
            <a:ext cx="6030421" cy="4525963"/>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Généralités:</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Le genre </a:t>
            </a:r>
            <a:r>
              <a:rPr lang="fr-FR" sz="2000" i="1" dirty="0" err="1" smtClean="0"/>
              <a:t>Bacillus</a:t>
            </a:r>
            <a:r>
              <a:rPr lang="fr-FR" sz="2000" i="1" dirty="0" smtClean="0"/>
              <a:t>, comporte pas </a:t>
            </a:r>
            <a:r>
              <a:rPr lang="fr-FR" sz="2000" dirty="0" smtClean="0"/>
              <a:t>moins de 74 espèces différentes,</a:t>
            </a:r>
          </a:p>
          <a:p>
            <a:pPr>
              <a:buNone/>
            </a:pPr>
            <a:r>
              <a:rPr lang="fr-FR" sz="2000" dirty="0" smtClean="0"/>
              <a:t>      très diverses sur le plan génotypique et phénotypique. </a:t>
            </a:r>
          </a:p>
          <a:p>
            <a:pPr>
              <a:buNone/>
            </a:pPr>
            <a:r>
              <a:rPr lang="fr-FR" sz="2000" dirty="0" smtClean="0"/>
              <a:t>       Les membres du « groupe </a:t>
            </a:r>
            <a:r>
              <a:rPr lang="fr-FR" sz="2000" i="1" dirty="0" smtClean="0"/>
              <a:t>B. </a:t>
            </a:r>
            <a:r>
              <a:rPr lang="fr-FR" sz="2000" i="1" dirty="0" err="1" smtClean="0"/>
              <a:t>cereus</a:t>
            </a:r>
            <a:r>
              <a:rPr lang="fr-FR" sz="2000" i="1" dirty="0" smtClean="0"/>
              <a:t> » sensu lato correspondent à une </a:t>
            </a:r>
            <a:r>
              <a:rPr lang="fr-FR" sz="2000" dirty="0" smtClean="0"/>
              <a:t>espèce unique, bien que réunissant différents </a:t>
            </a:r>
            <a:r>
              <a:rPr lang="fr-FR" sz="2000" dirty="0" err="1" smtClean="0"/>
              <a:t>pathovars</a:t>
            </a:r>
            <a:r>
              <a:rPr lang="fr-FR" sz="2000" dirty="0" smtClean="0"/>
              <a:t> : </a:t>
            </a:r>
            <a:r>
              <a:rPr lang="fr-FR" sz="2000" i="1" dirty="0" smtClean="0"/>
              <a:t>B. </a:t>
            </a:r>
            <a:r>
              <a:rPr lang="fr-FR" sz="2000" i="1" dirty="0" err="1" smtClean="0"/>
              <a:t>cereus</a:t>
            </a:r>
            <a:r>
              <a:rPr lang="fr-FR" sz="2000" i="1" dirty="0" smtClean="0"/>
              <a:t>, B. </a:t>
            </a:r>
            <a:r>
              <a:rPr lang="fr-FR" sz="2000" i="1" dirty="0" err="1" smtClean="0"/>
              <a:t>anthracis</a:t>
            </a:r>
            <a:r>
              <a:rPr lang="fr-FR" sz="2000" i="1" dirty="0" smtClean="0"/>
              <a:t> et B. </a:t>
            </a:r>
            <a:r>
              <a:rPr lang="fr-FR" sz="2000" i="1" dirty="0" err="1" smtClean="0"/>
              <a:t>thuringiensis</a:t>
            </a:r>
            <a:r>
              <a:rPr lang="fr-FR" sz="2000" i="1" dirty="0" smtClean="0"/>
              <a:t>,</a:t>
            </a:r>
          </a:p>
          <a:p>
            <a:pPr>
              <a:buNone/>
            </a:pPr>
            <a:r>
              <a:rPr lang="fr-FR" sz="2000" i="1" dirty="0" smtClean="0"/>
              <a:t>      B. </a:t>
            </a:r>
            <a:r>
              <a:rPr lang="fr-FR" sz="2000" i="1" dirty="0" err="1" smtClean="0"/>
              <a:t>mycoides</a:t>
            </a:r>
            <a:r>
              <a:rPr lang="fr-FR" sz="2000" i="1" dirty="0" smtClean="0"/>
              <a:t> , B. </a:t>
            </a:r>
            <a:r>
              <a:rPr lang="fr-FR" sz="2000" i="1" dirty="0" err="1" smtClean="0"/>
              <a:t>weihenstepharensis</a:t>
            </a:r>
            <a:r>
              <a:rPr lang="fr-FR" sz="2000" i="1" dirty="0" smtClean="0"/>
              <a:t> , B. </a:t>
            </a:r>
            <a:r>
              <a:rPr lang="fr-FR" sz="2000" i="1" dirty="0" err="1" smtClean="0"/>
              <a:t>pseudomycoides</a:t>
            </a:r>
            <a:r>
              <a:rPr lang="fr-FR" sz="2000" i="1" dirty="0" smtClean="0"/>
              <a:t> . </a:t>
            </a:r>
          </a:p>
          <a:p>
            <a:pPr>
              <a:buNone/>
            </a:pPr>
            <a:r>
              <a:rPr lang="fr-FR" sz="2000" i="1" dirty="0" smtClean="0"/>
              <a:t>      D'autres </a:t>
            </a:r>
            <a:r>
              <a:rPr lang="fr-FR" sz="2000" dirty="0" smtClean="0"/>
              <a:t>espèces peuvent intervenir en pathologie humaine.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FR" sz="2400" b="1" u="sng" dirty="0" smtClean="0"/>
              <a:t>Le Genre Bacillus: Habitat et pouvoir pathogène</a:t>
            </a:r>
            <a:r>
              <a:rPr lang="fr-FR" sz="2400" b="1" dirty="0" smtClean="0"/>
              <a:t>:</a:t>
            </a:r>
            <a:endParaRPr lang="fr-FR" sz="2400" dirty="0"/>
          </a:p>
        </p:txBody>
      </p:sp>
      <p:sp>
        <p:nvSpPr>
          <p:cNvPr id="3" name="Espace réservé du contenu 2"/>
          <p:cNvSpPr>
            <a:spLocks noGrp="1"/>
          </p:cNvSpPr>
          <p:nvPr>
            <p:ph idx="1"/>
          </p:nvPr>
        </p:nvSpPr>
        <p:spPr>
          <a:xfrm>
            <a:off x="0" y="1196752"/>
            <a:ext cx="9144000" cy="5661248"/>
          </a:xfrm>
        </p:spPr>
        <p:txBody>
          <a:bodyPr>
            <a:normAutofit/>
          </a:bodyPr>
          <a:lstStyle/>
          <a:p>
            <a:pPr>
              <a:buNone/>
            </a:pPr>
            <a:r>
              <a:rPr lang="fr-FR" sz="2000" dirty="0" smtClean="0"/>
              <a:t>      La plupart des espèces sont </a:t>
            </a:r>
            <a:r>
              <a:rPr lang="fr-FR" sz="2000" dirty="0" smtClean="0">
                <a:solidFill>
                  <a:srgbClr val="0070C0"/>
                </a:solidFill>
              </a:rPr>
              <a:t>saprophytes</a:t>
            </a:r>
            <a:r>
              <a:rPr lang="fr-FR" sz="2000" dirty="0" smtClean="0"/>
              <a:t> et très répandues dans la nature, </a:t>
            </a:r>
          </a:p>
          <a:p>
            <a:pPr>
              <a:buNone/>
            </a:pPr>
            <a:r>
              <a:rPr lang="fr-FR" sz="2000" dirty="0" smtClean="0"/>
              <a:t>      la </a:t>
            </a:r>
            <a:r>
              <a:rPr lang="fr-FR" sz="2000" dirty="0" smtClean="0">
                <a:solidFill>
                  <a:srgbClr val="0070C0"/>
                </a:solidFill>
              </a:rPr>
              <a:t>spore</a:t>
            </a:r>
            <a:r>
              <a:rPr lang="fr-FR" sz="2000" dirty="0" smtClean="0"/>
              <a:t> leur confère une très grande résistance dans le milieu extérieur. </a:t>
            </a:r>
          </a:p>
          <a:p>
            <a:pPr>
              <a:buNone/>
            </a:pPr>
            <a:r>
              <a:rPr lang="fr-FR" sz="2000" dirty="0" smtClean="0"/>
              <a:t>      Ce sont des germes </a:t>
            </a:r>
            <a:r>
              <a:rPr lang="fr-FR" sz="2000" dirty="0" smtClean="0">
                <a:solidFill>
                  <a:srgbClr val="0070C0"/>
                </a:solidFill>
              </a:rPr>
              <a:t>telluriques</a:t>
            </a:r>
            <a:r>
              <a:rPr lang="fr-FR" sz="2000" dirty="0" smtClean="0"/>
              <a:t> que l'on rencontre également dans l'eau, l'air,</a:t>
            </a:r>
          </a:p>
          <a:p>
            <a:pPr>
              <a:buNone/>
            </a:pPr>
            <a:r>
              <a:rPr lang="fr-FR" sz="2000" dirty="0" smtClean="0"/>
              <a:t>      et dans des produits alimentaires (laits en poudre, produits farineux, épices).</a:t>
            </a:r>
          </a:p>
          <a:p>
            <a:r>
              <a:rPr lang="fr-FR" sz="2000" b="1" i="1" u="sng" dirty="0" smtClean="0"/>
              <a:t>B. </a:t>
            </a:r>
            <a:r>
              <a:rPr lang="fr-FR" sz="2000" b="1" i="1" u="sng" dirty="0" err="1" smtClean="0"/>
              <a:t>anthracis</a:t>
            </a:r>
            <a:r>
              <a:rPr lang="fr-FR" sz="2000" i="1" dirty="0" smtClean="0"/>
              <a:t> , </a:t>
            </a:r>
            <a:r>
              <a:rPr lang="fr-FR" sz="2000" dirty="0" smtClean="0"/>
              <a:t>agent du charbon, est largement distribué dans le monde.</a:t>
            </a:r>
          </a:p>
          <a:p>
            <a:pPr>
              <a:buNone/>
            </a:pPr>
            <a:r>
              <a:rPr lang="fr-FR" sz="2000" dirty="0" smtClean="0"/>
              <a:t>                             C'est un pathogène obligatoire de l'homme et des animaux. </a:t>
            </a:r>
          </a:p>
          <a:p>
            <a:pPr>
              <a:buNone/>
            </a:pPr>
            <a:r>
              <a:rPr lang="fr-FR" sz="2000" dirty="0" smtClean="0"/>
              <a:t>                             Les animaux malades disséminent le germe;</a:t>
            </a:r>
          </a:p>
          <a:p>
            <a:pPr>
              <a:buNone/>
            </a:pPr>
            <a:r>
              <a:rPr lang="fr-FR" sz="2000" dirty="0" smtClean="0"/>
              <a:t>                             le sol constitue le réservoir (champs, prés, etc.). </a:t>
            </a:r>
          </a:p>
          <a:p>
            <a:pPr>
              <a:buNone/>
            </a:pPr>
            <a:r>
              <a:rPr lang="fr-FR" sz="2000" dirty="0" smtClean="0"/>
              <a:t>                             les cadavres et les produits d'origine animale (peaux, os, etc.)                participent à la contamination des terrains et à la transmission directe à l'homme.  </a:t>
            </a:r>
          </a:p>
          <a:p>
            <a:r>
              <a:rPr lang="fr-FR" sz="2000" b="1" i="1" u="sng" dirty="0" smtClean="0"/>
              <a:t>B. </a:t>
            </a:r>
            <a:r>
              <a:rPr lang="fr-FR" sz="2000" b="1" i="1" u="sng" dirty="0" err="1" smtClean="0"/>
              <a:t>cereus</a:t>
            </a:r>
            <a:r>
              <a:rPr lang="fr-FR" sz="2000" b="1" i="1" u="sng" dirty="0" smtClean="0"/>
              <a:t> </a:t>
            </a:r>
            <a:r>
              <a:rPr lang="fr-FR" sz="2000" dirty="0" smtClean="0"/>
              <a:t>est largement répandu dans la nature, le sol et l'air, et peut par ses spores, souiller les aliments.</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Genre </a:t>
            </a:r>
            <a:r>
              <a:rPr lang="fr-FR" sz="2400" u="sng" dirty="0" err="1" smtClean="0"/>
              <a:t>Bacillus</a:t>
            </a:r>
            <a:r>
              <a:rPr lang="fr-FR" sz="2400" u="sng" dirty="0" smtClean="0"/>
              <a:t>: Habitat et pouvoir pathogène</a:t>
            </a:r>
            <a:r>
              <a:rPr lang="fr-FR" sz="2400" dirty="0" smtClean="0"/>
              <a:t>:</a:t>
            </a: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b="1" u="sng" dirty="0" smtClean="0"/>
              <a:t>Les autres </a:t>
            </a:r>
            <a:r>
              <a:rPr lang="fr-FR" sz="2000" b="1" i="1" u="sng" dirty="0" err="1" smtClean="0"/>
              <a:t>Bacillus</a:t>
            </a:r>
            <a:r>
              <a:rPr lang="fr-FR" sz="2000" b="1" i="1" u="sng" dirty="0" smtClean="0"/>
              <a:t>:</a:t>
            </a:r>
          </a:p>
          <a:p>
            <a:pPr>
              <a:buNone/>
            </a:pPr>
            <a:r>
              <a:rPr lang="fr-FR" sz="2000" b="1" i="1" dirty="0" smtClean="0"/>
              <a:t>     </a:t>
            </a:r>
            <a:r>
              <a:rPr lang="fr-FR" sz="2000" i="1" dirty="0" smtClean="0"/>
              <a:t> </a:t>
            </a:r>
            <a:r>
              <a:rPr lang="fr-FR" sz="2000" dirty="0" smtClean="0"/>
              <a:t>présents dans l'environnement (sol, air, etc.) peuvent être présents au niveau de la peau ou des muqueuses. </a:t>
            </a:r>
          </a:p>
          <a:p>
            <a:pPr>
              <a:buNone/>
            </a:pPr>
            <a:r>
              <a:rPr lang="fr-FR" sz="2000" dirty="0" smtClean="0"/>
              <a:t>      Ils peuvent souiller les cultures, et </a:t>
            </a:r>
          </a:p>
          <a:p>
            <a:pPr>
              <a:buNone/>
            </a:pPr>
            <a:r>
              <a:rPr lang="fr-FR" sz="2000" dirty="0" smtClean="0"/>
              <a:t>      être en situation </a:t>
            </a:r>
            <a:r>
              <a:rPr lang="fr-FR" sz="2000" dirty="0" smtClean="0">
                <a:solidFill>
                  <a:srgbClr val="0070C0"/>
                </a:solidFill>
              </a:rPr>
              <a:t>pathogène </a:t>
            </a:r>
            <a:r>
              <a:rPr lang="fr-FR" sz="2000" dirty="0" smtClean="0"/>
              <a:t>pour des sujets débilités ou après introduction dans l'organisme lors d'interventions chirurgicales.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smtClean="0"/>
              <a:t>Bacillus </a:t>
            </a:r>
            <a:r>
              <a:rPr lang="fr-FR" sz="2400" b="1" u="sng" dirty="0" err="1" smtClean="0"/>
              <a:t>anthracis</a:t>
            </a:r>
            <a:r>
              <a:rPr lang="fr-FR" sz="2400" b="1" dirty="0" smtClean="0"/>
              <a:t>:</a:t>
            </a:r>
            <a:endParaRPr lang="fr-FR" sz="2400" dirty="0"/>
          </a:p>
        </p:txBody>
      </p:sp>
      <p:sp>
        <p:nvSpPr>
          <p:cNvPr id="3" name="Espace réservé du contenu 2"/>
          <p:cNvSpPr>
            <a:spLocks noGrp="1"/>
          </p:cNvSpPr>
          <p:nvPr>
            <p:ph idx="1"/>
          </p:nvPr>
        </p:nvSpPr>
        <p:spPr>
          <a:xfrm>
            <a:off x="0" y="1196752"/>
            <a:ext cx="9144000" cy="5661248"/>
          </a:xfrm>
        </p:spPr>
        <p:txBody>
          <a:bodyPr>
            <a:normAutofit/>
          </a:bodyPr>
          <a:lstStyle/>
          <a:p>
            <a:pPr>
              <a:buNone/>
            </a:pPr>
            <a:r>
              <a:rPr lang="fr-FR" sz="2000" i="1" dirty="0" smtClean="0"/>
              <a:t>      B. </a:t>
            </a:r>
            <a:r>
              <a:rPr lang="fr-FR" sz="2000" i="1" dirty="0" err="1" smtClean="0"/>
              <a:t>anthracis</a:t>
            </a:r>
            <a:r>
              <a:rPr lang="fr-FR" sz="2000" i="1" dirty="0" smtClean="0"/>
              <a:t> est responsable du charbon, maladie de </a:t>
            </a:r>
            <a:r>
              <a:rPr lang="fr-FR" sz="2000" dirty="0" smtClean="0"/>
              <a:t>l'homme (rare en France) et des animaux, notamment des herbivores. </a:t>
            </a:r>
          </a:p>
          <a:p>
            <a:pPr>
              <a:buNone/>
            </a:pPr>
            <a:r>
              <a:rPr lang="fr-FR" sz="2000" dirty="0" smtClean="0"/>
              <a:t>      L'homme se contamine directement ou indirectement à partir d'animaux infectés. </a:t>
            </a:r>
          </a:p>
          <a:p>
            <a:pPr>
              <a:buNone/>
            </a:pPr>
            <a:r>
              <a:rPr lang="fr-FR" sz="2000" dirty="0" smtClean="0"/>
              <a:t>      La transmission d'homme à homme est extrêmement rare.</a:t>
            </a:r>
          </a:p>
          <a:p>
            <a:pPr>
              <a:buNone/>
            </a:pPr>
            <a:r>
              <a:rPr lang="fr-FR" sz="2000" dirty="0" smtClean="0"/>
              <a:t>      Chez l'homme, on distingue :</a:t>
            </a:r>
          </a:p>
          <a:p>
            <a:pPr>
              <a:buNone/>
            </a:pPr>
            <a:r>
              <a:rPr lang="fr-FR" sz="2000" dirty="0" smtClean="0"/>
              <a:t>      </a:t>
            </a:r>
            <a:r>
              <a:rPr lang="fr-FR" sz="2000" dirty="0" smtClean="0">
                <a:solidFill>
                  <a:srgbClr val="7030A0"/>
                </a:solidFill>
              </a:rPr>
              <a:t>une forme cutanée </a:t>
            </a:r>
            <a:r>
              <a:rPr lang="fr-FR" sz="2000" dirty="0" smtClean="0"/>
              <a:t>avec, au point d'inoculation (mains, bras, face), une « pustule maligne » qui, après un stade de papule érythémateuse, évolue vers une vésicule puis une escarre noirâtre.</a:t>
            </a:r>
          </a:p>
          <a:p>
            <a:pPr>
              <a:buNone/>
            </a:pPr>
            <a:r>
              <a:rPr lang="fr-FR" sz="2000" dirty="0" smtClean="0"/>
              <a:t>      L'évolution est souvent favorable, mais cette lésion peut précéder un œdème malin et une septicémie. </a:t>
            </a:r>
          </a:p>
          <a:p>
            <a:pPr>
              <a:buNone/>
            </a:pPr>
            <a:r>
              <a:rPr lang="fr-FR" sz="2000" dirty="0" smtClean="0"/>
              <a:t>      La </a:t>
            </a:r>
            <a:r>
              <a:rPr lang="fr-FR" sz="2000" dirty="0" smtClean="0">
                <a:solidFill>
                  <a:srgbClr val="0070C0"/>
                </a:solidFill>
              </a:rPr>
              <a:t>forme cutanée </a:t>
            </a:r>
            <a:r>
              <a:rPr lang="fr-FR" sz="2000" dirty="0" smtClean="0"/>
              <a:t>est une maladie professionnelle.</a:t>
            </a:r>
          </a:p>
          <a:p>
            <a:pPr>
              <a:buNone/>
            </a:pPr>
            <a:r>
              <a:rPr lang="fr-FR" sz="2000" dirty="0" smtClean="0"/>
              <a:t>      Cette forme représente 95 à 99 % des formes cliniques du charbon humain.</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u="sng" dirty="0" err="1" smtClean="0"/>
              <a:t>Bacillus</a:t>
            </a:r>
            <a:r>
              <a:rPr lang="fr-FR" sz="2800" u="sng" dirty="0" smtClean="0"/>
              <a:t> </a:t>
            </a:r>
            <a:r>
              <a:rPr lang="fr-FR" sz="2800" u="sng" dirty="0" err="1" smtClean="0"/>
              <a:t>anthracis</a:t>
            </a:r>
            <a:r>
              <a:rPr lang="fr-FR" sz="2800" u="sng" dirty="0" smtClean="0"/>
              <a:t>:</a:t>
            </a:r>
            <a:endParaRPr lang="fr-FR" sz="28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solidFill>
                  <a:srgbClr val="7030A0"/>
                </a:solidFill>
              </a:rPr>
              <a:t>        Des formes viscérales </a:t>
            </a:r>
            <a:r>
              <a:rPr lang="fr-FR" sz="2000" dirty="0" smtClean="0"/>
              <a:t>plus rares qui peuvent être :</a:t>
            </a:r>
          </a:p>
          <a:p>
            <a:pPr>
              <a:buNone/>
            </a:pPr>
            <a:r>
              <a:rPr lang="fr-FR" sz="2000" dirty="0" smtClean="0"/>
              <a:t>     – pulmonaires, consécutives à l'inhalation de spores ;</a:t>
            </a:r>
          </a:p>
          <a:p>
            <a:pPr>
              <a:buNone/>
            </a:pPr>
            <a:r>
              <a:rPr lang="fr-FR" sz="2000" dirty="0" smtClean="0"/>
              <a:t>     – gastro-intestinales, après ingestion de viande ;</a:t>
            </a:r>
          </a:p>
          <a:p>
            <a:pPr>
              <a:buNone/>
            </a:pPr>
            <a:r>
              <a:rPr lang="fr-FR" sz="2000" dirty="0" smtClean="0"/>
              <a:t>     – méningées.</a:t>
            </a:r>
          </a:p>
          <a:p>
            <a:pPr>
              <a:buNone/>
            </a:pPr>
            <a:r>
              <a:rPr lang="fr-FR" sz="2000" dirty="0" smtClean="0"/>
              <a:t>        Le pronostic de ces formes est sombre.</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smtClean="0"/>
              <a:t>Bacillus </a:t>
            </a:r>
            <a:r>
              <a:rPr lang="fr-FR" sz="2800" b="1" u="sng" dirty="0" err="1" smtClean="0"/>
              <a:t>anthracis</a:t>
            </a:r>
            <a:r>
              <a:rPr lang="fr-FR" sz="2800" b="1" dirty="0" smtClean="0"/>
              <a:t> (Suite):</a:t>
            </a:r>
            <a:endParaRPr lang="fr-FR" sz="2800" dirty="0"/>
          </a:p>
        </p:txBody>
      </p:sp>
      <p:sp>
        <p:nvSpPr>
          <p:cNvPr id="3" name="Espace réservé du contenu 2"/>
          <p:cNvSpPr>
            <a:spLocks noGrp="1"/>
          </p:cNvSpPr>
          <p:nvPr>
            <p:ph idx="1"/>
          </p:nvPr>
        </p:nvSpPr>
        <p:spPr>
          <a:xfrm>
            <a:off x="0" y="1340768"/>
            <a:ext cx="9144000" cy="5517232"/>
          </a:xfrm>
        </p:spPr>
        <p:txBody>
          <a:bodyPr>
            <a:normAutofit/>
          </a:bodyPr>
          <a:lstStyle/>
          <a:p>
            <a:pPr>
              <a:buNone/>
            </a:pPr>
            <a:r>
              <a:rPr lang="fr-FR" sz="2000" dirty="0" smtClean="0"/>
              <a:t>      La vaccination associée à l'amélioration des règles d'hygiène a permis une régression nette de la maladie.</a:t>
            </a:r>
          </a:p>
          <a:p>
            <a:pPr>
              <a:buNone/>
            </a:pPr>
            <a:r>
              <a:rPr lang="fr-FR" sz="2000" i="1" dirty="0" smtClean="0"/>
              <a:t>      B. </a:t>
            </a:r>
            <a:r>
              <a:rPr lang="fr-FR" sz="2000" i="1" dirty="0" err="1" smtClean="0"/>
              <a:t>anthracis</a:t>
            </a:r>
            <a:r>
              <a:rPr lang="fr-FR" sz="2000" i="1" dirty="0" smtClean="0"/>
              <a:t> est aussi un agent infectieux qui a été utilisé </a:t>
            </a:r>
            <a:r>
              <a:rPr lang="fr-FR" sz="2000" dirty="0" smtClean="0"/>
              <a:t>dans le </a:t>
            </a:r>
            <a:r>
              <a:rPr lang="fr-FR" sz="2000" dirty="0" smtClean="0">
                <a:solidFill>
                  <a:srgbClr val="C00000"/>
                </a:solidFill>
              </a:rPr>
              <a:t>bioterrorisme.</a:t>
            </a:r>
            <a:endParaRPr lang="fr-FR" sz="2000" dirty="0">
              <a:solidFill>
                <a:srgbClr val="C00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pic>
        <p:nvPicPr>
          <p:cNvPr id="1026" name="Picture 2"/>
          <p:cNvPicPr>
            <a:picLocks noChangeAspect="1" noChangeArrowheads="1"/>
          </p:cNvPicPr>
          <p:nvPr/>
        </p:nvPicPr>
        <p:blipFill>
          <a:blip r:embed="rId2" cstate="print"/>
          <a:srcRect/>
          <a:stretch>
            <a:fillRect/>
          </a:stretch>
        </p:blipFill>
        <p:spPr bwMode="auto">
          <a:xfrm>
            <a:off x="395536" y="2636912"/>
            <a:ext cx="3960440" cy="3924697"/>
          </a:xfrm>
          <a:prstGeom prst="rect">
            <a:avLst/>
          </a:prstGeom>
          <a:noFill/>
          <a:ln w="9525">
            <a:noFill/>
            <a:miter lim="800000"/>
            <a:headEnd/>
            <a:tailEnd/>
          </a:ln>
        </p:spPr>
      </p:pic>
      <p:sp>
        <p:nvSpPr>
          <p:cNvPr id="6" name="Rectangle 5"/>
          <p:cNvSpPr/>
          <p:nvPr/>
        </p:nvSpPr>
        <p:spPr>
          <a:xfrm>
            <a:off x="4427984" y="3861048"/>
            <a:ext cx="3312368" cy="1200329"/>
          </a:xfrm>
          <a:prstGeom prst="rect">
            <a:avLst/>
          </a:prstGeom>
        </p:spPr>
        <p:txBody>
          <a:bodyPr wrap="square">
            <a:spAutoFit/>
          </a:bodyPr>
          <a:lstStyle/>
          <a:p>
            <a:endParaRPr lang="fr-FR" i="1" dirty="0" smtClean="0"/>
          </a:p>
          <a:p>
            <a:r>
              <a:rPr lang="fr-FR" u="sng" dirty="0" smtClean="0"/>
              <a:t>Fig1. Spores centrales </a:t>
            </a:r>
          </a:p>
          <a:p>
            <a:r>
              <a:rPr lang="fr-FR" u="sng" dirty="0" smtClean="0"/>
              <a:t>non déformantes</a:t>
            </a:r>
          </a:p>
          <a:p>
            <a:r>
              <a:rPr lang="fr-FR" u="sng" dirty="0" smtClean="0"/>
              <a:t> de Bacillu</a:t>
            </a:r>
            <a:r>
              <a:rPr lang="fr-FR" i="1" dirty="0" smtClean="0"/>
              <a:t>s .</a:t>
            </a:r>
            <a:endParaRPr lang="fr-FR" dirty="0"/>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5487</TotalTime>
  <Words>2805</Words>
  <Application>Microsoft Office PowerPoint</Application>
  <PresentationFormat>Affichage à l'écran (4:3)</PresentationFormat>
  <Paragraphs>270</Paragraphs>
  <Slides>34</Slides>
  <Notes>1</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Le Genre Bacillus:</vt:lpstr>
      <vt:lpstr>Le Plan:</vt:lpstr>
      <vt:lpstr>Le Genre Bacillus: Généralités, Classification:</vt:lpstr>
      <vt:lpstr>Généralités:</vt:lpstr>
      <vt:lpstr>Le Genre Bacillus: Habitat et pouvoir pathogène:</vt:lpstr>
      <vt:lpstr>Le Genre Bacillus: Habitat et pouvoir pathogène:</vt:lpstr>
      <vt:lpstr>Bacillus anthracis:</vt:lpstr>
      <vt:lpstr>Bacillus anthracis:</vt:lpstr>
      <vt:lpstr>Bacillus anthracis (Suite):</vt:lpstr>
      <vt:lpstr>Bacillus cereus:</vt:lpstr>
      <vt:lpstr>Bacillus cereus:</vt:lpstr>
      <vt:lpstr>Bacillus cereus (Suite):</vt:lpstr>
      <vt:lpstr>Bacillus: Autres espèces:</vt:lpstr>
      <vt:lpstr>Bacillus: Diagnostic bactériologique:</vt:lpstr>
      <vt:lpstr>Le Bacillus: la Spore:</vt:lpstr>
      <vt:lpstr>Bacillus: Diagnostic bactériologique (1)</vt:lpstr>
      <vt:lpstr>Bacillus: Diagnostic bactériologique (2):</vt:lpstr>
      <vt:lpstr>Diagnostic bactériologique:</vt:lpstr>
      <vt:lpstr>Le Gram:</vt:lpstr>
      <vt:lpstr>Bacillus: La Culture:</vt:lpstr>
      <vt:lpstr>Bacillus: La Culture (1):</vt:lpstr>
      <vt:lpstr>Le Bacillus: Identification:</vt:lpstr>
      <vt:lpstr>Le Bacillus: Identification: Caractères Morphologiques (Suite):</vt:lpstr>
      <vt:lpstr>Le Bacillus: Identification:  Caractères culturaux:</vt:lpstr>
      <vt:lpstr>Le Bacillus: Identification: Caractères culturaux:</vt:lpstr>
      <vt:lpstr>Le Bacillus: Interprétation des résultats:</vt:lpstr>
      <vt:lpstr>L’Antibiogramme:</vt:lpstr>
      <vt:lpstr>Caractères d’Identification: Le Bacillus</vt:lpstr>
      <vt:lpstr>Antibiothérapie:</vt:lpstr>
      <vt:lpstr>Antibioprophylaxie:</vt:lpstr>
      <vt:lpstr>Diapositive 31</vt:lpstr>
      <vt:lpstr>Gram:</vt:lpstr>
      <vt:lpstr>Aspect des colonies:</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Genre Bacillus:</dc:title>
  <dc:creator>mpi 0219</dc:creator>
  <cp:lastModifiedBy>HoC</cp:lastModifiedBy>
  <cp:revision>86</cp:revision>
  <dcterms:created xsi:type="dcterms:W3CDTF">2020-01-09T11:43:48Z</dcterms:created>
  <dcterms:modified xsi:type="dcterms:W3CDTF">2024-03-18T11:05:20Z</dcterms:modified>
</cp:coreProperties>
</file>