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6" r:id="rId2"/>
    <p:sldId id="257" r:id="rId3"/>
    <p:sldId id="258" r:id="rId4"/>
    <p:sldId id="259" r:id="rId5"/>
    <p:sldId id="290" r:id="rId6"/>
    <p:sldId id="260" r:id="rId7"/>
    <p:sldId id="261" r:id="rId8"/>
    <p:sldId id="262" r:id="rId9"/>
    <p:sldId id="263" r:id="rId10"/>
    <p:sldId id="289" r:id="rId11"/>
    <p:sldId id="265" r:id="rId12"/>
    <p:sldId id="266" r:id="rId13"/>
    <p:sldId id="267" r:id="rId14"/>
    <p:sldId id="274" r:id="rId15"/>
    <p:sldId id="268" r:id="rId16"/>
    <p:sldId id="269" r:id="rId17"/>
    <p:sldId id="270" r:id="rId18"/>
    <p:sldId id="271" r:id="rId19"/>
    <p:sldId id="272" r:id="rId20"/>
    <p:sldId id="291" r:id="rId21"/>
    <p:sldId id="273" r:id="rId22"/>
    <p:sldId id="264" r:id="rId23"/>
    <p:sldId id="275" r:id="rId24"/>
    <p:sldId id="276" r:id="rId25"/>
    <p:sldId id="277" r:id="rId26"/>
    <p:sldId id="278" r:id="rId27"/>
    <p:sldId id="282" r:id="rId28"/>
    <p:sldId id="279" r:id="rId29"/>
    <p:sldId id="280" r:id="rId30"/>
    <p:sldId id="283" r:id="rId31"/>
    <p:sldId id="284" r:id="rId32"/>
    <p:sldId id="285" r:id="rId33"/>
    <p:sldId id="286" r:id="rId34"/>
    <p:sldId id="287" r:id="rId3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4191" autoAdjust="0"/>
    <p:restoredTop sz="94660"/>
  </p:normalViewPr>
  <p:slideViewPr>
    <p:cSldViewPr>
      <p:cViewPr varScale="1">
        <p:scale>
          <a:sx n="68" d="100"/>
          <a:sy n="68" d="100"/>
        </p:scale>
        <p:origin x="-1896" y="-3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6D2AD50-9CFE-411A-83F7-135C95906F66}" type="datetimeFigureOut">
              <a:rPr lang="fr-FR" smtClean="0"/>
              <a:pPr/>
              <a:t>06/05/2024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CB37F60-3276-4DE7-A456-7FBD0887EC49}"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CCB37F60-3276-4DE7-A456-7FBD0887EC49}" type="slidenum">
              <a:rPr lang="fr-FR" smtClean="0"/>
              <a:pPr/>
              <a:t>23</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BE"/>
          </a:p>
        </p:txBody>
      </p:sp>
      <p:sp>
        <p:nvSpPr>
          <p:cNvPr id="4" name="Espace réservé de la date 3"/>
          <p:cNvSpPr>
            <a:spLocks noGrp="1"/>
          </p:cNvSpPr>
          <p:nvPr>
            <p:ph type="dt" sz="half" idx="10"/>
          </p:nvPr>
        </p:nvSpPr>
        <p:spPr/>
        <p:txBody>
          <a:bodyPr/>
          <a:lstStyle/>
          <a:p>
            <a:fld id="{D5CBC008-59E6-470F-B3D4-F1706174C922}" type="datetime1">
              <a:rPr lang="fr-FR" smtClean="0"/>
              <a:pPr/>
              <a:t>06/05/2024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C30306BC-7902-4F6F-BA1E-EB3DEBF9BF08}" type="datetime1">
              <a:rPr lang="fr-FR" smtClean="0"/>
              <a:pPr/>
              <a:t>06/05/2024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54777F75-5A1A-4E08-87FF-247D5DA37BA9}" type="datetime1">
              <a:rPr lang="fr-FR" smtClean="0"/>
              <a:pPr/>
              <a:t>06/05/2024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697CC12A-D20E-4E5C-AAB9-E121FB7955B1}" type="datetime1">
              <a:rPr lang="fr-FR" smtClean="0"/>
              <a:pPr/>
              <a:t>06/05/2024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6AA22C46-CFBC-4E72-8A5E-C0C736DAE796}" type="datetime1">
              <a:rPr lang="fr-FR" smtClean="0"/>
              <a:pPr/>
              <a:t>06/05/2024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4"/>
          <p:cNvSpPr>
            <a:spLocks noGrp="1"/>
          </p:cNvSpPr>
          <p:nvPr>
            <p:ph type="dt" sz="half" idx="10"/>
          </p:nvPr>
        </p:nvSpPr>
        <p:spPr/>
        <p:txBody>
          <a:bodyPr/>
          <a:lstStyle/>
          <a:p>
            <a:fld id="{39ED2849-EE48-45A3-A5AA-3643E0028443}" type="datetime1">
              <a:rPr lang="fr-FR" smtClean="0"/>
              <a:pPr/>
              <a:t>06/05/2024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6"/>
          <p:cNvSpPr>
            <a:spLocks noGrp="1"/>
          </p:cNvSpPr>
          <p:nvPr>
            <p:ph type="dt" sz="half" idx="10"/>
          </p:nvPr>
        </p:nvSpPr>
        <p:spPr/>
        <p:txBody>
          <a:bodyPr/>
          <a:lstStyle/>
          <a:p>
            <a:fld id="{924AFEBC-D13A-42CE-AF7B-1770A27C104B}" type="datetime1">
              <a:rPr lang="fr-FR" smtClean="0"/>
              <a:pPr/>
              <a:t>06/05/2024</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e la date 2"/>
          <p:cNvSpPr>
            <a:spLocks noGrp="1"/>
          </p:cNvSpPr>
          <p:nvPr>
            <p:ph type="dt" sz="half" idx="10"/>
          </p:nvPr>
        </p:nvSpPr>
        <p:spPr/>
        <p:txBody>
          <a:bodyPr/>
          <a:lstStyle/>
          <a:p>
            <a:fld id="{1EB61BF3-8F74-4118-B418-9C47C99B0EF0}" type="datetime1">
              <a:rPr lang="fr-FR" smtClean="0"/>
              <a:pPr/>
              <a:t>06/05/2024</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789E1A3-8AC6-437F-9F6F-87B7537D2CA6}" type="datetime1">
              <a:rPr lang="fr-FR" smtClean="0"/>
              <a:pPr/>
              <a:t>06/05/2024</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11B04AB-E810-462B-86A3-7B4D552E1D96}" type="datetime1">
              <a:rPr lang="fr-FR" smtClean="0"/>
              <a:pPr/>
              <a:t>06/05/2024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FBEB1334-83E8-425E-B9CA-1E804F51FAE2}" type="datetime1">
              <a:rPr lang="fr-FR" smtClean="0"/>
              <a:pPr/>
              <a:t>06/05/2024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E5E275-81DF-462B-A655-6DE19D65D1EB}" type="datetime1">
              <a:rPr lang="fr-FR" smtClean="0"/>
              <a:pPr/>
              <a:t>06/05/2024</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4668DC-857F-487D-BFFA-8C0CA5037977}"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www.virologie-uclouvain.be/fr/chapitres/generalites-sur-les-virus/taxonomie"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www.virologie-uclouvain.be/fr/chapitres/generalites-sur-les-virus/taxonomie"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www.virologie-uclouvain.be/fr/chapitres/generalites-sur-les-virus/taxonomie"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www.virologie-uclouvain.be/fr/chapitres/generalites-sur-les-virus/taxonomie"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s://www.virologie-uclouvain.be/fr/chapitres/generalites-sur-les-virus/taxonomie"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s://www.virologie-uclouvain.be/fr/chapitres/generalites-sur-les-virus/taxonomie"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a:bodyPr>
          <a:lstStyle/>
          <a:p>
            <a:r>
              <a:rPr lang="fr-FR" sz="2800" u="sng" dirty="0" smtClean="0">
                <a:effectLst>
                  <a:outerShdw blurRad="38100" dist="38100" dir="2700000" algn="tl">
                    <a:srgbClr val="000000">
                      <a:alpha val="43137"/>
                    </a:srgbClr>
                  </a:outerShdw>
                </a:effectLst>
              </a:rPr>
              <a:t>La Multiplication des Virus:</a:t>
            </a:r>
            <a:endParaRPr lang="fr-FR" sz="2800" u="sng" dirty="0">
              <a:effectLst>
                <a:outerShdw blurRad="38100" dist="38100" dir="2700000" algn="tl">
                  <a:srgbClr val="000000">
                    <a:alpha val="43137"/>
                  </a:srgbClr>
                </a:outerShdw>
              </a:effectLst>
            </a:endParaRPr>
          </a:p>
        </p:txBody>
      </p:sp>
      <p:sp>
        <p:nvSpPr>
          <p:cNvPr id="3" name="Sous-titre 2"/>
          <p:cNvSpPr>
            <a:spLocks noGrp="1"/>
          </p:cNvSpPr>
          <p:nvPr>
            <p:ph type="subTitle" idx="1"/>
          </p:nvPr>
        </p:nvSpPr>
        <p:spPr>
          <a:xfrm>
            <a:off x="2743200" y="5105400"/>
            <a:ext cx="6400800" cy="1752600"/>
          </a:xfrm>
        </p:spPr>
        <p:txBody>
          <a:bodyPr>
            <a:normAutofit/>
          </a:bodyPr>
          <a:lstStyle/>
          <a:p>
            <a:r>
              <a:rPr lang="fr-FR" sz="2000" dirty="0" smtClean="0"/>
              <a:t>Présentée par S. Kara-Slimane,</a:t>
            </a:r>
          </a:p>
          <a:p>
            <a:r>
              <a:rPr lang="fr-FR" sz="2000" dirty="0" smtClean="0"/>
              <a:t>Maître-assistante en microbiologie,</a:t>
            </a:r>
          </a:p>
          <a:p>
            <a:r>
              <a:rPr lang="fr-FR" sz="2000" dirty="0" smtClean="0"/>
              <a:t>CHU </a:t>
            </a:r>
            <a:r>
              <a:rPr lang="fr-FR" sz="2000" dirty="0" err="1" smtClean="0"/>
              <a:t>Béjaia</a:t>
            </a:r>
            <a:r>
              <a:rPr lang="fr-FR" sz="2000" dirty="0" smtClean="0"/>
              <a:t>.</a:t>
            </a:r>
          </a:p>
          <a:p>
            <a:r>
              <a:rPr lang="fr-FR" sz="2000" dirty="0" smtClean="0"/>
              <a:t>karasamia5@gmail.com</a:t>
            </a: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a:t>
            </a:fld>
            <a:endParaRPr lang="fr-BE"/>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u="sng" dirty="0" smtClean="0"/>
              <a:t>1.2. Pénétration (entrée) et </a:t>
            </a:r>
            <a:r>
              <a:rPr lang="fr-FR" sz="2400" b="1" u="sng" dirty="0" smtClean="0"/>
              <a:t>décapsidation:</a:t>
            </a:r>
            <a:r>
              <a:rPr lang="fr-FR" sz="2400" u="sng" dirty="0" smtClean="0"/>
              <a:t/>
            </a:r>
            <a:br>
              <a:rPr lang="fr-FR" sz="2400" u="sng" dirty="0" smtClean="0"/>
            </a:br>
            <a:endParaRPr lang="fr-FR" sz="2400" dirty="0"/>
          </a:p>
        </p:txBody>
      </p:sp>
      <p:sp>
        <p:nvSpPr>
          <p:cNvPr id="3" name="Espace réservé du contenu 2"/>
          <p:cNvSpPr>
            <a:spLocks noGrp="1"/>
          </p:cNvSpPr>
          <p:nvPr>
            <p:ph idx="1"/>
          </p:nvPr>
        </p:nvSpPr>
        <p:spPr>
          <a:xfrm>
            <a:off x="0" y="1600200"/>
            <a:ext cx="9144000" cy="5257800"/>
          </a:xfrm>
        </p:spPr>
        <p:txBody>
          <a:bodyPr>
            <a:normAutofit/>
          </a:bodyPr>
          <a:lstStyle/>
          <a:p>
            <a:pPr>
              <a:buNone/>
            </a:pPr>
            <a:r>
              <a:rPr lang="fr-FR" sz="2000" dirty="0" smtClean="0"/>
              <a:t>        </a:t>
            </a:r>
            <a:r>
              <a:rPr lang="fr-FR" sz="2000" u="sng" dirty="0" smtClean="0"/>
              <a:t>1.2.2. Virus enveloppés:</a:t>
            </a:r>
          </a:p>
          <a:p>
            <a:pPr>
              <a:buNone/>
            </a:pPr>
            <a:r>
              <a:rPr lang="fr-FR" sz="2000" dirty="0" smtClean="0"/>
              <a:t>       Les virus enveloppés ont en commun une étape de </a:t>
            </a:r>
            <a:r>
              <a:rPr lang="fr-FR" sz="2000" b="1" dirty="0" smtClean="0"/>
              <a:t>fusion des deux membranes</a:t>
            </a:r>
            <a:r>
              <a:rPr lang="fr-FR" sz="2000" dirty="0" smtClean="0"/>
              <a:t>: l'enveloppe virale et une membrane de la cellule hôte, assurée par certaines glycoprotéines de l'enveloppe du virus.</a:t>
            </a:r>
            <a:br>
              <a:rPr lang="fr-FR" sz="2000" dirty="0" smtClean="0"/>
            </a:br>
            <a:r>
              <a:rPr lang="fr-FR" sz="2000" dirty="0" smtClean="0"/>
              <a:t/>
            </a:r>
            <a:br>
              <a:rPr lang="fr-FR" sz="2000" dirty="0" smtClean="0"/>
            </a:br>
            <a:r>
              <a:rPr lang="fr-FR" sz="2000" dirty="0" smtClean="0"/>
              <a:t>- Certains de ces virus, la liaison au récepteur est exprimé en surface de la cellule, permet directement la fusion de l'enveloppe virale et de la membrane plasmique cellulaire.</a:t>
            </a:r>
            <a:br>
              <a:rPr lang="fr-FR" sz="2000" dirty="0" smtClean="0"/>
            </a:br>
            <a:r>
              <a:rPr lang="fr-FR" sz="2000" dirty="0" smtClean="0"/>
              <a:t/>
            </a:r>
            <a:br>
              <a:rPr lang="fr-FR" sz="2000" dirty="0" smtClean="0"/>
            </a:br>
            <a:r>
              <a:rPr lang="fr-FR" sz="2000" dirty="0" smtClean="0"/>
              <a:t>- Pour les autres virus enveloppés, l'interaction avec le récepteur en surface de la cellule induit l'</a:t>
            </a:r>
            <a:r>
              <a:rPr lang="fr-FR" sz="2000" dirty="0" err="1" smtClean="0"/>
              <a:t>endocytose</a:t>
            </a:r>
            <a:r>
              <a:rPr lang="fr-FR" sz="2000" dirty="0" smtClean="0"/>
              <a:t> du complexe virus-récepteur. </a:t>
            </a:r>
          </a:p>
          <a:p>
            <a:pPr>
              <a:buNone/>
            </a:pPr>
            <a:r>
              <a:rPr lang="fr-FR" sz="2000" dirty="0" smtClean="0"/>
              <a:t>       La fusion survient entre l'enveloppe virale et la membrane de l'</a:t>
            </a:r>
            <a:r>
              <a:rPr lang="fr-FR" sz="2000" dirty="0" err="1" smtClean="0"/>
              <a:t>endosome</a:t>
            </a:r>
            <a:r>
              <a:rPr lang="fr-FR" sz="2000" dirty="0" smtClean="0"/>
              <a:t>.</a:t>
            </a:r>
          </a:p>
          <a:p>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10</a:t>
            </a:fld>
            <a:endParaRPr lang="fr-BE"/>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CF4668DC-857F-487D-BFFA-8C0CA5037977}" type="slidenum">
              <a:rPr lang="fr-BE" smtClean="0"/>
              <a:pPr/>
              <a:t>11</a:t>
            </a:fld>
            <a:endParaRPr lang="fr-BE"/>
          </a:p>
        </p:txBody>
      </p:sp>
      <p:sp>
        <p:nvSpPr>
          <p:cNvPr id="10242" name="AutoShape 2" descr="Modalités d'entrée des virus nus (non-enveloppé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0244" name="AutoShape 4" descr="Modalités d'entrée des virus nus (non-enveloppé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8" name="Image 7" descr="fig1.5.3.gif"/>
          <p:cNvPicPr>
            <a:picLocks noChangeAspect="1"/>
          </p:cNvPicPr>
          <p:nvPr/>
        </p:nvPicPr>
        <p:blipFill>
          <a:blip r:embed="rId2"/>
          <a:stretch>
            <a:fillRect/>
          </a:stretch>
        </p:blipFill>
        <p:spPr>
          <a:xfrm>
            <a:off x="500034" y="214290"/>
            <a:ext cx="8072494" cy="5857916"/>
          </a:xfrm>
          <a:prstGeom prst="rect">
            <a:avLst/>
          </a:prstGeom>
        </p:spPr>
      </p:pic>
      <p:sp>
        <p:nvSpPr>
          <p:cNvPr id="9" name="Rectangle 8"/>
          <p:cNvSpPr/>
          <p:nvPr/>
        </p:nvSpPr>
        <p:spPr>
          <a:xfrm>
            <a:off x="1214414" y="6215082"/>
            <a:ext cx="6858048" cy="461665"/>
          </a:xfrm>
          <a:prstGeom prst="rect">
            <a:avLst/>
          </a:prstGeom>
        </p:spPr>
        <p:txBody>
          <a:bodyPr wrap="square">
            <a:spAutoFit/>
          </a:bodyPr>
          <a:lstStyle/>
          <a:p>
            <a:r>
              <a:rPr lang="fr-FR" i="1" dirty="0" smtClean="0"/>
              <a:t> </a:t>
            </a:r>
            <a:r>
              <a:rPr lang="fr-FR" sz="2400" i="1" u="sng" dirty="0" smtClean="0"/>
              <a:t>Modalités d'entrée des virus nus (non-enveloppés</a:t>
            </a:r>
            <a:r>
              <a:rPr lang="fr-FR" sz="2400" i="1" dirty="0" smtClean="0"/>
              <a:t>).</a:t>
            </a:r>
            <a:endParaRPr lang="fr-FR" sz="2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descr="fig1.5.4.gif"/>
          <p:cNvPicPr>
            <a:picLocks noGrp="1" noChangeAspect="1"/>
          </p:cNvPicPr>
          <p:nvPr>
            <p:ph idx="1"/>
          </p:nvPr>
        </p:nvPicPr>
        <p:blipFill>
          <a:blip r:embed="rId2"/>
          <a:stretch>
            <a:fillRect/>
          </a:stretch>
        </p:blipFill>
        <p:spPr>
          <a:xfrm>
            <a:off x="357158" y="214290"/>
            <a:ext cx="8215370" cy="5500726"/>
          </a:xfrm>
        </p:spPr>
      </p:pic>
      <p:sp>
        <p:nvSpPr>
          <p:cNvPr id="4" name="Espace réservé du numéro de diapositive 3"/>
          <p:cNvSpPr>
            <a:spLocks noGrp="1"/>
          </p:cNvSpPr>
          <p:nvPr>
            <p:ph type="sldNum" sz="quarter" idx="12"/>
          </p:nvPr>
        </p:nvSpPr>
        <p:spPr/>
        <p:txBody>
          <a:bodyPr/>
          <a:lstStyle/>
          <a:p>
            <a:fld id="{CF4668DC-857F-487D-BFFA-8C0CA5037977}" type="slidenum">
              <a:rPr lang="fr-BE" smtClean="0"/>
              <a:pPr/>
              <a:t>12</a:t>
            </a:fld>
            <a:endParaRPr lang="fr-BE"/>
          </a:p>
        </p:txBody>
      </p:sp>
      <p:sp>
        <p:nvSpPr>
          <p:cNvPr id="6" name="Rectangle 5"/>
          <p:cNvSpPr/>
          <p:nvPr/>
        </p:nvSpPr>
        <p:spPr>
          <a:xfrm>
            <a:off x="2143108" y="5929330"/>
            <a:ext cx="5308697" cy="461665"/>
          </a:xfrm>
          <a:prstGeom prst="rect">
            <a:avLst/>
          </a:prstGeom>
        </p:spPr>
        <p:txBody>
          <a:bodyPr wrap="none">
            <a:spAutoFit/>
          </a:bodyPr>
          <a:lstStyle/>
          <a:p>
            <a:r>
              <a:rPr lang="fr-FR" sz="2400" u="sng" dirty="0" smtClean="0"/>
              <a:t>Modalités d'entrée des virus enveloppés.</a:t>
            </a:r>
            <a:endParaRPr lang="fr-FR" sz="2400" u="sng"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4638"/>
            <a:ext cx="8929718" cy="1143000"/>
          </a:xfrm>
        </p:spPr>
        <p:txBody>
          <a:bodyPr>
            <a:normAutofit/>
          </a:bodyPr>
          <a:lstStyle/>
          <a:p>
            <a:r>
              <a:rPr lang="fr-FR" sz="2400" u="sng" dirty="0" smtClean="0"/>
              <a:t>Propriétés des virus qui fusionnent </a:t>
            </a:r>
            <a:br>
              <a:rPr lang="fr-FR" sz="2400" u="sng" dirty="0" smtClean="0"/>
            </a:br>
            <a:r>
              <a:rPr lang="fr-FR" sz="2400" u="sng" dirty="0" smtClean="0"/>
              <a:t>avec la membrane plasmique</a:t>
            </a:r>
            <a:r>
              <a:rPr lang="fr-FR" sz="2400" dirty="0" smtClean="0"/>
              <a:t>:</a:t>
            </a:r>
            <a:endParaRPr lang="fr-FR" sz="2400" dirty="0"/>
          </a:p>
        </p:txBody>
      </p:sp>
      <p:sp>
        <p:nvSpPr>
          <p:cNvPr id="3" name="Espace réservé du contenu 2"/>
          <p:cNvSpPr>
            <a:spLocks noGrp="1"/>
          </p:cNvSpPr>
          <p:nvPr>
            <p:ph idx="1"/>
          </p:nvPr>
        </p:nvSpPr>
        <p:spPr>
          <a:xfrm>
            <a:off x="0" y="1357298"/>
            <a:ext cx="9144000" cy="5500702"/>
          </a:xfrm>
        </p:spPr>
        <p:txBody>
          <a:bodyPr>
            <a:normAutofit/>
          </a:bodyPr>
          <a:lstStyle/>
          <a:p>
            <a:pPr>
              <a:buNone/>
            </a:pPr>
            <a:r>
              <a:rPr lang="fr-FR" sz="2000" dirty="0" smtClean="0"/>
              <a:t>      </a:t>
            </a:r>
          </a:p>
          <a:p>
            <a:pPr>
              <a:buNone/>
            </a:pPr>
            <a:r>
              <a:rPr lang="fr-FR" sz="2000" dirty="0" smtClean="0"/>
              <a:t>      Pour des virus non enveloppés et des virus enveloppés: </a:t>
            </a:r>
          </a:p>
          <a:p>
            <a:pPr>
              <a:buNone/>
            </a:pPr>
            <a:r>
              <a:rPr lang="fr-FR" sz="2000" dirty="0" smtClean="0"/>
              <a:t>      il faut  deux signaux distincts et l'intervention de plusieurs protéines virales et cellulaires pour assurer l'entrée et la décapsidation du génome. </a:t>
            </a:r>
          </a:p>
          <a:p>
            <a:pPr>
              <a:buNone/>
            </a:pPr>
            <a:r>
              <a:rPr lang="fr-FR" sz="2000" dirty="0" smtClean="0"/>
              <a:t>        1 - l'interaction du virus avec le récepteur. </a:t>
            </a:r>
          </a:p>
          <a:p>
            <a:pPr>
              <a:buNone/>
            </a:pPr>
            <a:r>
              <a:rPr lang="fr-FR" sz="2000" dirty="0" smtClean="0"/>
              <a:t>        2  - la baisse de pH, la température, l'interaction avec un </a:t>
            </a:r>
            <a:r>
              <a:rPr lang="fr-FR" sz="2000" dirty="0" err="1" smtClean="0"/>
              <a:t>co-récepteur</a:t>
            </a:r>
            <a:r>
              <a:rPr lang="fr-FR" sz="2000" dirty="0" smtClean="0"/>
              <a:t>. </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13</a:t>
            </a:fld>
            <a:endParaRPr lang="fr-BE"/>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u="sng" dirty="0" smtClean="0"/>
              <a:t>2. Expression des gènes viraux et </a:t>
            </a:r>
            <a:r>
              <a:rPr lang="fr-FR" sz="2400" b="1" u="sng" dirty="0" smtClean="0"/>
              <a:t>réplication:</a:t>
            </a:r>
            <a:r>
              <a:rPr lang="fr-FR" sz="2400" dirty="0" smtClean="0"/>
              <a:t/>
            </a:r>
            <a:br>
              <a:rPr lang="fr-FR" sz="2400" dirty="0" smtClean="0"/>
            </a:br>
            <a:endParaRPr lang="fr-FR" sz="2400" dirty="0"/>
          </a:p>
        </p:txBody>
      </p:sp>
      <p:sp>
        <p:nvSpPr>
          <p:cNvPr id="3" name="Espace réservé du contenu 2"/>
          <p:cNvSpPr>
            <a:spLocks noGrp="1"/>
          </p:cNvSpPr>
          <p:nvPr>
            <p:ph idx="1"/>
          </p:nvPr>
        </p:nvSpPr>
        <p:spPr>
          <a:xfrm>
            <a:off x="0" y="1000108"/>
            <a:ext cx="9144000" cy="5857892"/>
          </a:xfrm>
        </p:spPr>
        <p:txBody>
          <a:bodyPr>
            <a:normAutofit/>
          </a:bodyPr>
          <a:lstStyle/>
          <a:p>
            <a:pPr>
              <a:buNone/>
            </a:pPr>
            <a:r>
              <a:rPr lang="fr-FR" sz="2000" dirty="0" smtClean="0"/>
              <a:t>     </a:t>
            </a:r>
          </a:p>
          <a:p>
            <a:pPr>
              <a:buNone/>
            </a:pPr>
            <a:r>
              <a:rPr lang="fr-FR" sz="2000" dirty="0" smtClean="0"/>
              <a:t>       Au sein de la cellule, le génome viral joue deux rôles distincts:</a:t>
            </a:r>
          </a:p>
          <a:p>
            <a:pPr>
              <a:buNone/>
            </a:pPr>
            <a:r>
              <a:rPr lang="fr-FR" sz="2000" dirty="0" smtClean="0"/>
              <a:t>       il est utilisé pour assurer:</a:t>
            </a:r>
          </a:p>
          <a:p>
            <a:pPr>
              <a:buNone/>
            </a:pPr>
            <a:r>
              <a:rPr lang="fr-FR" sz="2000" dirty="0" smtClean="0"/>
              <a:t>      l'expression des protéines virales, nécessaire à la </a:t>
            </a:r>
            <a:r>
              <a:rPr lang="fr-FR" sz="2000" b="1" dirty="0" smtClean="0"/>
              <a:t>réplication</a:t>
            </a:r>
            <a:r>
              <a:rPr lang="fr-FR" sz="2000" dirty="0" smtClean="0"/>
              <a:t> du virus et à la formation de nouvelles particules virales,</a:t>
            </a:r>
          </a:p>
          <a:p>
            <a:pPr>
              <a:buNone/>
            </a:pPr>
            <a:r>
              <a:rPr lang="fr-FR" sz="2000" dirty="0" smtClean="0"/>
              <a:t>      il est multiplié ("réplication") avant d'être </a:t>
            </a:r>
            <a:r>
              <a:rPr lang="fr-FR" sz="2000" dirty="0" err="1" smtClean="0"/>
              <a:t>encapsidé</a:t>
            </a:r>
            <a:r>
              <a:rPr lang="fr-FR" sz="2000" dirty="0" smtClean="0"/>
              <a:t> pour former de nouvelles particules virales.</a:t>
            </a:r>
            <a:br>
              <a:rPr lang="fr-FR" sz="2000" dirty="0" smtClean="0"/>
            </a:br>
            <a:r>
              <a:rPr lang="fr-FR" sz="2000" dirty="0" smtClean="0"/>
              <a:t>La nature du génome viral détermine la stratégie suivie par chaque virus. </a:t>
            </a:r>
          </a:p>
          <a:p>
            <a:pPr>
              <a:buNone/>
            </a:pPr>
            <a:r>
              <a:rPr lang="fr-FR" sz="2000" dirty="0" smtClean="0"/>
              <a:t>      </a:t>
            </a: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14</a:t>
            </a:fld>
            <a:endParaRPr lang="fr-BE"/>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descr="fig1.5.7.gif"/>
          <p:cNvPicPr>
            <a:picLocks noGrp="1" noChangeAspect="1"/>
          </p:cNvPicPr>
          <p:nvPr>
            <p:ph idx="1"/>
          </p:nvPr>
        </p:nvPicPr>
        <p:blipFill>
          <a:blip r:embed="rId2"/>
          <a:stretch>
            <a:fillRect/>
          </a:stretch>
        </p:blipFill>
        <p:spPr>
          <a:xfrm>
            <a:off x="0" y="0"/>
            <a:ext cx="9144000" cy="6467003"/>
          </a:xfrm>
        </p:spPr>
      </p:pic>
      <p:sp>
        <p:nvSpPr>
          <p:cNvPr id="4" name="Espace réservé du numéro de diapositive 3"/>
          <p:cNvSpPr>
            <a:spLocks noGrp="1"/>
          </p:cNvSpPr>
          <p:nvPr>
            <p:ph type="sldNum" sz="quarter" idx="12"/>
          </p:nvPr>
        </p:nvSpPr>
        <p:spPr/>
        <p:txBody>
          <a:bodyPr/>
          <a:lstStyle/>
          <a:p>
            <a:fld id="{CF4668DC-857F-487D-BFFA-8C0CA5037977}" type="slidenum">
              <a:rPr lang="fr-BE" smtClean="0"/>
              <a:pPr/>
              <a:t>15</a:t>
            </a:fld>
            <a:endParaRPr lang="fr-BE" dirty="0"/>
          </a:p>
        </p:txBody>
      </p:sp>
      <p:sp>
        <p:nvSpPr>
          <p:cNvPr id="7" name="Rectangle 6"/>
          <p:cNvSpPr/>
          <p:nvPr/>
        </p:nvSpPr>
        <p:spPr>
          <a:xfrm>
            <a:off x="785786" y="6286520"/>
            <a:ext cx="6858048" cy="461665"/>
          </a:xfrm>
          <a:prstGeom prst="rect">
            <a:avLst/>
          </a:prstGeom>
        </p:spPr>
        <p:txBody>
          <a:bodyPr wrap="square">
            <a:spAutoFit/>
          </a:bodyPr>
          <a:lstStyle/>
          <a:p>
            <a:r>
              <a:rPr lang="fr-FR" sz="2400" u="sng" dirty="0" smtClean="0"/>
              <a:t>Compartimentalisation de la cellule eucaryote</a:t>
            </a:r>
            <a:endParaRPr lang="fr-FR" sz="2400" u="sng"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142984"/>
          </a:xfrm>
        </p:spPr>
        <p:txBody>
          <a:bodyPr>
            <a:normAutofit fontScale="90000"/>
          </a:bodyPr>
          <a:lstStyle/>
          <a:p>
            <a:r>
              <a:rPr lang="fr-FR" sz="2400" u="sng" dirty="0" smtClean="0"/>
              <a:t/>
            </a:r>
            <a:br>
              <a:rPr lang="fr-FR" sz="2400" u="sng" dirty="0" smtClean="0"/>
            </a:br>
            <a:r>
              <a:rPr lang="fr-FR" sz="2700" u="sng" dirty="0" smtClean="0"/>
              <a:t>2.1 Les virus à ADN:</a:t>
            </a:r>
            <a:r>
              <a:rPr lang="fr-FR" sz="2700" dirty="0" smtClean="0"/>
              <a:t/>
            </a:r>
            <a:br>
              <a:rPr lang="fr-FR" sz="2700" dirty="0" smtClean="0"/>
            </a:br>
            <a:endParaRPr lang="fr-FR" sz="2700" dirty="0"/>
          </a:p>
        </p:txBody>
      </p:sp>
      <p:sp>
        <p:nvSpPr>
          <p:cNvPr id="3" name="Espace réservé du contenu 2"/>
          <p:cNvSpPr>
            <a:spLocks noGrp="1"/>
          </p:cNvSpPr>
          <p:nvPr>
            <p:ph idx="1"/>
          </p:nvPr>
        </p:nvSpPr>
        <p:spPr>
          <a:xfrm>
            <a:off x="0" y="1214422"/>
            <a:ext cx="9144000" cy="5643578"/>
          </a:xfrm>
        </p:spPr>
        <p:txBody>
          <a:bodyPr>
            <a:normAutofit/>
          </a:bodyPr>
          <a:lstStyle/>
          <a:p>
            <a:pPr>
              <a:buNone/>
            </a:pPr>
            <a:r>
              <a:rPr lang="fr-FR" sz="2000" dirty="0" smtClean="0"/>
              <a:t>      Les virus à ADN </a:t>
            </a:r>
            <a:r>
              <a:rPr lang="fr-FR" sz="2000" b="1" dirty="0" smtClean="0">
                <a:hlinkClick r:id="rId2"/>
              </a:rPr>
              <a:t>double brin (Groupe I selon Baltimore)</a:t>
            </a:r>
            <a:r>
              <a:rPr lang="fr-FR" sz="2000" dirty="0" smtClean="0"/>
              <a:t> utilisent la machinerie cellulaire, tant pour leur réplication que pour la transcription de leurs gènes en </a:t>
            </a:r>
            <a:r>
              <a:rPr lang="fr-FR" sz="2000" dirty="0" err="1" smtClean="0"/>
              <a:t>ARNm</a:t>
            </a:r>
            <a:r>
              <a:rPr lang="fr-FR" sz="2000" dirty="0" smtClean="0"/>
              <a:t> et pour la maturation de ces </a:t>
            </a:r>
            <a:r>
              <a:rPr lang="fr-FR" sz="2000" dirty="0" err="1" smtClean="0"/>
              <a:t>ARNm</a:t>
            </a:r>
            <a:r>
              <a:rPr lang="fr-FR" sz="2000" dirty="0" smtClean="0"/>
              <a:t>. Leur cycle est </a:t>
            </a:r>
            <a:r>
              <a:rPr lang="fr-FR" sz="2000" dirty="0" smtClean="0">
                <a:solidFill>
                  <a:srgbClr val="FF0000"/>
                </a:solidFill>
              </a:rPr>
              <a:t>nucléaire. </a:t>
            </a:r>
          </a:p>
          <a:p>
            <a:pPr>
              <a:buNone/>
            </a:pPr>
            <a:r>
              <a:rPr lang="fr-FR" sz="2000" dirty="0" smtClean="0"/>
              <a:t>      Il existe, pour les virus à ADN, une régulation dans le temps de l'expression des gènes. On distingue, selon les cas, les </a:t>
            </a:r>
            <a:r>
              <a:rPr lang="fr-FR" sz="2000" dirty="0" err="1" smtClean="0"/>
              <a:t>ARNm</a:t>
            </a:r>
            <a:r>
              <a:rPr lang="fr-FR" sz="2000" dirty="0" smtClean="0"/>
              <a:t> immédiats, précoces et tardifs.</a:t>
            </a:r>
            <a:br>
              <a:rPr lang="fr-FR" sz="2000" dirty="0" smtClean="0"/>
            </a:br>
            <a:r>
              <a:rPr lang="fr-FR" sz="2000" dirty="0" smtClean="0"/>
              <a:t>- Certains virus, comme les parvovirus, ont un génome monocaténaire (ADN simple brin) (</a:t>
            </a:r>
            <a:r>
              <a:rPr lang="fr-FR" sz="2000" b="1" dirty="0" smtClean="0">
                <a:hlinkClick r:id="rId2"/>
              </a:rPr>
              <a:t>Groupe II selon Baltimore</a:t>
            </a:r>
            <a:r>
              <a:rPr lang="fr-FR" sz="2000" dirty="0" smtClean="0"/>
              <a:t>). </a:t>
            </a:r>
          </a:p>
          <a:p>
            <a:pPr>
              <a:buNone/>
            </a:pPr>
            <a:r>
              <a:rPr lang="fr-FR" sz="2000" dirty="0" smtClean="0"/>
              <a:t>      Ces virus utilisent les </a:t>
            </a:r>
            <a:r>
              <a:rPr lang="fr-FR" sz="2000" dirty="0" smtClean="0">
                <a:solidFill>
                  <a:srgbClr val="FF0000"/>
                </a:solidFill>
              </a:rPr>
              <a:t>ADN-polymérases cellulaires </a:t>
            </a:r>
            <a:r>
              <a:rPr lang="fr-FR" sz="2000" dirty="0" smtClean="0"/>
              <a:t>pour leur réplication (qui passe transitoirement par une forme double brin), </a:t>
            </a:r>
          </a:p>
          <a:p>
            <a:pPr>
              <a:buNone/>
            </a:pPr>
            <a:r>
              <a:rPr lang="fr-FR" sz="2000" dirty="0" smtClean="0"/>
              <a:t>      </a:t>
            </a:r>
            <a:r>
              <a:rPr lang="fr-FR" sz="2000" dirty="0" smtClean="0"/>
              <a:t> et </a:t>
            </a:r>
            <a:r>
              <a:rPr lang="fr-FR" sz="2000" dirty="0" smtClean="0">
                <a:solidFill>
                  <a:srgbClr val="FF0000"/>
                </a:solidFill>
              </a:rPr>
              <a:t>l'ARN-polymérase II cellulaire</a:t>
            </a:r>
            <a:r>
              <a:rPr lang="fr-FR" sz="2000" dirty="0" smtClean="0"/>
              <a:t> pour la transcription du génome en </a:t>
            </a:r>
            <a:r>
              <a:rPr lang="fr-FR" sz="2000" dirty="0" err="1" smtClean="0"/>
              <a:t>ARNm</a:t>
            </a:r>
            <a:r>
              <a:rPr lang="fr-FR" sz="2000" dirty="0" smtClean="0"/>
              <a:t>.</a:t>
            </a:r>
            <a:br>
              <a:rPr lang="fr-FR" sz="2000" dirty="0" smtClean="0"/>
            </a:br>
            <a:r>
              <a:rPr lang="fr-FR" sz="2000" dirty="0" smtClean="0"/>
              <a:t>- La dépendance de la réplication virale aux enzymes cellulaires nécessite que les </a:t>
            </a:r>
            <a:r>
              <a:rPr lang="fr-FR" sz="2000" dirty="0" smtClean="0">
                <a:solidFill>
                  <a:srgbClr val="FF0000"/>
                </a:solidFill>
              </a:rPr>
              <a:t>cellules</a:t>
            </a:r>
            <a:r>
              <a:rPr lang="fr-FR" sz="2000" dirty="0" smtClean="0"/>
              <a:t> soient </a:t>
            </a:r>
            <a:r>
              <a:rPr lang="fr-FR" sz="2000" dirty="0" smtClean="0">
                <a:solidFill>
                  <a:srgbClr val="00B0F0"/>
                </a:solidFill>
              </a:rPr>
              <a:t>en phase de réplication</a:t>
            </a:r>
            <a:r>
              <a:rPr lang="fr-FR" sz="2000" dirty="0" smtClean="0"/>
              <a:t>. </a:t>
            </a:r>
          </a:p>
          <a:p>
            <a:pPr>
              <a:buNone/>
            </a:pPr>
            <a:r>
              <a:rPr lang="fr-FR" sz="2000" dirty="0" smtClean="0"/>
              <a:t>      Par exemple, les Parvovirus infectent préférentiellement, voire exclusivement, les cellules en mitose.</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16</a:t>
            </a:fld>
            <a:endParaRPr lang="fr-BE"/>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descr="fig1.5.8.gif"/>
          <p:cNvPicPr>
            <a:picLocks noGrp="1" noChangeAspect="1"/>
          </p:cNvPicPr>
          <p:nvPr>
            <p:ph idx="1"/>
          </p:nvPr>
        </p:nvPicPr>
        <p:blipFill>
          <a:blip r:embed="rId2"/>
          <a:stretch>
            <a:fillRect/>
          </a:stretch>
        </p:blipFill>
        <p:spPr>
          <a:xfrm>
            <a:off x="857224" y="285727"/>
            <a:ext cx="7000924" cy="5445163"/>
          </a:xfrm>
        </p:spPr>
      </p:pic>
      <p:sp>
        <p:nvSpPr>
          <p:cNvPr id="4" name="Espace réservé du numéro de diapositive 3"/>
          <p:cNvSpPr>
            <a:spLocks noGrp="1"/>
          </p:cNvSpPr>
          <p:nvPr>
            <p:ph type="sldNum" sz="quarter" idx="12"/>
          </p:nvPr>
        </p:nvSpPr>
        <p:spPr/>
        <p:txBody>
          <a:bodyPr/>
          <a:lstStyle/>
          <a:p>
            <a:fld id="{CF4668DC-857F-487D-BFFA-8C0CA5037977}" type="slidenum">
              <a:rPr lang="fr-BE" smtClean="0"/>
              <a:pPr/>
              <a:t>17</a:t>
            </a:fld>
            <a:endParaRPr lang="fr-BE"/>
          </a:p>
        </p:txBody>
      </p:sp>
      <p:sp>
        <p:nvSpPr>
          <p:cNvPr id="6" name="Rectangle 5"/>
          <p:cNvSpPr/>
          <p:nvPr/>
        </p:nvSpPr>
        <p:spPr>
          <a:xfrm>
            <a:off x="2143108" y="5929330"/>
            <a:ext cx="3665491" cy="461665"/>
          </a:xfrm>
          <a:prstGeom prst="rect">
            <a:avLst/>
          </a:prstGeom>
        </p:spPr>
        <p:txBody>
          <a:bodyPr wrap="none">
            <a:spAutoFit/>
          </a:bodyPr>
          <a:lstStyle/>
          <a:p>
            <a:r>
              <a:rPr lang="fr-FR" sz="2400" u="sng" dirty="0" smtClean="0"/>
              <a:t>Réplication des virus à ADN.</a:t>
            </a:r>
            <a:endParaRPr lang="fr-FR" sz="2400" u="sng"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u="sng" dirty="0" smtClean="0"/>
              <a:t>2.2. Les virus à ARN:</a:t>
            </a:r>
            <a:br>
              <a:rPr lang="fr-FR" sz="2400" u="sng" dirty="0" smtClean="0"/>
            </a:br>
            <a:endParaRPr lang="fr-FR" sz="2400" u="sng" dirty="0"/>
          </a:p>
        </p:txBody>
      </p:sp>
      <p:sp>
        <p:nvSpPr>
          <p:cNvPr id="3" name="Espace réservé du contenu 2"/>
          <p:cNvSpPr>
            <a:spLocks noGrp="1"/>
          </p:cNvSpPr>
          <p:nvPr>
            <p:ph idx="1"/>
          </p:nvPr>
        </p:nvSpPr>
        <p:spPr>
          <a:xfrm>
            <a:off x="0" y="1142984"/>
            <a:ext cx="9144000" cy="5715016"/>
          </a:xfrm>
        </p:spPr>
        <p:txBody>
          <a:bodyPr>
            <a:normAutofit/>
          </a:bodyPr>
          <a:lstStyle/>
          <a:p>
            <a:pPr>
              <a:buNone/>
            </a:pPr>
            <a:r>
              <a:rPr lang="fr-FR" sz="2000" dirty="0" smtClean="0"/>
              <a:t>      Les virus à ARN ont un cycle de réplication </a:t>
            </a:r>
            <a:r>
              <a:rPr lang="fr-FR" sz="2000" dirty="0" smtClean="0">
                <a:solidFill>
                  <a:srgbClr val="FF0000"/>
                </a:solidFill>
              </a:rPr>
              <a:t>cytoplasmique. </a:t>
            </a:r>
          </a:p>
          <a:p>
            <a:pPr>
              <a:buNone/>
            </a:pPr>
            <a:r>
              <a:rPr lang="fr-FR" sz="2000" dirty="0" smtClean="0"/>
              <a:t>      Les virus à ARN codent leur </a:t>
            </a:r>
            <a:r>
              <a:rPr lang="fr-FR" sz="2000" dirty="0" smtClean="0">
                <a:solidFill>
                  <a:srgbClr val="FF0000"/>
                </a:solidFill>
              </a:rPr>
              <a:t>propre polymérase. </a:t>
            </a:r>
          </a:p>
          <a:p>
            <a:pPr>
              <a:buNone/>
            </a:pPr>
            <a:r>
              <a:rPr lang="fr-FR" sz="2000" dirty="0" smtClean="0"/>
              <a:t>      La polymérase virale est une enzyme multifonctionnelle qui assure les fonctions:</a:t>
            </a:r>
          </a:p>
          <a:p>
            <a:pPr>
              <a:buNone/>
            </a:pPr>
            <a:r>
              <a:rPr lang="fr-FR" sz="2000" dirty="0" smtClean="0"/>
              <a:t>      de réplication du génome, </a:t>
            </a:r>
          </a:p>
          <a:p>
            <a:pPr>
              <a:buNone/>
            </a:pPr>
            <a:r>
              <a:rPr lang="fr-FR" sz="2000" dirty="0" smtClean="0"/>
              <a:t>      de transcription en </a:t>
            </a:r>
            <a:r>
              <a:rPr lang="fr-FR" sz="2000" dirty="0" err="1" smtClean="0"/>
              <a:t>ARNm</a:t>
            </a:r>
            <a:r>
              <a:rPr lang="fr-FR" sz="2000" dirty="0" smtClean="0"/>
              <a:t>,</a:t>
            </a:r>
            <a:endParaRPr lang="fr-FR" sz="2000" dirty="0" smtClean="0"/>
          </a:p>
          <a:p>
            <a:pPr>
              <a:buNone/>
            </a:pPr>
            <a:r>
              <a:rPr lang="fr-FR" sz="2000" dirty="0" smtClean="0"/>
              <a:t>      et parfois d'addition de coiffe et de queue de poly A sur les </a:t>
            </a:r>
            <a:r>
              <a:rPr lang="fr-FR" sz="2000" dirty="0" err="1" smtClean="0"/>
              <a:t>ARNs</a:t>
            </a:r>
            <a:r>
              <a:rPr lang="fr-FR" sz="2000" dirty="0" smtClean="0"/>
              <a:t> messagers.</a:t>
            </a:r>
          </a:p>
          <a:p>
            <a:pPr>
              <a:buNone/>
            </a:pPr>
            <a:r>
              <a:rPr lang="fr-FR" sz="2000" dirty="0" smtClean="0"/>
              <a:t>      En se répliquant dans le </a:t>
            </a:r>
            <a:r>
              <a:rPr lang="fr-FR" sz="2000" u="sng" dirty="0" smtClean="0"/>
              <a:t>cytoplasme </a:t>
            </a:r>
            <a:r>
              <a:rPr lang="fr-FR" sz="2000" dirty="0" smtClean="0"/>
              <a:t>des cellules, ils peuvent exploiter la présence des </a:t>
            </a:r>
            <a:r>
              <a:rPr lang="fr-FR" sz="2000" dirty="0" smtClean="0">
                <a:solidFill>
                  <a:srgbClr val="C00000"/>
                </a:solidFill>
              </a:rPr>
              <a:t>ribosomes cellulaires </a:t>
            </a:r>
            <a:r>
              <a:rPr lang="fr-FR" sz="2000" dirty="0" smtClean="0"/>
              <a:t>pour assurer la </a:t>
            </a:r>
            <a:r>
              <a:rPr lang="fr-FR" sz="2000" dirty="0" smtClean="0">
                <a:solidFill>
                  <a:srgbClr val="C00000"/>
                </a:solidFill>
              </a:rPr>
              <a:t>traduction de leurs </a:t>
            </a:r>
            <a:r>
              <a:rPr lang="fr-FR" sz="2000" dirty="0" err="1" smtClean="0">
                <a:solidFill>
                  <a:srgbClr val="C00000"/>
                </a:solidFill>
              </a:rPr>
              <a:t>ARNm</a:t>
            </a:r>
            <a:r>
              <a:rPr lang="fr-FR" sz="2000" dirty="0" smtClean="0"/>
              <a:t>.</a:t>
            </a:r>
            <a:br>
              <a:rPr lang="fr-FR" sz="2000" dirty="0" smtClean="0"/>
            </a:br>
            <a:r>
              <a:rPr lang="fr-FR" sz="2000" dirty="0" smtClean="0"/>
              <a:t>Certains </a:t>
            </a:r>
            <a:r>
              <a:rPr lang="fr-FR" sz="2000" dirty="0" smtClean="0"/>
              <a:t>virus à ARN, dont le virus de la grippe (</a:t>
            </a:r>
            <a:r>
              <a:rPr lang="fr-FR" sz="2000" dirty="0" err="1" smtClean="0"/>
              <a:t>orthomyxovirus</a:t>
            </a:r>
            <a:r>
              <a:rPr lang="fr-FR" sz="2000" dirty="0" smtClean="0"/>
              <a:t>) ou le virus de Borna (famille des </a:t>
            </a:r>
            <a:r>
              <a:rPr lang="fr-FR" sz="2000" dirty="0" err="1" smtClean="0"/>
              <a:t>Bornaviridae</a:t>
            </a:r>
            <a:r>
              <a:rPr lang="fr-FR" sz="2000" dirty="0" smtClean="0"/>
              <a:t>, apparenté aux </a:t>
            </a:r>
            <a:r>
              <a:rPr lang="fr-FR" sz="2000" dirty="0" err="1" smtClean="0"/>
              <a:t>Rhabdoviridae</a:t>
            </a:r>
            <a:r>
              <a:rPr lang="fr-FR" sz="2000" dirty="0" smtClean="0"/>
              <a:t>), </a:t>
            </a:r>
            <a:r>
              <a:rPr lang="fr-FR" sz="2000" dirty="0" smtClean="0"/>
              <a:t>font exception à cette règle en se répliquant dans le noyau de la cellule. </a:t>
            </a:r>
          </a:p>
          <a:p>
            <a:pPr>
              <a:buNone/>
            </a:pPr>
            <a:r>
              <a:rPr lang="fr-FR" sz="2000" dirty="0" smtClean="0"/>
              <a:t>      Ces virus exploitent la </a:t>
            </a:r>
            <a:r>
              <a:rPr lang="fr-FR" sz="2000" dirty="0" smtClean="0">
                <a:solidFill>
                  <a:srgbClr val="C00000"/>
                </a:solidFill>
              </a:rPr>
              <a:t>machinerie d'épissage de la cellule</a:t>
            </a:r>
            <a:r>
              <a:rPr lang="fr-FR" sz="2000" dirty="0" smtClean="0"/>
              <a:t> (nucléaire) pour augmenter leur capacité codante, grâce à l'épissage différentiel.</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18</a:t>
            </a:fld>
            <a:endParaRPr lang="fr-BE"/>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4638"/>
            <a:ext cx="8686800" cy="1143000"/>
          </a:xfrm>
        </p:spPr>
        <p:txBody>
          <a:bodyPr>
            <a:normAutofit/>
          </a:bodyPr>
          <a:lstStyle/>
          <a:p>
            <a:r>
              <a:rPr lang="fr-FR" sz="2400" dirty="0" smtClean="0"/>
              <a:t>      </a:t>
            </a:r>
            <a:r>
              <a:rPr lang="fr-FR" sz="2400" u="sng" dirty="0" smtClean="0"/>
              <a:t>2.2.1. Les virus à ARN positif (ARN+) (</a:t>
            </a:r>
            <a:r>
              <a:rPr lang="fr-FR" sz="2400" b="1" u="sng" dirty="0" smtClean="0">
                <a:hlinkClick r:id="rId2"/>
              </a:rPr>
              <a:t>groupe IV selon Baltimore</a:t>
            </a:r>
            <a:r>
              <a:rPr lang="fr-FR" sz="2400" u="sng" dirty="0" smtClean="0"/>
              <a:t>):</a:t>
            </a:r>
            <a:br>
              <a:rPr lang="fr-FR" sz="2400" u="sng" dirty="0" smtClean="0"/>
            </a:br>
            <a:endParaRPr lang="fr-FR" sz="2400" u="sng" dirty="0"/>
          </a:p>
        </p:txBody>
      </p:sp>
      <p:sp>
        <p:nvSpPr>
          <p:cNvPr id="3" name="Espace réservé du contenu 2"/>
          <p:cNvSpPr>
            <a:spLocks noGrp="1"/>
          </p:cNvSpPr>
          <p:nvPr>
            <p:ph idx="1"/>
          </p:nvPr>
        </p:nvSpPr>
        <p:spPr>
          <a:xfrm>
            <a:off x="0" y="1142984"/>
            <a:ext cx="9144000" cy="5715016"/>
          </a:xfrm>
        </p:spPr>
        <p:txBody>
          <a:bodyPr>
            <a:normAutofit/>
          </a:bodyPr>
          <a:lstStyle/>
          <a:p>
            <a:pPr>
              <a:buNone/>
            </a:pPr>
            <a:r>
              <a:rPr lang="fr-FR" sz="2000" dirty="0" smtClean="0"/>
              <a:t>       L’"ARN de polarité positive" = "ARN+" les </a:t>
            </a:r>
            <a:r>
              <a:rPr lang="fr-FR" sz="2000" dirty="0" err="1" smtClean="0"/>
              <a:t>ARNs</a:t>
            </a:r>
            <a:r>
              <a:rPr lang="fr-FR" sz="2000" dirty="0" smtClean="0"/>
              <a:t> :</a:t>
            </a:r>
          </a:p>
          <a:p>
            <a:pPr>
              <a:buNone/>
            </a:pPr>
            <a:r>
              <a:rPr lang="fr-FR" sz="2000" dirty="0" smtClean="0"/>
              <a:t>      ils ont la même polarité que l'ARN messager codant pour les protéines. </a:t>
            </a:r>
            <a:endParaRPr lang="fr-FR" sz="2000" dirty="0" smtClean="0"/>
          </a:p>
          <a:p>
            <a:pPr>
              <a:buNone/>
            </a:pPr>
            <a:r>
              <a:rPr lang="fr-FR" sz="2000" dirty="0" smtClean="0"/>
              <a:t> </a:t>
            </a:r>
            <a:r>
              <a:rPr lang="fr-FR" sz="2000" dirty="0" smtClean="0"/>
              <a:t>     Exemple: </a:t>
            </a:r>
            <a:r>
              <a:rPr lang="fr-FR" sz="2000" dirty="0" err="1" smtClean="0"/>
              <a:t>Togaviridae</a:t>
            </a:r>
            <a:r>
              <a:rPr lang="fr-FR" sz="2000" dirty="0" smtClean="0"/>
              <a:t>, </a:t>
            </a:r>
            <a:r>
              <a:rPr lang="fr-FR" sz="2000" dirty="0" err="1" smtClean="0"/>
              <a:t>Picornaviridae</a:t>
            </a:r>
            <a:r>
              <a:rPr lang="fr-FR" sz="2000" dirty="0" smtClean="0"/>
              <a:t>, </a:t>
            </a:r>
            <a:r>
              <a:rPr lang="fr-FR" sz="2000" dirty="0" err="1" smtClean="0"/>
              <a:t>Flaviviridae</a:t>
            </a:r>
            <a:r>
              <a:rPr lang="fr-FR" sz="2000" dirty="0" smtClean="0"/>
              <a:t>.</a:t>
            </a:r>
            <a:endParaRPr lang="fr-FR" sz="2000" dirty="0" smtClean="0"/>
          </a:p>
          <a:p>
            <a:pPr>
              <a:buNone/>
            </a:pPr>
            <a:r>
              <a:rPr lang="fr-FR" sz="2000" dirty="0" smtClean="0"/>
              <a:t>      La plupart des virus à ARN+ (si pas tous) ont un génome qui possède</a:t>
            </a:r>
          </a:p>
          <a:p>
            <a:pPr>
              <a:buNone/>
            </a:pPr>
            <a:r>
              <a:rPr lang="fr-FR" sz="2000" dirty="0" smtClean="0"/>
              <a:t>      les signaux requis pour être traduit directement par les ribosomes de la cellule hôte.</a:t>
            </a:r>
            <a:br>
              <a:rPr lang="fr-FR" sz="2000" dirty="0" smtClean="0"/>
            </a:br>
            <a:r>
              <a:rPr lang="fr-FR" sz="2000" dirty="0" smtClean="0"/>
              <a:t/>
            </a:r>
            <a:br>
              <a:rPr lang="fr-FR" sz="2000" dirty="0" smtClean="0"/>
            </a:br>
            <a:r>
              <a:rPr lang="fr-FR" sz="2000" dirty="0" smtClean="0"/>
              <a:t>Chez certains virus, comme les </a:t>
            </a:r>
            <a:r>
              <a:rPr lang="fr-FR" sz="2000" dirty="0" err="1" smtClean="0"/>
              <a:t>Picornavirus</a:t>
            </a:r>
            <a:r>
              <a:rPr lang="fr-FR" sz="2000" dirty="0" smtClean="0"/>
              <a:t> ou les </a:t>
            </a:r>
            <a:r>
              <a:rPr lang="fr-FR" sz="2000" dirty="0" err="1" smtClean="0"/>
              <a:t>Flavivirus</a:t>
            </a:r>
            <a:r>
              <a:rPr lang="fr-FR" sz="2000" dirty="0" smtClean="0"/>
              <a:t>, la totalité des protéines virales peuvent être synthétisées à partir de l'ARN génomique.</a:t>
            </a:r>
          </a:p>
          <a:p>
            <a:pPr>
              <a:buNone/>
            </a:pPr>
            <a:r>
              <a:rPr lang="fr-FR" sz="2000" dirty="0" smtClean="0"/>
              <a:t>      Chez ces virus, un </a:t>
            </a:r>
            <a:r>
              <a:rPr lang="fr-FR" sz="2000" dirty="0" smtClean="0">
                <a:solidFill>
                  <a:srgbClr val="C00000"/>
                </a:solidFill>
              </a:rPr>
              <a:t>seul cadre</a:t>
            </a:r>
            <a:r>
              <a:rPr lang="fr-FR" sz="2000" dirty="0" smtClean="0"/>
              <a:t> de lecture ouvert (</a:t>
            </a:r>
            <a:r>
              <a:rPr lang="fr-FR" sz="2000" dirty="0" smtClean="0">
                <a:solidFill>
                  <a:srgbClr val="C00000"/>
                </a:solidFill>
              </a:rPr>
              <a:t>ORF </a:t>
            </a:r>
            <a:r>
              <a:rPr lang="fr-FR" sz="2000" dirty="0" smtClean="0"/>
              <a:t>pour "open </a:t>
            </a:r>
            <a:r>
              <a:rPr lang="fr-FR" sz="2000" dirty="0" err="1" smtClean="0"/>
              <a:t>reading</a:t>
            </a:r>
            <a:r>
              <a:rPr lang="fr-FR" sz="2000" dirty="0" smtClean="0"/>
              <a:t> frame") assure la synthèse d'une </a:t>
            </a:r>
            <a:r>
              <a:rPr lang="fr-FR" sz="2000" b="1" dirty="0" err="1" smtClean="0"/>
              <a:t>polyprotéine</a:t>
            </a:r>
            <a:r>
              <a:rPr lang="fr-FR" sz="2000" dirty="0" smtClean="0"/>
              <a:t> qui est clivée par un processus </a:t>
            </a:r>
            <a:r>
              <a:rPr lang="fr-FR" sz="2000" dirty="0" err="1" smtClean="0"/>
              <a:t>autocatalytique</a:t>
            </a:r>
            <a:r>
              <a:rPr lang="fr-FR" sz="2000" dirty="0" smtClean="0"/>
              <a:t> (protéases virales contenues dans la </a:t>
            </a:r>
            <a:r>
              <a:rPr lang="fr-FR" sz="2000" b="1" dirty="0" err="1" smtClean="0"/>
              <a:t>polyprotéine</a:t>
            </a:r>
            <a:r>
              <a:rPr lang="fr-FR" sz="2000" dirty="0" smtClean="0"/>
              <a:t>) pour fournir l'ensemble des </a:t>
            </a:r>
            <a:r>
              <a:rPr lang="fr-FR" sz="2000" dirty="0" smtClean="0">
                <a:solidFill>
                  <a:srgbClr val="C00000"/>
                </a:solidFill>
              </a:rPr>
              <a:t>protéines virales.</a:t>
            </a:r>
            <a:r>
              <a:rPr lang="fr-FR" sz="2000" dirty="0" smtClean="0"/>
              <a:t/>
            </a:r>
            <a:br>
              <a:rPr lang="fr-FR" sz="2000" dirty="0" smtClean="0"/>
            </a:br>
            <a:r>
              <a:rPr lang="fr-FR" sz="2000" dirty="0" smtClean="0"/>
              <a:t/>
            </a:r>
            <a:br>
              <a:rPr lang="fr-FR" sz="2000" dirty="0" smtClean="0"/>
            </a:b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19</a:t>
            </a:fld>
            <a:endParaRPr lang="fr-BE"/>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000108"/>
          </a:xfrm>
        </p:spPr>
        <p:txBody>
          <a:bodyPr>
            <a:normAutofit/>
          </a:bodyPr>
          <a:lstStyle/>
          <a:p>
            <a:r>
              <a:rPr lang="fr-FR" sz="2800" u="sng" dirty="0" smtClean="0"/>
              <a:t>Le Plan: </a:t>
            </a:r>
            <a:endParaRPr lang="fr-FR" sz="2800" u="sng" dirty="0"/>
          </a:p>
        </p:txBody>
      </p:sp>
      <p:sp>
        <p:nvSpPr>
          <p:cNvPr id="3" name="Espace réservé du contenu 2"/>
          <p:cNvSpPr>
            <a:spLocks noGrp="1"/>
          </p:cNvSpPr>
          <p:nvPr>
            <p:ph idx="1"/>
          </p:nvPr>
        </p:nvSpPr>
        <p:spPr>
          <a:xfrm>
            <a:off x="0" y="1000108"/>
            <a:ext cx="9144000" cy="5857892"/>
          </a:xfrm>
        </p:spPr>
        <p:txBody>
          <a:bodyPr>
            <a:normAutofit fontScale="70000" lnSpcReduction="20000"/>
          </a:bodyPr>
          <a:lstStyle/>
          <a:p>
            <a:pPr>
              <a:buNone/>
            </a:pPr>
            <a:r>
              <a:rPr lang="fr-FR" sz="2000" dirty="0" smtClean="0"/>
              <a:t>    </a:t>
            </a:r>
            <a:r>
              <a:rPr lang="fr-FR" sz="2900" dirty="0" smtClean="0"/>
              <a:t>1. L’Attachement, pénétration et Décapsidation: </a:t>
            </a:r>
          </a:p>
          <a:p>
            <a:pPr>
              <a:buNone/>
            </a:pPr>
            <a:r>
              <a:rPr lang="fr-FR" sz="2900" dirty="0" smtClean="0"/>
              <a:t>    1. 1. L’Attachement: </a:t>
            </a:r>
          </a:p>
          <a:p>
            <a:pPr>
              <a:buNone/>
            </a:pPr>
            <a:r>
              <a:rPr lang="fr-FR" sz="2900" dirty="0" smtClean="0"/>
              <a:t>             Adsorption du virus à cellule cible.</a:t>
            </a:r>
          </a:p>
          <a:p>
            <a:pPr>
              <a:buNone/>
            </a:pPr>
            <a:r>
              <a:rPr lang="fr-FR" sz="2900" dirty="0" smtClean="0"/>
              <a:t>             Récepteur viral et interaction.</a:t>
            </a:r>
          </a:p>
          <a:p>
            <a:pPr>
              <a:buNone/>
            </a:pPr>
            <a:r>
              <a:rPr lang="fr-FR" sz="2900" dirty="0" smtClean="0"/>
              <a:t>             </a:t>
            </a:r>
            <a:r>
              <a:rPr lang="fr-FR" sz="2900" dirty="0" err="1" smtClean="0"/>
              <a:t>Intéraction</a:t>
            </a:r>
            <a:r>
              <a:rPr lang="fr-FR" sz="2900" dirty="0" smtClean="0"/>
              <a:t> virion récepteur.</a:t>
            </a:r>
          </a:p>
          <a:p>
            <a:pPr>
              <a:buNone/>
            </a:pPr>
            <a:r>
              <a:rPr lang="fr-FR" sz="2900" dirty="0" smtClean="0"/>
              <a:t>     1.2. Pénétration et Décapsidation:</a:t>
            </a:r>
          </a:p>
          <a:p>
            <a:pPr>
              <a:buNone/>
            </a:pPr>
            <a:r>
              <a:rPr lang="fr-FR" sz="2900" dirty="0" smtClean="0"/>
              <a:t>             Virus non enveloppés.</a:t>
            </a:r>
          </a:p>
          <a:p>
            <a:pPr>
              <a:buNone/>
            </a:pPr>
            <a:r>
              <a:rPr lang="fr-FR" sz="2900" dirty="0" smtClean="0"/>
              <a:t>             Virus enveloppés.</a:t>
            </a:r>
          </a:p>
          <a:p>
            <a:pPr>
              <a:buNone/>
            </a:pPr>
            <a:r>
              <a:rPr lang="fr-FR" sz="2900" dirty="0" smtClean="0"/>
              <a:t>             Les Propriétés des virus qui fusionnent avec la membrane plasmique.</a:t>
            </a:r>
          </a:p>
          <a:p>
            <a:pPr>
              <a:buNone/>
            </a:pPr>
            <a:r>
              <a:rPr lang="fr-FR" sz="2900" dirty="0" smtClean="0"/>
              <a:t>     2. L’Expression des gènes viraux et réplication: </a:t>
            </a:r>
          </a:p>
          <a:p>
            <a:pPr>
              <a:buNone/>
            </a:pPr>
            <a:r>
              <a:rPr lang="fr-FR" sz="2900" dirty="0" smtClean="0"/>
              <a:t>     2.1. Les virus à DNA.</a:t>
            </a:r>
          </a:p>
          <a:p>
            <a:pPr>
              <a:buNone/>
            </a:pPr>
            <a:r>
              <a:rPr lang="fr-FR" sz="2900" dirty="0" smtClean="0"/>
              <a:t>     2.2. Les virus à RNA: les virus à RNA+,</a:t>
            </a:r>
          </a:p>
          <a:p>
            <a:pPr>
              <a:buNone/>
            </a:pPr>
            <a:r>
              <a:rPr lang="fr-FR" sz="2900" dirty="0" smtClean="0"/>
              <a:t>                                          les virus à RNA-,</a:t>
            </a:r>
          </a:p>
          <a:p>
            <a:pPr>
              <a:buNone/>
            </a:pPr>
            <a:r>
              <a:rPr lang="fr-FR" sz="2900" dirty="0" smtClean="0"/>
              <a:t>                                          les virus à </a:t>
            </a:r>
            <a:r>
              <a:rPr lang="fr-FR" sz="2900" dirty="0" err="1" smtClean="0"/>
              <a:t>RNAdb</a:t>
            </a:r>
            <a:r>
              <a:rPr lang="fr-FR" sz="2900" dirty="0" smtClean="0"/>
              <a:t>,</a:t>
            </a:r>
          </a:p>
          <a:p>
            <a:pPr>
              <a:buNone/>
            </a:pPr>
            <a:r>
              <a:rPr lang="fr-FR" sz="2900" dirty="0" smtClean="0"/>
              <a:t>      2.3. Les virus utilisant  une TI.</a:t>
            </a:r>
          </a:p>
          <a:p>
            <a:pPr>
              <a:buNone/>
            </a:pPr>
            <a:r>
              <a:rPr lang="fr-FR" sz="2900" dirty="0" smtClean="0"/>
              <a:t>      3. L’Assemblage et La sortie: les virus non enveloppés,</a:t>
            </a:r>
          </a:p>
          <a:p>
            <a:pPr>
              <a:buNone/>
            </a:pPr>
            <a:r>
              <a:rPr lang="fr-FR" sz="2900" dirty="0" smtClean="0"/>
              <a:t>                                                         les virus enveloppés.</a:t>
            </a:r>
          </a:p>
          <a:p>
            <a:pPr>
              <a:buNone/>
            </a:pPr>
            <a:endParaRPr lang="fr-FR" sz="2000" dirty="0" smtClean="0"/>
          </a:p>
          <a:p>
            <a:pPr>
              <a:buNone/>
            </a:pPr>
            <a:r>
              <a:rPr lang="fr-FR" sz="2000" dirty="0" smtClean="0"/>
              <a:t>     </a:t>
            </a:r>
          </a:p>
          <a:p>
            <a:pPr>
              <a:buNone/>
            </a:pPr>
            <a:r>
              <a:rPr lang="fr-FR" sz="2000" dirty="0" smtClean="0"/>
              <a:t>     </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a:t>
            </a:fld>
            <a:endParaRPr lang="fr-BE"/>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142984"/>
          </a:xfrm>
        </p:spPr>
        <p:txBody>
          <a:bodyPr>
            <a:normAutofit fontScale="90000"/>
          </a:bodyPr>
          <a:lstStyle/>
          <a:p>
            <a:r>
              <a:rPr lang="fr-FR" sz="2400" u="sng" dirty="0" smtClean="0"/>
              <a:t/>
            </a:r>
            <a:br>
              <a:rPr lang="fr-FR" sz="2400" u="sng" dirty="0" smtClean="0"/>
            </a:br>
            <a:r>
              <a:rPr lang="fr-FR" sz="2400" u="sng" dirty="0" smtClean="0"/>
              <a:t>2.2.1. Les virus à ARN positif (ARN+) (</a:t>
            </a:r>
            <a:r>
              <a:rPr lang="fr-FR" sz="2400" b="1" u="sng" dirty="0" smtClean="0">
                <a:hlinkClick r:id="rId2"/>
              </a:rPr>
              <a:t>groupe IV selon Baltimore</a:t>
            </a:r>
            <a:r>
              <a:rPr lang="fr-FR" sz="2400" u="sng" dirty="0" smtClean="0"/>
              <a:t>):</a:t>
            </a:r>
            <a:endParaRPr lang="fr-FR" sz="2400" dirty="0"/>
          </a:p>
        </p:txBody>
      </p:sp>
      <p:sp>
        <p:nvSpPr>
          <p:cNvPr id="3" name="Espace réservé du contenu 2"/>
          <p:cNvSpPr>
            <a:spLocks noGrp="1"/>
          </p:cNvSpPr>
          <p:nvPr>
            <p:ph idx="1"/>
          </p:nvPr>
        </p:nvSpPr>
        <p:spPr>
          <a:xfrm>
            <a:off x="0" y="1285860"/>
            <a:ext cx="9144000" cy="5572140"/>
          </a:xfrm>
        </p:spPr>
        <p:txBody>
          <a:bodyPr>
            <a:normAutofit/>
          </a:bodyPr>
          <a:lstStyle/>
          <a:p>
            <a:pPr>
              <a:buNone/>
            </a:pPr>
            <a:r>
              <a:rPr lang="fr-FR" sz="2000" dirty="0" smtClean="0"/>
              <a:t>      </a:t>
            </a:r>
          </a:p>
          <a:p>
            <a:pPr>
              <a:buNone/>
            </a:pPr>
            <a:r>
              <a:rPr lang="fr-FR" sz="2000" dirty="0" smtClean="0"/>
              <a:t>      Chez d'autres virus comme les </a:t>
            </a:r>
            <a:r>
              <a:rPr lang="fr-FR" sz="2000" dirty="0" err="1" smtClean="0"/>
              <a:t>Togavirus</a:t>
            </a:r>
            <a:r>
              <a:rPr lang="fr-FR" sz="2000" dirty="0" smtClean="0"/>
              <a:t> ou les Coronavirus, </a:t>
            </a:r>
            <a:r>
              <a:rPr lang="fr-FR" sz="2000" dirty="0" smtClean="0">
                <a:solidFill>
                  <a:srgbClr val="C00000"/>
                </a:solidFill>
              </a:rPr>
              <a:t>seule une partie des protéines</a:t>
            </a:r>
            <a:r>
              <a:rPr lang="fr-FR" sz="2000" dirty="0" smtClean="0"/>
              <a:t> peut être produite en utilisant le </a:t>
            </a:r>
            <a:r>
              <a:rPr lang="fr-FR" sz="2000" dirty="0" smtClean="0">
                <a:solidFill>
                  <a:srgbClr val="C00000"/>
                </a:solidFill>
              </a:rPr>
              <a:t>génome comme </a:t>
            </a:r>
            <a:r>
              <a:rPr lang="fr-FR" sz="2000" dirty="0" err="1" smtClean="0">
                <a:solidFill>
                  <a:srgbClr val="C00000"/>
                </a:solidFill>
              </a:rPr>
              <a:t>ARNm</a:t>
            </a:r>
            <a:r>
              <a:rPr lang="fr-FR" sz="2000" dirty="0" smtClean="0">
                <a:solidFill>
                  <a:srgbClr val="C00000"/>
                </a:solidFill>
              </a:rPr>
              <a:t>. </a:t>
            </a:r>
          </a:p>
          <a:p>
            <a:pPr>
              <a:buNone/>
            </a:pPr>
            <a:r>
              <a:rPr lang="fr-FR" sz="2000" dirty="0" smtClean="0"/>
              <a:t>      Parmi ces protéines, on trouve: la </a:t>
            </a:r>
            <a:r>
              <a:rPr lang="fr-FR" sz="2000" dirty="0" smtClean="0">
                <a:solidFill>
                  <a:srgbClr val="FF0000"/>
                </a:solidFill>
              </a:rPr>
              <a:t>polymérase virale qui </a:t>
            </a:r>
            <a:r>
              <a:rPr lang="fr-FR" sz="2000" dirty="0" smtClean="0"/>
              <a:t>assurera:</a:t>
            </a:r>
          </a:p>
          <a:p>
            <a:pPr>
              <a:buNone/>
            </a:pPr>
            <a:r>
              <a:rPr lang="fr-FR" sz="2000" dirty="0" smtClean="0"/>
              <a:t>      la synthèse d'un brin complémentaire au génome (</a:t>
            </a:r>
            <a:r>
              <a:rPr lang="fr-FR" sz="2000" dirty="0" err="1" smtClean="0"/>
              <a:t>antigénome</a:t>
            </a:r>
            <a:r>
              <a:rPr lang="fr-FR" sz="2000" dirty="0" smtClean="0"/>
              <a:t>),</a:t>
            </a:r>
          </a:p>
          <a:p>
            <a:pPr>
              <a:buNone/>
            </a:pPr>
            <a:r>
              <a:rPr lang="fr-FR" sz="2000" dirty="0" smtClean="0"/>
              <a:t>      puis la synthèse d'</a:t>
            </a:r>
            <a:r>
              <a:rPr lang="fr-FR" sz="2000" dirty="0" err="1" smtClean="0"/>
              <a:t>ARNm</a:t>
            </a:r>
            <a:r>
              <a:rPr lang="fr-FR" sz="2000" dirty="0" smtClean="0"/>
              <a:t> génomiques ou </a:t>
            </a:r>
            <a:r>
              <a:rPr lang="fr-FR" sz="2000" dirty="0" err="1" smtClean="0"/>
              <a:t>sub-génomiques</a:t>
            </a:r>
            <a:r>
              <a:rPr lang="fr-FR" sz="2000" dirty="0" smtClean="0"/>
              <a:t>, qui permettent la traduction des autres protéines virales (souvent les protéines structurales). </a:t>
            </a:r>
          </a:p>
          <a:p>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20</a:t>
            </a:fld>
            <a:endParaRPr lang="fr-BE"/>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descr="fig1.5.9.gif"/>
          <p:cNvPicPr>
            <a:picLocks noGrp="1" noChangeAspect="1"/>
          </p:cNvPicPr>
          <p:nvPr>
            <p:ph idx="1"/>
          </p:nvPr>
        </p:nvPicPr>
        <p:blipFill>
          <a:blip r:embed="rId2"/>
          <a:stretch>
            <a:fillRect/>
          </a:stretch>
        </p:blipFill>
        <p:spPr>
          <a:xfrm>
            <a:off x="285720" y="0"/>
            <a:ext cx="8112570" cy="5715016"/>
          </a:xfrm>
        </p:spPr>
      </p:pic>
      <p:sp>
        <p:nvSpPr>
          <p:cNvPr id="4" name="Espace réservé du numéro de diapositive 3"/>
          <p:cNvSpPr>
            <a:spLocks noGrp="1"/>
          </p:cNvSpPr>
          <p:nvPr>
            <p:ph type="sldNum" sz="quarter" idx="12"/>
          </p:nvPr>
        </p:nvSpPr>
        <p:spPr/>
        <p:txBody>
          <a:bodyPr/>
          <a:lstStyle/>
          <a:p>
            <a:fld id="{CF4668DC-857F-487D-BFFA-8C0CA5037977}" type="slidenum">
              <a:rPr lang="fr-BE" smtClean="0"/>
              <a:pPr/>
              <a:t>21</a:t>
            </a:fld>
            <a:endParaRPr lang="fr-BE"/>
          </a:p>
        </p:txBody>
      </p:sp>
      <p:sp>
        <p:nvSpPr>
          <p:cNvPr id="6" name="Rectangle 5"/>
          <p:cNvSpPr/>
          <p:nvPr/>
        </p:nvSpPr>
        <p:spPr>
          <a:xfrm>
            <a:off x="1357290" y="5857892"/>
            <a:ext cx="6286544" cy="400110"/>
          </a:xfrm>
          <a:prstGeom prst="rect">
            <a:avLst/>
          </a:prstGeom>
        </p:spPr>
        <p:txBody>
          <a:bodyPr wrap="square">
            <a:spAutoFit/>
          </a:bodyPr>
          <a:lstStyle/>
          <a:p>
            <a:r>
              <a:rPr lang="fr-FR" sz="2000" u="sng" dirty="0" smtClean="0"/>
              <a:t>Réplication des virus à ARN+ (sans </a:t>
            </a:r>
            <a:r>
              <a:rPr lang="fr-FR" sz="2000" u="sng" dirty="0" err="1" smtClean="0"/>
              <a:t>ARNm</a:t>
            </a:r>
            <a:r>
              <a:rPr lang="fr-FR" sz="2000" u="sng" dirty="0" smtClean="0"/>
              <a:t> </a:t>
            </a:r>
            <a:r>
              <a:rPr lang="fr-FR" sz="2000" u="sng" dirty="0" err="1" smtClean="0"/>
              <a:t>sub-génomique</a:t>
            </a:r>
            <a:r>
              <a:rPr lang="fr-FR" sz="2000" i="1" dirty="0" smtClean="0"/>
              <a:t>)</a:t>
            </a:r>
            <a:endParaRPr lang="fr-FR" sz="20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descr="fig1.5.10.gif"/>
          <p:cNvPicPr>
            <a:picLocks noGrp="1" noChangeAspect="1"/>
          </p:cNvPicPr>
          <p:nvPr>
            <p:ph idx="1"/>
          </p:nvPr>
        </p:nvPicPr>
        <p:blipFill>
          <a:blip r:embed="rId2"/>
          <a:stretch>
            <a:fillRect/>
          </a:stretch>
        </p:blipFill>
        <p:spPr>
          <a:xfrm>
            <a:off x="571472" y="0"/>
            <a:ext cx="8572528" cy="5857892"/>
          </a:xfrm>
        </p:spPr>
      </p:pic>
      <p:sp>
        <p:nvSpPr>
          <p:cNvPr id="4" name="Espace réservé du numéro de diapositive 3"/>
          <p:cNvSpPr>
            <a:spLocks noGrp="1"/>
          </p:cNvSpPr>
          <p:nvPr>
            <p:ph type="sldNum" sz="quarter" idx="12"/>
          </p:nvPr>
        </p:nvSpPr>
        <p:spPr/>
        <p:txBody>
          <a:bodyPr/>
          <a:lstStyle/>
          <a:p>
            <a:fld id="{CF4668DC-857F-487D-BFFA-8C0CA5037977}" type="slidenum">
              <a:rPr lang="fr-BE" smtClean="0"/>
              <a:pPr/>
              <a:t>22</a:t>
            </a:fld>
            <a:endParaRPr lang="fr-BE"/>
          </a:p>
        </p:txBody>
      </p:sp>
      <p:sp>
        <p:nvSpPr>
          <p:cNvPr id="6" name="Rectangle 5"/>
          <p:cNvSpPr/>
          <p:nvPr/>
        </p:nvSpPr>
        <p:spPr>
          <a:xfrm>
            <a:off x="1428728" y="6000768"/>
            <a:ext cx="6215106" cy="400110"/>
          </a:xfrm>
          <a:prstGeom prst="rect">
            <a:avLst/>
          </a:prstGeom>
        </p:spPr>
        <p:txBody>
          <a:bodyPr wrap="square">
            <a:spAutoFit/>
          </a:bodyPr>
          <a:lstStyle/>
          <a:p>
            <a:r>
              <a:rPr lang="fr-FR" sz="2000" u="sng" dirty="0" smtClean="0"/>
              <a:t>Réplication des virus à ARN+ (avec </a:t>
            </a:r>
            <a:r>
              <a:rPr lang="fr-FR" sz="2000" u="sng" dirty="0" err="1" smtClean="0"/>
              <a:t>ARNm</a:t>
            </a:r>
            <a:r>
              <a:rPr lang="fr-FR" sz="2000" u="sng" dirty="0" smtClean="0"/>
              <a:t> </a:t>
            </a:r>
            <a:r>
              <a:rPr lang="fr-FR" sz="2000" u="sng" dirty="0" err="1" smtClean="0"/>
              <a:t>sub-génomique</a:t>
            </a:r>
            <a:r>
              <a:rPr lang="fr-FR" i="1" dirty="0" smtClean="0"/>
              <a:t>)</a:t>
            </a:r>
            <a:endParaRPr lang="fr-F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u="sng" dirty="0" smtClean="0"/>
              <a:t>2.2.2. Les virus à ARN négatif (ARN-) (</a:t>
            </a:r>
            <a:r>
              <a:rPr lang="fr-FR" sz="2400" b="1" u="sng" dirty="0" smtClean="0">
                <a:hlinkClick r:id="rId3"/>
              </a:rPr>
              <a:t>Groupe V selon Baltimore</a:t>
            </a:r>
            <a:r>
              <a:rPr lang="fr-FR" sz="2400" u="sng" dirty="0" smtClean="0"/>
              <a:t>)</a:t>
            </a:r>
            <a:br>
              <a:rPr lang="fr-FR" sz="2400" u="sng" dirty="0" smtClean="0"/>
            </a:br>
            <a:endParaRPr lang="fr-FR" sz="2400" u="sng" dirty="0"/>
          </a:p>
        </p:txBody>
      </p:sp>
      <p:sp>
        <p:nvSpPr>
          <p:cNvPr id="3" name="Espace réservé du contenu 2"/>
          <p:cNvSpPr>
            <a:spLocks noGrp="1"/>
          </p:cNvSpPr>
          <p:nvPr>
            <p:ph idx="1"/>
          </p:nvPr>
        </p:nvSpPr>
        <p:spPr>
          <a:xfrm>
            <a:off x="0" y="1071546"/>
            <a:ext cx="9144000" cy="5786454"/>
          </a:xfrm>
        </p:spPr>
        <p:txBody>
          <a:bodyPr>
            <a:normAutofit/>
          </a:bodyPr>
          <a:lstStyle/>
          <a:p>
            <a:pPr>
              <a:buNone/>
            </a:pPr>
            <a:r>
              <a:rPr lang="fr-FR" sz="2000" dirty="0" smtClean="0"/>
              <a:t>      Les virus à ARN négatif "ARN-" (</a:t>
            </a:r>
            <a:r>
              <a:rPr lang="fr-FR" sz="2000" dirty="0" err="1" smtClean="0"/>
              <a:t>rhabdovirus</a:t>
            </a:r>
            <a:r>
              <a:rPr lang="fr-FR" sz="2000" dirty="0" smtClean="0"/>
              <a:t>, Paramyxovirus, </a:t>
            </a:r>
            <a:r>
              <a:rPr lang="fr-FR" sz="2000" dirty="0" err="1" smtClean="0"/>
              <a:t>Orthomyxovirus</a:t>
            </a:r>
            <a:r>
              <a:rPr lang="fr-FR" sz="2000" dirty="0" smtClean="0"/>
              <a:t>) </a:t>
            </a:r>
            <a:endParaRPr lang="fr-FR" sz="2000" dirty="0" smtClean="0"/>
          </a:p>
          <a:p>
            <a:pPr>
              <a:buNone/>
            </a:pPr>
            <a:r>
              <a:rPr lang="fr-FR" sz="2000" dirty="0" smtClean="0"/>
              <a:t> </a:t>
            </a:r>
            <a:r>
              <a:rPr lang="fr-FR" sz="2000" dirty="0" smtClean="0"/>
              <a:t>     </a:t>
            </a:r>
            <a:r>
              <a:rPr lang="fr-FR" sz="2000" dirty="0" smtClean="0"/>
              <a:t>ont </a:t>
            </a:r>
            <a:r>
              <a:rPr lang="fr-FR" sz="2000" dirty="0" smtClean="0"/>
              <a:t>un génome dont la polarité est complémentaire à celle des </a:t>
            </a:r>
            <a:r>
              <a:rPr lang="fr-FR" sz="2000" dirty="0" err="1" smtClean="0"/>
              <a:t>ARNs</a:t>
            </a:r>
            <a:r>
              <a:rPr lang="fr-FR" sz="2000" dirty="0" smtClean="0"/>
              <a:t> messagers. </a:t>
            </a:r>
          </a:p>
          <a:p>
            <a:pPr>
              <a:buNone/>
            </a:pPr>
            <a:r>
              <a:rPr lang="fr-FR" sz="2000" dirty="0" smtClean="0"/>
              <a:t>      Les génomes de ces virus </a:t>
            </a:r>
            <a:r>
              <a:rPr lang="fr-FR" sz="2000" dirty="0" smtClean="0">
                <a:solidFill>
                  <a:srgbClr val="C00000"/>
                </a:solidFill>
              </a:rPr>
              <a:t>ne peuvent être utilisés directement par les ribosomes cellulaires</a:t>
            </a:r>
            <a:r>
              <a:rPr lang="fr-FR" sz="2000" dirty="0" smtClean="0"/>
              <a:t> pour assurer la traduction.</a:t>
            </a:r>
            <a:br>
              <a:rPr lang="fr-FR" sz="2000" dirty="0" smtClean="0"/>
            </a:br>
            <a:r>
              <a:rPr lang="fr-FR" sz="2000" dirty="0" smtClean="0"/>
              <a:t/>
            </a:r>
            <a:br>
              <a:rPr lang="fr-FR" sz="2000" dirty="0" smtClean="0"/>
            </a:br>
            <a:r>
              <a:rPr lang="fr-FR" sz="2000" dirty="0" smtClean="0"/>
              <a:t>- Comme dans le cas des virus à ARN+, la polymérase utilisée par ces virus est codée par le génome viral. C’est </a:t>
            </a:r>
            <a:r>
              <a:rPr lang="fr-FR" sz="2000" u="sng" dirty="0" smtClean="0"/>
              <a:t>une ARN-polymérase ARN-dépendante</a:t>
            </a:r>
            <a:r>
              <a:rPr lang="fr-FR" sz="2000" dirty="0" smtClean="0"/>
              <a:t> qui assure les fonctions de </a:t>
            </a:r>
            <a:r>
              <a:rPr lang="fr-FR" sz="2000" dirty="0" smtClean="0">
                <a:solidFill>
                  <a:srgbClr val="C00000"/>
                </a:solidFill>
              </a:rPr>
              <a:t>transcription</a:t>
            </a:r>
            <a:r>
              <a:rPr lang="fr-FR" sz="2000" dirty="0" smtClean="0"/>
              <a:t> et de </a:t>
            </a:r>
            <a:r>
              <a:rPr lang="fr-FR" sz="2000" dirty="0" smtClean="0">
                <a:solidFill>
                  <a:srgbClr val="C00000"/>
                </a:solidFill>
              </a:rPr>
              <a:t>réplication du génome</a:t>
            </a:r>
            <a:r>
              <a:rPr lang="fr-FR" sz="2000" dirty="0" smtClean="0"/>
              <a:t>.</a:t>
            </a:r>
            <a:br>
              <a:rPr lang="fr-FR" sz="2000" dirty="0" smtClean="0"/>
            </a:br>
            <a:r>
              <a:rPr lang="fr-FR" sz="2000" dirty="0" smtClean="0"/>
              <a:t/>
            </a:r>
            <a:br>
              <a:rPr lang="fr-FR" sz="2000" dirty="0" smtClean="0"/>
            </a:br>
            <a:r>
              <a:rPr lang="fr-FR" sz="2000" dirty="0" smtClean="0"/>
              <a:t>- Pour la transcription, la polymérase codée par le virus forme, à partir du génome à ARN-, des </a:t>
            </a:r>
            <a:r>
              <a:rPr lang="fr-FR" sz="2000" dirty="0" err="1" smtClean="0"/>
              <a:t>ARNm</a:t>
            </a:r>
            <a:r>
              <a:rPr lang="fr-FR" sz="2000" dirty="0" smtClean="0"/>
              <a:t> </a:t>
            </a:r>
            <a:r>
              <a:rPr lang="fr-FR" sz="2000" dirty="0" err="1" smtClean="0"/>
              <a:t>sub-génomiques</a:t>
            </a:r>
            <a:r>
              <a:rPr lang="fr-FR" sz="2000" dirty="0" smtClean="0"/>
              <a:t> correspondant à chaque "gène". </a:t>
            </a:r>
          </a:p>
          <a:p>
            <a:pPr>
              <a:buNone/>
            </a:pPr>
            <a:r>
              <a:rPr lang="fr-FR" sz="2000" dirty="0" smtClean="0"/>
              <a:t>      Ces </a:t>
            </a:r>
            <a:r>
              <a:rPr lang="fr-FR" sz="2000" dirty="0" err="1" smtClean="0"/>
              <a:t>ARNm</a:t>
            </a:r>
            <a:r>
              <a:rPr lang="fr-FR" sz="2000" dirty="0" smtClean="0"/>
              <a:t> sont  traduits par les ribosomes cellulaires.</a:t>
            </a:r>
          </a:p>
          <a:p>
            <a:pPr>
              <a:buNone/>
            </a:pPr>
            <a:r>
              <a:rPr lang="fr-FR" sz="2000" dirty="0" smtClean="0"/>
              <a:t>      Pour la réplication, la même polymérase synthétise un </a:t>
            </a:r>
            <a:r>
              <a:rPr lang="fr-FR" sz="2000" dirty="0" err="1" smtClean="0">
                <a:solidFill>
                  <a:srgbClr val="C00000"/>
                </a:solidFill>
              </a:rPr>
              <a:t>antigénome</a:t>
            </a:r>
            <a:r>
              <a:rPr lang="fr-FR" sz="2000" dirty="0" smtClean="0"/>
              <a:t> (copie complémentaire de la totalité du génome) qui sert de </a:t>
            </a:r>
            <a:r>
              <a:rPr lang="fr-FR" sz="2000" dirty="0" smtClean="0">
                <a:solidFill>
                  <a:srgbClr val="C00000"/>
                </a:solidFill>
              </a:rPr>
              <a:t>matrice </a:t>
            </a:r>
            <a:r>
              <a:rPr lang="fr-FR" sz="2000" dirty="0" smtClean="0"/>
              <a:t>pour la production de nouveaux génomes à ARN-.</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23</a:t>
            </a:fld>
            <a:endParaRPr lang="fr-BE"/>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descr="fig1.5.11.gif"/>
          <p:cNvPicPr>
            <a:picLocks noGrp="1" noChangeAspect="1"/>
          </p:cNvPicPr>
          <p:nvPr>
            <p:ph idx="1"/>
          </p:nvPr>
        </p:nvPicPr>
        <p:blipFill>
          <a:blip r:embed="rId2"/>
          <a:stretch>
            <a:fillRect/>
          </a:stretch>
        </p:blipFill>
        <p:spPr>
          <a:xfrm>
            <a:off x="1214414" y="642918"/>
            <a:ext cx="6715172" cy="5172512"/>
          </a:xfrm>
        </p:spPr>
      </p:pic>
      <p:sp>
        <p:nvSpPr>
          <p:cNvPr id="4" name="Espace réservé du numéro de diapositive 3"/>
          <p:cNvSpPr>
            <a:spLocks noGrp="1"/>
          </p:cNvSpPr>
          <p:nvPr>
            <p:ph type="sldNum" sz="quarter" idx="12"/>
          </p:nvPr>
        </p:nvSpPr>
        <p:spPr/>
        <p:txBody>
          <a:bodyPr/>
          <a:lstStyle/>
          <a:p>
            <a:fld id="{CF4668DC-857F-487D-BFFA-8C0CA5037977}" type="slidenum">
              <a:rPr lang="fr-BE" smtClean="0"/>
              <a:pPr/>
              <a:t>24</a:t>
            </a:fld>
            <a:endParaRPr lang="fr-BE"/>
          </a:p>
        </p:txBody>
      </p:sp>
      <p:sp>
        <p:nvSpPr>
          <p:cNvPr id="6" name="Rectangle 5"/>
          <p:cNvSpPr/>
          <p:nvPr/>
        </p:nvSpPr>
        <p:spPr>
          <a:xfrm>
            <a:off x="2643174" y="5857892"/>
            <a:ext cx="3643338" cy="461665"/>
          </a:xfrm>
          <a:prstGeom prst="rect">
            <a:avLst/>
          </a:prstGeom>
        </p:spPr>
        <p:txBody>
          <a:bodyPr wrap="square">
            <a:spAutoFit/>
          </a:bodyPr>
          <a:lstStyle/>
          <a:p>
            <a:r>
              <a:rPr lang="fr-FR" sz="2400" u="sng" dirty="0" smtClean="0"/>
              <a:t>Réplication des virus à ARN-</a:t>
            </a:r>
            <a:endParaRPr lang="fr-FR" sz="2400" u="sng"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4638"/>
            <a:ext cx="8686800" cy="1143000"/>
          </a:xfrm>
        </p:spPr>
        <p:txBody>
          <a:bodyPr>
            <a:normAutofit fontScale="90000"/>
          </a:bodyPr>
          <a:lstStyle/>
          <a:p>
            <a:r>
              <a:rPr lang="fr-FR" sz="2400" u="sng" dirty="0" smtClean="0"/>
              <a:t/>
            </a:r>
            <a:br>
              <a:rPr lang="fr-FR" sz="2400" u="sng" dirty="0" smtClean="0"/>
            </a:br>
            <a:r>
              <a:rPr lang="fr-FR" sz="2400" dirty="0" smtClean="0"/>
              <a:t>     2.2.3. </a:t>
            </a:r>
            <a:r>
              <a:rPr lang="fr-FR" sz="2400" u="sng" dirty="0" smtClean="0"/>
              <a:t>Les virus à ARN double brin (</a:t>
            </a:r>
            <a:r>
              <a:rPr lang="fr-FR" sz="2400" u="sng" dirty="0" err="1" smtClean="0"/>
              <a:t>ARNds</a:t>
            </a:r>
            <a:r>
              <a:rPr lang="fr-FR" sz="2400" u="sng" dirty="0" smtClean="0"/>
              <a:t>) </a:t>
            </a:r>
            <a:r>
              <a:rPr lang="fr-FR" sz="2400" dirty="0" smtClean="0"/>
              <a:t>(</a:t>
            </a:r>
            <a:r>
              <a:rPr lang="fr-FR" sz="2400" b="1" dirty="0" smtClean="0">
                <a:hlinkClick r:id="rId2"/>
              </a:rPr>
              <a:t>Groupe III selon Baltimore</a:t>
            </a:r>
            <a:r>
              <a:rPr lang="fr-FR" sz="2400" dirty="0" smtClean="0"/>
              <a:t>)</a:t>
            </a:r>
            <a:br>
              <a:rPr lang="fr-FR" sz="2400" dirty="0" smtClean="0"/>
            </a:br>
            <a:endParaRPr lang="fr-FR" sz="2400" dirty="0"/>
          </a:p>
        </p:txBody>
      </p:sp>
      <p:sp>
        <p:nvSpPr>
          <p:cNvPr id="3" name="Espace réservé du contenu 2"/>
          <p:cNvSpPr>
            <a:spLocks noGrp="1"/>
          </p:cNvSpPr>
          <p:nvPr>
            <p:ph idx="1"/>
          </p:nvPr>
        </p:nvSpPr>
        <p:spPr>
          <a:xfrm>
            <a:off x="0" y="1214422"/>
            <a:ext cx="9144000" cy="5643578"/>
          </a:xfrm>
        </p:spPr>
        <p:txBody>
          <a:bodyPr>
            <a:normAutofit/>
          </a:bodyPr>
          <a:lstStyle/>
          <a:p>
            <a:pPr>
              <a:buNone/>
            </a:pPr>
            <a:r>
              <a:rPr lang="fr-FR" sz="2000" dirty="0" smtClean="0"/>
              <a:t>     </a:t>
            </a:r>
          </a:p>
          <a:p>
            <a:pPr>
              <a:buNone/>
            </a:pPr>
            <a:r>
              <a:rPr lang="fr-FR" sz="2000" dirty="0" smtClean="0"/>
              <a:t>      Certains virus comme les </a:t>
            </a:r>
            <a:r>
              <a:rPr lang="fr-FR" sz="2000" dirty="0" err="1" smtClean="0"/>
              <a:t>réovirus</a:t>
            </a:r>
            <a:r>
              <a:rPr lang="fr-FR" sz="2000" dirty="0" smtClean="0"/>
              <a:t>, les </a:t>
            </a:r>
            <a:r>
              <a:rPr lang="fr-FR" sz="2000" dirty="0" err="1" smtClean="0"/>
              <a:t>rotavirus</a:t>
            </a:r>
            <a:r>
              <a:rPr lang="fr-FR" sz="2000" dirty="0" smtClean="0"/>
              <a:t>, et les </a:t>
            </a:r>
            <a:r>
              <a:rPr lang="fr-FR" sz="2000" dirty="0" err="1" smtClean="0"/>
              <a:t>birnavirus</a:t>
            </a:r>
            <a:r>
              <a:rPr lang="fr-FR" sz="2000" dirty="0" smtClean="0"/>
              <a:t> ont un génome segmenté constitué d'ARN </a:t>
            </a:r>
            <a:r>
              <a:rPr lang="fr-FR" sz="2000" dirty="0" err="1" smtClean="0"/>
              <a:t>bicaténaire</a:t>
            </a:r>
            <a:r>
              <a:rPr lang="fr-FR" sz="2000" dirty="0" smtClean="0"/>
              <a:t>. </a:t>
            </a:r>
          </a:p>
          <a:p>
            <a:pPr>
              <a:buNone/>
            </a:pPr>
            <a:r>
              <a:rPr lang="fr-FR" sz="2000" dirty="0" smtClean="0"/>
              <a:t>      Le brin d'ARN- sert de </a:t>
            </a:r>
            <a:r>
              <a:rPr lang="fr-FR" sz="2000" dirty="0" smtClean="0">
                <a:solidFill>
                  <a:srgbClr val="C00000"/>
                </a:solidFill>
              </a:rPr>
              <a:t>matrice </a:t>
            </a:r>
            <a:r>
              <a:rPr lang="fr-FR" sz="2000" dirty="0" smtClean="0"/>
              <a:t>pour la production des </a:t>
            </a:r>
            <a:r>
              <a:rPr lang="fr-FR" sz="2000" dirty="0" smtClean="0">
                <a:solidFill>
                  <a:srgbClr val="C00000"/>
                </a:solidFill>
              </a:rPr>
              <a:t>différents </a:t>
            </a:r>
            <a:r>
              <a:rPr lang="fr-FR" sz="2000" dirty="0" err="1" smtClean="0">
                <a:solidFill>
                  <a:srgbClr val="C00000"/>
                </a:solidFill>
              </a:rPr>
              <a:t>ARNs</a:t>
            </a:r>
            <a:r>
              <a:rPr lang="fr-FR" sz="2000" dirty="0" smtClean="0">
                <a:solidFill>
                  <a:srgbClr val="C00000"/>
                </a:solidFill>
              </a:rPr>
              <a:t> messagers</a:t>
            </a:r>
            <a:r>
              <a:rPr lang="fr-FR" sz="2000" dirty="0" smtClean="0"/>
              <a:t>. Comme pour les autres virus à ARN, une </a:t>
            </a:r>
            <a:r>
              <a:rPr lang="fr-FR" sz="2000" dirty="0" smtClean="0">
                <a:solidFill>
                  <a:srgbClr val="C00000"/>
                </a:solidFill>
              </a:rPr>
              <a:t>polymérase</a:t>
            </a:r>
            <a:r>
              <a:rPr lang="fr-FR" sz="2000" dirty="0" smtClean="0"/>
              <a:t> codée par le virus transcrit et réplique le génome viral. </a:t>
            </a:r>
          </a:p>
          <a:p>
            <a:pPr>
              <a:buNone/>
            </a:pP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25</a:t>
            </a:fld>
            <a:endParaRPr lang="fr-BE"/>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u="sng" dirty="0" smtClean="0"/>
              <a:t>2.3. Les virus utilisant une transcriptase inverse:</a:t>
            </a:r>
            <a:r>
              <a:rPr lang="fr-FR" sz="2400" dirty="0" smtClean="0"/>
              <a:t/>
            </a:r>
            <a:br>
              <a:rPr lang="fr-FR" sz="2400" dirty="0" smtClean="0"/>
            </a:br>
            <a:endParaRPr lang="fr-FR" sz="2400" dirty="0"/>
          </a:p>
        </p:txBody>
      </p:sp>
      <p:sp>
        <p:nvSpPr>
          <p:cNvPr id="3" name="Espace réservé du contenu 2"/>
          <p:cNvSpPr>
            <a:spLocks noGrp="1"/>
          </p:cNvSpPr>
          <p:nvPr>
            <p:ph idx="1"/>
          </p:nvPr>
        </p:nvSpPr>
        <p:spPr>
          <a:xfrm>
            <a:off x="0" y="1071546"/>
            <a:ext cx="9144000" cy="5786454"/>
          </a:xfrm>
        </p:spPr>
        <p:txBody>
          <a:bodyPr>
            <a:normAutofit/>
          </a:bodyPr>
          <a:lstStyle/>
          <a:p>
            <a:pPr>
              <a:buNone/>
            </a:pPr>
            <a:r>
              <a:rPr lang="fr-FR" sz="2000" dirty="0" smtClean="0"/>
              <a:t>      Les </a:t>
            </a:r>
            <a:r>
              <a:rPr lang="fr-FR" sz="2000" b="1" dirty="0" smtClean="0"/>
              <a:t>rétrovirus</a:t>
            </a:r>
            <a:r>
              <a:rPr lang="fr-FR" sz="2000" dirty="0" smtClean="0"/>
              <a:t> (virus HIV, HTLV...), les </a:t>
            </a:r>
            <a:r>
              <a:rPr lang="fr-FR" sz="2000" dirty="0" err="1" smtClean="0"/>
              <a:t>hépadnavirus</a:t>
            </a:r>
            <a:r>
              <a:rPr lang="fr-FR" sz="2000" dirty="0" smtClean="0"/>
              <a:t> (virus de l'hépatite B)  code pour une </a:t>
            </a:r>
            <a:r>
              <a:rPr lang="fr-FR" sz="2000" b="1" dirty="0" smtClean="0"/>
              <a:t>transcriptase inverse (reverse transcriptase/RT)</a:t>
            </a:r>
            <a:r>
              <a:rPr lang="fr-FR" sz="2000" dirty="0" smtClean="0"/>
              <a:t> qui, au cours de leur cycle de réplication, </a:t>
            </a:r>
          </a:p>
          <a:p>
            <a:pPr>
              <a:buNone/>
            </a:pPr>
            <a:r>
              <a:rPr lang="fr-FR" sz="2000" dirty="0" smtClean="0"/>
              <a:t>      convertit </a:t>
            </a:r>
            <a:r>
              <a:rPr lang="fr-FR" sz="2000" dirty="0" smtClean="0">
                <a:solidFill>
                  <a:srgbClr val="C00000"/>
                </a:solidFill>
              </a:rPr>
              <a:t>un ARN+ viral en ADN double brin </a:t>
            </a:r>
            <a:r>
              <a:rPr lang="fr-FR" sz="2000" dirty="0" smtClean="0"/>
              <a:t>(</a:t>
            </a:r>
            <a:r>
              <a:rPr lang="fr-FR" sz="2000" dirty="0" err="1" smtClean="0"/>
              <a:t>rétrotranscription</a:t>
            </a:r>
            <a:r>
              <a:rPr lang="fr-FR" sz="2000" dirty="0" smtClean="0"/>
              <a:t>).</a:t>
            </a:r>
            <a:br>
              <a:rPr lang="fr-FR" sz="2000" dirty="0" smtClean="0"/>
            </a:br>
            <a:r>
              <a:rPr lang="fr-FR" sz="2000" dirty="0" smtClean="0"/>
              <a:t/>
            </a:r>
            <a:br>
              <a:rPr lang="fr-FR" sz="2000" dirty="0" smtClean="0"/>
            </a:br>
            <a:r>
              <a:rPr lang="fr-FR" sz="2000" dirty="0" smtClean="0"/>
              <a:t>Les rétrovirus: L'ARN est </a:t>
            </a:r>
            <a:r>
              <a:rPr lang="fr-FR" sz="2000" dirty="0" err="1" smtClean="0"/>
              <a:t>encapsidée</a:t>
            </a:r>
            <a:r>
              <a:rPr lang="fr-FR" sz="2000" dirty="0" smtClean="0"/>
              <a:t> pour former le virion et la </a:t>
            </a:r>
            <a:r>
              <a:rPr lang="fr-FR" sz="2000" dirty="0" err="1" smtClean="0"/>
              <a:t>rétrotranscription</a:t>
            </a:r>
            <a:r>
              <a:rPr lang="fr-FR" sz="2000" dirty="0" smtClean="0"/>
              <a:t> s'effectue au moment où la </a:t>
            </a:r>
            <a:r>
              <a:rPr lang="fr-FR" sz="2000" b="1" dirty="0" smtClean="0"/>
              <a:t>nucléocapside</a:t>
            </a:r>
            <a:r>
              <a:rPr lang="fr-FR" sz="2000" dirty="0" smtClean="0"/>
              <a:t> virale pénètre dans le cytoplasme de la cellule infectée (</a:t>
            </a:r>
            <a:r>
              <a:rPr lang="fr-FR" sz="2000" b="1" dirty="0" smtClean="0">
                <a:hlinkClick r:id="rId2"/>
              </a:rPr>
              <a:t>groupe VI selon Baltimore</a:t>
            </a:r>
            <a:r>
              <a:rPr lang="fr-FR" sz="2000" dirty="0" smtClean="0"/>
              <a:t>).</a:t>
            </a:r>
            <a:br>
              <a:rPr lang="fr-FR" sz="2000" dirty="0" smtClean="0"/>
            </a:br>
            <a:r>
              <a:rPr lang="fr-FR" sz="2000" dirty="0" smtClean="0"/>
              <a:t/>
            </a:r>
            <a:br>
              <a:rPr lang="fr-FR" sz="2000" dirty="0" smtClean="0"/>
            </a:br>
            <a:r>
              <a:rPr lang="fr-FR" sz="2000" dirty="0" smtClean="0"/>
              <a:t>L’autres cas (</a:t>
            </a:r>
            <a:r>
              <a:rPr lang="fr-FR" sz="2000" dirty="0" err="1" smtClean="0"/>
              <a:t>hepadnavirus</a:t>
            </a:r>
            <a:r>
              <a:rPr lang="fr-FR" sz="2000" dirty="0" smtClean="0"/>
              <a:t>):</a:t>
            </a:r>
          </a:p>
          <a:p>
            <a:pPr>
              <a:buNone/>
            </a:pPr>
            <a:r>
              <a:rPr lang="fr-FR" sz="2000" dirty="0" smtClean="0"/>
              <a:t>      la </a:t>
            </a:r>
            <a:r>
              <a:rPr lang="fr-FR" sz="2000" dirty="0" err="1" smtClean="0"/>
              <a:t>rétrotranscription</a:t>
            </a:r>
            <a:r>
              <a:rPr lang="fr-FR" sz="2000" dirty="0" smtClean="0"/>
              <a:t> s'effectue au moment où le virus quitte le cytoplasme de la cellule infectée. </a:t>
            </a:r>
          </a:p>
          <a:p>
            <a:pPr>
              <a:buNone/>
            </a:pPr>
            <a:r>
              <a:rPr lang="fr-FR" sz="2000" dirty="0" smtClean="0"/>
              <a:t>      C'est  un génome à ADN  </a:t>
            </a:r>
            <a:r>
              <a:rPr lang="fr-FR" sz="2000" dirty="0" err="1" smtClean="0"/>
              <a:t>encapsidé</a:t>
            </a:r>
            <a:r>
              <a:rPr lang="fr-FR" sz="2000" dirty="0" smtClean="0"/>
              <a:t> pour former les virions </a:t>
            </a:r>
          </a:p>
          <a:p>
            <a:pPr>
              <a:buNone/>
            </a:pPr>
            <a:r>
              <a:rPr lang="fr-FR" sz="2000" dirty="0" smtClean="0"/>
              <a:t>     (</a:t>
            </a:r>
            <a:r>
              <a:rPr lang="fr-FR" sz="2000" b="1" dirty="0" smtClean="0">
                <a:hlinkClick r:id="rId2"/>
              </a:rPr>
              <a:t>groupe VII selon Baltimore</a:t>
            </a:r>
            <a:r>
              <a:rPr lang="fr-FR" sz="2000" dirty="0" smtClean="0"/>
              <a:t>).</a:t>
            </a:r>
          </a:p>
          <a:p>
            <a:pPr>
              <a:buNone/>
            </a:pPr>
            <a:r>
              <a:rPr lang="fr-FR" sz="2000" dirty="0" smtClean="0"/>
              <a:t/>
            </a:r>
            <a:br>
              <a:rPr lang="fr-FR" sz="2000" dirty="0" smtClean="0"/>
            </a:b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26</a:t>
            </a:fld>
            <a:endParaRPr lang="fr-BE"/>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descr="fig1.5.12.gif"/>
          <p:cNvPicPr>
            <a:picLocks noGrp="1" noChangeAspect="1"/>
          </p:cNvPicPr>
          <p:nvPr>
            <p:ph idx="1"/>
          </p:nvPr>
        </p:nvPicPr>
        <p:blipFill>
          <a:blip r:embed="rId2"/>
          <a:stretch>
            <a:fillRect/>
          </a:stretch>
        </p:blipFill>
        <p:spPr>
          <a:xfrm>
            <a:off x="571472" y="642918"/>
            <a:ext cx="7429552" cy="4962528"/>
          </a:xfrm>
        </p:spPr>
      </p:pic>
      <p:sp>
        <p:nvSpPr>
          <p:cNvPr id="4" name="Espace réservé du numéro de diapositive 3"/>
          <p:cNvSpPr>
            <a:spLocks noGrp="1"/>
          </p:cNvSpPr>
          <p:nvPr>
            <p:ph type="sldNum" sz="quarter" idx="12"/>
          </p:nvPr>
        </p:nvSpPr>
        <p:spPr/>
        <p:txBody>
          <a:bodyPr/>
          <a:lstStyle/>
          <a:p>
            <a:fld id="{CF4668DC-857F-487D-BFFA-8C0CA5037977}" type="slidenum">
              <a:rPr lang="fr-BE" smtClean="0"/>
              <a:pPr/>
              <a:t>27</a:t>
            </a:fld>
            <a:endParaRPr lang="fr-BE"/>
          </a:p>
        </p:txBody>
      </p:sp>
      <p:sp>
        <p:nvSpPr>
          <p:cNvPr id="6" name="Rectangle 5"/>
          <p:cNvSpPr/>
          <p:nvPr/>
        </p:nvSpPr>
        <p:spPr>
          <a:xfrm>
            <a:off x="2357422" y="6072206"/>
            <a:ext cx="3714776" cy="461665"/>
          </a:xfrm>
          <a:prstGeom prst="rect">
            <a:avLst/>
          </a:prstGeom>
        </p:spPr>
        <p:txBody>
          <a:bodyPr wrap="square">
            <a:spAutoFit/>
          </a:bodyPr>
          <a:lstStyle/>
          <a:p>
            <a:r>
              <a:rPr lang="fr-FR" sz="2400" u="sng" dirty="0" smtClean="0"/>
              <a:t>Réplication des Rétrovirus</a:t>
            </a:r>
            <a:endParaRPr lang="fr-FR" sz="2400" u="sng"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071546"/>
          </a:xfrm>
        </p:spPr>
        <p:txBody>
          <a:bodyPr>
            <a:normAutofit fontScale="90000"/>
          </a:bodyPr>
          <a:lstStyle/>
          <a:p>
            <a:r>
              <a:rPr lang="fr-FR" sz="2400" dirty="0" smtClean="0"/>
              <a:t/>
            </a:r>
            <a:br>
              <a:rPr lang="fr-FR" sz="2400" dirty="0" smtClean="0"/>
            </a:br>
            <a:r>
              <a:rPr lang="fr-FR" sz="2700" u="sng" dirty="0" smtClean="0"/>
              <a:t>3. </a:t>
            </a:r>
            <a:r>
              <a:rPr lang="fr-FR" sz="2700" b="1" u="sng" dirty="0" smtClean="0"/>
              <a:t>Assemblage</a:t>
            </a:r>
            <a:r>
              <a:rPr lang="fr-FR" sz="2700" u="sng" dirty="0" smtClean="0"/>
              <a:t> et sortie:</a:t>
            </a:r>
            <a:br>
              <a:rPr lang="fr-FR" sz="2700" u="sng" dirty="0" smtClean="0"/>
            </a:br>
            <a:endParaRPr lang="fr-FR" sz="2700" u="sng" dirty="0"/>
          </a:p>
        </p:txBody>
      </p:sp>
      <p:sp>
        <p:nvSpPr>
          <p:cNvPr id="3" name="Espace réservé du contenu 2"/>
          <p:cNvSpPr>
            <a:spLocks noGrp="1"/>
          </p:cNvSpPr>
          <p:nvPr>
            <p:ph idx="1"/>
          </p:nvPr>
        </p:nvSpPr>
        <p:spPr>
          <a:xfrm>
            <a:off x="0" y="1214422"/>
            <a:ext cx="9144000" cy="5643578"/>
          </a:xfrm>
        </p:spPr>
        <p:txBody>
          <a:bodyPr>
            <a:normAutofit/>
          </a:bodyPr>
          <a:lstStyle/>
          <a:p>
            <a:pPr>
              <a:buNone/>
            </a:pPr>
            <a:r>
              <a:rPr lang="fr-FR" sz="2000" dirty="0" smtClean="0"/>
              <a:t>      Après la réplication du génome viral et la synthèse des protéines structurales, </a:t>
            </a:r>
            <a:endParaRPr lang="fr-FR" sz="2000" dirty="0" smtClean="0"/>
          </a:p>
          <a:p>
            <a:pPr>
              <a:buNone/>
            </a:pPr>
            <a:r>
              <a:rPr lang="fr-FR" sz="2000" dirty="0" smtClean="0"/>
              <a:t> </a:t>
            </a:r>
            <a:r>
              <a:rPr lang="fr-FR" sz="2000" dirty="0" smtClean="0"/>
              <a:t>    </a:t>
            </a:r>
            <a:r>
              <a:rPr lang="fr-FR" sz="2000" dirty="0" smtClean="0"/>
              <a:t>les </a:t>
            </a:r>
            <a:r>
              <a:rPr lang="fr-FR" sz="2000" dirty="0" smtClean="0"/>
              <a:t>virions sont assemblés et libérés par la cellule hôte, de manière à pouvoir se propager à d'autres cellules ou d'autres organismes.</a:t>
            </a:r>
          </a:p>
          <a:p>
            <a:pPr>
              <a:buNone/>
            </a:pPr>
            <a:r>
              <a:rPr lang="fr-FR" sz="2000" dirty="0" smtClean="0"/>
              <a:t>      </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28</a:t>
            </a:fld>
            <a:endParaRPr lang="fr-BE"/>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u="sng" dirty="0" smtClean="0"/>
              <a:t>3.1. Virus non-enveloppés:</a:t>
            </a:r>
            <a:r>
              <a:rPr lang="fr-FR" sz="2400" dirty="0" smtClean="0"/>
              <a:t/>
            </a:r>
            <a:br>
              <a:rPr lang="fr-FR" sz="2400" dirty="0" smtClean="0"/>
            </a:br>
            <a:endParaRPr lang="fr-FR" sz="2400" dirty="0"/>
          </a:p>
        </p:txBody>
      </p:sp>
      <p:sp>
        <p:nvSpPr>
          <p:cNvPr id="3" name="Espace réservé du contenu 2"/>
          <p:cNvSpPr>
            <a:spLocks noGrp="1"/>
          </p:cNvSpPr>
          <p:nvPr>
            <p:ph idx="1"/>
          </p:nvPr>
        </p:nvSpPr>
        <p:spPr>
          <a:xfrm>
            <a:off x="0" y="1000108"/>
            <a:ext cx="9144000" cy="5857892"/>
          </a:xfrm>
        </p:spPr>
        <p:txBody>
          <a:bodyPr>
            <a:normAutofit/>
          </a:bodyPr>
          <a:lstStyle/>
          <a:p>
            <a:pPr>
              <a:buNone/>
            </a:pPr>
            <a:r>
              <a:rPr lang="fr-FR" sz="2000" dirty="0" smtClean="0"/>
              <a:t>      Il semble que l'</a:t>
            </a:r>
            <a:r>
              <a:rPr lang="fr-FR" sz="2000" b="1" dirty="0" smtClean="0"/>
              <a:t>assemblage</a:t>
            </a:r>
            <a:r>
              <a:rPr lang="fr-FR" sz="2000" dirty="0" smtClean="0"/>
              <a:t> des </a:t>
            </a:r>
            <a:r>
              <a:rPr lang="fr-FR" sz="2000" b="1" dirty="0" smtClean="0"/>
              <a:t>virus non-enveloppés</a:t>
            </a:r>
            <a:r>
              <a:rPr lang="fr-FR" sz="2000" dirty="0" smtClean="0"/>
              <a:t> résulte d'un processus très efficace d'auto-assemblage associant le génome viral et les protéines de capside. Les virus matures s'accumulent dans le noyau ou le cytoplasme de la cellule infectée puis sont le plus souvent libérés par </a:t>
            </a:r>
            <a:r>
              <a:rPr lang="fr-FR" sz="2000" b="1" dirty="0" smtClean="0"/>
              <a:t>lyse cellulaire</a:t>
            </a:r>
            <a:r>
              <a:rPr lang="fr-FR" sz="2000" dirty="0" smtClean="0"/>
              <a:t>.</a:t>
            </a:r>
            <a:br>
              <a:rPr lang="fr-FR" sz="2000" dirty="0" smtClean="0"/>
            </a:br>
            <a:r>
              <a:rPr lang="fr-FR" sz="2000" dirty="0" smtClean="0"/>
              <a:t/>
            </a:r>
            <a:br>
              <a:rPr lang="fr-FR" sz="2000" dirty="0" smtClean="0"/>
            </a:br>
            <a:r>
              <a:rPr lang="fr-FR" sz="2000" dirty="0" smtClean="0"/>
              <a:t>Cette lyse survient suite à la désorganisation structurale et métabolique de la cellule infectée causée par la production massive des éléments viraux au détriment des protéines cellulaires.</a:t>
            </a:r>
            <a:br>
              <a:rPr lang="fr-FR" sz="2000" dirty="0" smtClean="0"/>
            </a:br>
            <a:r>
              <a:rPr lang="fr-FR" sz="2000" dirty="0" smtClean="0"/>
              <a:t/>
            </a:r>
            <a:br>
              <a:rPr lang="fr-FR" sz="2000" dirty="0" smtClean="0"/>
            </a:br>
            <a:r>
              <a:rPr lang="fr-FR" sz="2000" dirty="0" smtClean="0"/>
              <a:t> </a:t>
            </a:r>
            <a:r>
              <a:rPr lang="fr-FR" sz="2000" dirty="0" smtClean="0"/>
              <a:t>L</a:t>
            </a:r>
            <a:r>
              <a:rPr lang="fr-FR" sz="2000" dirty="0" smtClean="0"/>
              <a:t>a </a:t>
            </a:r>
            <a:r>
              <a:rPr lang="fr-FR" sz="2000" dirty="0" smtClean="0"/>
              <a:t>libération des virus nus peut s'observer en absence de lyse cellulaire, via la formation de vésicules extracellulaires. Ce type de </a:t>
            </a:r>
            <a:r>
              <a:rPr lang="fr-FR" sz="2000" dirty="0" err="1" smtClean="0"/>
              <a:t>relarguage</a:t>
            </a:r>
            <a:r>
              <a:rPr lang="fr-FR" sz="2000" dirty="0" smtClean="0"/>
              <a:t> a </a:t>
            </a:r>
            <a:r>
              <a:rPr lang="fr-FR" sz="2000" dirty="0" smtClean="0"/>
              <a:t>été </a:t>
            </a:r>
            <a:r>
              <a:rPr lang="fr-FR" sz="2000" dirty="0" smtClean="0"/>
              <a:t>documenté dans le cas de </a:t>
            </a:r>
            <a:r>
              <a:rPr lang="fr-FR" sz="2000" dirty="0" err="1" smtClean="0"/>
              <a:t>P</a:t>
            </a:r>
            <a:r>
              <a:rPr lang="fr-FR" sz="2000" dirty="0" err="1" smtClean="0"/>
              <a:t>icornavirus</a:t>
            </a:r>
            <a:r>
              <a:rPr lang="fr-FR" sz="2000" dirty="0" smtClean="0"/>
              <a:t> </a:t>
            </a:r>
            <a:r>
              <a:rPr lang="fr-FR" sz="2000" dirty="0" smtClean="0"/>
              <a:t>comme le virus de l'hépatite A ou le virus de la </a:t>
            </a:r>
            <a:r>
              <a:rPr lang="fr-FR" sz="2000" dirty="0" smtClean="0"/>
              <a:t>P</a:t>
            </a:r>
            <a:r>
              <a:rPr lang="fr-FR" sz="2000" dirty="0" smtClean="0"/>
              <a:t>oliomyélite</a:t>
            </a:r>
            <a:r>
              <a:rPr lang="fr-FR" sz="2000" dirty="0" smtClean="0"/>
              <a:t>.</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29</a:t>
            </a:fld>
            <a:endParaRPr lang="fr-BE"/>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214290"/>
            <a:ext cx="8572560" cy="1143000"/>
          </a:xfrm>
        </p:spPr>
        <p:txBody>
          <a:bodyPr>
            <a:normAutofit/>
          </a:bodyPr>
          <a:lstStyle/>
          <a:p>
            <a:r>
              <a:rPr lang="fr-FR" sz="2400" u="sng" dirty="0" smtClean="0">
                <a:effectLst>
                  <a:outerShdw blurRad="38100" dist="38100" dir="2700000" algn="tl">
                    <a:srgbClr val="000000">
                      <a:alpha val="43137"/>
                    </a:srgbClr>
                  </a:outerShdw>
                </a:effectLst>
              </a:rPr>
              <a:t>1. Attachement, pénétration (entrée) et </a:t>
            </a:r>
            <a:r>
              <a:rPr lang="fr-FR" sz="2400" b="1" u="sng" dirty="0" smtClean="0">
                <a:effectLst>
                  <a:outerShdw blurRad="38100" dist="38100" dir="2700000" algn="tl">
                    <a:srgbClr val="000000">
                      <a:alpha val="43137"/>
                    </a:srgbClr>
                  </a:outerShdw>
                </a:effectLst>
              </a:rPr>
              <a:t>décapsidation</a:t>
            </a:r>
            <a:r>
              <a:rPr lang="fr-FR" sz="2400" u="sng" dirty="0" smtClean="0">
                <a:effectLst>
                  <a:outerShdw blurRad="38100" dist="38100" dir="2700000" algn="tl">
                    <a:srgbClr val="000000">
                      <a:alpha val="43137"/>
                    </a:srgbClr>
                  </a:outerShdw>
                </a:effectLst>
              </a:rPr>
              <a:t> du virus</a:t>
            </a:r>
            <a:r>
              <a:rPr lang="fr-FR" sz="2400" dirty="0" smtClean="0"/>
              <a:t>:</a:t>
            </a:r>
            <a:br>
              <a:rPr lang="fr-FR" sz="2400" dirty="0" smtClean="0"/>
            </a:br>
            <a:endParaRPr lang="fr-FR" sz="2400" dirty="0"/>
          </a:p>
        </p:txBody>
      </p:sp>
      <p:sp>
        <p:nvSpPr>
          <p:cNvPr id="3" name="Espace réservé du contenu 2"/>
          <p:cNvSpPr>
            <a:spLocks noGrp="1"/>
          </p:cNvSpPr>
          <p:nvPr>
            <p:ph idx="1"/>
          </p:nvPr>
        </p:nvSpPr>
        <p:spPr>
          <a:xfrm>
            <a:off x="0" y="928670"/>
            <a:ext cx="9144000" cy="5929330"/>
          </a:xfrm>
        </p:spPr>
        <p:txBody>
          <a:bodyPr>
            <a:normAutofit/>
          </a:bodyPr>
          <a:lstStyle/>
          <a:p>
            <a:pPr>
              <a:buNone/>
            </a:pPr>
            <a:r>
              <a:rPr lang="fr-FR" sz="2000" dirty="0" smtClean="0"/>
              <a:t>        </a:t>
            </a:r>
            <a:r>
              <a:rPr lang="fr-FR" sz="2400" u="sng" dirty="0" smtClean="0"/>
              <a:t>1.1. Attachement:</a:t>
            </a:r>
          </a:p>
          <a:p>
            <a:pPr>
              <a:buNone/>
            </a:pPr>
            <a:r>
              <a:rPr lang="fr-FR" sz="2000" dirty="0" smtClean="0"/>
              <a:t>       </a:t>
            </a:r>
            <a:r>
              <a:rPr lang="fr-FR" sz="2000" u="sng" dirty="0" smtClean="0"/>
              <a:t>Adsorption du virus à la cellule cible:</a:t>
            </a:r>
          </a:p>
          <a:p>
            <a:pPr>
              <a:buNone/>
            </a:pPr>
            <a:r>
              <a:rPr lang="fr-FR" sz="2000" dirty="0" smtClean="0"/>
              <a:t>      - Le premier stade de l'infection est la rencontre du virus et de la cellule cible (adsorption).</a:t>
            </a:r>
          </a:p>
          <a:p>
            <a:pPr>
              <a:buNone/>
            </a:pPr>
            <a:r>
              <a:rPr lang="fr-FR" sz="2000" dirty="0" smtClean="0"/>
              <a:t>       L'attachement du virus à la cellule survient, suite à la reconnaissance d'un </a:t>
            </a:r>
            <a:r>
              <a:rPr lang="fr-FR" sz="2000" b="1" dirty="0" smtClean="0"/>
              <a:t>récepteur</a:t>
            </a:r>
            <a:r>
              <a:rPr lang="fr-FR" sz="2000" dirty="0" smtClean="0"/>
              <a:t> spécifique pour le virus =   à une protéine de surface de la cellule cible.</a:t>
            </a:r>
          </a:p>
          <a:p>
            <a:pPr>
              <a:buNone/>
            </a:pPr>
            <a:r>
              <a:rPr lang="fr-FR" sz="2000" dirty="0" smtClean="0"/>
              <a:t>      L'expression de ce </a:t>
            </a:r>
            <a:r>
              <a:rPr lang="fr-FR" sz="2000" b="1" dirty="0" smtClean="0"/>
              <a:t>récepteur</a:t>
            </a:r>
            <a:r>
              <a:rPr lang="fr-FR" sz="2000" dirty="0" smtClean="0"/>
              <a:t> est limitée à certains types de cellules ou de tissus.</a:t>
            </a:r>
          </a:p>
          <a:p>
            <a:pPr>
              <a:buNone/>
            </a:pPr>
            <a:r>
              <a:rPr lang="fr-FR" sz="2000" dirty="0" smtClean="0"/>
              <a:t>      Le </a:t>
            </a:r>
            <a:r>
              <a:rPr lang="fr-FR" sz="2000" b="1" dirty="0" smtClean="0"/>
              <a:t>récepteur</a:t>
            </a:r>
            <a:r>
              <a:rPr lang="fr-FR" sz="2000" dirty="0" smtClean="0"/>
              <a:t> est un déterminant crucial du </a:t>
            </a:r>
            <a:r>
              <a:rPr lang="fr-FR" sz="2000" dirty="0" smtClean="0">
                <a:solidFill>
                  <a:srgbClr val="FF0000"/>
                </a:solidFill>
              </a:rPr>
              <a:t>tropisme </a:t>
            </a:r>
            <a:r>
              <a:rPr lang="fr-FR" sz="2000" dirty="0" smtClean="0"/>
              <a:t>d'un virus.</a:t>
            </a:r>
            <a:br>
              <a:rPr lang="fr-FR" sz="2000" dirty="0" smtClean="0"/>
            </a:br>
            <a:r>
              <a:rPr lang="fr-FR" sz="2000" dirty="0" smtClean="0"/>
              <a:t>- Le virus:</a:t>
            </a:r>
          </a:p>
          <a:p>
            <a:pPr>
              <a:buNone/>
            </a:pPr>
            <a:r>
              <a:rPr lang="fr-FR" sz="2000" dirty="0" smtClean="0"/>
              <a:t>      la reconnaissance du </a:t>
            </a:r>
            <a:r>
              <a:rPr lang="fr-FR" sz="2000" b="1" dirty="0" smtClean="0"/>
              <a:t>récepteur</a:t>
            </a:r>
            <a:r>
              <a:rPr lang="fr-FR" sz="2000" dirty="0" smtClean="0"/>
              <a:t> cellulaire s'exerce par un composant externe du </a:t>
            </a:r>
            <a:r>
              <a:rPr lang="fr-FR" sz="2000" b="1" dirty="0" smtClean="0"/>
              <a:t>virion</a:t>
            </a:r>
            <a:r>
              <a:rPr lang="fr-FR" sz="2000" dirty="0" smtClean="0"/>
              <a:t>.</a:t>
            </a:r>
          </a:p>
          <a:p>
            <a:pPr>
              <a:buNone/>
            </a:pPr>
            <a:r>
              <a:rPr lang="fr-FR" sz="2000" dirty="0" smtClean="0"/>
              <a:t>      * des virus enveloppés:   des </a:t>
            </a:r>
            <a:r>
              <a:rPr lang="fr-FR" sz="2000" dirty="0" smtClean="0">
                <a:solidFill>
                  <a:srgbClr val="C00000"/>
                </a:solidFill>
              </a:rPr>
              <a:t>glycoprotéines de l'enveloppe virale </a:t>
            </a:r>
            <a:r>
              <a:rPr lang="fr-FR" sz="2000" dirty="0" smtClean="0"/>
              <a:t>assurent la reconnaissance d'un récepteur sur la cellule à infecter.</a:t>
            </a:r>
          </a:p>
          <a:p>
            <a:pPr>
              <a:buNone/>
            </a:pPr>
            <a:r>
              <a:rPr lang="fr-FR" sz="2000" dirty="0" smtClean="0"/>
              <a:t>      * des virus nus: cette interaction se fait par </a:t>
            </a:r>
            <a:r>
              <a:rPr lang="fr-FR" sz="2000" dirty="0" smtClean="0">
                <a:solidFill>
                  <a:srgbClr val="C00000"/>
                </a:solidFill>
              </a:rPr>
              <a:t>les protéines de la capside.</a:t>
            </a:r>
          </a:p>
          <a:p>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3</a:t>
            </a:fld>
            <a:endParaRPr lang="fr-BE"/>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214422"/>
          </a:xfrm>
        </p:spPr>
        <p:txBody>
          <a:bodyPr>
            <a:normAutofit/>
          </a:bodyPr>
          <a:lstStyle/>
          <a:p>
            <a:r>
              <a:rPr lang="fr-FR" sz="2400" u="sng" dirty="0" smtClean="0"/>
              <a:t>3.2. Virus enveloppés</a:t>
            </a:r>
            <a:r>
              <a:rPr lang="fr-FR" sz="2400" dirty="0" smtClean="0"/>
              <a:t>:</a:t>
            </a:r>
            <a:br>
              <a:rPr lang="fr-FR" sz="2400" dirty="0" smtClean="0"/>
            </a:br>
            <a:endParaRPr lang="fr-FR" sz="2400" dirty="0"/>
          </a:p>
        </p:txBody>
      </p:sp>
      <p:sp>
        <p:nvSpPr>
          <p:cNvPr id="3" name="Espace réservé du contenu 2"/>
          <p:cNvSpPr>
            <a:spLocks noGrp="1"/>
          </p:cNvSpPr>
          <p:nvPr>
            <p:ph idx="1"/>
          </p:nvPr>
        </p:nvSpPr>
        <p:spPr>
          <a:xfrm>
            <a:off x="0" y="1357298"/>
            <a:ext cx="9144000" cy="5500702"/>
          </a:xfrm>
        </p:spPr>
        <p:txBody>
          <a:bodyPr>
            <a:normAutofit/>
          </a:bodyPr>
          <a:lstStyle/>
          <a:p>
            <a:pPr>
              <a:buNone/>
            </a:pPr>
            <a:r>
              <a:rPr lang="fr-FR" sz="2000" dirty="0" smtClean="0"/>
              <a:t>      Les </a:t>
            </a:r>
            <a:r>
              <a:rPr lang="fr-FR" sz="2000" b="1" dirty="0" smtClean="0"/>
              <a:t>virus enveloppés</a:t>
            </a:r>
            <a:r>
              <a:rPr lang="fr-FR" sz="2000" dirty="0" smtClean="0"/>
              <a:t> sont libérés des cellules infectées par </a:t>
            </a:r>
            <a:r>
              <a:rPr lang="fr-FR" sz="2000" b="1" dirty="0" smtClean="0"/>
              <a:t>bourgeonnement</a:t>
            </a:r>
            <a:r>
              <a:rPr lang="fr-FR" sz="2000" dirty="0" smtClean="0"/>
              <a:t>. Les glycoprotéines codées par ces virus sont insérées dans la membrane plasmique cellulaire.</a:t>
            </a:r>
            <a:br>
              <a:rPr lang="fr-FR" sz="2000" dirty="0" smtClean="0"/>
            </a:br>
            <a:r>
              <a:rPr lang="fr-FR" sz="2000" dirty="0" smtClean="0"/>
              <a:t/>
            </a:r>
            <a:br>
              <a:rPr lang="fr-FR" sz="2000" dirty="0" smtClean="0"/>
            </a:br>
            <a:r>
              <a:rPr lang="fr-FR" sz="2000" dirty="0" smtClean="0"/>
              <a:t>Les nucléocapsides assemblées dans le noyau ou le cytoplasme vont aller interagir avec les régions de membrane hérissées de glycoprotéines. </a:t>
            </a:r>
          </a:p>
          <a:p>
            <a:pPr>
              <a:buNone/>
            </a:pPr>
            <a:r>
              <a:rPr lang="fr-FR" sz="2000" dirty="0" smtClean="0"/>
              <a:t>      Cette interaction se fait le plus souvent par l'entremise d'une protéine de matrice, localisée à la surface interne de la membrane plasmique.</a:t>
            </a:r>
            <a:br>
              <a:rPr lang="fr-FR" sz="2000" dirty="0" smtClean="0"/>
            </a:br>
            <a:r>
              <a:rPr lang="fr-FR" sz="2000" dirty="0" smtClean="0"/>
              <a:t/>
            </a:r>
            <a:br>
              <a:rPr lang="fr-FR" sz="2000" dirty="0" smtClean="0"/>
            </a:br>
            <a:r>
              <a:rPr lang="fr-FR" sz="2000" dirty="0" smtClean="0"/>
              <a:t>Le </a:t>
            </a:r>
            <a:r>
              <a:rPr lang="fr-FR" sz="2000" b="1" dirty="0" smtClean="0"/>
              <a:t>bourgeonnement</a:t>
            </a:r>
            <a:r>
              <a:rPr lang="fr-FR" sz="2000" dirty="0" smtClean="0"/>
              <a:t> s'initie alors et aboutit à la libération de nucléocapsides entourées d'une enveloppe correspondant à la membrane plasmique de la cellule productrice, dans laquelle sont insérées les glycoprotéines virales.</a:t>
            </a:r>
            <a:br>
              <a:rPr lang="fr-FR" sz="2000" dirty="0" smtClean="0"/>
            </a:br>
            <a:r>
              <a:rPr lang="fr-FR" sz="2000" dirty="0" smtClean="0"/>
              <a:t/>
            </a:r>
            <a:br>
              <a:rPr lang="fr-FR" sz="2000" dirty="0" smtClean="0"/>
            </a:br>
            <a:r>
              <a:rPr lang="fr-FR" sz="2000" dirty="0" smtClean="0"/>
              <a:t>A l'inverse de la libération par lyse cellulaire, la production de virus enveloppés par </a:t>
            </a:r>
            <a:r>
              <a:rPr lang="fr-FR" sz="2000" b="1" dirty="0" smtClean="0"/>
              <a:t>bourgeonnement</a:t>
            </a:r>
            <a:r>
              <a:rPr lang="fr-FR" sz="2000" dirty="0" smtClean="0"/>
              <a:t> ne s'accompagne pas forcément de la mort de la cellule productrice.</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30</a:t>
            </a:fld>
            <a:endParaRPr lang="fr-BE"/>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descr="fig1.5.15.gif"/>
          <p:cNvPicPr>
            <a:picLocks noGrp="1" noChangeAspect="1"/>
          </p:cNvPicPr>
          <p:nvPr>
            <p:ph idx="1"/>
          </p:nvPr>
        </p:nvPicPr>
        <p:blipFill>
          <a:blip r:embed="rId2"/>
          <a:stretch>
            <a:fillRect/>
          </a:stretch>
        </p:blipFill>
        <p:spPr>
          <a:xfrm>
            <a:off x="2143108" y="0"/>
            <a:ext cx="3929090" cy="7143776"/>
          </a:xfrm>
        </p:spPr>
      </p:pic>
      <p:sp>
        <p:nvSpPr>
          <p:cNvPr id="4" name="Espace réservé du numéro de diapositive 3"/>
          <p:cNvSpPr>
            <a:spLocks noGrp="1"/>
          </p:cNvSpPr>
          <p:nvPr>
            <p:ph type="sldNum" sz="quarter" idx="12"/>
          </p:nvPr>
        </p:nvSpPr>
        <p:spPr/>
        <p:txBody>
          <a:bodyPr/>
          <a:lstStyle/>
          <a:p>
            <a:fld id="{CF4668DC-857F-487D-BFFA-8C0CA5037977}" type="slidenum">
              <a:rPr lang="fr-BE" smtClean="0"/>
              <a:pPr/>
              <a:t>31</a:t>
            </a:fld>
            <a:endParaRPr lang="fr-BE"/>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32</a:t>
            </a:fld>
            <a:endParaRPr lang="fr-BE"/>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33</a:t>
            </a:fld>
            <a:endParaRPr lang="fr-BE"/>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34</a:t>
            </a:fld>
            <a:endParaRPr lang="fr-BE"/>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214422"/>
          </a:xfrm>
        </p:spPr>
        <p:txBody>
          <a:bodyPr>
            <a:normAutofit/>
          </a:bodyPr>
          <a:lstStyle/>
          <a:p>
            <a:r>
              <a:rPr lang="fr-FR" sz="2400" u="sng" dirty="0" smtClean="0"/>
              <a:t>Récepteur viral et interaction virus-récepteur" :</a:t>
            </a:r>
            <a:endParaRPr lang="fr-FR" sz="2400" u="sng" dirty="0"/>
          </a:p>
        </p:txBody>
      </p:sp>
      <p:sp>
        <p:nvSpPr>
          <p:cNvPr id="3" name="Espace réservé du contenu 2"/>
          <p:cNvSpPr>
            <a:spLocks noGrp="1"/>
          </p:cNvSpPr>
          <p:nvPr>
            <p:ph idx="1"/>
          </p:nvPr>
        </p:nvSpPr>
        <p:spPr>
          <a:xfrm>
            <a:off x="0" y="928670"/>
            <a:ext cx="9144000" cy="5929330"/>
          </a:xfrm>
        </p:spPr>
        <p:txBody>
          <a:bodyPr>
            <a:normAutofit/>
          </a:bodyPr>
          <a:lstStyle/>
          <a:p>
            <a:pPr>
              <a:buNone/>
            </a:pPr>
            <a:r>
              <a:rPr lang="fr-FR" sz="2000" dirty="0" smtClean="0"/>
              <a:t>      - </a:t>
            </a:r>
            <a:r>
              <a:rPr lang="fr-FR" sz="2000" u="sng" dirty="0" smtClean="0"/>
              <a:t>Le Récepteur </a:t>
            </a:r>
            <a:r>
              <a:rPr lang="fr-FR" sz="2000" dirty="0" smtClean="0"/>
              <a:t>:</a:t>
            </a:r>
          </a:p>
          <a:p>
            <a:pPr>
              <a:buNone/>
            </a:pPr>
            <a:r>
              <a:rPr lang="fr-FR" sz="2000" dirty="0" smtClean="0"/>
              <a:t>       utilisé par les virus pour se fixer sur la cellule hôte est une molécule de surface de cette cellule,  exemple:  </a:t>
            </a:r>
          </a:p>
          <a:p>
            <a:pPr>
              <a:buNone/>
            </a:pPr>
            <a:r>
              <a:rPr lang="fr-FR" sz="2000" dirty="0" smtClean="0"/>
              <a:t>       une protéine membranaire, un sucre (attaché à une protéine), des </a:t>
            </a:r>
            <a:r>
              <a:rPr lang="fr-FR" sz="2000" dirty="0" err="1" smtClean="0"/>
              <a:t>protéoglycanes</a:t>
            </a:r>
            <a:r>
              <a:rPr lang="fr-FR" sz="2000" dirty="0" smtClean="0"/>
              <a:t>, un </a:t>
            </a:r>
            <a:r>
              <a:rPr lang="fr-FR" sz="2000" dirty="0" err="1" smtClean="0"/>
              <a:t>glycosaminoglycane</a:t>
            </a:r>
            <a:r>
              <a:rPr lang="fr-FR" sz="2000" dirty="0" smtClean="0"/>
              <a:t> comme l'</a:t>
            </a:r>
            <a:r>
              <a:rPr lang="fr-FR" sz="2000" dirty="0" err="1" smtClean="0"/>
              <a:t>hérapan</a:t>
            </a:r>
            <a:r>
              <a:rPr lang="fr-FR" sz="2000" dirty="0" smtClean="0"/>
              <a:t> sulfate...</a:t>
            </a:r>
            <a:br>
              <a:rPr lang="fr-FR" sz="2000" dirty="0" smtClean="0"/>
            </a:br>
            <a:r>
              <a:rPr lang="fr-FR" sz="2000" dirty="0" smtClean="0"/>
              <a:t/>
            </a:r>
            <a:br>
              <a:rPr lang="fr-FR" sz="2000" dirty="0" smtClean="0"/>
            </a:br>
            <a:r>
              <a:rPr lang="fr-FR" sz="2000" dirty="0" smtClean="0"/>
              <a:t>- Il joue un rôle physiologique important pour la cellule :</a:t>
            </a:r>
          </a:p>
          <a:p>
            <a:pPr>
              <a:buNone/>
            </a:pPr>
            <a:r>
              <a:rPr lang="fr-FR" sz="2000" dirty="0" smtClean="0"/>
              <a:t>      interaction avec les cellules voisines, </a:t>
            </a:r>
          </a:p>
          <a:p>
            <a:pPr>
              <a:buNone/>
            </a:pPr>
            <a:r>
              <a:rPr lang="fr-FR" sz="2000" dirty="0" smtClean="0"/>
              <a:t>      capture et transport de composés extracellulaires....</a:t>
            </a:r>
          </a:p>
          <a:p>
            <a:pPr>
              <a:buNone/>
            </a:pPr>
            <a:r>
              <a:rPr lang="fr-FR" sz="2000" dirty="0" smtClean="0"/>
              <a:t/>
            </a:r>
            <a:br>
              <a:rPr lang="fr-FR" sz="2000" dirty="0" smtClean="0"/>
            </a:br>
            <a:r>
              <a:rPr lang="fr-FR" sz="2000" dirty="0" smtClean="0"/>
              <a:t>Par exemple, le </a:t>
            </a:r>
            <a:r>
              <a:rPr lang="fr-FR" sz="2000" b="1" dirty="0" smtClean="0"/>
              <a:t>virus HIV</a:t>
            </a:r>
            <a:r>
              <a:rPr lang="fr-FR" sz="2000" dirty="0" smtClean="0"/>
              <a:t> utilise comme </a:t>
            </a:r>
            <a:r>
              <a:rPr lang="fr-FR" sz="2000" dirty="0" smtClean="0">
                <a:solidFill>
                  <a:srgbClr val="002060"/>
                </a:solidFill>
              </a:rPr>
              <a:t>récepteur la molécule CD4</a:t>
            </a:r>
            <a:r>
              <a:rPr lang="fr-FR" sz="2000" dirty="0" smtClean="0"/>
              <a:t> (exprimée par les lymphocytes T et les macrophages, essentielle au fonctionnement des lymphocytes T CD4+, pour interagir avec les molécules du CMH II exprimées par les cellules présentatrices de l'</a:t>
            </a:r>
            <a:r>
              <a:rPr lang="fr-FR" sz="2000" b="1" dirty="0" smtClean="0"/>
              <a:t>antigène</a:t>
            </a:r>
            <a:r>
              <a:rPr lang="fr-FR" sz="2000" dirty="0" smtClean="0"/>
              <a:t>.</a:t>
            </a:r>
            <a:br>
              <a:rPr lang="fr-FR" sz="2000" dirty="0" smtClean="0"/>
            </a:br>
            <a:r>
              <a:rPr lang="fr-FR" sz="2000" dirty="0" smtClean="0"/>
              <a:t/>
            </a:r>
            <a:br>
              <a:rPr lang="fr-FR" sz="2000" dirty="0" smtClean="0"/>
            </a:b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4</a:t>
            </a:fld>
            <a:endParaRPr lang="fr-BE"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214422"/>
          </a:xfrm>
        </p:spPr>
        <p:txBody>
          <a:bodyPr>
            <a:normAutofit/>
          </a:bodyPr>
          <a:lstStyle/>
          <a:p>
            <a:r>
              <a:rPr lang="fr-FR" sz="2400" u="sng" dirty="0" smtClean="0"/>
              <a:t>Le Récepteur Viral:</a:t>
            </a:r>
            <a:endParaRPr lang="fr-FR" sz="2400" u="sng" dirty="0"/>
          </a:p>
        </p:txBody>
      </p:sp>
      <p:sp>
        <p:nvSpPr>
          <p:cNvPr id="3" name="Espace réservé du contenu 2"/>
          <p:cNvSpPr>
            <a:spLocks noGrp="1"/>
          </p:cNvSpPr>
          <p:nvPr>
            <p:ph idx="1"/>
          </p:nvPr>
        </p:nvSpPr>
        <p:spPr>
          <a:xfrm>
            <a:off x="0" y="1357298"/>
            <a:ext cx="9144000" cy="5500702"/>
          </a:xfrm>
        </p:spPr>
        <p:txBody>
          <a:bodyPr>
            <a:normAutofit/>
          </a:bodyPr>
          <a:lstStyle/>
          <a:p>
            <a:pPr>
              <a:buNone/>
            </a:pPr>
            <a:r>
              <a:rPr lang="fr-FR" sz="2000" dirty="0" smtClean="0"/>
              <a:t>    - L'interaction entre le virus et le récepteur est spécifique. </a:t>
            </a:r>
          </a:p>
          <a:p>
            <a:pPr>
              <a:buNone/>
            </a:pPr>
            <a:r>
              <a:rPr lang="fr-FR" sz="2000" dirty="0" smtClean="0"/>
              <a:t>      Chaque espèce de virus  reconnaît un récepteur donné</a:t>
            </a:r>
          </a:p>
          <a:p>
            <a:pPr>
              <a:buNone/>
            </a:pPr>
            <a:r>
              <a:rPr lang="fr-FR" sz="2000" dirty="0" smtClean="0"/>
              <a:t>      (à l’exception de virus d'espèces différentes ayant un récepteur commun). </a:t>
            </a:r>
            <a:br>
              <a:rPr lang="fr-FR" sz="2000" dirty="0" smtClean="0"/>
            </a:br>
            <a:r>
              <a:rPr lang="fr-FR" sz="2000" dirty="0" smtClean="0"/>
              <a:t/>
            </a:r>
            <a:br>
              <a:rPr lang="fr-FR" sz="2000" dirty="0" smtClean="0"/>
            </a:br>
            <a:r>
              <a:rPr lang="fr-FR" sz="2000" dirty="0" smtClean="0"/>
              <a:t>- "</a:t>
            </a:r>
            <a:r>
              <a:rPr lang="fr-FR" sz="2000" b="1" dirty="0" err="1" smtClean="0"/>
              <a:t>Co-récepteur</a:t>
            </a:r>
            <a:r>
              <a:rPr lang="fr-FR" sz="2000" dirty="0" smtClean="0"/>
              <a:t>": l'infection d'une cellule fait intervenir la reconnaissance d'une autre molécule cellulaire, c’est le  </a:t>
            </a:r>
            <a:r>
              <a:rPr lang="fr-FR" sz="2000" b="1" dirty="0" err="1" smtClean="0"/>
              <a:t>co-récepteur</a:t>
            </a:r>
            <a:r>
              <a:rPr lang="fr-FR" sz="2000" dirty="0" smtClean="0"/>
              <a:t>.</a:t>
            </a:r>
          </a:p>
          <a:p>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5</a:t>
            </a:fld>
            <a:endParaRPr lang="fr-BE"/>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CF4668DC-857F-487D-BFFA-8C0CA5037977}" type="slidenum">
              <a:rPr lang="fr-BE" smtClean="0"/>
              <a:pPr/>
              <a:t>6</a:t>
            </a:fld>
            <a:endParaRPr lang="fr-BE"/>
          </a:p>
        </p:txBody>
      </p:sp>
      <p:pic>
        <p:nvPicPr>
          <p:cNvPr id="1026" name="Picture 2"/>
          <p:cNvPicPr>
            <a:picLocks noGrp="1" noChangeAspect="1" noChangeArrowheads="1"/>
          </p:cNvPicPr>
          <p:nvPr>
            <p:ph idx="1"/>
          </p:nvPr>
        </p:nvPicPr>
        <p:blipFill>
          <a:blip r:embed="rId2"/>
          <a:srcRect/>
          <a:stretch>
            <a:fillRect/>
          </a:stretch>
        </p:blipFill>
        <p:spPr bwMode="auto">
          <a:xfrm>
            <a:off x="2071670" y="357166"/>
            <a:ext cx="4933962" cy="4643470"/>
          </a:xfrm>
          <a:prstGeom prst="rect">
            <a:avLst/>
          </a:prstGeom>
          <a:noFill/>
          <a:ln w="9525">
            <a:noFill/>
            <a:miter lim="800000"/>
            <a:headEnd/>
            <a:tailEnd/>
          </a:ln>
          <a:effectLst/>
        </p:spPr>
      </p:pic>
      <p:sp>
        <p:nvSpPr>
          <p:cNvPr id="6" name="Rectangle 5"/>
          <p:cNvSpPr/>
          <p:nvPr/>
        </p:nvSpPr>
        <p:spPr>
          <a:xfrm>
            <a:off x="714348" y="5429264"/>
            <a:ext cx="7858180" cy="1200329"/>
          </a:xfrm>
          <a:prstGeom prst="rect">
            <a:avLst/>
          </a:prstGeom>
        </p:spPr>
        <p:txBody>
          <a:bodyPr wrap="square">
            <a:spAutoFit/>
          </a:bodyPr>
          <a:lstStyle/>
          <a:p>
            <a:r>
              <a:rPr lang="fr-FR" i="1" u="sng" dirty="0" smtClean="0"/>
              <a:t>Illustration de l’interaction virus (gauche) - récepteur (droite) :</a:t>
            </a:r>
          </a:p>
          <a:p>
            <a:r>
              <a:rPr lang="fr-FR" i="1" dirty="0" smtClean="0"/>
              <a:t>montrant la complémentarité de structure </a:t>
            </a:r>
          </a:p>
          <a:p>
            <a:r>
              <a:rPr lang="fr-FR" i="1" dirty="0" smtClean="0"/>
              <a:t>et les interactions entre une protéine de surface du virus ,</a:t>
            </a:r>
          </a:p>
          <a:p>
            <a:r>
              <a:rPr lang="fr-FR" i="1" dirty="0" smtClean="0"/>
              <a:t> et le récepteur cellulaire. </a:t>
            </a:r>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u="sng" dirty="0" smtClean="0"/>
              <a:t>Interaction virion - récepteur :</a:t>
            </a:r>
            <a:endParaRPr lang="fr-FR" sz="2800" u="sng" dirty="0"/>
          </a:p>
        </p:txBody>
      </p:sp>
      <p:sp>
        <p:nvSpPr>
          <p:cNvPr id="3" name="Espace réservé du contenu 2"/>
          <p:cNvSpPr>
            <a:spLocks noGrp="1"/>
          </p:cNvSpPr>
          <p:nvPr>
            <p:ph idx="1"/>
          </p:nvPr>
        </p:nvSpPr>
        <p:spPr>
          <a:xfrm>
            <a:off x="0" y="1600200"/>
            <a:ext cx="9144000" cy="5257800"/>
          </a:xfrm>
        </p:spPr>
        <p:txBody>
          <a:bodyPr>
            <a:normAutofit/>
          </a:bodyPr>
          <a:lstStyle/>
          <a:p>
            <a:pPr>
              <a:buNone/>
            </a:pPr>
            <a:r>
              <a:rPr lang="fr-FR" sz="2000" dirty="0" smtClean="0"/>
              <a:t/>
            </a:r>
            <a:br>
              <a:rPr lang="fr-FR" sz="2000" dirty="0" smtClean="0"/>
            </a:br>
            <a:r>
              <a:rPr lang="fr-FR" sz="2000" dirty="0" smtClean="0"/>
              <a:t/>
            </a:r>
            <a:br>
              <a:rPr lang="fr-FR" sz="2000" dirty="0" smtClean="0"/>
            </a:br>
            <a:r>
              <a:rPr lang="fr-FR" sz="2000" dirty="0" smtClean="0"/>
              <a:t>L'interaction entre le </a:t>
            </a:r>
            <a:r>
              <a:rPr lang="fr-FR" sz="2000" b="1" dirty="0" smtClean="0"/>
              <a:t>virion</a:t>
            </a:r>
            <a:r>
              <a:rPr lang="fr-FR" sz="2000" dirty="0" smtClean="0"/>
              <a:t> et le récepteur est une interaction physique qui met en jeu des liaisons identiques aux liaisons entre molécules biologiques: </a:t>
            </a:r>
          </a:p>
          <a:p>
            <a:pPr>
              <a:buNone/>
            </a:pPr>
            <a:r>
              <a:rPr lang="fr-FR" sz="2000" dirty="0" smtClean="0"/>
              <a:t>      formation de ponts hydrogènes, </a:t>
            </a:r>
          </a:p>
          <a:p>
            <a:pPr>
              <a:buNone/>
            </a:pPr>
            <a:r>
              <a:rPr lang="fr-FR" sz="2000" dirty="0" smtClean="0"/>
              <a:t>      liaisons électrostatiques (complémentarité de charges),</a:t>
            </a:r>
          </a:p>
          <a:p>
            <a:pPr>
              <a:buNone/>
            </a:pPr>
            <a:r>
              <a:rPr lang="fr-FR" sz="2000" dirty="0" smtClean="0"/>
              <a:t>      interaction de domaines hydrophobes... </a:t>
            </a:r>
          </a:p>
          <a:p>
            <a:pPr>
              <a:buNone/>
            </a:pPr>
            <a:r>
              <a:rPr lang="fr-FR" sz="2000" dirty="0" smtClean="0"/>
              <a:t>      La complémentarité des domaines qui interagissent est très précise et l'affinité du </a:t>
            </a:r>
            <a:r>
              <a:rPr lang="fr-FR" sz="2000" b="1" dirty="0" smtClean="0"/>
              <a:t>virion</a:t>
            </a:r>
            <a:r>
              <a:rPr lang="fr-FR" sz="2000" dirty="0" smtClean="0"/>
              <a:t> pour le récepteur peut être importante. </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7</a:t>
            </a:fld>
            <a:endParaRPr lang="fr-BE"/>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000108"/>
          </a:xfrm>
        </p:spPr>
        <p:txBody>
          <a:bodyPr>
            <a:normAutofit/>
          </a:bodyPr>
          <a:lstStyle/>
          <a:p>
            <a:r>
              <a:rPr lang="fr-FR" sz="2400" u="sng" dirty="0" smtClean="0"/>
              <a:t>1.2. Pénétration (entrée) et </a:t>
            </a:r>
            <a:r>
              <a:rPr lang="fr-FR" sz="2400" b="1" u="sng" dirty="0" smtClean="0"/>
              <a:t>décapsidation:</a:t>
            </a:r>
            <a:endParaRPr lang="fr-FR" sz="2400" u="sng" dirty="0"/>
          </a:p>
        </p:txBody>
      </p:sp>
      <p:sp>
        <p:nvSpPr>
          <p:cNvPr id="3" name="Espace réservé du contenu 2"/>
          <p:cNvSpPr>
            <a:spLocks noGrp="1"/>
          </p:cNvSpPr>
          <p:nvPr>
            <p:ph idx="1"/>
          </p:nvPr>
        </p:nvSpPr>
        <p:spPr>
          <a:xfrm>
            <a:off x="0" y="928694"/>
            <a:ext cx="9144000" cy="6000768"/>
          </a:xfrm>
        </p:spPr>
        <p:txBody>
          <a:bodyPr>
            <a:normAutofit/>
          </a:bodyPr>
          <a:lstStyle/>
          <a:p>
            <a:pPr>
              <a:buNone/>
            </a:pPr>
            <a:r>
              <a:rPr lang="fr-FR" sz="2000" dirty="0" smtClean="0"/>
              <a:t>      </a:t>
            </a:r>
          </a:p>
          <a:p>
            <a:pPr>
              <a:buNone/>
            </a:pPr>
            <a:r>
              <a:rPr lang="fr-FR" sz="2000" dirty="0" smtClean="0"/>
              <a:t>      Les étapes de pénétration et de </a:t>
            </a:r>
            <a:r>
              <a:rPr lang="fr-FR" sz="2000" b="1" dirty="0" smtClean="0"/>
              <a:t>décapsidation</a:t>
            </a:r>
            <a:r>
              <a:rPr lang="fr-FR" sz="2000" dirty="0" smtClean="0"/>
              <a:t> aboutissent à la libération du génome viral dans la cellule cible.</a:t>
            </a:r>
          </a:p>
          <a:p>
            <a:pPr>
              <a:buNone/>
            </a:pPr>
            <a:r>
              <a:rPr lang="fr-FR" sz="2000" dirty="0" smtClean="0"/>
              <a:t>      Au cours de la pénétration du génome viral dans la cellule, celui-ci est partiellement ou totalement débarrassé des protéines qui le protégeaient dans le virion: ce processus  "</a:t>
            </a:r>
            <a:r>
              <a:rPr lang="fr-FR" sz="2000" b="1" dirty="0" smtClean="0"/>
              <a:t>décapsidation</a:t>
            </a:r>
            <a:r>
              <a:rPr lang="fr-FR" sz="2000" dirty="0" smtClean="0"/>
              <a:t>". </a:t>
            </a:r>
          </a:p>
          <a:p>
            <a:pPr>
              <a:buNone/>
            </a:pPr>
            <a:r>
              <a:rPr lang="fr-FR" sz="2000" dirty="0" smtClean="0"/>
              <a:t>      Le génome qui aboutit dans le cytoplasme de la cellule peut être:</a:t>
            </a:r>
          </a:p>
          <a:p>
            <a:pPr>
              <a:buNone/>
            </a:pPr>
            <a:r>
              <a:rPr lang="fr-FR" sz="2000" dirty="0" smtClean="0"/>
              <a:t>      "libre" (en général, cas des virus à ARN+ ou des virus à ADN), </a:t>
            </a:r>
          </a:p>
          <a:p>
            <a:pPr>
              <a:buNone/>
            </a:pPr>
            <a:r>
              <a:rPr lang="fr-FR" sz="2000" dirty="0" smtClean="0"/>
              <a:t>      ou associé à des nucléoprotéines sous forme de "</a:t>
            </a:r>
            <a:r>
              <a:rPr lang="fr-FR" sz="2000" b="1" dirty="0" smtClean="0"/>
              <a:t>nucléocapside »</a:t>
            </a:r>
            <a:endParaRPr lang="fr-FR" sz="2000" dirty="0" smtClean="0"/>
          </a:p>
          <a:p>
            <a:pPr>
              <a:buNone/>
            </a:pPr>
            <a:r>
              <a:rPr lang="fr-FR" sz="2000" dirty="0" smtClean="0"/>
              <a:t>       (cas des virus à ARN- ou, transitoirement, des rétrovirus). </a:t>
            </a:r>
          </a:p>
          <a:p>
            <a:pPr>
              <a:buNone/>
            </a:pPr>
            <a:r>
              <a:rPr lang="fr-FR" sz="2000" dirty="0" smtClean="0"/>
              <a:t>       </a:t>
            </a:r>
          </a:p>
          <a:p>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8</a:t>
            </a:fld>
            <a:endParaRPr lang="fr-BE"/>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928670"/>
          </a:xfrm>
        </p:spPr>
        <p:txBody>
          <a:bodyPr>
            <a:normAutofit fontScale="90000"/>
          </a:bodyPr>
          <a:lstStyle/>
          <a:p>
            <a:r>
              <a:rPr lang="fr-FR" sz="2400" dirty="0" smtClean="0"/>
              <a:t/>
            </a:r>
            <a:br>
              <a:rPr lang="fr-FR" sz="2400" dirty="0" smtClean="0"/>
            </a:br>
            <a:r>
              <a:rPr lang="fr-FR" sz="2700" u="sng" dirty="0" smtClean="0"/>
              <a:t>1.2. Pénétration (entrée) et </a:t>
            </a:r>
            <a:r>
              <a:rPr lang="fr-FR" sz="2700" b="1" u="sng" dirty="0" smtClean="0"/>
              <a:t>décapsidation:</a:t>
            </a:r>
            <a:r>
              <a:rPr lang="fr-FR" sz="2700" u="sng" dirty="0" smtClean="0"/>
              <a:t/>
            </a:r>
            <a:br>
              <a:rPr lang="fr-FR" sz="2700" u="sng" dirty="0" smtClean="0"/>
            </a:br>
            <a:endParaRPr lang="fr-FR" sz="2700" u="sng" dirty="0"/>
          </a:p>
        </p:txBody>
      </p:sp>
      <p:sp>
        <p:nvSpPr>
          <p:cNvPr id="3" name="Espace réservé du contenu 2"/>
          <p:cNvSpPr>
            <a:spLocks noGrp="1"/>
          </p:cNvSpPr>
          <p:nvPr>
            <p:ph idx="1"/>
          </p:nvPr>
        </p:nvSpPr>
        <p:spPr>
          <a:xfrm>
            <a:off x="0" y="1000108"/>
            <a:ext cx="9144000" cy="5857892"/>
          </a:xfrm>
        </p:spPr>
        <p:txBody>
          <a:bodyPr>
            <a:normAutofit/>
          </a:bodyPr>
          <a:lstStyle/>
          <a:p>
            <a:pPr>
              <a:buNone/>
            </a:pPr>
            <a:r>
              <a:rPr lang="fr-FR" sz="2000" dirty="0" smtClean="0"/>
              <a:t>       </a:t>
            </a:r>
            <a:r>
              <a:rPr lang="fr-FR" sz="2000" u="sng" dirty="0" smtClean="0"/>
              <a:t>1.2.1. Virus non enveloppé:</a:t>
            </a:r>
            <a:endParaRPr lang="fr-FR" sz="2000" dirty="0" smtClean="0"/>
          </a:p>
          <a:p>
            <a:pPr>
              <a:buNone/>
            </a:pPr>
            <a:r>
              <a:rPr lang="fr-FR" sz="2000" dirty="0" smtClean="0"/>
              <a:t>      Les virus nus (non-enveloppés) "injectent" leur génome dans le </a:t>
            </a:r>
            <a:r>
              <a:rPr lang="fr-FR" sz="2000" dirty="0" smtClean="0">
                <a:solidFill>
                  <a:srgbClr val="0070C0"/>
                </a:solidFill>
              </a:rPr>
              <a:t>cytoplasme</a:t>
            </a:r>
            <a:r>
              <a:rPr lang="fr-FR" sz="2000" dirty="0" smtClean="0"/>
              <a:t> de la c</a:t>
            </a:r>
            <a:r>
              <a:rPr lang="fr-FR" sz="2000" dirty="0" smtClean="0">
                <a:solidFill>
                  <a:srgbClr val="0070C0"/>
                </a:solidFill>
              </a:rPr>
              <a:t>ellule</a:t>
            </a:r>
            <a:r>
              <a:rPr lang="fr-FR" sz="2000" dirty="0" smtClean="0"/>
              <a:t>, au niveau de:</a:t>
            </a:r>
          </a:p>
          <a:p>
            <a:pPr>
              <a:buNone/>
            </a:pPr>
            <a:r>
              <a:rPr lang="fr-FR" sz="2000" dirty="0" smtClean="0"/>
              <a:t>    - la </a:t>
            </a:r>
            <a:r>
              <a:rPr lang="fr-FR" sz="2000" dirty="0" smtClean="0">
                <a:solidFill>
                  <a:srgbClr val="C00000"/>
                </a:solidFill>
              </a:rPr>
              <a:t>membrane plasmique</a:t>
            </a:r>
            <a:r>
              <a:rPr lang="fr-FR" sz="2000" dirty="0" smtClean="0"/>
              <a:t>, suite à l'interaction de la capside avec le récepteur.</a:t>
            </a:r>
          </a:p>
          <a:p>
            <a:pPr>
              <a:buNone/>
            </a:pPr>
            <a:r>
              <a:rPr lang="fr-FR" sz="2000" dirty="0" smtClean="0"/>
              <a:t>     - Après </a:t>
            </a:r>
            <a:r>
              <a:rPr lang="fr-FR" sz="2000" dirty="0" err="1" smtClean="0">
                <a:solidFill>
                  <a:srgbClr val="C00000"/>
                </a:solidFill>
              </a:rPr>
              <a:t>endocytose</a:t>
            </a:r>
            <a:r>
              <a:rPr lang="fr-FR" sz="2000" dirty="0" smtClean="0">
                <a:solidFill>
                  <a:srgbClr val="C00000"/>
                </a:solidFill>
              </a:rPr>
              <a:t>, </a:t>
            </a:r>
            <a:r>
              <a:rPr lang="fr-FR" sz="2000" dirty="0" smtClean="0"/>
              <a:t>Le génome est  "injecté" à travers la paroi de l'</a:t>
            </a:r>
            <a:r>
              <a:rPr lang="fr-FR" sz="2000" dirty="0" err="1" smtClean="0"/>
              <a:t>endosome</a:t>
            </a:r>
            <a:r>
              <a:rPr lang="fr-FR" sz="2000" dirty="0" smtClean="0"/>
              <a:t>, </a:t>
            </a:r>
          </a:p>
          <a:p>
            <a:pPr>
              <a:buNone/>
            </a:pPr>
            <a:r>
              <a:rPr lang="fr-FR" sz="2000" dirty="0" smtClean="0"/>
              <a:t>      la capside et l'</a:t>
            </a:r>
            <a:r>
              <a:rPr lang="fr-FR" sz="2000" dirty="0" err="1" smtClean="0"/>
              <a:t>endosome</a:t>
            </a:r>
            <a:r>
              <a:rPr lang="fr-FR" sz="2000" dirty="0" smtClean="0"/>
              <a:t> subissent des altérations qui les rendent perméables au passage du génome viral. </a:t>
            </a:r>
          </a:p>
          <a:p>
            <a:pPr>
              <a:buNone/>
            </a:pPr>
            <a:r>
              <a:rPr lang="fr-FR" sz="2000" dirty="0" smtClean="0"/>
              <a:t>      </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9</a:t>
            </a:fld>
            <a:endParaRPr lang="fr-BE"/>
          </a:p>
        </p:txBody>
      </p:sp>
    </p:spTree>
  </p:cSld>
  <p:clrMapOvr>
    <a:masterClrMapping/>
  </p:clrMapOvr>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11488</TotalTime>
  <Words>1112</Words>
  <PresentationFormat>Affichage à l'écran (4:3)</PresentationFormat>
  <Paragraphs>187</Paragraphs>
  <Slides>34</Slides>
  <Notes>1</Notes>
  <HiddenSlides>0</HiddenSlides>
  <MMClips>0</MMClips>
  <ScaleCrop>false</ScaleCrop>
  <HeadingPairs>
    <vt:vector size="4" baseType="variant">
      <vt:variant>
        <vt:lpstr>Thème</vt:lpstr>
      </vt:variant>
      <vt:variant>
        <vt:i4>1</vt:i4>
      </vt:variant>
      <vt:variant>
        <vt:lpstr>Titres des diapositives</vt:lpstr>
      </vt:variant>
      <vt:variant>
        <vt:i4>34</vt:i4>
      </vt:variant>
    </vt:vector>
  </HeadingPairs>
  <TitlesOfParts>
    <vt:vector size="35" baseType="lpstr">
      <vt:lpstr>Thème Office</vt:lpstr>
      <vt:lpstr>La Multiplication des Virus:</vt:lpstr>
      <vt:lpstr>Le Plan: </vt:lpstr>
      <vt:lpstr>1. Attachement, pénétration (entrée) et décapsidation du virus: </vt:lpstr>
      <vt:lpstr>Récepteur viral et interaction virus-récepteur" :</vt:lpstr>
      <vt:lpstr>Le Récepteur Viral:</vt:lpstr>
      <vt:lpstr>Diapositive 6</vt:lpstr>
      <vt:lpstr>Interaction virion - récepteur :</vt:lpstr>
      <vt:lpstr>1.2. Pénétration (entrée) et décapsidation:</vt:lpstr>
      <vt:lpstr> 1.2. Pénétration (entrée) et décapsidation: </vt:lpstr>
      <vt:lpstr>1.2. Pénétration (entrée) et décapsidation: </vt:lpstr>
      <vt:lpstr>Diapositive 11</vt:lpstr>
      <vt:lpstr>Diapositive 12</vt:lpstr>
      <vt:lpstr>Propriétés des virus qui fusionnent  avec la membrane plasmique:</vt:lpstr>
      <vt:lpstr>2. Expression des gènes viraux et réplication: </vt:lpstr>
      <vt:lpstr>Diapositive 15</vt:lpstr>
      <vt:lpstr> 2.1 Les virus à ADN: </vt:lpstr>
      <vt:lpstr>Diapositive 17</vt:lpstr>
      <vt:lpstr>2.2. Les virus à ARN: </vt:lpstr>
      <vt:lpstr>      2.2.1. Les virus à ARN positif (ARN+) (groupe IV selon Baltimore): </vt:lpstr>
      <vt:lpstr> 2.2.1. Les virus à ARN positif (ARN+) (groupe IV selon Baltimore):</vt:lpstr>
      <vt:lpstr>Diapositive 21</vt:lpstr>
      <vt:lpstr>Diapositive 22</vt:lpstr>
      <vt:lpstr>2.2.2. Les virus à ARN négatif (ARN-) (Groupe V selon Baltimore) </vt:lpstr>
      <vt:lpstr>Diapositive 24</vt:lpstr>
      <vt:lpstr>      2.2.3. Les virus à ARN double brin (ARNds) (Groupe III selon Baltimore) </vt:lpstr>
      <vt:lpstr>2.3. Les virus utilisant une transcriptase inverse: </vt:lpstr>
      <vt:lpstr>Diapositive 27</vt:lpstr>
      <vt:lpstr> 3. Assemblage et sortie: </vt:lpstr>
      <vt:lpstr>3.1. Virus non-enveloppés: </vt:lpstr>
      <vt:lpstr>3.2. Virus enveloppés: </vt:lpstr>
      <vt:lpstr>Diapositive 31</vt:lpstr>
      <vt:lpstr>Diapositive 32</vt:lpstr>
      <vt:lpstr>Diapositive 33</vt:lpstr>
      <vt:lpstr>Diapositive 34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Multiplication des Virus:</dc:title>
  <dc:creator>pc</dc:creator>
  <cp:lastModifiedBy>HoC</cp:lastModifiedBy>
  <cp:revision>238</cp:revision>
  <dcterms:created xsi:type="dcterms:W3CDTF">2023-04-22T15:07:23Z</dcterms:created>
  <dcterms:modified xsi:type="dcterms:W3CDTF">2024-05-06T10:29:46Z</dcterms:modified>
</cp:coreProperties>
</file>