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68" r:id="rId4"/>
    <p:sldId id="258" r:id="rId5"/>
    <p:sldId id="259" r:id="rId6"/>
    <p:sldId id="272" r:id="rId7"/>
    <p:sldId id="273" r:id="rId8"/>
    <p:sldId id="277" r:id="rId9"/>
    <p:sldId id="274" r:id="rId10"/>
    <p:sldId id="260" r:id="rId11"/>
    <p:sldId id="261" r:id="rId12"/>
    <p:sldId id="262" r:id="rId13"/>
    <p:sldId id="275" r:id="rId14"/>
    <p:sldId id="263" r:id="rId15"/>
    <p:sldId id="276" r:id="rId16"/>
    <p:sldId id="278" r:id="rId17"/>
    <p:sldId id="264" r:id="rId18"/>
    <p:sldId id="265" r:id="rId19"/>
    <p:sldId id="266" r:id="rId20"/>
    <p:sldId id="267" r:id="rId21"/>
    <p:sldId id="270" r:id="rId22"/>
    <p:sldId id="271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5956" autoAdjust="0"/>
    <p:restoredTop sz="94660"/>
  </p:normalViewPr>
  <p:slideViewPr>
    <p:cSldViewPr>
      <p:cViewPr varScale="1">
        <p:scale>
          <a:sx n="68" d="100"/>
          <a:sy n="68" d="100"/>
        </p:scale>
        <p:origin x="-19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399AEF-9BAE-433D-81DB-5FA0688E1F73}" type="datetimeFigureOut">
              <a:rPr lang="fr-FR" smtClean="0"/>
              <a:pPr/>
              <a:t>06/05/2024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27A99-923F-432A-96CB-441AACAE7E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B7F7-7B80-4BFF-96B2-B7986DCD5B05}" type="datetime1">
              <a:rPr lang="fr-FR" smtClean="0"/>
              <a:pPr/>
              <a:t>06/05/2024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F0D50-68ED-48B0-8CBD-1BDE178010F2}" type="datetime1">
              <a:rPr lang="fr-FR" smtClean="0"/>
              <a:pPr/>
              <a:t>06/05/2024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7E88-DBC5-4A96-911A-4D583CAD92DF}" type="datetime1">
              <a:rPr lang="fr-FR" smtClean="0"/>
              <a:pPr/>
              <a:t>06/05/2024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84ABC-BD12-43D8-A900-249F947E336F}" type="datetime1">
              <a:rPr lang="fr-FR" smtClean="0"/>
              <a:pPr/>
              <a:t>06/05/2024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97F64-8DA4-4072-AB47-B00D3CE0F1BA}" type="datetime1">
              <a:rPr lang="fr-FR" smtClean="0"/>
              <a:pPr/>
              <a:t>06/05/2024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9E0ED-C0B1-4935-8349-51A36DEEDA30}" type="datetime1">
              <a:rPr lang="fr-FR" smtClean="0"/>
              <a:pPr/>
              <a:t>06/05/2024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2420-C4E5-44F5-BFD5-578A1AE38031}" type="datetime1">
              <a:rPr lang="fr-FR" smtClean="0"/>
              <a:pPr/>
              <a:t>06/05/2024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14DD9-DC32-4997-B865-892E92B9364B}" type="datetime1">
              <a:rPr lang="fr-FR" smtClean="0"/>
              <a:pPr/>
              <a:t>06/05/2024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04C25-BC7F-44DC-9D64-592F242D054F}" type="datetime1">
              <a:rPr lang="fr-FR" smtClean="0"/>
              <a:pPr/>
              <a:t>06/05/2024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02F3A-16AE-418B-9149-477C439D4A8C}" type="datetime1">
              <a:rPr lang="fr-FR" smtClean="0"/>
              <a:pPr/>
              <a:t>06/05/2024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4467-BDEC-47BA-AF75-F724DB474D37}" type="datetime1">
              <a:rPr lang="fr-FR" smtClean="0"/>
              <a:pPr/>
              <a:t>06/05/2024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2E429-7A23-4967-A7CC-ECCADACC035A}" type="datetime1">
              <a:rPr lang="fr-FR" smtClean="0"/>
              <a:pPr/>
              <a:t>06/05/2024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Relation Hôte-Virus:</a:t>
            </a:r>
            <a:endParaRPr lang="fr-FR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Présentée par Mme S. Kara-</a:t>
            </a:r>
            <a:r>
              <a:rPr lang="fr-FR" sz="2000" dirty="0" err="1" smtClean="0"/>
              <a:t>slimane</a:t>
            </a:r>
            <a:r>
              <a:rPr lang="fr-FR" sz="2000" dirty="0" smtClean="0"/>
              <a:t>,</a:t>
            </a:r>
          </a:p>
          <a:p>
            <a:r>
              <a:rPr lang="fr-FR" sz="2000" dirty="0" smtClean="0"/>
              <a:t>Maître-assistante en microbiologie,</a:t>
            </a:r>
          </a:p>
          <a:p>
            <a:r>
              <a:rPr lang="fr-FR" sz="2000" dirty="0" smtClean="0"/>
              <a:t>CHU </a:t>
            </a:r>
            <a:r>
              <a:rPr lang="fr-FR" sz="2000" dirty="0" err="1" smtClean="0"/>
              <a:t>Béjaia</a:t>
            </a:r>
            <a:r>
              <a:rPr lang="fr-FR" sz="2000" dirty="0" smtClean="0"/>
              <a:t>,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857256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3. Réactions de la cellule à l’échelle cellulaire, locale ou à l’échelle de l’organisme</a:t>
            </a: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60007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b="1" dirty="0" smtClean="0"/>
              <a:t>    </a:t>
            </a:r>
            <a:r>
              <a:rPr lang="fr-FR" sz="2000" u="sng" dirty="0" smtClean="0"/>
              <a:t>3.1. Résistance intrinsèque</a:t>
            </a:r>
          </a:p>
          <a:p>
            <a:pPr>
              <a:buNone/>
            </a:pPr>
            <a:r>
              <a:rPr lang="fr-FR" sz="2000" dirty="0" smtClean="0"/>
              <a:t>      (</a:t>
            </a:r>
            <a:r>
              <a:rPr lang="fr-FR" sz="2000" u="sng" dirty="0" smtClean="0"/>
              <a:t>constitutive ou induite):</a:t>
            </a:r>
          </a:p>
          <a:p>
            <a:pPr>
              <a:buNone/>
            </a:pPr>
            <a:r>
              <a:rPr lang="fr-FR" sz="2000" u="sng" dirty="0" smtClean="0"/>
              <a:t>    </a:t>
            </a:r>
            <a:endParaRPr lang="fr-FR" sz="2000" u="sng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/>
          </a:p>
        </p:txBody>
      </p:sp>
      <p:pic>
        <p:nvPicPr>
          <p:cNvPr id="5" name="Image 4" descr="2-1-6-immunit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214422"/>
            <a:ext cx="8001023" cy="5643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3.1. Résistance intrinsèque (constitutive ou induite)</a:t>
            </a: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60007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</a:t>
            </a:r>
          </a:p>
          <a:p>
            <a:pPr>
              <a:buNone/>
            </a:pPr>
            <a:r>
              <a:rPr lang="fr-FR" sz="2000" dirty="0" smtClean="0"/>
              <a:t>      La résistance intrinsèque = une propriété de la cellule qui freine ou empêche l’infection ou la réplication du virus.</a:t>
            </a:r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Exemple de résistance intrinsèque:</a:t>
            </a:r>
          </a:p>
          <a:p>
            <a:pPr>
              <a:buNone/>
            </a:pPr>
            <a:r>
              <a:rPr lang="fr-FR" sz="2000" dirty="0" smtClean="0"/>
              <a:t> les lymphocytes B résistent à l’infection par le virus HIV car ils ne possèdent pas</a:t>
            </a:r>
          </a:p>
          <a:p>
            <a:pPr>
              <a:buNone/>
            </a:pPr>
            <a:r>
              <a:rPr lang="fr-FR" sz="2000" dirty="0" smtClean="0"/>
              <a:t>le récepteur CD4. </a:t>
            </a:r>
          </a:p>
          <a:p>
            <a:pPr>
              <a:buNone/>
            </a:pPr>
            <a:r>
              <a:rPr lang="fr-FR" sz="2000" dirty="0" smtClean="0"/>
              <a:t>les lymphocytes T auxiliaires (CD4+) expriment ce récepteur. </a:t>
            </a:r>
          </a:p>
          <a:p>
            <a:pPr>
              <a:buNone/>
            </a:pPr>
            <a:r>
              <a:rPr lang="fr-FR" sz="2000" dirty="0" smtClean="0"/>
              <a:t>Les lymphocytes T auxiliaires humains (en dessous) sont sensibles à l’infection virale. </a:t>
            </a:r>
          </a:p>
          <a:p>
            <a:pPr>
              <a:buNone/>
            </a:pPr>
            <a:r>
              <a:rPr lang="fr-FR" sz="2000" dirty="0" smtClean="0"/>
              <a:t>les lymphocytes T auxiliaires du singe rhésus, résistent à l’infection car il expriment la protéine Trim5a qui interfère avec la nucléocapside du virus.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/>
              <a:t>3.2. PBodies et granules de stress:</a:t>
            </a:r>
            <a:endParaRPr lang="fr-FR" sz="2400" u="sng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/>
          </a:p>
        </p:txBody>
      </p:sp>
      <p:pic>
        <p:nvPicPr>
          <p:cNvPr id="716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000240"/>
            <a:ext cx="4929222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214942" y="2428868"/>
            <a:ext cx="392905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u="sng" dirty="0" smtClean="0"/>
              <a:t>Fig. Granules de stress:</a:t>
            </a:r>
          </a:p>
          <a:p>
            <a:r>
              <a:rPr lang="fr-FR" sz="2000" i="1" dirty="0" smtClean="0"/>
              <a:t>Marquage, en immunofluorescence, du facteur de traduction eIF3, localisé de manière diffuse dans le cytoplasme de cellules non-infectées (gauche) </a:t>
            </a:r>
          </a:p>
          <a:p>
            <a:r>
              <a:rPr lang="fr-FR" sz="2000" i="1" dirty="0" smtClean="0"/>
              <a:t>et accumulé dans les granules de stress dans des cellules</a:t>
            </a:r>
          </a:p>
          <a:p>
            <a:r>
              <a:rPr lang="fr-FR" sz="2000" i="1" dirty="0" smtClean="0"/>
              <a:t>infectées par certains virus (droite).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3.2. PBodies et granules de stress: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Une cellule infectée peut, suite au stress lié à l’infection, enclencher des programmes de défense intracellulaires:</a:t>
            </a:r>
          </a:p>
          <a:p>
            <a:pPr>
              <a:buNone/>
            </a:pPr>
            <a:r>
              <a:rPr lang="fr-FR" sz="2000" dirty="0" smtClean="0"/>
              <a:t>     -notamment initiés par des </a:t>
            </a:r>
            <a:r>
              <a:rPr lang="fr-FR" sz="2000" dirty="0" smtClean="0">
                <a:solidFill>
                  <a:schemeClr val="accent6">
                    <a:lumMod val="50000"/>
                  </a:schemeClr>
                </a:solidFill>
              </a:rPr>
              <a:t>kinases</a:t>
            </a:r>
            <a:r>
              <a:rPr lang="fr-FR" sz="2000" dirty="0" smtClean="0"/>
              <a:t> comme </a:t>
            </a:r>
            <a:r>
              <a:rPr lang="fr-FR" sz="2000" dirty="0" smtClean="0">
                <a:solidFill>
                  <a:srgbClr val="0070C0"/>
                </a:solidFill>
              </a:rPr>
              <a:t>PKR o</a:t>
            </a:r>
            <a:r>
              <a:rPr lang="fr-FR" sz="2000" dirty="0" smtClean="0"/>
              <a:t>u </a:t>
            </a:r>
            <a:r>
              <a:rPr lang="fr-FR" sz="2000" dirty="0" smtClean="0">
                <a:solidFill>
                  <a:srgbClr val="0070C0"/>
                </a:solidFill>
              </a:rPr>
              <a:t>PERK</a:t>
            </a:r>
            <a:r>
              <a:rPr lang="fr-FR" sz="2000" dirty="0" smtClean="0"/>
              <a:t> qui </a:t>
            </a:r>
            <a:r>
              <a:rPr lang="fr-FR" sz="2000" dirty="0" err="1" smtClean="0"/>
              <a:t>phosphorylent</a:t>
            </a:r>
            <a:r>
              <a:rPr lang="fr-FR" sz="2000" dirty="0" smtClean="0"/>
              <a:t> le facteur de traduction eIF2a, et bloquent l’initiation de la traduction des ARNm. </a:t>
            </a:r>
          </a:p>
          <a:p>
            <a:pPr>
              <a:buNone/>
            </a:pPr>
            <a:r>
              <a:rPr lang="fr-FR" sz="2000" dirty="0" smtClean="0"/>
              <a:t>      - séquestration des </a:t>
            </a:r>
            <a:r>
              <a:rPr lang="fr-FR" sz="2000" dirty="0" err="1" smtClean="0">
                <a:solidFill>
                  <a:srgbClr val="0070C0"/>
                </a:solidFill>
              </a:rPr>
              <a:t>ARNs</a:t>
            </a:r>
            <a:r>
              <a:rPr lang="fr-FR" sz="2000" dirty="0" smtClean="0">
                <a:solidFill>
                  <a:srgbClr val="0070C0"/>
                </a:solidFill>
              </a:rPr>
              <a:t> messagers</a:t>
            </a:r>
            <a:r>
              <a:rPr lang="fr-FR" sz="2000" dirty="0" smtClean="0"/>
              <a:t> dans des complexes cytoplasmiques ou “granules de stress” et “PBodies (</a:t>
            </a:r>
            <a:r>
              <a:rPr lang="fr-FR" sz="2000" dirty="0" err="1" smtClean="0"/>
              <a:t>Processing</a:t>
            </a:r>
            <a:r>
              <a:rPr lang="fr-FR" sz="2000" dirty="0" smtClean="0"/>
              <a:t> Bodies)”. </a:t>
            </a:r>
          </a:p>
          <a:p>
            <a:pPr>
              <a:buFont typeface="Wingdings" pitchFamily="2" charset="2"/>
              <a:buChar char="ü"/>
            </a:pPr>
            <a:r>
              <a:rPr lang="fr-FR" sz="2000" dirty="0" smtClean="0"/>
              <a:t>Les granules de stress sont:</a:t>
            </a:r>
          </a:p>
          <a:p>
            <a:pPr>
              <a:buNone/>
            </a:pPr>
            <a:r>
              <a:rPr lang="fr-FR" sz="2000" dirty="0" smtClean="0"/>
              <a:t>      des complexes protéiques qui se forment et séquestrent les ARNm et les composants du système de traduction, en les maintenant inactif </a:t>
            </a:r>
            <a:r>
              <a:rPr lang="fr-FR" sz="2000" dirty="0" smtClean="0">
                <a:solidFill>
                  <a:srgbClr val="0070C0"/>
                </a:solidFill>
              </a:rPr>
              <a:t>temporairement.</a:t>
            </a:r>
          </a:p>
          <a:p>
            <a:pPr>
              <a:buNone/>
            </a:pPr>
            <a:r>
              <a:rPr lang="fr-FR" sz="2000" dirty="0" smtClean="0"/>
              <a:t>      Ce phénomène est réversible. </a:t>
            </a:r>
          </a:p>
          <a:p>
            <a:pPr>
              <a:buFont typeface="Wingdings" pitchFamily="2" charset="2"/>
              <a:buChar char="ü"/>
            </a:pPr>
            <a:r>
              <a:rPr lang="fr-FR" sz="2000" dirty="0" smtClean="0"/>
              <a:t>Les </a:t>
            </a:r>
            <a:r>
              <a:rPr lang="fr-FR" sz="2000" dirty="0" err="1" smtClean="0"/>
              <a:t>PBodies</a:t>
            </a:r>
            <a:r>
              <a:rPr lang="fr-FR" sz="2000" dirty="0" smtClean="0"/>
              <a:t>: assurent la </a:t>
            </a:r>
            <a:r>
              <a:rPr lang="fr-FR" sz="2000" dirty="0" smtClean="0">
                <a:solidFill>
                  <a:schemeClr val="accent6">
                    <a:lumMod val="50000"/>
                  </a:schemeClr>
                </a:solidFill>
              </a:rPr>
              <a:t>dégradation </a:t>
            </a:r>
            <a:r>
              <a:rPr lang="fr-FR" sz="2000" dirty="0" smtClean="0"/>
              <a:t>progressive des ARNm. 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3.3. </a:t>
            </a:r>
            <a:r>
              <a:rPr lang="fr-FR" sz="2400" u="sng" dirty="0" err="1" smtClean="0"/>
              <a:t>RNAi</a:t>
            </a:r>
            <a:r>
              <a:rPr lang="fr-FR" sz="2400" u="sng" dirty="0" smtClean="0"/>
              <a:t> et </a:t>
            </a:r>
            <a:r>
              <a:rPr lang="fr-FR" sz="2400" u="sng" dirty="0" err="1" smtClean="0"/>
              <a:t>silencing</a:t>
            </a:r>
            <a:r>
              <a:rPr lang="fr-FR" sz="2400" u="sng" dirty="0" smtClean="0"/>
              <a:t>:</a:t>
            </a:r>
            <a:endParaRPr lang="fr-FR" sz="2400" u="sng" dirty="0"/>
          </a:p>
        </p:txBody>
      </p:sp>
      <p:pic>
        <p:nvPicPr>
          <p:cNvPr id="5" name="Espace réservé du contenu 4" descr="2-1-8-reaction-rnai-p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571480"/>
            <a:ext cx="8929718" cy="6286520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/>
          </a:p>
        </p:txBody>
      </p:sp>
      <p:sp>
        <p:nvSpPr>
          <p:cNvPr id="6" name="Rectangle 5"/>
          <p:cNvSpPr/>
          <p:nvPr/>
        </p:nvSpPr>
        <p:spPr>
          <a:xfrm>
            <a:off x="500034" y="5715016"/>
            <a:ext cx="25328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u="sng" dirty="0" smtClean="0"/>
              <a:t>Interférence à ARN</a:t>
            </a:r>
            <a:endParaRPr lang="fr-FR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/>
              <a:t>3.3. </a:t>
            </a:r>
            <a:r>
              <a:rPr lang="fr-FR" sz="2400" u="sng" dirty="0" err="1" smtClean="0"/>
              <a:t>RNAi</a:t>
            </a:r>
            <a:r>
              <a:rPr lang="fr-FR" sz="2400" u="sng" dirty="0" smtClean="0"/>
              <a:t> et </a:t>
            </a:r>
            <a:r>
              <a:rPr lang="fr-FR" sz="2400" u="sng" dirty="0" err="1" smtClean="0"/>
              <a:t>silencing</a:t>
            </a:r>
            <a:r>
              <a:rPr lang="fr-FR" sz="2400" u="sng" dirty="0" smtClean="0"/>
              <a:t>: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</a:t>
            </a:r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      L’interférence à ARN (</a:t>
            </a:r>
            <a:r>
              <a:rPr lang="fr-FR" sz="2000" dirty="0" err="1" smtClean="0"/>
              <a:t>RNAi</a:t>
            </a:r>
            <a:r>
              <a:rPr lang="fr-FR" sz="2000" dirty="0" smtClean="0"/>
              <a:t>: “RNA </a:t>
            </a:r>
            <a:r>
              <a:rPr lang="fr-FR" sz="2000" dirty="0" err="1" smtClean="0"/>
              <a:t>interference</a:t>
            </a:r>
            <a:r>
              <a:rPr lang="fr-FR" sz="2000" dirty="0" smtClean="0"/>
              <a:t>”) est un ensemble de processus basés sur l’activité d’</a:t>
            </a:r>
            <a:r>
              <a:rPr lang="fr-FR" sz="2000" dirty="0" err="1" smtClean="0"/>
              <a:t>ARNs</a:t>
            </a:r>
            <a:r>
              <a:rPr lang="fr-FR" sz="2000" dirty="0" smtClean="0"/>
              <a:t> de petite taille ou micro-</a:t>
            </a:r>
            <a:r>
              <a:rPr lang="fr-FR" sz="2000" dirty="0" err="1" smtClean="0"/>
              <a:t>ARNs</a:t>
            </a:r>
            <a:r>
              <a:rPr lang="fr-FR" sz="2000" dirty="0" smtClean="0"/>
              <a:t> (</a:t>
            </a:r>
            <a:r>
              <a:rPr lang="fr-FR" sz="2000" dirty="0" err="1" smtClean="0"/>
              <a:t>miRNA</a:t>
            </a:r>
            <a:r>
              <a:rPr lang="fr-FR" sz="2000" dirty="0" smtClean="0"/>
              <a:t>) ou “</a:t>
            </a:r>
            <a:r>
              <a:rPr lang="fr-FR" sz="2000" dirty="0" err="1" smtClean="0"/>
              <a:t>silencing</a:t>
            </a:r>
            <a:r>
              <a:rPr lang="fr-FR" sz="2000" dirty="0" smtClean="0"/>
              <a:t> </a:t>
            </a:r>
            <a:r>
              <a:rPr lang="fr-FR" sz="2000" dirty="0" err="1" smtClean="0"/>
              <a:t>RNAs</a:t>
            </a:r>
            <a:r>
              <a:rPr lang="fr-FR" sz="2000" dirty="0" smtClean="0"/>
              <a:t>” (</a:t>
            </a:r>
            <a:r>
              <a:rPr lang="fr-FR" sz="2000" dirty="0" err="1" smtClean="0"/>
              <a:t>siRNA</a:t>
            </a:r>
            <a:r>
              <a:rPr lang="fr-FR" sz="2000" dirty="0" smtClean="0"/>
              <a:t>) qui peuvent, par complémentarité de séquence nucléotidique,</a:t>
            </a:r>
          </a:p>
          <a:p>
            <a:pPr>
              <a:buNone/>
            </a:pPr>
            <a:r>
              <a:rPr lang="fr-FR" sz="2000" dirty="0" smtClean="0"/>
              <a:t>      </a:t>
            </a:r>
            <a:r>
              <a:rPr lang="fr-FR" sz="2000" dirty="0" smtClean="0">
                <a:solidFill>
                  <a:schemeClr val="accent6">
                    <a:lumMod val="50000"/>
                  </a:schemeClr>
                </a:solidFill>
              </a:rPr>
              <a:t>bloquer la traduction d’ARN messagers spécifiques</a:t>
            </a:r>
            <a:r>
              <a:rPr lang="fr-FR" sz="2000" dirty="0" smtClean="0"/>
              <a:t> ou entraîner leur </a:t>
            </a:r>
            <a:r>
              <a:rPr lang="fr-FR" sz="2000" dirty="0" smtClean="0">
                <a:solidFill>
                  <a:schemeClr val="accent6">
                    <a:lumMod val="50000"/>
                  </a:schemeClr>
                </a:solidFill>
              </a:rPr>
              <a:t>dégradation. </a:t>
            </a:r>
          </a:p>
          <a:p>
            <a:pPr>
              <a:buNone/>
            </a:pPr>
            <a:r>
              <a:rPr lang="fr-FR" sz="2000" dirty="0" smtClean="0"/>
              <a:t>      Ce processus implique la formation de “PBodies”. </a:t>
            </a:r>
          </a:p>
          <a:p>
            <a:pPr>
              <a:buNone/>
            </a:pPr>
            <a:r>
              <a:rPr lang="fr-FR" sz="2000" dirty="0" smtClean="0"/>
              <a:t>      Les </a:t>
            </a:r>
            <a:r>
              <a:rPr lang="fr-FR" sz="2000" dirty="0" err="1" smtClean="0"/>
              <a:t>miRNA</a:t>
            </a:r>
            <a:r>
              <a:rPr lang="fr-FR" sz="2000" dirty="0" smtClean="0"/>
              <a:t> sont des molécules d’ARN exprimées dans la plupart des cellules.</a:t>
            </a:r>
          </a:p>
          <a:p>
            <a:pPr>
              <a:buNone/>
            </a:pPr>
            <a:r>
              <a:rPr lang="fr-FR" sz="2000" dirty="0" smtClean="0"/>
              <a:t>      Plus de 400 </a:t>
            </a:r>
            <a:r>
              <a:rPr lang="fr-FR" sz="2000" dirty="0" err="1" smtClean="0"/>
              <a:t>miRNA</a:t>
            </a:r>
            <a:r>
              <a:rPr lang="fr-FR" sz="2000" dirty="0" smtClean="0"/>
              <a:t> distincts : identifiés chez l’homme. </a:t>
            </a:r>
          </a:p>
          <a:p>
            <a:pPr>
              <a:buNone/>
            </a:pPr>
            <a:r>
              <a:rPr lang="fr-FR" sz="2000" dirty="0" smtClean="0"/>
              <a:t>      Ils participent à des fonctions physiologiques comme le développement embryonnaire et la différenciation cellulaire.</a:t>
            </a:r>
          </a:p>
          <a:p>
            <a:pPr>
              <a:buNone/>
            </a:pP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/>
              <a:t>3.3. </a:t>
            </a:r>
            <a:r>
              <a:rPr lang="fr-FR" sz="2400" u="sng" dirty="0" err="1" smtClean="0"/>
              <a:t>RNAi</a:t>
            </a:r>
            <a:r>
              <a:rPr lang="fr-FR" sz="2400" u="sng" dirty="0" smtClean="0"/>
              <a:t> et </a:t>
            </a:r>
            <a:r>
              <a:rPr lang="fr-FR" sz="2400" u="sng" dirty="0" err="1" smtClean="0"/>
              <a:t>silencing</a:t>
            </a:r>
            <a:r>
              <a:rPr lang="fr-FR" sz="2400" u="sng" dirty="0" smtClean="0"/>
              <a:t>: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leur action est spécifique d’une séquence donnée, donc susceptibles d’interagir avec les </a:t>
            </a:r>
            <a:r>
              <a:rPr lang="fr-FR" sz="2000" dirty="0" err="1" smtClean="0"/>
              <a:t>ARNm</a:t>
            </a:r>
            <a:r>
              <a:rPr lang="fr-FR" sz="2000" dirty="0" smtClean="0"/>
              <a:t> produits par les virus à ADN ou avec les ARN génomiques ou messagers des virus à ARN</a:t>
            </a:r>
            <a:r>
              <a:rPr lang="fr-FR" sz="2000" dirty="0" smtClean="0"/>
              <a:t>.</a:t>
            </a:r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      les </a:t>
            </a:r>
            <a:r>
              <a:rPr lang="fr-FR" sz="2000" dirty="0" err="1" smtClean="0"/>
              <a:t>microRNA</a:t>
            </a:r>
            <a:r>
              <a:rPr lang="fr-FR" sz="2000" dirty="0" smtClean="0"/>
              <a:t> cellulaires peuvent fortement </a:t>
            </a:r>
            <a:r>
              <a:rPr lang="fr-FR" sz="2000" dirty="0" smtClean="0">
                <a:solidFill>
                  <a:srgbClr val="C00000"/>
                </a:solidFill>
              </a:rPr>
              <a:t>inhiber la réplication </a:t>
            </a:r>
            <a:r>
              <a:rPr lang="fr-FR" sz="2000" dirty="0" smtClean="0"/>
              <a:t>de </a:t>
            </a:r>
            <a:r>
              <a:rPr lang="fr-FR" sz="2000" dirty="0" smtClean="0">
                <a:solidFill>
                  <a:srgbClr val="C00000"/>
                </a:solidFill>
              </a:rPr>
              <a:t>virus à ARN</a:t>
            </a:r>
            <a:r>
              <a:rPr lang="fr-FR" sz="2000" dirty="0" smtClean="0"/>
              <a:t> dans </a:t>
            </a:r>
            <a:r>
              <a:rPr lang="fr-FR" sz="2000" dirty="0" smtClean="0"/>
              <a:t>lesquelles </a:t>
            </a:r>
            <a:r>
              <a:rPr lang="fr-FR" sz="2000" dirty="0" smtClean="0"/>
              <a:t>une séquence cible des </a:t>
            </a:r>
            <a:r>
              <a:rPr lang="fr-FR" sz="2000" dirty="0" err="1" smtClean="0"/>
              <a:t>miRNA</a:t>
            </a:r>
            <a:r>
              <a:rPr lang="fr-FR" sz="2000" dirty="0" smtClean="0"/>
              <a:t> a été insérée.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16</a:t>
            </a:fld>
            <a:endParaRPr lang="fr-B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0108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3.4. Mort cellulaire et autophagie (</a:t>
            </a:r>
            <a:r>
              <a:rPr lang="fr-FR" sz="2400" u="sng" dirty="0" err="1" smtClean="0"/>
              <a:t>apoptose</a:t>
            </a:r>
            <a:r>
              <a:rPr lang="fr-FR" sz="2400" u="sng" dirty="0" smtClean="0"/>
              <a:t> -autophagie - nécrose):</a:t>
            </a:r>
            <a:endParaRPr lang="fr-FR" sz="2400" u="sng" dirty="0"/>
          </a:p>
        </p:txBody>
      </p:sp>
      <p:pic>
        <p:nvPicPr>
          <p:cNvPr id="5" name="Espace réservé du contenu 4" descr="2-1-9-mort-cellulair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1062" y="1000108"/>
            <a:ext cx="8262938" cy="5857892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17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2-1-10-apoptos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571480"/>
            <a:ext cx="7358113" cy="5554683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18</a:t>
            </a:fld>
            <a:endParaRPr lang="fr-BE"/>
          </a:p>
        </p:txBody>
      </p:sp>
      <p:sp>
        <p:nvSpPr>
          <p:cNvPr id="6" name="Rectangle 5"/>
          <p:cNvSpPr/>
          <p:nvPr/>
        </p:nvSpPr>
        <p:spPr>
          <a:xfrm>
            <a:off x="285720" y="592933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i="1" dirty="0" smtClean="0"/>
              <a:t> </a:t>
            </a:r>
            <a:r>
              <a:rPr lang="fr-FR" u="sng" dirty="0" err="1" smtClean="0"/>
              <a:t>Apoptose</a:t>
            </a:r>
            <a:r>
              <a:rPr lang="fr-FR" u="sng" dirty="0" smtClean="0"/>
              <a:t>: cascade de réactions impliquées dans le déclenchement de l'</a:t>
            </a:r>
            <a:r>
              <a:rPr lang="fr-FR" u="sng" dirty="0" err="1" smtClean="0"/>
              <a:t>apoptose</a:t>
            </a:r>
            <a:r>
              <a:rPr lang="fr-FR" u="sng" dirty="0" smtClean="0"/>
              <a:t>.</a:t>
            </a:r>
            <a:endParaRPr lang="fr-FR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2-1-11-autophagi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1062" y="714356"/>
            <a:ext cx="7381875" cy="5025250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19</a:t>
            </a:fld>
            <a:endParaRPr lang="fr-BE"/>
          </a:p>
        </p:txBody>
      </p:sp>
      <p:sp>
        <p:nvSpPr>
          <p:cNvPr id="6" name="Rectangle 5"/>
          <p:cNvSpPr/>
          <p:nvPr/>
        </p:nvSpPr>
        <p:spPr>
          <a:xfrm>
            <a:off x="3143240" y="5572140"/>
            <a:ext cx="16893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i="1" u="sng" dirty="0" smtClean="0"/>
              <a:t>Autophagie</a:t>
            </a:r>
            <a:r>
              <a:rPr lang="fr-FR" i="1" u="sng" dirty="0" smtClean="0"/>
              <a:t>.</a:t>
            </a:r>
            <a:endParaRPr lang="fr-FR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fr-FR" sz="2800" u="sng" dirty="0" smtClean="0"/>
              <a:t>Le Plan:</a:t>
            </a:r>
            <a:endParaRPr lang="fr-FR" sz="28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9293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1. Les Stratégies de réplication virales dans la cellule.</a:t>
            </a:r>
          </a:p>
          <a:p>
            <a:pPr>
              <a:buNone/>
            </a:pPr>
            <a:r>
              <a:rPr lang="fr-FR" sz="2000" dirty="0" smtClean="0"/>
              <a:t>  2. L’utilisation de la machinerie cellulaire par les virus:</a:t>
            </a:r>
          </a:p>
          <a:p>
            <a:pPr>
              <a:buNone/>
            </a:pPr>
            <a:r>
              <a:rPr lang="fr-FR" sz="2000" dirty="0" smtClean="0"/>
              <a:t>    2.1.  la cellule: ses compartiments.</a:t>
            </a:r>
          </a:p>
          <a:p>
            <a:pPr>
              <a:buNone/>
            </a:pPr>
            <a:r>
              <a:rPr lang="fr-FR" sz="2000" dirty="0" smtClean="0"/>
              <a:t>    2.2.  La modification du fonctionnement de la cellule par les virus.</a:t>
            </a:r>
          </a:p>
          <a:p>
            <a:pPr>
              <a:buNone/>
            </a:pPr>
            <a:r>
              <a:rPr lang="fr-FR" sz="2000" dirty="0" smtClean="0"/>
              <a:t>  3. Les réactions de la cellule à l’échelle cellulaire, locale ou à l’échelle de l’organisme:</a:t>
            </a:r>
          </a:p>
          <a:p>
            <a:pPr>
              <a:buNone/>
            </a:pPr>
            <a:r>
              <a:rPr lang="fr-FR" sz="2000" dirty="0" smtClean="0"/>
              <a:t>     A. Résistance intrinsèque constitutive/induite.</a:t>
            </a:r>
          </a:p>
          <a:p>
            <a:pPr>
              <a:buNone/>
            </a:pPr>
            <a:r>
              <a:rPr lang="fr-FR" sz="2000" dirty="0" smtClean="0"/>
              <a:t>     B. </a:t>
            </a:r>
            <a:r>
              <a:rPr lang="fr-FR" sz="2000" dirty="0" err="1" smtClean="0"/>
              <a:t>Pbodies</a:t>
            </a:r>
            <a:r>
              <a:rPr lang="fr-FR" sz="2000" dirty="0" smtClean="0"/>
              <a:t> et granules de Stress.</a:t>
            </a:r>
          </a:p>
          <a:p>
            <a:pPr>
              <a:buNone/>
            </a:pPr>
            <a:r>
              <a:rPr lang="fr-FR" sz="2000" dirty="0" smtClean="0"/>
              <a:t>     C. </a:t>
            </a:r>
            <a:r>
              <a:rPr lang="fr-FR" sz="2000" dirty="0" err="1" smtClean="0"/>
              <a:t>RNAi</a:t>
            </a:r>
            <a:r>
              <a:rPr lang="fr-FR" sz="2000" dirty="0" smtClean="0"/>
              <a:t> et </a:t>
            </a:r>
            <a:r>
              <a:rPr lang="fr-FR" sz="2000" dirty="0" err="1" smtClean="0"/>
              <a:t>silencing</a:t>
            </a:r>
            <a:r>
              <a:rPr lang="fr-FR" sz="2000" dirty="0" smtClean="0"/>
              <a:t>.</a:t>
            </a:r>
          </a:p>
          <a:p>
            <a:pPr>
              <a:buNone/>
            </a:pPr>
            <a:r>
              <a:rPr lang="fr-FR" sz="2000" dirty="0" smtClean="0"/>
              <a:t>     D. </a:t>
            </a:r>
            <a:r>
              <a:rPr lang="fr-FR" sz="2000" dirty="0" err="1" smtClean="0"/>
              <a:t>Apoptose</a:t>
            </a:r>
            <a:r>
              <a:rPr lang="fr-FR" sz="2000" dirty="0" smtClean="0"/>
              <a:t> et autophagie.</a:t>
            </a:r>
          </a:p>
          <a:p>
            <a:pPr>
              <a:buNone/>
            </a:pPr>
            <a:r>
              <a:rPr lang="fr-FR" sz="2000" dirty="0" smtClean="0"/>
              <a:t>     E. Les Systèmes </a:t>
            </a:r>
            <a:r>
              <a:rPr lang="fr-FR" sz="2000" dirty="0" err="1" smtClean="0"/>
              <a:t>INFs</a:t>
            </a:r>
            <a:r>
              <a:rPr lang="fr-FR" sz="2000" dirty="0" smtClean="0"/>
              <a:t>.</a:t>
            </a:r>
          </a:p>
          <a:p>
            <a:pPr>
              <a:buNone/>
            </a:pPr>
            <a:r>
              <a:rPr lang="fr-FR" sz="2000" dirty="0" smtClean="0"/>
              <a:t>   4. Les contres mesures virales.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3.5. Les systèmes interférons (</a:t>
            </a:r>
            <a:r>
              <a:rPr lang="fr-FR" sz="2400" u="sng" dirty="0" err="1" smtClean="0"/>
              <a:t>IFNs</a:t>
            </a:r>
            <a:r>
              <a:rPr lang="fr-FR" sz="2400" u="sng" dirty="0" smtClean="0"/>
              <a:t>) de type I et de type III</a:t>
            </a:r>
            <a:br>
              <a:rPr lang="fr-FR" sz="2400" u="sng" dirty="0" smtClean="0"/>
            </a:br>
            <a:endParaRPr lang="fr-FR" sz="2400" u="sng" dirty="0"/>
          </a:p>
        </p:txBody>
      </p:sp>
      <p:pic>
        <p:nvPicPr>
          <p:cNvPr id="5" name="Espace réservé du contenu 4" descr="reponse-if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7" y="857233"/>
            <a:ext cx="7143800" cy="5830082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20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/>
              <a:t>4. Contre-mesures virales:</a:t>
            </a:r>
            <a:br>
              <a:rPr lang="fr-FR" sz="2400" u="sng" dirty="0" smtClean="0"/>
            </a:b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Les défenses mises  par les virus peuvent être globales ou spécifiquement dirigées contre un mécanisme de défense de l'hôte.</a:t>
            </a:r>
            <a:br>
              <a:rPr lang="fr-FR" sz="2000" dirty="0" smtClean="0"/>
            </a:b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On cite le cas de nombreuses protéines virales qui inhibent de manière non-spécifique l'expression de protéines cellulaires, en inhibant soit la transcription, soit la traduction. </a:t>
            </a:r>
          </a:p>
          <a:p>
            <a:pPr>
              <a:buNone/>
            </a:pPr>
            <a:r>
              <a:rPr lang="fr-FR" sz="2000" dirty="0" smtClean="0"/>
              <a:t>      Parmi les défenses spécifiques, il est remarquable que la majorité des virus animaux/humains codent pour des protéines qui interfèrent avec le processus d'</a:t>
            </a:r>
            <a:r>
              <a:rPr lang="fr-FR" sz="2000" dirty="0" err="1" smtClean="0"/>
              <a:t>apoptose</a:t>
            </a:r>
            <a:r>
              <a:rPr lang="fr-FR" sz="2000" dirty="0" smtClean="0"/>
              <a:t> ou avec la voie interféron. </a:t>
            </a:r>
          </a:p>
          <a:p>
            <a:pPr>
              <a:buNone/>
            </a:pPr>
            <a:r>
              <a:rPr lang="fr-FR" sz="2000" dirty="0" smtClean="0"/>
              <a:t>      Ceci souligne l'importance de ces 2 mécanismes dans la défense de l'organisme face aux infections virales.</a:t>
            </a:r>
          </a:p>
          <a:p>
            <a:pPr>
              <a:buNone/>
            </a:pPr>
            <a:r>
              <a:rPr lang="fr-FR" sz="2000" dirty="0" smtClean="0"/>
              <a:t>       </a:t>
            </a:r>
            <a:r>
              <a:rPr lang="fr-FR" sz="2000" b="1" i="1" u="sng" dirty="0" smtClean="0"/>
              <a:t>Spécifiques</a:t>
            </a:r>
            <a:r>
              <a:rPr lang="fr-FR" sz="2000" b="1" u="sng" dirty="0" smtClean="0"/>
              <a:t>: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- protéines anti-</a:t>
            </a:r>
            <a:r>
              <a:rPr lang="fr-FR" sz="2000" dirty="0" err="1" smtClean="0"/>
              <a:t>apoptotiques</a:t>
            </a:r>
            <a:r>
              <a:rPr lang="fr-FR" sz="2000" dirty="0" smtClean="0"/>
              <a:t> : la plupart des virus à ADN et certains virus à ARN codent pour une </a:t>
            </a:r>
            <a:r>
              <a:rPr lang="fr-FR" sz="2000" dirty="0" smtClean="0">
                <a:solidFill>
                  <a:srgbClr val="C00000"/>
                </a:solidFill>
              </a:rPr>
              <a:t>protéine </a:t>
            </a:r>
            <a:r>
              <a:rPr lang="fr-FR" sz="2000" dirty="0" smtClean="0"/>
              <a:t>qui </a:t>
            </a:r>
            <a:r>
              <a:rPr lang="fr-FR" sz="2000" dirty="0" smtClean="0">
                <a:solidFill>
                  <a:srgbClr val="C00000"/>
                </a:solidFill>
              </a:rPr>
              <a:t>module le timing de l'</a:t>
            </a:r>
            <a:r>
              <a:rPr lang="fr-FR" sz="2000" dirty="0" err="1" smtClean="0">
                <a:solidFill>
                  <a:srgbClr val="C00000"/>
                </a:solidFill>
              </a:rPr>
              <a:t>apoptose</a:t>
            </a:r>
            <a:r>
              <a:rPr lang="fr-FR" sz="2000" dirty="0" smtClean="0">
                <a:solidFill>
                  <a:srgbClr val="C00000"/>
                </a:solidFill>
              </a:rPr>
              <a:t> cellulaire</a:t>
            </a:r>
            <a:r>
              <a:rPr lang="fr-FR" sz="2000" dirty="0" smtClean="0"/>
              <a:t>, soit en la retardant, soit en l'activant.</a:t>
            </a:r>
          </a:p>
          <a:p>
            <a:pPr>
              <a:buNone/>
            </a:pPr>
            <a:r>
              <a:rPr lang="fr-FR" sz="2000" dirty="0" smtClean="0"/>
              <a:t>     - inhibition de la production et de la réponse IFN.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21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22</a:t>
            </a:fld>
            <a:endParaRPr lang="fr-B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</p:spPr>
        <p:txBody>
          <a:bodyPr>
            <a:normAutofit/>
          </a:bodyPr>
          <a:lstStyle/>
          <a:p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Stratégies de réplication à l’échelle cellulaire:</a:t>
            </a:r>
            <a:endParaRPr lang="fr-FR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sz="2000" dirty="0" smtClean="0"/>
              <a:t>      </a:t>
            </a:r>
            <a:r>
              <a:rPr lang="fr-FR" sz="2200" dirty="0" smtClean="0"/>
              <a:t>Après reconnaissance du récepteur et relarguage du génome viral dans la cellule hôte, l</a:t>
            </a:r>
            <a:r>
              <a:rPr lang="fr-FR" sz="2200" b="1" dirty="0" smtClean="0"/>
              <a:t>’issue de l’infection varie:</a:t>
            </a:r>
          </a:p>
          <a:p>
            <a:pPr>
              <a:buNone/>
            </a:pPr>
            <a:r>
              <a:rPr lang="fr-FR" sz="2200" b="1" dirty="0" smtClean="0"/>
              <a:t>     </a:t>
            </a:r>
            <a:r>
              <a:rPr lang="fr-FR" sz="2200" i="1" dirty="0" smtClean="0"/>
              <a:t>1. </a:t>
            </a:r>
            <a:r>
              <a:rPr lang="fr-FR" sz="2200" i="1" u="sng" dirty="0" smtClean="0"/>
              <a:t>Infection abortive: </a:t>
            </a:r>
          </a:p>
          <a:p>
            <a:pPr>
              <a:buNone/>
            </a:pPr>
            <a:r>
              <a:rPr lang="fr-FR" sz="2200" i="1" dirty="0" smtClean="0"/>
              <a:t>      l’élimination du virus, </a:t>
            </a:r>
            <a:r>
              <a:rPr lang="fr-FR" sz="2200" dirty="0" smtClean="0"/>
              <a:t>si le génome viral, après avoir été introduit dans la cellule ne peut s’y répliquer ou si la réaction cellulaire est précoce et prévient la réplication du virus.</a:t>
            </a:r>
            <a:endParaRPr lang="fr-FR" sz="2200" i="1" dirty="0" smtClean="0"/>
          </a:p>
          <a:p>
            <a:pPr>
              <a:buNone/>
            </a:pPr>
            <a:r>
              <a:rPr lang="fr-FR" sz="2200" i="1" dirty="0" smtClean="0"/>
              <a:t>      2. </a:t>
            </a:r>
            <a:r>
              <a:rPr lang="fr-FR" sz="2200" i="1" u="sng" dirty="0" smtClean="0"/>
              <a:t>Infection persistante: </a:t>
            </a:r>
          </a:p>
          <a:p>
            <a:pPr>
              <a:buNone/>
            </a:pPr>
            <a:r>
              <a:rPr lang="fr-FR" sz="2200" i="1" dirty="0" smtClean="0"/>
              <a:t>      la cellule reste en vie mais le virus s’y réplique et peut être transmis,</a:t>
            </a:r>
            <a:r>
              <a:rPr lang="fr-FR" sz="2200" dirty="0" smtClean="0"/>
              <a:t> dans le cas de certains virus enveloppés capables de bourgeonner sans entraîner de lyse cellulaire, ex. les rétrovirus.</a:t>
            </a:r>
          </a:p>
          <a:p>
            <a:pPr>
              <a:buNone/>
            </a:pPr>
            <a:r>
              <a:rPr lang="fr-FR" sz="2200" dirty="0" smtClean="0"/>
              <a:t>     </a:t>
            </a:r>
            <a:r>
              <a:rPr lang="fr-FR" sz="2200" i="1" dirty="0" smtClean="0"/>
              <a:t>3. </a:t>
            </a:r>
            <a:r>
              <a:rPr lang="fr-FR" sz="2200" i="1" u="sng" dirty="0" smtClean="0"/>
              <a:t>Infection lytique</a:t>
            </a:r>
            <a:r>
              <a:rPr lang="fr-FR" sz="2200" i="1" dirty="0" smtClean="0"/>
              <a:t>: </a:t>
            </a:r>
          </a:p>
          <a:p>
            <a:pPr>
              <a:buNone/>
            </a:pPr>
            <a:r>
              <a:rPr lang="fr-FR" sz="2200" i="1" dirty="0" smtClean="0"/>
              <a:t>      la cellule est détruite,  </a:t>
            </a:r>
            <a:r>
              <a:rPr lang="fr-FR" sz="2200" i="1" dirty="0" err="1" smtClean="0"/>
              <a:t>libèrant</a:t>
            </a:r>
            <a:r>
              <a:rPr lang="fr-FR" sz="2200" i="1" dirty="0" smtClean="0"/>
              <a:t> les particules virales.  </a:t>
            </a:r>
          </a:p>
          <a:p>
            <a:pPr>
              <a:buNone/>
            </a:pPr>
            <a:r>
              <a:rPr lang="fr-FR" sz="2200" i="1" dirty="0" smtClean="0"/>
              <a:t>      </a:t>
            </a:r>
            <a:r>
              <a:rPr lang="fr-FR" sz="2200" dirty="0" smtClean="0"/>
              <a:t>Virus non enveloppé: lyse cellulaire assure relarguage des virions dans milieu extracellulaire.</a:t>
            </a:r>
          </a:p>
          <a:p>
            <a:pPr>
              <a:buNone/>
            </a:pPr>
            <a:r>
              <a:rPr lang="fr-FR" sz="2200" i="1" dirty="0" smtClean="0"/>
              <a:t>      </a:t>
            </a:r>
            <a:r>
              <a:rPr lang="fr-FR" sz="2200" dirty="0" smtClean="0"/>
              <a:t>Virus enveloppé: bourgeonnement, production des virions et lyse cellulaire.</a:t>
            </a:r>
            <a:endParaRPr lang="fr-FR" sz="2200" i="1" dirty="0" smtClean="0"/>
          </a:p>
          <a:p>
            <a:pPr>
              <a:buNone/>
            </a:pPr>
            <a:r>
              <a:rPr lang="fr-FR" sz="2200" i="1" dirty="0" smtClean="0"/>
              <a:t>      </a:t>
            </a:r>
          </a:p>
          <a:p>
            <a:pPr>
              <a:buNone/>
            </a:pPr>
            <a:r>
              <a:rPr lang="fr-FR" sz="2000" i="1" dirty="0" smtClean="0"/>
              <a:t>      </a:t>
            </a:r>
            <a:endParaRPr lang="fr-FR" sz="2000" dirty="0" smtClean="0"/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      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  <p:sp>
        <p:nvSpPr>
          <p:cNvPr id="11266" name="AutoShape 2" descr="UCLOUVAIN FDP Virolog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268" name="AutoShape 4" descr="UCLOUVAIN FDP Virolog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8" name="Image 7" descr="infection-2-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1357298"/>
            <a:ext cx="6354598" cy="430054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57290" y="5715016"/>
            <a:ext cx="5214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u="sng" dirty="0" smtClean="0"/>
              <a:t>Issues de l’infection d’une cellule.</a:t>
            </a:r>
            <a:endParaRPr lang="fr-FR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57222" y="0"/>
            <a:ext cx="9501222" cy="785794"/>
          </a:xfrm>
        </p:spPr>
        <p:txBody>
          <a:bodyPr>
            <a:normAutofit fontScale="90000"/>
          </a:bodyPr>
          <a:lstStyle/>
          <a:p>
            <a:r>
              <a:rPr lang="fr-FR" sz="2400" u="sng" dirty="0" smtClean="0"/>
              <a:t>2. Utilisation de la machinerie cellulaire par les</a:t>
            </a:r>
            <a:br>
              <a:rPr lang="fr-FR" sz="2400" u="sng" dirty="0" smtClean="0"/>
            </a:br>
            <a:r>
              <a:rPr lang="fr-FR" sz="2400" u="sng" dirty="0" smtClean="0"/>
              <a:t>virus</a:t>
            </a:r>
            <a:endParaRPr lang="fr-FR" sz="2400" u="sng" dirty="0"/>
          </a:p>
        </p:txBody>
      </p:sp>
      <p:pic>
        <p:nvPicPr>
          <p:cNvPr id="5" name="Espace réservé du contenu 4" descr="compartimentalisationp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00042"/>
            <a:ext cx="9144000" cy="6341853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571480"/>
            <a:ext cx="9144000" cy="628652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FR" sz="2000" b="1" dirty="0" smtClean="0"/>
              <a:t>      </a:t>
            </a:r>
            <a:r>
              <a:rPr lang="fr-FR" sz="2800" u="sng" dirty="0" smtClean="0"/>
              <a:t>2.1. La cellule: un espace compartimenté:</a:t>
            </a:r>
          </a:p>
          <a:p>
            <a:pPr>
              <a:buNone/>
            </a:pPr>
            <a:r>
              <a:rPr lang="fr-FR" sz="2400" dirty="0" smtClean="0"/>
              <a:t>     Dans le noyau:</a:t>
            </a:r>
          </a:p>
          <a:p>
            <a:pPr>
              <a:buNone/>
            </a:pPr>
            <a:r>
              <a:rPr lang="fr-FR" sz="2400" dirty="0" smtClean="0"/>
              <a:t>    - L’ADN polymérase: réplication des virus DNA.</a:t>
            </a:r>
          </a:p>
          <a:p>
            <a:pPr>
              <a:buNone/>
            </a:pPr>
            <a:r>
              <a:rPr lang="fr-FR" sz="2400" dirty="0" smtClean="0"/>
              <a:t>    - L’ARN polymérase: transcription de l’ADN vers l’</a:t>
            </a:r>
            <a:r>
              <a:rPr lang="fr-FR" sz="2400" dirty="0" err="1" smtClean="0"/>
              <a:t>ARNm</a:t>
            </a:r>
            <a:r>
              <a:rPr lang="fr-FR" sz="2400" dirty="0" smtClean="0"/>
              <a:t>.</a:t>
            </a:r>
          </a:p>
          <a:p>
            <a:pPr>
              <a:buNone/>
            </a:pPr>
            <a:r>
              <a:rPr lang="fr-FR" sz="2400" dirty="0" smtClean="0"/>
              <a:t>    - Machinerie d’épissage.</a:t>
            </a:r>
          </a:p>
          <a:p>
            <a:pPr>
              <a:buNone/>
            </a:pPr>
            <a:r>
              <a:rPr lang="fr-FR" sz="2400" dirty="0" smtClean="0"/>
              <a:t>     Dans le Cytoplasme:</a:t>
            </a:r>
          </a:p>
          <a:p>
            <a:pPr>
              <a:buNone/>
            </a:pPr>
            <a:r>
              <a:rPr lang="fr-FR" sz="2400" dirty="0" smtClean="0"/>
              <a:t>    - Ribosome: permet la traduction.</a:t>
            </a:r>
          </a:p>
          <a:p>
            <a:pPr>
              <a:buNone/>
            </a:pPr>
            <a:r>
              <a:rPr lang="fr-FR" sz="2400" dirty="0" smtClean="0"/>
              <a:t>    - Protéines de membrane plasmique.</a:t>
            </a:r>
          </a:p>
          <a:p>
            <a:pPr>
              <a:buNone/>
            </a:pPr>
            <a:r>
              <a:rPr lang="fr-FR" sz="2400" dirty="0" smtClean="0"/>
              <a:t>    - Protéines sécrétées.                                          Acheminées vers Surface</a:t>
            </a:r>
          </a:p>
          <a:p>
            <a:pPr>
              <a:buNone/>
            </a:pPr>
            <a:r>
              <a:rPr lang="fr-FR" sz="2400" dirty="0" smtClean="0"/>
              <a:t>    - Glycoprotéines (de l’enveloppe virale)          via le RE et l’appareil de golgi.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r>
              <a:rPr lang="fr-FR" sz="2400" dirty="0" smtClean="0"/>
              <a:t>    - Mitochondries.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r>
              <a:rPr lang="fr-FR" sz="2400" dirty="0" smtClean="0"/>
              <a:t>     Le rôle de ces organites: - déclenchement de mort cellulaire par l’</a:t>
            </a:r>
            <a:r>
              <a:rPr lang="fr-FR" sz="2400" dirty="0" err="1" smtClean="0"/>
              <a:t>apoptose</a:t>
            </a:r>
            <a:r>
              <a:rPr lang="fr-FR" sz="2400" dirty="0" smtClean="0"/>
              <a:t>.</a:t>
            </a:r>
          </a:p>
          <a:p>
            <a:pPr>
              <a:buNone/>
            </a:pPr>
            <a:r>
              <a:rPr lang="fr-FR" sz="2400" dirty="0" smtClean="0"/>
              <a:t>                                                 - support à protéines intervenant dans production d’INFI.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r>
              <a:rPr lang="fr-FR" sz="2400" dirty="0" smtClean="0"/>
              <a:t>    </a:t>
            </a:r>
          </a:p>
          <a:p>
            <a:pPr>
              <a:buNone/>
            </a:pPr>
            <a:r>
              <a:rPr lang="fr-FR" sz="2400" dirty="0" smtClean="0"/>
              <a:t>   </a:t>
            </a:r>
          </a:p>
          <a:p>
            <a:pPr>
              <a:buNone/>
            </a:pPr>
            <a:r>
              <a:rPr lang="fr-FR" sz="2400" dirty="0" smtClean="0"/>
              <a:t>    </a:t>
            </a:r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/>
          </a:p>
        </p:txBody>
      </p:sp>
      <p:sp>
        <p:nvSpPr>
          <p:cNvPr id="5" name="Accolade fermante 4"/>
          <p:cNvSpPr/>
          <p:nvPr/>
        </p:nvSpPr>
        <p:spPr>
          <a:xfrm>
            <a:off x="4214810" y="3143248"/>
            <a:ext cx="714380" cy="114300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>
            <a:normAutofit fontScale="90000"/>
          </a:bodyPr>
          <a:lstStyle/>
          <a:p>
            <a:r>
              <a:rPr lang="fr-FR" sz="2400" u="sng" dirty="0" smtClean="0"/>
              <a:t/>
            </a:r>
            <a:br>
              <a:rPr lang="fr-FR" sz="2400" u="sng" dirty="0" smtClean="0"/>
            </a:br>
            <a:r>
              <a:rPr lang="fr-FR" sz="2700" u="sng" dirty="0" smtClean="0"/>
              <a:t>2.2. Modification du fonctionnement cellulaire</a:t>
            </a:r>
            <a:br>
              <a:rPr lang="fr-FR" sz="2700" u="sng" dirty="0" smtClean="0"/>
            </a:br>
            <a:r>
              <a:rPr lang="fr-FR" sz="2700" u="sng" dirty="0" smtClean="0"/>
              <a:t> par les virus:</a:t>
            </a:r>
            <a:endParaRPr lang="fr-FR" sz="27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</a:t>
            </a:r>
          </a:p>
          <a:p>
            <a:pPr>
              <a:buNone/>
            </a:pPr>
            <a:r>
              <a:rPr lang="fr-FR" sz="2000" dirty="0" smtClean="0"/>
              <a:t>      les virus adaptent et modifient  leur cycle de réplication au fonctionnement de la cellule.</a:t>
            </a:r>
          </a:p>
          <a:p>
            <a:pPr>
              <a:buNone/>
            </a:pPr>
            <a:r>
              <a:rPr lang="fr-FR" sz="2000" b="1" dirty="0" smtClean="0"/>
              <a:t>      </a:t>
            </a:r>
            <a:r>
              <a:rPr lang="fr-FR" sz="2000" dirty="0" smtClean="0"/>
              <a:t>L’infection par un virus:  </a:t>
            </a:r>
          </a:p>
          <a:p>
            <a:pPr>
              <a:buNone/>
            </a:pPr>
            <a:r>
              <a:rPr lang="fr-FR" sz="2000" dirty="0" smtClean="0"/>
              <a:t>      -apporte à la cellule des acides nucléiques (génome viral), </a:t>
            </a:r>
          </a:p>
          <a:p>
            <a:pPr>
              <a:buNone/>
            </a:pPr>
            <a:r>
              <a:rPr lang="fr-FR" sz="2000" dirty="0" smtClean="0"/>
              <a:t>                                             des protéines ( ex. les protéines de tégument  de l’HSV), </a:t>
            </a:r>
          </a:p>
          <a:p>
            <a:pPr>
              <a:buNone/>
            </a:pPr>
            <a:r>
              <a:rPr lang="fr-FR" sz="2000" dirty="0" smtClean="0"/>
              <a:t>                                             des ribosomes ( ex. transportés par certains arénavirus).</a:t>
            </a:r>
          </a:p>
          <a:p>
            <a:pPr>
              <a:buNone/>
            </a:pPr>
            <a:r>
              <a:rPr lang="fr-FR" sz="2000" dirty="0" smtClean="0"/>
              <a:t>       -modifie sa capacité codante du fait de la présence du génome viral qui code </a:t>
            </a:r>
          </a:p>
          <a:p>
            <a:pPr>
              <a:buNone/>
            </a:pPr>
            <a:r>
              <a:rPr lang="fr-FR" sz="2000" dirty="0" smtClean="0"/>
              <a:t>          les protéines structurales et non-structurales nécessaires au cycle de réplication   du virus. </a:t>
            </a:r>
          </a:p>
          <a:p>
            <a:pPr>
              <a:buNone/>
            </a:pPr>
            <a:r>
              <a:rPr lang="fr-FR" sz="2000" dirty="0" smtClean="0"/>
              <a:t>      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/>
              <a:t>2.2. Modification du fonctionnement cellulaire</a:t>
            </a:r>
            <a:br>
              <a:rPr lang="fr-FR" sz="2400" u="sng" dirty="0" smtClean="0"/>
            </a:br>
            <a:r>
              <a:rPr lang="fr-FR" sz="2400" u="sng" dirty="0" smtClean="0"/>
              <a:t> par les virus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Les protéines structurales: rôle  dans l’élaboration du virion. </a:t>
            </a:r>
          </a:p>
          <a:p>
            <a:pPr>
              <a:buNone/>
            </a:pPr>
            <a:r>
              <a:rPr lang="fr-FR" sz="2000" dirty="0" smtClean="0"/>
              <a:t>      Les protéines non-structurales:  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détectées que dans la cellule infectée et absentes des particules virales. 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Rôle: </a:t>
            </a:r>
          </a:p>
          <a:p>
            <a:pPr>
              <a:buNone/>
            </a:pPr>
            <a:r>
              <a:rPr lang="fr-FR" sz="2000" dirty="0" smtClean="0"/>
              <a:t>     - participent dans la </a:t>
            </a:r>
            <a:r>
              <a:rPr lang="fr-FR" sz="2000" dirty="0" smtClean="0">
                <a:solidFill>
                  <a:schemeClr val="accent6">
                    <a:lumMod val="50000"/>
                  </a:schemeClr>
                </a:solidFill>
              </a:rPr>
              <a:t>réplication virale </a:t>
            </a:r>
            <a:r>
              <a:rPr lang="fr-FR" sz="2000" dirty="0" smtClean="0"/>
              <a:t>(ex.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l’ARN polymérase ARN c</a:t>
            </a:r>
            <a:r>
              <a:rPr lang="fr-FR" sz="2000" dirty="0" smtClean="0"/>
              <a:t>odée par les virus à RNA).</a:t>
            </a:r>
          </a:p>
          <a:p>
            <a:pPr>
              <a:buNone/>
            </a:pPr>
            <a:r>
              <a:rPr lang="fr-FR" sz="2000" dirty="0" smtClean="0"/>
              <a:t>      - modifient le fonctionnement de la cellule au profit du virus (ex. </a:t>
            </a:r>
            <a:r>
              <a:rPr lang="fr-FR" sz="2000" dirty="0" smtClean="0">
                <a:solidFill>
                  <a:schemeClr val="accent6">
                    <a:lumMod val="50000"/>
                  </a:schemeClr>
                </a:solidFill>
              </a:rPr>
              <a:t>Protéase 3C </a:t>
            </a:r>
            <a:r>
              <a:rPr lang="fr-FR" sz="2000" dirty="0" smtClean="0"/>
              <a:t>du </a:t>
            </a:r>
            <a:r>
              <a:rPr lang="fr-FR" sz="2000" dirty="0" err="1" smtClean="0"/>
              <a:t>Picornavirus</a:t>
            </a:r>
            <a:r>
              <a:rPr lang="fr-FR" sz="2000" dirty="0" smtClean="0"/>
              <a:t> clive la </a:t>
            </a:r>
            <a:r>
              <a:rPr lang="fr-FR" sz="2000" dirty="0" err="1" smtClean="0"/>
              <a:t>polyprotéine</a:t>
            </a:r>
            <a:r>
              <a:rPr lang="fr-FR" sz="2000" dirty="0" smtClean="0"/>
              <a:t> virale et autres protéines cellulaires impliquées dans l’</a:t>
            </a:r>
            <a:r>
              <a:rPr lang="fr-FR" sz="2000" dirty="0" err="1" smtClean="0"/>
              <a:t>Apoptose</a:t>
            </a:r>
            <a:r>
              <a:rPr lang="fr-FR" sz="2000" dirty="0" smtClean="0"/>
              <a:t> ou l’INF.</a:t>
            </a:r>
          </a:p>
          <a:p>
            <a:pPr>
              <a:buNone/>
            </a:pP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Les Effets des protéines non-structurales:</a:t>
            </a: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714356"/>
            <a:ext cx="9144000" cy="614364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fr-FR" sz="2000" dirty="0" smtClean="0"/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le cycle de réplication cellulaire: </a:t>
            </a:r>
          </a:p>
          <a:p>
            <a:pPr>
              <a:buNone/>
            </a:pPr>
            <a:r>
              <a:rPr lang="fr-FR" sz="2000" dirty="0" smtClean="0"/>
              <a:t>      nombreux virus à ADN codent pour une/plusieurs protéines qui favorisent la progression du cycle cellulaire vers la phase S (phase de synthèse des acides nucléiques). En conséquence, ces virus favorisent la mitose  qui peuvent provoquer l’immortalisation et la transformation cellulaire, lors d’échec du cycle lytique.</a:t>
            </a:r>
          </a:p>
          <a:p>
            <a:pPr>
              <a:buNone/>
            </a:pPr>
            <a:r>
              <a:rPr lang="fr-FR" sz="2000" dirty="0" smtClean="0"/>
              <a:t>      Ex. les Protéines E6/E7 des Papillomavirus.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l’expression des gènes cellulaires: </a:t>
            </a:r>
          </a:p>
          <a:p>
            <a:pPr>
              <a:buNone/>
            </a:pPr>
            <a:r>
              <a:rPr lang="fr-FR" sz="2000" dirty="0" smtClean="0"/>
              <a:t>      activée ou inhibée par certaines protéines virales. </a:t>
            </a:r>
          </a:p>
          <a:p>
            <a:pPr>
              <a:buNone/>
            </a:pPr>
            <a:r>
              <a:rPr lang="fr-FR" sz="2000" dirty="0" smtClean="0"/>
              <a:t>       ex.  la </a:t>
            </a:r>
            <a:r>
              <a:rPr lang="fr-FR" sz="2000" dirty="0" smtClean="0">
                <a:solidFill>
                  <a:schemeClr val="accent6">
                    <a:lumMod val="50000"/>
                  </a:schemeClr>
                </a:solidFill>
              </a:rPr>
              <a:t>protéine </a:t>
            </a:r>
            <a:r>
              <a:rPr lang="fr-FR" sz="2000" dirty="0" err="1" smtClean="0">
                <a:solidFill>
                  <a:schemeClr val="accent6">
                    <a:lumMod val="50000"/>
                  </a:schemeClr>
                </a:solidFill>
              </a:rPr>
              <a:t>Tax</a:t>
            </a:r>
            <a:r>
              <a:rPr lang="fr-FR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fr-FR" sz="2000" dirty="0" smtClean="0"/>
              <a:t>du virus HTLV active l’expression de </a:t>
            </a:r>
            <a:r>
              <a:rPr lang="fr-FR" sz="2000" dirty="0" smtClean="0">
                <a:solidFill>
                  <a:schemeClr val="accent6">
                    <a:lumMod val="50000"/>
                  </a:schemeClr>
                </a:solidFill>
              </a:rPr>
              <a:t>gènes de cytokines </a:t>
            </a:r>
            <a:r>
              <a:rPr lang="fr-FR" sz="2000" dirty="0" smtClean="0"/>
              <a:t>comme</a:t>
            </a:r>
          </a:p>
          <a:p>
            <a:pPr>
              <a:buNone/>
            </a:pPr>
            <a:r>
              <a:rPr lang="fr-FR" sz="2000" dirty="0" smtClean="0"/>
              <a:t>      l’IL-13 ou module le </a:t>
            </a:r>
            <a:r>
              <a:rPr lang="fr-FR" sz="2000" dirty="0" smtClean="0">
                <a:solidFill>
                  <a:schemeClr val="accent6">
                    <a:lumMod val="50000"/>
                  </a:schemeClr>
                </a:solidFill>
              </a:rPr>
              <a:t>cycle cellulaire</a:t>
            </a:r>
            <a:r>
              <a:rPr lang="fr-FR" sz="2000" dirty="0" smtClean="0"/>
              <a:t> en activant l’expression de la protéine suppresseur de tumeur p21.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le trafic des composants cellulaires:</a:t>
            </a:r>
          </a:p>
          <a:p>
            <a:pPr>
              <a:buNone/>
            </a:pPr>
            <a:r>
              <a:rPr lang="fr-FR" sz="2000" dirty="0" smtClean="0"/>
              <a:t>      Ex.: </a:t>
            </a:r>
            <a:r>
              <a:rPr lang="fr-FR" sz="2000" i="1" dirty="0" smtClean="0"/>
              <a:t>Cytomégalovirus (CMV) protéine US3: </a:t>
            </a:r>
            <a:r>
              <a:rPr lang="fr-FR" sz="2000" dirty="0" smtClean="0"/>
              <a:t>protéine qui séquestre les chaînes naissantes du complexe HLA de classe I dans le réticulum endoplasmique, les empêchant d'atteindre la surface cellulaire.</a:t>
            </a:r>
          </a:p>
          <a:p>
            <a:pPr>
              <a:buNone/>
            </a:pP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5683</TotalTime>
  <Words>1347</Words>
  <PresentationFormat>Affichage à l'écran (4:3)</PresentationFormat>
  <Paragraphs>154</Paragraphs>
  <Slides>22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Thème Office</vt:lpstr>
      <vt:lpstr>La Relation Hôte-Virus:</vt:lpstr>
      <vt:lpstr>Le Plan:</vt:lpstr>
      <vt:lpstr>1. Stratégies de réplication à l’échelle cellulaire:</vt:lpstr>
      <vt:lpstr>Diapositive 4</vt:lpstr>
      <vt:lpstr>2. Utilisation de la machinerie cellulaire par les virus</vt:lpstr>
      <vt:lpstr>Diapositive 6</vt:lpstr>
      <vt:lpstr> 2.2. Modification du fonctionnement cellulaire  par les virus:</vt:lpstr>
      <vt:lpstr>2.2. Modification du fonctionnement cellulaire  par les virus</vt:lpstr>
      <vt:lpstr>Les Effets des protéines non-structurales:</vt:lpstr>
      <vt:lpstr>3. Réactions de la cellule à l’échelle cellulaire, locale ou à l’échelle de l’organisme</vt:lpstr>
      <vt:lpstr>3.1. Résistance intrinsèque (constitutive ou induite)</vt:lpstr>
      <vt:lpstr>3.2. PBodies et granules de stress:</vt:lpstr>
      <vt:lpstr>3.2. PBodies et granules de stress:</vt:lpstr>
      <vt:lpstr>3.3. RNAi et silencing:</vt:lpstr>
      <vt:lpstr>3.3. RNAi et silencing:</vt:lpstr>
      <vt:lpstr>3.3. RNAi et silencing:</vt:lpstr>
      <vt:lpstr>3.4. Mort cellulaire et autophagie (apoptose -autophagie - nécrose):</vt:lpstr>
      <vt:lpstr>Diapositive 18</vt:lpstr>
      <vt:lpstr>Diapositive 19</vt:lpstr>
      <vt:lpstr>3.5. Les systèmes interférons (IFNs) de type I et de type III </vt:lpstr>
      <vt:lpstr>4. Contre-mesures virales: </vt:lpstr>
      <vt:lpstr>Diapositive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Relation Hôte-Virus:</dc:title>
  <dc:creator>pc</dc:creator>
  <cp:lastModifiedBy>HoC</cp:lastModifiedBy>
  <cp:revision>169</cp:revision>
  <dcterms:created xsi:type="dcterms:W3CDTF">2023-04-24T07:20:38Z</dcterms:created>
  <dcterms:modified xsi:type="dcterms:W3CDTF">2024-05-06T10:48:02Z</dcterms:modified>
</cp:coreProperties>
</file>