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4" r:id="rId16"/>
    <p:sldId id="275" r:id="rId17"/>
    <p:sldId id="276" r:id="rId18"/>
    <p:sldId id="329" r:id="rId19"/>
    <p:sldId id="330" r:id="rId20"/>
    <p:sldId id="331" r:id="rId21"/>
    <p:sldId id="332"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4572" autoAdjust="0"/>
    <p:restoredTop sz="94660"/>
  </p:normalViewPr>
  <p:slideViewPr>
    <p:cSldViewPr>
      <p:cViewPr varScale="1">
        <p:scale>
          <a:sx n="76" d="100"/>
          <a:sy n="76" d="100"/>
        </p:scale>
        <p:origin x="1364" y="4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6DC69CC-66F6-4CA4-B676-ED6404E8D0C0}" type="datetimeFigureOut">
              <a:rPr lang="fr-FR" smtClean="0"/>
              <a:pPr/>
              <a:t>13/05/2024</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F65A3E4-C3B2-4928-B23E-1A83C133192A}"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8F65A3E4-C3B2-4928-B23E-1A83C133192A}" type="slidenum">
              <a:rPr lang="fr-FR" smtClean="0"/>
              <a:pPr/>
              <a:t>16</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BE"/>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BE"/>
          </a:p>
        </p:txBody>
      </p:sp>
      <p:sp>
        <p:nvSpPr>
          <p:cNvPr id="4" name="Espace réservé de la date 3"/>
          <p:cNvSpPr>
            <a:spLocks noGrp="1"/>
          </p:cNvSpPr>
          <p:nvPr>
            <p:ph type="dt" sz="half" idx="10"/>
          </p:nvPr>
        </p:nvSpPr>
        <p:spPr/>
        <p:txBody>
          <a:bodyPr/>
          <a:lstStyle/>
          <a:p>
            <a:fld id="{2B4B2609-6F35-44BF-98C3-0598517C9D14}" type="datetime1">
              <a:rPr lang="fr-FR" smtClean="0"/>
              <a:pPr/>
              <a:t>13/05/2024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7DC91025-EFF5-4195-840F-D61CE0A686BD}" type="datetime1">
              <a:rPr lang="fr-FR" smtClean="0"/>
              <a:pPr/>
              <a:t>13/05/2024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BE"/>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77855D99-3889-4A61-A538-B7C0C001124E}" type="datetime1">
              <a:rPr lang="fr-FR" smtClean="0"/>
              <a:pPr/>
              <a:t>13/05/2024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6E5D55DC-C68A-4161-B2AC-9258D03A0BEE}" type="datetime1">
              <a:rPr lang="fr-FR" smtClean="0"/>
              <a:pPr/>
              <a:t>13/05/2024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BE"/>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06C3D541-74C1-49E3-A074-9D590AAA1689}" type="datetime1">
              <a:rPr lang="fr-FR" smtClean="0"/>
              <a:pPr/>
              <a:t>13/05/2024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e la date 4"/>
          <p:cNvSpPr>
            <a:spLocks noGrp="1"/>
          </p:cNvSpPr>
          <p:nvPr>
            <p:ph type="dt" sz="half" idx="10"/>
          </p:nvPr>
        </p:nvSpPr>
        <p:spPr/>
        <p:txBody>
          <a:bodyPr/>
          <a:lstStyle/>
          <a:p>
            <a:fld id="{E6E31124-2695-4EC1-AEF3-0C73AEF0FA5E}" type="datetime1">
              <a:rPr lang="fr-FR" smtClean="0"/>
              <a:pPr/>
              <a:t>13/05/2024</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BE"/>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7" name="Espace réservé de la date 6"/>
          <p:cNvSpPr>
            <a:spLocks noGrp="1"/>
          </p:cNvSpPr>
          <p:nvPr>
            <p:ph type="dt" sz="half" idx="10"/>
          </p:nvPr>
        </p:nvSpPr>
        <p:spPr/>
        <p:txBody>
          <a:bodyPr/>
          <a:lstStyle/>
          <a:p>
            <a:fld id="{FF748205-0C26-4104-BC8F-7E4A86393DDE}" type="datetime1">
              <a:rPr lang="fr-FR" smtClean="0"/>
              <a:pPr/>
              <a:t>13/05/2024</a:t>
            </a:fld>
            <a:endParaRPr lang="fr-BE"/>
          </a:p>
        </p:txBody>
      </p:sp>
      <p:sp>
        <p:nvSpPr>
          <p:cNvPr id="8" name="Espace réservé du pied de page 7"/>
          <p:cNvSpPr>
            <a:spLocks noGrp="1"/>
          </p:cNvSpPr>
          <p:nvPr>
            <p:ph type="ftr" sz="quarter" idx="11"/>
          </p:nvPr>
        </p:nvSpPr>
        <p:spPr/>
        <p:txBody>
          <a:bodyPr/>
          <a:lstStyle/>
          <a:p>
            <a:endParaRPr lang="fr-BE"/>
          </a:p>
        </p:txBody>
      </p:sp>
      <p:sp>
        <p:nvSpPr>
          <p:cNvPr id="9" name="Espace réservé du numéro de diapositive 8"/>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e la date 2"/>
          <p:cNvSpPr>
            <a:spLocks noGrp="1"/>
          </p:cNvSpPr>
          <p:nvPr>
            <p:ph type="dt" sz="half" idx="10"/>
          </p:nvPr>
        </p:nvSpPr>
        <p:spPr/>
        <p:txBody>
          <a:bodyPr/>
          <a:lstStyle/>
          <a:p>
            <a:fld id="{D43F14CF-C02E-48F3-AEC9-07BE83D3D566}" type="datetime1">
              <a:rPr lang="fr-FR" smtClean="0"/>
              <a:pPr/>
              <a:t>13/05/2024</a:t>
            </a:fld>
            <a:endParaRPr lang="fr-BE"/>
          </a:p>
        </p:txBody>
      </p:sp>
      <p:sp>
        <p:nvSpPr>
          <p:cNvPr id="4" name="Espace réservé du pied de page 3"/>
          <p:cNvSpPr>
            <a:spLocks noGrp="1"/>
          </p:cNvSpPr>
          <p:nvPr>
            <p:ph type="ftr" sz="quarter" idx="11"/>
          </p:nvPr>
        </p:nvSpPr>
        <p:spPr/>
        <p:txBody>
          <a:bodyPr/>
          <a:lstStyle/>
          <a:p>
            <a:endParaRPr lang="fr-BE"/>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7044B786-2560-499F-94D2-7E2E991810CF}" type="datetime1">
              <a:rPr lang="fr-FR" smtClean="0"/>
              <a:pPr/>
              <a:t>13/05/2024</a:t>
            </a:fld>
            <a:endParaRPr lang="fr-BE"/>
          </a:p>
        </p:txBody>
      </p:sp>
      <p:sp>
        <p:nvSpPr>
          <p:cNvPr id="3" name="Espace réservé du pied de page 2"/>
          <p:cNvSpPr>
            <a:spLocks noGrp="1"/>
          </p:cNvSpPr>
          <p:nvPr>
            <p:ph type="ftr" sz="quarter" idx="11"/>
          </p:nvPr>
        </p:nvSpPr>
        <p:spPr/>
        <p:txBody>
          <a:bodyPr/>
          <a:lstStyle/>
          <a:p>
            <a:endParaRPr lang="fr-BE"/>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BE"/>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FAC30AE1-0DFF-40A6-812F-99A0878E694D}" type="datetime1">
              <a:rPr lang="fr-FR" smtClean="0"/>
              <a:pPr/>
              <a:t>13/05/2024</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BE"/>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BE"/>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411D2A1E-02B9-427F-9763-8EE0AA3C2E66}" type="datetime1">
              <a:rPr lang="fr-FR" smtClean="0"/>
              <a:pPr/>
              <a:t>13/05/2024</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BE"/>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B421E3C-2FBE-477F-A877-B805EF6C6AE6}" type="datetime1">
              <a:rPr lang="fr-FR" smtClean="0"/>
              <a:pPr/>
              <a:t>13/05/2024</a:t>
            </a:fld>
            <a:endParaRPr lang="fr-BE"/>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BE"/>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4668DC-857F-487D-BFFA-8C0CA5037977}" type="slidenum">
              <a:rPr lang="fr-BE" smtClean="0"/>
              <a:pPr/>
              <a:t>‹N°›</a:t>
            </a:fld>
            <a:endParaRPr lang="fr-B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normAutofit/>
          </a:bodyPr>
          <a:lstStyle/>
          <a:p>
            <a:r>
              <a:rPr lang="fr-FR" sz="2800" u="sng" dirty="0" smtClean="0">
                <a:effectLst>
                  <a:outerShdw blurRad="38100" dist="38100" dir="2700000" algn="tl">
                    <a:srgbClr val="000000">
                      <a:alpha val="43137"/>
                    </a:srgbClr>
                  </a:outerShdw>
                </a:effectLst>
              </a:rPr>
              <a:t>La famille des </a:t>
            </a:r>
            <a:r>
              <a:rPr lang="fr-FR" sz="2800" u="sng" dirty="0" err="1" smtClean="0">
                <a:effectLst>
                  <a:outerShdw blurRad="38100" dist="38100" dir="2700000" algn="tl">
                    <a:srgbClr val="000000">
                      <a:alpha val="43137"/>
                    </a:srgbClr>
                  </a:outerShdw>
                </a:effectLst>
              </a:rPr>
              <a:t>Herpesviridae</a:t>
            </a:r>
            <a:r>
              <a:rPr lang="fr-FR" sz="2800" u="sng" dirty="0" smtClean="0">
                <a:effectLst>
                  <a:outerShdw blurRad="38100" dist="38100" dir="2700000" algn="tl">
                    <a:srgbClr val="000000">
                      <a:alpha val="43137"/>
                    </a:srgbClr>
                  </a:outerShdw>
                </a:effectLst>
              </a:rPr>
              <a:t>:</a:t>
            </a:r>
            <a:endParaRPr lang="fr-FR" sz="2800" u="sng" dirty="0">
              <a:effectLst>
                <a:outerShdw blurRad="38100" dist="38100" dir="2700000" algn="tl">
                  <a:srgbClr val="000000">
                    <a:alpha val="43137"/>
                  </a:srgbClr>
                </a:outerShdw>
              </a:effectLst>
            </a:endParaRPr>
          </a:p>
        </p:txBody>
      </p:sp>
      <p:sp>
        <p:nvSpPr>
          <p:cNvPr id="3" name="Sous-titre 2"/>
          <p:cNvSpPr>
            <a:spLocks noGrp="1"/>
          </p:cNvSpPr>
          <p:nvPr>
            <p:ph type="subTitle" idx="1"/>
          </p:nvPr>
        </p:nvSpPr>
        <p:spPr>
          <a:xfrm>
            <a:off x="2743200" y="5105400"/>
            <a:ext cx="6400800" cy="1752600"/>
          </a:xfrm>
        </p:spPr>
        <p:txBody>
          <a:bodyPr>
            <a:normAutofit/>
          </a:bodyPr>
          <a:lstStyle/>
          <a:p>
            <a:r>
              <a:rPr lang="fr-FR" sz="2000" u="sng" dirty="0" smtClean="0"/>
              <a:t>Présentée par:</a:t>
            </a:r>
            <a:r>
              <a:rPr lang="fr-FR" sz="2000" dirty="0" smtClean="0"/>
              <a:t> S. Kara-Slimane,</a:t>
            </a:r>
          </a:p>
          <a:p>
            <a:r>
              <a:rPr lang="fr-FR" sz="2000" dirty="0" smtClean="0"/>
              <a:t>Microbiologiste, </a:t>
            </a:r>
          </a:p>
          <a:p>
            <a:r>
              <a:rPr lang="fr-FR" sz="2000" dirty="0" smtClean="0"/>
              <a:t>CHU </a:t>
            </a:r>
            <a:r>
              <a:rPr lang="fr-FR" sz="2000" dirty="0" err="1" smtClean="0"/>
              <a:t>Béjaia</a:t>
            </a:r>
            <a:r>
              <a:rPr lang="fr-FR" sz="2000" dirty="0" smtClean="0"/>
              <a:t>,</a:t>
            </a:r>
          </a:p>
          <a:p>
            <a:r>
              <a:rPr lang="fr-FR" sz="2000" dirty="0" smtClean="0"/>
              <a:t>2024</a:t>
            </a:r>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1</a:t>
            </a:fld>
            <a:endParaRPr lang="fr-BE"/>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400" u="sng" dirty="0" smtClean="0"/>
              <a:t>Le Prélèvement : Etape pré-analytique:</a:t>
            </a:r>
            <a:endParaRPr lang="fr-FR" sz="2400" u="sng" dirty="0"/>
          </a:p>
        </p:txBody>
      </p:sp>
      <p:sp>
        <p:nvSpPr>
          <p:cNvPr id="3" name="Espace réservé du contenu 2"/>
          <p:cNvSpPr>
            <a:spLocks noGrp="1"/>
          </p:cNvSpPr>
          <p:nvPr>
            <p:ph idx="1"/>
          </p:nvPr>
        </p:nvSpPr>
        <p:spPr>
          <a:xfrm>
            <a:off x="0" y="1600200"/>
            <a:ext cx="9144000" cy="5257800"/>
          </a:xfrm>
        </p:spPr>
        <p:txBody>
          <a:bodyPr>
            <a:normAutofit/>
          </a:bodyPr>
          <a:lstStyle/>
          <a:p>
            <a:r>
              <a:rPr lang="fr-FR" sz="2000" dirty="0" smtClean="0"/>
              <a:t>Le diagnostic repose essentiellement sur les techniques directes.</a:t>
            </a:r>
          </a:p>
          <a:p>
            <a:r>
              <a:rPr lang="fr-FR" sz="2000" dirty="0" smtClean="0"/>
              <a:t>L'isolement en culture et la détection d'antigènes nécessitent des lésions fraîches. Les sites d'où le virus peut être isolé sont l'oropharynx, les conjonctives, les vésicules cutanées, la muqueuse génitale, le sérum et le liquide céphalorachidien (LCR) chez le nouveau-né.</a:t>
            </a:r>
          </a:p>
          <a:p>
            <a:r>
              <a:rPr lang="fr-FR" sz="2000" dirty="0" smtClean="0"/>
              <a:t>La qualité des prélèvements est primordiale pour la réussite des examens.</a:t>
            </a:r>
          </a:p>
          <a:p>
            <a:r>
              <a:rPr lang="fr-FR" sz="2000" dirty="0" smtClean="0"/>
              <a:t> Les prélèvements se font par aspiration du liquide vésiculaire,</a:t>
            </a:r>
          </a:p>
          <a:p>
            <a:pPr>
              <a:buNone/>
            </a:pPr>
            <a:r>
              <a:rPr lang="fr-FR" sz="2000" dirty="0" smtClean="0"/>
              <a:t>       écouvillonnage des muqueuses, ou grattage de lésions débutantes, et doivent être acheminés rapidement au laboratoire, à 4°C dans un milieu de transport;</a:t>
            </a:r>
          </a:p>
          <a:p>
            <a:r>
              <a:rPr lang="fr-FR" sz="2000" dirty="0" smtClean="0"/>
              <a:t> les prélèvements peuvent être conservés à -80°C sans perdre l'</a:t>
            </a:r>
            <a:r>
              <a:rPr lang="fr-FR" sz="2000" dirty="0" err="1" smtClean="0"/>
              <a:t>infectiosité</a:t>
            </a:r>
            <a:r>
              <a:rPr lang="fr-FR" sz="2000" dirty="0" smtClean="0"/>
              <a:t> du virus. </a:t>
            </a:r>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10</a:t>
            </a:fld>
            <a:endParaRPr lang="fr-BE"/>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400" u="sng" dirty="0" smtClean="0"/>
              <a:t>Les Prélèvements:</a:t>
            </a:r>
            <a:endParaRPr lang="fr-FR" sz="2400" u="sng" dirty="0"/>
          </a:p>
        </p:txBody>
      </p:sp>
      <p:sp>
        <p:nvSpPr>
          <p:cNvPr id="3" name="Espace réservé du contenu 2"/>
          <p:cNvSpPr>
            <a:spLocks noGrp="1"/>
          </p:cNvSpPr>
          <p:nvPr>
            <p:ph idx="1"/>
          </p:nvPr>
        </p:nvSpPr>
        <p:spPr>
          <a:xfrm>
            <a:off x="0" y="1600200"/>
            <a:ext cx="9001156" cy="5257800"/>
          </a:xfrm>
        </p:spPr>
        <p:txBody>
          <a:bodyPr>
            <a:normAutofit/>
          </a:bodyPr>
          <a:lstStyle/>
          <a:p>
            <a:pPr>
              <a:buNone/>
            </a:pPr>
            <a:r>
              <a:rPr lang="fr-FR" sz="2000" dirty="0" smtClean="0"/>
              <a:t>      -</a:t>
            </a:r>
            <a:r>
              <a:rPr lang="fr-FR" sz="2000" u="sng" dirty="0" smtClean="0"/>
              <a:t>Le génome viral:</a:t>
            </a:r>
          </a:p>
          <a:p>
            <a:pPr>
              <a:buNone/>
            </a:pPr>
            <a:r>
              <a:rPr lang="fr-FR" sz="2000" dirty="0" smtClean="0"/>
              <a:t>      est amplifiable par </a:t>
            </a:r>
            <a:r>
              <a:rPr lang="fr-FR" sz="2000" i="1" dirty="0" smtClean="0"/>
              <a:t>polymerase chain reaction (PCR) à partir de LCR, d'humeur aqueuse, et </a:t>
            </a:r>
            <a:r>
              <a:rPr lang="fr-FR" sz="2000" dirty="0" smtClean="0"/>
              <a:t>de lésions atypiques et/ou traitées. </a:t>
            </a:r>
          </a:p>
          <a:p>
            <a:pPr>
              <a:buNone/>
            </a:pPr>
            <a:r>
              <a:rPr lang="fr-FR" sz="2000" dirty="0" smtClean="0"/>
              <a:t>      Les prélèvements peuvent être conservés plusieurs jours à température ambiante, plusieurs semaines à +4 °C, plusieurs mois ou années à -20°C sans compromettre la réussite de l'examen.</a:t>
            </a:r>
          </a:p>
          <a:p>
            <a:pPr>
              <a:buNone/>
            </a:pPr>
            <a:r>
              <a:rPr lang="fr-FR" sz="2000" dirty="0" smtClean="0"/>
              <a:t>      -</a:t>
            </a:r>
            <a:r>
              <a:rPr lang="fr-FR" sz="2000" u="sng" dirty="0" smtClean="0"/>
              <a:t>Le diagnostic indirect sérologique</a:t>
            </a:r>
            <a:r>
              <a:rPr lang="fr-FR" sz="2000" dirty="0" smtClean="0"/>
              <a:t>:</a:t>
            </a:r>
          </a:p>
          <a:p>
            <a:pPr>
              <a:buNone/>
            </a:pPr>
            <a:r>
              <a:rPr lang="fr-FR" sz="2000" dirty="0" smtClean="0"/>
              <a:t>      est utile dans les cas de primo-infection, chez la femme enceinte en cas d'herpès génital, dans les infections </a:t>
            </a:r>
            <a:r>
              <a:rPr lang="fr-FR" sz="2000" dirty="0" err="1" smtClean="0"/>
              <a:t>neuro</a:t>
            </a:r>
            <a:r>
              <a:rPr lang="fr-FR" sz="2000" dirty="0" smtClean="0"/>
              <a:t>-méningées et oculaires. </a:t>
            </a:r>
          </a:p>
          <a:p>
            <a:pPr>
              <a:buNone/>
            </a:pPr>
            <a:r>
              <a:rPr lang="fr-FR" sz="2000" dirty="0" smtClean="0"/>
              <a:t>      -Les prélèvements de sérum, LCR et humeur aqueuse sont conservés à -20 °C sur tube sec.</a:t>
            </a:r>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11</a:t>
            </a:fld>
            <a:endParaRPr lang="fr-BE"/>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1571612"/>
          </a:xfrm>
        </p:spPr>
        <p:txBody>
          <a:bodyPr>
            <a:normAutofit fontScale="90000"/>
          </a:bodyPr>
          <a:lstStyle/>
          <a:p>
            <a:r>
              <a:rPr lang="fr-FR" sz="2400" dirty="0" smtClean="0"/>
              <a:t/>
            </a:r>
            <a:br>
              <a:rPr lang="fr-FR" sz="2400" dirty="0" smtClean="0"/>
            </a:br>
            <a:r>
              <a:rPr lang="fr-FR" sz="2700" u="sng" dirty="0" smtClean="0"/>
              <a:t>Le Diagnostic au Laboratoire:</a:t>
            </a:r>
            <a:br>
              <a:rPr lang="fr-FR" sz="2700" u="sng" dirty="0" smtClean="0"/>
            </a:br>
            <a:r>
              <a:rPr lang="fr-FR" sz="2700" u="sng" dirty="0" smtClean="0"/>
              <a:t>Le Diagnostic  spécifique:</a:t>
            </a:r>
            <a:br>
              <a:rPr lang="fr-FR" sz="2700" u="sng" dirty="0" smtClean="0"/>
            </a:br>
            <a:r>
              <a:rPr lang="fr-FR" sz="2700" u="sng" dirty="0" smtClean="0"/>
              <a:t>Direct:</a:t>
            </a:r>
            <a:br>
              <a:rPr lang="fr-FR" sz="2700" u="sng" dirty="0" smtClean="0"/>
            </a:br>
            <a:endParaRPr lang="fr-FR" sz="2700" u="sng" dirty="0"/>
          </a:p>
        </p:txBody>
      </p:sp>
      <p:sp>
        <p:nvSpPr>
          <p:cNvPr id="3" name="Espace réservé du contenu 2"/>
          <p:cNvSpPr>
            <a:spLocks noGrp="1"/>
          </p:cNvSpPr>
          <p:nvPr>
            <p:ph idx="1"/>
          </p:nvPr>
        </p:nvSpPr>
        <p:spPr>
          <a:xfrm>
            <a:off x="0" y="1214422"/>
            <a:ext cx="9144000" cy="5643578"/>
          </a:xfrm>
        </p:spPr>
        <p:txBody>
          <a:bodyPr>
            <a:normAutofit/>
          </a:bodyPr>
          <a:lstStyle/>
          <a:p>
            <a:endParaRPr lang="fr-FR" sz="2000" dirty="0" smtClean="0"/>
          </a:p>
          <a:p>
            <a:endParaRPr lang="fr-FR" sz="2000" dirty="0" smtClean="0"/>
          </a:p>
          <a:p>
            <a:pPr>
              <a:buNone/>
            </a:pPr>
            <a:r>
              <a:rPr lang="fr-FR" sz="2000" dirty="0" smtClean="0"/>
              <a:t>      L'isolement viral en culture cellulaire: est la méthode de référence.</a:t>
            </a:r>
          </a:p>
          <a:p>
            <a:pPr>
              <a:buNone/>
            </a:pPr>
            <a:r>
              <a:rPr lang="fr-FR" sz="2000" dirty="0" smtClean="0"/>
              <a:t>      Il est réalisé sur une grande variété de cultures cellulaires, humaines ou simiennes: les plus utilisées sont les fibroblastes embryonnaires humains et les cellules </a:t>
            </a:r>
            <a:r>
              <a:rPr lang="fr-FR" sz="2000" dirty="0" err="1" smtClean="0"/>
              <a:t>Vero</a:t>
            </a:r>
            <a:r>
              <a:rPr lang="fr-FR" sz="2000" dirty="0" smtClean="0"/>
              <a:t>.</a:t>
            </a:r>
          </a:p>
          <a:p>
            <a:pPr>
              <a:buNone/>
            </a:pPr>
            <a:r>
              <a:rPr lang="fr-FR" sz="2000" dirty="0" smtClean="0"/>
              <a:t>      À partir de lésions fraîches, l'effet </a:t>
            </a:r>
            <a:r>
              <a:rPr lang="fr-FR" sz="2000" dirty="0" err="1" smtClean="0"/>
              <a:t>cytopathogène</a:t>
            </a:r>
            <a:r>
              <a:rPr lang="fr-FR" sz="2000" dirty="0" smtClean="0"/>
              <a:t> apparaît en 48 heures à quelques jours : ce sont des foyers arrondis puis confluents de cellules </a:t>
            </a:r>
            <a:r>
              <a:rPr lang="fr-FR" sz="2000" dirty="0" err="1" smtClean="0"/>
              <a:t>ballonnisées</a:t>
            </a:r>
            <a:r>
              <a:rPr lang="fr-FR" sz="2000" dirty="0" smtClean="0"/>
              <a:t> et réfringentes. </a:t>
            </a:r>
          </a:p>
          <a:p>
            <a:pPr>
              <a:buNone/>
            </a:pPr>
            <a:r>
              <a:rPr lang="fr-FR" sz="2000" dirty="0" smtClean="0"/>
              <a:t>      Le virus est typé à l'aide d'anticorps monoclonaux spécifiques de HSV1 et HSV2.</a:t>
            </a:r>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12</a:t>
            </a:fld>
            <a:endParaRPr lang="fr-BE"/>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1214422"/>
          </a:xfrm>
        </p:spPr>
        <p:txBody>
          <a:bodyPr>
            <a:normAutofit/>
          </a:bodyPr>
          <a:lstStyle/>
          <a:p>
            <a:r>
              <a:rPr lang="fr-FR" sz="2400" u="sng" dirty="0" smtClean="0"/>
              <a:t>Diagnostic Direct (Suite)</a:t>
            </a:r>
            <a:r>
              <a:rPr lang="fr-FR" sz="2400" dirty="0" smtClean="0"/>
              <a:t>:</a:t>
            </a:r>
            <a:endParaRPr lang="fr-FR" sz="2400" dirty="0"/>
          </a:p>
        </p:txBody>
      </p:sp>
      <p:sp>
        <p:nvSpPr>
          <p:cNvPr id="3" name="Espace réservé du contenu 2"/>
          <p:cNvSpPr>
            <a:spLocks noGrp="1"/>
          </p:cNvSpPr>
          <p:nvPr>
            <p:ph idx="1"/>
          </p:nvPr>
        </p:nvSpPr>
        <p:spPr>
          <a:xfrm>
            <a:off x="0" y="1357298"/>
            <a:ext cx="9144000" cy="5500702"/>
          </a:xfrm>
        </p:spPr>
        <p:txBody>
          <a:bodyPr>
            <a:normAutofit/>
          </a:bodyPr>
          <a:lstStyle/>
          <a:p>
            <a:r>
              <a:rPr lang="fr-FR" sz="2000" dirty="0" smtClean="0"/>
              <a:t>Les techniques immunologiques permettent la détection en quelques heures des antigènes viraux dans les cellules infectées ou les liquides vésiculaires. Elles sont moins sensibles que la culture, et inutilisables dans les infections asymptomatiques. </a:t>
            </a:r>
          </a:p>
          <a:p>
            <a:pPr>
              <a:buNone/>
            </a:pPr>
            <a:r>
              <a:rPr lang="fr-FR" sz="2000" smtClean="0"/>
              <a:t>      </a:t>
            </a:r>
            <a:r>
              <a:rPr lang="fr-FR" sz="2000" dirty="0" smtClean="0"/>
              <a:t>L'immunofluorescence nécessite des lésions jeunes, les techniques d'</a:t>
            </a:r>
            <a:r>
              <a:rPr lang="fr-FR" sz="2000" i="1" dirty="0" err="1" smtClean="0"/>
              <a:t>enzymelinked</a:t>
            </a:r>
            <a:endParaRPr lang="fr-FR" sz="2000" i="1" dirty="0" smtClean="0"/>
          </a:p>
          <a:p>
            <a:pPr>
              <a:buNone/>
            </a:pPr>
            <a:r>
              <a:rPr lang="fr-FR" sz="2000" i="1" dirty="0" smtClean="0"/>
              <a:t>       </a:t>
            </a:r>
            <a:r>
              <a:rPr lang="fr-FR" sz="2000" i="1" dirty="0" err="1" smtClean="0"/>
              <a:t>immunosorbent</a:t>
            </a:r>
            <a:r>
              <a:rPr lang="fr-FR" sz="2000" i="1" dirty="0" smtClean="0"/>
              <a:t> </a:t>
            </a:r>
            <a:r>
              <a:rPr lang="fr-FR" sz="2000" i="1" dirty="0" err="1" smtClean="0"/>
              <a:t>assay</a:t>
            </a:r>
            <a:r>
              <a:rPr lang="fr-FR" sz="2000" i="1" dirty="0" smtClean="0"/>
              <a:t> (Elisa) sont applicables au LCR avec une sensibilité imparfaite.</a:t>
            </a:r>
          </a:p>
          <a:p>
            <a:r>
              <a:rPr lang="fr-FR" sz="2000" dirty="0" smtClean="0"/>
              <a:t>La microscopie électronique identifie les particules de type </a:t>
            </a:r>
            <a:r>
              <a:rPr lang="fr-FR" sz="2000" i="1" dirty="0" err="1" smtClean="0"/>
              <a:t>Herpesviridae</a:t>
            </a:r>
            <a:r>
              <a:rPr lang="fr-FR" sz="2000" i="1" dirty="0" smtClean="0"/>
              <a:t> si le prélèvement est très riche, </a:t>
            </a:r>
            <a:r>
              <a:rPr lang="fr-FR" sz="2000" dirty="0" smtClean="0"/>
              <a:t>mais ne permet pas de caractériser le virus (différenciation HSV, virus zona varicelle [VZV]).</a:t>
            </a:r>
          </a:p>
          <a:p>
            <a:r>
              <a:rPr lang="fr-FR" sz="2000" dirty="0" smtClean="0"/>
              <a:t>La PCR détecte l'ADN viral avec une grande sensibilité, mais ne donne pas d'indication sur le pouvoir infectieux du virus. Elle est utile dans toutes les situations où la culture fait défaut (excrétions asymptomatiques, LCR, humeur aqueuse, sérum, lésions anciennes ou traitées).</a:t>
            </a:r>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13</a:t>
            </a:fld>
            <a:endParaRPr lang="fr-BE"/>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400" u="sng" dirty="0" smtClean="0"/>
              <a:t>Diagnostic Indirect:</a:t>
            </a:r>
            <a:endParaRPr lang="fr-FR" sz="2400" u="sng" dirty="0"/>
          </a:p>
        </p:txBody>
      </p:sp>
      <p:sp>
        <p:nvSpPr>
          <p:cNvPr id="3" name="Espace réservé du contenu 2"/>
          <p:cNvSpPr>
            <a:spLocks noGrp="1"/>
          </p:cNvSpPr>
          <p:nvPr>
            <p:ph idx="1"/>
          </p:nvPr>
        </p:nvSpPr>
        <p:spPr>
          <a:xfrm>
            <a:off x="0" y="1214422"/>
            <a:ext cx="9144000" cy="5643578"/>
          </a:xfrm>
        </p:spPr>
        <p:txBody>
          <a:bodyPr>
            <a:normAutofit/>
          </a:bodyPr>
          <a:lstStyle/>
          <a:p>
            <a:r>
              <a:rPr lang="fr-FR" sz="2000" dirty="0" smtClean="0"/>
              <a:t>Les tests actuels de détection des immunoglobulines (</a:t>
            </a:r>
            <a:r>
              <a:rPr lang="fr-FR" sz="2000" dirty="0" err="1" smtClean="0"/>
              <a:t>Ig</a:t>
            </a:r>
            <a:r>
              <a:rPr lang="fr-FR" sz="2000" dirty="0" smtClean="0"/>
              <a:t>)G et </a:t>
            </a:r>
            <a:r>
              <a:rPr lang="fr-FR" sz="2000" dirty="0" err="1" smtClean="0"/>
              <a:t>IgM</a:t>
            </a:r>
            <a:r>
              <a:rPr lang="fr-FR" sz="2000" dirty="0" smtClean="0"/>
              <a:t> reposent sur les techniques Elisa. La sérologie spécifique de type utilise comme antigène cible la glycoprotéine G1 (gG1) de HSV1 et la gG2 de HSV2.</a:t>
            </a:r>
          </a:p>
          <a:p>
            <a:r>
              <a:rPr lang="fr-FR" sz="2000" dirty="0" smtClean="0"/>
              <a:t>La sérologie est en pratique utile lors de la </a:t>
            </a:r>
            <a:r>
              <a:rPr lang="fr-FR" sz="2000" dirty="0" err="1" smtClean="0"/>
              <a:t>primoinfection</a:t>
            </a:r>
            <a:r>
              <a:rPr lang="fr-FR" sz="2000" dirty="0" smtClean="0"/>
              <a:t>, lorsqu'elle objective une séroconversion ou une augmentation significative du taux des anticorps sur deux sérums prélevés à 7-10 jours d'intervalle. </a:t>
            </a:r>
          </a:p>
          <a:p>
            <a:r>
              <a:rPr lang="fr-FR" sz="2000" dirty="0" smtClean="0"/>
              <a:t>La sérologie a des limites : en dehors de la </a:t>
            </a:r>
            <a:r>
              <a:rPr lang="fr-FR" sz="2000" dirty="0" err="1" smtClean="0"/>
              <a:t>primoinfection</a:t>
            </a:r>
            <a:r>
              <a:rPr lang="fr-FR" sz="2000" dirty="0" smtClean="0"/>
              <a:t>, les variations du titre des anticorps ne sont pas interprétables, et les </a:t>
            </a:r>
            <a:r>
              <a:rPr lang="fr-FR" sz="2000" dirty="0" err="1" smtClean="0"/>
              <a:t>IgM</a:t>
            </a:r>
            <a:r>
              <a:rPr lang="fr-FR" sz="2000" dirty="0" smtClean="0"/>
              <a:t> peuvent réapparaître. La comparaison des taux d'anticorps dans le sérum et le LCR est nécessaire à la mise en évidence d'une synthèse </a:t>
            </a:r>
            <a:r>
              <a:rPr lang="fr-FR" sz="2000" dirty="0" err="1" smtClean="0"/>
              <a:t>intrathécale</a:t>
            </a:r>
            <a:r>
              <a:rPr lang="fr-FR" sz="2000" dirty="0" smtClean="0"/>
              <a:t>, au décours de l'encéphalite herpétique.</a:t>
            </a:r>
          </a:p>
          <a:p>
            <a:pPr>
              <a:buNone/>
            </a:pPr>
            <a:r>
              <a:rPr lang="fr-FR" sz="2000" dirty="0" smtClean="0"/>
              <a:t>      </a:t>
            </a:r>
            <a:r>
              <a:rPr lang="fr-FR" sz="2000" u="sng" dirty="0" smtClean="0"/>
              <a:t>Diagnostic aspécifique:</a:t>
            </a:r>
          </a:p>
          <a:p>
            <a:pPr>
              <a:buNone/>
            </a:pPr>
            <a:r>
              <a:rPr lang="fr-FR" sz="2000" dirty="0" smtClean="0"/>
              <a:t>      Le cytodiagnostic de </a:t>
            </a:r>
            <a:r>
              <a:rPr lang="fr-FR" sz="2000" dirty="0" err="1" smtClean="0"/>
              <a:t>Tzanck</a:t>
            </a:r>
            <a:r>
              <a:rPr lang="fr-FR" sz="2000" dirty="0" smtClean="0"/>
              <a:t> est l'examen cytologique des cellules infectées après coloration, qui met en évidence des cellules à noyau hypertrophié contenant une inclusion éosinophile et une chromatine marginée à la membrane nucléaire. </a:t>
            </a:r>
          </a:p>
          <a:p>
            <a:pPr>
              <a:buNone/>
            </a:pPr>
            <a:r>
              <a:rPr lang="fr-FR" sz="2000" dirty="0" smtClean="0"/>
              <a:t>      C'est un examen facile et rapide, mais non spécifique de HSV.</a:t>
            </a:r>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14</a:t>
            </a:fld>
            <a:endParaRPr lang="fr-BE"/>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1214422"/>
          </a:xfrm>
        </p:spPr>
        <p:txBody>
          <a:bodyPr>
            <a:normAutofit/>
          </a:bodyPr>
          <a:lstStyle/>
          <a:p>
            <a:r>
              <a:rPr lang="fr-FR" sz="2400" dirty="0" smtClean="0"/>
              <a:t/>
            </a:r>
            <a:br>
              <a:rPr lang="fr-FR" sz="2400" dirty="0" smtClean="0"/>
            </a:br>
            <a:r>
              <a:rPr lang="fr-FR" sz="2400" u="sng" dirty="0" smtClean="0"/>
              <a:t>La Stratégie du Diagnostic:</a:t>
            </a:r>
            <a:br>
              <a:rPr lang="fr-FR" sz="2400" u="sng" dirty="0" smtClean="0"/>
            </a:br>
            <a:endParaRPr lang="fr-FR" sz="2400" u="sng" dirty="0"/>
          </a:p>
        </p:txBody>
      </p:sp>
      <p:sp>
        <p:nvSpPr>
          <p:cNvPr id="3" name="Espace réservé du contenu 2"/>
          <p:cNvSpPr>
            <a:spLocks noGrp="1"/>
          </p:cNvSpPr>
          <p:nvPr>
            <p:ph idx="1"/>
          </p:nvPr>
        </p:nvSpPr>
        <p:spPr>
          <a:xfrm>
            <a:off x="0" y="1071546"/>
            <a:ext cx="9144000" cy="5786454"/>
          </a:xfrm>
        </p:spPr>
        <p:txBody>
          <a:bodyPr>
            <a:normAutofit/>
          </a:bodyPr>
          <a:lstStyle/>
          <a:p>
            <a:pPr>
              <a:buNone/>
            </a:pPr>
            <a:r>
              <a:rPr lang="fr-FR" sz="2000" dirty="0" smtClean="0"/>
              <a:t>     En cas de lésions </a:t>
            </a:r>
            <a:r>
              <a:rPr lang="fr-FR" sz="2000" dirty="0" err="1" smtClean="0"/>
              <a:t>cutanéomuqueuses</a:t>
            </a:r>
            <a:r>
              <a:rPr lang="fr-FR" sz="2000" dirty="0" smtClean="0"/>
              <a:t> fraîches, on isole le virus en culture : lésions vésiculeuses ou ulcérées orales, faciales, oculaires, génitales, ou cutanées chez le </a:t>
            </a:r>
            <a:r>
              <a:rPr lang="fr-FR" sz="2000" dirty="0" err="1" smtClean="0"/>
              <a:t>nouveauné</a:t>
            </a:r>
            <a:r>
              <a:rPr lang="fr-FR" sz="2000" dirty="0" smtClean="0"/>
              <a:t>, l'immunodéprimé. On peut également isoler le HSV à partir de prélèvements biopsiques (</a:t>
            </a:r>
            <a:r>
              <a:rPr lang="fr-FR" sz="2000" dirty="0" err="1" smtClean="0"/>
              <a:t>oesophage</a:t>
            </a:r>
            <a:r>
              <a:rPr lang="fr-FR" sz="2000" dirty="0" smtClean="0"/>
              <a:t>), ou de lavage </a:t>
            </a:r>
            <a:r>
              <a:rPr lang="fr-FR" sz="2000" dirty="0" err="1" smtClean="0"/>
              <a:t>bronchoalvéolaire</a:t>
            </a:r>
            <a:r>
              <a:rPr lang="fr-FR" sz="2000" dirty="0" smtClean="0"/>
              <a:t>,</a:t>
            </a:r>
          </a:p>
          <a:p>
            <a:pPr>
              <a:buNone/>
            </a:pPr>
            <a:r>
              <a:rPr lang="fr-FR" sz="2000" dirty="0" smtClean="0"/>
              <a:t>      ou plus rarement à partir du sang (formes néonatales, formes disséminées de l'immunodéprimé).</a:t>
            </a:r>
          </a:p>
          <a:p>
            <a:pPr>
              <a:buNone/>
            </a:pPr>
            <a:r>
              <a:rPr lang="fr-FR" sz="2000" dirty="0" smtClean="0"/>
              <a:t>      Au cours de l'excrétion asymptomatique, on peut isoler le virus dans la salive ou les sécrétions génitales, ou amplifier l'ADN viral par PCR avec une meilleure sensibilité.</a:t>
            </a:r>
          </a:p>
          <a:p>
            <a:pPr>
              <a:buNone/>
            </a:pPr>
            <a:r>
              <a:rPr lang="fr-FR" sz="2000" dirty="0" smtClean="0"/>
              <a:t>      Dans les méningites ou encéphalites, on détecte l'ADN viral par PCR dans le LCR.</a:t>
            </a:r>
          </a:p>
          <a:p>
            <a:pPr>
              <a:buNone/>
            </a:pPr>
            <a:r>
              <a:rPr lang="fr-FR" sz="2000" dirty="0" smtClean="0"/>
              <a:t>      Dans les uvéites antérieures et les rétinites nécrosantes, on recherchera l'ADN viral par PCR dans l'humeur aqueuse.</a:t>
            </a:r>
          </a:p>
          <a:p>
            <a:pPr>
              <a:buNone/>
            </a:pPr>
            <a:r>
              <a:rPr lang="fr-FR" sz="2000" dirty="0" smtClean="0"/>
              <a:t>      Dans l'herpès néonatal, l'hépatite herpétique, les infections viscérales de l'immunodéprimé, on détecte l'ADN par PCR à partir du sang (cellules </a:t>
            </a:r>
            <a:r>
              <a:rPr lang="fr-FR" sz="2000" dirty="0" err="1" smtClean="0"/>
              <a:t>mononucléées</a:t>
            </a:r>
            <a:r>
              <a:rPr lang="fr-FR" sz="2000" dirty="0" smtClean="0"/>
              <a:t>, plasma, sérum).</a:t>
            </a:r>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15</a:t>
            </a:fld>
            <a:endParaRPr lang="fr-BE"/>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1214422"/>
          </a:xfrm>
        </p:spPr>
        <p:txBody>
          <a:bodyPr>
            <a:normAutofit/>
          </a:bodyPr>
          <a:lstStyle/>
          <a:p>
            <a:r>
              <a:rPr lang="fr-FR" sz="2400" u="sng" dirty="0" smtClean="0"/>
              <a:t>Interprétation des résultats biologiques:</a:t>
            </a:r>
            <a:endParaRPr lang="fr-FR" sz="2400" u="sng" dirty="0"/>
          </a:p>
        </p:txBody>
      </p:sp>
      <p:sp>
        <p:nvSpPr>
          <p:cNvPr id="3" name="Espace réservé du contenu 2"/>
          <p:cNvSpPr>
            <a:spLocks noGrp="1"/>
          </p:cNvSpPr>
          <p:nvPr>
            <p:ph idx="1"/>
          </p:nvPr>
        </p:nvSpPr>
        <p:spPr>
          <a:xfrm>
            <a:off x="0" y="1357298"/>
            <a:ext cx="9144000" cy="5500702"/>
          </a:xfrm>
        </p:spPr>
        <p:txBody>
          <a:bodyPr>
            <a:normAutofit/>
          </a:bodyPr>
          <a:lstStyle/>
          <a:p>
            <a:pPr>
              <a:buNone/>
            </a:pPr>
            <a:r>
              <a:rPr lang="fr-FR" sz="2000" dirty="0" smtClean="0"/>
              <a:t>       À partir de lésions jeunes, de sang ou de sérum dans les atteintes viscérales (nouveau-né, hépatite herpétique), l'isolement viral permet de caractériser le type viral, et de conserver la souche pour éventuellement évaluer sa sensibilité aux antiviraux. En cas de lésions anciennes, atypiques, traitées, en cas d'excrétion asymptomatique, dans tous les cas où la culture ne peut être réalisée, la PCR permet d'affirmer l'étiologie herpétique sans préjuger de l'</a:t>
            </a:r>
            <a:r>
              <a:rPr lang="fr-FR" sz="2000" dirty="0" err="1" smtClean="0"/>
              <a:t>infectiosité</a:t>
            </a:r>
            <a:r>
              <a:rPr lang="fr-FR" sz="2000" dirty="0" smtClean="0"/>
              <a:t> du virus. Une fois amplifié, on peut analyser l'ADN viral (polymorphisme de restriction, séquençage) pour des études d'épidémiologie moléculaire, ou pour rechercher des mutations associées à la résistance aux antiviraux (lésions récidivantes traitées des</a:t>
            </a:r>
          </a:p>
          <a:p>
            <a:pPr>
              <a:buNone/>
            </a:pPr>
            <a:r>
              <a:rPr lang="fr-FR" sz="2000" dirty="0" smtClean="0"/>
              <a:t>      sujets immunodéprimés).</a:t>
            </a:r>
          </a:p>
          <a:p>
            <a:pPr>
              <a:buNone/>
            </a:pPr>
            <a:r>
              <a:rPr lang="fr-FR" sz="2000" dirty="0" smtClean="0"/>
              <a:t>      La détection par PCR du génome HSV dans le sang ou le sérum témoigne d'une virémie herpétique avec un risque majeur de dissémination viscérale.</a:t>
            </a:r>
          </a:p>
          <a:p>
            <a:pPr>
              <a:buNone/>
            </a:pPr>
            <a:r>
              <a:rPr lang="fr-FR" sz="2000" dirty="0" smtClean="0"/>
              <a:t>     </a:t>
            </a:r>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16</a:t>
            </a:fld>
            <a:endParaRPr lang="fr-BE"/>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71472" y="0"/>
            <a:ext cx="8229600" cy="1214422"/>
          </a:xfrm>
        </p:spPr>
        <p:txBody>
          <a:bodyPr>
            <a:normAutofit/>
          </a:bodyPr>
          <a:lstStyle/>
          <a:p>
            <a:r>
              <a:rPr lang="fr-FR" sz="2400" u="sng" dirty="0" smtClean="0"/>
              <a:t>Interprétation des résultats biologiques:</a:t>
            </a:r>
            <a:endParaRPr lang="fr-FR" sz="2400" u="sng" dirty="0"/>
          </a:p>
        </p:txBody>
      </p:sp>
      <p:sp>
        <p:nvSpPr>
          <p:cNvPr id="3" name="Espace réservé du contenu 2"/>
          <p:cNvSpPr>
            <a:spLocks noGrp="1"/>
          </p:cNvSpPr>
          <p:nvPr>
            <p:ph idx="1"/>
          </p:nvPr>
        </p:nvSpPr>
        <p:spPr>
          <a:xfrm>
            <a:off x="0" y="1357298"/>
            <a:ext cx="9144000" cy="5500702"/>
          </a:xfrm>
        </p:spPr>
        <p:txBody>
          <a:bodyPr>
            <a:normAutofit/>
          </a:bodyPr>
          <a:lstStyle/>
          <a:p>
            <a:r>
              <a:rPr lang="fr-FR" sz="2000" dirty="0" smtClean="0"/>
              <a:t>La détection du génome viral par PCR qualitative est la méthode de choix à partir de LCR ou d'humeur aqueuse, pour le diagnostic d'encéphalite herpétique, de méningite herpétique, de rétinite nécrosante ou d'uvéite antérieure. </a:t>
            </a:r>
          </a:p>
          <a:p>
            <a:r>
              <a:rPr lang="fr-FR" sz="2000" dirty="0" smtClean="0"/>
              <a:t>Au cours de l'encéphalite herpétique du nourrisson ou de l'enfant, la PCR est parfois négative sur le LCR très précoce. </a:t>
            </a:r>
          </a:p>
          <a:p>
            <a:pPr>
              <a:buNone/>
            </a:pPr>
            <a:r>
              <a:rPr lang="fr-FR" sz="2000" dirty="0" smtClean="0"/>
              <a:t>     Le traitement urgent est instauré devant un ensemble d'arguments cliniques, biologiques et radiologiques. Pour confirmer le diagnostic, on doit analyser un nouveau LCR prélevé les premiers jours de l'infection, car la PCR reste positive les premiers jours du traitement antiviral. Sinon, il faut obtenir un LCR tardif (1015 jours) sur lequel on recherche une synthèse </a:t>
            </a:r>
            <a:r>
              <a:rPr lang="fr-FR" sz="2000" dirty="0" err="1" smtClean="0"/>
              <a:t>intrathécale</a:t>
            </a:r>
            <a:r>
              <a:rPr lang="fr-FR" sz="2000" dirty="0" smtClean="0"/>
              <a:t> d'anticorps HSV.</a:t>
            </a:r>
          </a:p>
          <a:p>
            <a:r>
              <a:rPr lang="fr-FR" sz="2000" dirty="0" smtClean="0"/>
              <a:t>La sérologie est peu utilisée dans le cadre diagnostique. La sérologie spécifique de type peut être utile en cas de primo-infection génitale, chez la femme enceinte ou en âge de procréer. </a:t>
            </a:r>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17</a:t>
            </a:fld>
            <a:endParaRPr lang="fr-BE"/>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400" u="sng" dirty="0" smtClean="0"/>
              <a:t>Le traitement:</a:t>
            </a:r>
            <a:endParaRPr lang="fr-FR" sz="2400" u="sng" dirty="0"/>
          </a:p>
        </p:txBody>
      </p:sp>
      <p:sp>
        <p:nvSpPr>
          <p:cNvPr id="3" name="Espace réservé du contenu 2"/>
          <p:cNvSpPr>
            <a:spLocks noGrp="1"/>
          </p:cNvSpPr>
          <p:nvPr>
            <p:ph idx="1"/>
          </p:nvPr>
        </p:nvSpPr>
        <p:spPr>
          <a:xfrm>
            <a:off x="0" y="1600200"/>
            <a:ext cx="9144000" cy="5257800"/>
          </a:xfrm>
        </p:spPr>
        <p:txBody>
          <a:bodyPr>
            <a:normAutofit/>
          </a:bodyPr>
          <a:lstStyle/>
          <a:p>
            <a:pPr algn="ctr">
              <a:buNone/>
            </a:pPr>
            <a:r>
              <a:rPr lang="fr-FR" sz="2000" u="sng" dirty="0" smtClean="0"/>
              <a:t>Molécules Disponibles:</a:t>
            </a:r>
          </a:p>
          <a:p>
            <a:pPr algn="ctr">
              <a:buNone/>
            </a:pPr>
            <a:endParaRPr lang="fr-FR" sz="2000" u="sng" dirty="0" smtClean="0"/>
          </a:p>
          <a:p>
            <a:r>
              <a:rPr lang="fr-FR" sz="2000" dirty="0" err="1" smtClean="0"/>
              <a:t>Acycloguanosine</a:t>
            </a:r>
            <a:r>
              <a:rPr lang="fr-FR" sz="2000" dirty="0" smtClean="0"/>
              <a:t> ou acyclovir (ACV, </a:t>
            </a:r>
            <a:r>
              <a:rPr lang="fr-FR" sz="2000" dirty="0" err="1" smtClean="0"/>
              <a:t>Zovirax</a:t>
            </a:r>
            <a:r>
              <a:rPr lang="fr-FR" sz="2000" dirty="0" smtClean="0"/>
              <a:t>®)</a:t>
            </a:r>
          </a:p>
          <a:p>
            <a:r>
              <a:rPr lang="fr-FR" sz="2000" dirty="0" smtClean="0"/>
              <a:t>C'est un </a:t>
            </a:r>
            <a:r>
              <a:rPr lang="fr-FR" sz="2000" b="1" dirty="0" smtClean="0"/>
              <a:t>analogue de la </a:t>
            </a:r>
            <a:r>
              <a:rPr lang="fr-FR" sz="2000" b="1" dirty="0" err="1" smtClean="0"/>
              <a:t>guanosine</a:t>
            </a:r>
            <a:r>
              <a:rPr lang="fr-FR" sz="2000" dirty="0" smtClean="0"/>
              <a:t> qui doit être </a:t>
            </a:r>
            <a:r>
              <a:rPr lang="fr-FR" sz="2000" b="1" dirty="0" err="1" smtClean="0"/>
              <a:t>triphosphorylé</a:t>
            </a:r>
            <a:r>
              <a:rPr lang="fr-FR" sz="2000" dirty="0" smtClean="0"/>
              <a:t> pour être actif. Cette </a:t>
            </a:r>
            <a:r>
              <a:rPr lang="fr-FR" sz="2000" dirty="0" err="1" smtClean="0"/>
              <a:t>prodrogue</a:t>
            </a:r>
            <a:r>
              <a:rPr lang="fr-FR" sz="2000" dirty="0" smtClean="0"/>
              <a:t> inhibe la synthèse d'ADN viral par l'ADN polymérase virale.</a:t>
            </a:r>
          </a:p>
          <a:p>
            <a:r>
              <a:rPr lang="fr-FR" sz="2000" dirty="0" smtClean="0"/>
              <a:t>Mme G. Belle </a:t>
            </a:r>
            <a:r>
              <a:rPr lang="fr-FR" sz="2000" dirty="0" err="1" smtClean="0"/>
              <a:t>Elion</a:t>
            </a:r>
            <a:r>
              <a:rPr lang="fr-FR" sz="2000" dirty="0" smtClean="0"/>
              <a:t> a obtenu le Prix Nobel de médecine en 1988 pour sa découverte.</a:t>
            </a:r>
          </a:p>
          <a:p>
            <a:r>
              <a:rPr lang="fr-FR" sz="2000" dirty="0" smtClean="0"/>
              <a:t>L'</a:t>
            </a:r>
            <a:r>
              <a:rPr lang="fr-FR" sz="2000" dirty="0" err="1" smtClean="0"/>
              <a:t>aciclovir</a:t>
            </a:r>
            <a:r>
              <a:rPr lang="fr-FR" sz="2000" dirty="0" smtClean="0"/>
              <a:t> subit une première phosphorylation par une </a:t>
            </a:r>
            <a:r>
              <a:rPr lang="fr-FR" sz="2000" b="1" dirty="0" err="1" smtClean="0"/>
              <a:t>thymidine</a:t>
            </a:r>
            <a:r>
              <a:rPr lang="fr-FR" sz="2000" b="1" dirty="0" smtClean="0"/>
              <a:t> kinase virale</a:t>
            </a:r>
            <a:r>
              <a:rPr lang="fr-FR" sz="2000" dirty="0" smtClean="0"/>
              <a:t>. Ensuite, les deux phosphorylations suivantes sont réalisées par des kinases cellulaires.</a:t>
            </a:r>
          </a:p>
          <a:p>
            <a:r>
              <a:rPr lang="fr-FR" sz="2000" dirty="0" smtClean="0"/>
              <a:t>La forme </a:t>
            </a:r>
            <a:r>
              <a:rPr lang="fr-FR" sz="2000" dirty="0" err="1" smtClean="0"/>
              <a:t>triphosphorylée</a:t>
            </a:r>
            <a:r>
              <a:rPr lang="fr-FR" sz="2000" dirty="0" smtClean="0"/>
              <a:t> a un effet terminateur de chaîne qui inhibe la polymérase virale.</a:t>
            </a:r>
          </a:p>
          <a:p>
            <a:r>
              <a:rPr lang="fr-FR" sz="2000" dirty="0" smtClean="0"/>
              <a:t>La molécule cible donc les cellules infectées uniquement.</a:t>
            </a:r>
          </a:p>
          <a:p>
            <a:endParaRPr lang="fr-FR" sz="2000" dirty="0" smtClean="0"/>
          </a:p>
          <a:p>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18</a:t>
            </a:fld>
            <a:endParaRPr lang="fr-BE"/>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400" u="sng" dirty="0" smtClean="0"/>
              <a:t>Les traitements:</a:t>
            </a:r>
            <a:endParaRPr lang="fr-FR" sz="2400" u="sng"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19</a:t>
            </a:fld>
            <a:endParaRPr lang="fr-BE"/>
          </a:p>
        </p:txBody>
      </p:sp>
      <p:pic>
        <p:nvPicPr>
          <p:cNvPr id="5" name="Picture 2"/>
          <p:cNvPicPr>
            <a:picLocks noGrp="1" noChangeAspect="1" noChangeArrowheads="1"/>
          </p:cNvPicPr>
          <p:nvPr>
            <p:ph idx="1"/>
          </p:nvPr>
        </p:nvPicPr>
        <p:blipFill>
          <a:blip r:embed="rId2"/>
          <a:srcRect/>
          <a:stretch>
            <a:fillRect/>
          </a:stretch>
        </p:blipFill>
        <p:spPr bwMode="auto">
          <a:xfrm>
            <a:off x="1643042" y="1714488"/>
            <a:ext cx="5072098" cy="4867034"/>
          </a:xfrm>
          <a:prstGeom prst="rect">
            <a:avLst/>
          </a:prstGeom>
          <a:noFill/>
          <a:ln w="9525">
            <a:noFill/>
            <a:miter lim="800000"/>
            <a:headEnd/>
            <a:tailEnd/>
          </a:ln>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1142984"/>
          </a:xfrm>
        </p:spPr>
        <p:txBody>
          <a:bodyPr>
            <a:normAutofit/>
          </a:bodyPr>
          <a:lstStyle/>
          <a:p>
            <a:r>
              <a:rPr lang="fr-FR" sz="2400" u="sng" dirty="0" smtClean="0"/>
              <a:t>Le Plan:</a:t>
            </a:r>
            <a:endParaRPr lang="fr-FR" sz="2400" u="sng" dirty="0"/>
          </a:p>
        </p:txBody>
      </p:sp>
      <p:sp>
        <p:nvSpPr>
          <p:cNvPr id="3" name="Espace réservé du contenu 2"/>
          <p:cNvSpPr>
            <a:spLocks noGrp="1"/>
          </p:cNvSpPr>
          <p:nvPr>
            <p:ph idx="1"/>
          </p:nvPr>
        </p:nvSpPr>
        <p:spPr>
          <a:xfrm>
            <a:off x="0" y="857232"/>
            <a:ext cx="9144000" cy="6000768"/>
          </a:xfrm>
        </p:spPr>
        <p:txBody>
          <a:bodyPr>
            <a:normAutofit/>
          </a:bodyPr>
          <a:lstStyle/>
          <a:p>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2</a:t>
            </a:fld>
            <a:endParaRPr lang="fr-BE"/>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400" u="sng" dirty="0" smtClean="0"/>
              <a:t>Le Traitement:</a:t>
            </a:r>
            <a:endParaRPr lang="fr-FR" sz="2400" u="sng" dirty="0"/>
          </a:p>
        </p:txBody>
      </p:sp>
      <p:sp>
        <p:nvSpPr>
          <p:cNvPr id="3" name="Espace réservé du contenu 2"/>
          <p:cNvSpPr>
            <a:spLocks noGrp="1"/>
          </p:cNvSpPr>
          <p:nvPr>
            <p:ph idx="1"/>
          </p:nvPr>
        </p:nvSpPr>
        <p:spPr>
          <a:xfrm>
            <a:off x="0" y="1600200"/>
            <a:ext cx="9144000" cy="5257800"/>
          </a:xfrm>
        </p:spPr>
        <p:txBody>
          <a:bodyPr>
            <a:normAutofit/>
          </a:bodyPr>
          <a:lstStyle/>
          <a:p>
            <a:pPr algn="ctr">
              <a:buNone/>
            </a:pPr>
            <a:r>
              <a:rPr lang="fr-FR" sz="2000" b="1" u="sng" dirty="0" err="1" smtClean="0"/>
              <a:t>Acycloguanosine</a:t>
            </a:r>
            <a:r>
              <a:rPr lang="fr-FR" sz="2000" b="1" u="sng" dirty="0" smtClean="0"/>
              <a:t> ou acyclovir (ACV, </a:t>
            </a:r>
            <a:r>
              <a:rPr lang="fr-FR" sz="2000" b="1" u="sng" dirty="0" err="1" smtClean="0"/>
              <a:t>Zovirax</a:t>
            </a:r>
            <a:r>
              <a:rPr lang="fr-FR" sz="2000" b="1" u="sng" dirty="0" smtClean="0"/>
              <a:t>®)</a:t>
            </a:r>
            <a:endParaRPr lang="fr-FR" sz="2000" u="sng" dirty="0" smtClean="0"/>
          </a:p>
          <a:p>
            <a:r>
              <a:rPr lang="fr-FR" sz="2000" dirty="0" smtClean="0"/>
              <a:t>Administré en IV (formes graves)</a:t>
            </a:r>
          </a:p>
          <a:p>
            <a:r>
              <a:rPr lang="fr-FR" sz="2000" dirty="0" smtClean="0"/>
              <a:t>Per os (affections moins sévères)</a:t>
            </a:r>
          </a:p>
          <a:p>
            <a:r>
              <a:rPr lang="fr-FR" sz="2000" dirty="0" smtClean="0"/>
              <a:t>Applications oculaires</a:t>
            </a:r>
          </a:p>
          <a:p>
            <a:r>
              <a:rPr lang="fr-FR" sz="2000" dirty="0" smtClean="0"/>
              <a:t>Per os</a:t>
            </a:r>
          </a:p>
          <a:p>
            <a:pPr algn="ctr">
              <a:buNone/>
            </a:pPr>
            <a:r>
              <a:rPr lang="fr-FR" sz="2000" u="sng" dirty="0" err="1" smtClean="0">
                <a:effectLst>
                  <a:outerShdw blurRad="38100" dist="38100" dir="2700000" algn="tl">
                    <a:srgbClr val="000000">
                      <a:alpha val="43137"/>
                    </a:srgbClr>
                  </a:outerShdw>
                </a:effectLst>
              </a:rPr>
              <a:t>Valaciclovir</a:t>
            </a:r>
            <a:r>
              <a:rPr lang="fr-FR" sz="2000" u="sng" dirty="0" smtClean="0">
                <a:effectLst>
                  <a:outerShdw blurRad="38100" dist="38100" dir="2700000" algn="tl">
                    <a:srgbClr val="000000">
                      <a:alpha val="43137"/>
                    </a:srgbClr>
                  </a:outerShdw>
                </a:effectLst>
              </a:rPr>
              <a:t> (</a:t>
            </a:r>
            <a:r>
              <a:rPr lang="fr-FR" sz="2000" u="sng" dirty="0" err="1" smtClean="0">
                <a:effectLst>
                  <a:outerShdw blurRad="38100" dist="38100" dir="2700000" algn="tl">
                    <a:srgbClr val="000000">
                      <a:alpha val="43137"/>
                    </a:srgbClr>
                  </a:outerShdw>
                </a:effectLst>
              </a:rPr>
              <a:t>Zelitrex</a:t>
            </a:r>
            <a:r>
              <a:rPr lang="fr-FR" sz="2000" u="sng" dirty="0" smtClean="0">
                <a:effectLst>
                  <a:outerShdw blurRad="38100" dist="38100" dir="2700000" algn="tl">
                    <a:srgbClr val="000000">
                      <a:alpha val="43137"/>
                    </a:srgbClr>
                  </a:outerShdw>
                </a:effectLst>
              </a:rPr>
              <a:t>)</a:t>
            </a:r>
          </a:p>
          <a:p>
            <a:r>
              <a:rPr lang="fr-FR" sz="2000" dirty="0" smtClean="0"/>
              <a:t>Per os</a:t>
            </a:r>
          </a:p>
          <a:p>
            <a:r>
              <a:rPr lang="fr-FR" sz="2000" dirty="0" smtClean="0"/>
              <a:t>Biodisponibilité orale 5 fois plus élevée que celle de l'ACV</a:t>
            </a:r>
          </a:p>
          <a:p>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20</a:t>
            </a:fld>
            <a:endParaRPr lang="fr-BE"/>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1142984"/>
          </a:xfrm>
        </p:spPr>
        <p:txBody>
          <a:bodyPr>
            <a:normAutofit/>
          </a:bodyPr>
          <a:lstStyle/>
          <a:p>
            <a:r>
              <a:rPr lang="fr-FR" sz="2400" u="sng" dirty="0" smtClean="0"/>
              <a:t>Le traitement:</a:t>
            </a:r>
            <a:endParaRPr lang="fr-FR" sz="2400" u="sng" dirty="0"/>
          </a:p>
        </p:txBody>
      </p:sp>
      <p:sp>
        <p:nvSpPr>
          <p:cNvPr id="3" name="Espace réservé du contenu 2"/>
          <p:cNvSpPr>
            <a:spLocks noGrp="1"/>
          </p:cNvSpPr>
          <p:nvPr>
            <p:ph idx="1"/>
          </p:nvPr>
        </p:nvSpPr>
        <p:spPr>
          <a:xfrm>
            <a:off x="0" y="1285860"/>
            <a:ext cx="9144000" cy="5572140"/>
          </a:xfrm>
        </p:spPr>
        <p:txBody>
          <a:bodyPr>
            <a:normAutofit/>
          </a:bodyPr>
          <a:lstStyle/>
          <a:p>
            <a:pPr>
              <a:buNone/>
            </a:pPr>
            <a:r>
              <a:rPr lang="fr-FR" sz="2000" dirty="0" smtClean="0"/>
              <a:t>      </a:t>
            </a:r>
            <a:r>
              <a:rPr lang="fr-FR" sz="2000" u="sng" dirty="0" smtClean="0"/>
              <a:t>le traitement de la méningo-encéphalite herpétique:</a:t>
            </a:r>
          </a:p>
          <a:p>
            <a:r>
              <a:rPr lang="fr-FR" sz="2000" dirty="0" smtClean="0"/>
              <a:t>Le traitement est une urgence thérapeutique, il est administré dès que le diagnostic est suspecté et au moins jusqu'à l'obtention des résultats de la PCR</a:t>
            </a:r>
          </a:p>
          <a:p>
            <a:r>
              <a:rPr lang="fr-FR" sz="2000" dirty="0" err="1" smtClean="0"/>
              <a:t>Aciclovir</a:t>
            </a:r>
            <a:r>
              <a:rPr lang="fr-FR" sz="2000" dirty="0" smtClean="0"/>
              <a:t> (</a:t>
            </a:r>
            <a:r>
              <a:rPr lang="fr-FR" sz="2000" dirty="0" err="1" smtClean="0"/>
              <a:t>Zovirax</a:t>
            </a:r>
            <a:r>
              <a:rPr lang="fr-FR" sz="2000" dirty="0" smtClean="0"/>
              <a:t>) </a:t>
            </a:r>
            <a:r>
              <a:rPr lang="fr-FR" sz="2000" dirty="0" err="1" smtClean="0"/>
              <a:t>i.v</a:t>
            </a:r>
            <a:r>
              <a:rPr lang="fr-FR" sz="2000" dirty="0" smtClean="0"/>
              <a:t>. : 10 mg/kg toutes les 8h</a:t>
            </a:r>
          </a:p>
          <a:p>
            <a:r>
              <a:rPr lang="fr-FR" sz="2000" dirty="0" smtClean="0"/>
              <a:t>Si la PCR confirme l'infection à HSV, le traitement est poursuivi pendant 21j.</a:t>
            </a:r>
          </a:p>
          <a:p>
            <a:r>
              <a:rPr lang="fr-FR" sz="2000" dirty="0" smtClean="0"/>
              <a:t>La rapidité de traitement conditionne l'évolution de la maladie. </a:t>
            </a:r>
          </a:p>
          <a:p>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21</a:t>
            </a:fld>
            <a:endParaRPr lang="fr-BE"/>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1285860"/>
          </a:xfrm>
        </p:spPr>
        <p:txBody>
          <a:bodyPr>
            <a:normAutofit/>
          </a:bodyPr>
          <a:lstStyle/>
          <a:p>
            <a:r>
              <a:rPr lang="fr-FR" sz="2400" u="sng" dirty="0" smtClean="0"/>
              <a:t>Conclusion:</a:t>
            </a:r>
            <a:endParaRPr lang="fr-FR" sz="2400" u="sng" dirty="0"/>
          </a:p>
        </p:txBody>
      </p:sp>
      <p:sp>
        <p:nvSpPr>
          <p:cNvPr id="3" name="Espace réservé du contenu 2"/>
          <p:cNvSpPr>
            <a:spLocks noGrp="1"/>
          </p:cNvSpPr>
          <p:nvPr>
            <p:ph idx="1"/>
          </p:nvPr>
        </p:nvSpPr>
        <p:spPr>
          <a:xfrm>
            <a:off x="0" y="1428736"/>
            <a:ext cx="9144000" cy="5429264"/>
          </a:xfrm>
        </p:spPr>
        <p:txBody>
          <a:bodyPr>
            <a:normAutofit/>
          </a:bodyPr>
          <a:lstStyle/>
          <a:p>
            <a:pPr>
              <a:buNone/>
            </a:pPr>
            <a:r>
              <a:rPr lang="fr-FR" sz="2000" dirty="0" smtClean="0"/>
              <a:t>      Les infections herpétiques sont polymorphes, leur sévérité dépend de la localisation et du terrain. Certaines d'entre elles nécessitent un traitement en urgence par voie générale : herpès néonatal, syndrome de </a:t>
            </a:r>
            <a:r>
              <a:rPr lang="fr-FR" sz="2000" dirty="0" err="1" smtClean="0"/>
              <a:t>KaposiJuliusberg</a:t>
            </a:r>
            <a:r>
              <a:rPr lang="fr-FR" sz="2000" dirty="0" smtClean="0"/>
              <a:t>, encéphalite herpétique, rétinite herpétique, hépatite herpétique, herpès extensif ou viscéral de l'immunodéprimé. </a:t>
            </a:r>
          </a:p>
          <a:p>
            <a:pPr>
              <a:buNone/>
            </a:pPr>
            <a:r>
              <a:rPr lang="fr-FR" sz="2000" dirty="0" smtClean="0"/>
              <a:t>      D'autres formes sont invalidantes en raison de leur caractère récidivant. </a:t>
            </a:r>
          </a:p>
          <a:p>
            <a:pPr>
              <a:buNone/>
            </a:pPr>
            <a:r>
              <a:rPr lang="fr-FR" sz="2000" dirty="0" smtClean="0"/>
              <a:t>      Le diagnostic repose essentiellement sur la mise en évidence du virus lui-même</a:t>
            </a:r>
          </a:p>
          <a:p>
            <a:pPr>
              <a:buNone/>
            </a:pPr>
            <a:r>
              <a:rPr lang="fr-FR" sz="2000" dirty="0" smtClean="0"/>
              <a:t>      (isolement en culture) ou de ses constituants (antigènes ou acides nucléiques). Les techniques dérivées de la PCR ont augmenté significativement la sensibilité de détection du virus lors de l'excrétion asymptomatique, ou dans les fluides</a:t>
            </a:r>
          </a:p>
          <a:p>
            <a:pPr>
              <a:buNone/>
            </a:pPr>
            <a:r>
              <a:rPr lang="fr-FR" sz="2000" dirty="0" smtClean="0"/>
              <a:t>      biologiques où le virus ne peut être isolé (humeur aqueuse, LCR, sérum). </a:t>
            </a:r>
          </a:p>
          <a:p>
            <a:pPr>
              <a:buNone/>
            </a:pPr>
            <a:r>
              <a:rPr lang="fr-FR" sz="2000" dirty="0" smtClean="0"/>
              <a:t>      Ces techniques ne donnent pas de renseignement sur le pouvoir infectieux du virus. La prise en charge thérapeutique de l'excrétion asymptomatique herpétique, détectée uniquement par PCR, reste débattue. Le traitement antiviral est actif sur la réplication, inactif sur la latence.</a:t>
            </a:r>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22</a:t>
            </a:fld>
            <a:endParaRPr lang="fr-BE"/>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23</a:t>
            </a:fld>
            <a:endParaRPr lang="fr-BE"/>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endParaRPr lang="fr-FR" sz="2400" dirty="0"/>
          </a:p>
        </p:txBody>
      </p:sp>
      <p:sp>
        <p:nvSpPr>
          <p:cNvPr id="3" name="Espace réservé du contenu 2"/>
          <p:cNvSpPr>
            <a:spLocks noGrp="1"/>
          </p:cNvSpPr>
          <p:nvPr>
            <p:ph idx="1"/>
          </p:nvPr>
        </p:nvSpPr>
        <p:spPr>
          <a:xfrm>
            <a:off x="0" y="1600200"/>
            <a:ext cx="9144000" cy="5257800"/>
          </a:xfrm>
        </p:spPr>
        <p:txBody>
          <a:bodyPr>
            <a:normAutofit/>
          </a:bodyPr>
          <a:lstStyle/>
          <a:p>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24</a:t>
            </a:fld>
            <a:endParaRPr lang="fr-BE"/>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400" u="sng" dirty="0" smtClean="0"/>
              <a:t>Le Virus de la Varicelle et du Zona</a:t>
            </a:r>
            <a:r>
              <a:rPr lang="fr-FR" sz="2400" dirty="0" smtClean="0"/>
              <a:t>:</a:t>
            </a:r>
            <a:endParaRPr lang="fr-FR" sz="2400" dirty="0"/>
          </a:p>
        </p:txBody>
      </p:sp>
      <p:sp>
        <p:nvSpPr>
          <p:cNvPr id="3" name="Espace réservé du contenu 2"/>
          <p:cNvSpPr>
            <a:spLocks noGrp="1"/>
          </p:cNvSpPr>
          <p:nvPr>
            <p:ph idx="1"/>
          </p:nvPr>
        </p:nvSpPr>
        <p:spPr>
          <a:xfrm>
            <a:off x="0" y="1600200"/>
            <a:ext cx="9144000" cy="5257800"/>
          </a:xfrm>
        </p:spPr>
        <p:txBody>
          <a:bodyPr>
            <a:normAutofit/>
          </a:bodyPr>
          <a:lstStyle/>
          <a:p>
            <a:r>
              <a:rPr lang="fr-FR" sz="2000" dirty="0" smtClean="0"/>
              <a:t>Le virus varicelle zona ou VZV appartient à la famille des </a:t>
            </a:r>
            <a:r>
              <a:rPr lang="fr-FR" sz="2000" dirty="0" err="1" smtClean="0"/>
              <a:t>Herpesviridae</a:t>
            </a:r>
            <a:r>
              <a:rPr lang="fr-FR" sz="2000" dirty="0" smtClean="0"/>
              <a:t>, sous-famille des </a:t>
            </a:r>
            <a:r>
              <a:rPr lang="fr-FR" sz="2000" dirty="0" err="1" smtClean="0"/>
              <a:t>Herpesvirinae</a:t>
            </a:r>
            <a:r>
              <a:rPr lang="fr-FR" sz="2000" dirty="0" smtClean="0"/>
              <a:t>.</a:t>
            </a:r>
          </a:p>
          <a:p>
            <a:r>
              <a:rPr lang="fr-FR" sz="2000" dirty="0" smtClean="0"/>
              <a:t>L'infection par le VZV est l'une des plus répandues parmi les infections herpétiques. Un seul </a:t>
            </a:r>
            <a:r>
              <a:rPr lang="fr-FR" sz="2000" dirty="0" err="1" smtClean="0"/>
              <a:t>sérotype</a:t>
            </a:r>
            <a:r>
              <a:rPr lang="fr-FR" sz="2000" dirty="0" smtClean="0"/>
              <a:t> viral a été individualisé. </a:t>
            </a:r>
          </a:p>
          <a:p>
            <a:r>
              <a:rPr lang="fr-FR" sz="2000" dirty="0" smtClean="0"/>
              <a:t>Après la primo-infection, la latence du VZV s'établit dans les ganglions sensitifs. </a:t>
            </a:r>
          </a:p>
          <a:p>
            <a:r>
              <a:rPr lang="fr-FR" sz="2000" dirty="0" smtClean="0"/>
              <a:t>Les atteintes graves liées à la primo-infection ou aux réactivations se voient essentiellement chez les sujets immunodéprimés. </a:t>
            </a:r>
          </a:p>
          <a:p>
            <a:pPr>
              <a:buNone/>
            </a:pPr>
            <a:r>
              <a:rPr lang="fr-FR" sz="2000" dirty="0" smtClean="0"/>
              <a:t>      Chez la femme enceinte, la primo-infection peut entraîner une fœtopathie sévère.</a:t>
            </a:r>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25</a:t>
            </a:fld>
            <a:endParaRPr lang="fr-BE"/>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1285860"/>
          </a:xfrm>
        </p:spPr>
        <p:txBody>
          <a:bodyPr>
            <a:normAutofit/>
          </a:bodyPr>
          <a:lstStyle/>
          <a:p>
            <a:r>
              <a:rPr lang="fr-FR" sz="2400" u="sng" dirty="0" smtClean="0"/>
              <a:t>Introduction:</a:t>
            </a:r>
            <a:endParaRPr lang="fr-FR" sz="2400" u="sng" dirty="0"/>
          </a:p>
        </p:txBody>
      </p:sp>
      <p:sp>
        <p:nvSpPr>
          <p:cNvPr id="3" name="Espace réservé du contenu 2"/>
          <p:cNvSpPr>
            <a:spLocks noGrp="1"/>
          </p:cNvSpPr>
          <p:nvPr>
            <p:ph idx="1"/>
          </p:nvPr>
        </p:nvSpPr>
        <p:spPr>
          <a:xfrm>
            <a:off x="0" y="1285860"/>
            <a:ext cx="9144000" cy="5572140"/>
          </a:xfrm>
        </p:spPr>
        <p:txBody>
          <a:bodyPr>
            <a:normAutofit/>
          </a:bodyPr>
          <a:lstStyle/>
          <a:p>
            <a:r>
              <a:rPr lang="fr-FR" sz="2000" dirty="0" smtClean="0"/>
              <a:t>On sait depuis 1952 que la varicelle et le zona sont dus au même virus.</a:t>
            </a:r>
          </a:p>
          <a:p>
            <a:r>
              <a:rPr lang="fr-FR" sz="2000" dirty="0" smtClean="0"/>
              <a:t> La varicelle est une infection très fréquente et bénigne, sauf chez l'adulte, la femme enceinte, le nouveau-né, l'immunodéprimé, où elle peut entraîner des infections viscérales sévères.</a:t>
            </a:r>
          </a:p>
          <a:p>
            <a:r>
              <a:rPr lang="fr-FR" sz="2000" dirty="0" smtClean="0"/>
              <a:t> La varicelle contractée pendant la grossesse peut entraîner une fœtopathie. </a:t>
            </a:r>
          </a:p>
          <a:p>
            <a:pPr>
              <a:buNone/>
            </a:pPr>
            <a:r>
              <a:rPr lang="fr-FR" sz="2000" dirty="0" smtClean="0"/>
              <a:t>      Après la varicelle, manifestation de la primo-infection, l'infection persiste à vie à l'état latent dans l'organisme, et, chez les sujets immunocompétents âgés, le virus peut être réactivé sous la forme d'un </a:t>
            </a:r>
            <a:r>
              <a:rPr lang="fr-FR" sz="2000" dirty="0" smtClean="0">
                <a:solidFill>
                  <a:srgbClr val="C00000"/>
                </a:solidFill>
              </a:rPr>
              <a:t>zona</a:t>
            </a:r>
            <a:r>
              <a:rPr lang="fr-FR" sz="2000" dirty="0" smtClean="0"/>
              <a:t>, qui survient en général une seule fois au cours de la vie. </a:t>
            </a:r>
          </a:p>
          <a:p>
            <a:r>
              <a:rPr lang="fr-FR" sz="2000" dirty="0" smtClean="0"/>
              <a:t>En cas d'immunodépression, les réactivations zostériennes peuvent être étendues, multiples, récidivantes, et se compliquer d'infections viscérales, </a:t>
            </a:r>
            <a:r>
              <a:rPr lang="fr-FR" sz="2000" dirty="0" err="1" smtClean="0"/>
              <a:t>neuro</a:t>
            </a:r>
            <a:r>
              <a:rPr lang="fr-FR" sz="2000" dirty="0" smtClean="0"/>
              <a:t>-méningées, rétiniennes. </a:t>
            </a:r>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26</a:t>
            </a:fld>
            <a:endParaRPr lang="fr-BE"/>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928670"/>
          </a:xfrm>
        </p:spPr>
        <p:txBody>
          <a:bodyPr>
            <a:normAutofit/>
          </a:bodyPr>
          <a:lstStyle/>
          <a:p>
            <a:r>
              <a:rPr lang="fr-FR" sz="2400" u="sng" dirty="0" smtClean="0"/>
              <a:t>L’Agent pathogène:</a:t>
            </a:r>
            <a:endParaRPr lang="fr-FR" sz="2400" u="sng" dirty="0"/>
          </a:p>
        </p:txBody>
      </p:sp>
      <p:sp>
        <p:nvSpPr>
          <p:cNvPr id="3" name="Espace réservé du contenu 2"/>
          <p:cNvSpPr>
            <a:spLocks noGrp="1"/>
          </p:cNvSpPr>
          <p:nvPr>
            <p:ph idx="1"/>
          </p:nvPr>
        </p:nvSpPr>
        <p:spPr>
          <a:xfrm>
            <a:off x="0" y="785794"/>
            <a:ext cx="9144000" cy="6072206"/>
          </a:xfrm>
        </p:spPr>
        <p:txBody>
          <a:bodyPr>
            <a:normAutofit fontScale="92500" lnSpcReduction="10000"/>
          </a:bodyPr>
          <a:lstStyle/>
          <a:p>
            <a:pPr>
              <a:buNone/>
            </a:pPr>
            <a:r>
              <a:rPr lang="fr-FR" sz="2000" dirty="0" smtClean="0"/>
              <a:t>      Le virus varicelle zona appartient à la famille des </a:t>
            </a:r>
            <a:r>
              <a:rPr lang="fr-FR" sz="2000" i="1" dirty="0" err="1" smtClean="0"/>
              <a:t>Herpesviridae</a:t>
            </a:r>
            <a:r>
              <a:rPr lang="fr-FR" sz="2000" i="1" dirty="0" smtClean="0"/>
              <a:t>.</a:t>
            </a:r>
          </a:p>
          <a:p>
            <a:pPr>
              <a:buNone/>
            </a:pPr>
            <a:r>
              <a:rPr lang="fr-FR" sz="2000" i="1" dirty="0" smtClean="0"/>
              <a:t>      C'est un virus enveloppé à </a:t>
            </a:r>
            <a:r>
              <a:rPr lang="fr-FR" sz="2000" dirty="0" smtClean="0"/>
              <a:t>acide désoxyribonucléique (ADN). La capside icosaédrique est faite de 162 capsomères. Dans l'enveloppe s'insèrent des glycoprotéines. Un seul </a:t>
            </a:r>
            <a:r>
              <a:rPr lang="fr-FR" sz="2000" dirty="0" err="1" smtClean="0"/>
              <a:t>sérotype</a:t>
            </a:r>
            <a:r>
              <a:rPr lang="fr-FR" sz="2000" dirty="0" smtClean="0"/>
              <a:t> est individualisé.</a:t>
            </a:r>
          </a:p>
          <a:p>
            <a:pPr>
              <a:buNone/>
            </a:pPr>
            <a:r>
              <a:rPr lang="fr-FR" sz="2000" dirty="0" smtClean="0"/>
              <a:t>       </a:t>
            </a:r>
            <a:r>
              <a:rPr lang="fr-FR" sz="2000" u="sng" dirty="0" smtClean="0"/>
              <a:t>Epidémiologie:</a:t>
            </a:r>
          </a:p>
          <a:p>
            <a:pPr>
              <a:buNone/>
            </a:pPr>
            <a:r>
              <a:rPr lang="fr-FR" sz="2000" dirty="0" smtClean="0"/>
              <a:t>      L'homme est </a:t>
            </a:r>
            <a:r>
              <a:rPr lang="fr-FR" sz="2000" dirty="0" smtClean="0">
                <a:effectLst>
                  <a:outerShdw blurRad="38100" dist="38100" dir="2700000" algn="tl">
                    <a:srgbClr val="000000">
                      <a:alpha val="43137"/>
                    </a:srgbClr>
                  </a:outerShdw>
                </a:effectLst>
              </a:rPr>
              <a:t>le seul réservoir </a:t>
            </a:r>
            <a:r>
              <a:rPr lang="fr-FR" sz="2000" dirty="0" smtClean="0"/>
              <a:t>du virus. La varicelle est très contagieuse. Elle survient par petites épidémies </a:t>
            </a:r>
            <a:r>
              <a:rPr lang="fr-FR" sz="2000" dirty="0" err="1" smtClean="0"/>
              <a:t>hiverno</a:t>
            </a:r>
            <a:r>
              <a:rPr lang="fr-FR" sz="2000" dirty="0" smtClean="0"/>
              <a:t>-printanières.</a:t>
            </a:r>
          </a:p>
          <a:p>
            <a:pPr>
              <a:buNone/>
            </a:pPr>
            <a:r>
              <a:rPr lang="fr-FR" sz="2000" dirty="0" smtClean="0"/>
              <a:t>      La transmission du virus est interhumaine directe, par voie aérienne, par des gouttelettes de salive, ou par les lésions cutanées.</a:t>
            </a:r>
          </a:p>
          <a:p>
            <a:pPr>
              <a:buNone/>
            </a:pPr>
            <a:r>
              <a:rPr lang="fr-FR" sz="2000" dirty="0" smtClean="0"/>
              <a:t>      À l'âge adulte, plus de 90 % des adultes sont porteurs d'anticorps.</a:t>
            </a:r>
          </a:p>
          <a:p>
            <a:pPr>
              <a:buNone/>
            </a:pPr>
            <a:r>
              <a:rPr lang="fr-FR" sz="2000" dirty="0" smtClean="0"/>
              <a:t>      Le zona survient plus souvent chez les sujets de plus de 50 ans. </a:t>
            </a:r>
          </a:p>
          <a:p>
            <a:pPr>
              <a:buNone/>
            </a:pPr>
            <a:r>
              <a:rPr lang="fr-FR" sz="2000" dirty="0" smtClean="0"/>
              <a:t>      Son incidence est augmentée chez les sujets immunodéprimés, en particulier les sujets porteurs d'une hémopathie maligne, les greffés, les sujets sous chimiothérapie ou traitements immunosuppresseurs;</a:t>
            </a:r>
          </a:p>
          <a:p>
            <a:pPr>
              <a:buNone/>
            </a:pPr>
            <a:r>
              <a:rPr lang="fr-FR" sz="2000" dirty="0" smtClean="0"/>
              <a:t>      chez les sujets séropositifs pour le virus de l'immunodéficience humaine (VIH), l'incidence du zona est multipliée par 8 à 10 par rapport à la population générale. L'incidence de la varicelle en cours de grossesse est de 5/10 000. Le risque de transmission au fœtus est estimé à 8 %.</a:t>
            </a:r>
          </a:p>
          <a:p>
            <a:pPr>
              <a:buNone/>
            </a:pPr>
            <a:r>
              <a:rPr lang="fr-FR" sz="2000" dirty="0" smtClean="0"/>
              <a:t>      L'incidence de la fœtopathie, ou syndrome de varicelle congénitale,</a:t>
            </a:r>
          </a:p>
          <a:p>
            <a:pPr>
              <a:buNone/>
            </a:pPr>
            <a:r>
              <a:rPr lang="fr-FR" sz="2000" dirty="0" smtClean="0"/>
              <a:t>      est d'environ 1 cas pour 100 varicelles maternelles. </a:t>
            </a:r>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27</a:t>
            </a:fld>
            <a:endParaRPr lang="fr-BE"/>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400" u="sng" dirty="0" smtClean="0"/>
              <a:t>Physiopathologie:</a:t>
            </a:r>
            <a:endParaRPr lang="fr-FR" sz="2400" u="sng" dirty="0"/>
          </a:p>
        </p:txBody>
      </p:sp>
      <p:sp>
        <p:nvSpPr>
          <p:cNvPr id="3" name="Espace réservé du contenu 2"/>
          <p:cNvSpPr>
            <a:spLocks noGrp="1"/>
          </p:cNvSpPr>
          <p:nvPr>
            <p:ph idx="1"/>
          </p:nvPr>
        </p:nvSpPr>
        <p:spPr>
          <a:xfrm>
            <a:off x="0" y="1600200"/>
            <a:ext cx="9144000" cy="5257800"/>
          </a:xfrm>
        </p:spPr>
        <p:txBody>
          <a:bodyPr>
            <a:normAutofit/>
          </a:bodyPr>
          <a:lstStyle/>
          <a:p>
            <a:pPr>
              <a:buNone/>
            </a:pPr>
            <a:r>
              <a:rPr lang="fr-FR" sz="2000" dirty="0" smtClean="0"/>
              <a:t>      </a:t>
            </a:r>
            <a:r>
              <a:rPr lang="fr-FR" sz="2400" u="sng" dirty="0" smtClean="0"/>
              <a:t>Réplication in vitro: </a:t>
            </a:r>
          </a:p>
          <a:p>
            <a:pPr>
              <a:buNone/>
            </a:pPr>
            <a:r>
              <a:rPr lang="fr-FR" sz="2000" dirty="0" smtClean="0"/>
              <a:t>      L'infection par le VZV est difficile à étudier in vitro, car on ne peut obtenir de hauts titres infectieux : le virus reste étroitement associé à la cellule, et diffuse de cellule en cellule. </a:t>
            </a:r>
          </a:p>
          <a:p>
            <a:pPr>
              <a:buNone/>
            </a:pPr>
            <a:r>
              <a:rPr lang="fr-FR" sz="2000" dirty="0" smtClean="0"/>
              <a:t>      Le cycle de réplication suit le même schéma que celui de l'herpès simplex virus (HSV). L'expression des gènes viraux est séquentielle. </a:t>
            </a:r>
          </a:p>
          <a:p>
            <a:pPr>
              <a:buNone/>
            </a:pPr>
            <a:r>
              <a:rPr lang="fr-FR" sz="2000" dirty="0" smtClean="0"/>
              <a:t>      La phase très précoce correspond à la synthèse de protéines régulatrices;</a:t>
            </a:r>
          </a:p>
          <a:p>
            <a:pPr>
              <a:buNone/>
            </a:pPr>
            <a:r>
              <a:rPr lang="fr-FR" sz="2000" dirty="0" smtClean="0"/>
              <a:t>      la phase précoce à celle des protéines enzymatiques de réplication du génome viral, la phase tardive à celle des protéines structurales.</a:t>
            </a:r>
          </a:p>
          <a:p>
            <a:pPr>
              <a:buNone/>
            </a:pPr>
            <a:r>
              <a:rPr lang="fr-FR" sz="2000" dirty="0" smtClean="0"/>
              <a:t>      Les protéines de capside s'auto-assemblent dans le </a:t>
            </a:r>
            <a:r>
              <a:rPr lang="fr-FR" sz="2000" dirty="0" smtClean="0">
                <a:solidFill>
                  <a:srgbClr val="C00000"/>
                </a:solidFill>
              </a:rPr>
              <a:t>noyau,</a:t>
            </a:r>
            <a:r>
              <a:rPr lang="fr-FR" sz="2000" dirty="0" smtClean="0"/>
              <a:t> où l'ADN viral est </a:t>
            </a:r>
            <a:r>
              <a:rPr lang="fr-FR" sz="2000" dirty="0" err="1" smtClean="0"/>
              <a:t>encapsidé</a:t>
            </a:r>
            <a:r>
              <a:rPr lang="fr-FR" sz="2000" dirty="0" smtClean="0"/>
              <a:t>.</a:t>
            </a:r>
          </a:p>
          <a:p>
            <a:pPr>
              <a:buNone/>
            </a:pPr>
            <a:r>
              <a:rPr lang="fr-FR" sz="2000" dirty="0" smtClean="0"/>
              <a:t>      Les mécanismes permettant le bourgeonnement à partir des membranes nucléaires et cytoplasmiques sont mal connus. </a:t>
            </a:r>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28</a:t>
            </a:fld>
            <a:endParaRPr lang="fr-BE"/>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400" u="sng" dirty="0" smtClean="0"/>
              <a:t>Cycle biologique in vivo:</a:t>
            </a:r>
            <a:endParaRPr lang="fr-FR" sz="2400" u="sng" dirty="0"/>
          </a:p>
        </p:txBody>
      </p:sp>
      <p:sp>
        <p:nvSpPr>
          <p:cNvPr id="3" name="Espace réservé du contenu 2"/>
          <p:cNvSpPr>
            <a:spLocks noGrp="1"/>
          </p:cNvSpPr>
          <p:nvPr>
            <p:ph idx="1"/>
          </p:nvPr>
        </p:nvSpPr>
        <p:spPr>
          <a:xfrm>
            <a:off x="0" y="1214422"/>
            <a:ext cx="9144000" cy="5643578"/>
          </a:xfrm>
        </p:spPr>
        <p:txBody>
          <a:bodyPr>
            <a:normAutofit/>
          </a:bodyPr>
          <a:lstStyle/>
          <a:p>
            <a:pPr>
              <a:buNone/>
            </a:pPr>
            <a:r>
              <a:rPr lang="fr-FR" sz="2000" dirty="0" smtClean="0"/>
              <a:t>       </a:t>
            </a:r>
            <a:r>
              <a:rPr lang="fr-FR" sz="2000" u="sng" dirty="0" smtClean="0"/>
              <a:t>Phase aiguë:</a:t>
            </a:r>
          </a:p>
          <a:p>
            <a:pPr>
              <a:buNone/>
            </a:pPr>
            <a:r>
              <a:rPr lang="fr-FR" sz="2000" dirty="0" smtClean="0"/>
              <a:t>      La varicelle est la manifestation de </a:t>
            </a:r>
            <a:r>
              <a:rPr lang="fr-FR" sz="2000" dirty="0" err="1" smtClean="0"/>
              <a:t>primoinfection</a:t>
            </a:r>
            <a:r>
              <a:rPr lang="fr-FR" sz="2000" dirty="0" smtClean="0"/>
              <a:t> par le VZV. Le virus est transmis par voie respiratoire, ou par le biais de lésions cutanées, et infecte l'organisme par les voies aériennes supérieures et l'oropharynx. Il atteint les ganglions lymphatiques régionaux où il se multiplie. Une première virémie s'ensuit, au cours de laquelle le virus se multiplie dans les cellules du système réticuloendothélial. Une deuxième virémie survient dans les derniers jours de l'incubation, et dissémine  le virus à la peau et aux muqueuses, ce qui provoque les lésions vésiculeuses. Parfois, le virus infecte le poumon, le foie, le système nerveux central.</a:t>
            </a:r>
          </a:p>
          <a:p>
            <a:pPr>
              <a:buNone/>
            </a:pPr>
            <a:r>
              <a:rPr lang="fr-FR" sz="2000" dirty="0" smtClean="0"/>
              <a:t>      Le syndrome de varicelle congénitale survient lorsque la varicelle maternelle a eu lieu avant la 24</a:t>
            </a:r>
            <a:r>
              <a:rPr lang="fr-FR" sz="2000" baseline="30000" dirty="0" smtClean="0"/>
              <a:t>e</a:t>
            </a:r>
            <a:r>
              <a:rPr lang="fr-FR" sz="2000" dirty="0" smtClean="0"/>
              <a:t> semaine de grossesse. </a:t>
            </a:r>
          </a:p>
          <a:p>
            <a:pPr>
              <a:buNone/>
            </a:pPr>
            <a:r>
              <a:rPr lang="fr-FR" sz="2000" dirty="0" smtClean="0"/>
              <a:t>      Si la varicelle débute chez la mère dans les jours encadrant l'accouchement, le</a:t>
            </a:r>
          </a:p>
          <a:p>
            <a:pPr>
              <a:buNone/>
            </a:pPr>
            <a:r>
              <a:rPr lang="fr-FR" sz="2000" dirty="0" smtClean="0"/>
              <a:t>       virus est transmis à l'enfant par voie hématogène</a:t>
            </a:r>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29</a:t>
            </a:fld>
            <a:endParaRPr lang="fr-BE"/>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1285860"/>
          </a:xfrm>
        </p:spPr>
        <p:txBody>
          <a:bodyPr>
            <a:normAutofit/>
          </a:bodyPr>
          <a:lstStyle/>
          <a:p>
            <a:r>
              <a:rPr lang="fr-FR" sz="2400" u="sng" dirty="0" smtClean="0"/>
              <a:t>Introduction:</a:t>
            </a:r>
            <a:endParaRPr lang="fr-FR" sz="2400" u="sng" dirty="0"/>
          </a:p>
        </p:txBody>
      </p:sp>
      <p:sp>
        <p:nvSpPr>
          <p:cNvPr id="3" name="Espace réservé du contenu 2"/>
          <p:cNvSpPr>
            <a:spLocks noGrp="1"/>
          </p:cNvSpPr>
          <p:nvPr>
            <p:ph idx="1"/>
          </p:nvPr>
        </p:nvSpPr>
        <p:spPr>
          <a:xfrm>
            <a:off x="0" y="1142984"/>
            <a:ext cx="9144000" cy="5715016"/>
          </a:xfrm>
        </p:spPr>
        <p:txBody>
          <a:bodyPr>
            <a:normAutofit/>
          </a:bodyPr>
          <a:lstStyle/>
          <a:p>
            <a:r>
              <a:rPr lang="fr-FR" sz="2000" dirty="0" smtClean="0"/>
              <a:t>L'herpès est une maladie infectieuse très répandue, dont les manifestations </a:t>
            </a:r>
            <a:r>
              <a:rPr lang="fr-FR" sz="2000" dirty="0" err="1" smtClean="0"/>
              <a:t>cutanéomuqueuses</a:t>
            </a:r>
            <a:r>
              <a:rPr lang="fr-FR" sz="2000" dirty="0" smtClean="0"/>
              <a:t> sont connues et décrites depuis l'Antiquité. </a:t>
            </a:r>
          </a:p>
          <a:p>
            <a:r>
              <a:rPr lang="fr-FR" sz="2000" dirty="0" smtClean="0"/>
              <a:t>La responsabilité de l'</a:t>
            </a:r>
            <a:r>
              <a:rPr lang="fr-FR" sz="2000" dirty="0" err="1" smtClean="0"/>
              <a:t>herpèsvirus</a:t>
            </a:r>
            <a:r>
              <a:rPr lang="fr-FR" sz="2000" dirty="0" smtClean="0"/>
              <a:t> simplex dans la genèse d'infections viscérales sévères a été reconnue. </a:t>
            </a:r>
          </a:p>
          <a:p>
            <a:r>
              <a:rPr lang="fr-FR" sz="2000" dirty="0" smtClean="0"/>
              <a:t>En raison d'une propriété biologique spécifique aux </a:t>
            </a:r>
            <a:r>
              <a:rPr lang="fr-FR" sz="2000" i="1" dirty="0" err="1" smtClean="0"/>
              <a:t>Herpesviridae</a:t>
            </a:r>
            <a:r>
              <a:rPr lang="fr-FR" sz="2000" i="1" dirty="0" smtClean="0"/>
              <a:t>,</a:t>
            </a:r>
          </a:p>
          <a:p>
            <a:pPr>
              <a:buNone/>
            </a:pPr>
            <a:r>
              <a:rPr lang="fr-FR" sz="2000" i="1" dirty="0" smtClean="0"/>
              <a:t>      l'infection persiste à vie à l'état latent dans l'organisme, et est périodiquement réactivée </a:t>
            </a:r>
            <a:r>
              <a:rPr lang="fr-FR" sz="2000" dirty="0" smtClean="0"/>
              <a:t>chez des sujets immunocompétents. </a:t>
            </a:r>
          </a:p>
          <a:p>
            <a:r>
              <a:rPr lang="fr-FR" sz="2000" dirty="0" smtClean="0"/>
              <a:t>Les formes cliniques de l'infection herpétique sont très variables, en fonction de leur localisation et du terrain sous-jacent.</a:t>
            </a:r>
          </a:p>
          <a:p>
            <a:r>
              <a:rPr lang="fr-FR" sz="2000" dirty="0" smtClean="0"/>
              <a:t>Elles sont le plus souvent bénignes, mais les récurrences sont invalidantes lorsqu'elles se répètent fréquemment (herpès oral ou génital), et elles peuvent entraîner des lésions définitives (cécité par kératite stromale). </a:t>
            </a:r>
          </a:p>
          <a:p>
            <a:r>
              <a:rPr lang="fr-FR" sz="2000" dirty="0" smtClean="0"/>
              <a:t>Certaines formes plus rares de l'infection mettent en jeu le pronostic fonctionnel ou vital : herpès néonatal multiviscéral, rétinite ou encéphalite sporadique, pneumonie du sujet immunodéprimé, hépatite de l'immunodéprimé ou de la femme enceinte.</a:t>
            </a:r>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3</a:t>
            </a:fld>
            <a:endParaRPr lang="fr-BE"/>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1214422"/>
          </a:xfrm>
        </p:spPr>
        <p:txBody>
          <a:bodyPr>
            <a:normAutofit/>
          </a:bodyPr>
          <a:lstStyle/>
          <a:p>
            <a:r>
              <a:rPr lang="fr-FR" sz="2400" u="sng" dirty="0" smtClean="0"/>
              <a:t>Cycle biologique in vivo:</a:t>
            </a:r>
            <a:endParaRPr lang="fr-FR" sz="2400" u="sng" dirty="0"/>
          </a:p>
        </p:txBody>
      </p:sp>
      <p:sp>
        <p:nvSpPr>
          <p:cNvPr id="3" name="Espace réservé du contenu 2"/>
          <p:cNvSpPr>
            <a:spLocks noGrp="1"/>
          </p:cNvSpPr>
          <p:nvPr>
            <p:ph idx="1"/>
          </p:nvPr>
        </p:nvSpPr>
        <p:spPr>
          <a:xfrm>
            <a:off x="0" y="857232"/>
            <a:ext cx="9144000" cy="6000768"/>
          </a:xfrm>
        </p:spPr>
        <p:txBody>
          <a:bodyPr>
            <a:normAutofit/>
          </a:bodyPr>
          <a:lstStyle/>
          <a:p>
            <a:pPr>
              <a:buNone/>
            </a:pPr>
            <a:r>
              <a:rPr lang="fr-FR" sz="2000" dirty="0" smtClean="0"/>
              <a:t>       </a:t>
            </a:r>
            <a:r>
              <a:rPr lang="fr-FR" sz="2400" u="sng" dirty="0" smtClean="0"/>
              <a:t>Latence:</a:t>
            </a:r>
          </a:p>
          <a:p>
            <a:pPr>
              <a:buNone/>
            </a:pPr>
            <a:r>
              <a:rPr lang="fr-FR" sz="2000" dirty="0" smtClean="0"/>
              <a:t>      Après la phase aiguë, le virus est transporté dans les neurones sensitifs innervant les territoires infectés, et migre jusqu'aux ganglions sensitifs où s'établit la latence, caractérisée par une expression du génome viral restreinte à quelques protéines très précoces.</a:t>
            </a:r>
          </a:p>
          <a:p>
            <a:pPr>
              <a:buNone/>
            </a:pPr>
            <a:r>
              <a:rPr lang="fr-FR" sz="2000" dirty="0" smtClean="0"/>
              <a:t>      </a:t>
            </a:r>
            <a:r>
              <a:rPr lang="fr-FR" sz="2400" u="sng" dirty="0" smtClean="0">
                <a:effectLst>
                  <a:outerShdw blurRad="38100" dist="38100" dir="2700000" algn="tl">
                    <a:srgbClr val="000000">
                      <a:alpha val="43137"/>
                    </a:srgbClr>
                  </a:outerShdw>
                </a:effectLst>
              </a:rPr>
              <a:t>Réactivation:</a:t>
            </a:r>
          </a:p>
          <a:p>
            <a:pPr>
              <a:buNone/>
            </a:pPr>
            <a:r>
              <a:rPr lang="fr-FR" sz="2000" dirty="0" smtClean="0"/>
              <a:t>      Le zona, réactivation du virus latent, est lié à la reprise d'un cycle de multiplication productif dans le ganglion, et à la migration centrifuge du virus à la peau, le long du territoire correspondant au </a:t>
            </a:r>
            <a:r>
              <a:rPr lang="fr-FR" sz="2000" dirty="0" err="1" smtClean="0"/>
              <a:t>dermatome</a:t>
            </a:r>
            <a:r>
              <a:rPr lang="fr-FR" sz="2000" dirty="0" smtClean="0"/>
              <a:t>. </a:t>
            </a:r>
          </a:p>
          <a:p>
            <a:pPr>
              <a:buNone/>
            </a:pPr>
            <a:r>
              <a:rPr lang="fr-FR" sz="2000" dirty="0" smtClean="0"/>
              <a:t>      Des complications neurologiques, plus rares, sont liées à l'extension de l'infection, vers la moelle épinière, le tronc cérébral, ou le cerveau. </a:t>
            </a:r>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30</a:t>
            </a:fld>
            <a:endParaRPr lang="fr-BE"/>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1214422"/>
          </a:xfrm>
        </p:spPr>
        <p:txBody>
          <a:bodyPr>
            <a:normAutofit/>
          </a:bodyPr>
          <a:lstStyle/>
          <a:p>
            <a:r>
              <a:rPr lang="fr-FR" sz="2400" u="sng" dirty="0" smtClean="0"/>
              <a:t>La Clinique et la </a:t>
            </a:r>
            <a:r>
              <a:rPr lang="fr-FR" sz="2400" u="sng" dirty="0" err="1" smtClean="0"/>
              <a:t>Paraclinique</a:t>
            </a:r>
            <a:r>
              <a:rPr lang="fr-FR" sz="2400" u="sng" dirty="0" smtClean="0"/>
              <a:t>:</a:t>
            </a:r>
            <a:endParaRPr lang="fr-FR" sz="2400" u="sng" dirty="0"/>
          </a:p>
        </p:txBody>
      </p:sp>
      <p:sp>
        <p:nvSpPr>
          <p:cNvPr id="3" name="Espace réservé du contenu 2"/>
          <p:cNvSpPr>
            <a:spLocks noGrp="1"/>
          </p:cNvSpPr>
          <p:nvPr>
            <p:ph idx="1"/>
          </p:nvPr>
        </p:nvSpPr>
        <p:spPr>
          <a:xfrm>
            <a:off x="0" y="857232"/>
            <a:ext cx="9144000" cy="6000768"/>
          </a:xfrm>
        </p:spPr>
        <p:txBody>
          <a:bodyPr>
            <a:normAutofit fontScale="92500" lnSpcReduction="20000"/>
          </a:bodyPr>
          <a:lstStyle/>
          <a:p>
            <a:r>
              <a:rPr lang="fr-FR" sz="2000" dirty="0" smtClean="0"/>
              <a:t>L'incubation de la varicelle dure 14 à 16 jours.</a:t>
            </a:r>
          </a:p>
          <a:p>
            <a:r>
              <a:rPr lang="fr-FR" sz="2000" dirty="0" smtClean="0"/>
              <a:t> L'éruption vésiculeuse apparait en deux à trois poussées successives, avec une topographie descendante « de la tête aux pieds », faite d'éléments cutanés passant par les stades de macules, vésicules, papules, puis croûtes : la coexistence d'éléments d'âges différents est évocatrice.  L'éruption atteint les muqueuses (énanthème). </a:t>
            </a:r>
          </a:p>
          <a:p>
            <a:r>
              <a:rPr lang="fr-FR" sz="2000" dirty="0" smtClean="0"/>
              <a:t>Parmi les complications, on cite la surinfection des lésions cutanées, la thrombopénie et la cytolyse hépatique. L'ataxie cérébelleuse aiguë survient dans un cas sur 4 000 chez l'enfant, elle est spontanément résolutive sans séquelles. Des atteintes viscérales sévères sont possibles : pneumopathie interstitielle de l'enfant de moins de 1 an, de l'adulte, de la femme enceinte et de l'immunodéprimé, encéphalite de l'enfant et de l'immunodéprimé.</a:t>
            </a:r>
          </a:p>
          <a:p>
            <a:r>
              <a:rPr lang="fr-FR" sz="2000" dirty="0" smtClean="0"/>
              <a:t>Le zona est la réactivation du VZV dans un ganglion sensitif. La topographie unilatérale et radiculaire des lésions est caractéristique, qu'elles soient dorsales, lombaires, sacrées, cervicales, ou le long des nerfs crâniens. </a:t>
            </a:r>
          </a:p>
          <a:p>
            <a:r>
              <a:rPr lang="fr-FR" sz="2000" dirty="0" smtClean="0"/>
              <a:t>La méningite lymphocytaire est fréquente, les </a:t>
            </a:r>
            <a:r>
              <a:rPr lang="fr-FR" sz="2000" dirty="0" err="1" smtClean="0"/>
              <a:t>méningoradiculites</a:t>
            </a:r>
            <a:r>
              <a:rPr lang="fr-FR" sz="2000" dirty="0" smtClean="0"/>
              <a:t>, myélites, encéphalites, rétinites nécrosantes surviennent chez les sujets immunodéprimés.</a:t>
            </a:r>
          </a:p>
          <a:p>
            <a:r>
              <a:rPr lang="fr-FR" sz="2000" dirty="0" smtClean="0"/>
              <a:t>Dans la fœtopathie varicelleuse, ou syndrome de varicelle congénitale, les lésions cutanées, musculaires, squelettiques, sont distribuées le long d'un ou plusieurs métamères, associées ou non à des atteintes oculaires, cérébrales, plus rarement digestives et urinaires. </a:t>
            </a:r>
          </a:p>
          <a:p>
            <a:r>
              <a:rPr lang="fr-FR" sz="2000" dirty="0" smtClean="0"/>
              <a:t>Le zona au cours de la première année de vie témoigne d'une infection fœtale passée inaperçue. </a:t>
            </a:r>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31</a:t>
            </a:fld>
            <a:endParaRPr lang="fr-BE"/>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857232"/>
          </a:xfrm>
        </p:spPr>
        <p:txBody>
          <a:bodyPr>
            <a:normAutofit/>
          </a:bodyPr>
          <a:lstStyle/>
          <a:p>
            <a:r>
              <a:rPr lang="fr-FR" sz="2400" u="sng" dirty="0" smtClean="0"/>
              <a:t>Le Prélèvement:</a:t>
            </a:r>
            <a:endParaRPr lang="fr-FR" sz="2400" u="sng" dirty="0"/>
          </a:p>
        </p:txBody>
      </p:sp>
      <p:sp>
        <p:nvSpPr>
          <p:cNvPr id="3" name="Espace réservé du contenu 2"/>
          <p:cNvSpPr>
            <a:spLocks noGrp="1"/>
          </p:cNvSpPr>
          <p:nvPr>
            <p:ph idx="1"/>
          </p:nvPr>
        </p:nvSpPr>
        <p:spPr>
          <a:xfrm>
            <a:off x="0" y="642918"/>
            <a:ext cx="9144000" cy="6215082"/>
          </a:xfrm>
        </p:spPr>
        <p:txBody>
          <a:bodyPr>
            <a:normAutofit/>
          </a:bodyPr>
          <a:lstStyle/>
          <a:p>
            <a:pPr>
              <a:buNone/>
            </a:pPr>
            <a:r>
              <a:rPr lang="fr-FR" sz="2000" dirty="0" smtClean="0"/>
              <a:t>    - L'isolement en culture et la détection d'antigènes nécessitent des lésions fraîches. Le virus peut être isolé des vésicules cutanées, des cellules </a:t>
            </a:r>
            <a:r>
              <a:rPr lang="fr-FR" sz="2000" dirty="0" err="1" smtClean="0"/>
              <a:t>mononucléées</a:t>
            </a:r>
            <a:r>
              <a:rPr lang="fr-FR" sz="2000" dirty="0" smtClean="0"/>
              <a:t> sanguines, de prélèvements biopsiques, de liquide amniotique. </a:t>
            </a:r>
          </a:p>
          <a:p>
            <a:pPr>
              <a:buNone/>
            </a:pPr>
            <a:r>
              <a:rPr lang="fr-FR" sz="2000" dirty="0" smtClean="0"/>
              <a:t>      Les prélèvements se font par aspiration du liquide vésiculaire, écouvillonnage des lésions ou</a:t>
            </a:r>
          </a:p>
          <a:p>
            <a:pPr>
              <a:buNone/>
            </a:pPr>
            <a:r>
              <a:rPr lang="fr-FR" sz="2000" dirty="0" smtClean="0"/>
              <a:t>        grattage de lésions débutantes, et doivent être acheminés rapidement au laboratoire, à 4 °C dans un milieu de transport; </a:t>
            </a:r>
          </a:p>
          <a:p>
            <a:pPr>
              <a:buNone/>
            </a:pPr>
            <a:r>
              <a:rPr lang="fr-FR" sz="2000" dirty="0" smtClean="0"/>
              <a:t>      les prélèvements peuvent être conservés  à - 80 °C sans perdre l'</a:t>
            </a:r>
            <a:r>
              <a:rPr lang="fr-FR" sz="2000" dirty="0" err="1" smtClean="0"/>
              <a:t>infectiosité</a:t>
            </a:r>
            <a:r>
              <a:rPr lang="fr-FR" sz="2000" dirty="0" smtClean="0"/>
              <a:t> du virus. La virémie est recherchée sur sang hépariné.</a:t>
            </a:r>
          </a:p>
          <a:p>
            <a:pPr>
              <a:buNone/>
            </a:pPr>
            <a:r>
              <a:rPr lang="fr-FR" sz="2000" dirty="0" smtClean="0"/>
              <a:t>      -Le génome viral est amplifiable par </a:t>
            </a:r>
            <a:r>
              <a:rPr lang="fr-FR" sz="2000" i="1" dirty="0" smtClean="0"/>
              <a:t>polymerase chain reaction (PCR) à partir de liquide céphalorachidien, </a:t>
            </a:r>
            <a:r>
              <a:rPr lang="fr-FR" sz="2000" dirty="0" smtClean="0"/>
              <a:t>d'humeur aqueuse, et de lésions atypiques et/ou traitées. </a:t>
            </a:r>
          </a:p>
          <a:p>
            <a:pPr>
              <a:buNone/>
            </a:pPr>
            <a:r>
              <a:rPr lang="fr-FR" sz="2000" dirty="0" smtClean="0"/>
              <a:t>      Les prélèvements peuvent être conservés plusieurs jours à température ambiante, plusieurs semaines à +4 °C, plusieurs mois ou années à -20 °C. </a:t>
            </a:r>
          </a:p>
          <a:p>
            <a:pPr>
              <a:buNone/>
            </a:pPr>
            <a:r>
              <a:rPr lang="fr-FR" sz="2000" dirty="0" smtClean="0"/>
              <a:t>      -Le diagnostic indirect sérologique est utile pour déterminer le statut sérologique de sujets à risque, et dans les infections </a:t>
            </a:r>
            <a:r>
              <a:rPr lang="fr-FR" sz="2000" dirty="0" err="1" smtClean="0"/>
              <a:t>neuro</a:t>
            </a:r>
            <a:r>
              <a:rPr lang="fr-FR" sz="2000" dirty="0" smtClean="0"/>
              <a:t>-méningées et oculaires.</a:t>
            </a:r>
          </a:p>
          <a:p>
            <a:pPr>
              <a:buNone/>
            </a:pPr>
            <a:r>
              <a:rPr lang="fr-FR" sz="2000" dirty="0" smtClean="0"/>
              <a:t>      Les prélèvements de sérum, liquide céphalorachidien (LCR) et humeur aqueuse sont conservés à -20 °C sur tube sec.</a:t>
            </a:r>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32</a:t>
            </a:fld>
            <a:endParaRPr lang="fr-BE"/>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1214422"/>
          </a:xfrm>
        </p:spPr>
        <p:txBody>
          <a:bodyPr>
            <a:normAutofit/>
          </a:bodyPr>
          <a:lstStyle/>
          <a:p>
            <a:r>
              <a:rPr lang="fr-FR" sz="2400" u="sng" dirty="0" smtClean="0"/>
              <a:t>Le Diagnostic:</a:t>
            </a:r>
            <a:endParaRPr lang="fr-FR" sz="2400" u="sng" dirty="0"/>
          </a:p>
        </p:txBody>
      </p:sp>
      <p:sp>
        <p:nvSpPr>
          <p:cNvPr id="3" name="Espace réservé du contenu 2"/>
          <p:cNvSpPr>
            <a:spLocks noGrp="1"/>
          </p:cNvSpPr>
          <p:nvPr>
            <p:ph idx="1"/>
          </p:nvPr>
        </p:nvSpPr>
        <p:spPr>
          <a:xfrm>
            <a:off x="0" y="1071546"/>
            <a:ext cx="9144000" cy="5786454"/>
          </a:xfrm>
        </p:spPr>
        <p:txBody>
          <a:bodyPr>
            <a:normAutofit/>
          </a:bodyPr>
          <a:lstStyle/>
          <a:p>
            <a:r>
              <a:rPr lang="fr-FR" sz="2000" u="sng" dirty="0" smtClean="0"/>
              <a:t>Diagnostic spécifique:</a:t>
            </a:r>
          </a:p>
          <a:p>
            <a:r>
              <a:rPr lang="fr-FR" sz="2000" u="sng" dirty="0" smtClean="0"/>
              <a:t>Direct : techniques et résultats:</a:t>
            </a:r>
          </a:p>
          <a:p>
            <a:pPr>
              <a:buNone/>
            </a:pPr>
            <a:r>
              <a:rPr lang="fr-FR" sz="2000" dirty="0" smtClean="0"/>
              <a:t>      </a:t>
            </a:r>
            <a:r>
              <a:rPr lang="fr-FR" sz="2000" dirty="0" smtClean="0">
                <a:effectLst>
                  <a:outerShdw blurRad="38100" dist="38100" dir="2700000" algn="tl">
                    <a:srgbClr val="000000">
                      <a:alpha val="43137"/>
                    </a:srgbClr>
                  </a:outerShdw>
                </a:effectLst>
              </a:rPr>
              <a:t>L'isolement viral en culture cellulaire </a:t>
            </a:r>
            <a:r>
              <a:rPr lang="fr-FR" sz="2000" dirty="0" smtClean="0"/>
              <a:t>est la méthode de référence, mais il nécessite un prélèvement riche. Il est optimal sur des cultures de cellules humaines. À partir de lésions fraîches, l'effet </a:t>
            </a:r>
            <a:r>
              <a:rPr lang="fr-FR" sz="2000" dirty="0" err="1" smtClean="0"/>
              <a:t>cytopathogènenapparaît</a:t>
            </a:r>
            <a:r>
              <a:rPr lang="fr-FR" sz="2000" dirty="0" smtClean="0"/>
              <a:t> en 57 jours : ce sont des foyers de cellules rondes de taille inégale, n'évoluant pas vers la lyse.</a:t>
            </a:r>
          </a:p>
          <a:p>
            <a:pPr>
              <a:buNone/>
            </a:pPr>
            <a:r>
              <a:rPr lang="fr-FR" sz="2000" dirty="0" smtClean="0"/>
              <a:t>      Le virus reste étroitement associé aux cellules, très peu libéré dans le milieu extracellulaire.</a:t>
            </a:r>
          </a:p>
          <a:p>
            <a:pPr>
              <a:buNone/>
            </a:pPr>
            <a:r>
              <a:rPr lang="fr-FR" sz="2000" dirty="0" smtClean="0"/>
              <a:t>      </a:t>
            </a:r>
            <a:r>
              <a:rPr lang="fr-FR" sz="2000" dirty="0" smtClean="0">
                <a:effectLst>
                  <a:outerShdw blurRad="38100" dist="38100" dir="2700000" algn="tl">
                    <a:srgbClr val="000000">
                      <a:alpha val="43137"/>
                    </a:srgbClr>
                  </a:outerShdw>
                </a:effectLst>
              </a:rPr>
              <a:t>Les techniques immunologiques</a:t>
            </a:r>
            <a:r>
              <a:rPr lang="fr-FR" sz="2000" dirty="0" smtClean="0"/>
              <a:t> permettent la détection en quelques heures des antigènes viraux dans les cellules infectées ou les liquides vésiculaires. Elles sont moins sensibles que la culture.</a:t>
            </a:r>
          </a:p>
          <a:p>
            <a:pPr>
              <a:buNone/>
            </a:pPr>
            <a:r>
              <a:rPr lang="fr-FR" sz="2000" dirty="0" smtClean="0"/>
              <a:t>      </a:t>
            </a:r>
            <a:r>
              <a:rPr lang="fr-FR" sz="2000" dirty="0" smtClean="0">
                <a:effectLst>
                  <a:outerShdw blurRad="38100" dist="38100" dir="2700000" algn="tl">
                    <a:srgbClr val="000000">
                      <a:alpha val="43137"/>
                    </a:srgbClr>
                  </a:outerShdw>
                </a:effectLst>
              </a:rPr>
              <a:t>La microscopie électronique </a:t>
            </a:r>
            <a:r>
              <a:rPr lang="fr-FR" sz="2000" dirty="0" smtClean="0"/>
              <a:t>identifie les particules de type </a:t>
            </a:r>
            <a:r>
              <a:rPr lang="fr-FR" sz="2000" i="1" dirty="0" err="1" smtClean="0"/>
              <a:t>Herpesviridae</a:t>
            </a:r>
            <a:r>
              <a:rPr lang="fr-FR" sz="2000" i="1" dirty="0" smtClean="0"/>
              <a:t> si le prélèvement est très riche,</a:t>
            </a:r>
            <a:r>
              <a:rPr lang="fr-FR" sz="2000" dirty="0" smtClean="0"/>
              <a:t> mais ne permet pas de caractériser le virus (différenciation HSV, VZV).</a:t>
            </a:r>
          </a:p>
          <a:p>
            <a:pPr>
              <a:buNone/>
            </a:pPr>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33</a:t>
            </a:fld>
            <a:endParaRPr lang="fr-BE"/>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400" u="sng" dirty="0" smtClean="0"/>
              <a:t>Diagnostic spécifique Direct:</a:t>
            </a:r>
            <a:endParaRPr lang="fr-FR" sz="2400" u="sng" dirty="0"/>
          </a:p>
        </p:txBody>
      </p:sp>
      <p:sp>
        <p:nvSpPr>
          <p:cNvPr id="3" name="Espace réservé du contenu 2"/>
          <p:cNvSpPr>
            <a:spLocks noGrp="1"/>
          </p:cNvSpPr>
          <p:nvPr>
            <p:ph idx="1"/>
          </p:nvPr>
        </p:nvSpPr>
        <p:spPr>
          <a:xfrm>
            <a:off x="0" y="1600200"/>
            <a:ext cx="9144000" cy="5257800"/>
          </a:xfrm>
        </p:spPr>
        <p:txBody>
          <a:bodyPr>
            <a:normAutofit/>
          </a:bodyPr>
          <a:lstStyle/>
          <a:p>
            <a:pPr>
              <a:buNone/>
            </a:pPr>
            <a:r>
              <a:rPr lang="fr-FR" sz="2000" dirty="0" smtClean="0"/>
              <a:t>      </a:t>
            </a:r>
            <a:r>
              <a:rPr lang="fr-FR" sz="2000" dirty="0" smtClean="0">
                <a:effectLst>
                  <a:outerShdw blurRad="38100" dist="38100" dir="2700000" algn="tl">
                    <a:srgbClr val="000000">
                      <a:alpha val="43137"/>
                    </a:srgbClr>
                  </a:outerShdw>
                </a:effectLst>
              </a:rPr>
              <a:t>La PCR </a:t>
            </a:r>
            <a:r>
              <a:rPr lang="fr-FR" sz="2000" dirty="0" smtClean="0"/>
              <a:t>détecte l'ADN viral avec une grande sensibilité, mais ne donne pas d'indication sur le pouvoir infectieux du virus. Elle est appliquée à la recherche du virus dans le LCR, l'humeur aqueuse, le sérum, les lésions anciennes ou traitées, les prélèvements biopsiques.</a:t>
            </a:r>
          </a:p>
          <a:p>
            <a:pPr>
              <a:buNone/>
            </a:pPr>
            <a:r>
              <a:rPr lang="fr-FR" sz="2000" dirty="0" smtClean="0"/>
              <a:t>      </a:t>
            </a:r>
            <a:r>
              <a:rPr lang="fr-FR" sz="2000" dirty="0" smtClean="0">
                <a:effectLst>
                  <a:outerShdw blurRad="38100" dist="38100" dir="2700000" algn="tl">
                    <a:srgbClr val="000000">
                      <a:alpha val="43137"/>
                    </a:srgbClr>
                  </a:outerShdw>
                </a:effectLst>
              </a:rPr>
              <a:t>Chez la femme enceinte </a:t>
            </a:r>
            <a:r>
              <a:rPr lang="fr-FR" sz="2000" dirty="0" smtClean="0"/>
              <a:t>ayant fait une varicelle avant 24 semaines de grossesse, le prélèvement de liquide amniotique doit être obtenu au moins 4 à 6 semaines après l'éruption, et la virémie doit être </a:t>
            </a:r>
            <a:r>
              <a:rPr lang="fr-FR" sz="2000" dirty="0" err="1" smtClean="0"/>
              <a:t>négativée</a:t>
            </a:r>
            <a:r>
              <a:rPr lang="fr-FR" sz="2000" dirty="0" smtClean="0"/>
              <a:t>.</a:t>
            </a:r>
          </a:p>
          <a:p>
            <a:pPr>
              <a:buNone/>
            </a:pPr>
            <a:r>
              <a:rPr lang="fr-FR" sz="2000" dirty="0" smtClean="0"/>
              <a:t>      L'isolement viral est difficile, on détecte l'ADN viral par PCR.</a:t>
            </a:r>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34</a:t>
            </a:fld>
            <a:endParaRPr lang="fr-BE"/>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1214422"/>
          </a:xfrm>
        </p:spPr>
        <p:txBody>
          <a:bodyPr>
            <a:normAutofit/>
          </a:bodyPr>
          <a:lstStyle/>
          <a:p>
            <a:r>
              <a:rPr lang="fr-FR" sz="2400" u="sng" dirty="0" smtClean="0"/>
              <a:t>Diagnostic spécifique indirect</a:t>
            </a:r>
            <a:r>
              <a:rPr lang="fr-FR" sz="2400" dirty="0" smtClean="0"/>
              <a:t>:</a:t>
            </a:r>
            <a:endParaRPr lang="fr-FR" sz="2400" dirty="0"/>
          </a:p>
        </p:txBody>
      </p:sp>
      <p:sp>
        <p:nvSpPr>
          <p:cNvPr id="3" name="Espace réservé du contenu 2"/>
          <p:cNvSpPr>
            <a:spLocks noGrp="1"/>
          </p:cNvSpPr>
          <p:nvPr>
            <p:ph idx="1"/>
          </p:nvPr>
        </p:nvSpPr>
        <p:spPr>
          <a:xfrm>
            <a:off x="0" y="1000108"/>
            <a:ext cx="9144000" cy="5857892"/>
          </a:xfrm>
        </p:spPr>
        <p:txBody>
          <a:bodyPr>
            <a:normAutofit/>
          </a:bodyPr>
          <a:lstStyle/>
          <a:p>
            <a:r>
              <a:rPr lang="fr-FR" sz="2000" dirty="0" smtClean="0"/>
              <a:t>Les tests de détection des immunoglobulines (</a:t>
            </a:r>
            <a:r>
              <a:rPr lang="fr-FR" sz="2000" dirty="0" err="1" smtClean="0"/>
              <a:t>Ig</a:t>
            </a:r>
            <a:r>
              <a:rPr lang="fr-FR" sz="2000" dirty="0" smtClean="0"/>
              <a:t>)G et </a:t>
            </a:r>
            <a:r>
              <a:rPr lang="fr-FR" sz="2000" dirty="0" err="1" smtClean="0"/>
              <a:t>IgM</a:t>
            </a:r>
            <a:r>
              <a:rPr lang="fr-FR" sz="2000" dirty="0" smtClean="0"/>
              <a:t> par technique </a:t>
            </a:r>
            <a:r>
              <a:rPr lang="fr-FR" sz="2000" i="1" dirty="0" smtClean="0"/>
              <a:t>enzyme </a:t>
            </a:r>
            <a:r>
              <a:rPr lang="fr-FR" sz="2000" i="1" dirty="0" err="1" smtClean="0"/>
              <a:t>linked</a:t>
            </a:r>
            <a:r>
              <a:rPr lang="fr-FR" sz="2000" i="1" dirty="0" smtClean="0"/>
              <a:t> </a:t>
            </a:r>
            <a:r>
              <a:rPr lang="fr-FR" sz="2000" i="1" dirty="0" err="1" smtClean="0"/>
              <a:t>immunosorbent</a:t>
            </a:r>
            <a:r>
              <a:rPr lang="fr-FR" sz="2000" i="1" dirty="0" smtClean="0"/>
              <a:t> </a:t>
            </a:r>
            <a:r>
              <a:rPr lang="fr-FR" sz="2000" i="1" dirty="0" err="1" smtClean="0"/>
              <a:t>assay</a:t>
            </a:r>
            <a:r>
              <a:rPr lang="fr-FR" sz="2000" i="1" dirty="0" smtClean="0"/>
              <a:t> (Elisa) ont de bonnes spécificité et sensibilité.</a:t>
            </a:r>
          </a:p>
          <a:p>
            <a:r>
              <a:rPr lang="fr-FR" sz="2000" i="1" dirty="0" smtClean="0"/>
              <a:t> La sérologie a des limites : en dehors de la </a:t>
            </a:r>
            <a:r>
              <a:rPr lang="fr-FR" sz="2000" i="1" dirty="0" err="1" smtClean="0"/>
              <a:t>primoinfection</a:t>
            </a:r>
            <a:r>
              <a:rPr lang="fr-FR" sz="2000" i="1" dirty="0" smtClean="0"/>
              <a:t>, </a:t>
            </a:r>
            <a:r>
              <a:rPr lang="fr-FR" sz="2000" dirty="0" smtClean="0"/>
              <a:t>les variations du titre des anticorps ne sont pas interprétables, et les </a:t>
            </a:r>
            <a:r>
              <a:rPr lang="fr-FR" sz="2000" dirty="0" err="1" smtClean="0"/>
              <a:t>IgM</a:t>
            </a:r>
            <a:r>
              <a:rPr lang="fr-FR" sz="2000" dirty="0" smtClean="0"/>
              <a:t> peuvent réapparaître.</a:t>
            </a:r>
          </a:p>
          <a:p>
            <a:r>
              <a:rPr lang="fr-FR" sz="2000" dirty="0" smtClean="0"/>
              <a:t>La détection d'</a:t>
            </a:r>
            <a:r>
              <a:rPr lang="fr-FR" sz="2000" dirty="0" err="1" smtClean="0"/>
              <a:t>IgM</a:t>
            </a:r>
            <a:r>
              <a:rPr lang="fr-FR" sz="2000" dirty="0" smtClean="0"/>
              <a:t> est inconstante au cours de l'infection congénitale.</a:t>
            </a:r>
          </a:p>
          <a:p>
            <a:r>
              <a:rPr lang="fr-FR" sz="2000" dirty="0" smtClean="0"/>
              <a:t>La comparaison des taux d'anticorps dans le sérum et le LCR ou le sérum et l'humeur aqueuse, est nécessaire à la mise en évidence d'une </a:t>
            </a:r>
            <a:r>
              <a:rPr lang="fr-FR" sz="2000" dirty="0" err="1" smtClean="0"/>
              <a:t>synthès</a:t>
            </a:r>
            <a:r>
              <a:rPr lang="fr-FR" sz="2000" dirty="0" smtClean="0"/>
              <a:t> </a:t>
            </a:r>
            <a:r>
              <a:rPr lang="fr-FR" sz="2000" dirty="0" err="1" smtClean="0"/>
              <a:t>intrathécale</a:t>
            </a:r>
            <a:r>
              <a:rPr lang="fr-FR" sz="2000" dirty="0" smtClean="0"/>
              <a:t>, ou d'une synthèse intraoculaire, dans les formes neurologiques et oculaires de l'infection à VZV.</a:t>
            </a:r>
          </a:p>
          <a:p>
            <a:endParaRPr lang="fr-FR" sz="2000" dirty="0" smtClean="0"/>
          </a:p>
          <a:p>
            <a:pPr>
              <a:buNone/>
            </a:pPr>
            <a:r>
              <a:rPr lang="fr-FR" sz="2000" dirty="0" smtClean="0">
                <a:effectLst>
                  <a:outerShdw blurRad="38100" dist="38100" dir="2700000" algn="tl">
                    <a:srgbClr val="000000">
                      <a:alpha val="43137"/>
                    </a:srgbClr>
                  </a:outerShdw>
                </a:effectLst>
              </a:rPr>
              <a:t>      </a:t>
            </a:r>
            <a:r>
              <a:rPr lang="fr-FR" sz="2000" u="sng" dirty="0" smtClean="0">
                <a:effectLst>
                  <a:outerShdw blurRad="38100" dist="38100" dir="2700000" algn="tl">
                    <a:srgbClr val="000000">
                      <a:alpha val="43137"/>
                    </a:srgbClr>
                  </a:outerShdw>
                </a:effectLst>
              </a:rPr>
              <a:t>Diagnostic aspécifique:</a:t>
            </a:r>
          </a:p>
          <a:p>
            <a:pPr>
              <a:buNone/>
            </a:pPr>
            <a:r>
              <a:rPr lang="fr-FR" sz="2000" dirty="0" smtClean="0">
                <a:effectLst>
                  <a:outerShdw blurRad="38100" dist="38100" dir="2700000" algn="tl">
                    <a:srgbClr val="000000">
                      <a:alpha val="43137"/>
                    </a:srgbClr>
                  </a:outerShdw>
                </a:effectLst>
              </a:rPr>
              <a:t>      Le cytodiagnostic de </a:t>
            </a:r>
            <a:r>
              <a:rPr lang="fr-FR" sz="2000" dirty="0" err="1" smtClean="0">
                <a:effectLst>
                  <a:outerShdw blurRad="38100" dist="38100" dir="2700000" algn="tl">
                    <a:srgbClr val="000000">
                      <a:alpha val="43137"/>
                    </a:srgbClr>
                  </a:outerShdw>
                </a:effectLst>
              </a:rPr>
              <a:t>Tzanck</a:t>
            </a:r>
            <a:r>
              <a:rPr lang="fr-FR" sz="2000" dirty="0" smtClean="0"/>
              <a:t> est l'examen cytologique des cellules infectées après coloration, qui met en évidence des cellules à noyau hypertrophié contenant une inclusion éosinophile et une chromatine marginée à la membrane nucléaire. C'est un examen facile et rapide, mais non spécifique de HSV.</a:t>
            </a:r>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35</a:t>
            </a:fld>
            <a:endParaRPr lang="fr-BE"/>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1214422"/>
          </a:xfrm>
        </p:spPr>
        <p:txBody>
          <a:bodyPr>
            <a:normAutofit/>
          </a:bodyPr>
          <a:lstStyle/>
          <a:p>
            <a:r>
              <a:rPr lang="fr-FR" sz="2400" u="sng" dirty="0" smtClean="0"/>
              <a:t>Stratégie du Diagnostic:</a:t>
            </a:r>
            <a:endParaRPr lang="fr-FR" sz="2400" u="sng" dirty="0"/>
          </a:p>
        </p:txBody>
      </p:sp>
      <p:sp>
        <p:nvSpPr>
          <p:cNvPr id="3" name="Espace réservé du contenu 2"/>
          <p:cNvSpPr>
            <a:spLocks noGrp="1"/>
          </p:cNvSpPr>
          <p:nvPr>
            <p:ph idx="1"/>
          </p:nvPr>
        </p:nvSpPr>
        <p:spPr>
          <a:xfrm>
            <a:off x="0" y="1357298"/>
            <a:ext cx="9144000" cy="5500702"/>
          </a:xfrm>
        </p:spPr>
        <p:txBody>
          <a:bodyPr>
            <a:normAutofit/>
          </a:bodyPr>
          <a:lstStyle/>
          <a:p>
            <a:r>
              <a:rPr lang="fr-FR" sz="2000" dirty="0" smtClean="0"/>
              <a:t>Le diagnostic direct est pratiqué en cas de formes sévères, atypiques, résistantes au traitement. En cas d'éruption, on fait une culture virale. Dans la varicelle néonatale, ou l'infection de l'immunodéprimé, on isole le virus à partir du sang, ou on détecte l'ADN par PCR des cellules </a:t>
            </a:r>
            <a:r>
              <a:rPr lang="fr-FR" sz="2000" dirty="0" err="1" smtClean="0"/>
              <a:t>mononucléées</a:t>
            </a:r>
            <a:r>
              <a:rPr lang="fr-FR" sz="2000" dirty="0" smtClean="0"/>
              <a:t>, du plasma, ou du sérum. En cas de forme disséminée, on peut isoler le virus de prélèvements biopsiques.</a:t>
            </a:r>
          </a:p>
          <a:p>
            <a:r>
              <a:rPr lang="fr-FR" sz="2000" dirty="0" smtClean="0"/>
              <a:t>On détecte l'ADN viral par PCR dans le LCR au cours des méningites, myélites ou encéphalites, dans l'humeur aqueuse au cours des uvéites antérieures et les rétinites nécrosantes, dans le liquide amniotique chez la femme enceinte. </a:t>
            </a:r>
          </a:p>
          <a:p>
            <a:r>
              <a:rPr lang="fr-FR" sz="2000" dirty="0" smtClean="0"/>
              <a:t>La sérologie est en pratique utilisée pour déterminer le statut immun d'un sujet devant recevoir un traitement immunosuppresseur, ou d'une femme enceinte en contact avec un enfant varicelleux.</a:t>
            </a:r>
          </a:p>
          <a:p>
            <a:r>
              <a:rPr lang="fr-FR" sz="2000" dirty="0" smtClean="0"/>
              <a:t>Chez le nouveau-né d'une mère ayant débuté une varicelle peu avant l'accouchement, la présence d'</a:t>
            </a:r>
            <a:r>
              <a:rPr lang="fr-FR" sz="2000" dirty="0" err="1" smtClean="0"/>
              <a:t>IgG</a:t>
            </a:r>
            <a:r>
              <a:rPr lang="fr-FR" sz="2000" dirty="0" smtClean="0"/>
              <a:t> dans le sang de cordon apprécie l'immunité passive transmise par la mère.</a:t>
            </a:r>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36</a:t>
            </a:fld>
            <a:endParaRPr lang="fr-BE"/>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1142984"/>
          </a:xfrm>
        </p:spPr>
        <p:txBody>
          <a:bodyPr>
            <a:normAutofit/>
          </a:bodyPr>
          <a:lstStyle/>
          <a:p>
            <a:r>
              <a:rPr lang="fr-FR" sz="2400" u="sng" dirty="0" smtClean="0"/>
              <a:t>Interprétation des résultats biologiques</a:t>
            </a:r>
            <a:r>
              <a:rPr lang="fr-FR" sz="2400" dirty="0" smtClean="0"/>
              <a:t>:</a:t>
            </a:r>
            <a:endParaRPr lang="fr-FR" sz="2400" dirty="0"/>
          </a:p>
        </p:txBody>
      </p:sp>
      <p:sp>
        <p:nvSpPr>
          <p:cNvPr id="3" name="Espace réservé du contenu 2"/>
          <p:cNvSpPr>
            <a:spLocks noGrp="1"/>
          </p:cNvSpPr>
          <p:nvPr>
            <p:ph idx="1"/>
          </p:nvPr>
        </p:nvSpPr>
        <p:spPr>
          <a:xfrm>
            <a:off x="0" y="785794"/>
            <a:ext cx="9144000" cy="6072206"/>
          </a:xfrm>
        </p:spPr>
        <p:txBody>
          <a:bodyPr>
            <a:normAutofit/>
          </a:bodyPr>
          <a:lstStyle/>
          <a:p>
            <a:pPr>
              <a:buNone/>
            </a:pPr>
            <a:r>
              <a:rPr lang="fr-FR" sz="2000" dirty="0" smtClean="0"/>
              <a:t>      L'isolement viral permet l'obtention de la souche, indispensable pour éventuellement évaluer sa sensibilité aux antiviraux. </a:t>
            </a:r>
          </a:p>
          <a:p>
            <a:pPr>
              <a:buNone/>
            </a:pPr>
            <a:r>
              <a:rPr lang="fr-FR" sz="2000" dirty="0" smtClean="0"/>
              <a:t>      En cas de lésions anciennes, atypiques, traitées, dans tous les cas où la culture ne peut être réalisée, la PCR permet d'affirmer l'étiologie sans préjuger de l'</a:t>
            </a:r>
            <a:r>
              <a:rPr lang="fr-FR" sz="2000" dirty="0" err="1" smtClean="0"/>
              <a:t>infectiosité</a:t>
            </a:r>
            <a:r>
              <a:rPr lang="fr-FR" sz="2000" dirty="0" smtClean="0"/>
              <a:t> du virus.</a:t>
            </a:r>
          </a:p>
          <a:p>
            <a:pPr>
              <a:buNone/>
            </a:pPr>
            <a:r>
              <a:rPr lang="fr-FR" sz="2000" dirty="0" smtClean="0"/>
              <a:t>      La détection du génome viral par PCR qualitative est la méthode de choix à partir de LCR ou d'humeur aqueuse, pour le diagnostic de méningite, myélite, encéphalite à VZV, et de rétinite nécrosante. </a:t>
            </a:r>
          </a:p>
          <a:p>
            <a:pPr>
              <a:buNone/>
            </a:pPr>
            <a:r>
              <a:rPr lang="fr-FR" sz="2000" dirty="0" smtClean="0"/>
              <a:t>     L'ADN viral peut être analysé pour rechercher des mutations associées à la résistance aux antiviraux (lésions récidivantes, chroniques, traitées des sujets immunodéprimés).</a:t>
            </a:r>
          </a:p>
          <a:p>
            <a:pPr>
              <a:buNone/>
            </a:pPr>
            <a:r>
              <a:rPr lang="fr-FR" sz="2000" dirty="0" smtClean="0"/>
              <a:t>      La détection de l'ADN VZV dans le liquide amniotique témoigne de l'infection fœtale, sans préjuger de sa sévérité : le suivi du fœtus repose sur l'échographie répétée.</a:t>
            </a:r>
          </a:p>
          <a:p>
            <a:pPr>
              <a:buNone/>
            </a:pPr>
            <a:r>
              <a:rPr lang="fr-FR" sz="2000" dirty="0" smtClean="0"/>
              <a:t>      Pour établir le statut immunitaire d'une femme enceinte à risque d'infection, la sérologie doit être pratiquée dès le contage varicelleux.</a:t>
            </a:r>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37</a:t>
            </a:fld>
            <a:endParaRPr lang="fr-BE"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400" u="sng" dirty="0" smtClean="0"/>
              <a:t>Conclusion:</a:t>
            </a:r>
            <a:endParaRPr lang="fr-FR" sz="2400" u="sng" dirty="0"/>
          </a:p>
        </p:txBody>
      </p:sp>
      <p:sp>
        <p:nvSpPr>
          <p:cNvPr id="3" name="Espace réservé du contenu 2"/>
          <p:cNvSpPr>
            <a:spLocks noGrp="1"/>
          </p:cNvSpPr>
          <p:nvPr>
            <p:ph idx="1"/>
          </p:nvPr>
        </p:nvSpPr>
        <p:spPr>
          <a:xfrm>
            <a:off x="0" y="1600200"/>
            <a:ext cx="9144000" cy="5257800"/>
          </a:xfrm>
        </p:spPr>
        <p:txBody>
          <a:bodyPr>
            <a:normAutofit/>
          </a:bodyPr>
          <a:lstStyle/>
          <a:p>
            <a:pPr>
              <a:buNone/>
            </a:pPr>
            <a:r>
              <a:rPr lang="fr-FR" sz="2000" dirty="0" smtClean="0"/>
              <a:t>      Le diagnostic des infections à VZV se pose essentiellement dans les formes sévères : nouveau-né, enfant de moins de 1 an, adulte, femme enceinte, immunodéprimé. Il permet d'instaurer un traitement curatif.</a:t>
            </a:r>
          </a:p>
          <a:p>
            <a:pPr>
              <a:buNone/>
            </a:pPr>
            <a:r>
              <a:rPr lang="fr-FR" sz="2000" dirty="0" smtClean="0"/>
              <a:t>      La PCR a nettement amélioré la détection du virus dans les fluides biologiques où le virus ne peut être isolé: humeur aqueuse, LCR, sérum, liquide amniotique. La sérologie est indispensable pour identifier les sujets à risque d'infection, et éventuellement instaurer un traitement antiviral prophylactique.</a:t>
            </a:r>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38</a:t>
            </a:fld>
            <a:endParaRPr lang="fr-BE"/>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1142984"/>
          </a:xfrm>
        </p:spPr>
        <p:txBody>
          <a:bodyPr>
            <a:normAutofit/>
          </a:bodyPr>
          <a:lstStyle/>
          <a:p>
            <a:r>
              <a:rPr lang="fr-FR" sz="2400" u="sng" dirty="0" smtClean="0"/>
              <a:t>Le Traitement:</a:t>
            </a:r>
            <a:endParaRPr lang="fr-FR" sz="2400" u="sng" dirty="0"/>
          </a:p>
        </p:txBody>
      </p:sp>
      <p:sp>
        <p:nvSpPr>
          <p:cNvPr id="3" name="Espace réservé du contenu 2"/>
          <p:cNvSpPr>
            <a:spLocks noGrp="1"/>
          </p:cNvSpPr>
          <p:nvPr>
            <p:ph idx="1"/>
          </p:nvPr>
        </p:nvSpPr>
        <p:spPr>
          <a:xfrm>
            <a:off x="0" y="1285860"/>
            <a:ext cx="9144000" cy="5572140"/>
          </a:xfrm>
        </p:spPr>
        <p:txBody>
          <a:bodyPr>
            <a:normAutofit/>
          </a:bodyPr>
          <a:lstStyle/>
          <a:p>
            <a:pPr>
              <a:buNone/>
            </a:pPr>
            <a:r>
              <a:rPr lang="fr-FR" sz="2000" dirty="0" smtClean="0"/>
              <a:t>      </a:t>
            </a:r>
            <a:r>
              <a:rPr lang="fr-FR" sz="2000" dirty="0" smtClean="0">
                <a:effectLst>
                  <a:outerShdw blurRad="38100" dist="38100" dir="2700000" algn="tl">
                    <a:srgbClr val="000000">
                      <a:alpha val="43137"/>
                    </a:srgbClr>
                  </a:outerShdw>
                </a:effectLst>
              </a:rPr>
              <a:t>A. Traitement curatif:</a:t>
            </a:r>
            <a:r>
              <a:rPr lang="fr-FR" sz="2000" u="sng" dirty="0" smtClean="0">
                <a:effectLst>
                  <a:outerShdw blurRad="38100" dist="38100" dir="2700000" algn="tl">
                    <a:srgbClr val="000000">
                      <a:alpha val="43137"/>
                    </a:srgbClr>
                  </a:outerShdw>
                </a:effectLst>
              </a:rPr>
              <a:t/>
            </a:r>
            <a:br>
              <a:rPr lang="fr-FR" sz="2000" u="sng" dirty="0" smtClean="0">
                <a:effectLst>
                  <a:outerShdw blurRad="38100" dist="38100" dir="2700000" algn="tl">
                    <a:srgbClr val="000000">
                      <a:alpha val="43137"/>
                    </a:srgbClr>
                  </a:outerShdw>
                </a:effectLst>
              </a:rPr>
            </a:br>
            <a:r>
              <a:rPr lang="fr-FR" sz="2000" u="sng" dirty="0" smtClean="0"/>
              <a:t/>
            </a:r>
            <a:br>
              <a:rPr lang="fr-FR" sz="2000" u="sng" dirty="0" smtClean="0"/>
            </a:br>
            <a:r>
              <a:rPr lang="fr-FR" sz="2000" b="1" dirty="0" smtClean="0"/>
              <a:t>Rien dans les formes habituelles, bénignes</a:t>
            </a:r>
            <a:r>
              <a:rPr lang="fr-FR" sz="2000" dirty="0" smtClean="0"/>
              <a:t>, si ce n'est des soins locaux.</a:t>
            </a:r>
            <a:br>
              <a:rPr lang="fr-FR" sz="2000" dirty="0" smtClean="0"/>
            </a:br>
            <a:r>
              <a:rPr lang="fr-FR" sz="2000" dirty="0" smtClean="0"/>
              <a:t/>
            </a:r>
            <a:br>
              <a:rPr lang="fr-FR" sz="2000" dirty="0" smtClean="0"/>
            </a:br>
            <a:r>
              <a:rPr lang="fr-FR" sz="2000" dirty="0" smtClean="0"/>
              <a:t>Dans les formes graves d'infections à VZV, l'</a:t>
            </a:r>
            <a:r>
              <a:rPr lang="fr-FR" sz="2000" dirty="0" err="1" smtClean="0"/>
              <a:t>Acycloguanosine</a:t>
            </a:r>
            <a:r>
              <a:rPr lang="fr-FR" sz="2000" dirty="0" smtClean="0"/>
              <a:t> ou </a:t>
            </a:r>
            <a:r>
              <a:rPr lang="fr-FR" sz="2000" b="1" dirty="0" err="1" smtClean="0"/>
              <a:t>Aciclovir</a:t>
            </a:r>
            <a:r>
              <a:rPr lang="fr-FR" sz="2000" b="1" dirty="0" smtClean="0"/>
              <a:t> </a:t>
            </a:r>
            <a:r>
              <a:rPr lang="fr-FR" sz="2000" dirty="0" smtClean="0"/>
              <a:t>(ACV ou </a:t>
            </a:r>
            <a:r>
              <a:rPr lang="fr-FR" sz="2000" dirty="0" err="1" smtClean="0"/>
              <a:t>Zovirax</a:t>
            </a:r>
            <a:r>
              <a:rPr lang="fr-FR" sz="2000" dirty="0" smtClean="0"/>
              <a:t>) a prouvé son activité par voie veineuse. </a:t>
            </a:r>
          </a:p>
          <a:p>
            <a:pPr>
              <a:buNone/>
            </a:pPr>
            <a:r>
              <a:rPr lang="fr-FR" sz="2000" b="1" dirty="0" smtClean="0"/>
              <a:t>      le VZV étant moins sensible à l'ACV que les HSV</a:t>
            </a:r>
            <a:r>
              <a:rPr lang="fr-FR" sz="2000" dirty="0" smtClean="0"/>
              <a:t>, les doses actives per os sur le VZV sont de 4 g/j soit le quintuple des doses actives per os sur les HSV (0,8 g/j). C’est pourquoi, chez immunodéprimé, le traitement s’effectue par voie veineuse.</a:t>
            </a:r>
            <a:br>
              <a:rPr lang="fr-FR" sz="2000" dirty="0" smtClean="0"/>
            </a:br>
            <a:r>
              <a:rPr lang="fr-FR" sz="2000" dirty="0" smtClean="0"/>
              <a:t/>
            </a:r>
            <a:br>
              <a:rPr lang="fr-FR" sz="2000" dirty="0" smtClean="0"/>
            </a:br>
            <a:r>
              <a:rPr lang="fr-FR" sz="2000" dirty="0" smtClean="0"/>
              <a:t>Des produits proches de l'ACV tel le </a:t>
            </a:r>
            <a:r>
              <a:rPr lang="fr-FR" sz="2000" dirty="0" err="1" smtClean="0"/>
              <a:t>Valaciclovir</a:t>
            </a:r>
            <a:r>
              <a:rPr lang="fr-FR" sz="2000" dirty="0" smtClean="0"/>
              <a:t>  (</a:t>
            </a:r>
            <a:r>
              <a:rPr lang="fr-FR" sz="2000" dirty="0" err="1" smtClean="0"/>
              <a:t>Zélitrex</a:t>
            </a:r>
            <a:r>
              <a:rPr lang="fr-FR" sz="2000" dirty="0" smtClean="0"/>
              <a:t>®) et le </a:t>
            </a:r>
            <a:r>
              <a:rPr lang="fr-FR" sz="2000" dirty="0" err="1" smtClean="0"/>
              <a:t>Famciclovir</a:t>
            </a:r>
            <a:r>
              <a:rPr lang="fr-FR" sz="2000" dirty="0" smtClean="0"/>
              <a:t> (</a:t>
            </a:r>
            <a:r>
              <a:rPr lang="fr-FR" sz="2000" dirty="0" err="1" smtClean="0"/>
              <a:t>Oravir</a:t>
            </a:r>
            <a:r>
              <a:rPr lang="fr-FR" sz="2000" dirty="0" smtClean="0"/>
              <a:t>®) ont pour eux de passer plus aisément que l'ACV la barrière intestinale (meilleure biodisponibilité orale) et ils ont la préférence sur l’ACV pour le traitement des formes non graves.</a:t>
            </a:r>
          </a:p>
          <a:p>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39</a:t>
            </a:fld>
            <a:endParaRPr lang="fr-BE"/>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1142984"/>
          </a:xfrm>
        </p:spPr>
        <p:txBody>
          <a:bodyPr>
            <a:normAutofit/>
          </a:bodyPr>
          <a:lstStyle/>
          <a:p>
            <a:r>
              <a:rPr lang="fr-FR" sz="2400" u="sng" dirty="0" smtClean="0"/>
              <a:t>Définition- Agents Pathogènes</a:t>
            </a:r>
            <a:r>
              <a:rPr lang="fr-FR" sz="2400" dirty="0" smtClean="0"/>
              <a:t>:</a:t>
            </a:r>
            <a:endParaRPr lang="fr-FR" sz="2400" dirty="0"/>
          </a:p>
        </p:txBody>
      </p:sp>
      <p:sp>
        <p:nvSpPr>
          <p:cNvPr id="3" name="Espace réservé du contenu 2"/>
          <p:cNvSpPr>
            <a:spLocks noGrp="1"/>
          </p:cNvSpPr>
          <p:nvPr>
            <p:ph idx="1"/>
          </p:nvPr>
        </p:nvSpPr>
        <p:spPr>
          <a:xfrm>
            <a:off x="0" y="1285860"/>
            <a:ext cx="9144000" cy="5572140"/>
          </a:xfrm>
        </p:spPr>
        <p:txBody>
          <a:bodyPr>
            <a:normAutofit/>
          </a:bodyPr>
          <a:lstStyle/>
          <a:p>
            <a:pPr>
              <a:buNone/>
            </a:pPr>
            <a:r>
              <a:rPr lang="fr-FR" sz="2000" dirty="0" smtClean="0"/>
              <a:t>      L'</a:t>
            </a:r>
            <a:r>
              <a:rPr lang="fr-FR" sz="2000" dirty="0" err="1" smtClean="0"/>
              <a:t>herpèsvirus</a:t>
            </a:r>
            <a:r>
              <a:rPr lang="fr-FR" sz="2000" dirty="0" smtClean="0"/>
              <a:t> simplex (HSV) appartient à la famille des </a:t>
            </a:r>
            <a:r>
              <a:rPr lang="fr-FR" sz="2000" dirty="0" err="1" smtClean="0"/>
              <a:t>Herpesviridae</a:t>
            </a:r>
            <a:r>
              <a:rPr lang="fr-FR" sz="2000" dirty="0" smtClean="0"/>
              <a:t>. C'est un virus enveloppé à acide désoxyribonucléique (ADN). </a:t>
            </a:r>
          </a:p>
          <a:p>
            <a:pPr>
              <a:buNone/>
            </a:pPr>
            <a:r>
              <a:rPr lang="fr-FR" sz="2000" dirty="0" smtClean="0"/>
              <a:t>      La capside icosaédrique est faite de 162 capsomères. </a:t>
            </a:r>
          </a:p>
          <a:p>
            <a:pPr>
              <a:buNone/>
            </a:pPr>
            <a:r>
              <a:rPr lang="fr-FR" sz="2000" dirty="0" smtClean="0"/>
              <a:t>      Les protéines du tégument sont situées entre la capside et l'enveloppe. </a:t>
            </a:r>
          </a:p>
          <a:p>
            <a:pPr>
              <a:buNone/>
            </a:pPr>
            <a:r>
              <a:rPr lang="fr-FR" sz="2000" dirty="0" smtClean="0"/>
              <a:t>      Au moins dix glycoprotéines s'insèrent dans l'enveloppe lipidique. </a:t>
            </a:r>
          </a:p>
          <a:p>
            <a:pPr>
              <a:buNone/>
            </a:pPr>
            <a:r>
              <a:rPr lang="fr-FR" sz="2000" dirty="0" smtClean="0"/>
              <a:t>      Les génomes des deux </a:t>
            </a:r>
            <a:r>
              <a:rPr lang="fr-FR" sz="2000" dirty="0" err="1" smtClean="0"/>
              <a:t>sérotypes</a:t>
            </a:r>
            <a:r>
              <a:rPr lang="fr-FR" sz="2000" dirty="0" smtClean="0"/>
              <a:t>, HSV1 et HSV2, partagent 50 % d’homologie nucléotidique. </a:t>
            </a:r>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4</a:t>
            </a:fld>
            <a:endParaRPr lang="fr-BE"/>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400" u="sng" dirty="0" smtClean="0"/>
              <a:t>Le Traitement:</a:t>
            </a:r>
            <a:endParaRPr lang="fr-FR" sz="2400" u="sng" dirty="0"/>
          </a:p>
        </p:txBody>
      </p:sp>
      <p:sp>
        <p:nvSpPr>
          <p:cNvPr id="3" name="Espace réservé du contenu 2"/>
          <p:cNvSpPr>
            <a:spLocks noGrp="1"/>
          </p:cNvSpPr>
          <p:nvPr>
            <p:ph idx="1"/>
          </p:nvPr>
        </p:nvSpPr>
        <p:spPr>
          <a:xfrm>
            <a:off x="0" y="1600200"/>
            <a:ext cx="9144000" cy="5257800"/>
          </a:xfrm>
        </p:spPr>
        <p:txBody>
          <a:bodyPr>
            <a:normAutofit/>
          </a:bodyPr>
          <a:lstStyle/>
          <a:p>
            <a:pPr>
              <a:buNone/>
            </a:pPr>
            <a:r>
              <a:rPr lang="fr-FR" sz="2000" dirty="0" smtClean="0"/>
              <a:t>      </a:t>
            </a:r>
            <a:r>
              <a:rPr lang="fr-FR" sz="2000" u="sng" dirty="0" smtClean="0"/>
              <a:t>B. Traitement préventif</a:t>
            </a:r>
            <a:br>
              <a:rPr lang="fr-FR" sz="2000" u="sng" dirty="0" smtClean="0"/>
            </a:br>
            <a:r>
              <a:rPr lang="fr-FR" sz="2000" u="sng" dirty="0" smtClean="0"/>
              <a:t/>
            </a:r>
            <a:br>
              <a:rPr lang="fr-FR" sz="2000" u="sng" dirty="0" smtClean="0"/>
            </a:br>
            <a:r>
              <a:rPr lang="fr-FR" sz="2000" dirty="0" smtClean="0"/>
              <a:t>Ce traitement repose sur l'administration de gammaglobulines à titre élevé en anticorps varicelle-zona, </a:t>
            </a:r>
            <a:r>
              <a:rPr lang="fr-FR" sz="2000" b="1" dirty="0" smtClean="0"/>
              <a:t>gammaglobuline spéciales anti-VZV</a:t>
            </a:r>
            <a:r>
              <a:rPr lang="fr-FR" sz="2000" dirty="0" smtClean="0"/>
              <a:t>. Ce traitement préventif s'adresse aux </a:t>
            </a:r>
            <a:r>
              <a:rPr lang="fr-FR" sz="2000" b="1" dirty="0" smtClean="0"/>
              <a:t>sujets réceptifs et à risque de varicelle grave</a:t>
            </a:r>
            <a:r>
              <a:rPr lang="fr-FR" sz="2000" dirty="0" smtClean="0"/>
              <a:t> et soumis à un contage. </a:t>
            </a:r>
            <a:br>
              <a:rPr lang="fr-FR" sz="2000" dirty="0" smtClean="0"/>
            </a:br>
            <a:r>
              <a:rPr lang="fr-FR" sz="2000" dirty="0" smtClean="0"/>
              <a:t/>
            </a:r>
            <a:br>
              <a:rPr lang="fr-FR" sz="2000" dirty="0" smtClean="0"/>
            </a:br>
            <a:r>
              <a:rPr lang="fr-FR" sz="2000" dirty="0" smtClean="0"/>
              <a:t>Ces gammaglobulines sont sans intérêt pour le traitement curatif de la varicelle du zona. Pour la prévention des varicelles graves on tend actuellement à </a:t>
            </a:r>
            <a:r>
              <a:rPr lang="fr-FR" sz="2000" b="1" dirty="0" smtClean="0"/>
              <a:t>associer</a:t>
            </a:r>
            <a:r>
              <a:rPr lang="fr-FR" sz="2000" dirty="0" smtClean="0"/>
              <a:t> aux gammaglobulines spéciales anti-VZV </a:t>
            </a:r>
            <a:r>
              <a:rPr lang="fr-FR" sz="2000" b="1" dirty="0" smtClean="0"/>
              <a:t>un traitement IV à l'</a:t>
            </a:r>
            <a:r>
              <a:rPr lang="fr-FR" sz="2000" b="1" dirty="0" err="1" smtClean="0"/>
              <a:t>Aciclovir</a:t>
            </a:r>
            <a:r>
              <a:rPr lang="fr-FR" sz="2000" b="1" dirty="0" smtClean="0"/>
              <a:t> (</a:t>
            </a:r>
            <a:r>
              <a:rPr lang="fr-FR" sz="2000" b="1" dirty="0" err="1" smtClean="0"/>
              <a:t>Zovirax</a:t>
            </a:r>
            <a:r>
              <a:rPr lang="fr-FR" sz="2000" b="1" dirty="0" smtClean="0"/>
              <a:t>) ou oral au </a:t>
            </a:r>
            <a:r>
              <a:rPr lang="fr-FR" sz="2000" b="1" dirty="0" err="1" smtClean="0"/>
              <a:t>Valaciclovir</a:t>
            </a:r>
            <a:r>
              <a:rPr lang="fr-FR" sz="2000" b="1" dirty="0" smtClean="0"/>
              <a:t> ou au </a:t>
            </a:r>
            <a:r>
              <a:rPr lang="fr-FR" sz="2000" b="1" dirty="0" err="1" smtClean="0"/>
              <a:t>Famciclovir</a:t>
            </a:r>
            <a:r>
              <a:rPr lang="fr-FR" sz="2000" dirty="0" smtClean="0"/>
              <a:t>.</a:t>
            </a:r>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40</a:t>
            </a:fld>
            <a:endParaRPr lang="fr-BE"/>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1214422"/>
          </a:xfrm>
        </p:spPr>
        <p:txBody>
          <a:bodyPr>
            <a:normAutofit/>
          </a:bodyPr>
          <a:lstStyle/>
          <a:p>
            <a:r>
              <a:rPr lang="fr-FR" sz="2400" u="sng" dirty="0" smtClean="0"/>
              <a:t>Le Vaccin anti Varicelle-Zona:</a:t>
            </a:r>
            <a:endParaRPr lang="fr-FR" sz="2400" u="sng" dirty="0"/>
          </a:p>
        </p:txBody>
      </p:sp>
      <p:sp>
        <p:nvSpPr>
          <p:cNvPr id="3" name="Espace réservé du contenu 2"/>
          <p:cNvSpPr>
            <a:spLocks noGrp="1"/>
          </p:cNvSpPr>
          <p:nvPr>
            <p:ph idx="1"/>
          </p:nvPr>
        </p:nvSpPr>
        <p:spPr>
          <a:xfrm>
            <a:off x="0" y="1214422"/>
            <a:ext cx="9144000" cy="5643578"/>
          </a:xfrm>
        </p:spPr>
        <p:txBody>
          <a:bodyPr>
            <a:normAutofit/>
          </a:bodyPr>
          <a:lstStyle/>
          <a:p>
            <a:pPr>
              <a:buNone/>
            </a:pPr>
            <a:r>
              <a:rPr lang="it-IT" sz="2000" dirty="0" smtClean="0"/>
              <a:t>      </a:t>
            </a:r>
            <a:r>
              <a:rPr lang="it-IT" sz="2000" u="sng" dirty="0" smtClean="0"/>
              <a:t>C. Le vaccin VZV Oka:</a:t>
            </a:r>
          </a:p>
          <a:p>
            <a:r>
              <a:rPr lang="fr-FR" sz="2000" b="1" dirty="0" smtClean="0"/>
              <a:t>C'est un vaccin vivant atténué, </a:t>
            </a:r>
            <a:r>
              <a:rPr lang="fr-FR" sz="2000" dirty="0" smtClean="0"/>
              <a:t>obtenu à partir d'une souche naturelle ("sauvage") isolée d'un enfant japonais appelé Oka et passée en série en cultures de cellules. Il a  été destiné aux enfants immunodéprimés réceptifs au virus de la varicelle.</a:t>
            </a:r>
          </a:p>
          <a:p>
            <a:r>
              <a:rPr lang="fr-FR" sz="2000" dirty="0" smtClean="0"/>
              <a:t> </a:t>
            </a:r>
            <a:r>
              <a:rPr lang="fr-FR" sz="2000" b="1" dirty="0" smtClean="0"/>
              <a:t>C'est le seul exemple de vaccin vivant administrable à des sujets immunodéprimés</a:t>
            </a:r>
            <a:r>
              <a:rPr lang="fr-FR" sz="2000" dirty="0" smtClean="0"/>
              <a:t>. </a:t>
            </a:r>
          </a:p>
          <a:p>
            <a:r>
              <a:rPr lang="fr-FR" sz="2000" dirty="0" smtClean="0"/>
              <a:t>On vaccine en période d'immunodépression modérée, en dehors du traitement d'attaque de la leucémie, ou avant greffe d'organe. Ce fut un </a:t>
            </a:r>
            <a:r>
              <a:rPr lang="fr-FR" sz="2000" b="1" dirty="0" smtClean="0"/>
              <a:t>succès</a:t>
            </a:r>
            <a:r>
              <a:rPr lang="fr-FR" sz="2000" dirty="0" smtClean="0"/>
              <a:t> : </a:t>
            </a:r>
          </a:p>
          <a:p>
            <a:pPr>
              <a:buNone/>
            </a:pPr>
            <a:r>
              <a:rPr lang="fr-FR" sz="2000" dirty="0" smtClean="0"/>
              <a:t>      ce vaccin </a:t>
            </a:r>
            <a:r>
              <a:rPr lang="fr-FR" sz="2000" b="1" dirty="0" smtClean="0"/>
              <a:t>n'est pas dangereux</a:t>
            </a:r>
            <a:r>
              <a:rPr lang="fr-FR" sz="2000" dirty="0" smtClean="0"/>
              <a:t> pour ces enfants immunodéprimés, bien qu'il puisse donner quelques vésicules (une "</a:t>
            </a:r>
            <a:r>
              <a:rPr lang="fr-FR" sz="2000" dirty="0" err="1" smtClean="0"/>
              <a:t>minivaricelle</a:t>
            </a:r>
            <a:r>
              <a:rPr lang="fr-FR" sz="2000" dirty="0" smtClean="0"/>
              <a:t>") et qu'il puisse installer une infection latente dans les ganglions sensitifs tel le virus sauvage.</a:t>
            </a:r>
          </a:p>
          <a:p>
            <a:r>
              <a:rPr lang="fr-FR" sz="2000" b="1" dirty="0" smtClean="0"/>
              <a:t>il évite aux enfants vaccinés de faire une varicelle grave en cas de rencontre du VZV sauvage</a:t>
            </a:r>
            <a:r>
              <a:rPr lang="fr-FR" sz="2000" dirty="0" smtClean="0"/>
              <a:t>.</a:t>
            </a:r>
          </a:p>
          <a:p>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41</a:t>
            </a:fld>
            <a:endParaRPr lang="fr-BE"/>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pPr marL="0" indent="0">
              <a:buNone/>
            </a:pPr>
            <a:endParaRPr lang="fr-FR"/>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42</a:t>
            </a:fld>
            <a:endParaRPr lang="fr-BE"/>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1214422"/>
          </a:xfrm>
        </p:spPr>
        <p:txBody>
          <a:bodyPr>
            <a:normAutofit/>
          </a:bodyPr>
          <a:lstStyle/>
          <a:p>
            <a:r>
              <a:rPr lang="fr-FR" sz="2400" u="sng" dirty="0" smtClean="0"/>
              <a:t>Physiopathologie:</a:t>
            </a:r>
            <a:br>
              <a:rPr lang="fr-FR" sz="2400" u="sng" dirty="0" smtClean="0"/>
            </a:br>
            <a:r>
              <a:rPr lang="fr-FR" sz="2400" u="sng" dirty="0" smtClean="0"/>
              <a:t>Réplication in Vitro </a:t>
            </a:r>
            <a:endParaRPr lang="fr-FR" sz="2400" u="sng" dirty="0"/>
          </a:p>
        </p:txBody>
      </p:sp>
      <p:sp>
        <p:nvSpPr>
          <p:cNvPr id="3" name="Espace réservé du contenu 2"/>
          <p:cNvSpPr>
            <a:spLocks noGrp="1"/>
          </p:cNvSpPr>
          <p:nvPr>
            <p:ph idx="1"/>
          </p:nvPr>
        </p:nvSpPr>
        <p:spPr>
          <a:xfrm>
            <a:off x="0" y="1071546"/>
            <a:ext cx="9144000" cy="5786454"/>
          </a:xfrm>
        </p:spPr>
        <p:txBody>
          <a:bodyPr>
            <a:normAutofit lnSpcReduction="10000"/>
          </a:bodyPr>
          <a:lstStyle/>
          <a:p>
            <a:r>
              <a:rPr lang="fr-FR" sz="2000" dirty="0" smtClean="0"/>
              <a:t>La réplication in vitro a été essentiellement étudiée dans des cellules épithéliales ou fibroblastiques. </a:t>
            </a:r>
          </a:p>
          <a:p>
            <a:r>
              <a:rPr lang="fr-FR" sz="2000" dirty="0" smtClean="0"/>
              <a:t>Cinq glycoprotéines virales permettent l'entrée du virus dans la cellule :</a:t>
            </a:r>
          </a:p>
          <a:p>
            <a:pPr>
              <a:buNone/>
            </a:pPr>
            <a:r>
              <a:rPr lang="fr-FR" sz="2000" dirty="0" smtClean="0"/>
              <a:t>       les </a:t>
            </a:r>
            <a:r>
              <a:rPr lang="fr-FR" sz="2000" dirty="0" err="1" smtClean="0"/>
              <a:t>gB</a:t>
            </a:r>
            <a:r>
              <a:rPr lang="fr-FR" sz="2000" dirty="0" smtClean="0"/>
              <a:t>, </a:t>
            </a:r>
            <a:r>
              <a:rPr lang="fr-FR" sz="2000" dirty="0" err="1" smtClean="0"/>
              <a:t>gC</a:t>
            </a:r>
            <a:r>
              <a:rPr lang="fr-FR" sz="2000" dirty="0" smtClean="0"/>
              <a:t>, </a:t>
            </a:r>
            <a:r>
              <a:rPr lang="fr-FR" sz="2000" dirty="0" err="1" smtClean="0"/>
              <a:t>gD</a:t>
            </a:r>
            <a:r>
              <a:rPr lang="fr-FR" sz="2000" dirty="0" smtClean="0"/>
              <a:t>, </a:t>
            </a:r>
            <a:r>
              <a:rPr lang="fr-FR" sz="2000" dirty="0" err="1" smtClean="0"/>
              <a:t>gH</a:t>
            </a:r>
            <a:r>
              <a:rPr lang="fr-FR" sz="2000" dirty="0" smtClean="0"/>
              <a:t> et </a:t>
            </a:r>
            <a:r>
              <a:rPr lang="fr-FR" sz="2000" dirty="0" err="1" smtClean="0"/>
              <a:t>gL</a:t>
            </a:r>
            <a:r>
              <a:rPr lang="fr-FR" sz="2000" dirty="0" smtClean="0"/>
              <a:t>. </a:t>
            </a:r>
          </a:p>
          <a:p>
            <a:r>
              <a:rPr lang="fr-FR" sz="2000" dirty="0" smtClean="0"/>
              <a:t>Plusieurs récepteurs cellulaires de HSV sont identifiés : </a:t>
            </a:r>
            <a:r>
              <a:rPr lang="fr-FR" sz="2000" dirty="0" err="1" smtClean="0"/>
              <a:t>Hve</a:t>
            </a:r>
            <a:r>
              <a:rPr lang="fr-FR" sz="2000" dirty="0" smtClean="0"/>
              <a:t> A (membre de la famille des récepteurs au </a:t>
            </a:r>
            <a:r>
              <a:rPr lang="fr-FR" sz="2000" i="1" dirty="0" err="1" smtClean="0"/>
              <a:t>tumor</a:t>
            </a:r>
            <a:r>
              <a:rPr lang="fr-FR" sz="2000" i="1" dirty="0" smtClean="0"/>
              <a:t> </a:t>
            </a:r>
            <a:r>
              <a:rPr lang="fr-FR" sz="2000" i="1" dirty="0" err="1" smtClean="0"/>
              <a:t>necrosis</a:t>
            </a:r>
            <a:r>
              <a:rPr lang="fr-FR" sz="2000" i="1" dirty="0" smtClean="0"/>
              <a:t> factor [TNF]), </a:t>
            </a:r>
            <a:r>
              <a:rPr lang="fr-FR" sz="2000" i="1" dirty="0" err="1" smtClean="0"/>
              <a:t>Hve</a:t>
            </a:r>
            <a:r>
              <a:rPr lang="fr-FR" sz="2000" i="1" dirty="0" smtClean="0"/>
              <a:t> C et </a:t>
            </a:r>
            <a:r>
              <a:rPr lang="fr-FR" sz="2000" i="1" dirty="0" err="1" smtClean="0"/>
              <a:t>Hve</a:t>
            </a:r>
            <a:r>
              <a:rPr lang="fr-FR" sz="2000" i="1" dirty="0" smtClean="0"/>
              <a:t> B (membres de la superfamille des immunoglobulines).</a:t>
            </a:r>
          </a:p>
          <a:p>
            <a:r>
              <a:rPr lang="fr-FR" sz="2000" i="1" dirty="0" smtClean="0"/>
              <a:t> Après </a:t>
            </a:r>
            <a:r>
              <a:rPr lang="fr-FR" sz="2000" dirty="0" smtClean="0"/>
              <a:t>l'entrée, le génome viral est circularisé dans le noyau. </a:t>
            </a:r>
          </a:p>
          <a:p>
            <a:r>
              <a:rPr lang="fr-FR" sz="2000" dirty="0" smtClean="0"/>
              <a:t>L'expression des gènes viraux, induite par l'interaction entre une protéine du tégument et un complexe protéique cellulaire, est séquentielle. </a:t>
            </a:r>
          </a:p>
          <a:p>
            <a:r>
              <a:rPr lang="fr-FR" sz="2000" dirty="0" smtClean="0"/>
              <a:t>La phase très précoce correspond à la synthèse de protéines régulatrices;</a:t>
            </a:r>
          </a:p>
          <a:p>
            <a:r>
              <a:rPr lang="fr-FR" sz="2000" dirty="0" smtClean="0"/>
              <a:t>la phase précoce à celle des protéines enzymatiques de réplication du génome viral; la phase tardive à celle des protéines structurales.</a:t>
            </a:r>
          </a:p>
          <a:p>
            <a:pPr>
              <a:buNone/>
            </a:pPr>
            <a:r>
              <a:rPr lang="fr-FR" sz="2000" dirty="0" smtClean="0"/>
              <a:t>      Les protéines de capside s'auto-assemblent, et l'ADN viral est </a:t>
            </a:r>
            <a:r>
              <a:rPr lang="fr-FR" sz="2000" dirty="0" err="1" smtClean="0"/>
              <a:t>encapsidé</a:t>
            </a:r>
            <a:r>
              <a:rPr lang="fr-FR" sz="2000" dirty="0" smtClean="0"/>
              <a:t>. </a:t>
            </a:r>
          </a:p>
          <a:p>
            <a:pPr>
              <a:buNone/>
            </a:pPr>
            <a:r>
              <a:rPr lang="fr-FR" sz="2000" dirty="0" smtClean="0"/>
              <a:t>      Les particules virales bourgeonnent à partir des membranes nucléaires et cytoplasmiques où sont concentrées les glycoprotéines d'enveloppe.</a:t>
            </a:r>
          </a:p>
          <a:p>
            <a:pPr>
              <a:buNone/>
            </a:pPr>
            <a:r>
              <a:rPr lang="fr-FR" sz="2000" dirty="0" smtClean="0"/>
              <a:t>      Le cycle est </a:t>
            </a:r>
            <a:r>
              <a:rPr lang="fr-FR" sz="2000" dirty="0" smtClean="0">
                <a:solidFill>
                  <a:srgbClr val="C00000"/>
                </a:solidFill>
              </a:rPr>
              <a:t>lytique</a:t>
            </a:r>
            <a:r>
              <a:rPr lang="fr-FR" sz="2000" dirty="0" smtClean="0"/>
              <a:t> dans ces cellules. </a:t>
            </a:r>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5</a:t>
            </a:fld>
            <a:endParaRPr lang="fr-BE"/>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1214422"/>
          </a:xfrm>
        </p:spPr>
        <p:txBody>
          <a:bodyPr>
            <a:normAutofit/>
          </a:bodyPr>
          <a:lstStyle/>
          <a:p>
            <a:r>
              <a:rPr lang="fr-FR" sz="2400" u="sng" dirty="0" smtClean="0"/>
              <a:t>Physiopathologie:</a:t>
            </a:r>
            <a:br>
              <a:rPr lang="fr-FR" sz="2400" u="sng" dirty="0" smtClean="0"/>
            </a:br>
            <a:r>
              <a:rPr lang="fr-FR" sz="2400" u="sng" dirty="0" smtClean="0"/>
              <a:t>Cycle biologique in vivo</a:t>
            </a:r>
            <a:r>
              <a:rPr lang="fr-FR" sz="2400" dirty="0" smtClean="0"/>
              <a:t>:</a:t>
            </a:r>
            <a:endParaRPr lang="fr-FR" sz="2400" dirty="0"/>
          </a:p>
        </p:txBody>
      </p:sp>
      <p:sp>
        <p:nvSpPr>
          <p:cNvPr id="3" name="Espace réservé du contenu 2"/>
          <p:cNvSpPr>
            <a:spLocks noGrp="1"/>
          </p:cNvSpPr>
          <p:nvPr>
            <p:ph idx="1"/>
          </p:nvPr>
        </p:nvSpPr>
        <p:spPr>
          <a:xfrm>
            <a:off x="0" y="1357298"/>
            <a:ext cx="9144000" cy="5500702"/>
          </a:xfrm>
        </p:spPr>
        <p:txBody>
          <a:bodyPr>
            <a:normAutofit/>
          </a:bodyPr>
          <a:lstStyle/>
          <a:p>
            <a:r>
              <a:rPr lang="fr-FR" sz="2000" dirty="0" smtClean="0"/>
              <a:t>Lors de la </a:t>
            </a:r>
            <a:r>
              <a:rPr lang="fr-FR" sz="2000" dirty="0" err="1" smtClean="0"/>
              <a:t>primoinfection</a:t>
            </a:r>
            <a:r>
              <a:rPr lang="fr-FR" sz="2000" dirty="0" smtClean="0"/>
              <a:t>, HSV infecte l'épithélium de la peau et des muqueuses, puis les ramifications cutanées des neurones sensitifs innervant le territoire infecté. Les nucléocapsides virales sont transportées au corps neuronal, situé dans le ganglion sensitif, où s'établit une latence, caractérisée par la persistance du génome sans intégration, et pendant laquelle seuls sont exprimés en abondance les transcrits de latence ou LAT. </a:t>
            </a:r>
          </a:p>
          <a:p>
            <a:pPr>
              <a:buNone/>
            </a:pPr>
            <a:r>
              <a:rPr lang="fr-FR" sz="2000" dirty="0" smtClean="0"/>
              <a:t>       Après la </a:t>
            </a:r>
            <a:r>
              <a:rPr lang="fr-FR" sz="2000" dirty="0" err="1" smtClean="0"/>
              <a:t>primoinfection</a:t>
            </a:r>
            <a:r>
              <a:rPr lang="fr-FR" sz="2000" dirty="0" smtClean="0"/>
              <a:t> </a:t>
            </a:r>
            <a:r>
              <a:rPr lang="fr-FR" sz="2000" dirty="0" err="1" smtClean="0"/>
              <a:t>oropharyngée</a:t>
            </a:r>
            <a:r>
              <a:rPr lang="fr-FR" sz="2000" dirty="0" smtClean="0"/>
              <a:t> ou oculaire, la latence siège dans les ganglions trigéminés, et après la </a:t>
            </a:r>
            <a:r>
              <a:rPr lang="fr-FR" sz="2000" dirty="0" err="1" smtClean="0"/>
              <a:t>primoinfection</a:t>
            </a:r>
            <a:r>
              <a:rPr lang="fr-FR" sz="2000" dirty="0" smtClean="0"/>
              <a:t> génitale, dans les ganglions sacrés.</a:t>
            </a:r>
          </a:p>
          <a:p>
            <a:r>
              <a:rPr lang="fr-FR" sz="2000" dirty="0" smtClean="0"/>
              <a:t>Occasionnellement, le virus est réactivé, se multiplie dans le neurone, migre le long de l'axone pour réapparaitre à la surface épithéliale : c'est la récurrence. </a:t>
            </a:r>
          </a:p>
          <a:p>
            <a:r>
              <a:rPr lang="fr-FR" sz="2000" dirty="0" smtClean="0"/>
              <a:t>La fièvre, des maladies infectieuses, le stress, des facteurs hormonaux, les ultraviolets, l'immunodépression en particulier cellulaire favorisent les récurrences.</a:t>
            </a:r>
          </a:p>
          <a:p>
            <a:r>
              <a:rPr lang="fr-FR" sz="2000" dirty="0" smtClean="0"/>
              <a:t>La virémie herpétique est exceptionnelle, on l'observe chez le nouveau-né, au cours d'états d'immunodépression.</a:t>
            </a:r>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6</a:t>
            </a:fld>
            <a:endParaRPr lang="fr-BE"/>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400" u="sng" dirty="0" smtClean="0"/>
              <a:t>La Clinique et la </a:t>
            </a:r>
            <a:r>
              <a:rPr lang="fr-FR" sz="2400" u="sng" dirty="0" err="1" smtClean="0"/>
              <a:t>Paraclinique</a:t>
            </a:r>
            <a:r>
              <a:rPr lang="fr-FR" sz="2400" u="sng" dirty="0" smtClean="0"/>
              <a:t>:</a:t>
            </a:r>
            <a:endParaRPr lang="fr-FR" sz="2400" u="sng" dirty="0"/>
          </a:p>
        </p:txBody>
      </p:sp>
      <p:sp>
        <p:nvSpPr>
          <p:cNvPr id="3" name="Espace réservé du contenu 2"/>
          <p:cNvSpPr>
            <a:spLocks noGrp="1"/>
          </p:cNvSpPr>
          <p:nvPr>
            <p:ph idx="1"/>
          </p:nvPr>
        </p:nvSpPr>
        <p:spPr>
          <a:xfrm>
            <a:off x="0" y="1600200"/>
            <a:ext cx="9144000" cy="5257800"/>
          </a:xfrm>
        </p:spPr>
        <p:txBody>
          <a:bodyPr>
            <a:normAutofit/>
          </a:bodyPr>
          <a:lstStyle/>
          <a:p>
            <a:pPr>
              <a:buNone/>
            </a:pPr>
            <a:r>
              <a:rPr lang="fr-FR" sz="2000" dirty="0" smtClean="0"/>
              <a:t>      La primo-infection à HSV1 passe souvent inaperçue, ou entraîne </a:t>
            </a:r>
            <a:r>
              <a:rPr lang="fr-FR" sz="2000" dirty="0" err="1" smtClean="0"/>
              <a:t>gingivo</a:t>
            </a:r>
            <a:r>
              <a:rPr lang="fr-FR" sz="2000" dirty="0" smtClean="0"/>
              <a:t>-stomatite chez l'enfant, pharyngite chez l'adulte jeune.</a:t>
            </a:r>
          </a:p>
          <a:p>
            <a:pPr>
              <a:buNone/>
            </a:pPr>
            <a:r>
              <a:rPr lang="fr-FR" sz="2000" dirty="0" smtClean="0"/>
              <a:t>      Le taux des récurrences est variable selon les individus, elles sont asymptomatiques ou se manifestent par quelques vésicules en bordure de la lèvre. </a:t>
            </a:r>
          </a:p>
          <a:p>
            <a:pPr>
              <a:buNone/>
            </a:pPr>
            <a:r>
              <a:rPr lang="fr-FR" sz="2000" dirty="0" smtClean="0"/>
              <a:t>      Chez les sujets immunodéprimés ou sur peau lésée (brûlés),</a:t>
            </a:r>
          </a:p>
          <a:p>
            <a:pPr>
              <a:buNone/>
            </a:pPr>
            <a:r>
              <a:rPr lang="fr-FR" sz="2000" dirty="0" smtClean="0"/>
              <a:t>       les lésions herpétiques peuvent être étendues, </a:t>
            </a:r>
            <a:r>
              <a:rPr lang="fr-FR" sz="2000" dirty="0" err="1" smtClean="0"/>
              <a:t>ulcéronécrotiques</a:t>
            </a:r>
            <a:r>
              <a:rPr lang="fr-FR" sz="2000" dirty="0" smtClean="0"/>
              <a:t> ou disséminées. </a:t>
            </a:r>
          </a:p>
          <a:p>
            <a:pPr>
              <a:buNone/>
            </a:pPr>
            <a:r>
              <a:rPr lang="fr-FR" sz="2000" dirty="0" smtClean="0"/>
              <a:t>      Le syndrome de Kaposi-</a:t>
            </a:r>
            <a:r>
              <a:rPr lang="fr-FR" sz="2000" dirty="0" err="1" smtClean="0"/>
              <a:t>Juliusberg</a:t>
            </a:r>
            <a:r>
              <a:rPr lang="fr-FR" sz="2000" dirty="0" smtClean="0"/>
              <a:t> est une infection herpétique sévère, étendue de l'enfant porteur d'eczéma. </a:t>
            </a:r>
          </a:p>
          <a:p>
            <a:pPr>
              <a:buNone/>
            </a:pPr>
            <a:r>
              <a:rPr lang="fr-FR" sz="2000" dirty="0" smtClean="0"/>
              <a:t>      L'infection oculaire se manifeste par une conjonctivite et/ou une kératite dendritique. </a:t>
            </a:r>
          </a:p>
          <a:p>
            <a:pPr>
              <a:buNone/>
            </a:pPr>
            <a:r>
              <a:rPr lang="fr-FR" sz="2000" dirty="0" smtClean="0"/>
              <a:t>      Les récurrences occasionnent parfois une atteinte stromale pouvant aboutir à la cécité.</a:t>
            </a:r>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7</a:t>
            </a:fld>
            <a:endParaRPr lang="fr-BE"/>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1285860"/>
          </a:xfrm>
        </p:spPr>
        <p:txBody>
          <a:bodyPr>
            <a:normAutofit/>
          </a:bodyPr>
          <a:lstStyle/>
          <a:p>
            <a:r>
              <a:rPr lang="fr-FR" sz="2400" u="sng" dirty="0" smtClean="0"/>
              <a:t>La Clinique et la </a:t>
            </a:r>
            <a:r>
              <a:rPr lang="fr-FR" sz="2400" u="sng" dirty="0" err="1" smtClean="0"/>
              <a:t>Paraclinique</a:t>
            </a:r>
            <a:r>
              <a:rPr lang="fr-FR" sz="2400" u="sng" dirty="0" smtClean="0"/>
              <a:t>:</a:t>
            </a:r>
            <a:endParaRPr lang="fr-FR" sz="2400" u="sng" dirty="0"/>
          </a:p>
        </p:txBody>
      </p:sp>
      <p:sp>
        <p:nvSpPr>
          <p:cNvPr id="3" name="Espace réservé du contenu 2"/>
          <p:cNvSpPr>
            <a:spLocks noGrp="1"/>
          </p:cNvSpPr>
          <p:nvPr>
            <p:ph idx="1"/>
          </p:nvPr>
        </p:nvSpPr>
        <p:spPr>
          <a:xfrm>
            <a:off x="0" y="1357298"/>
            <a:ext cx="9144000" cy="5500702"/>
          </a:xfrm>
        </p:spPr>
        <p:txBody>
          <a:bodyPr>
            <a:normAutofit/>
          </a:bodyPr>
          <a:lstStyle/>
          <a:p>
            <a:r>
              <a:rPr lang="fr-FR" sz="2000" dirty="0" smtClean="0"/>
              <a:t>La </a:t>
            </a:r>
            <a:r>
              <a:rPr lang="fr-FR" sz="2000" dirty="0" err="1" smtClean="0"/>
              <a:t>primoinfection</a:t>
            </a:r>
            <a:r>
              <a:rPr lang="fr-FR" sz="2000" dirty="0" smtClean="0"/>
              <a:t> génitale à HSV2:</a:t>
            </a:r>
          </a:p>
          <a:p>
            <a:pPr>
              <a:buNone/>
            </a:pPr>
            <a:r>
              <a:rPr lang="fr-FR" sz="2000" dirty="0" smtClean="0"/>
              <a:t>      est souvent symptomatique, parfois accompagnée d'une méningite lymphocytaire. Si elle survient chez une femme enceinte au moment de l'accouchement, elle fait courir un risque majeur de contamination au </a:t>
            </a:r>
            <a:r>
              <a:rPr lang="fr-FR" sz="2000" dirty="0" err="1" smtClean="0"/>
              <a:t>nouveauné</a:t>
            </a:r>
            <a:r>
              <a:rPr lang="fr-FR" sz="2000" dirty="0" smtClean="0"/>
              <a:t>: les manifestations de l'infection néonatale sont variables, allant de vésicules </a:t>
            </a:r>
            <a:r>
              <a:rPr lang="fr-FR" sz="2000" dirty="0" err="1" smtClean="0"/>
              <a:t>cutanéo</a:t>
            </a:r>
            <a:r>
              <a:rPr lang="fr-FR" sz="2000" dirty="0" smtClean="0"/>
              <a:t>-muqueuses bénignes, à des tableaux de méningo-encéphalite isolée, ou d'atteintes disséminées par diffusion hématogène de pronostic très sévère. Plus de la moitié des cas d'infection néonatale surviennent chez des femmes qui n'ont pas de lésion génitale symptomatique au moment du travail, ce qui rend difficile la prévention.</a:t>
            </a:r>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8</a:t>
            </a:fld>
            <a:endParaRPr lang="fr-BE"/>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1285860"/>
          </a:xfrm>
        </p:spPr>
        <p:txBody>
          <a:bodyPr>
            <a:normAutofit/>
          </a:bodyPr>
          <a:lstStyle/>
          <a:p>
            <a:r>
              <a:rPr lang="fr-FR" sz="2400" u="sng" dirty="0" smtClean="0"/>
              <a:t>La Clinique et la </a:t>
            </a:r>
            <a:r>
              <a:rPr lang="fr-FR" sz="2400" u="sng" dirty="0" err="1" smtClean="0"/>
              <a:t>Paraclinique</a:t>
            </a:r>
            <a:r>
              <a:rPr lang="fr-FR" sz="2400" dirty="0" smtClean="0"/>
              <a:t>:</a:t>
            </a:r>
            <a:endParaRPr lang="fr-FR" sz="2400" dirty="0"/>
          </a:p>
        </p:txBody>
      </p:sp>
      <p:sp>
        <p:nvSpPr>
          <p:cNvPr id="3" name="Espace réservé du contenu 2"/>
          <p:cNvSpPr>
            <a:spLocks noGrp="1"/>
          </p:cNvSpPr>
          <p:nvPr>
            <p:ph idx="1"/>
          </p:nvPr>
        </p:nvSpPr>
        <p:spPr>
          <a:xfrm>
            <a:off x="0" y="1357298"/>
            <a:ext cx="9144000" cy="5500702"/>
          </a:xfrm>
        </p:spPr>
        <p:txBody>
          <a:bodyPr>
            <a:normAutofit/>
          </a:bodyPr>
          <a:lstStyle/>
          <a:p>
            <a:pPr>
              <a:buNone/>
            </a:pPr>
            <a:r>
              <a:rPr lang="fr-FR" sz="2000" dirty="0" smtClean="0"/>
              <a:t>     -Une atteinte des viscères peut résulter soit d'une infection de proximité (pneumonie, </a:t>
            </a:r>
            <a:r>
              <a:rPr lang="fr-FR" sz="2000" dirty="0" err="1" smtClean="0"/>
              <a:t>oesophagite</a:t>
            </a:r>
            <a:r>
              <a:rPr lang="fr-FR" sz="2000" dirty="0" smtClean="0"/>
              <a:t>), soit d'une dissémination par virémie (hépatite). De rares cas d'hépatite herpétique sont décrits chez la femme enceinte au décours d'une </a:t>
            </a:r>
            <a:r>
              <a:rPr lang="fr-FR" sz="2000" dirty="0" err="1" smtClean="0"/>
              <a:t>primoinfection</a:t>
            </a:r>
            <a:r>
              <a:rPr lang="fr-FR" sz="2000" dirty="0" smtClean="0"/>
              <a:t> génitale. </a:t>
            </a:r>
          </a:p>
          <a:p>
            <a:pPr>
              <a:buNone/>
            </a:pPr>
            <a:r>
              <a:rPr lang="fr-FR" sz="2000" dirty="0" smtClean="0"/>
              <a:t>      -L'encéphalite herpétique est essentiellement due à HSV1 en dehors de la période néonatale. </a:t>
            </a:r>
          </a:p>
          <a:p>
            <a:pPr>
              <a:buNone/>
            </a:pPr>
            <a:r>
              <a:rPr lang="fr-FR" sz="2000" dirty="0" smtClean="0"/>
              <a:t>      Elle survient à tout âge, sans facteur de risque reconnu. </a:t>
            </a:r>
          </a:p>
          <a:p>
            <a:pPr>
              <a:buNone/>
            </a:pPr>
            <a:r>
              <a:rPr lang="fr-FR" sz="2000" dirty="0" smtClean="0"/>
              <a:t>      C'est une encéphalite aiguë nécrosante et focale, touchant préférentiellement les lobes temporaux.</a:t>
            </a:r>
          </a:p>
          <a:p>
            <a:pPr>
              <a:buNone/>
            </a:pPr>
            <a:r>
              <a:rPr lang="fr-FR" sz="2000" dirty="0" smtClean="0"/>
              <a:t>       -La rétinite nécrosante est due à HSV1  ou à HSV2. </a:t>
            </a:r>
            <a:endParaRPr lang="fr-FR" sz="20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9</a:t>
            </a:fld>
            <a:endParaRPr lang="fr-BE"/>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3371</TotalTime>
  <Words>4770</Words>
  <Application>Microsoft Office PowerPoint</Application>
  <PresentationFormat>Affichage à l'écran (4:3)</PresentationFormat>
  <Paragraphs>288</Paragraphs>
  <Slides>42</Slides>
  <Notes>1</Notes>
  <HiddenSlides>0</HiddenSlides>
  <MMClips>0</MMClips>
  <ScaleCrop>false</ScaleCrop>
  <HeadingPairs>
    <vt:vector size="6" baseType="variant">
      <vt:variant>
        <vt:lpstr>Polices utilisées</vt:lpstr>
      </vt:variant>
      <vt:variant>
        <vt:i4>2</vt:i4>
      </vt:variant>
      <vt:variant>
        <vt:lpstr>Thème</vt:lpstr>
      </vt:variant>
      <vt:variant>
        <vt:i4>1</vt:i4>
      </vt:variant>
      <vt:variant>
        <vt:lpstr>Titres des diapositives</vt:lpstr>
      </vt:variant>
      <vt:variant>
        <vt:i4>42</vt:i4>
      </vt:variant>
    </vt:vector>
  </HeadingPairs>
  <TitlesOfParts>
    <vt:vector size="45" baseType="lpstr">
      <vt:lpstr>Arial</vt:lpstr>
      <vt:lpstr>Calibri</vt:lpstr>
      <vt:lpstr>Thème Office</vt:lpstr>
      <vt:lpstr>La famille des Herpesviridae:</vt:lpstr>
      <vt:lpstr>Le Plan:</vt:lpstr>
      <vt:lpstr>Introduction:</vt:lpstr>
      <vt:lpstr>Définition- Agents Pathogènes:</vt:lpstr>
      <vt:lpstr>Physiopathologie: Réplication in Vitro </vt:lpstr>
      <vt:lpstr>Physiopathologie: Cycle biologique in vivo:</vt:lpstr>
      <vt:lpstr>La Clinique et la Paraclinique:</vt:lpstr>
      <vt:lpstr>La Clinique et la Paraclinique:</vt:lpstr>
      <vt:lpstr>La Clinique et la Paraclinique:</vt:lpstr>
      <vt:lpstr>Le Prélèvement : Etape pré-analytique:</vt:lpstr>
      <vt:lpstr>Les Prélèvements:</vt:lpstr>
      <vt:lpstr> Le Diagnostic au Laboratoire: Le Diagnostic  spécifique: Direct: </vt:lpstr>
      <vt:lpstr>Diagnostic Direct (Suite):</vt:lpstr>
      <vt:lpstr>Diagnostic Indirect:</vt:lpstr>
      <vt:lpstr> La Stratégie du Diagnostic: </vt:lpstr>
      <vt:lpstr>Interprétation des résultats biologiques:</vt:lpstr>
      <vt:lpstr>Interprétation des résultats biologiques:</vt:lpstr>
      <vt:lpstr>Le traitement:</vt:lpstr>
      <vt:lpstr>Les traitements:</vt:lpstr>
      <vt:lpstr>Le Traitement:</vt:lpstr>
      <vt:lpstr>Le traitement:</vt:lpstr>
      <vt:lpstr>Conclusion:</vt:lpstr>
      <vt:lpstr>Présentation PowerPoint</vt:lpstr>
      <vt:lpstr>Présentation PowerPoint</vt:lpstr>
      <vt:lpstr>Le Virus de la Varicelle et du Zona:</vt:lpstr>
      <vt:lpstr>Introduction:</vt:lpstr>
      <vt:lpstr>L’Agent pathogène:</vt:lpstr>
      <vt:lpstr>Physiopathologie:</vt:lpstr>
      <vt:lpstr>Cycle biologique in vivo:</vt:lpstr>
      <vt:lpstr>Cycle biologique in vivo:</vt:lpstr>
      <vt:lpstr>La Clinique et la Paraclinique:</vt:lpstr>
      <vt:lpstr>Le Prélèvement:</vt:lpstr>
      <vt:lpstr>Le Diagnostic:</vt:lpstr>
      <vt:lpstr>Diagnostic spécifique Direct:</vt:lpstr>
      <vt:lpstr>Diagnostic spécifique indirect:</vt:lpstr>
      <vt:lpstr>Stratégie du Diagnostic:</vt:lpstr>
      <vt:lpstr>Interprétation des résultats biologiques:</vt:lpstr>
      <vt:lpstr>Conclusion:</vt:lpstr>
      <vt:lpstr>Le Traitement:</vt:lpstr>
      <vt:lpstr>Le Traitement:</vt:lpstr>
      <vt:lpstr>Le Vaccin anti Varicelle-Zona:</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famille des Herpesviridae:</dc:title>
  <dc:creator>pc</dc:creator>
  <cp:lastModifiedBy>VMI</cp:lastModifiedBy>
  <cp:revision>173</cp:revision>
  <dcterms:created xsi:type="dcterms:W3CDTF">2024-05-11T00:48:06Z</dcterms:created>
  <dcterms:modified xsi:type="dcterms:W3CDTF">2024-05-13T16:43:26Z</dcterms:modified>
</cp:coreProperties>
</file>