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85" r:id="rId3"/>
    <p:sldId id="257" r:id="rId4"/>
    <p:sldId id="258" r:id="rId5"/>
    <p:sldId id="277" r:id="rId6"/>
    <p:sldId id="278" r:id="rId7"/>
    <p:sldId id="259" r:id="rId8"/>
    <p:sldId id="261" r:id="rId9"/>
    <p:sldId id="262" r:id="rId10"/>
    <p:sldId id="265" r:id="rId11"/>
    <p:sldId id="266" r:id="rId12"/>
    <p:sldId id="267" r:id="rId13"/>
    <p:sldId id="268" r:id="rId14"/>
    <p:sldId id="269" r:id="rId15"/>
    <p:sldId id="270" r:id="rId16"/>
    <p:sldId id="271" r:id="rId17"/>
    <p:sldId id="279" r:id="rId18"/>
    <p:sldId id="290" r:id="rId19"/>
    <p:sldId id="286" r:id="rId20"/>
    <p:sldId id="272" r:id="rId21"/>
    <p:sldId id="281" r:id="rId22"/>
    <p:sldId id="282" r:id="rId23"/>
    <p:sldId id="287" r:id="rId24"/>
    <p:sldId id="283" r:id="rId25"/>
    <p:sldId id="280" r:id="rId26"/>
    <p:sldId id="273" r:id="rId27"/>
    <p:sldId id="263" r:id="rId28"/>
    <p:sldId id="292" r:id="rId29"/>
    <p:sldId id="264" r:id="rId30"/>
    <p:sldId id="289" r:id="rId31"/>
    <p:sldId id="291" r:id="rId32"/>
    <p:sldId id="274" r:id="rId33"/>
    <p:sldId id="276" r:id="rId34"/>
    <p:sldId id="288"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835" autoAdjust="0"/>
    <p:restoredTop sz="96595" autoAdjust="0"/>
  </p:normalViewPr>
  <p:slideViewPr>
    <p:cSldViewPr>
      <p:cViewPr>
        <p:scale>
          <a:sx n="63" d="100"/>
          <a:sy n="63" d="100"/>
        </p:scale>
        <p:origin x="-2034" y="-2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E81C2D-1CEF-4B63-A4C1-F41B3170C4DD}" type="datetimeFigureOut">
              <a:rPr lang="fr-FR" smtClean="0"/>
              <a:pPr/>
              <a:t>13/05/2024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B80928-FD71-42E9-B231-25EED5DE3A3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5623E826-C3A2-4EAF-A4F9-7F743FA53CFC}"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7546D7B-C8F4-437A-A2A6-30542B8769A7}"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3435F49A-F4A1-4D8F-B7B2-27FAD035043D}"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4EB2E030-2F36-4EEC-8B73-D27111E5043C}"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595B57D-E446-488A-879F-7BC38A577D24}"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5A8F6335-B18B-44DB-AF61-E53797E6A999}"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DF1715AA-51C6-4CEF-99F8-41448498F374}" type="datetime1">
              <a:rPr lang="fr-FR" smtClean="0"/>
              <a:pPr/>
              <a:t>13/05/2024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9262861E-9E19-4FC3-96A2-B9C429D9336F}" type="datetime1">
              <a:rPr lang="fr-FR" smtClean="0"/>
              <a:pPr/>
              <a:t>13/05/2024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04B4AF0-5821-468C-95AC-2B500C791373}" type="datetime1">
              <a:rPr lang="fr-FR" smtClean="0"/>
              <a:pPr/>
              <a:t>13/05/2024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A96CE09-8A5D-44DC-80F8-70F922830C27}"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C805760-EE0B-442C-8862-7683B29E2515}"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D941D-5A60-4289-881A-B95884A92C46}" type="datetime1">
              <a:rPr lang="fr-FR" smtClean="0"/>
              <a:pPr/>
              <a:t>13/05/2024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3600" b="1" u="sng" dirty="0" smtClean="0"/>
              <a:t>Le CMV- le Cytomégalovirus</a:t>
            </a:r>
            <a:endParaRPr lang="fr-FR" sz="3600" b="1" u="sng" dirty="0"/>
          </a:p>
        </p:txBody>
      </p:sp>
      <p:sp>
        <p:nvSpPr>
          <p:cNvPr id="3" name="Sous-titre 2"/>
          <p:cNvSpPr>
            <a:spLocks noGrp="1"/>
          </p:cNvSpPr>
          <p:nvPr>
            <p:ph type="subTitle" idx="1"/>
          </p:nvPr>
        </p:nvSpPr>
        <p:spPr>
          <a:xfrm>
            <a:off x="2555776" y="5105400"/>
            <a:ext cx="6400800" cy="1752600"/>
          </a:xfrm>
        </p:spPr>
        <p:txBody>
          <a:bodyPr>
            <a:normAutofit/>
          </a:bodyPr>
          <a:lstStyle/>
          <a:p>
            <a:r>
              <a:rPr lang="fr-FR" sz="2000" dirty="0" smtClean="0"/>
              <a:t>                 Présentée par:</a:t>
            </a:r>
          </a:p>
          <a:p>
            <a:r>
              <a:rPr lang="fr-FR" sz="2000" dirty="0" smtClean="0"/>
              <a:t>                                                 S. Kara </a:t>
            </a:r>
            <a:r>
              <a:rPr lang="fr-FR" sz="2000" dirty="0" err="1" smtClean="0"/>
              <a:t>slimane</a:t>
            </a:r>
            <a:r>
              <a:rPr lang="fr-FR" sz="2000" dirty="0" smtClean="0"/>
              <a:t>, Microbiologiste, </a:t>
            </a:r>
          </a:p>
          <a:p>
            <a:r>
              <a:rPr lang="fr-FR" sz="2000" dirty="0" smtClean="0"/>
              <a:t>            CHU </a:t>
            </a:r>
            <a:r>
              <a:rPr lang="fr-FR" sz="2000" dirty="0" err="1" smtClean="0"/>
              <a:t>Béjaia</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buNone/>
            </a:pPr>
            <a:r>
              <a:rPr lang="fr-FR" b="1" i="1" dirty="0" smtClean="0"/>
              <a:t>     </a:t>
            </a:r>
            <a:r>
              <a:rPr lang="fr-FR" sz="2400" u="sng" dirty="0" smtClean="0"/>
              <a:t>L’infection à CMV chez le sujet immunocompétent:</a:t>
            </a:r>
          </a:p>
          <a:p>
            <a:pPr>
              <a:buNone/>
            </a:pPr>
            <a:r>
              <a:rPr lang="fr-FR" dirty="0" smtClean="0"/>
              <a:t>    </a:t>
            </a:r>
            <a:r>
              <a:rPr lang="fr-FR" sz="2000" dirty="0" smtClean="0"/>
              <a:t>L’infection à CMV est inapparente dans 90% des cas, </a:t>
            </a:r>
          </a:p>
          <a:p>
            <a:pPr>
              <a:buNone/>
            </a:pPr>
            <a:r>
              <a:rPr lang="fr-FR" sz="2000" dirty="0" smtClean="0"/>
              <a:t>      et bien tolérée lorsqu’elle est symptomatique. </a:t>
            </a:r>
          </a:p>
          <a:p>
            <a:pPr>
              <a:buNone/>
            </a:pPr>
            <a:r>
              <a:rPr lang="fr-FR" sz="2000" dirty="0" smtClean="0"/>
              <a:t>      Les manifestations cliniques, syndrome mononucléosique, + à une fièvre prolongée (3 semaines), des céphalées, des myalgies, apparaissant après une incubation longue (30 </a:t>
            </a:r>
            <a:r>
              <a:rPr lang="fr-FR" sz="2000" dirty="0" smtClean="0"/>
              <a:t>jours): au </a:t>
            </a:r>
            <a:r>
              <a:rPr lang="fr-FR" sz="2000" dirty="0" smtClean="0"/>
              <a:t>cours des primo-infections. </a:t>
            </a:r>
          </a:p>
          <a:p>
            <a:pPr>
              <a:buNone/>
            </a:pPr>
            <a:r>
              <a:rPr lang="fr-FR" sz="2000" dirty="0" smtClean="0"/>
              <a:t>      Les formes graves (pneumopathie, colite) nécessitant un traitement: exceptionnelles en dehors d’un déficit immunitaire sous-jacent (corticothérapie, maladie inflammatoire, cancer).</a:t>
            </a:r>
          </a:p>
          <a:p>
            <a:pPr>
              <a:buNone/>
            </a:pPr>
            <a:r>
              <a:rPr lang="fr-FR" sz="2000" dirty="0" smtClean="0"/>
              <a:t>      Une fois infecté, le sujet reste porteur du virus à l’état latent.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04664"/>
            <a:ext cx="9144000" cy="6453336"/>
          </a:xfrm>
        </p:spPr>
        <p:txBody>
          <a:bodyPr>
            <a:normAutofit/>
          </a:bodyPr>
          <a:lstStyle/>
          <a:p>
            <a:pPr>
              <a:buNone/>
            </a:pPr>
            <a:r>
              <a:rPr lang="fr-FR" b="1" i="1" dirty="0" smtClean="0"/>
              <a:t>    </a:t>
            </a:r>
            <a:r>
              <a:rPr lang="fr-FR" sz="2400" u="sng" dirty="0" smtClean="0">
                <a:effectLst>
                  <a:outerShdw blurRad="38100" dist="38100" dir="2700000" algn="tl">
                    <a:srgbClr val="000000">
                      <a:alpha val="43137"/>
                    </a:srgbClr>
                  </a:outerShdw>
                </a:effectLst>
              </a:rPr>
              <a:t>Manifestations cliniques chez les personnes immunodéprimées </a:t>
            </a:r>
            <a:r>
              <a:rPr lang="fr-FR" sz="2400" dirty="0" smtClean="0">
                <a:effectLst>
                  <a:outerShdw blurRad="38100" dist="38100" dir="2700000" algn="tl">
                    <a:srgbClr val="000000">
                      <a:alpha val="43137"/>
                    </a:srgbClr>
                  </a:outerShdw>
                </a:effectLst>
              </a:rPr>
              <a:t>:</a:t>
            </a:r>
          </a:p>
          <a:p>
            <a:pPr>
              <a:buNone/>
            </a:pPr>
            <a:r>
              <a:rPr lang="fr-FR" dirty="0" smtClean="0"/>
              <a:t>    </a:t>
            </a:r>
            <a:r>
              <a:rPr lang="fr-FR" sz="2000" dirty="0" smtClean="0"/>
              <a:t>La gravité de l’infection et ses manifestations cliniques dépendent du type d’immunodépression et de l’importance du déficit immunitaire. </a:t>
            </a:r>
          </a:p>
          <a:p>
            <a:pPr>
              <a:buNone/>
            </a:pPr>
            <a:r>
              <a:rPr lang="fr-FR" sz="2000" dirty="0" smtClean="0"/>
              <a:t>      Souvent le virus profite de l’immunodépression pour se réactiver. </a:t>
            </a:r>
          </a:p>
          <a:p>
            <a:pPr>
              <a:buNone/>
            </a:pPr>
            <a:r>
              <a:rPr lang="fr-FR" sz="2000" dirty="0" smtClean="0"/>
              <a:t>      Lorsque la dissémination virale est associée à une fièvre persistante, manifestation la plus fréquente, ou à l’atteinte clinique d’un organe-cible (pneumopathie, rétinite, encéphalite, colite…), on parle de </a:t>
            </a:r>
            <a:r>
              <a:rPr lang="fr-FR" sz="2000" b="1" u="sng" dirty="0" smtClean="0"/>
              <a:t>maladie à CMV.</a:t>
            </a:r>
          </a:p>
          <a:p>
            <a:pPr>
              <a:buNone/>
            </a:pPr>
            <a:r>
              <a:rPr lang="fr-FR" sz="2000" b="1" dirty="0" smtClean="0"/>
              <a:t>      </a:t>
            </a:r>
            <a:r>
              <a:rPr lang="fr-FR" sz="2000" dirty="0" smtClean="0"/>
              <a:t>Un traitement curatif est entrepris. </a:t>
            </a:r>
          </a:p>
          <a:p>
            <a:pPr>
              <a:buNone/>
            </a:pPr>
            <a:r>
              <a:rPr lang="fr-FR" sz="2000" dirty="0" smtClean="0"/>
              <a:t>      La </a:t>
            </a:r>
            <a:r>
              <a:rPr lang="fr-FR" sz="2000" dirty="0" smtClean="0">
                <a:solidFill>
                  <a:srgbClr val="0070C0"/>
                </a:solidFill>
              </a:rPr>
              <a:t>pneumopathie à CMV</a:t>
            </a:r>
            <a:r>
              <a:rPr lang="fr-FR" sz="2000" dirty="0" smtClean="0"/>
              <a:t> est une manifestation fréquente et redoutable de la maladie à CMV après allogreffe de moelle, qui survient à un stade d’immunosuppression majeure, dans les trois mois suivant la greffe, qui conduit au décès dans 70% des cas en l’absence de traitement. </a:t>
            </a:r>
          </a:p>
          <a:p>
            <a:pPr>
              <a:buNone/>
            </a:pPr>
            <a:r>
              <a:rPr lang="fr-FR" sz="2000" dirty="0" smtClean="0"/>
              <a:t>      Après transplantation d’organe, la maladie à CMV peut compromettre la survie du greffon.</a:t>
            </a:r>
          </a:p>
          <a:p>
            <a:pPr>
              <a:buNone/>
            </a:pPr>
            <a:endParaRPr lang="fr-FR" sz="2000" dirty="0" smtClean="0"/>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buNone/>
            </a:pPr>
            <a:r>
              <a:rPr lang="fr-FR" dirty="0" smtClean="0"/>
              <a:t>   </a:t>
            </a:r>
          </a:p>
          <a:p>
            <a:pPr>
              <a:buNone/>
            </a:pPr>
            <a:r>
              <a:rPr lang="fr-FR" dirty="0" smtClean="0"/>
              <a:t>    </a:t>
            </a:r>
            <a:r>
              <a:rPr lang="fr-FR" sz="3600" u="sng" dirty="0" smtClean="0"/>
              <a:t>La Clinique chez les immunodéprimés (Suite):</a:t>
            </a:r>
          </a:p>
          <a:p>
            <a:pPr>
              <a:buNone/>
            </a:pPr>
            <a:r>
              <a:rPr lang="fr-FR" dirty="0" smtClean="0"/>
              <a:t>   </a:t>
            </a:r>
          </a:p>
          <a:p>
            <a:pPr>
              <a:buNone/>
            </a:pPr>
            <a:r>
              <a:rPr lang="fr-FR" sz="2000" dirty="0" smtClean="0"/>
              <a:t>      Chez les personnes VIH +, dont près de 90% sont infectées par le CMV, la maladie à CMV est potentiellement grave, touchant les personnes fortement immunodéprimées (3,5% des personnes ayant moins de 100 lymphocytes CD4+/mm</a:t>
            </a:r>
            <a:r>
              <a:rPr lang="fr-FR" sz="2000" baseline="30000" dirty="0" smtClean="0"/>
              <a:t>3</a:t>
            </a:r>
            <a:r>
              <a:rPr lang="fr-FR" sz="2000" dirty="0" smtClean="0"/>
              <a:t>). </a:t>
            </a:r>
          </a:p>
          <a:p>
            <a:pPr>
              <a:buNone/>
            </a:pPr>
            <a:r>
              <a:rPr lang="fr-FR" sz="2000" dirty="0" smtClean="0"/>
              <a:t>      Le pronostic des manifestations redoutables = la rétinite ou l’encéphalite, a été amélioré par les traitements antiviraux spécifiques.</a:t>
            </a:r>
          </a:p>
          <a:p>
            <a:pPr>
              <a:buNone/>
            </a:pPr>
            <a:r>
              <a:rPr lang="fr-FR" sz="2000" dirty="0" smtClean="0"/>
              <a:t>      Avec l’avènement des trithérapies anti-VIH qui diffèrent l’immunodéficience, la survenue de l’infection à CMV a régressé de 80%.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buNone/>
            </a:pPr>
            <a:r>
              <a:rPr lang="fr-FR" b="1" i="1" dirty="0" smtClean="0"/>
              <a:t>   </a:t>
            </a:r>
          </a:p>
          <a:p>
            <a:pPr>
              <a:buNone/>
            </a:pPr>
            <a:r>
              <a:rPr lang="fr-FR" b="1" i="1" dirty="0" smtClean="0"/>
              <a:t>    </a:t>
            </a:r>
            <a:r>
              <a:rPr lang="fr-FR" sz="3600" u="sng" dirty="0" smtClean="0"/>
              <a:t>L’infection materno-</a:t>
            </a:r>
            <a:r>
              <a:rPr lang="fr-FR" sz="3600" u="sng" dirty="0" err="1" smtClean="0"/>
              <a:t>foetale</a:t>
            </a:r>
            <a:r>
              <a:rPr lang="fr-FR" sz="3600" u="sng" dirty="0" smtClean="0"/>
              <a:t> et périnatale</a:t>
            </a:r>
            <a:r>
              <a:rPr lang="fr-FR" sz="3900" u="sng" dirty="0" smtClean="0"/>
              <a:t>:</a:t>
            </a:r>
          </a:p>
          <a:p>
            <a:pPr>
              <a:buNone/>
            </a:pPr>
            <a:endParaRPr lang="fr-FR" sz="3900" u="sng" dirty="0" smtClean="0"/>
          </a:p>
          <a:p>
            <a:pPr>
              <a:buNone/>
            </a:pPr>
            <a:r>
              <a:rPr lang="fr-FR" sz="2000" dirty="0" smtClean="0"/>
              <a:t>      L’infection à CMV est la première cause d’infection congénitale d’origine virale dans le monde. </a:t>
            </a:r>
          </a:p>
          <a:p>
            <a:pPr>
              <a:buNone/>
            </a:pPr>
            <a:r>
              <a:rPr lang="fr-FR" sz="2000" dirty="0" smtClean="0"/>
              <a:t>      En France, elle touche 0,1% des nouveau-nés, et responsable de 400 à 800 décès ou séquelles graves chaque année. </a:t>
            </a:r>
          </a:p>
          <a:p>
            <a:pPr>
              <a:buNone/>
            </a:pPr>
            <a:r>
              <a:rPr lang="fr-FR" sz="2000" dirty="0" smtClean="0"/>
              <a:t>      Les femmes les plus exposées à la transmission in utero sont les femmes séronégatives, soit en France 55% des femmes enceintes, surtout celles en contact avec des enfants en crèche. </a:t>
            </a:r>
          </a:p>
          <a:p>
            <a:pPr>
              <a:buNone/>
            </a:pPr>
            <a:r>
              <a:rPr lang="fr-FR" sz="2000" dirty="0" smtClean="0"/>
              <a:t>      Le virus est transmis au fœtus à l’occasion de la virémie maternelle. </a:t>
            </a:r>
          </a:p>
          <a:p>
            <a:pPr>
              <a:buNone/>
            </a:pPr>
            <a:r>
              <a:rPr lang="fr-FR" sz="2000" dirty="0" smtClean="0"/>
              <a:t>      Le virus se multiplie chez le fœtus, </a:t>
            </a:r>
            <a:r>
              <a:rPr lang="fr-FR" sz="2000" dirty="0" smtClean="0"/>
              <a:t>excrété </a:t>
            </a:r>
            <a:r>
              <a:rPr lang="fr-FR" sz="2000" dirty="0" smtClean="0"/>
              <a:t>dans le liquide amniotique dans les urines fœtales</a:t>
            </a:r>
            <a:r>
              <a:rPr lang="fr-FR" sz="2000" i="1"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669360"/>
          </a:xfrm>
        </p:spPr>
        <p:txBody>
          <a:bodyPr>
            <a:normAutofit/>
          </a:bodyPr>
          <a:lstStyle/>
          <a:p>
            <a:pPr>
              <a:buNone/>
            </a:pPr>
            <a:r>
              <a:rPr lang="fr-FR" dirty="0" smtClean="0"/>
              <a:t>   </a:t>
            </a:r>
            <a:r>
              <a:rPr lang="fr-FR" sz="3600" u="sng" dirty="0" smtClean="0"/>
              <a:t>L’Infection </a:t>
            </a:r>
            <a:r>
              <a:rPr lang="fr-FR" sz="3600" u="sng" dirty="0" err="1" smtClean="0"/>
              <a:t>materno</a:t>
            </a:r>
            <a:r>
              <a:rPr lang="fr-FR" sz="3600" u="sng" dirty="0" smtClean="0"/>
              <a:t>-fœtale et périnatale</a:t>
            </a:r>
            <a:r>
              <a:rPr lang="fr-FR" dirty="0" smtClean="0"/>
              <a:t> (</a:t>
            </a:r>
            <a:r>
              <a:rPr lang="fr-FR" u="sng" dirty="0" smtClean="0"/>
              <a:t>Suite</a:t>
            </a:r>
            <a:r>
              <a:rPr lang="fr-FR" dirty="0" smtClean="0"/>
              <a:t>):</a:t>
            </a:r>
          </a:p>
          <a:p>
            <a:pPr>
              <a:buNone/>
            </a:pPr>
            <a:r>
              <a:rPr lang="fr-FR" dirty="0" smtClean="0"/>
              <a:t>  </a:t>
            </a:r>
            <a:r>
              <a:rPr lang="fr-FR" sz="2000" dirty="0" smtClean="0"/>
              <a:t>Le taux de transmission au fœtus varie </a:t>
            </a:r>
          </a:p>
          <a:p>
            <a:pPr>
              <a:buNone/>
            </a:pPr>
            <a:r>
              <a:rPr lang="fr-FR" sz="2000" dirty="0" smtClean="0"/>
              <a:t>    de 30 à 60% en cas de primo-infection de la mère,</a:t>
            </a:r>
          </a:p>
          <a:p>
            <a:pPr>
              <a:buNone/>
            </a:pPr>
            <a:r>
              <a:rPr lang="fr-FR" sz="2000" dirty="0" smtClean="0"/>
              <a:t>    et est très faible (0,1 à 3%) en cas d’infection secondaire.</a:t>
            </a:r>
          </a:p>
          <a:p>
            <a:pPr>
              <a:buNone/>
            </a:pPr>
            <a:r>
              <a:rPr lang="fr-FR" sz="2000" dirty="0" smtClean="0"/>
              <a:t>    La gravité de l’infection congénitale est variable.</a:t>
            </a:r>
          </a:p>
          <a:p>
            <a:pPr>
              <a:buNone/>
            </a:pPr>
            <a:r>
              <a:rPr lang="fr-FR" sz="2000" dirty="0" smtClean="0"/>
              <a:t>      Lors d’une primo-infection, 90% des enfants atteints naissent asymptomatiques, mais dans 10% des cas, des manifestations cliniques sont observées, allant d’un tableau d’infection généralisée (maladie des inclusions </a:t>
            </a:r>
            <a:r>
              <a:rPr lang="fr-FR" sz="2000" dirty="0" err="1" smtClean="0"/>
              <a:t>cytomégaliques</a:t>
            </a:r>
            <a:r>
              <a:rPr lang="fr-FR" sz="2000" dirty="0" smtClean="0"/>
              <a:t>) avec décès précoce (30%), ou séquelles (60%), allant du retard psychomoteur de gravité variable, à la surdité isolée. </a:t>
            </a:r>
          </a:p>
          <a:p>
            <a:pPr>
              <a:buNone/>
            </a:pPr>
            <a:r>
              <a:rPr lang="fr-FR" sz="2000" dirty="0" smtClean="0"/>
              <a:t>      Parmi ces enfants symptomatiques, 10% grandiront sans séquelles. </a:t>
            </a:r>
          </a:p>
          <a:p>
            <a:pPr>
              <a:buNone/>
            </a:pPr>
            <a:r>
              <a:rPr lang="fr-FR" sz="2000" dirty="0" smtClean="0"/>
              <a:t>      La survenue possible de séquelles tardives, (retard psychomoteur ou surdité) chez 5 à 15% des enfants asymptomatiques à la naissance implique une surveillance prolongée de l’enfant infecté au cours des premières années de vie.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a:bodyPr>
          <a:lstStyle/>
          <a:p>
            <a:pPr>
              <a:buNone/>
            </a:pPr>
            <a:r>
              <a:rPr lang="fr-FR" dirty="0" smtClean="0"/>
              <a:t>   </a:t>
            </a:r>
            <a:r>
              <a:rPr lang="fr-FR" u="sng" dirty="0" smtClean="0"/>
              <a:t>L’Infection </a:t>
            </a:r>
            <a:r>
              <a:rPr lang="fr-FR" u="sng" dirty="0" err="1" smtClean="0"/>
              <a:t>materno</a:t>
            </a:r>
            <a:r>
              <a:rPr lang="fr-FR" u="sng" dirty="0" smtClean="0"/>
              <a:t>-fœtale et périnatale</a:t>
            </a:r>
            <a:r>
              <a:rPr lang="fr-FR" dirty="0" smtClean="0"/>
              <a:t> (</a:t>
            </a:r>
            <a:r>
              <a:rPr lang="fr-FR" u="sng" dirty="0" smtClean="0"/>
              <a:t>Suite</a:t>
            </a:r>
            <a:r>
              <a:rPr lang="fr-FR" dirty="0" smtClean="0"/>
              <a:t>):</a:t>
            </a:r>
          </a:p>
          <a:p>
            <a:pPr>
              <a:buNone/>
            </a:pPr>
            <a:r>
              <a:rPr lang="fr-FR" dirty="0" smtClean="0"/>
              <a:t>   </a:t>
            </a:r>
            <a:endParaRPr lang="fr-FR" dirty="0" smtClean="0"/>
          </a:p>
          <a:p>
            <a:pPr>
              <a:buNone/>
            </a:pPr>
            <a:r>
              <a:rPr lang="fr-FR" dirty="0" smtClean="0"/>
              <a:t> </a:t>
            </a:r>
            <a:r>
              <a:rPr lang="fr-FR" dirty="0" smtClean="0"/>
              <a:t>  </a:t>
            </a:r>
            <a:r>
              <a:rPr lang="fr-FR" dirty="0" smtClean="0"/>
              <a:t> </a:t>
            </a:r>
            <a:r>
              <a:rPr lang="fr-FR" sz="2000" dirty="0" smtClean="0"/>
              <a:t>La transmission peut être objectivée par la détection du virus dans </a:t>
            </a:r>
            <a:r>
              <a:rPr lang="fr-FR" sz="2000" dirty="0" smtClean="0">
                <a:solidFill>
                  <a:srgbClr val="C00000"/>
                </a:solidFill>
              </a:rPr>
              <a:t>le liquide amniotique</a:t>
            </a:r>
            <a:r>
              <a:rPr lang="fr-FR" sz="2000" dirty="0" smtClean="0"/>
              <a:t>, examen fiable à partir de la </a:t>
            </a:r>
            <a:r>
              <a:rPr lang="fr-FR" sz="2000" dirty="0" smtClean="0">
                <a:solidFill>
                  <a:srgbClr val="C00000"/>
                </a:solidFill>
              </a:rPr>
              <a:t>21</a:t>
            </a:r>
            <a:r>
              <a:rPr lang="fr-FR" sz="2000" baseline="30000" dirty="0" smtClean="0">
                <a:solidFill>
                  <a:srgbClr val="C00000"/>
                </a:solidFill>
              </a:rPr>
              <a:t>ème </a:t>
            </a:r>
            <a:r>
              <a:rPr lang="fr-FR" sz="2000" dirty="0" smtClean="0">
                <a:solidFill>
                  <a:srgbClr val="C00000"/>
                </a:solidFill>
              </a:rPr>
              <a:t>semaine de gestation</a:t>
            </a:r>
            <a:r>
              <a:rPr lang="fr-FR" sz="2000" dirty="0" smtClean="0"/>
              <a:t>, date à laquelle la diurèse </a:t>
            </a:r>
            <a:r>
              <a:rPr lang="fr-FR" sz="2000" dirty="0" err="1" smtClean="0"/>
              <a:t>foetale</a:t>
            </a:r>
            <a:r>
              <a:rPr lang="fr-FR" sz="2000" dirty="0" smtClean="0"/>
              <a:t> est établie, et </a:t>
            </a:r>
            <a:r>
              <a:rPr lang="fr-FR" sz="2000" dirty="0" smtClean="0">
                <a:solidFill>
                  <a:srgbClr val="C00000"/>
                </a:solidFill>
              </a:rPr>
              <a:t>au moins six semaines après la primo-infection. </a:t>
            </a:r>
          </a:p>
          <a:p>
            <a:pPr>
              <a:buNone/>
            </a:pPr>
            <a:r>
              <a:rPr lang="fr-FR" sz="2000" dirty="0" smtClean="0"/>
              <a:t>     </a:t>
            </a:r>
          </a:p>
          <a:p>
            <a:pPr>
              <a:buNone/>
            </a:pPr>
            <a:r>
              <a:rPr lang="fr-FR" sz="2000" dirty="0" smtClean="0"/>
              <a:t>      On conseille aux femmes enceintes et à leurs conjoints, pendant toute la durée de grossesse, en contact avec des enfants moins de trois ans ou travaillant en collectivités de jeunes enfants:</a:t>
            </a:r>
          </a:p>
          <a:p>
            <a:pPr>
              <a:buNone/>
            </a:pPr>
            <a:r>
              <a:rPr lang="fr-FR" sz="2000" dirty="0" smtClean="0"/>
              <a:t>      le respect de mesures de prévention simples, lavage des mains, éviter tout contact avec la salive, les urines des jeunes enfants, notamment vivant en collectivité.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669360"/>
          </a:xfrm>
        </p:spPr>
        <p:txBody>
          <a:bodyPr>
            <a:normAutofit/>
          </a:bodyPr>
          <a:lstStyle/>
          <a:p>
            <a:pPr>
              <a:buNone/>
            </a:pPr>
            <a:r>
              <a:rPr lang="fr-FR" sz="2000" dirty="0" smtClean="0"/>
              <a:t>       </a:t>
            </a:r>
          </a:p>
          <a:p>
            <a:pPr algn="ctr">
              <a:buNone/>
            </a:pPr>
            <a:r>
              <a:rPr lang="fr-FR" sz="2000" dirty="0" smtClean="0"/>
              <a:t> </a:t>
            </a:r>
            <a:r>
              <a:rPr lang="fr-FR" u="sng" dirty="0" smtClean="0"/>
              <a:t>L’Infection </a:t>
            </a:r>
            <a:r>
              <a:rPr lang="fr-FR" u="sng" dirty="0" err="1" smtClean="0"/>
              <a:t>materno</a:t>
            </a:r>
            <a:r>
              <a:rPr lang="fr-FR" u="sng" dirty="0" smtClean="0"/>
              <a:t>-fœtale et périnatale</a:t>
            </a:r>
            <a:r>
              <a:rPr lang="fr-FR" dirty="0" smtClean="0"/>
              <a:t> (</a:t>
            </a:r>
            <a:r>
              <a:rPr lang="fr-FR" u="sng" dirty="0" smtClean="0"/>
              <a:t>Suite</a:t>
            </a:r>
            <a:r>
              <a:rPr lang="fr-FR" dirty="0" smtClean="0"/>
              <a:t>):</a:t>
            </a:r>
          </a:p>
          <a:p>
            <a:pPr algn="ctr">
              <a:buNone/>
            </a:pPr>
            <a:endParaRPr lang="fr-FR" dirty="0" smtClean="0"/>
          </a:p>
          <a:p>
            <a:pPr>
              <a:buNone/>
            </a:pPr>
            <a:r>
              <a:rPr lang="fr-FR" sz="2000" dirty="0" smtClean="0"/>
              <a:t>      </a:t>
            </a:r>
          </a:p>
          <a:p>
            <a:pPr>
              <a:buNone/>
            </a:pPr>
            <a:r>
              <a:rPr lang="fr-FR" dirty="0" smtClean="0"/>
              <a:t>    </a:t>
            </a:r>
            <a:r>
              <a:rPr lang="fr-FR" sz="2000" dirty="0" smtClean="0"/>
              <a:t>L’infection périnatale, acquise à la naissance, par l’allaitement maternel, ou lors du passage dans la filière génitale présente des conséquences identique à celles de l’infection chez l’enfant ou l’adulte, à l’exception des enfants prématurés, où peut survenir une pneumopathie interstitielle gravissime.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cmv1.gif"/>
          <p:cNvPicPr>
            <a:picLocks noGrp="1" noChangeAspect="1"/>
          </p:cNvPicPr>
          <p:nvPr>
            <p:ph idx="1"/>
          </p:nvPr>
        </p:nvPicPr>
        <p:blipFill>
          <a:blip r:embed="rId2" cstate="print"/>
          <a:stretch>
            <a:fillRect/>
          </a:stretch>
        </p:blipFill>
        <p:spPr>
          <a:xfrm>
            <a:off x="142844" y="0"/>
            <a:ext cx="8572560" cy="6357957"/>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Les Infections à CMV:</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pic>
        <p:nvPicPr>
          <p:cNvPr id="1026" name="Picture 2" descr="Cytomégalovirus – AEMiP"/>
          <p:cNvPicPr>
            <a:picLocks noChangeAspect="1" noChangeArrowheads="1"/>
          </p:cNvPicPr>
          <p:nvPr/>
        </p:nvPicPr>
        <p:blipFill>
          <a:blip r:embed="rId2"/>
          <a:srcRect/>
          <a:stretch>
            <a:fillRect/>
          </a:stretch>
        </p:blipFill>
        <p:spPr bwMode="auto">
          <a:xfrm>
            <a:off x="50849" y="1428736"/>
            <a:ext cx="9093151" cy="521497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800" u="sng" dirty="0" smtClean="0"/>
              <a:t>Le Diagnostic au laboratoire:</a:t>
            </a:r>
            <a:endParaRPr lang="fr-FR" sz="2800" u="sng"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Le virus entier, son génome ou ses antigènes sont recherchés principalement dans le sang, dans divers échantillons tels que les urines, la salive, les liquides de lavage</a:t>
            </a:r>
          </a:p>
          <a:p>
            <a:pPr>
              <a:buNone/>
            </a:pPr>
            <a:r>
              <a:rPr lang="fr-FR" sz="2000" dirty="0" smtClean="0"/>
              <a:t>     broncho-alvéolaire </a:t>
            </a:r>
            <a:r>
              <a:rPr lang="fr-FR" sz="2000" dirty="0" smtClean="0"/>
              <a:t>(LBA), le liquide céphalo-rachidien (LCR), les biopsies, le liquide</a:t>
            </a:r>
          </a:p>
          <a:p>
            <a:pPr>
              <a:buNone/>
            </a:pPr>
            <a:r>
              <a:rPr lang="fr-FR" sz="2000" dirty="0" smtClean="0"/>
              <a:t>     amniotique</a:t>
            </a:r>
            <a:r>
              <a:rPr lang="fr-FR" sz="2000" dirty="0" smtClean="0"/>
              <a:t>, les tissus </a:t>
            </a:r>
            <a:r>
              <a:rPr lang="fr-FR" sz="2000" dirty="0" err="1" smtClean="0"/>
              <a:t>foetaux</a:t>
            </a:r>
            <a:r>
              <a:rPr lang="fr-FR" sz="2000" dirty="0" smtClean="0"/>
              <a:t>.</a:t>
            </a:r>
          </a:p>
          <a:p>
            <a:pPr>
              <a:buNone/>
            </a:pPr>
            <a:r>
              <a:rPr lang="fr-FR" sz="2000" dirty="0" smtClean="0"/>
              <a:t>      Le sang est prélevé sur un anticoagulant (héparine pour la culture, EDTA pour la recherche d’acides nucléiques) et acheminé rapidement au laboratoire à température ambiante.</a:t>
            </a:r>
          </a:p>
          <a:p>
            <a:pPr>
              <a:buNone/>
            </a:pPr>
            <a:r>
              <a:rPr lang="fr-FR" sz="2000" dirty="0" smtClean="0"/>
              <a:t>     l’isolement </a:t>
            </a:r>
            <a:r>
              <a:rPr lang="fr-FR" sz="2000" dirty="0" smtClean="0"/>
              <a:t>viral en culture </a:t>
            </a:r>
            <a:r>
              <a:rPr lang="fr-FR" sz="2000" dirty="0" smtClean="0"/>
              <a:t>cellulaire:  </a:t>
            </a:r>
            <a:r>
              <a:rPr lang="fr-FR" sz="2000" dirty="0" smtClean="0"/>
              <a:t>les échantillons cliniques autres que le sang sont recueillis dans un milieu de transport, puis immédiatement acheminés au laboratoire pour y être rapidement mis en culture.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a:bodyPr>
          <a:lstStyle/>
          <a:p>
            <a:r>
              <a:rPr lang="fr-FR" sz="3600" u="sng" dirty="0" smtClean="0"/>
              <a:t>Le Plan</a:t>
            </a:r>
            <a:r>
              <a:rPr lang="fr-FR" sz="3600" dirty="0" smtClean="0"/>
              <a:t>:</a:t>
            </a:r>
            <a:endParaRPr lang="fr-FR" sz="3600" dirty="0"/>
          </a:p>
        </p:txBody>
      </p:sp>
      <p:sp>
        <p:nvSpPr>
          <p:cNvPr id="3" name="Espace réservé du contenu 2"/>
          <p:cNvSpPr>
            <a:spLocks noGrp="1"/>
          </p:cNvSpPr>
          <p:nvPr>
            <p:ph idx="1"/>
          </p:nvPr>
        </p:nvSpPr>
        <p:spPr>
          <a:xfrm>
            <a:off x="179512" y="1052736"/>
            <a:ext cx="8964488" cy="5805264"/>
          </a:xfrm>
        </p:spPr>
        <p:txBody>
          <a:bodyPr>
            <a:normAutofit fontScale="92500" lnSpcReduction="10000"/>
          </a:bodyPr>
          <a:lstStyle/>
          <a:p>
            <a:pPr>
              <a:buNone/>
            </a:pPr>
            <a:r>
              <a:rPr lang="fr-FR" sz="2000" dirty="0" smtClean="0"/>
              <a:t> 1.  Introduction.</a:t>
            </a:r>
          </a:p>
          <a:p>
            <a:pPr>
              <a:buNone/>
            </a:pPr>
            <a:r>
              <a:rPr lang="fr-FR" sz="2000" dirty="0" smtClean="0"/>
              <a:t> 2.  Description du Virus CMV.</a:t>
            </a:r>
          </a:p>
          <a:p>
            <a:pPr>
              <a:buNone/>
            </a:pPr>
            <a:r>
              <a:rPr lang="fr-FR" sz="2000" dirty="0" smtClean="0"/>
              <a:t> 3.  Pouvoir Pathogène du virus.</a:t>
            </a:r>
          </a:p>
          <a:p>
            <a:pPr>
              <a:buNone/>
            </a:pPr>
            <a:r>
              <a:rPr lang="fr-FR" sz="2000" dirty="0" smtClean="0"/>
              <a:t> 4.  Epidémiologie du CMV.</a:t>
            </a:r>
          </a:p>
          <a:p>
            <a:pPr>
              <a:buNone/>
            </a:pPr>
            <a:r>
              <a:rPr lang="fr-FR" sz="2000" dirty="0" smtClean="0"/>
              <a:t> 5.  La Clinique:</a:t>
            </a:r>
          </a:p>
          <a:p>
            <a:pPr>
              <a:buNone/>
            </a:pPr>
            <a:r>
              <a:rPr lang="fr-FR" sz="2000" dirty="0" smtClean="0"/>
              <a:t>      - Chez l’immunocompétent.</a:t>
            </a:r>
          </a:p>
          <a:p>
            <a:pPr>
              <a:buNone/>
            </a:pPr>
            <a:r>
              <a:rPr lang="fr-FR" sz="2000" dirty="0" smtClean="0"/>
              <a:t>      - Chez l’immunodéprimé.</a:t>
            </a:r>
          </a:p>
          <a:p>
            <a:pPr>
              <a:buNone/>
            </a:pPr>
            <a:r>
              <a:rPr lang="fr-FR" sz="2000" dirty="0" smtClean="0"/>
              <a:t>      - L’infection </a:t>
            </a:r>
            <a:r>
              <a:rPr lang="fr-FR" sz="2000" dirty="0" err="1" smtClean="0"/>
              <a:t>Materno</a:t>
            </a:r>
            <a:r>
              <a:rPr lang="fr-FR" sz="2000" dirty="0" smtClean="0"/>
              <a:t>-Fœtale et Périnatale.</a:t>
            </a:r>
          </a:p>
          <a:p>
            <a:pPr>
              <a:buNone/>
            </a:pPr>
            <a:r>
              <a:rPr lang="fr-FR" sz="2000" dirty="0" smtClean="0"/>
              <a:t>  6. Le Diagnostic de l’infection à CMV:</a:t>
            </a:r>
          </a:p>
          <a:p>
            <a:pPr>
              <a:buNone/>
            </a:pPr>
            <a:r>
              <a:rPr lang="fr-FR" sz="2000" dirty="0" smtClean="0"/>
              <a:t>      - Diagnostic Direct: Culture Cellulaire,</a:t>
            </a:r>
          </a:p>
          <a:p>
            <a:pPr>
              <a:buNone/>
            </a:pPr>
            <a:r>
              <a:rPr lang="fr-FR" sz="2000" dirty="0" smtClean="0"/>
              <a:t>                                          l’</a:t>
            </a:r>
            <a:r>
              <a:rPr lang="fr-FR" sz="2000" dirty="0" err="1" smtClean="0"/>
              <a:t>antigénémie</a:t>
            </a:r>
            <a:r>
              <a:rPr lang="fr-FR" sz="2000" dirty="0" smtClean="0"/>
              <a:t> pp65,</a:t>
            </a:r>
          </a:p>
          <a:p>
            <a:pPr>
              <a:buNone/>
            </a:pPr>
            <a:r>
              <a:rPr lang="fr-FR" sz="2000" dirty="0" smtClean="0"/>
              <a:t>                                          La biologie moléculaire.</a:t>
            </a:r>
          </a:p>
          <a:p>
            <a:pPr>
              <a:buNone/>
            </a:pPr>
            <a:r>
              <a:rPr lang="fr-FR" sz="2000" dirty="0" smtClean="0"/>
              <a:t>      - Sérodiagnostic.</a:t>
            </a:r>
          </a:p>
          <a:p>
            <a:pPr>
              <a:buNone/>
            </a:pPr>
            <a:r>
              <a:rPr lang="fr-FR" sz="2000" dirty="0" smtClean="0"/>
              <a:t>   7. Le traitement de l’infection à CMV:  - Traitement Curatif,</a:t>
            </a:r>
          </a:p>
          <a:p>
            <a:pPr>
              <a:buNone/>
            </a:pPr>
            <a:r>
              <a:rPr lang="fr-FR" sz="2000" dirty="0" smtClean="0"/>
              <a:t>                                                                          - Traitement préventif,</a:t>
            </a:r>
          </a:p>
          <a:p>
            <a:pPr>
              <a:buNone/>
            </a:pPr>
            <a:r>
              <a:rPr lang="fr-FR" sz="2000" dirty="0" smtClean="0"/>
              <a:t>                                                                          - Traitement de l’infection </a:t>
            </a:r>
            <a:r>
              <a:rPr lang="fr-FR" sz="2000" dirty="0" err="1" smtClean="0"/>
              <a:t>materno</a:t>
            </a:r>
            <a:r>
              <a:rPr lang="fr-FR" sz="2000" smtClean="0"/>
              <a:t>-fœtale.</a:t>
            </a:r>
            <a:endParaRPr lang="fr-FR" sz="2000" dirty="0" smtClean="0"/>
          </a:p>
          <a:p>
            <a:pPr>
              <a:buNone/>
            </a:pPr>
            <a:r>
              <a:rPr lang="fr-FR" sz="2000" dirty="0" smtClean="0"/>
              <a:t>                                                                           </a:t>
            </a:r>
          </a:p>
          <a:p>
            <a:pPr>
              <a:buNone/>
            </a:pPr>
            <a:r>
              <a:rPr lang="fr-FR" sz="2000" dirty="0" smtClean="0"/>
              <a:t>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ctr">
              <a:buNone/>
            </a:pPr>
            <a:r>
              <a:rPr lang="fr-FR" b="1" i="1" dirty="0" smtClean="0"/>
              <a:t>    </a:t>
            </a:r>
            <a:r>
              <a:rPr lang="fr-FR" sz="3600" u="sng" dirty="0" smtClean="0"/>
              <a:t>Diagnostic de l’infection à CMV:</a:t>
            </a:r>
          </a:p>
          <a:p>
            <a:pPr>
              <a:buNone/>
            </a:pPr>
            <a:r>
              <a:rPr lang="fr-FR" dirty="0" smtClean="0"/>
              <a:t>    </a:t>
            </a:r>
          </a:p>
          <a:p>
            <a:pPr>
              <a:buNone/>
            </a:pPr>
            <a:r>
              <a:rPr lang="fr-FR" sz="2000" dirty="0" smtClean="0"/>
              <a:t>      </a:t>
            </a:r>
            <a:r>
              <a:rPr lang="fr-FR" sz="2000" dirty="0" smtClean="0">
                <a:solidFill>
                  <a:srgbClr val="C00000"/>
                </a:solidFill>
              </a:rPr>
              <a:t>Des méthodes de diagnostic direct</a:t>
            </a:r>
            <a:r>
              <a:rPr lang="fr-FR" sz="2000" dirty="0" smtClean="0"/>
              <a:t>: qui recherchent le virus par:</a:t>
            </a:r>
          </a:p>
          <a:p>
            <a:pPr>
              <a:buNone/>
            </a:pPr>
            <a:r>
              <a:rPr lang="fr-FR" sz="2000" dirty="0" smtClean="0"/>
              <a:t>      culture, ou ses constituants antigéniques (antigène pp65) ou génomiques par amplification génique (</a:t>
            </a:r>
            <a:r>
              <a:rPr lang="fr-FR" sz="2000" dirty="0" err="1" smtClean="0"/>
              <a:t>polymerase</a:t>
            </a:r>
            <a:r>
              <a:rPr lang="fr-FR" sz="2000" dirty="0" smtClean="0"/>
              <a:t> </a:t>
            </a:r>
            <a:r>
              <a:rPr lang="fr-FR" sz="2000" dirty="0" err="1" smtClean="0"/>
              <a:t>chain</a:t>
            </a:r>
            <a:r>
              <a:rPr lang="fr-FR" sz="2000" dirty="0" smtClean="0"/>
              <a:t> </a:t>
            </a:r>
            <a:r>
              <a:rPr lang="fr-FR" sz="2000" dirty="0" err="1" smtClean="0"/>
              <a:t>reaction</a:t>
            </a:r>
            <a:r>
              <a:rPr lang="fr-FR" sz="2000" dirty="0" smtClean="0"/>
              <a:t> ou PCR) qualitatives ou quantitatives. </a:t>
            </a:r>
          </a:p>
          <a:p>
            <a:pPr>
              <a:buNone/>
            </a:pPr>
            <a:r>
              <a:rPr lang="fr-FR" sz="2000" dirty="0" smtClean="0"/>
              <a:t>      </a:t>
            </a:r>
            <a:r>
              <a:rPr lang="fr-FR" sz="2000" dirty="0" smtClean="0">
                <a:solidFill>
                  <a:srgbClr val="C00000"/>
                </a:solidFill>
              </a:rPr>
              <a:t>Rechercher les </a:t>
            </a:r>
            <a:r>
              <a:rPr lang="fr-FR" sz="2000" dirty="0" err="1" smtClean="0">
                <a:solidFill>
                  <a:srgbClr val="C00000"/>
                </a:solidFill>
              </a:rPr>
              <a:t>Acs</a:t>
            </a:r>
            <a:r>
              <a:rPr lang="fr-FR" sz="2000" dirty="0" smtClean="0">
                <a:solidFill>
                  <a:srgbClr val="C00000"/>
                </a:solidFill>
              </a:rPr>
              <a:t> sérologiques </a:t>
            </a:r>
            <a:r>
              <a:rPr lang="fr-FR" sz="2000" dirty="0" smtClean="0"/>
              <a:t>de la primo-infection par:</a:t>
            </a:r>
          </a:p>
          <a:p>
            <a:pPr>
              <a:buNone/>
            </a:pPr>
            <a:r>
              <a:rPr lang="fr-FR" sz="2000" dirty="0" smtClean="0"/>
              <a:t>      détection des anticorps anti-CMV par technique </a:t>
            </a:r>
            <a:r>
              <a:rPr lang="fr-FR" sz="2000" dirty="0" err="1" smtClean="0"/>
              <a:t>immunoenzymatique</a:t>
            </a:r>
            <a:r>
              <a:rPr lang="fr-FR" sz="2000" dirty="0" smtClean="0"/>
              <a:t> (</a:t>
            </a:r>
            <a:r>
              <a:rPr lang="fr-FR" sz="2000" dirty="0" smtClean="0">
                <a:solidFill>
                  <a:srgbClr val="C00000"/>
                </a:solidFill>
              </a:rPr>
              <a:t>ELISA)</a:t>
            </a:r>
            <a:r>
              <a:rPr lang="fr-FR" sz="2000" dirty="0" smtClean="0"/>
              <a:t> dans les fractions d’immunoglobulines </a:t>
            </a:r>
            <a:r>
              <a:rPr lang="fr-FR" sz="2000" dirty="0" err="1" smtClean="0"/>
              <a:t>IgG</a:t>
            </a:r>
            <a:r>
              <a:rPr lang="fr-FR" sz="2000" dirty="0" smtClean="0"/>
              <a:t> et </a:t>
            </a:r>
            <a:r>
              <a:rPr lang="fr-FR" sz="2000" dirty="0" err="1" smtClean="0"/>
              <a:t>IgM</a:t>
            </a:r>
            <a:r>
              <a:rPr lang="fr-FR" sz="2000" dirty="0" smtClean="0"/>
              <a:t>.</a:t>
            </a:r>
          </a:p>
          <a:p>
            <a:pPr>
              <a:buNone/>
            </a:pPr>
            <a:r>
              <a:rPr lang="fr-FR" sz="2000" dirty="0" smtClean="0"/>
              <a:t>       La </a:t>
            </a:r>
            <a:r>
              <a:rPr lang="fr-FR" sz="2000" dirty="0" smtClean="0">
                <a:solidFill>
                  <a:srgbClr val="C00000"/>
                </a:solidFill>
              </a:rPr>
              <a:t>mesure de l’avidité des </a:t>
            </a:r>
            <a:r>
              <a:rPr lang="fr-FR" sz="2000" dirty="0" err="1" smtClean="0">
                <a:solidFill>
                  <a:srgbClr val="C00000"/>
                </a:solidFill>
              </a:rPr>
              <a:t>IgG</a:t>
            </a:r>
            <a:r>
              <a:rPr lang="fr-FR" sz="2000" dirty="0" smtClean="0">
                <a:solidFill>
                  <a:srgbClr val="C00000"/>
                </a:solidFill>
              </a:rPr>
              <a:t> </a:t>
            </a:r>
            <a:r>
              <a:rPr lang="fr-FR" sz="2000" dirty="0" smtClean="0"/>
              <a:t>anti-CMV, faible lors d’une infection récente.</a:t>
            </a:r>
            <a:r>
              <a:rPr lang="fr-FR" dirty="0" smtClean="0"/>
              <a:t> </a:t>
            </a:r>
          </a:p>
          <a:p>
            <a:pPr>
              <a:buNone/>
            </a:pPr>
            <a:r>
              <a:rPr lang="fr-FR" sz="2000" dirty="0" smtClean="0"/>
              <a:t>      Cette technique permet de distinguer les </a:t>
            </a:r>
            <a:r>
              <a:rPr lang="fr-FR" sz="2000" dirty="0" err="1" smtClean="0"/>
              <a:t>IgG</a:t>
            </a:r>
            <a:r>
              <a:rPr lang="fr-FR" sz="2000" dirty="0" smtClean="0"/>
              <a:t> de faible avidité, synthétisées lors d’une primo-infection, des </a:t>
            </a:r>
            <a:r>
              <a:rPr lang="fr-FR" sz="2000" dirty="0" err="1" smtClean="0"/>
              <a:t>IgG</a:t>
            </a:r>
            <a:r>
              <a:rPr lang="fr-FR" sz="2000" dirty="0" smtClean="0"/>
              <a:t> de forte avidité, synthétisées lors des infections secondaires ou anciennes.</a:t>
            </a:r>
          </a:p>
          <a:p>
            <a:pPr>
              <a:buNone/>
            </a:pPr>
            <a:r>
              <a:rPr lang="fr-FR" sz="2000" dirty="0" smtClean="0"/>
              <a:t>      Dans le cadre de la transplantation, le sérodiagnostic permet de déterminer avant la greffe le </a:t>
            </a:r>
            <a:r>
              <a:rPr lang="fr-FR" sz="2000" dirty="0" smtClean="0">
                <a:effectLst>
                  <a:outerShdw blurRad="38100" dist="38100" dir="2700000" algn="tl">
                    <a:srgbClr val="000000">
                      <a:alpha val="43137"/>
                    </a:srgbClr>
                  </a:outerShdw>
                </a:effectLst>
              </a:rPr>
              <a:t>statut immunitaire du donneur et du receveur vis-à-vis du CMVH </a:t>
            </a:r>
            <a:r>
              <a:rPr lang="fr-FR" sz="2000" dirty="0" smtClean="0"/>
              <a:t>avec la recherche des </a:t>
            </a:r>
            <a:r>
              <a:rPr lang="fr-FR" sz="2000" dirty="0" err="1" smtClean="0"/>
              <a:t>IgG</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ctr">
              <a:buNone/>
            </a:pPr>
            <a:r>
              <a:rPr lang="fr-FR" sz="2800" u="sng" dirty="0" smtClean="0"/>
              <a:t>Diagnostic direct</a:t>
            </a:r>
            <a:r>
              <a:rPr lang="fr-FR" sz="2800" dirty="0" smtClean="0"/>
              <a:t>:</a:t>
            </a:r>
          </a:p>
          <a:p>
            <a:pPr algn="ctr">
              <a:buNone/>
            </a:pPr>
            <a:r>
              <a:rPr lang="fr-FR" sz="2800" u="sng" dirty="0" smtClean="0"/>
              <a:t>La Culture Cellulaire</a:t>
            </a:r>
            <a:r>
              <a:rPr lang="fr-FR" sz="2800" dirty="0" smtClean="0"/>
              <a:t>:</a:t>
            </a:r>
          </a:p>
          <a:p>
            <a:pPr algn="ctr">
              <a:buNone/>
            </a:pPr>
            <a:endParaRPr lang="fr-FR" sz="3600" dirty="0" smtClean="0"/>
          </a:p>
          <a:p>
            <a:pPr>
              <a:buNone/>
            </a:pPr>
            <a:r>
              <a:rPr lang="fr-FR" sz="2000" dirty="0" smtClean="0"/>
              <a:t>      La culture virale consiste à inoculer les prélèvements sur une nappe </a:t>
            </a:r>
            <a:r>
              <a:rPr lang="fr-FR" sz="2000" dirty="0" err="1" smtClean="0"/>
              <a:t>subconfluente</a:t>
            </a:r>
            <a:r>
              <a:rPr lang="fr-FR" sz="2000" dirty="0" smtClean="0"/>
              <a:t> de cellules fibroblastiques embryonnaires humaines de poumon (cellules MRC-5). L’effet </a:t>
            </a:r>
            <a:r>
              <a:rPr lang="fr-FR" sz="2000" dirty="0" err="1" smtClean="0"/>
              <a:t>cytopathique</a:t>
            </a:r>
            <a:r>
              <a:rPr lang="fr-FR" sz="2000" dirty="0" smtClean="0"/>
              <a:t> (ECP) apparaît en 8 à 20 jours.</a:t>
            </a:r>
          </a:p>
          <a:p>
            <a:pPr>
              <a:buNone/>
            </a:pPr>
            <a:r>
              <a:rPr lang="fr-FR" sz="2000" dirty="0" smtClean="0"/>
              <a:t>      constitué de foyers dont l’extension suit le grand axe des fibroblastes qui augmentant de volume et devenant réfringents. </a:t>
            </a:r>
          </a:p>
          <a:p>
            <a:pPr>
              <a:buNone/>
            </a:pPr>
            <a:r>
              <a:rPr lang="fr-FR" sz="2000" dirty="0" smtClean="0"/>
              <a:t>     </a:t>
            </a:r>
            <a:r>
              <a:rPr lang="fr-FR" sz="2000" dirty="0" smtClean="0"/>
              <a:t>  L’aspect </a:t>
            </a:r>
            <a:r>
              <a:rPr lang="fr-FR" sz="2000" dirty="0" smtClean="0"/>
              <a:t>caractéristique est décrit classiquement à foyers en « banc de poissons ».</a:t>
            </a:r>
          </a:p>
          <a:p>
            <a:pPr>
              <a:buNone/>
            </a:pPr>
            <a:r>
              <a:rPr lang="fr-FR" sz="2000" dirty="0" smtClean="0"/>
              <a:t>       2 méthodes pour révéler la présence </a:t>
            </a:r>
            <a:r>
              <a:rPr lang="fr-FR" sz="2000" dirty="0" smtClean="0"/>
              <a:t> </a:t>
            </a:r>
            <a:r>
              <a:rPr lang="fr-FR" sz="2000" dirty="0" smtClean="0"/>
              <a:t>multiplié dans les cellules fibroblastiques : </a:t>
            </a:r>
          </a:p>
          <a:p>
            <a:pPr>
              <a:buNone/>
            </a:pPr>
            <a:r>
              <a:rPr lang="fr-FR" sz="2000" dirty="0" smtClean="0"/>
              <a:t>      - la technique classique qui consiste à attendre la survenue d’un effet </a:t>
            </a:r>
            <a:r>
              <a:rPr lang="fr-FR" sz="2000" dirty="0" err="1" smtClean="0"/>
              <a:t>cytopathique</a:t>
            </a:r>
            <a:r>
              <a:rPr lang="fr-FR" sz="2000" dirty="0" smtClean="0"/>
              <a:t>.</a:t>
            </a:r>
          </a:p>
          <a:p>
            <a:pPr>
              <a:buNone/>
            </a:pPr>
            <a:r>
              <a:rPr lang="fr-FR" sz="2000" dirty="0" smtClean="0"/>
              <a:t>       - </a:t>
            </a:r>
            <a:r>
              <a:rPr lang="fr-FR" sz="2000" b="1" dirty="0" smtClean="0"/>
              <a:t>la technique rapide</a:t>
            </a:r>
            <a:r>
              <a:rPr lang="fr-FR" sz="2000" dirty="0" smtClean="0"/>
              <a:t> qui met en évidence la présence de protéines virales précoces par immunofluorescence ou par réaction </a:t>
            </a:r>
            <a:r>
              <a:rPr lang="fr-FR" sz="2000" dirty="0" err="1" smtClean="0"/>
              <a:t>immunoenzymatique</a:t>
            </a:r>
            <a:r>
              <a:rPr lang="fr-FR" sz="2000" dirty="0" smtClean="0"/>
              <a:t> en utilisant un anticorps monoclonal dirigé contre une protéine précoce du CMV.</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62"/>
            <a:ext cx="9144000" cy="6858000"/>
          </a:xfrm>
        </p:spPr>
        <p:txBody>
          <a:bodyPr>
            <a:normAutofit/>
          </a:bodyPr>
          <a:lstStyle/>
          <a:p>
            <a:pPr algn="ctr">
              <a:buNone/>
            </a:pPr>
            <a:r>
              <a:rPr lang="fr-FR" sz="3600" u="sng" dirty="0" smtClean="0"/>
              <a:t>Diagnostic direct (Suite)</a:t>
            </a:r>
            <a:r>
              <a:rPr lang="fr-FR" sz="3600" dirty="0" smtClean="0"/>
              <a:t>:</a:t>
            </a:r>
          </a:p>
          <a:p>
            <a:endParaRPr lang="fr-FR" sz="2000" b="1" dirty="0" smtClean="0"/>
          </a:p>
          <a:p>
            <a:pPr algn="ctr">
              <a:buNone/>
            </a:pPr>
            <a:r>
              <a:rPr lang="fr-FR" sz="3600" u="sng" dirty="0" smtClean="0"/>
              <a:t>L’</a:t>
            </a:r>
            <a:r>
              <a:rPr lang="fr-FR" sz="3600" u="sng" dirty="0" err="1" smtClean="0"/>
              <a:t>antigénémie</a:t>
            </a:r>
            <a:r>
              <a:rPr lang="fr-FR" sz="3600" u="sng" dirty="0" smtClean="0"/>
              <a:t> pp65</a:t>
            </a:r>
            <a:r>
              <a:rPr lang="fr-FR" sz="3600" b="1" u="sng" dirty="0" smtClean="0"/>
              <a:t>:</a:t>
            </a:r>
          </a:p>
          <a:p>
            <a:pPr algn="ctr">
              <a:buNone/>
            </a:pPr>
            <a:r>
              <a:rPr lang="fr-FR" sz="2000" b="1" dirty="0" smtClean="0"/>
              <a:t/>
            </a:r>
            <a:br>
              <a:rPr lang="fr-FR" sz="2000" b="1" dirty="0" smtClean="0"/>
            </a:br>
            <a:r>
              <a:rPr lang="fr-FR" sz="2000" dirty="0" smtClean="0"/>
              <a:t>Cette technique  permet de détecter et de quantifier le nombre de cellules sanguines circulantes infectées par le CMV en phase réplicative. </a:t>
            </a:r>
          </a:p>
          <a:p>
            <a:pPr>
              <a:buNone/>
            </a:pPr>
            <a:r>
              <a:rPr lang="fr-FR" sz="2000" dirty="0" smtClean="0"/>
              <a:t>      La présence du CMV dans les leucocytes est révélée par immunofluorescence à l’aide d’anticorps monoclonaux dirigés contre la protéine du tégument pp65.</a:t>
            </a:r>
            <a:br>
              <a:rPr lang="fr-FR" sz="2000" dirty="0" smtClean="0"/>
            </a:br>
            <a:r>
              <a:rPr lang="fr-FR" sz="2000" dirty="0" smtClean="0"/>
              <a:t>La détection de l’</a:t>
            </a:r>
            <a:r>
              <a:rPr lang="fr-FR" sz="2000" dirty="0" err="1" smtClean="0"/>
              <a:t>antigénémie</a:t>
            </a:r>
            <a:r>
              <a:rPr lang="fr-FR" sz="2000" dirty="0" smtClean="0"/>
              <a:t> pp65 est </a:t>
            </a:r>
            <a:r>
              <a:rPr lang="fr-FR" sz="2000" dirty="0" smtClean="0">
                <a:solidFill>
                  <a:srgbClr val="C00000"/>
                </a:solidFill>
              </a:rPr>
              <a:t>beaucoup plus sensible </a:t>
            </a:r>
            <a:r>
              <a:rPr lang="fr-FR" sz="2000" dirty="0" smtClean="0"/>
              <a:t>que la culture virale pour détecter une </a:t>
            </a:r>
            <a:r>
              <a:rPr lang="fr-FR" sz="2000" dirty="0" smtClean="0">
                <a:solidFill>
                  <a:srgbClr val="0070C0"/>
                </a:solidFill>
              </a:rPr>
              <a:t>virémie à CMV</a:t>
            </a:r>
            <a:r>
              <a:rPr lang="fr-FR" sz="2000" dirty="0" smtClean="0"/>
              <a:t>.  </a:t>
            </a:r>
          </a:p>
          <a:p>
            <a:pPr algn="ctr">
              <a:buNone/>
            </a:pPr>
            <a:endParaRPr lang="fr-FR" sz="2000" dirty="0" smtClean="0"/>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fontScale="90000"/>
          </a:bodyPr>
          <a:lstStyle/>
          <a:p>
            <a:r>
              <a:rPr lang="fr-FR" sz="2800" u="sng" dirty="0" smtClean="0"/>
              <a:t/>
            </a:r>
            <a:br>
              <a:rPr lang="fr-FR" sz="2800" u="sng" dirty="0" smtClean="0"/>
            </a:br>
            <a:r>
              <a:rPr lang="fr-FR" sz="3100" u="sng" dirty="0" smtClean="0"/>
              <a:t>Les techniques de biologie moléculaire</a:t>
            </a:r>
            <a:r>
              <a:rPr lang="fr-FR" sz="3100" dirty="0" smtClean="0"/>
              <a:t>:</a:t>
            </a:r>
            <a:br>
              <a:rPr lang="fr-FR" sz="3100" dirty="0" smtClean="0"/>
            </a:br>
            <a:endParaRPr lang="fr-FR" sz="3100" dirty="0"/>
          </a:p>
        </p:txBody>
      </p:sp>
      <p:sp>
        <p:nvSpPr>
          <p:cNvPr id="3" name="Espace réservé du contenu 2"/>
          <p:cNvSpPr>
            <a:spLocks noGrp="1"/>
          </p:cNvSpPr>
          <p:nvPr>
            <p:ph idx="1"/>
          </p:nvPr>
        </p:nvSpPr>
        <p:spPr>
          <a:xfrm>
            <a:off x="0" y="1071546"/>
            <a:ext cx="9144000" cy="5786454"/>
          </a:xfrm>
        </p:spPr>
        <p:txBody>
          <a:bodyPr>
            <a:normAutofit/>
          </a:bodyPr>
          <a:lstStyle/>
          <a:p>
            <a:pPr>
              <a:buNone/>
            </a:pPr>
            <a:r>
              <a:rPr lang="fr-FR" sz="2000" dirty="0" smtClean="0"/>
              <a:t>     </a:t>
            </a:r>
            <a:r>
              <a:rPr lang="fr-FR" sz="2000" dirty="0" smtClean="0"/>
              <a:t> </a:t>
            </a:r>
          </a:p>
          <a:p>
            <a:pPr>
              <a:buNone/>
            </a:pPr>
            <a:r>
              <a:rPr lang="fr-FR" sz="2000" dirty="0" smtClean="0"/>
              <a:t> </a:t>
            </a:r>
            <a:r>
              <a:rPr lang="fr-FR" sz="2000" dirty="0" smtClean="0"/>
              <a:t>     </a:t>
            </a:r>
            <a:r>
              <a:rPr lang="fr-FR" sz="2000" dirty="0" smtClean="0"/>
              <a:t>Les </a:t>
            </a:r>
            <a:r>
              <a:rPr lang="fr-FR" sz="2000" dirty="0" smtClean="0"/>
              <a:t>techniques de biologie moléculaire: </a:t>
            </a:r>
            <a:endParaRPr lang="fr-FR" sz="2000" dirty="0" smtClean="0"/>
          </a:p>
          <a:p>
            <a:pPr>
              <a:buNone/>
            </a:pPr>
            <a:r>
              <a:rPr lang="fr-FR" sz="2000" dirty="0" smtClean="0"/>
              <a:t> </a:t>
            </a:r>
            <a:r>
              <a:rPr lang="fr-FR" sz="2000" dirty="0" smtClean="0"/>
              <a:t>     </a:t>
            </a:r>
            <a:r>
              <a:rPr lang="fr-FR" sz="2000" dirty="0" smtClean="0"/>
              <a:t>très </a:t>
            </a:r>
            <a:r>
              <a:rPr lang="fr-FR" sz="2000" dirty="0" smtClean="0"/>
              <a:t>utilisées pour le diagnostic des infections à cytomégalovirus. </a:t>
            </a:r>
          </a:p>
          <a:p>
            <a:pPr>
              <a:buNone/>
            </a:pPr>
            <a:r>
              <a:rPr lang="fr-FR" sz="2000" dirty="0" smtClean="0"/>
              <a:t>      Ayant l’avantage, d’être réalisés de manière différée sur des prélèvements stockés congelés : rapides, sensibles et automatisables.</a:t>
            </a:r>
          </a:p>
          <a:p>
            <a:pPr>
              <a:buNone/>
            </a:pPr>
            <a:r>
              <a:rPr lang="fr-FR" sz="2000" dirty="0" smtClean="0"/>
              <a:t>      Ces techniques peuvent être réalisées sur de nombreux prélèvements: </a:t>
            </a:r>
          </a:p>
          <a:p>
            <a:pPr>
              <a:buNone/>
            </a:pPr>
            <a:r>
              <a:rPr lang="fr-FR" sz="2000" dirty="0" smtClean="0"/>
              <a:t>      plasma, leucocytes, urines, LCR, biopsies, liquide amniotique.</a:t>
            </a:r>
          </a:p>
          <a:p>
            <a:pPr>
              <a:buNone/>
            </a:pPr>
            <a:r>
              <a:rPr lang="fr-FR" sz="2000" dirty="0" smtClean="0"/>
              <a:t>     Quantification de la charge virale permet d’évaluer la cinétique de l’expression virale chez un sujet et d’adapter au mieux la stratégie thérapeutique, chez le sujet transplanté.</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cmv6.jpg"/>
          <p:cNvPicPr>
            <a:picLocks noGrp="1" noChangeAspect="1"/>
          </p:cNvPicPr>
          <p:nvPr>
            <p:ph idx="1"/>
          </p:nvPr>
        </p:nvPicPr>
        <p:blipFill>
          <a:blip r:embed="rId2" cstate="print"/>
          <a:stretch>
            <a:fillRect/>
          </a:stretch>
        </p:blipFill>
        <p:spPr>
          <a:xfrm>
            <a:off x="1383621" y="642918"/>
            <a:ext cx="5760147" cy="5817749"/>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cmv2.gif"/>
          <p:cNvPicPr>
            <a:picLocks noGrp="1" noChangeAspect="1"/>
          </p:cNvPicPr>
          <p:nvPr>
            <p:ph idx="1"/>
          </p:nvPr>
        </p:nvPicPr>
        <p:blipFill>
          <a:blip r:embed="rId2" cstate="print"/>
          <a:stretch>
            <a:fillRect/>
          </a:stretch>
        </p:blipFill>
        <p:spPr>
          <a:xfrm>
            <a:off x="0" y="428604"/>
            <a:ext cx="8143900" cy="6483998"/>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a:bodyPr>
          <a:lstStyle/>
          <a:p>
            <a:pPr algn="ctr">
              <a:buNone/>
            </a:pPr>
            <a:r>
              <a:rPr lang="fr-FR" dirty="0" smtClean="0"/>
              <a:t>   </a:t>
            </a:r>
            <a:r>
              <a:rPr lang="fr-FR" u="sng" dirty="0" smtClean="0"/>
              <a:t>Diagnostic du CMV (Suite):</a:t>
            </a:r>
          </a:p>
          <a:p>
            <a:pPr algn="ctr">
              <a:buNone/>
            </a:pPr>
            <a:r>
              <a:rPr lang="fr-FR" u="sng" dirty="0" smtClean="0"/>
              <a:t>Le Sérodiagnostic:</a:t>
            </a:r>
          </a:p>
          <a:p>
            <a:pPr>
              <a:buNone/>
            </a:pPr>
            <a:r>
              <a:rPr lang="fr-FR" dirty="0" smtClean="0"/>
              <a:t>    </a:t>
            </a:r>
            <a:r>
              <a:rPr lang="fr-FR" sz="2000" dirty="0" smtClean="0"/>
              <a:t>Le diagnostic de primo-infection est porté sur l’apparition des anticorps sériques spécifiques du CMV (séroconversion) entre deux sérums consécutifs prélevés à 7 à 15 jours d’intervalle. </a:t>
            </a:r>
          </a:p>
          <a:p>
            <a:pPr>
              <a:buNone/>
            </a:pPr>
            <a:r>
              <a:rPr lang="fr-FR" sz="2000" dirty="0" smtClean="0"/>
              <a:t>      La présence des anticorps de classe </a:t>
            </a:r>
            <a:r>
              <a:rPr lang="fr-FR" sz="2000" dirty="0" err="1" smtClean="0"/>
              <a:t>IgM</a:t>
            </a:r>
            <a:r>
              <a:rPr lang="fr-FR" sz="2000" dirty="0" smtClean="0"/>
              <a:t>, synonyme de primo-infection, observée dans près de la moitié des infections secondaires.</a:t>
            </a:r>
          </a:p>
          <a:p>
            <a:pPr>
              <a:buNone/>
            </a:pPr>
            <a:r>
              <a:rPr lang="fr-FR" sz="2000" dirty="0" smtClean="0"/>
              <a:t>      Une infection récente se traduit par une faible avidité des </a:t>
            </a:r>
            <a:r>
              <a:rPr lang="fr-FR" sz="2000" dirty="0" err="1" smtClean="0"/>
              <a:t>IgG</a:t>
            </a:r>
            <a:r>
              <a:rPr lang="fr-FR" sz="2000" dirty="0" smtClean="0"/>
              <a:t>. </a:t>
            </a:r>
          </a:p>
          <a:p>
            <a:pPr>
              <a:buNone/>
            </a:pPr>
            <a:r>
              <a:rPr lang="fr-FR" sz="2000" dirty="0" smtClean="0"/>
              <a:t>      Le statut immunitaire (séropositivité anti-CMV) est défini par la présence d’</a:t>
            </a:r>
            <a:r>
              <a:rPr lang="fr-FR" sz="2000" dirty="0" err="1" smtClean="0"/>
              <a:t>IgG</a:t>
            </a:r>
            <a:r>
              <a:rPr lang="fr-FR" sz="2000" dirty="0" smtClean="0"/>
              <a:t> spécifiques dans le sérum. </a:t>
            </a:r>
          </a:p>
          <a:p>
            <a:pPr>
              <a:buNone/>
            </a:pPr>
            <a:r>
              <a:rPr lang="fr-FR" sz="2000" dirty="0" smtClean="0"/>
              <a:t>      Il est systématiquement recherché chez les donneurs de sang ou de tissus, et préconisé chez les femmes enceintes. </a:t>
            </a:r>
          </a:p>
          <a:p>
            <a:pPr>
              <a:buNone/>
            </a:pPr>
            <a:endParaRPr lang="fr-FR" sz="2000" dirty="0" smtClean="0"/>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a:bodyPr>
          <a:lstStyle/>
          <a:p>
            <a:pPr algn="ctr">
              <a:buNone/>
            </a:pPr>
            <a:r>
              <a:rPr lang="fr-FR" dirty="0" smtClean="0"/>
              <a:t>   </a:t>
            </a:r>
            <a:endParaRPr lang="fr-FR" dirty="0" smtClean="0"/>
          </a:p>
          <a:p>
            <a:pPr algn="ctr">
              <a:buNone/>
            </a:pPr>
            <a:r>
              <a:rPr lang="fr-FR" dirty="0" smtClean="0"/>
              <a:t> </a:t>
            </a:r>
            <a:r>
              <a:rPr lang="fr-FR" u="sng" dirty="0" smtClean="0"/>
              <a:t>le Diagnostic du CMV (Suite</a:t>
            </a:r>
            <a:r>
              <a:rPr lang="fr-FR" u="sng" dirty="0" smtClean="0"/>
              <a:t>)</a:t>
            </a:r>
            <a:r>
              <a:rPr lang="fr-FR" dirty="0" smtClean="0"/>
              <a:t>:</a:t>
            </a:r>
          </a:p>
          <a:p>
            <a:pPr algn="ctr">
              <a:buNone/>
            </a:pPr>
            <a:endParaRPr lang="fr-FR" dirty="0" smtClean="0"/>
          </a:p>
          <a:p>
            <a:pPr algn="ctr">
              <a:buNone/>
            </a:pPr>
            <a:r>
              <a:rPr lang="fr-FR" dirty="0" smtClean="0"/>
              <a:t>  </a:t>
            </a:r>
            <a:r>
              <a:rPr lang="fr-FR" sz="2000" dirty="0" smtClean="0"/>
              <a:t>Chez les patients immunodéprimés, le diagnostic de maladie à CMV repose sur:</a:t>
            </a:r>
          </a:p>
          <a:p>
            <a:pPr>
              <a:buNone/>
            </a:pPr>
            <a:r>
              <a:rPr lang="fr-FR" sz="2000" dirty="0" smtClean="0"/>
              <a:t>       - la mise en évidence directe du virus ou de ses structures dans l’organe atteint, </a:t>
            </a:r>
          </a:p>
          <a:p>
            <a:pPr>
              <a:buNone/>
            </a:pPr>
            <a:r>
              <a:rPr lang="fr-FR" sz="2000" dirty="0" smtClean="0"/>
              <a:t>        - à la recherche directe du virus dans le sang témoignant d’une dissémination sanguine. </a:t>
            </a:r>
          </a:p>
          <a:p>
            <a:pPr>
              <a:buNone/>
            </a:pPr>
            <a:r>
              <a:rPr lang="fr-FR" sz="2000" dirty="0" smtClean="0"/>
              <a:t>      Après avoir apporté la preuve de la primo-infection chez la mère, le diagnostic d’infection in utero peut être apporté pendant la grossesse par la recherche du virus dans le liquide amniotique, au moins 7 semaines après la primo-infection. </a:t>
            </a:r>
          </a:p>
          <a:p>
            <a:pPr>
              <a:buNone/>
            </a:pPr>
            <a:r>
              <a:rPr lang="fr-FR" dirty="0" smtClean="0"/>
              <a:t>  </a:t>
            </a:r>
            <a:r>
              <a:rPr lang="fr-FR" sz="2000" dirty="0" smtClean="0"/>
              <a:t>Chez le nouveau-né, la mise en évidence d’une excrétion virale dans les urines (</a:t>
            </a:r>
            <a:r>
              <a:rPr lang="fr-FR" sz="2000" dirty="0" err="1" smtClean="0"/>
              <a:t>virurie</a:t>
            </a:r>
            <a:r>
              <a:rPr lang="fr-FR" sz="2000" dirty="0" smtClean="0"/>
              <a:t>) avant le 15</a:t>
            </a:r>
            <a:r>
              <a:rPr lang="fr-FR" sz="2000" baseline="30000" dirty="0" smtClean="0"/>
              <a:t>ème </a:t>
            </a:r>
            <a:r>
              <a:rPr lang="fr-FR" sz="2000" dirty="0" smtClean="0"/>
              <a:t>jour de vie signe l’infection congénitale. </a:t>
            </a:r>
          </a:p>
          <a:p>
            <a:pPr>
              <a:buNone/>
            </a:pPr>
            <a:r>
              <a:rPr lang="fr-FR" sz="2000" dirty="0" smtClean="0"/>
              <a:t>          Le virus peut aussi être recherché dans le sang (virémie).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pic>
        <p:nvPicPr>
          <p:cNvPr id="4710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ctr">
              <a:buNone/>
            </a:pPr>
            <a:r>
              <a:rPr lang="fr-FR" b="1" i="1" dirty="0" smtClean="0"/>
              <a:t>    </a:t>
            </a:r>
            <a:r>
              <a:rPr lang="fr-FR" sz="3500" u="sng" dirty="0" smtClean="0"/>
              <a:t>Le traitement de l’infection à CMV</a:t>
            </a:r>
            <a:r>
              <a:rPr lang="fr-FR" sz="3500" dirty="0" smtClean="0"/>
              <a:t>:</a:t>
            </a:r>
          </a:p>
          <a:p>
            <a:pPr algn="ctr">
              <a:buNone/>
            </a:pPr>
            <a:r>
              <a:rPr lang="fr-FR" sz="2400" u="sng" dirty="0" smtClean="0"/>
              <a:t>Traitement curatif </a:t>
            </a:r>
            <a:r>
              <a:rPr lang="fr-FR" sz="2000" b="1" u="sng" dirty="0" smtClean="0"/>
              <a:t>:</a:t>
            </a:r>
          </a:p>
          <a:p>
            <a:pPr>
              <a:buFont typeface="Wingdings" pitchFamily="2" charset="2"/>
              <a:buChar char="Ø"/>
            </a:pPr>
            <a:r>
              <a:rPr lang="fr-FR" sz="2000" b="1" dirty="0" smtClean="0"/>
              <a:t> </a:t>
            </a:r>
            <a:r>
              <a:rPr lang="fr-FR" sz="2000" u="sng" dirty="0" smtClean="0"/>
              <a:t>Inhibiteurs de l’ADN polymérase virale:</a:t>
            </a:r>
          </a:p>
          <a:p>
            <a:pPr>
              <a:buNone/>
            </a:pPr>
            <a:r>
              <a:rPr lang="fr-FR" sz="2000" dirty="0" smtClean="0"/>
              <a:t>      Trois molécules sont disponibles pour le traitement des infections à CMVH : </a:t>
            </a:r>
          </a:p>
          <a:p>
            <a:pPr>
              <a:buNone/>
            </a:pPr>
            <a:r>
              <a:rPr lang="fr-FR" sz="2000" dirty="0" smtClean="0"/>
              <a:t>      un analogue </a:t>
            </a:r>
            <a:r>
              <a:rPr lang="fr-FR" sz="2000" dirty="0" err="1" smtClean="0"/>
              <a:t>nucléosidique</a:t>
            </a:r>
            <a:r>
              <a:rPr lang="fr-FR" sz="2000" dirty="0" smtClean="0"/>
              <a:t>, le </a:t>
            </a:r>
            <a:r>
              <a:rPr lang="fr-FR" sz="2000" dirty="0" err="1" smtClean="0"/>
              <a:t>ganciclovir</a:t>
            </a:r>
            <a:r>
              <a:rPr lang="fr-FR" sz="2000" dirty="0" smtClean="0"/>
              <a:t> [GCV] (</a:t>
            </a:r>
            <a:r>
              <a:rPr lang="fr-FR" sz="2000" dirty="0" err="1" smtClean="0"/>
              <a:t>Cymevan</a:t>
            </a:r>
            <a:r>
              <a:rPr lang="fr-FR" sz="2000" dirty="0" smtClean="0"/>
              <a:t>®) et </a:t>
            </a:r>
          </a:p>
          <a:p>
            <a:pPr>
              <a:buNone/>
            </a:pPr>
            <a:r>
              <a:rPr lang="fr-FR" sz="2000" dirty="0" smtClean="0"/>
              <a:t>      sa </a:t>
            </a:r>
            <a:r>
              <a:rPr lang="fr-FR" sz="2000" dirty="0" err="1" smtClean="0"/>
              <a:t>prodrogue</a:t>
            </a:r>
            <a:r>
              <a:rPr lang="fr-FR" sz="2000" dirty="0" smtClean="0"/>
              <a:t> le </a:t>
            </a:r>
            <a:r>
              <a:rPr lang="fr-FR" sz="2000" dirty="0" err="1" smtClean="0"/>
              <a:t>valganciclovir</a:t>
            </a:r>
            <a:r>
              <a:rPr lang="fr-FR" sz="2000" dirty="0" smtClean="0"/>
              <a:t> [VGCV] (</a:t>
            </a:r>
            <a:r>
              <a:rPr lang="fr-FR" sz="2000" dirty="0" err="1" smtClean="0"/>
              <a:t>Rovalcyte</a:t>
            </a:r>
            <a:r>
              <a:rPr lang="fr-FR" sz="2000" dirty="0" smtClean="0"/>
              <a:t>®),</a:t>
            </a:r>
          </a:p>
          <a:p>
            <a:pPr>
              <a:buNone/>
            </a:pPr>
            <a:r>
              <a:rPr lang="fr-FR" sz="2000" dirty="0" smtClean="0"/>
              <a:t>      un analogue </a:t>
            </a:r>
            <a:r>
              <a:rPr lang="fr-FR" sz="2000" dirty="0" err="1" smtClean="0"/>
              <a:t>nucléosidique</a:t>
            </a:r>
            <a:r>
              <a:rPr lang="fr-FR" sz="2000" dirty="0" smtClean="0"/>
              <a:t> </a:t>
            </a:r>
            <a:r>
              <a:rPr lang="fr-FR" sz="2000" dirty="0" err="1" smtClean="0"/>
              <a:t>monophosphaté</a:t>
            </a:r>
            <a:r>
              <a:rPr lang="fr-FR" sz="2000" dirty="0" smtClean="0"/>
              <a:t> le </a:t>
            </a:r>
            <a:r>
              <a:rPr lang="fr-FR" sz="2000" dirty="0" err="1" smtClean="0"/>
              <a:t>cidofovir</a:t>
            </a:r>
            <a:r>
              <a:rPr lang="fr-FR" sz="2000" dirty="0" smtClean="0"/>
              <a:t> [CDV] (</a:t>
            </a:r>
            <a:r>
              <a:rPr lang="fr-FR" sz="2000" dirty="0" err="1" smtClean="0"/>
              <a:t>Vistide</a:t>
            </a:r>
            <a:r>
              <a:rPr lang="fr-FR" sz="2000" dirty="0" smtClean="0"/>
              <a:t>®), et </a:t>
            </a:r>
          </a:p>
          <a:p>
            <a:pPr>
              <a:buNone/>
            </a:pPr>
            <a:r>
              <a:rPr lang="fr-FR" sz="2000" dirty="0" smtClean="0"/>
              <a:t>      un analogue de pyrophosphate inorganique, le </a:t>
            </a:r>
            <a:r>
              <a:rPr lang="fr-FR" sz="2000" dirty="0" err="1" smtClean="0"/>
              <a:t>foscarnet</a:t>
            </a:r>
            <a:r>
              <a:rPr lang="fr-FR" sz="2000" dirty="0" smtClean="0"/>
              <a:t> [FOS] (</a:t>
            </a:r>
            <a:r>
              <a:rPr lang="fr-FR" sz="2000" dirty="0" err="1" smtClean="0"/>
              <a:t>Foscavir</a:t>
            </a:r>
            <a:r>
              <a:rPr lang="fr-FR" sz="2000" dirty="0" smtClean="0"/>
              <a:t>®). </a:t>
            </a:r>
          </a:p>
          <a:p>
            <a:pPr>
              <a:buNone/>
            </a:pPr>
            <a:r>
              <a:rPr lang="fr-FR" sz="2000" dirty="0" smtClean="0"/>
              <a:t>    </a:t>
            </a:r>
            <a:endParaRPr lang="fr-FR" sz="2000" dirty="0" smtClean="0"/>
          </a:p>
          <a:p>
            <a:pPr>
              <a:buNone/>
            </a:pPr>
            <a:r>
              <a:rPr lang="fr-FR" sz="2000" dirty="0" smtClean="0"/>
              <a:t> </a:t>
            </a:r>
            <a:r>
              <a:rPr lang="fr-FR" sz="2000" dirty="0" smtClean="0"/>
              <a:t>   </a:t>
            </a:r>
            <a:r>
              <a:rPr lang="fr-FR" sz="2000" dirty="0" smtClean="0"/>
              <a:t>  </a:t>
            </a:r>
            <a:r>
              <a:rPr lang="fr-FR" sz="2000" dirty="0" smtClean="0"/>
              <a:t>Le GCV nécessite une étape de </a:t>
            </a:r>
            <a:r>
              <a:rPr lang="fr-FR" sz="2000" dirty="0" err="1" smtClean="0"/>
              <a:t>primophosphorylation</a:t>
            </a:r>
            <a:r>
              <a:rPr lang="fr-FR" sz="2000" dirty="0" smtClean="0"/>
              <a:t> par la kinase virale UL97 pour être actif. </a:t>
            </a:r>
          </a:p>
          <a:p>
            <a:pPr>
              <a:buNone/>
            </a:pPr>
            <a:r>
              <a:rPr lang="fr-FR" sz="2000" dirty="0" smtClean="0"/>
              <a:t>      Ces molécules présentent une toxicité hématologique pour le GCV et </a:t>
            </a:r>
            <a:endParaRPr lang="fr-FR" sz="2000" dirty="0" smtClean="0"/>
          </a:p>
          <a:p>
            <a:pPr>
              <a:buNone/>
            </a:pPr>
            <a:r>
              <a:rPr lang="fr-FR" sz="2000" dirty="0" smtClean="0"/>
              <a:t> </a:t>
            </a:r>
            <a:r>
              <a:rPr lang="fr-FR" sz="2000" dirty="0" smtClean="0"/>
              <a:t>                                                                   </a:t>
            </a:r>
            <a:r>
              <a:rPr lang="fr-FR" sz="2000" dirty="0" smtClean="0"/>
              <a:t>rénale </a:t>
            </a:r>
            <a:r>
              <a:rPr lang="fr-FR" sz="2000" dirty="0" smtClean="0"/>
              <a:t>pour le CDV et le FOS, </a:t>
            </a:r>
            <a:endParaRPr lang="fr-FR" sz="2000" dirty="0" smtClean="0"/>
          </a:p>
          <a:p>
            <a:pPr>
              <a:buNone/>
            </a:pPr>
            <a:r>
              <a:rPr lang="fr-FR" sz="2000" dirty="0" smtClean="0"/>
              <a:t> </a:t>
            </a:r>
            <a:r>
              <a:rPr lang="fr-FR" sz="2000" dirty="0" smtClean="0"/>
              <a:t>      </a:t>
            </a:r>
            <a:r>
              <a:rPr lang="fr-FR" sz="2000" dirty="0" smtClean="0"/>
              <a:t>compliquant </a:t>
            </a:r>
            <a:r>
              <a:rPr lang="fr-FR" sz="2000" dirty="0" smtClean="0"/>
              <a:t>leur utilisation au long cours.</a:t>
            </a:r>
          </a:p>
          <a:p>
            <a:pPr>
              <a:buNone/>
            </a:pPr>
            <a:r>
              <a:rPr lang="fr-FR" sz="2000" dirty="0" smtClean="0"/>
              <a:t>      L’</a:t>
            </a:r>
            <a:r>
              <a:rPr lang="fr-FR" sz="2000" dirty="0" err="1" smtClean="0"/>
              <a:t>aciclovir</a:t>
            </a:r>
            <a:r>
              <a:rPr lang="fr-FR" sz="2000" dirty="0" smtClean="0"/>
              <a:t> [ACV] (</a:t>
            </a:r>
            <a:r>
              <a:rPr lang="fr-FR" sz="2000" dirty="0" err="1" smtClean="0"/>
              <a:t>Zovirax</a:t>
            </a:r>
            <a:r>
              <a:rPr lang="fr-FR" sz="2000" dirty="0" smtClean="0"/>
              <a:t>®) et sa </a:t>
            </a:r>
            <a:r>
              <a:rPr lang="fr-FR" sz="2000" dirty="0" err="1" smtClean="0"/>
              <a:t>prodrogue</a:t>
            </a:r>
            <a:r>
              <a:rPr lang="fr-FR" sz="2000" dirty="0" smtClean="0"/>
              <a:t> le </a:t>
            </a:r>
            <a:r>
              <a:rPr lang="fr-FR" sz="2000" dirty="0" err="1" smtClean="0"/>
              <a:t>valaciclovir</a:t>
            </a:r>
            <a:r>
              <a:rPr lang="fr-FR" sz="2000" dirty="0" smtClean="0"/>
              <a:t>:</a:t>
            </a:r>
          </a:p>
          <a:p>
            <a:pPr>
              <a:buNone/>
            </a:pPr>
            <a:r>
              <a:rPr lang="fr-FR" sz="2000" dirty="0" smtClean="0"/>
              <a:t> </a:t>
            </a:r>
            <a:r>
              <a:rPr lang="fr-FR" sz="2000" dirty="0" smtClean="0"/>
              <a:t>    </a:t>
            </a:r>
            <a:r>
              <a:rPr lang="fr-FR" sz="2000" dirty="0" smtClean="0"/>
              <a:t>utilisés </a:t>
            </a:r>
            <a:r>
              <a:rPr lang="fr-FR" sz="2000" dirty="0" smtClean="0"/>
              <a:t>uniquement en prophylaxie.</a:t>
            </a:r>
          </a:p>
          <a:p>
            <a:pPr>
              <a:buNone/>
            </a:pPr>
            <a:r>
              <a:rPr lang="fr-FR" sz="2000" dirty="0" smtClean="0"/>
              <a:t>      Toutes ces molécules inhibent l’activité de l’ADN polymérase virale UL54 et sont sans action sur le virus latent.</a:t>
            </a:r>
          </a:p>
          <a:p>
            <a:pPr>
              <a:buNone/>
            </a:pPr>
            <a:endParaRPr lang="fr-FR" sz="2000" dirty="0" smtClean="0"/>
          </a:p>
          <a:p>
            <a:pPr>
              <a:buNone/>
            </a:pPr>
            <a:endParaRPr lang="fr-FR" sz="2000" dirty="0" smtClean="0"/>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endParaRPr lang="fr-FR" dirty="0" smtClean="0"/>
          </a:p>
          <a:p>
            <a:pPr algn="ctr">
              <a:buNone/>
            </a:pPr>
            <a:r>
              <a:rPr lang="fr-FR" dirty="0" smtClean="0"/>
              <a:t>     </a:t>
            </a:r>
            <a:r>
              <a:rPr lang="fr-FR" sz="3000" b="1" u="sng" dirty="0" smtClean="0"/>
              <a:t>Introduction:</a:t>
            </a:r>
          </a:p>
          <a:p>
            <a:pPr>
              <a:buNone/>
            </a:pPr>
            <a:endParaRPr lang="fr-FR" u="sng" dirty="0" smtClean="0"/>
          </a:p>
          <a:p>
            <a:pPr>
              <a:buNone/>
            </a:pPr>
            <a:r>
              <a:rPr lang="fr-FR" dirty="0" smtClean="0"/>
              <a:t>     </a:t>
            </a:r>
            <a:r>
              <a:rPr lang="fr-FR" sz="2400" dirty="0" smtClean="0"/>
              <a:t>Le cytomégalovirus humain (CMV) est un virus strictement humain, ubiquitaire, qui infecte plus de 70% des habitants de la planète</a:t>
            </a:r>
            <a:r>
              <a:rPr lang="fr-FR" sz="2400" dirty="0" smtClean="0"/>
              <a:t>.     </a:t>
            </a:r>
            <a:endParaRPr lang="fr-FR" sz="2400" dirty="0" smtClean="0"/>
          </a:p>
          <a:p>
            <a:pPr>
              <a:buNone/>
            </a:pPr>
            <a:r>
              <a:rPr lang="fr-FR" sz="2400" dirty="0" smtClean="0"/>
              <a:t>      Les primo-infections: inapparentes chez les </a:t>
            </a:r>
            <a:r>
              <a:rPr lang="fr-FR" sz="2400" dirty="0" smtClean="0"/>
              <a:t>personne immunocompétentes</a:t>
            </a:r>
            <a:r>
              <a:rPr lang="fr-FR" sz="2400" dirty="0" smtClean="0"/>
              <a:t>. </a:t>
            </a:r>
          </a:p>
          <a:p>
            <a:pPr>
              <a:buNone/>
            </a:pPr>
            <a:r>
              <a:rPr lang="fr-FR" sz="2400" dirty="0" smtClean="0"/>
              <a:t>      Sa persistance dans l’organisme à l’état latent, et son implication dans de nombreux mécanismes cellulaires en font  un redoutable pathogène opportuniste chez les patients immun déficients, personnes atteintes du syndrome d’immunodéficience acquise (sida) ou receveurs de greffe. </a:t>
            </a:r>
          </a:p>
          <a:p>
            <a:pPr>
              <a:buNone/>
            </a:pPr>
            <a:r>
              <a:rPr lang="fr-FR" sz="2400" dirty="0" smtClean="0"/>
              <a:t>      Sa multiplication chez le fœtus au cours d’une primo-infection maternelle peut être source d’infection congénitale. </a:t>
            </a:r>
          </a:p>
          <a:p>
            <a:pPr>
              <a:buNone/>
            </a:pPr>
            <a:r>
              <a:rPr lang="fr-FR" sz="2400" dirty="0" smtClean="0"/>
              <a:t>     La gravité de l’infection est étroitement liée à la capacité du système immunitaire de l’hôte à la multiplication virale. </a:t>
            </a:r>
          </a:p>
          <a:p>
            <a:pPr>
              <a:buNone/>
            </a:pPr>
            <a:r>
              <a:rPr lang="fr-FR" sz="2400" dirty="0" smtClean="0"/>
              <a:t>    </a:t>
            </a:r>
            <a:r>
              <a:rPr lang="fr-FR" sz="2400" dirty="0" smtClean="0"/>
              <a:t>   </a:t>
            </a:r>
            <a:r>
              <a:rPr lang="fr-FR" sz="2400" dirty="0" smtClean="0"/>
              <a:t>Du fait des progrès du diagnostic et des traitements antiviraux, </a:t>
            </a:r>
          </a:p>
          <a:p>
            <a:pPr>
              <a:buNone/>
            </a:pPr>
            <a:r>
              <a:rPr lang="fr-FR" sz="2400" dirty="0" smtClean="0"/>
              <a:t>      (inhibiteurs de la réplication virale), des changements épidémiologiques, l’incidence et le pronostic de la maladie à CMV ont évolué. </a:t>
            </a:r>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normAutofit/>
          </a:bodyPr>
          <a:lstStyle/>
          <a:p>
            <a:r>
              <a:rPr lang="fr-FR" sz="2800" u="sng" dirty="0" smtClean="0"/>
              <a:t>Les antiviraux anti CMVH:</a:t>
            </a:r>
            <a:endParaRPr lang="fr-FR" sz="2800" u="sng" dirty="0"/>
          </a:p>
        </p:txBody>
      </p:sp>
      <p:pic>
        <p:nvPicPr>
          <p:cNvPr id="5" name="Espace réservé du contenu 4" descr="rcmv.jpg"/>
          <p:cNvPicPr>
            <a:picLocks noGrp="1" noChangeAspect="1"/>
          </p:cNvPicPr>
          <p:nvPr>
            <p:ph idx="1"/>
          </p:nvPr>
        </p:nvPicPr>
        <p:blipFill>
          <a:blip r:embed="rId2"/>
          <a:stretch>
            <a:fillRect/>
          </a:stretch>
        </p:blipFill>
        <p:spPr>
          <a:xfrm>
            <a:off x="642911" y="1000109"/>
            <a:ext cx="8501090" cy="585789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normAutofit/>
          </a:bodyPr>
          <a:lstStyle/>
          <a:p>
            <a:r>
              <a:rPr lang="fr-FR" sz="2400" u="sng" dirty="0" smtClean="0"/>
              <a:t>Les antiviraux:</a:t>
            </a: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r>
              <a:rPr lang="fr-FR" sz="2000" dirty="0" smtClean="0"/>
              <a:t>Le </a:t>
            </a:r>
            <a:r>
              <a:rPr lang="fr-FR" sz="2000" dirty="0" err="1" smtClean="0"/>
              <a:t>létermovir</a:t>
            </a:r>
            <a:r>
              <a:rPr lang="fr-FR" sz="2000" dirty="0" smtClean="0"/>
              <a:t> a pour indication, dans le RCP, la prophylaxie de la réactivation du cytomégalovirus (CMV) chez les patients receveurs d’une allogreffe de cellules souches hématopoïétiques. </a:t>
            </a:r>
            <a:endParaRPr lang="fr-FR" sz="2000" dirty="0" smtClean="0"/>
          </a:p>
          <a:p>
            <a:r>
              <a:rPr lang="fr-FR" sz="2000" dirty="0" err="1" smtClean="0"/>
              <a:t>Maribavir</a:t>
            </a:r>
            <a:r>
              <a:rPr lang="fr-FR" sz="2000" dirty="0" smtClean="0"/>
              <a:t>: aussi chez les patients receveurs d’une greffe d‘organe solide (RCP).</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a:bodyPr>
          <a:lstStyle/>
          <a:p>
            <a:pPr algn="ctr">
              <a:buNone/>
            </a:pPr>
            <a:endParaRPr lang="fr-FR" sz="3600" u="sng" dirty="0" smtClean="0"/>
          </a:p>
          <a:p>
            <a:pPr algn="ctr">
              <a:buNone/>
            </a:pPr>
            <a:r>
              <a:rPr lang="fr-FR" sz="3600" u="sng" dirty="0" smtClean="0"/>
              <a:t>Le </a:t>
            </a:r>
            <a:r>
              <a:rPr lang="fr-FR" sz="3600" u="sng" dirty="0" smtClean="0"/>
              <a:t>Traitement de l’infection à CMV (Suite</a:t>
            </a:r>
            <a:r>
              <a:rPr lang="fr-FR" sz="3600" u="sng" dirty="0" smtClean="0"/>
              <a:t>):</a:t>
            </a:r>
          </a:p>
          <a:p>
            <a:pPr algn="ctr">
              <a:buNone/>
            </a:pPr>
            <a:endParaRPr lang="fr-FR" sz="3600" u="sng" dirty="0" smtClean="0"/>
          </a:p>
          <a:p>
            <a:pPr>
              <a:buFont typeface="Wingdings" pitchFamily="2" charset="2"/>
              <a:buChar char="Ø"/>
            </a:pPr>
            <a:r>
              <a:rPr lang="fr-FR" sz="2000" dirty="0" smtClean="0"/>
              <a:t>Immunoglobulines intraveineuses:</a:t>
            </a:r>
          </a:p>
          <a:p>
            <a:pPr>
              <a:buNone/>
            </a:pPr>
            <a:r>
              <a:rPr lang="fr-FR" sz="2000" dirty="0" smtClean="0"/>
              <a:t>Les immunoglobulines sont parfois proposées seules ou en association avec la</a:t>
            </a:r>
          </a:p>
          <a:p>
            <a:pPr>
              <a:buNone/>
            </a:pPr>
            <a:r>
              <a:rPr lang="fr-FR" sz="2000" dirty="0" smtClean="0"/>
              <a:t>chimiothérapie antivirale sous forme d’immunoglobulines polyvalentes ou</a:t>
            </a:r>
          </a:p>
          <a:p>
            <a:pPr>
              <a:buNone/>
            </a:pPr>
            <a:r>
              <a:rPr lang="fr-FR" sz="2000" dirty="0" smtClean="0"/>
              <a:t>d’immunoglobulines spécifiques anti-CMVH.</a:t>
            </a:r>
          </a:p>
          <a:p>
            <a:pPr>
              <a:buNone/>
            </a:pPr>
            <a:endParaRPr lang="fr-FR" sz="2000" u="sng" dirty="0" smtClean="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669360"/>
          </a:xfrm>
        </p:spPr>
        <p:txBody>
          <a:bodyPr/>
          <a:lstStyle/>
          <a:p>
            <a:r>
              <a:rPr lang="fr-FR" b="1" dirty="0" smtClean="0"/>
              <a:t>Manifestations cliniques de l’infection à CMV:</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graphicFrame>
        <p:nvGraphicFramePr>
          <p:cNvPr id="5" name="Tableau 4"/>
          <p:cNvGraphicFramePr>
            <a:graphicFrameLocks noGrp="1"/>
          </p:cNvGraphicFramePr>
          <p:nvPr/>
        </p:nvGraphicFramePr>
        <p:xfrm>
          <a:off x="0" y="-8199"/>
          <a:ext cx="9144000" cy="7472778"/>
        </p:xfrm>
        <a:graphic>
          <a:graphicData uri="http://schemas.openxmlformats.org/drawingml/2006/table">
            <a:tbl>
              <a:tblPr firstRow="1" bandRow="1">
                <a:tableStyleId>{5C22544A-7EE6-4342-B048-85BDC9FD1C3A}</a:tableStyleId>
              </a:tblPr>
              <a:tblGrid>
                <a:gridCol w="4090737"/>
                <a:gridCol w="5053263"/>
              </a:tblGrid>
              <a:tr h="6272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1" i="1" kern="1200" baseline="0" dirty="0" smtClean="0">
                          <a:solidFill>
                            <a:schemeClr val="lt1"/>
                          </a:solidFill>
                          <a:latin typeface="+mn-lt"/>
                          <a:ea typeface="+mn-ea"/>
                          <a:cs typeface="+mn-cs"/>
                        </a:rPr>
                        <a:t>Contexte de survenue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1" i="1" kern="1200" baseline="0" dirty="0" smtClean="0">
                          <a:solidFill>
                            <a:schemeClr val="lt1"/>
                          </a:solidFill>
                          <a:latin typeface="+mn-lt"/>
                          <a:ea typeface="+mn-ea"/>
                          <a:cs typeface="+mn-cs"/>
                        </a:rPr>
                        <a:t>Principales manifestations cliniques 	</a:t>
                      </a:r>
                    </a:p>
                    <a:p>
                      <a:endParaRPr lang="fr-FR" dirty="0"/>
                    </a:p>
                  </a:txBody>
                  <a:tcPr/>
                </a:tc>
              </a:tr>
              <a:tr h="1433664">
                <a:tc>
                  <a:txBody>
                    <a:bodyPr/>
                    <a:lstStyle/>
                    <a:p>
                      <a:r>
                        <a:rPr lang="fr-FR" sz="1800" kern="1200" baseline="0" dirty="0" smtClean="0">
                          <a:solidFill>
                            <a:schemeClr val="dk1"/>
                          </a:solidFill>
                          <a:latin typeface="+mn-lt"/>
                          <a:ea typeface="+mn-ea"/>
                          <a:cs typeface="+mn-cs"/>
                        </a:rPr>
                        <a:t>Primo-infection de l’adulte immunocompétent et du grand enfant </a:t>
                      </a:r>
                    </a:p>
                    <a:p>
                      <a:r>
                        <a:rPr lang="fr-FR" sz="1800" kern="1200" baseline="0" dirty="0" smtClean="0">
                          <a:solidFill>
                            <a:schemeClr val="dk1"/>
                          </a:solidFill>
                          <a:latin typeface="+mn-lt"/>
                          <a:ea typeface="+mn-ea"/>
                          <a:cs typeface="+mn-cs"/>
                        </a:rPr>
                        <a:t>Réactivations-réinfections 	</a:t>
                      </a:r>
                    </a:p>
                    <a:p>
                      <a:endParaRPr lang="fr-FR" dirty="0"/>
                    </a:p>
                  </a:txBody>
                  <a:tcPr/>
                </a:tc>
                <a:tc>
                  <a:txBody>
                    <a:bodyPr/>
                    <a:lstStyle/>
                    <a:p>
                      <a:r>
                        <a:rPr lang="fr-FR" sz="1800" kern="1200" baseline="0" dirty="0" smtClean="0">
                          <a:solidFill>
                            <a:schemeClr val="dk1"/>
                          </a:solidFill>
                          <a:latin typeface="+mn-lt"/>
                          <a:ea typeface="+mn-ea"/>
                          <a:cs typeface="+mn-cs"/>
                        </a:rPr>
                        <a:t>Asymptomatique (90%) </a:t>
                      </a:r>
                    </a:p>
                    <a:p>
                      <a:r>
                        <a:rPr lang="fr-FR" sz="1800" kern="1200" baseline="0" dirty="0" smtClean="0">
                          <a:solidFill>
                            <a:schemeClr val="dk1"/>
                          </a:solidFill>
                          <a:latin typeface="+mn-lt"/>
                          <a:ea typeface="+mn-ea"/>
                          <a:cs typeface="+mn-cs"/>
                        </a:rPr>
                        <a:t>Syndrome mononucléosique </a:t>
                      </a:r>
                    </a:p>
                    <a:p>
                      <a:endParaRPr lang="fr-FR" sz="1800" kern="1200" baseline="0" dirty="0" smtClean="0">
                        <a:solidFill>
                          <a:schemeClr val="dk1"/>
                        </a:solidFill>
                        <a:latin typeface="+mn-lt"/>
                        <a:ea typeface="+mn-ea"/>
                        <a:cs typeface="+mn-cs"/>
                      </a:endParaRPr>
                    </a:p>
                    <a:p>
                      <a:r>
                        <a:rPr lang="fr-FR" sz="1800" kern="1200" baseline="0" dirty="0" smtClean="0">
                          <a:solidFill>
                            <a:schemeClr val="dk1"/>
                          </a:solidFill>
                          <a:latin typeface="+mn-lt"/>
                          <a:ea typeface="+mn-ea"/>
                          <a:cs typeface="+mn-cs"/>
                        </a:rPr>
                        <a:t>Asymptomatiques 	</a:t>
                      </a:r>
                    </a:p>
                    <a:p>
                      <a:endParaRPr lang="fr-FR" dirty="0"/>
                    </a:p>
                  </a:txBody>
                  <a:tcPr/>
                </a:tc>
              </a:tr>
              <a:tr h="13349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smtClean="0">
                          <a:solidFill>
                            <a:schemeClr val="dk1"/>
                          </a:solidFill>
                          <a:latin typeface="+mn-lt"/>
                          <a:ea typeface="+mn-ea"/>
                          <a:cs typeface="+mn-cs"/>
                        </a:rPr>
                        <a:t>Infection congénitale 	</a:t>
                      </a:r>
                    </a:p>
                    <a:p>
                      <a:endParaRPr lang="fr-FR" dirty="0"/>
                    </a:p>
                  </a:txBody>
                  <a:tcPr/>
                </a:tc>
                <a:tc>
                  <a:txBody>
                    <a:bodyPr/>
                    <a:lstStyle/>
                    <a:p>
                      <a:r>
                        <a:rPr lang="fr-FR" sz="1800" kern="1200" baseline="0" dirty="0" smtClean="0">
                          <a:solidFill>
                            <a:schemeClr val="dk1"/>
                          </a:solidFill>
                          <a:latin typeface="+mn-lt"/>
                          <a:ea typeface="+mn-ea"/>
                          <a:cs typeface="+mn-cs"/>
                        </a:rPr>
                        <a:t>Asymptomatique </a:t>
                      </a:r>
                    </a:p>
                    <a:p>
                      <a:r>
                        <a:rPr lang="fr-FR" sz="1800" kern="1200" baseline="0" dirty="0" smtClean="0">
                          <a:solidFill>
                            <a:schemeClr val="dk1"/>
                          </a:solidFill>
                          <a:latin typeface="+mn-lt"/>
                          <a:ea typeface="+mn-ea"/>
                          <a:cs typeface="+mn-cs"/>
                        </a:rPr>
                        <a:t>Retard psychomoteur, surdité </a:t>
                      </a:r>
                    </a:p>
                    <a:p>
                      <a:r>
                        <a:rPr lang="fr-FR" sz="1800" kern="1200" baseline="0" dirty="0" err="1" smtClean="0">
                          <a:solidFill>
                            <a:schemeClr val="dk1"/>
                          </a:solidFill>
                          <a:latin typeface="+mn-lt"/>
                          <a:ea typeface="+mn-ea"/>
                          <a:cs typeface="+mn-cs"/>
                        </a:rPr>
                        <a:t>Embryofoetopathie</a:t>
                      </a:r>
                      <a:r>
                        <a:rPr lang="fr-FR" sz="1800" kern="1200" baseline="0" dirty="0" smtClean="0">
                          <a:solidFill>
                            <a:schemeClr val="dk1"/>
                          </a:solidFill>
                          <a:latin typeface="+mn-lt"/>
                          <a:ea typeface="+mn-ea"/>
                          <a:cs typeface="+mn-cs"/>
                        </a:rPr>
                        <a:t> disséminée (MIC), décès 	</a:t>
                      </a:r>
                    </a:p>
                    <a:p>
                      <a:endParaRPr lang="fr-FR" dirty="0"/>
                    </a:p>
                  </a:txBody>
                  <a:tcPr/>
                </a:tc>
              </a:tr>
              <a:tr h="896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smtClean="0">
                          <a:solidFill>
                            <a:schemeClr val="dk1"/>
                          </a:solidFill>
                          <a:latin typeface="+mn-lt"/>
                          <a:ea typeface="+mn-ea"/>
                          <a:cs typeface="+mn-cs"/>
                        </a:rPr>
                        <a:t>Infection périnatale 	</a:t>
                      </a:r>
                    </a:p>
                    <a:p>
                      <a:endParaRPr lang="fr-FR" dirty="0"/>
                    </a:p>
                  </a:txBody>
                  <a:tcPr/>
                </a:tc>
                <a:tc>
                  <a:txBody>
                    <a:bodyPr/>
                    <a:lstStyle/>
                    <a:p>
                      <a:r>
                        <a:rPr lang="fr-FR" sz="1800" kern="1200" baseline="0" dirty="0" smtClean="0">
                          <a:solidFill>
                            <a:schemeClr val="dk1"/>
                          </a:solidFill>
                          <a:latin typeface="+mn-lt"/>
                          <a:ea typeface="+mn-ea"/>
                          <a:cs typeface="+mn-cs"/>
                        </a:rPr>
                        <a:t>Asymptomatique </a:t>
                      </a:r>
                    </a:p>
                    <a:p>
                      <a:r>
                        <a:rPr lang="fr-FR" sz="1800" kern="1200" baseline="0" dirty="0" smtClean="0">
                          <a:solidFill>
                            <a:schemeClr val="dk1"/>
                          </a:solidFill>
                          <a:latin typeface="+mn-lt"/>
                          <a:ea typeface="+mn-ea"/>
                          <a:cs typeface="+mn-cs"/>
                        </a:rPr>
                        <a:t>Pneumopathie interstitielle bénigne 	</a:t>
                      </a:r>
                    </a:p>
                    <a:p>
                      <a:endParaRPr lang="fr-FR" dirty="0"/>
                    </a:p>
                  </a:txBody>
                  <a:tcPr/>
                </a:tc>
              </a:tr>
              <a:tr h="8343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smtClean="0">
                          <a:solidFill>
                            <a:schemeClr val="dk1"/>
                          </a:solidFill>
                          <a:latin typeface="+mn-lt"/>
                          <a:ea typeface="+mn-ea"/>
                          <a:cs typeface="+mn-cs"/>
                        </a:rPr>
                        <a:t>Infection du nouveau-né prématuré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smtClean="0">
                          <a:solidFill>
                            <a:schemeClr val="dk1"/>
                          </a:solidFill>
                          <a:latin typeface="+mn-lt"/>
                          <a:ea typeface="+mn-ea"/>
                          <a:cs typeface="+mn-cs"/>
                        </a:rPr>
                        <a:t>Infection grave, avec pneumopathie </a:t>
                      </a:r>
                    </a:p>
                  </a:txBody>
                  <a:tcPr/>
                </a:tc>
              </a:tr>
              <a:tr h="2240100">
                <a:tc>
                  <a:txBody>
                    <a:bodyPr/>
                    <a:lstStyle/>
                    <a:p>
                      <a:r>
                        <a:rPr lang="fr-FR" sz="1800" kern="1200" baseline="0" dirty="0" smtClean="0">
                          <a:solidFill>
                            <a:schemeClr val="dk1"/>
                          </a:solidFill>
                          <a:latin typeface="+mn-lt"/>
                          <a:ea typeface="+mn-ea"/>
                          <a:cs typeface="+mn-cs"/>
                        </a:rPr>
                        <a:t>Primo-infection des personnes immunodéprimées </a:t>
                      </a:r>
                    </a:p>
                    <a:p>
                      <a:r>
                        <a:rPr lang="fr-FR" sz="1800" kern="1200" baseline="0" dirty="0" smtClean="0">
                          <a:solidFill>
                            <a:schemeClr val="dk1"/>
                          </a:solidFill>
                          <a:latin typeface="+mn-lt"/>
                          <a:ea typeface="+mn-ea"/>
                          <a:cs typeface="+mn-cs"/>
                        </a:rPr>
                        <a:t>Transplantation </a:t>
                      </a:r>
                    </a:p>
                    <a:p>
                      <a:r>
                        <a:rPr lang="fr-FR" sz="1800" kern="1200" baseline="0" dirty="0" smtClean="0">
                          <a:solidFill>
                            <a:schemeClr val="dk1"/>
                          </a:solidFill>
                          <a:latin typeface="+mn-lt"/>
                          <a:ea typeface="+mn-ea"/>
                          <a:cs typeface="+mn-cs"/>
                        </a:rPr>
                        <a:t>Greffe de moelle </a:t>
                      </a:r>
                    </a:p>
                    <a:p>
                      <a:r>
                        <a:rPr lang="fr-FR" sz="1800" kern="1200" baseline="0" dirty="0" smtClean="0">
                          <a:solidFill>
                            <a:schemeClr val="dk1"/>
                          </a:solidFill>
                          <a:latin typeface="+mn-lt"/>
                          <a:ea typeface="+mn-ea"/>
                          <a:cs typeface="+mn-cs"/>
                        </a:rPr>
                        <a:t>Receveur d’organe </a:t>
                      </a:r>
                    </a:p>
                    <a:p>
                      <a:r>
                        <a:rPr lang="fr-FR" sz="1800" kern="1200" baseline="0" dirty="0" smtClean="0">
                          <a:solidFill>
                            <a:schemeClr val="dk1"/>
                          </a:solidFill>
                          <a:latin typeface="+mn-lt"/>
                          <a:ea typeface="+mn-ea"/>
                          <a:cs typeface="+mn-cs"/>
                        </a:rPr>
                        <a:t>Sida (&lt;100 lymphocytes CD4+/mm3 de sang 	</a:t>
                      </a:r>
                    </a:p>
                    <a:p>
                      <a:endParaRPr lang="fr-FR" dirty="0"/>
                    </a:p>
                  </a:txBody>
                  <a:tcPr/>
                </a:tc>
                <a:tc>
                  <a:txBody>
                    <a:bodyPr/>
                    <a:lstStyle/>
                    <a:p>
                      <a:r>
                        <a:rPr lang="fr-FR" sz="1800" kern="1200" baseline="0" dirty="0" smtClean="0">
                          <a:solidFill>
                            <a:schemeClr val="dk1"/>
                          </a:solidFill>
                          <a:latin typeface="+mn-lt"/>
                          <a:ea typeface="+mn-ea"/>
                          <a:cs typeface="+mn-cs"/>
                        </a:rPr>
                        <a:t>Dissémination sanguine avec fièvre persistante </a:t>
                      </a:r>
                    </a:p>
                    <a:p>
                      <a:r>
                        <a:rPr lang="fr-FR" sz="1800" kern="1200" baseline="0" dirty="0" smtClean="0">
                          <a:solidFill>
                            <a:schemeClr val="dk1"/>
                          </a:solidFill>
                          <a:latin typeface="+mn-lt"/>
                          <a:ea typeface="+mn-ea"/>
                          <a:cs typeface="+mn-cs"/>
                        </a:rPr>
                        <a:t>Pneumopathie interstitielle, rejet </a:t>
                      </a:r>
                    </a:p>
                    <a:p>
                      <a:r>
                        <a:rPr lang="fr-FR" sz="1800" kern="1200" baseline="0" dirty="0" smtClean="0">
                          <a:solidFill>
                            <a:schemeClr val="dk1"/>
                          </a:solidFill>
                          <a:latin typeface="+mn-lt"/>
                          <a:ea typeface="+mn-ea"/>
                          <a:cs typeface="+mn-cs"/>
                        </a:rPr>
                        <a:t>Atteinte digestive, pneumopathie, Rejet </a:t>
                      </a:r>
                    </a:p>
                    <a:p>
                      <a:r>
                        <a:rPr lang="fr-FR" sz="1800" kern="1200" baseline="0" dirty="0" smtClean="0">
                          <a:solidFill>
                            <a:schemeClr val="dk1"/>
                          </a:solidFill>
                          <a:latin typeface="+mn-lt"/>
                          <a:ea typeface="+mn-ea"/>
                          <a:cs typeface="+mn-cs"/>
                        </a:rPr>
                        <a:t>Rétinite, colite, atteinte neurologique 	</a:t>
                      </a:r>
                    </a:p>
                    <a:p>
                      <a:endParaRPr lang="fr-FR" dirty="0"/>
                    </a:p>
                  </a:txBody>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04664"/>
            <a:ext cx="9144000" cy="6453336"/>
          </a:xfrm>
        </p:spPr>
        <p:txBody>
          <a:bodyPr>
            <a:normAutofit/>
          </a:bodyPr>
          <a:lstStyle/>
          <a:p>
            <a:pPr algn="ctr">
              <a:buNone/>
            </a:pPr>
            <a:r>
              <a:rPr lang="fr-FR" b="1" i="1" dirty="0" smtClean="0"/>
              <a:t>    </a:t>
            </a:r>
            <a:r>
              <a:rPr lang="fr-FR" sz="3900" b="1" u="sng" dirty="0" smtClean="0"/>
              <a:t>Le virus :</a:t>
            </a:r>
          </a:p>
          <a:p>
            <a:pPr>
              <a:buNone/>
            </a:pPr>
            <a:r>
              <a:rPr lang="fr-FR" dirty="0" smtClean="0"/>
              <a:t>    </a:t>
            </a:r>
            <a:r>
              <a:rPr lang="fr-FR" sz="2000" dirty="0" smtClean="0"/>
              <a:t>Si la maladie des inclusions </a:t>
            </a:r>
            <a:r>
              <a:rPr lang="fr-FR" sz="2000" dirty="0" err="1" smtClean="0"/>
              <a:t>cytomégaliques</a:t>
            </a:r>
            <a:r>
              <a:rPr lang="fr-FR" sz="2000" dirty="0" smtClean="0"/>
              <a:t> est connue depuis 1904, il a fallu attendre 1956 pour isoler le virus responsable : le cytomégalovirus humain CMVH.</a:t>
            </a:r>
          </a:p>
          <a:p>
            <a:pPr>
              <a:buNone/>
            </a:pPr>
            <a:r>
              <a:rPr lang="fr-FR" sz="2000" dirty="0" smtClean="0"/>
              <a:t>      Le CMV est un </a:t>
            </a:r>
            <a:r>
              <a:rPr lang="fr-FR" sz="2000" i="1" dirty="0" err="1" smtClean="0"/>
              <a:t>Herpesviridae</a:t>
            </a:r>
            <a:r>
              <a:rPr lang="fr-FR" sz="2000" dirty="0" smtClean="0"/>
              <a:t>, avec une structure reconnaissable en microscopie électronique et un seul type viral. </a:t>
            </a:r>
          </a:p>
          <a:p>
            <a:pPr>
              <a:buNone/>
            </a:pPr>
            <a:r>
              <a:rPr lang="fr-FR" sz="2000" dirty="0" smtClean="0"/>
              <a:t>      Son génome, un ADN double brin linéaire complètement séquencé.</a:t>
            </a:r>
          </a:p>
          <a:p>
            <a:pPr>
              <a:buNone/>
            </a:pPr>
            <a:r>
              <a:rPr lang="fr-FR" sz="2000" dirty="0" smtClean="0"/>
              <a:t>      C’est le plus long et le plus complexe parmi les herpès virus.</a:t>
            </a:r>
          </a:p>
          <a:p>
            <a:pPr>
              <a:buNone/>
            </a:pPr>
            <a:r>
              <a:rPr lang="fr-FR" sz="2000" dirty="0" smtClean="0"/>
              <a:t>      Il code </a:t>
            </a:r>
            <a:r>
              <a:rPr lang="fr-FR" sz="2000" dirty="0" smtClean="0"/>
              <a:t> </a:t>
            </a:r>
            <a:r>
              <a:rPr lang="fr-FR" sz="2000" dirty="0" smtClean="0"/>
              <a:t>180 protéines, dont 35 protéines constitutives de la particule </a:t>
            </a:r>
            <a:r>
              <a:rPr lang="fr-FR" sz="2000" dirty="0" smtClean="0"/>
              <a:t>virale, </a:t>
            </a:r>
            <a:r>
              <a:rPr lang="fr-FR" sz="2000" dirty="0" smtClean="0"/>
              <a:t>les autres protéines </a:t>
            </a:r>
            <a:r>
              <a:rPr lang="fr-FR" sz="2000" dirty="0" smtClean="0"/>
              <a:t>interviennent </a:t>
            </a:r>
            <a:r>
              <a:rPr lang="fr-FR" sz="2000" dirty="0" smtClean="0"/>
              <a:t>dans la réplication du virus et dans les interactions avec le métabolisme cellulaire.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0" y="3857628"/>
            <a:ext cx="8729634" cy="3000372"/>
          </a:xfrm>
        </p:spPr>
        <p:txBody>
          <a:bodyPr>
            <a:normAutofit fontScale="90000"/>
          </a:bodyPr>
          <a:lstStyle/>
          <a:p>
            <a:r>
              <a:rPr lang="fr-FR" sz="2000" dirty="0" smtClean="0"/>
              <a:t>Figure 1 : Structure d’une particule virale de CMVH. Adaptée d’après </a:t>
            </a:r>
            <a:r>
              <a:rPr lang="fr-FR" sz="2000" dirty="0" err="1" smtClean="0"/>
              <a:t>Gandhy</a:t>
            </a:r>
            <a:r>
              <a:rPr lang="fr-FR" sz="2000" dirty="0" smtClean="0"/>
              <a:t> et al. </a:t>
            </a:r>
            <a:r>
              <a:rPr lang="fr-FR" sz="2000" dirty="0" err="1" smtClean="0"/>
              <a:t>Human</a:t>
            </a:r>
            <a:r>
              <a:rPr lang="fr-FR" sz="2000" dirty="0" smtClean="0"/>
              <a:t/>
            </a:r>
            <a:br>
              <a:rPr lang="fr-FR" sz="2000" dirty="0" smtClean="0"/>
            </a:br>
            <a:r>
              <a:rPr lang="en-US" sz="2000" dirty="0" smtClean="0"/>
              <a:t>cytomegalovirus: clinical aspects, immune regulation, and emerging treatments. The Lancet</a:t>
            </a:r>
            <a:br>
              <a:rPr lang="en-US" sz="2000" dirty="0" smtClean="0"/>
            </a:br>
            <a:r>
              <a:rPr lang="en-US" sz="2000" dirty="0" smtClean="0"/>
              <a:t>Infectious Diseases. 2004 ; 4 : 725–738.</a:t>
            </a:r>
            <a:br>
              <a:rPr lang="en-US" sz="2000" dirty="0" smtClean="0"/>
            </a:br>
            <a:r>
              <a:rPr lang="fr-FR" sz="2000" dirty="0" smtClean="0"/>
              <a:t>La structure du virus est commune aux autres membres de la famille des </a:t>
            </a:r>
            <a:r>
              <a:rPr lang="fr-FR" sz="2000" i="1" dirty="0" err="1" smtClean="0"/>
              <a:t>Herpesviridae</a:t>
            </a:r>
            <a:r>
              <a:rPr lang="fr-FR" sz="2000" i="1" dirty="0" smtClean="0"/>
              <a:t>. Le</a:t>
            </a:r>
            <a:br>
              <a:rPr lang="fr-FR" sz="2000" i="1" dirty="0" smtClean="0"/>
            </a:br>
            <a:r>
              <a:rPr lang="fr-FR" sz="2000" dirty="0" smtClean="0"/>
              <a:t>diamètre du virion varie entre 150 et 200 nm. Il est constitué d’un génome d’ADN</a:t>
            </a:r>
            <a:br>
              <a:rPr lang="fr-FR" sz="2000" dirty="0" smtClean="0"/>
            </a:br>
            <a:r>
              <a:rPr lang="fr-FR" sz="2000" dirty="0" err="1" smtClean="0"/>
              <a:t>bicaténaire</a:t>
            </a:r>
            <a:r>
              <a:rPr lang="fr-FR" sz="2000" dirty="0" smtClean="0"/>
              <a:t> linéaire protégé par une capside icosaédrique séparée de l'enveloppe par</a:t>
            </a:r>
            <a:br>
              <a:rPr lang="fr-FR" sz="2000" dirty="0" smtClean="0"/>
            </a:br>
            <a:r>
              <a:rPr lang="fr-FR" sz="2000" dirty="0" smtClean="0"/>
              <a:t>le tégument (Figure 1).</a:t>
            </a:r>
            <a:endParaRPr lang="fr-FR" sz="2000" dirty="0"/>
          </a:p>
        </p:txBody>
      </p:sp>
      <p:pic>
        <p:nvPicPr>
          <p:cNvPr id="5" name="Espace réservé du contenu 4" descr="cmv1.jpg"/>
          <p:cNvPicPr>
            <a:picLocks noGrp="1" noChangeAspect="1"/>
          </p:cNvPicPr>
          <p:nvPr>
            <p:ph idx="1"/>
          </p:nvPr>
        </p:nvPicPr>
        <p:blipFill>
          <a:blip r:embed="rId2" cstate="print"/>
          <a:stretch>
            <a:fillRect/>
          </a:stretch>
        </p:blipFill>
        <p:spPr>
          <a:xfrm>
            <a:off x="2000232" y="428604"/>
            <a:ext cx="4762500" cy="3429024"/>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cmv2.jpg"/>
          <p:cNvPicPr>
            <a:picLocks noGrp="1" noChangeAspect="1"/>
          </p:cNvPicPr>
          <p:nvPr>
            <p:ph idx="1"/>
          </p:nvPr>
        </p:nvPicPr>
        <p:blipFill>
          <a:blip r:embed="rId2" cstate="print"/>
          <a:stretch>
            <a:fillRect/>
          </a:stretch>
        </p:blipFill>
        <p:spPr>
          <a:xfrm>
            <a:off x="123754" y="214290"/>
            <a:ext cx="8591650" cy="664371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lstStyle/>
          <a:p>
            <a:pPr algn="ctr">
              <a:buNone/>
            </a:pPr>
            <a:r>
              <a:rPr lang="fr-FR" b="1" i="1" dirty="0" smtClean="0"/>
              <a:t>    </a:t>
            </a:r>
            <a:r>
              <a:rPr lang="fr-FR" sz="2400" u="sng" dirty="0" smtClean="0"/>
              <a:t>Pouvoir pathogène: </a:t>
            </a:r>
          </a:p>
          <a:p>
            <a:pPr>
              <a:buNone/>
            </a:pPr>
            <a:r>
              <a:rPr lang="fr-FR" dirty="0" smtClean="0"/>
              <a:t>    </a:t>
            </a:r>
            <a:r>
              <a:rPr lang="fr-FR" sz="2000" dirty="0" smtClean="0"/>
              <a:t>L'acquisition du virus est suivie d'une phase de dissémination sanguine transitoire ou virémie, qui permet au virus d’atteindre ses organes cibles, cellules endothéliales des vaisseaux, épithéliales, fibroblastiques, cellules du système immunitaire, moelle osseuse, cellules du système nerveux central</a:t>
            </a:r>
            <a:r>
              <a:rPr lang="fr-FR" sz="2000" dirty="0" smtClean="0"/>
              <a:t>.</a:t>
            </a:r>
          </a:p>
          <a:p>
            <a:pPr>
              <a:buNone/>
            </a:pPr>
            <a:endParaRPr lang="fr-FR" sz="2000" dirty="0" smtClean="0"/>
          </a:p>
          <a:p>
            <a:pPr>
              <a:buNone/>
            </a:pPr>
            <a:r>
              <a:rPr lang="fr-FR" sz="2000" dirty="0" smtClean="0"/>
              <a:t>       Après la primo-infection, le virus persiste à l’état latent dans l’organisme. </a:t>
            </a:r>
          </a:p>
          <a:p>
            <a:pPr>
              <a:buNone/>
            </a:pPr>
            <a:r>
              <a:rPr lang="fr-FR" sz="2000" dirty="0" smtClean="0"/>
              <a:t>       Des infections secondaires, réinfections par une souche exogène, </a:t>
            </a:r>
          </a:p>
          <a:p>
            <a:pPr>
              <a:buNone/>
            </a:pPr>
            <a:r>
              <a:rPr lang="fr-FR" sz="2000" dirty="0" smtClean="0"/>
              <a:t>       ou réactivations du virus endogène, favorisées par une immunodépression, une stimulation immunitaire </a:t>
            </a:r>
            <a:r>
              <a:rPr lang="fr-FR" sz="2000" dirty="0" err="1" smtClean="0"/>
              <a:t>allogénique</a:t>
            </a:r>
            <a:r>
              <a:rPr lang="fr-FR" sz="2000" dirty="0" smtClean="0"/>
              <a:t>:  possibles. </a:t>
            </a:r>
            <a:endParaRPr lang="fr-FR" sz="2000" dirty="0" smtClean="0"/>
          </a:p>
          <a:p>
            <a:pPr>
              <a:buNone/>
            </a:pPr>
            <a:endParaRPr lang="fr-FR" sz="2000" dirty="0" smtClean="0"/>
          </a:p>
          <a:p>
            <a:pPr>
              <a:buNone/>
            </a:pPr>
            <a:r>
              <a:rPr lang="fr-FR" sz="2000" dirty="0" smtClean="0"/>
              <a:t>       Au cours des réactivations, survenant chez des sujets séropositifs (ayant dans leur sérum des anticorps anti-CMV) le virus excrété au niveau du pharynx et des </a:t>
            </a:r>
            <a:r>
              <a:rPr lang="fr-FR" sz="2000" dirty="0" smtClean="0"/>
              <a:t>urines, constitue </a:t>
            </a:r>
            <a:r>
              <a:rPr lang="fr-FR" sz="2000" dirty="0" smtClean="0"/>
              <a:t>une source potentielle d'infection. </a:t>
            </a:r>
          </a:p>
          <a:p>
            <a:pPr>
              <a:buNone/>
            </a:pPr>
            <a:r>
              <a:rPr lang="fr-FR" sz="2000" dirty="0" smtClean="0"/>
              <a:t>      </a:t>
            </a:r>
            <a:r>
              <a:rPr lang="fr-FR" sz="2000" dirty="0" smtClean="0">
                <a:solidFill>
                  <a:srgbClr val="C00000"/>
                </a:solidFill>
              </a:rPr>
              <a:t>La latence </a:t>
            </a:r>
            <a:r>
              <a:rPr lang="fr-FR" sz="2000" dirty="0" smtClean="0"/>
              <a:t>s'établit dans les </a:t>
            </a:r>
            <a:r>
              <a:rPr lang="fr-FR" sz="2000" dirty="0" smtClean="0">
                <a:solidFill>
                  <a:srgbClr val="C00000"/>
                </a:solidFill>
              </a:rPr>
              <a:t>cellules de l’endothélium des vaisseaux</a:t>
            </a:r>
            <a:r>
              <a:rPr lang="fr-FR" sz="2000" dirty="0" smtClean="0"/>
              <a:t>, dans les </a:t>
            </a:r>
            <a:r>
              <a:rPr lang="fr-FR" sz="2000" dirty="0" smtClean="0">
                <a:solidFill>
                  <a:srgbClr val="C00000"/>
                </a:solidFill>
              </a:rPr>
              <a:t>cellules souches de la moelle osseuse </a:t>
            </a:r>
            <a:r>
              <a:rPr lang="fr-FR" sz="2000" dirty="0" smtClean="0"/>
              <a:t>et dans les </a:t>
            </a:r>
            <a:r>
              <a:rPr lang="fr-FR" sz="2000" dirty="0" smtClean="0">
                <a:solidFill>
                  <a:srgbClr val="C00000"/>
                </a:solidFill>
              </a:rPr>
              <a:t>monocytes du sang périphérique. </a:t>
            </a:r>
          </a:p>
          <a:p>
            <a:pPr>
              <a:buNone/>
            </a:pPr>
            <a:r>
              <a:rPr lang="fr-FR" sz="2000" dirty="0" smtClean="0"/>
              <a:t>       </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144000" cy="6669360"/>
          </a:xfrm>
        </p:spPr>
        <p:txBody>
          <a:bodyPr>
            <a:normAutofit/>
          </a:bodyPr>
          <a:lstStyle/>
          <a:p>
            <a:pPr algn="ctr">
              <a:buNone/>
            </a:pPr>
            <a:r>
              <a:rPr lang="fr-FR" sz="4200" b="1" dirty="0" smtClean="0"/>
              <a:t>     </a:t>
            </a:r>
            <a:r>
              <a:rPr lang="fr-FR" sz="2400" u="sng" dirty="0" smtClean="0"/>
              <a:t>Epidémiologie :</a:t>
            </a:r>
          </a:p>
          <a:p>
            <a:pPr>
              <a:buNone/>
            </a:pPr>
            <a:r>
              <a:rPr lang="fr-FR" dirty="0" smtClean="0"/>
              <a:t>    </a:t>
            </a:r>
            <a:r>
              <a:rPr lang="fr-FR" sz="2000" dirty="0" smtClean="0"/>
              <a:t>Ce virus strictement humain: fragile, transmis par contact étroit avec les larmes, la salive, les urines, le lait maternel, le sperme ou les sécrétions génitales de personnes répliquant activement le virus. </a:t>
            </a:r>
          </a:p>
          <a:p>
            <a:pPr>
              <a:buNone/>
            </a:pPr>
            <a:r>
              <a:rPr lang="fr-FR" sz="2000" dirty="0" smtClean="0"/>
              <a:t>      L’infection est acquise dans la petite enfance, dans les collectivités d’enfants comme les crèches.</a:t>
            </a:r>
          </a:p>
          <a:p>
            <a:pPr>
              <a:buNone/>
            </a:pPr>
            <a:r>
              <a:rPr lang="fr-FR" sz="2000" dirty="0" smtClean="0"/>
              <a:t>      La prévalence des anticorps augmente jusqu’à l’entrée à l’école. </a:t>
            </a:r>
          </a:p>
          <a:p>
            <a:pPr>
              <a:buNone/>
            </a:pPr>
            <a:r>
              <a:rPr lang="fr-FR" sz="2000" dirty="0" smtClean="0"/>
              <a:t>     </a:t>
            </a:r>
            <a:r>
              <a:rPr lang="fr-FR" sz="2000" dirty="0" smtClean="0"/>
              <a:t>  Les </a:t>
            </a:r>
            <a:r>
              <a:rPr lang="fr-FR" sz="2000" dirty="0" smtClean="0"/>
              <a:t>nourrissons infectés excrètent de grandes quantités de virus pendant des périodes prolongées et représentent une source importante de virus. </a:t>
            </a:r>
          </a:p>
          <a:p>
            <a:pPr>
              <a:buNone/>
            </a:pPr>
            <a:r>
              <a:rPr lang="fr-FR" sz="2000" dirty="0" smtClean="0"/>
              <a:t>      Ce sont souvent eux qui contaminent les femmes enceintes séronégatives, les exposant  à une primo-infection et à une atteinte fœtale. </a:t>
            </a:r>
          </a:p>
          <a:p>
            <a:pPr>
              <a:buNone/>
            </a:pPr>
            <a:r>
              <a:rPr lang="fr-FR" sz="2000" dirty="0" smtClean="0"/>
              <a:t>      L’infection à CMV est endémique dans la population générale, sans recrudescence saisonnière, favorisée par des conditions socio-économiques précaires :</a:t>
            </a:r>
          </a:p>
          <a:p>
            <a:pPr>
              <a:buNone/>
            </a:pPr>
            <a:r>
              <a:rPr lang="fr-FR" sz="2000" dirty="0" smtClean="0"/>
              <a:t>      le % d'adultes ayant des anticorps anti-CMV est &lt; à 50% en France, et aux classes moyennes aux Etats Unis, alors qu’il atteint 90 à 100% dans certains pays en voie de développement d’Afrique et d’Asie.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144000" cy="6597352"/>
          </a:xfrm>
        </p:spPr>
        <p:txBody>
          <a:bodyPr>
            <a:normAutofit/>
          </a:bodyPr>
          <a:lstStyle/>
          <a:p>
            <a:pPr algn="ctr">
              <a:buNone/>
            </a:pPr>
            <a:r>
              <a:rPr lang="fr-FR" dirty="0" smtClean="0"/>
              <a:t>    </a:t>
            </a:r>
            <a:r>
              <a:rPr lang="fr-FR" sz="3600" u="sng" dirty="0" smtClean="0"/>
              <a:t>Epidémiologie (Suite):</a:t>
            </a:r>
          </a:p>
          <a:p>
            <a:pPr algn="ctr">
              <a:buNone/>
            </a:pPr>
            <a:endParaRPr lang="fr-FR" sz="3600" u="sng" dirty="0" smtClean="0"/>
          </a:p>
          <a:p>
            <a:pPr>
              <a:buNone/>
            </a:pPr>
            <a:r>
              <a:rPr lang="fr-FR" sz="2000" dirty="0" smtClean="0"/>
              <a:t>      La transmission sexuelle de l’infection est objectivée par un deuxième pic de séroconversion chez l’adolescent et l’adulte jeune. </a:t>
            </a:r>
          </a:p>
          <a:p>
            <a:pPr>
              <a:buNone/>
            </a:pPr>
            <a:r>
              <a:rPr lang="fr-FR" sz="2000" dirty="0" smtClean="0"/>
              <a:t>      La transmission par les tissus greffés est fréquente, puisque la moitié des donneurs sont séropositifs et hébergent le virus. </a:t>
            </a:r>
          </a:p>
          <a:p>
            <a:pPr>
              <a:buNone/>
            </a:pPr>
            <a:r>
              <a:rPr lang="fr-FR" sz="2000" dirty="0" smtClean="0"/>
              <a:t>      La présence du virus dans les leucocytes du sang périphérique était à l’origine de transmissions par les produits sanguins labiles, avant l’utilisation du sang </a:t>
            </a:r>
            <a:r>
              <a:rPr lang="fr-FR" sz="2000" dirty="0" err="1" smtClean="0"/>
              <a:t>déleucocyté</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6919</TotalTime>
  <Words>2774</Words>
  <Application>Microsoft Office PowerPoint</Application>
  <PresentationFormat>Affichage à l'écran (4:3)</PresentationFormat>
  <Paragraphs>252</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Le CMV- le Cytomégalovirus</vt:lpstr>
      <vt:lpstr>Le Plan:</vt:lpstr>
      <vt:lpstr>Diapositive 3</vt:lpstr>
      <vt:lpstr>Diapositive 4</vt:lpstr>
      <vt:lpstr>Figure 1 : Structure d’une particule virale de CMVH. Adaptée d’après Gandhy et al. Human cytomegalovirus: clinical aspects, immune regulation, and emerging treatments. The Lancet Infectious Diseases. 2004 ; 4 : 725–738. La structure du virus est commune aux autres membres de la famille des Herpesviridae. Le diamètre du virion varie entre 150 et 200 nm. Il est constitué d’un génome d’ADN bicaténaire linéaire protégé par une capside icosaédrique séparée de l'enveloppe par le tégument (Figure 1).</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Les Infections à CMV:</vt:lpstr>
      <vt:lpstr>Le Diagnostic au laboratoire:</vt:lpstr>
      <vt:lpstr>Diapositive 20</vt:lpstr>
      <vt:lpstr>Diapositive 21</vt:lpstr>
      <vt:lpstr>Diapositive 22</vt:lpstr>
      <vt:lpstr> Les techniques de biologie moléculaire: </vt:lpstr>
      <vt:lpstr>Diapositive 24</vt:lpstr>
      <vt:lpstr>Diapositive 25</vt:lpstr>
      <vt:lpstr>Diapositive 26</vt:lpstr>
      <vt:lpstr>Diapositive 27</vt:lpstr>
      <vt:lpstr>Diapositive 28</vt:lpstr>
      <vt:lpstr>Diapositive 29</vt:lpstr>
      <vt:lpstr>Les antiviraux anti CMVH:</vt:lpstr>
      <vt:lpstr>Les antiviraux:</vt:lpstr>
      <vt:lpstr>Diapositive 32</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 lenovo</dc:creator>
  <cp:lastModifiedBy>HoC</cp:lastModifiedBy>
  <cp:revision>276</cp:revision>
  <dcterms:created xsi:type="dcterms:W3CDTF">2016-04-21T06:05:37Z</dcterms:created>
  <dcterms:modified xsi:type="dcterms:W3CDTF">2024-05-13T10:59:21Z</dcterms:modified>
</cp:coreProperties>
</file>