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79" r:id="rId9"/>
    <p:sldId id="264" r:id="rId10"/>
    <p:sldId id="265" r:id="rId11"/>
    <p:sldId id="266" r:id="rId12"/>
    <p:sldId id="267" r:id="rId13"/>
    <p:sldId id="268" r:id="rId14"/>
    <p:sldId id="289" r:id="rId15"/>
    <p:sldId id="288" r:id="rId16"/>
    <p:sldId id="269" r:id="rId17"/>
    <p:sldId id="281" r:id="rId18"/>
    <p:sldId id="280" r:id="rId19"/>
    <p:sldId id="282" r:id="rId20"/>
    <p:sldId id="283" r:id="rId21"/>
    <p:sldId id="273" r:id="rId22"/>
    <p:sldId id="274" r:id="rId23"/>
    <p:sldId id="275" r:id="rId24"/>
    <p:sldId id="290" r:id="rId25"/>
    <p:sldId id="291" r:id="rId26"/>
    <p:sldId id="276" r:id="rId27"/>
    <p:sldId id="277" r:id="rId28"/>
    <p:sldId id="278" r:id="rId2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277" autoAdjust="0"/>
    <p:restoredTop sz="94660"/>
  </p:normalViewPr>
  <p:slideViewPr>
    <p:cSldViewPr>
      <p:cViewPr varScale="1">
        <p:scale>
          <a:sx n="58" d="100"/>
          <a:sy n="58" d="100"/>
        </p:scale>
        <p:origin x="1860" y="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C9875A-EAD7-4344-A767-B66B4CF464F7}" type="datetimeFigureOut">
              <a:rPr lang="fr-FR" smtClean="0"/>
              <a:t>20/05/2024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77045B-B87B-4C6F-A1FB-47EC2F802D42}"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031"/>
          <p:cNvSpPr>
            <a:spLocks noGrp="1" noChangeArrowheads="1"/>
          </p:cNvSpPr>
          <p:nvPr>
            <p:ph type="sldNum" sz="quarter" idx="5"/>
          </p:nvPr>
        </p:nvSpPr>
        <p:spPr>
          <a:noFill/>
        </p:spPr>
        <p:txBody>
          <a:bodyPr/>
          <a:lstStyle/>
          <a:p>
            <a:fld id="{67A594F8-EAE3-4697-BB0A-A712FFE53E05}" type="slidenum">
              <a:rPr lang="fr-FR" smtClean="0">
                <a:latin typeface="Times New Roman" pitchFamily="18" charset="0"/>
              </a:rPr>
              <a:pPr/>
              <a:t>8</a:t>
            </a:fld>
            <a:endParaRPr lang="fr-FR">
              <a:latin typeface="Times New Roman" pitchFamily="18" charset="0"/>
            </a:endParaRPr>
          </a:p>
        </p:txBody>
      </p:sp>
      <p:sp>
        <p:nvSpPr>
          <p:cNvPr id="60419" name="Rectangle 2"/>
          <p:cNvSpPr>
            <a:spLocks noGrp="1" noRot="1" noChangeAspect="1" noChangeArrowheads="1" noTextEdit="1"/>
          </p:cNvSpPr>
          <p:nvPr>
            <p:ph type="sldImg"/>
          </p:nvPr>
        </p:nvSpPr>
        <p:spPr>
          <a:solidFill>
            <a:srgbClr val="FFFFFF"/>
          </a:solidFill>
          <a:ln/>
        </p:spPr>
      </p:sp>
      <p:sp>
        <p:nvSpPr>
          <p:cNvPr id="60420"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fr-FR" sz="1000">
                <a:latin typeface="Verdana" pitchFamily="34" charset="0"/>
                <a:ea typeface="Arial Unicode MS" pitchFamily="34" charset="-128"/>
                <a:cs typeface="Arial Unicode MS" pitchFamily="34" charset="-128"/>
              </a:rPr>
              <a:t>• gène P : code l’ </a:t>
            </a:r>
            <a:r>
              <a:rPr lang="fr-FR" sz="1000" b="1">
                <a:latin typeface="Verdana" pitchFamily="34" charset="0"/>
                <a:ea typeface="Arial Unicode MS" pitchFamily="34" charset="-128"/>
                <a:cs typeface="Arial Unicode MS" pitchFamily="34" charset="-128"/>
              </a:rPr>
              <a:t>ADN polymérase Viral </a:t>
            </a:r>
            <a:r>
              <a:rPr lang="fr-FR" sz="1000">
                <a:latin typeface="Verdana" pitchFamily="34" charset="0"/>
                <a:ea typeface="Arial Unicode MS" pitchFamily="34" charset="-128"/>
                <a:cs typeface="Arial Unicode MS" pitchFamily="34" charset="-128"/>
              </a:rPr>
              <a:t>(synthèse d’un nouvel ADN à partir de l’ADN prégénomique)</a:t>
            </a:r>
          </a:p>
          <a:p>
            <a:pPr eaLnBrk="1" hangingPunct="1"/>
            <a:r>
              <a:rPr lang="fr-FR" sz="1000">
                <a:latin typeface="Verdana" pitchFamily="34" charset="0"/>
                <a:ea typeface="Arial Unicode MS" pitchFamily="34" charset="-128"/>
                <a:cs typeface="Arial Unicode MS" pitchFamily="34" charset="-128"/>
              </a:rPr>
              <a:t>• gène X : code un polypeptide X (transactivatrice sur des prometteurs de l’ADN du V et du génome ¢r </a:t>
            </a:r>
            <a:r>
              <a:rPr lang="fr-FR" sz="1000">
                <a:latin typeface="Symbol" pitchFamily="18" charset="2"/>
                <a:ea typeface="Arial Unicode MS" pitchFamily="34" charset="-128"/>
                <a:cs typeface="Arial Unicode MS" pitchFamily="34" charset="-128"/>
              </a:rPr>
              <a:t>Þ </a:t>
            </a:r>
            <a:r>
              <a:rPr lang="fr-FR" sz="1000">
                <a:latin typeface="Verdana" pitchFamily="34" charset="0"/>
                <a:ea typeface="Arial Unicode MS" pitchFamily="34" charset="-128"/>
                <a:cs typeface="Arial Unicode MS" pitchFamily="34" charset="-128"/>
              </a:rPr>
              <a:t>rôle dans</a:t>
            </a:r>
          </a:p>
          <a:p>
            <a:pPr eaLnBrk="1" hangingPunct="1"/>
            <a:r>
              <a:rPr lang="fr-FR" sz="1000">
                <a:latin typeface="Verdana" pitchFamily="34" charset="0"/>
                <a:ea typeface="Arial Unicode MS" pitchFamily="34" charset="-128"/>
                <a:cs typeface="Arial Unicode MS" pitchFamily="34" charset="-128"/>
              </a:rPr>
              <a:t>l’oncogénécité)</a:t>
            </a:r>
          </a:p>
          <a:p>
            <a:pPr eaLnBrk="1" hangingPunct="1"/>
            <a:r>
              <a:rPr lang="fr-FR" sz="1000">
                <a:latin typeface="Arial Unicode MS" pitchFamily="34" charset="-128"/>
                <a:ea typeface="Arial Unicode MS" pitchFamily="34" charset="-128"/>
                <a:cs typeface="Arial Unicode MS" pitchFamily="34" charset="-128"/>
              </a:rPr>
              <a:t>Plusieurs cadres de lecture ouverts (ORF)</a:t>
            </a:r>
          </a:p>
          <a:p>
            <a:pPr eaLnBrk="1" hangingPunct="1"/>
            <a:endParaRPr lang="fr-FR" sz="1000">
              <a:latin typeface="Arial Unicode MS" pitchFamily="34" charset="-128"/>
              <a:ea typeface="Arial Unicode MS" pitchFamily="34" charset="-128"/>
              <a:cs typeface="Arial Unicode MS" pitchFamily="34" charset="-128"/>
            </a:endParaRPr>
          </a:p>
          <a:p>
            <a:pPr eaLnBrk="1" hangingPunct="1"/>
            <a:r>
              <a:rPr lang="fr-FR">
                <a:solidFill>
                  <a:srgbClr val="000080"/>
                </a:solidFill>
                <a:latin typeface="Arial Unicode MS" pitchFamily="34" charset="-128"/>
                <a:ea typeface="Arial Unicode MS" pitchFamily="34" charset="-128"/>
                <a:cs typeface="Arial Unicode MS" pitchFamily="34" charset="-128"/>
              </a:rPr>
              <a:t>Les protéines d'enveloppe S (pour Small), M (pour Middle) et L (pour Large) sont codées par le cadre S. Ces trois protéines sont traduites à partir de 3 ATG se trouvant dans la même phase de lecture, à partir de 2 ARN messagers différents. La protéine S est aussi connue sous le nom d'HBs ou d'antigène Australia.</a:t>
            </a:r>
            <a:br>
              <a:rPr lang="fr-FR">
                <a:solidFill>
                  <a:srgbClr val="000080"/>
                </a:solidFill>
                <a:latin typeface="Arial Unicode MS" pitchFamily="34" charset="-128"/>
                <a:ea typeface="Arial Unicode MS" pitchFamily="34" charset="-128"/>
                <a:cs typeface="Arial Unicode MS" pitchFamily="34" charset="-128"/>
              </a:rPr>
            </a:br>
            <a:r>
              <a:rPr lang="fr-FR">
                <a:solidFill>
                  <a:srgbClr val="000080"/>
                </a:solidFill>
                <a:latin typeface="Arial Unicode MS" pitchFamily="34" charset="-128"/>
                <a:ea typeface="Arial Unicode MS" pitchFamily="34" charset="-128"/>
                <a:cs typeface="Arial Unicode MS" pitchFamily="34" charset="-128"/>
              </a:rPr>
              <a:t>La protéine C (ou core ou de capside ou HBc) est traduite à partir de l'ARN prégénome (voir cycle viral). C'est une protéine de 21 kDa dont l'extrémité C-terminale est très basique (16 résidus arginine sur 34 aminoacides). </a:t>
            </a:r>
            <a:br>
              <a:rPr lang="fr-FR">
                <a:solidFill>
                  <a:srgbClr val="000080"/>
                </a:solidFill>
                <a:latin typeface="Arial Unicode MS" pitchFamily="34" charset="-128"/>
                <a:ea typeface="Arial Unicode MS" pitchFamily="34" charset="-128"/>
                <a:cs typeface="Arial Unicode MS" pitchFamily="34" charset="-128"/>
              </a:rPr>
            </a:br>
            <a:r>
              <a:rPr lang="fr-FR">
                <a:solidFill>
                  <a:srgbClr val="000080"/>
                </a:solidFill>
                <a:latin typeface="Arial Unicode MS" pitchFamily="34" charset="-128"/>
                <a:ea typeface="Arial Unicode MS" pitchFamily="34" charset="-128"/>
                <a:cs typeface="Arial Unicode MS" pitchFamily="34" charset="-128"/>
              </a:rPr>
              <a:t>        </a:t>
            </a:r>
          </a:p>
          <a:p>
            <a:pPr eaLnBrk="1" hangingPunct="1"/>
            <a:r>
              <a:rPr lang="fr-FR">
                <a:solidFill>
                  <a:srgbClr val="000080"/>
                </a:solidFill>
                <a:latin typeface="Arial Unicode MS" pitchFamily="34" charset="-128"/>
                <a:ea typeface="Arial Unicode MS" pitchFamily="34" charset="-128"/>
                <a:cs typeface="Arial Unicode MS" pitchFamily="34" charset="-128"/>
              </a:rPr>
              <a:t>La transcriptase inverse (ou protéine P) est traduite à partir du même ARN que la protéine C (ARN prégénome). </a:t>
            </a:r>
          </a:p>
          <a:p>
            <a:pPr eaLnBrk="1" hangingPunct="1"/>
            <a:r>
              <a:rPr lang="fr-FR">
                <a:solidFill>
                  <a:srgbClr val="000080"/>
                </a:solidFill>
                <a:latin typeface="Arial Unicode MS" pitchFamily="34" charset="-128"/>
                <a:ea typeface="Arial Unicode MS" pitchFamily="34" charset="-128"/>
                <a:cs typeface="Arial Unicode MS" pitchFamily="34" charset="-128"/>
              </a:rPr>
              <a:t>La quantité de transcriptase inverse synthétisée est régulée au niveau traductionnel.</a:t>
            </a:r>
            <a:endParaRPr lang="fr-FR" sz="1000">
              <a:latin typeface="Arial Unicode MS" pitchFamily="34" charset="-128"/>
              <a:ea typeface="Arial Unicode MS" pitchFamily="34" charset="-128"/>
              <a:cs typeface="Arial Unicode MS" pitchFamily="34" charset="-128"/>
            </a:endParaRPr>
          </a:p>
          <a:p>
            <a:pPr eaLnBrk="1" hangingPunct="1"/>
            <a:endParaRPr lang="fr-FR" sz="1000">
              <a:latin typeface="Arial Unicode MS" pitchFamily="34" charset="-128"/>
              <a:ea typeface="Arial Unicode MS" pitchFamily="34" charset="-128"/>
              <a:cs typeface="Arial Unicode MS" pitchFamily="34" charset="-128"/>
            </a:endParaRPr>
          </a:p>
          <a:p>
            <a:pPr eaLnBrk="1" hangingPunct="1"/>
            <a:endParaRPr lang="fr-FR" sz="1000">
              <a:latin typeface="Arial Unicode MS" pitchFamily="34" charset="-128"/>
              <a:ea typeface="Arial Unicode MS" pitchFamily="34" charset="-128"/>
              <a:cs typeface="Arial Unicode MS" pitchFamily="34" charset="-128"/>
            </a:endParaRPr>
          </a:p>
          <a:p>
            <a:pPr eaLnBrk="1" hangingPunct="1"/>
            <a:endParaRPr lang="fr-FR" sz="1000">
              <a:latin typeface="Arial Unicode MS" pitchFamily="34" charset="-128"/>
              <a:ea typeface="Arial Unicode MS" pitchFamily="34" charset="-128"/>
              <a:cs typeface="Arial Unicode MS" pitchFamily="34" charset="-128"/>
            </a:endParaRPr>
          </a:p>
          <a:p>
            <a:pPr eaLnBrk="1" hangingPunct="1"/>
            <a:endParaRPr lang="fr-FR" sz="1000">
              <a:latin typeface="Arial Unicode MS" pitchFamily="34" charset="-128"/>
              <a:ea typeface="Arial Unicode MS" pitchFamily="34" charset="-128"/>
              <a:cs typeface="Arial Unicode MS" pitchFamily="34" charset="-128"/>
            </a:endParaRPr>
          </a:p>
          <a:p>
            <a:pPr eaLnBrk="1" hangingPunct="1"/>
            <a:endParaRPr lang="fr-FR" sz="1000">
              <a:latin typeface="Arial Unicode MS" pitchFamily="34" charset="-128"/>
              <a:ea typeface="Arial Unicode MS" pitchFamily="34" charset="-128"/>
              <a:cs typeface="Arial Unicode MS"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
        <p:nvSpPr>
          <p:cNvPr id="4" name="Espace réservé de la date 3"/>
          <p:cNvSpPr>
            <a:spLocks noGrp="1"/>
          </p:cNvSpPr>
          <p:nvPr>
            <p:ph type="dt" sz="half" idx="10"/>
          </p:nvPr>
        </p:nvSpPr>
        <p:spPr/>
        <p:txBody>
          <a:bodyPr/>
          <a:lstStyle/>
          <a:p>
            <a:fld id="{39F3B986-E178-45B8-92A8-ED9D4713B494}" type="datetime1">
              <a:rPr lang="fr-FR" smtClean="0"/>
              <a:t>20/05/2024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0C0DC9E5-311F-431C-B7CE-AE4B8B25B2C0}" type="datetime1">
              <a:rPr lang="fr-FR" smtClean="0"/>
              <a:t>20/05/2024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42A14743-7308-4155-8AB2-0538BE33DBD8}" type="datetime1">
              <a:rPr lang="fr-FR" smtClean="0"/>
              <a:t>20/05/2024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E478D701-8B53-4559-9249-A4AC60DA16E8}" type="datetime1">
              <a:rPr lang="fr-FR" smtClean="0"/>
              <a:t>20/05/2024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35146A94-8562-43E5-9BB2-0E0C276C47A1}" type="datetime1">
              <a:rPr lang="fr-FR" smtClean="0"/>
              <a:t>20/05/2024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p:txBody>
          <a:bodyPr/>
          <a:lstStyle/>
          <a:p>
            <a:fld id="{1B8AEECA-3CF2-4A20-AADA-224A26B2FD54}" type="datetime1">
              <a:rPr lang="fr-FR" smtClean="0"/>
              <a:t>20/05/2024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p:txBody>
          <a:bodyPr/>
          <a:lstStyle/>
          <a:p>
            <a:fld id="{A1241671-4C51-4F33-8867-73A4750E753A}" type="datetime1">
              <a:rPr lang="fr-FR" smtClean="0"/>
              <a:t>20/05/2024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2"/>
          <p:cNvSpPr>
            <a:spLocks noGrp="1"/>
          </p:cNvSpPr>
          <p:nvPr>
            <p:ph type="dt" sz="half" idx="10"/>
          </p:nvPr>
        </p:nvSpPr>
        <p:spPr/>
        <p:txBody>
          <a:bodyPr/>
          <a:lstStyle/>
          <a:p>
            <a:fld id="{EEE6502D-3701-41D1-A0B6-DD68A986E44A}" type="datetime1">
              <a:rPr lang="fr-FR" smtClean="0"/>
              <a:t>20/05/2024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CBE777E-87D3-42FB-A6B4-890EC34F649A}" type="datetime1">
              <a:rPr lang="fr-FR" smtClean="0"/>
              <a:t>20/05/2024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4E400B76-A861-4718-B6FC-5637E0689FC6}" type="datetime1">
              <a:rPr lang="fr-FR" smtClean="0"/>
              <a:t>20/05/2024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734184B6-AE7F-4D4E-8042-0B0197CE2A23}" type="datetime1">
              <a:rPr lang="fr-FR" smtClean="0"/>
              <a:t>20/05/2024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26B14B-0500-4479-9BD3-E7F443CA62CE}" type="datetime1">
              <a:rPr lang="fr-FR" smtClean="0"/>
              <a:t>20/05/2024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http://www.genetique.uvsq.fr/RC/virologie/images/genome_vhb.jp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2400" u="sng" dirty="0"/>
              <a:t>L’Hépatite Virale B:</a:t>
            </a:r>
          </a:p>
        </p:txBody>
      </p:sp>
      <p:sp>
        <p:nvSpPr>
          <p:cNvPr id="3" name="Sous-titre 2"/>
          <p:cNvSpPr>
            <a:spLocks noGrp="1"/>
          </p:cNvSpPr>
          <p:nvPr>
            <p:ph type="subTitle" idx="1"/>
          </p:nvPr>
        </p:nvSpPr>
        <p:spPr>
          <a:xfrm>
            <a:off x="3171828" y="5000636"/>
            <a:ext cx="5972172" cy="1857364"/>
          </a:xfrm>
        </p:spPr>
        <p:txBody>
          <a:bodyPr>
            <a:normAutofit/>
          </a:bodyPr>
          <a:lstStyle/>
          <a:p>
            <a:r>
              <a:rPr lang="fr-FR" sz="2000" dirty="0"/>
              <a:t>Présentée par S. Kara-</a:t>
            </a:r>
            <a:r>
              <a:rPr lang="fr-FR" sz="2000" dirty="0" err="1"/>
              <a:t>slimane</a:t>
            </a:r>
            <a:r>
              <a:rPr lang="fr-FR" sz="2000" dirty="0"/>
              <a:t>,</a:t>
            </a:r>
          </a:p>
          <a:p>
            <a:r>
              <a:rPr lang="fr-FR" sz="2000" dirty="0"/>
              <a:t>Maître-assistante en microbiologie,</a:t>
            </a:r>
          </a:p>
          <a:p>
            <a:r>
              <a:rPr lang="fr-FR" sz="2000" dirty="0"/>
              <a:t>CHU </a:t>
            </a:r>
            <a:r>
              <a:rPr lang="fr-FR" sz="2000" dirty="0" err="1"/>
              <a:t>Béjaia</a:t>
            </a:r>
            <a:r>
              <a:rPr lang="fr-FR" sz="2000" dirty="0"/>
              <a:t>,</a:t>
            </a:r>
          </a:p>
          <a:p>
            <a:r>
              <a:rPr lang="fr-FR" sz="2000" dirty="0"/>
              <a:t>2024</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a:t>
            </a:fld>
            <a:endParaRPr lang="fr-B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a:t>Epidémiologie:</a:t>
            </a:r>
            <a:br>
              <a:rPr lang="fr-FR" sz="2400" u="sng" dirty="0"/>
            </a:br>
            <a:r>
              <a:rPr lang="fr-FR" sz="2400" u="sng" dirty="0"/>
              <a:t>Les modes de transmission du Virus</a:t>
            </a:r>
            <a:r>
              <a:rPr lang="fr-FR" sz="2400" dirty="0"/>
              <a:t>:</a:t>
            </a:r>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a:t>      Le réservoir du virus de l'hépatite B est humain et </a:t>
            </a:r>
            <a:r>
              <a:rPr lang="fr-FR" sz="2000" b="1" dirty="0"/>
              <a:t>la contagiosité élevée du virus, 50 à 100 fois supérieure à celle du VIH</a:t>
            </a:r>
            <a:r>
              <a:rPr lang="fr-FR" sz="2000" dirty="0"/>
              <a:t>.</a:t>
            </a:r>
          </a:p>
          <a:p>
            <a:pPr>
              <a:buNone/>
            </a:pPr>
            <a:r>
              <a:rPr lang="fr-FR" sz="2000" dirty="0"/>
              <a:t>     Le VHB se transmet :</a:t>
            </a:r>
          </a:p>
          <a:p>
            <a:r>
              <a:rPr lang="fr-FR" sz="2000" dirty="0"/>
              <a:t>par voie IST (= Infection sexuellement transmissible).</a:t>
            </a:r>
          </a:p>
          <a:p>
            <a:r>
              <a:rPr lang="fr-FR" sz="2000" dirty="0"/>
              <a:t>par voie sanguine :</a:t>
            </a:r>
          </a:p>
          <a:p>
            <a:pPr lvl="1"/>
            <a:r>
              <a:rPr lang="fr-FR" sz="2000" dirty="0"/>
              <a:t>transfusion, greffe d'organes et de tissus,</a:t>
            </a:r>
          </a:p>
          <a:p>
            <a:pPr lvl="1"/>
            <a:r>
              <a:rPr lang="fr-FR" sz="2000" dirty="0"/>
              <a:t>AES,</a:t>
            </a:r>
          </a:p>
          <a:p>
            <a:pPr lvl="1"/>
            <a:r>
              <a:rPr lang="fr-FR" sz="2000" dirty="0"/>
              <a:t>mésothérapie, acupuncture, tatouages,</a:t>
            </a:r>
          </a:p>
          <a:p>
            <a:pPr lvl="1"/>
            <a:r>
              <a:rPr lang="fr-FR" sz="2000" b="1" dirty="0"/>
              <a:t>Toxicomanie IV</a:t>
            </a:r>
            <a:endParaRPr lang="fr-FR" sz="2000" dirty="0"/>
          </a:p>
          <a:p>
            <a:r>
              <a:rPr lang="fr-FR" sz="2000" dirty="0"/>
              <a:t>de la mère à l'enfant : Ce mode de contamination est particulièrement important dans les régions de forte prévalence de l'infection par le VHB.</a:t>
            </a:r>
          </a:p>
          <a:p>
            <a:pPr lvl="1"/>
            <a:r>
              <a:rPr lang="fr-FR" sz="2000" dirty="0"/>
              <a:t>au moment de l'accouchement,</a:t>
            </a:r>
          </a:p>
          <a:p>
            <a:pPr lvl="1"/>
            <a:r>
              <a:rPr lang="fr-FR" sz="2000" dirty="0"/>
              <a:t>allaitement.</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10</a:t>
            </a:fld>
            <a:endParaRPr lang="fr-B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a:t>Le Diagnostic biologique:</a:t>
            </a:r>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dirty="0"/>
              <a:t>      Le diagnostic est principalement biologique car les hépatites sont majoritairement asymptomatiques et d’étiologies multiples (toxique, médicamenteuse, auto-immune, infectieuse).</a:t>
            </a:r>
          </a:p>
          <a:p>
            <a:pPr>
              <a:buNone/>
            </a:pPr>
            <a:r>
              <a:rPr lang="fr-FR" sz="2000" dirty="0"/>
              <a:t>      Le dépistage de l’infection par HBV repose sur le diagnostic direct avec la mise en évidence par EIA de l’Ag HBs sanguin (sérum ou plasma).</a:t>
            </a:r>
          </a:p>
          <a:p>
            <a:pPr>
              <a:buNone/>
            </a:pPr>
            <a:r>
              <a:rPr lang="fr-FR" sz="2000" dirty="0"/>
              <a:t>      Il est en général associé à la recherche des </a:t>
            </a:r>
            <a:r>
              <a:rPr lang="fr-FR" sz="2000" dirty="0" err="1"/>
              <a:t>Ac</a:t>
            </a:r>
            <a:r>
              <a:rPr lang="fr-FR" sz="2000" dirty="0"/>
              <a:t> anti-</a:t>
            </a:r>
            <a:r>
              <a:rPr lang="fr-FR" sz="2000" dirty="0" err="1"/>
              <a:t>HBs</a:t>
            </a:r>
            <a:r>
              <a:rPr lang="fr-FR" sz="2000" dirty="0"/>
              <a:t> et des </a:t>
            </a:r>
            <a:r>
              <a:rPr lang="fr-FR" sz="2000" dirty="0" err="1"/>
              <a:t>Ac</a:t>
            </a:r>
            <a:r>
              <a:rPr lang="fr-FR" sz="2000" dirty="0"/>
              <a:t> anti-</a:t>
            </a:r>
            <a:r>
              <a:rPr lang="fr-FR" sz="2000" dirty="0" err="1"/>
              <a:t>HBc</a:t>
            </a:r>
            <a:r>
              <a:rPr lang="fr-FR" sz="2000" dirty="0"/>
              <a:t> pour connaître le statut immun des sujets vis-à-vis des infections à HBV.</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11</a:t>
            </a:fld>
            <a:endParaRPr lang="fr-B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a:t>Le Dépistage:</a:t>
            </a:r>
          </a:p>
        </p:txBody>
      </p:sp>
      <p:sp>
        <p:nvSpPr>
          <p:cNvPr id="3" name="Espace réservé du contenu 2"/>
          <p:cNvSpPr>
            <a:spLocks noGrp="1"/>
          </p:cNvSpPr>
          <p:nvPr>
            <p:ph idx="1"/>
          </p:nvPr>
        </p:nvSpPr>
        <p:spPr>
          <a:xfrm>
            <a:off x="0" y="1285860"/>
            <a:ext cx="9144000" cy="5572140"/>
          </a:xfrm>
        </p:spPr>
        <p:txBody>
          <a:bodyPr>
            <a:normAutofit/>
          </a:bodyPr>
          <a:lstStyle/>
          <a:p>
            <a:pPr>
              <a:buNone/>
            </a:pPr>
            <a:r>
              <a:rPr lang="fr-FR" sz="2000" b="1" dirty="0"/>
              <a:t>      Le dépistage doit concerner les groupes à risque :</a:t>
            </a:r>
            <a:br>
              <a:rPr lang="fr-FR" sz="2000" dirty="0"/>
            </a:br>
            <a:r>
              <a:rPr lang="fr-FR" sz="2000" dirty="0"/>
              <a:t> personnes nées en zone de moyenne ou de haute prévalence du HBV ;</a:t>
            </a:r>
            <a:br>
              <a:rPr lang="fr-FR" sz="2000" dirty="0"/>
            </a:br>
            <a:r>
              <a:rPr lang="fr-FR" sz="2000" dirty="0"/>
              <a:t> partenaires d’un porteur d’Ag HBs ;</a:t>
            </a:r>
            <a:br>
              <a:rPr lang="fr-FR" sz="2000" dirty="0"/>
            </a:br>
            <a:r>
              <a:rPr lang="fr-FR" sz="2000" dirty="0"/>
              <a:t> consommateurs de drogue par voie intraveineuse ;</a:t>
            </a:r>
            <a:br>
              <a:rPr lang="fr-FR" sz="2000" dirty="0"/>
            </a:br>
            <a:r>
              <a:rPr lang="fr-FR" sz="2000" dirty="0"/>
              <a:t> personnes vivant sous le même toit qu’un porteur d’Ag HBs ;</a:t>
            </a:r>
            <a:br>
              <a:rPr lang="fr-FR" sz="2000" dirty="0"/>
            </a:br>
            <a:r>
              <a:rPr lang="fr-FR" sz="2000" dirty="0"/>
              <a:t> hémodialysés ;</a:t>
            </a:r>
            <a:br>
              <a:rPr lang="fr-FR" sz="2000" dirty="0"/>
            </a:br>
            <a:r>
              <a:rPr lang="fr-FR" sz="2000" dirty="0"/>
              <a:t> sujets séropositifs pour HIV et/ou HCV ;</a:t>
            </a:r>
            <a:br>
              <a:rPr lang="fr-FR" sz="2000" dirty="0"/>
            </a:br>
            <a:r>
              <a:rPr lang="fr-FR" sz="2000" dirty="0"/>
              <a:t> sujets ayant un antécédent d’IST ;</a:t>
            </a:r>
            <a:br>
              <a:rPr lang="fr-FR" sz="2000" dirty="0"/>
            </a:br>
            <a:r>
              <a:rPr lang="fr-FR" sz="2000" dirty="0"/>
              <a:t> lors de la découverte d’une augmentation des transaminases (ALAT &gt; ASAT) ;</a:t>
            </a:r>
            <a:br>
              <a:rPr lang="fr-FR" sz="2000" dirty="0"/>
            </a:br>
            <a:r>
              <a:rPr lang="fr-FR" sz="2000" dirty="0"/>
              <a:t> déclaration de grossesse (prévention de la TME) ;</a:t>
            </a:r>
            <a:br>
              <a:rPr lang="fr-FR" sz="2000" dirty="0"/>
            </a:br>
            <a:r>
              <a:rPr lang="fr-FR" sz="2000" dirty="0"/>
              <a:t> sécurisation virale.</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12</a:t>
            </a:fld>
            <a:endParaRPr lang="fr-B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u="sng" dirty="0"/>
              <a:t>Les Marqueurs sériques</a:t>
            </a:r>
            <a:r>
              <a:rPr lang="fr-FR" sz="2400" dirty="0"/>
              <a:t>:</a:t>
            </a:r>
          </a:p>
        </p:txBody>
      </p:sp>
      <p:sp>
        <p:nvSpPr>
          <p:cNvPr id="3" name="Espace réservé du contenu 2"/>
          <p:cNvSpPr>
            <a:spLocks noGrp="1"/>
          </p:cNvSpPr>
          <p:nvPr>
            <p:ph idx="1"/>
          </p:nvPr>
        </p:nvSpPr>
        <p:spPr>
          <a:xfrm>
            <a:off x="0" y="1214422"/>
            <a:ext cx="9144000" cy="5643578"/>
          </a:xfrm>
        </p:spPr>
        <p:txBody>
          <a:bodyPr>
            <a:normAutofit/>
          </a:bodyPr>
          <a:lstStyle/>
          <a:p>
            <a:pPr>
              <a:buNone/>
            </a:pPr>
            <a:r>
              <a:rPr lang="fr-FR" sz="2000" b="1" dirty="0"/>
              <a:t>       Les marqueurs sériques et leurs intérêts :  </a:t>
            </a:r>
          </a:p>
          <a:p>
            <a:pPr>
              <a:buNone/>
            </a:pPr>
            <a:r>
              <a:rPr lang="fr-FR" sz="2000" b="1" dirty="0"/>
              <a:t>       </a:t>
            </a:r>
            <a:r>
              <a:rPr lang="fr-FR" sz="2000" dirty="0"/>
              <a:t>En dépistage :</a:t>
            </a:r>
            <a:br>
              <a:rPr lang="fr-FR" sz="2000" dirty="0"/>
            </a:br>
            <a:r>
              <a:rPr lang="fr-FR" sz="2000" dirty="0"/>
              <a:t> Ag HBs : signe la présence du HBV dans le sang et donc l’infection ;</a:t>
            </a:r>
            <a:br>
              <a:rPr lang="fr-FR" sz="2000" dirty="0"/>
            </a:br>
            <a:r>
              <a:rPr lang="fr-FR" sz="2000" dirty="0"/>
              <a:t> </a:t>
            </a:r>
            <a:r>
              <a:rPr lang="fr-FR" sz="2000" dirty="0" err="1"/>
              <a:t>Ac</a:t>
            </a:r>
            <a:r>
              <a:rPr lang="fr-FR" sz="2000" dirty="0"/>
              <a:t> anti-HBs : signe une immunité protectrice:</a:t>
            </a:r>
          </a:p>
          <a:p>
            <a:pPr>
              <a:buNone/>
            </a:pPr>
            <a:r>
              <a:rPr lang="fr-FR" sz="2000" dirty="0"/>
              <a:t>       si le taux est &gt; 10 UI/</a:t>
            </a:r>
            <a:r>
              <a:rPr lang="fr-FR" sz="2000" dirty="0" err="1"/>
              <a:t>mL</a:t>
            </a:r>
            <a:r>
              <a:rPr lang="fr-FR" sz="2000" dirty="0"/>
              <a:t> (post-infectieuse ou post-vaccinale),</a:t>
            </a:r>
          </a:p>
          <a:p>
            <a:pPr>
              <a:buNone/>
            </a:pPr>
            <a:r>
              <a:rPr lang="fr-FR" sz="2000" dirty="0"/>
              <a:t>                             &gt; 100 UI/ </a:t>
            </a:r>
            <a:r>
              <a:rPr lang="fr-FR" sz="2000" dirty="0" err="1"/>
              <a:t>mL</a:t>
            </a:r>
            <a:r>
              <a:rPr lang="fr-FR" sz="2000" dirty="0"/>
              <a:t> pour les professionnels de santé ;</a:t>
            </a:r>
            <a:br>
              <a:rPr lang="fr-FR" sz="2000" dirty="0"/>
            </a:br>
            <a:r>
              <a:rPr lang="fr-FR" sz="2000" dirty="0"/>
              <a:t> </a:t>
            </a:r>
            <a:r>
              <a:rPr lang="fr-FR" sz="2000" dirty="0" err="1"/>
              <a:t>IgM</a:t>
            </a:r>
            <a:r>
              <a:rPr lang="fr-FR" sz="2000" dirty="0"/>
              <a:t> anti-</a:t>
            </a:r>
            <a:r>
              <a:rPr lang="fr-FR" sz="2000" dirty="0" err="1"/>
              <a:t>HBc</a:t>
            </a:r>
            <a:r>
              <a:rPr lang="fr-FR" sz="2000" dirty="0"/>
              <a:t> : immunité en faveur d’une infection récente (primo-infection).</a:t>
            </a:r>
            <a:br>
              <a:rPr lang="fr-FR" sz="2000" dirty="0"/>
            </a:b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13</a:t>
            </a:fld>
            <a:endParaRPr lang="fr-B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a:t>Les Marqueurs  Sériques</a:t>
            </a:r>
            <a:r>
              <a:rPr lang="fr-FR" sz="2400" dirty="0"/>
              <a:t>:</a:t>
            </a:r>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dirty="0"/>
              <a:t>       </a:t>
            </a:r>
            <a:r>
              <a:rPr lang="fr-FR" sz="2000" u="sng" dirty="0"/>
              <a:t>En cas de dépistage positif:</a:t>
            </a:r>
            <a:br>
              <a:rPr lang="fr-FR" sz="2000" dirty="0"/>
            </a:br>
            <a:r>
              <a:rPr lang="fr-FR" sz="2000" dirty="0"/>
              <a:t> </a:t>
            </a:r>
            <a:r>
              <a:rPr lang="fr-FR" sz="2000" u="sng" dirty="0" err="1"/>
              <a:t>Ac</a:t>
            </a:r>
            <a:r>
              <a:rPr lang="fr-FR" sz="2000" u="sng" dirty="0"/>
              <a:t> anti-</a:t>
            </a:r>
            <a:r>
              <a:rPr lang="fr-FR" sz="2000" u="sng" dirty="0" err="1"/>
              <a:t>HBc</a:t>
            </a:r>
            <a:r>
              <a:rPr lang="fr-FR" sz="2000" u="sng" dirty="0"/>
              <a:t> totaux :</a:t>
            </a:r>
            <a:r>
              <a:rPr lang="fr-FR" sz="2000" dirty="0"/>
              <a:t> signe une immunité post-infectieuse ou en cours d’infection ;</a:t>
            </a:r>
            <a:br>
              <a:rPr lang="fr-FR" sz="2000" dirty="0"/>
            </a:br>
            <a:r>
              <a:rPr lang="fr-FR" sz="2000" dirty="0"/>
              <a:t> </a:t>
            </a:r>
            <a:r>
              <a:rPr lang="fr-FR" sz="2000" u="sng" dirty="0"/>
              <a:t>Ag </a:t>
            </a:r>
            <a:r>
              <a:rPr lang="fr-FR" sz="2000" u="sng" dirty="0" err="1"/>
              <a:t>HBe</a:t>
            </a:r>
            <a:r>
              <a:rPr lang="fr-FR" sz="2000" u="sng" dirty="0"/>
              <a:t> </a:t>
            </a:r>
            <a:r>
              <a:rPr lang="fr-FR" sz="2000" dirty="0"/>
              <a:t>: marqueur de réplication active (attention, en cas de mutant </a:t>
            </a:r>
            <a:r>
              <a:rPr lang="fr-FR" sz="2000" dirty="0" err="1"/>
              <a:t>préC</a:t>
            </a:r>
            <a:r>
              <a:rPr lang="fr-FR" sz="2000" dirty="0"/>
              <a:t>,</a:t>
            </a:r>
          </a:p>
          <a:p>
            <a:pPr>
              <a:buNone/>
            </a:pPr>
            <a:r>
              <a:rPr lang="fr-FR" sz="2000" dirty="0"/>
              <a:t>       </a:t>
            </a:r>
            <a:r>
              <a:rPr lang="fr-FR" sz="2000" u="sng" dirty="0"/>
              <a:t>l’Ag </a:t>
            </a:r>
            <a:r>
              <a:rPr lang="fr-FR" sz="2000" u="sng" dirty="0" err="1"/>
              <a:t>HBe</a:t>
            </a:r>
            <a:r>
              <a:rPr lang="fr-FR" sz="2000" u="sng" dirty="0"/>
              <a:t> </a:t>
            </a:r>
            <a:r>
              <a:rPr lang="fr-FR" sz="2000" dirty="0"/>
              <a:t>reste négatif même en présence d’une réplication virale importante)</a:t>
            </a:r>
            <a:br>
              <a:rPr lang="fr-FR" sz="2000" dirty="0"/>
            </a:br>
            <a:r>
              <a:rPr lang="fr-FR" sz="2000" dirty="0"/>
              <a:t> </a:t>
            </a:r>
            <a:r>
              <a:rPr lang="fr-FR" sz="2000" u="sng" dirty="0" err="1"/>
              <a:t>Ac</a:t>
            </a:r>
            <a:r>
              <a:rPr lang="fr-FR" sz="2000" u="sng" dirty="0"/>
              <a:t> anti-</a:t>
            </a:r>
            <a:r>
              <a:rPr lang="fr-FR" sz="2000" u="sng" dirty="0" err="1"/>
              <a:t>HBe</a:t>
            </a:r>
            <a:r>
              <a:rPr lang="fr-FR" sz="2000" dirty="0"/>
              <a:t> : immunité en faveur d’une réplication virale faible </a:t>
            </a:r>
          </a:p>
          <a:p>
            <a:pPr>
              <a:buNone/>
            </a:pPr>
            <a:r>
              <a:rPr lang="fr-FR" sz="2000" dirty="0"/>
              <a:t>       (sauf en cas de mutant </a:t>
            </a:r>
            <a:r>
              <a:rPr lang="fr-FR" sz="2000" dirty="0" err="1"/>
              <a:t>préC</a:t>
            </a:r>
            <a:r>
              <a:rPr lang="fr-FR" sz="2000" dirty="0"/>
              <a:t>),</a:t>
            </a:r>
            <a:br>
              <a:rPr lang="fr-FR" sz="2000" dirty="0"/>
            </a:br>
            <a:r>
              <a:rPr lang="fr-FR" sz="2000" dirty="0"/>
              <a:t> </a:t>
            </a:r>
            <a:r>
              <a:rPr lang="fr-FR" sz="2000" u="sng" dirty="0"/>
              <a:t>Quantification de l’ADN HBV </a:t>
            </a:r>
            <a:r>
              <a:rPr lang="fr-FR" sz="2000" dirty="0"/>
              <a:t>(charge virale HBV):</a:t>
            </a:r>
          </a:p>
          <a:p>
            <a:pPr>
              <a:buNone/>
            </a:pPr>
            <a:r>
              <a:rPr lang="fr-FR" sz="2000" dirty="0"/>
              <a:t>       permet la quantification du niveau de la réplication virale (suivi thérapeutique).</a:t>
            </a:r>
            <a:br>
              <a:rPr lang="fr-FR" sz="2000" dirty="0"/>
            </a:b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14</a:t>
            </a:fld>
            <a:endParaRPr lang="fr-BE"/>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a:t>Les Marqueurs Sériques:</a:t>
            </a:r>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dirty="0"/>
              <a:t>      </a:t>
            </a:r>
            <a:r>
              <a:rPr lang="fr-FR" sz="2000" u="sng" dirty="0"/>
              <a:t>Evaluation de l’atteinte hépatique</a:t>
            </a:r>
            <a:r>
              <a:rPr lang="fr-FR" sz="2000" dirty="0"/>
              <a:t>:</a:t>
            </a:r>
            <a:br>
              <a:rPr lang="fr-FR" sz="2000" dirty="0"/>
            </a:br>
            <a:r>
              <a:rPr lang="fr-FR" sz="2000" dirty="0"/>
              <a:t> élévation des ALAT (&gt; ASAT) en faveur d’une cytolyse hépatique (suivi),</a:t>
            </a:r>
            <a:br>
              <a:rPr lang="fr-FR" sz="2000" dirty="0"/>
            </a:br>
            <a:r>
              <a:rPr lang="fr-FR" sz="2000" dirty="0"/>
              <a:t> activité du complexe </a:t>
            </a:r>
            <a:r>
              <a:rPr lang="fr-FR" sz="2000" dirty="0" err="1"/>
              <a:t>prothrombinique</a:t>
            </a:r>
            <a:r>
              <a:rPr lang="fr-FR" sz="2000" dirty="0"/>
              <a:t> (facteur pronostic),</a:t>
            </a:r>
            <a:br>
              <a:rPr lang="fr-FR" sz="2000" dirty="0"/>
            </a:br>
            <a:r>
              <a:rPr lang="fr-FR" sz="2000" dirty="0"/>
              <a:t> évaluation de la fibrose et de l’inflammation hépatique : </a:t>
            </a:r>
          </a:p>
          <a:p>
            <a:pPr>
              <a:buNone/>
            </a:pPr>
            <a:r>
              <a:rPr lang="fr-FR" sz="2000" dirty="0"/>
              <a:t>        score </a:t>
            </a:r>
            <a:r>
              <a:rPr lang="fr-FR" sz="2000" dirty="0" err="1"/>
              <a:t>Métavir</a:t>
            </a:r>
            <a:r>
              <a:rPr lang="fr-FR" sz="2000" dirty="0"/>
              <a:t>/</a:t>
            </a:r>
            <a:r>
              <a:rPr lang="fr-FR" sz="2000" dirty="0" err="1"/>
              <a:t>Fibrotest</a:t>
            </a:r>
            <a:r>
              <a:rPr lang="fr-FR" sz="2000" dirty="0"/>
              <a:t>®/</a:t>
            </a:r>
            <a:r>
              <a:rPr lang="fr-FR" sz="2000" dirty="0" err="1"/>
              <a:t>Fibroscan</a:t>
            </a:r>
            <a:r>
              <a:rPr lang="fr-FR" sz="2000" dirty="0"/>
              <a:t>.</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15</a:t>
            </a:fld>
            <a:endParaRPr lang="fr-B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image-57 viro B.png"/>
          <p:cNvPicPr>
            <a:picLocks noGrp="1" noChangeAspect="1"/>
          </p:cNvPicPr>
          <p:nvPr>
            <p:ph idx="1"/>
          </p:nvPr>
        </p:nvPicPr>
        <p:blipFill>
          <a:blip r:embed="rId2"/>
          <a:stretch>
            <a:fillRect/>
          </a:stretch>
        </p:blipFill>
        <p:spPr>
          <a:xfrm>
            <a:off x="642910" y="142852"/>
            <a:ext cx="7000924" cy="6727185"/>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16</a:t>
            </a:fld>
            <a:endParaRPr lang="fr-B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re 1"/>
          <p:cNvSpPr>
            <a:spLocks noGrp="1"/>
          </p:cNvSpPr>
          <p:nvPr>
            <p:ph type="title"/>
          </p:nvPr>
        </p:nvSpPr>
        <p:spPr>
          <a:xfrm>
            <a:off x="685800" y="0"/>
            <a:ext cx="7772400" cy="1268413"/>
          </a:xfrm>
        </p:spPr>
        <p:txBody>
          <a:bodyPr>
            <a:normAutofit fontScale="90000"/>
          </a:bodyPr>
          <a:lstStyle/>
          <a:p>
            <a:br>
              <a:rPr lang="fr-FR" sz="2800" b="1" dirty="0"/>
            </a:br>
            <a:r>
              <a:rPr lang="fr-FR" sz="2800" b="1" dirty="0"/>
              <a:t>le VHB:</a:t>
            </a:r>
            <a:br>
              <a:rPr lang="fr-FR" sz="2800" b="1" dirty="0"/>
            </a:br>
            <a:r>
              <a:rPr lang="fr-FR" sz="2800" b="1" u="sng" dirty="0"/>
              <a:t>Marqueurs virologiques </a:t>
            </a:r>
            <a:br>
              <a:rPr lang="fr-FR" sz="2800" b="1" dirty="0"/>
            </a:br>
            <a:endParaRPr lang="fr-FR" sz="2800" dirty="0"/>
          </a:p>
        </p:txBody>
      </p:sp>
      <p:pic>
        <p:nvPicPr>
          <p:cNvPr id="22531" name="Espace réservé du contenu 4" descr="vhba_sero.jpg"/>
          <p:cNvPicPr>
            <a:picLocks noGrp="1" noChangeAspect="1"/>
          </p:cNvPicPr>
          <p:nvPr>
            <p:ph idx="1"/>
          </p:nvPr>
        </p:nvPicPr>
        <p:blipFill>
          <a:blip r:embed="rId2"/>
          <a:srcRect/>
          <a:stretch>
            <a:fillRect/>
          </a:stretch>
        </p:blipFill>
        <p:spPr>
          <a:xfrm>
            <a:off x="0" y="1196975"/>
            <a:ext cx="8820150" cy="5661025"/>
          </a:xfrm>
        </p:spPr>
      </p:pic>
      <p:sp>
        <p:nvSpPr>
          <p:cNvPr id="22532" name="Espace réservé du numéro de diapositive 3"/>
          <p:cNvSpPr>
            <a:spLocks noGrp="1"/>
          </p:cNvSpPr>
          <p:nvPr>
            <p:ph type="sldNum" sz="quarter" idx="12"/>
          </p:nvPr>
        </p:nvSpPr>
        <p:spPr>
          <a:noFill/>
        </p:spPr>
        <p:txBody>
          <a:bodyPr/>
          <a:lstStyle/>
          <a:p>
            <a:fld id="{A043EE53-5E0C-4929-9C77-4CB517D62A0E}" type="slidenum">
              <a:rPr lang="fr-FR" smtClean="0">
                <a:latin typeface="Times New Roman" pitchFamily="18" charset="0"/>
              </a:rPr>
              <a:pPr/>
              <a:t>17</a:t>
            </a:fld>
            <a:endParaRPr lang="fr-FR">
              <a:latin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re 1"/>
          <p:cNvSpPr>
            <a:spLocks noGrp="1"/>
          </p:cNvSpPr>
          <p:nvPr>
            <p:ph type="title"/>
          </p:nvPr>
        </p:nvSpPr>
        <p:spPr>
          <a:xfrm>
            <a:off x="785813" y="0"/>
            <a:ext cx="7772400" cy="1143000"/>
          </a:xfrm>
        </p:spPr>
        <p:txBody>
          <a:bodyPr/>
          <a:lstStyle/>
          <a:p>
            <a:r>
              <a:rPr lang="fr-FR" sz="2400" u="sng"/>
              <a:t>L’Hépatite aigue B: Profil sérologique:</a:t>
            </a:r>
          </a:p>
        </p:txBody>
      </p:sp>
      <p:sp>
        <p:nvSpPr>
          <p:cNvPr id="23555" name="Espace réservé du numéro de diapositive 3"/>
          <p:cNvSpPr>
            <a:spLocks noGrp="1"/>
          </p:cNvSpPr>
          <p:nvPr>
            <p:ph type="sldNum" sz="quarter" idx="12"/>
          </p:nvPr>
        </p:nvSpPr>
        <p:spPr>
          <a:noFill/>
        </p:spPr>
        <p:txBody>
          <a:bodyPr/>
          <a:lstStyle/>
          <a:p>
            <a:fld id="{41FC4756-77FC-42E8-AC89-06B355F60354}" type="slidenum">
              <a:rPr lang="fr-FR" smtClean="0">
                <a:latin typeface="Times New Roman" pitchFamily="18" charset="0"/>
              </a:rPr>
              <a:pPr/>
              <a:t>18</a:t>
            </a:fld>
            <a:endParaRPr lang="fr-FR">
              <a:latin typeface="Times New Roman" pitchFamily="18" charset="0"/>
            </a:endParaRPr>
          </a:p>
        </p:txBody>
      </p:sp>
      <p:pic>
        <p:nvPicPr>
          <p:cNvPr id="23556" name="Espace réservé du contenu 6" descr="VHB7.png"/>
          <p:cNvPicPr>
            <a:picLocks noGrp="1" noChangeAspect="1"/>
          </p:cNvPicPr>
          <p:nvPr>
            <p:ph idx="1"/>
          </p:nvPr>
        </p:nvPicPr>
        <p:blipFill>
          <a:blip r:embed="rId2"/>
          <a:srcRect/>
          <a:stretch>
            <a:fillRect/>
          </a:stretch>
        </p:blipFill>
        <p:spPr>
          <a:xfrm>
            <a:off x="642938" y="857250"/>
            <a:ext cx="8501062" cy="5715000"/>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re 1"/>
          <p:cNvSpPr>
            <a:spLocks noGrp="1"/>
          </p:cNvSpPr>
          <p:nvPr>
            <p:ph type="title"/>
          </p:nvPr>
        </p:nvSpPr>
        <p:spPr>
          <a:xfrm>
            <a:off x="685800" y="0"/>
            <a:ext cx="7772400" cy="1285875"/>
          </a:xfrm>
        </p:spPr>
        <p:txBody>
          <a:bodyPr/>
          <a:lstStyle/>
          <a:p>
            <a:r>
              <a:rPr lang="fr-FR" sz="2400" u="sng"/>
              <a:t>L’Hépatite Chronique B: Profil Sérologique:</a:t>
            </a:r>
          </a:p>
        </p:txBody>
      </p:sp>
      <p:pic>
        <p:nvPicPr>
          <p:cNvPr id="24579" name="Espace réservé du contenu 5" descr="VHB 5.png"/>
          <p:cNvPicPr>
            <a:picLocks noGrp="1" noChangeAspect="1"/>
          </p:cNvPicPr>
          <p:nvPr>
            <p:ph idx="1"/>
          </p:nvPr>
        </p:nvPicPr>
        <p:blipFill>
          <a:blip r:embed="rId2"/>
          <a:srcRect/>
          <a:stretch>
            <a:fillRect/>
          </a:stretch>
        </p:blipFill>
        <p:spPr>
          <a:xfrm>
            <a:off x="0" y="1000125"/>
            <a:ext cx="8858250" cy="5643563"/>
          </a:xfrm>
        </p:spPr>
      </p:pic>
      <p:sp>
        <p:nvSpPr>
          <p:cNvPr id="24580" name="Espace réservé du numéro de diapositive 3"/>
          <p:cNvSpPr>
            <a:spLocks noGrp="1"/>
          </p:cNvSpPr>
          <p:nvPr>
            <p:ph type="sldNum" sz="quarter" idx="12"/>
          </p:nvPr>
        </p:nvSpPr>
        <p:spPr>
          <a:noFill/>
        </p:spPr>
        <p:txBody>
          <a:bodyPr/>
          <a:lstStyle/>
          <a:p>
            <a:fld id="{5A2DDF64-761C-4F1B-85A1-F6F16349BF3D}" type="slidenum">
              <a:rPr lang="fr-FR" smtClean="0">
                <a:latin typeface="Times New Roman" pitchFamily="18" charset="0"/>
              </a:rPr>
              <a:pPr/>
              <a:t>19</a:t>
            </a:fld>
            <a:endParaRPr lang="fr-FR">
              <a:latin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a:t>Le Plan:</a:t>
            </a:r>
          </a:p>
        </p:txBody>
      </p:sp>
      <p:sp>
        <p:nvSpPr>
          <p:cNvPr id="5" name="Espace réservé du contenu 4"/>
          <p:cNvSpPr>
            <a:spLocks noGrp="1"/>
          </p:cNvSpPr>
          <p:nvPr>
            <p:ph sz="half" idx="1"/>
          </p:nvPr>
        </p:nvSpPr>
        <p:spPr>
          <a:xfrm>
            <a:off x="0" y="1142984"/>
            <a:ext cx="4495800" cy="5715016"/>
          </a:xfrm>
        </p:spPr>
        <p:txBody>
          <a:bodyPr>
            <a:normAutofit/>
          </a:bodyPr>
          <a:lstStyle/>
          <a:p>
            <a:pPr>
              <a:buNone/>
            </a:pPr>
            <a:r>
              <a:rPr lang="fr-FR" sz="2000" dirty="0"/>
              <a:t>   Introduction.</a:t>
            </a:r>
          </a:p>
          <a:p>
            <a:pPr>
              <a:buNone/>
            </a:pPr>
            <a:r>
              <a:rPr lang="fr-FR" sz="2000" dirty="0"/>
              <a:t>   La Définition.</a:t>
            </a:r>
          </a:p>
          <a:p>
            <a:pPr>
              <a:buNone/>
            </a:pPr>
            <a:r>
              <a:rPr lang="fr-FR" sz="2000" dirty="0"/>
              <a:t>   La Structure du virus VHB.</a:t>
            </a:r>
          </a:p>
          <a:p>
            <a:pPr>
              <a:buNone/>
            </a:pPr>
            <a:r>
              <a:rPr lang="fr-FR" sz="2000" dirty="0"/>
              <a:t>   Les Protéines Virales.</a:t>
            </a:r>
          </a:p>
          <a:p>
            <a:pPr>
              <a:buNone/>
            </a:pPr>
            <a:r>
              <a:rPr lang="fr-FR" sz="2000" dirty="0"/>
              <a:t>   La Réplication et le Cycle de Réplication.</a:t>
            </a:r>
          </a:p>
          <a:p>
            <a:pPr>
              <a:buNone/>
            </a:pPr>
            <a:r>
              <a:rPr lang="fr-FR" sz="2000" dirty="0"/>
              <a:t>   Epidémiologie.</a:t>
            </a:r>
          </a:p>
          <a:p>
            <a:pPr>
              <a:buNone/>
            </a:pPr>
            <a:r>
              <a:rPr lang="fr-FR" sz="2000" dirty="0"/>
              <a:t>   Le Diagnostic Biologique:</a:t>
            </a:r>
          </a:p>
          <a:p>
            <a:pPr>
              <a:buNone/>
            </a:pPr>
            <a:r>
              <a:rPr lang="fr-FR" sz="2000" dirty="0"/>
              <a:t>    1. Le Dépistage.</a:t>
            </a:r>
          </a:p>
          <a:p>
            <a:pPr>
              <a:buNone/>
            </a:pPr>
            <a:r>
              <a:rPr lang="fr-FR" sz="2000" dirty="0"/>
              <a:t>    2. Les Marqueurs sériques:</a:t>
            </a:r>
          </a:p>
          <a:p>
            <a:pPr>
              <a:buNone/>
            </a:pPr>
            <a:r>
              <a:rPr lang="fr-FR" sz="2000" dirty="0"/>
              <a:t>         - en dépistage.</a:t>
            </a:r>
          </a:p>
          <a:p>
            <a:pPr>
              <a:buNone/>
            </a:pPr>
            <a:r>
              <a:rPr lang="fr-FR" sz="2000" dirty="0"/>
              <a:t>          - en cas de dépistage positif.</a:t>
            </a:r>
          </a:p>
          <a:p>
            <a:pPr>
              <a:buNone/>
            </a:pPr>
            <a:r>
              <a:rPr lang="fr-FR" sz="2000" dirty="0"/>
              <a:t>          - Evaluation de l’atteinte hépatique.</a:t>
            </a:r>
          </a:p>
        </p:txBody>
      </p:sp>
      <p:sp>
        <p:nvSpPr>
          <p:cNvPr id="6" name="Espace réservé du contenu 5"/>
          <p:cNvSpPr>
            <a:spLocks noGrp="1"/>
          </p:cNvSpPr>
          <p:nvPr>
            <p:ph sz="half" idx="2"/>
          </p:nvPr>
        </p:nvSpPr>
        <p:spPr>
          <a:xfrm>
            <a:off x="4648200" y="1142984"/>
            <a:ext cx="4495800" cy="5715016"/>
          </a:xfrm>
        </p:spPr>
        <p:txBody>
          <a:bodyPr>
            <a:normAutofit/>
          </a:bodyPr>
          <a:lstStyle/>
          <a:p>
            <a:pPr>
              <a:buNone/>
            </a:pPr>
            <a:r>
              <a:rPr lang="fr-FR" sz="2000" dirty="0"/>
              <a:t>     3. Les Marqueurs Virologiques lors:</a:t>
            </a:r>
          </a:p>
          <a:p>
            <a:pPr>
              <a:buNone/>
            </a:pPr>
            <a:r>
              <a:rPr lang="fr-FR" sz="2000" dirty="0"/>
              <a:t>        - Hépatite B aigue.</a:t>
            </a:r>
          </a:p>
          <a:p>
            <a:pPr>
              <a:buNone/>
            </a:pPr>
            <a:r>
              <a:rPr lang="fr-FR" sz="2000" dirty="0"/>
              <a:t>        - Hépatite B Chronique.</a:t>
            </a:r>
          </a:p>
          <a:p>
            <a:pPr>
              <a:buNone/>
            </a:pPr>
            <a:r>
              <a:rPr lang="fr-FR" sz="2000" dirty="0"/>
              <a:t>        - Interprétation des Marqueurs </a:t>
            </a:r>
            <a:r>
              <a:rPr lang="fr-FR" sz="2000" dirty="0" err="1"/>
              <a:t>viro</a:t>
            </a:r>
            <a:r>
              <a:rPr lang="fr-FR" sz="2000" dirty="0"/>
              <a:t>.</a:t>
            </a:r>
          </a:p>
          <a:p>
            <a:pPr>
              <a:buNone/>
            </a:pPr>
            <a:r>
              <a:rPr lang="fr-FR" sz="2000" dirty="0"/>
              <a:t>    Le Traitement:</a:t>
            </a:r>
          </a:p>
          <a:p>
            <a:pPr>
              <a:buNone/>
            </a:pPr>
            <a:r>
              <a:rPr lang="fr-FR" sz="2000" dirty="0"/>
              <a:t>        - Hépatite aigue.</a:t>
            </a:r>
          </a:p>
          <a:p>
            <a:pPr>
              <a:buNone/>
            </a:pPr>
            <a:r>
              <a:rPr lang="fr-FR" sz="2000" dirty="0"/>
              <a:t>         - Hépatite Chronique.</a:t>
            </a:r>
          </a:p>
          <a:p>
            <a:pPr>
              <a:buNone/>
            </a:pPr>
            <a:r>
              <a:rPr lang="fr-FR" sz="2000" dirty="0"/>
              <a:t>    </a:t>
            </a:r>
            <a:r>
              <a:rPr lang="fr-FR" sz="2000"/>
              <a:t>La Prévention.</a:t>
            </a:r>
            <a:endParaRPr lang="fr-FR" sz="2000" dirty="0"/>
          </a:p>
          <a:p>
            <a:pPr>
              <a:buNone/>
            </a:pPr>
            <a:r>
              <a:rPr lang="fr-FR" sz="2000" dirty="0"/>
              <a:t>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re 1"/>
          <p:cNvSpPr>
            <a:spLocks noGrp="1"/>
          </p:cNvSpPr>
          <p:nvPr>
            <p:ph type="title"/>
          </p:nvPr>
        </p:nvSpPr>
        <p:spPr>
          <a:xfrm>
            <a:off x="0" y="0"/>
            <a:ext cx="8528050" cy="1143000"/>
          </a:xfrm>
        </p:spPr>
        <p:txBody>
          <a:bodyPr/>
          <a:lstStyle/>
          <a:p>
            <a:r>
              <a:rPr lang="fr-FR" sz="2800" b="1" u="sng"/>
              <a:t>Le VHB: Interprétation des marqueurs virologiques</a:t>
            </a:r>
            <a:r>
              <a:rPr lang="fr-FR" sz="2800" b="1"/>
              <a:t>:</a:t>
            </a:r>
            <a:endParaRPr lang="fr-FR" sz="2800"/>
          </a:p>
        </p:txBody>
      </p:sp>
      <p:pic>
        <p:nvPicPr>
          <p:cNvPr id="27651" name="Espace réservé du contenu 4" descr="vhb_interp.jpg"/>
          <p:cNvPicPr>
            <a:picLocks noGrp="1" noChangeAspect="1"/>
          </p:cNvPicPr>
          <p:nvPr>
            <p:ph idx="1"/>
          </p:nvPr>
        </p:nvPicPr>
        <p:blipFill>
          <a:blip r:embed="rId2"/>
          <a:srcRect/>
          <a:stretch>
            <a:fillRect/>
          </a:stretch>
        </p:blipFill>
        <p:spPr>
          <a:xfrm>
            <a:off x="0" y="1052513"/>
            <a:ext cx="9144000" cy="5614987"/>
          </a:xfrm>
        </p:spPr>
      </p:pic>
      <p:sp>
        <p:nvSpPr>
          <p:cNvPr id="27652" name="Espace réservé du numéro de diapositive 3"/>
          <p:cNvSpPr>
            <a:spLocks noGrp="1"/>
          </p:cNvSpPr>
          <p:nvPr>
            <p:ph type="sldNum" sz="quarter" idx="12"/>
          </p:nvPr>
        </p:nvSpPr>
        <p:spPr>
          <a:noFill/>
        </p:spPr>
        <p:txBody>
          <a:bodyPr/>
          <a:lstStyle/>
          <a:p>
            <a:fld id="{3D079EE4-45F8-4D90-82F8-1FB7792230A7}" type="slidenum">
              <a:rPr lang="fr-FR" smtClean="0">
                <a:latin typeface="Times New Roman" pitchFamily="18" charset="0"/>
              </a:rPr>
              <a:pPr/>
              <a:t>20</a:t>
            </a:fld>
            <a:endParaRPr lang="fr-FR">
              <a:latin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a:t>Le Traitement:</a:t>
            </a:r>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dirty="0"/>
              <a:t>      </a:t>
            </a:r>
            <a:r>
              <a:rPr lang="fr-FR" sz="2000" u="sng" dirty="0"/>
              <a:t>Traitement de l’hépatite aiguë à HBV: </a:t>
            </a:r>
            <a:br>
              <a:rPr lang="fr-FR" sz="2000" u="sng" dirty="0"/>
            </a:br>
            <a:r>
              <a:rPr lang="fr-FR" sz="2000" dirty="0"/>
              <a:t> pas de traitement antiviral spécifique du fait de la fréquence très élevée des guérisons spontanées (arrêt des boissons alcoolisées et des médicaments hépatotoxiques non indispensables), </a:t>
            </a:r>
            <a:br>
              <a:rPr lang="fr-FR" sz="2000" dirty="0"/>
            </a:br>
            <a:r>
              <a:rPr lang="fr-FR" sz="2000" dirty="0"/>
              <a:t> traitement symptomatique (repos, hydratation…) ;</a:t>
            </a:r>
            <a:br>
              <a:rPr lang="fr-FR" sz="2000" dirty="0"/>
            </a:br>
            <a:r>
              <a:rPr lang="fr-FR" sz="2000" dirty="0"/>
              <a:t> surveillance des sérologies (apparition des </a:t>
            </a:r>
            <a:r>
              <a:rPr lang="fr-FR" sz="2000" dirty="0" err="1"/>
              <a:t>Ac</a:t>
            </a:r>
            <a:r>
              <a:rPr lang="fr-FR" sz="2000" dirty="0"/>
              <a:t> anti-</a:t>
            </a:r>
            <a:r>
              <a:rPr lang="fr-FR" sz="2000" dirty="0" err="1"/>
              <a:t>HBs</a:t>
            </a:r>
            <a:r>
              <a:rPr lang="fr-FR" sz="2000" dirty="0"/>
              <a:t>) et </a:t>
            </a:r>
          </a:p>
          <a:p>
            <a:pPr>
              <a:buNone/>
            </a:pPr>
            <a:r>
              <a:rPr lang="fr-FR" sz="2000" dirty="0"/>
              <a:t>       des fonctions hépatiques (ALAT et taux de prothrombine).</a:t>
            </a:r>
          </a:p>
          <a:p>
            <a:pPr>
              <a:buNone/>
            </a:pPr>
            <a:br>
              <a:rPr lang="fr-FR" sz="2000" dirty="0"/>
            </a:br>
            <a:r>
              <a:rPr lang="fr-FR" sz="2000" dirty="0"/>
              <a:t> </a:t>
            </a:r>
            <a:r>
              <a:rPr lang="fr-FR" sz="2000" u="sng" dirty="0"/>
              <a:t>Traitements de l’hépatite fulminante </a:t>
            </a:r>
            <a:r>
              <a:rPr lang="fr-FR" sz="2000" dirty="0"/>
              <a:t>:</a:t>
            </a:r>
            <a:br>
              <a:rPr lang="fr-FR" sz="2000" dirty="0"/>
            </a:br>
            <a:r>
              <a:rPr lang="fr-FR" sz="2000" dirty="0"/>
              <a:t> transplantation hépatique en urgence,</a:t>
            </a:r>
            <a:br>
              <a:rPr lang="fr-FR" sz="2000" dirty="0"/>
            </a:br>
            <a:r>
              <a:rPr lang="fr-FR" sz="2000" dirty="0"/>
              <a:t> traitement symptomatique (réanimation).</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21</a:t>
            </a:fld>
            <a:endParaRPr lang="fr-BE"/>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a:t>Le Traitement de l’hépatite Chronique</a:t>
            </a:r>
            <a:r>
              <a:rPr lang="fr-FR" sz="2400" dirty="0"/>
              <a:t>:</a:t>
            </a:r>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a:t>      Le but est de contrôler la réplication virale et d’arrêter l’évolution des lésions hépatiques vers la cirrhose et, si possible, d’induire une immunité permettant au patient un contrôle de la réplication virale.</a:t>
            </a:r>
            <a:br>
              <a:rPr lang="fr-FR" sz="2000" dirty="0"/>
            </a:br>
            <a:r>
              <a:rPr lang="fr-FR" sz="2000" dirty="0"/>
              <a:t>En pratique, les objectifs des traitements sont multiples.  </a:t>
            </a:r>
          </a:p>
          <a:p>
            <a:pPr>
              <a:buNone/>
            </a:pPr>
            <a:r>
              <a:rPr lang="fr-FR" sz="2000" dirty="0"/>
              <a:t>       Objectif virologique : rendre l’ADN HBV indétectable dans le sang.</a:t>
            </a:r>
            <a:br>
              <a:rPr lang="fr-FR" sz="2000" dirty="0"/>
            </a:br>
            <a:r>
              <a:rPr lang="fr-FR" sz="2000" dirty="0"/>
              <a:t> Objectif biochimique : normaliser les ALAT.</a:t>
            </a:r>
            <a:br>
              <a:rPr lang="fr-FR" sz="2000" dirty="0"/>
            </a:br>
            <a:r>
              <a:rPr lang="fr-FR" sz="2000" dirty="0"/>
              <a:t> Objectif immunitaire :</a:t>
            </a:r>
            <a:br>
              <a:rPr lang="fr-FR" sz="2000" dirty="0"/>
            </a:br>
            <a:r>
              <a:rPr lang="fr-FR" sz="2000" dirty="0"/>
              <a:t>• idéalement : disparition de l’Ag HBs, séroconversion HBs (apparition des </a:t>
            </a:r>
            <a:r>
              <a:rPr lang="fr-FR" sz="2000" dirty="0" err="1"/>
              <a:t>Ac</a:t>
            </a:r>
            <a:r>
              <a:rPr lang="fr-FR" sz="2000" dirty="0"/>
              <a:t> anti-HBs) signant la guérison, mais difficile et long avec les antiviraux actuels ;</a:t>
            </a:r>
            <a:br>
              <a:rPr lang="fr-FR" sz="2000" dirty="0"/>
            </a:br>
            <a:r>
              <a:rPr lang="fr-FR" sz="2000" dirty="0"/>
              <a:t>• plus réaliste, pour les patients avec un Ag </a:t>
            </a:r>
            <a:r>
              <a:rPr lang="fr-FR" sz="2000" dirty="0" err="1"/>
              <a:t>Hbe</a:t>
            </a:r>
            <a:r>
              <a:rPr lang="fr-FR" sz="2000" dirty="0"/>
              <a:t>:</a:t>
            </a:r>
          </a:p>
          <a:p>
            <a:pPr>
              <a:buNone/>
            </a:pPr>
            <a:r>
              <a:rPr lang="fr-FR" sz="2000" dirty="0"/>
              <a:t>         séroconversion </a:t>
            </a:r>
            <a:r>
              <a:rPr lang="fr-FR" sz="2000" dirty="0" err="1"/>
              <a:t>HBe</a:t>
            </a:r>
            <a:r>
              <a:rPr lang="fr-FR" sz="2000" dirty="0"/>
              <a:t> (apparition des </a:t>
            </a:r>
            <a:r>
              <a:rPr lang="fr-FR" sz="2000" dirty="0" err="1"/>
              <a:t>Ac</a:t>
            </a:r>
            <a:r>
              <a:rPr lang="fr-FR" sz="2000" dirty="0"/>
              <a:t> anti-</a:t>
            </a:r>
            <a:r>
              <a:rPr lang="fr-FR" sz="2000" dirty="0" err="1"/>
              <a:t>HBe</a:t>
            </a:r>
            <a:r>
              <a:rPr lang="fr-FR" sz="2000" dirty="0"/>
              <a:t>).</a:t>
            </a:r>
            <a:br>
              <a:rPr lang="fr-FR" sz="2000" dirty="0"/>
            </a:br>
            <a:r>
              <a:rPr lang="fr-FR" sz="2000" dirty="0"/>
              <a:t> Objectif histologique : améliorer l’histologie hépatique (inflammation et fibrose) avec une réversion partielle de la fibrose.</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22</a:t>
            </a:fld>
            <a:endParaRPr lang="fr-BE"/>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u="sng" dirty="0"/>
              <a:t>Les Antiviraux:</a:t>
            </a:r>
          </a:p>
        </p:txBody>
      </p:sp>
      <p:sp>
        <p:nvSpPr>
          <p:cNvPr id="3" name="Espace réservé du contenu 2"/>
          <p:cNvSpPr>
            <a:spLocks noGrp="1"/>
          </p:cNvSpPr>
          <p:nvPr>
            <p:ph idx="1"/>
          </p:nvPr>
        </p:nvSpPr>
        <p:spPr>
          <a:xfrm>
            <a:off x="0" y="1285860"/>
            <a:ext cx="9144000" cy="5572140"/>
          </a:xfrm>
        </p:spPr>
        <p:txBody>
          <a:bodyPr>
            <a:normAutofit/>
          </a:bodyPr>
          <a:lstStyle/>
          <a:p>
            <a:pPr fontAlgn="base">
              <a:buNone/>
            </a:pPr>
            <a:r>
              <a:rPr lang="fr-FR" sz="2000" dirty="0"/>
              <a:t>      On peut utiliser:</a:t>
            </a:r>
          </a:p>
          <a:p>
            <a:pPr fontAlgn="base">
              <a:buNone/>
            </a:pPr>
            <a:r>
              <a:rPr lang="fr-FR" sz="2000" dirty="0"/>
              <a:t>     -les inhibiteurs </a:t>
            </a:r>
            <a:r>
              <a:rPr lang="fr-FR" sz="2000" dirty="0" err="1"/>
              <a:t>nucléosidiques</a:t>
            </a:r>
            <a:r>
              <a:rPr lang="fr-FR" sz="2000" dirty="0"/>
              <a:t> de la transcriptase inverse du HBV (</a:t>
            </a:r>
            <a:r>
              <a:rPr lang="fr-FR" sz="2000" dirty="0" err="1"/>
              <a:t>ténofovir</a:t>
            </a:r>
            <a:r>
              <a:rPr lang="fr-FR" sz="2000" dirty="0"/>
              <a:t> ou </a:t>
            </a:r>
            <a:r>
              <a:rPr lang="fr-FR" sz="2000" dirty="0" err="1"/>
              <a:t>entécavir</a:t>
            </a:r>
            <a:r>
              <a:rPr lang="fr-FR" sz="2000" dirty="0"/>
              <a:t> </a:t>
            </a:r>
            <a:r>
              <a:rPr lang="fr-FR" sz="2000" i="1" dirty="0"/>
              <a:t>per os</a:t>
            </a:r>
            <a:r>
              <a:rPr lang="fr-FR" sz="2000" dirty="0"/>
              <a:t>):</a:t>
            </a:r>
          </a:p>
          <a:p>
            <a:pPr fontAlgn="base">
              <a:buNone/>
            </a:pPr>
            <a:r>
              <a:rPr lang="fr-FR" sz="2000" dirty="0"/>
              <a:t>       bonne tolérance, monothérapie avec traitement à vie ;</a:t>
            </a:r>
            <a:br>
              <a:rPr lang="fr-FR" sz="2000" dirty="0"/>
            </a:br>
            <a:r>
              <a:rPr lang="fr-FR" sz="2000" dirty="0"/>
              <a:t>- l’interféron alpha </a:t>
            </a:r>
            <a:r>
              <a:rPr lang="fr-FR" sz="2000" dirty="0" err="1"/>
              <a:t>pegylé</a:t>
            </a:r>
            <a:r>
              <a:rPr lang="fr-FR" sz="2000" dirty="0"/>
              <a:t> : </a:t>
            </a:r>
          </a:p>
          <a:p>
            <a:pPr fontAlgn="base">
              <a:buNone/>
            </a:pPr>
            <a:r>
              <a:rPr lang="fr-FR" sz="2000" dirty="0"/>
              <a:t>      Traitement à durée limitée (48 semaines, 1 ISC/semaine) avec une tolérance moyenne (efficacité génotype dépendante).</a:t>
            </a:r>
          </a:p>
          <a:p>
            <a:pPr fontAlgn="base">
              <a:buNone/>
            </a:pPr>
            <a:r>
              <a:rPr lang="fr-FR" sz="2000" dirty="0"/>
              <a:t>       Indications limitées.</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23</a:t>
            </a:fld>
            <a:endParaRPr lang="fr-B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85860"/>
          </a:xfrm>
        </p:spPr>
        <p:txBody>
          <a:bodyPr>
            <a:normAutofit/>
          </a:bodyPr>
          <a:lstStyle/>
          <a:p>
            <a:r>
              <a:rPr lang="fr-FR" sz="2400" u="sng" dirty="0"/>
              <a:t>Le Traitement de l’hépatite B chronique:</a:t>
            </a:r>
            <a:br>
              <a:rPr lang="fr-FR" sz="2400" u="sng" dirty="0"/>
            </a:br>
            <a:r>
              <a:rPr lang="fr-FR" sz="2400" u="sng" dirty="0"/>
              <a:t>les Analogues </a:t>
            </a:r>
            <a:r>
              <a:rPr lang="fr-FR" sz="2400" u="sng" dirty="0" err="1"/>
              <a:t>nucléosidiques</a:t>
            </a:r>
            <a:r>
              <a:rPr lang="fr-FR" sz="2400" dirty="0"/>
              <a:t>: </a:t>
            </a:r>
          </a:p>
        </p:txBody>
      </p:sp>
      <p:sp>
        <p:nvSpPr>
          <p:cNvPr id="3" name="Espace réservé du contenu 2"/>
          <p:cNvSpPr>
            <a:spLocks noGrp="1"/>
          </p:cNvSpPr>
          <p:nvPr>
            <p:ph idx="1"/>
          </p:nvPr>
        </p:nvSpPr>
        <p:spPr>
          <a:xfrm>
            <a:off x="0" y="1428736"/>
            <a:ext cx="9144000" cy="5429264"/>
          </a:xfrm>
        </p:spPr>
        <p:txBody>
          <a:bodyPr>
            <a:normAutofit/>
          </a:bodyPr>
          <a:lstStyle/>
          <a:p>
            <a:pPr>
              <a:buNone/>
            </a:pPr>
            <a:r>
              <a:rPr lang="fr-FR" sz="2000" dirty="0"/>
              <a:t>     Six analogues </a:t>
            </a:r>
            <a:r>
              <a:rPr lang="fr-FR" sz="2000" dirty="0" err="1"/>
              <a:t>nucléosi</a:t>
            </a:r>
            <a:r>
              <a:rPr lang="fr-FR" sz="2000" dirty="0"/>
              <a:t>(t)</a:t>
            </a:r>
            <a:r>
              <a:rPr lang="fr-FR" sz="2000" dirty="0" err="1"/>
              <a:t>idiques</a:t>
            </a:r>
            <a:r>
              <a:rPr lang="fr-FR" sz="2000" dirty="0"/>
              <a:t> utilisés pour le traitement</a:t>
            </a:r>
          </a:p>
          <a:p>
            <a:pPr>
              <a:buNone/>
            </a:pPr>
            <a:r>
              <a:rPr lang="fr-FR" sz="2000" dirty="0"/>
              <a:t>     de l’hépatite chronique B: </a:t>
            </a:r>
          </a:p>
          <a:p>
            <a:pPr>
              <a:buNone/>
            </a:pPr>
            <a:r>
              <a:rPr lang="fr-FR" sz="2000" dirty="0"/>
              <a:t>      la </a:t>
            </a:r>
            <a:r>
              <a:rPr lang="fr-FR" sz="2000" dirty="0" err="1"/>
              <a:t>lamivudine</a:t>
            </a:r>
            <a:r>
              <a:rPr lang="fr-FR" sz="2000" dirty="0"/>
              <a:t> (LAM), </a:t>
            </a:r>
          </a:p>
          <a:p>
            <a:pPr>
              <a:buNone/>
            </a:pPr>
            <a:r>
              <a:rPr lang="fr-FR" sz="2000" dirty="0"/>
              <a:t>      l’</a:t>
            </a:r>
            <a:r>
              <a:rPr lang="fr-FR" sz="2000" dirty="0" err="1"/>
              <a:t>adefovir</a:t>
            </a:r>
            <a:r>
              <a:rPr lang="fr-FR" sz="2000" dirty="0"/>
              <a:t> </a:t>
            </a:r>
            <a:r>
              <a:rPr lang="fr-FR" sz="2000" dirty="0" err="1"/>
              <a:t>dipivoxil</a:t>
            </a:r>
            <a:r>
              <a:rPr lang="fr-FR" sz="2000" dirty="0"/>
              <a:t> (ADV),</a:t>
            </a:r>
          </a:p>
          <a:p>
            <a:pPr>
              <a:buNone/>
            </a:pPr>
            <a:r>
              <a:rPr lang="fr-FR" sz="2000" dirty="0"/>
              <a:t>      l’</a:t>
            </a:r>
            <a:r>
              <a:rPr lang="fr-FR" sz="2000" dirty="0" err="1"/>
              <a:t>entecavir</a:t>
            </a:r>
            <a:r>
              <a:rPr lang="fr-FR" sz="2000" dirty="0"/>
              <a:t> (ETV),</a:t>
            </a:r>
          </a:p>
          <a:p>
            <a:pPr>
              <a:buNone/>
            </a:pPr>
            <a:r>
              <a:rPr lang="fr-FR" sz="2000" dirty="0"/>
              <a:t>      la </a:t>
            </a:r>
            <a:r>
              <a:rPr lang="fr-FR" sz="2000" dirty="0" err="1"/>
              <a:t>telbivudine</a:t>
            </a:r>
            <a:r>
              <a:rPr lang="fr-FR" sz="2000" dirty="0"/>
              <a:t> (</a:t>
            </a:r>
            <a:r>
              <a:rPr lang="fr-FR" sz="2000" dirty="0" err="1"/>
              <a:t>LdT</a:t>
            </a:r>
            <a:r>
              <a:rPr lang="fr-FR" sz="2000" dirty="0"/>
              <a:t>),</a:t>
            </a:r>
          </a:p>
          <a:p>
            <a:pPr>
              <a:buNone/>
            </a:pPr>
            <a:r>
              <a:rPr lang="fr-FR" sz="2000" dirty="0"/>
              <a:t>      le </a:t>
            </a:r>
            <a:r>
              <a:rPr lang="fr-FR" sz="2000" dirty="0" err="1"/>
              <a:t>tenofovir</a:t>
            </a:r>
            <a:r>
              <a:rPr lang="fr-FR" sz="2000" dirty="0"/>
              <a:t> </a:t>
            </a:r>
            <a:r>
              <a:rPr lang="fr-FR" sz="2000" dirty="0" err="1"/>
              <a:t>disoproxil</a:t>
            </a:r>
            <a:r>
              <a:rPr lang="fr-FR" sz="2000" dirty="0"/>
              <a:t> fumarate (TDF) et le </a:t>
            </a:r>
            <a:r>
              <a:rPr lang="fr-FR" sz="2000" dirty="0" err="1"/>
              <a:t>tenofovir</a:t>
            </a:r>
            <a:r>
              <a:rPr lang="fr-FR" sz="2000" dirty="0"/>
              <a:t> </a:t>
            </a:r>
            <a:r>
              <a:rPr lang="fr-FR" sz="2000" dirty="0" err="1"/>
              <a:t>alafenamide</a:t>
            </a:r>
            <a:r>
              <a:rPr lang="fr-FR" sz="2000" dirty="0"/>
              <a:t> (TAF).</a:t>
            </a:r>
          </a:p>
          <a:p>
            <a:pPr>
              <a:buNone/>
            </a:pPr>
            <a:r>
              <a:rPr lang="fr-FR" sz="2000" dirty="0"/>
              <a:t>      </a:t>
            </a:r>
          </a:p>
          <a:p>
            <a:pPr>
              <a:buNone/>
            </a:pPr>
            <a:r>
              <a:rPr lang="fr-FR" sz="2000" dirty="0"/>
              <a:t>      Ces molécules ont pour cible le domaine transcriptase inverse de l’ADN polymérase du VHB. Ils inhibent spécifiquement l’initiation de la transcription inverse et/ou l’élongation des brins de polarité négative ou positive, se comportant comme des terminateurs de chaîne.</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24</a:t>
            </a:fld>
            <a:endParaRPr lang="fr-B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a:t>Les Antiviraux</a:t>
            </a:r>
            <a:r>
              <a:rPr lang="fr-FR" sz="2400" dirty="0"/>
              <a:t>:</a:t>
            </a:r>
          </a:p>
        </p:txBody>
      </p:sp>
      <p:sp>
        <p:nvSpPr>
          <p:cNvPr id="3" name="Espace réservé du contenu 2"/>
          <p:cNvSpPr>
            <a:spLocks noGrp="1"/>
          </p:cNvSpPr>
          <p:nvPr>
            <p:ph idx="1"/>
          </p:nvPr>
        </p:nvSpPr>
        <p:spPr>
          <a:xfrm>
            <a:off x="0" y="1600200"/>
            <a:ext cx="9144000" cy="5257800"/>
          </a:xfrm>
        </p:spPr>
        <p:txBody>
          <a:bodyPr>
            <a:normAutofit/>
          </a:bodyPr>
          <a:lstStyle/>
          <a:p>
            <a:r>
              <a:rPr lang="fr-FR" sz="2000" dirty="0"/>
              <a:t>Les analogues </a:t>
            </a:r>
            <a:r>
              <a:rPr lang="fr-FR" sz="2000" dirty="0" err="1"/>
              <a:t>nucléos</a:t>
            </a:r>
            <a:r>
              <a:rPr lang="fr-FR" sz="2000" dirty="0"/>
              <a:t>(t)</a:t>
            </a:r>
            <a:r>
              <a:rPr lang="fr-FR" sz="2000" dirty="0" err="1"/>
              <a:t>idiques</a:t>
            </a:r>
            <a:r>
              <a:rPr lang="fr-FR" sz="2000" dirty="0"/>
              <a:t> : administrées par voie orale.</a:t>
            </a:r>
          </a:p>
          <a:p>
            <a:r>
              <a:rPr lang="fr-FR" sz="2000" dirty="0"/>
              <a:t>Contrairement à l’interféron alpha, les analogues </a:t>
            </a:r>
            <a:r>
              <a:rPr lang="fr-FR" sz="2000" dirty="0" err="1"/>
              <a:t>nucléos</a:t>
            </a:r>
            <a:r>
              <a:rPr lang="fr-FR" sz="2000" dirty="0"/>
              <a:t>(t)</a:t>
            </a:r>
            <a:r>
              <a:rPr lang="fr-FR" sz="2000" dirty="0" err="1"/>
              <a:t>idiques</a:t>
            </a:r>
            <a:r>
              <a:rPr lang="fr-FR" sz="2000" dirty="0"/>
              <a:t> sont généralement bien tolérés. Ils doivent souvent être administrés pendant de nombreuses années, voire même à vie chez certains patients, afin de maintenir l’efficacité antivirale. </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25</a:t>
            </a:fld>
            <a:endParaRPr lang="fr-B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71546"/>
          </a:xfrm>
        </p:spPr>
        <p:txBody>
          <a:bodyPr>
            <a:normAutofit/>
          </a:bodyPr>
          <a:lstStyle/>
          <a:p>
            <a:r>
              <a:rPr lang="fr-FR" sz="2400" u="sng" dirty="0"/>
              <a:t>La Prévention:</a:t>
            </a:r>
          </a:p>
        </p:txBody>
      </p:sp>
      <p:sp>
        <p:nvSpPr>
          <p:cNvPr id="3" name="Espace réservé du contenu 2"/>
          <p:cNvSpPr>
            <a:spLocks noGrp="1"/>
          </p:cNvSpPr>
          <p:nvPr>
            <p:ph idx="1"/>
          </p:nvPr>
        </p:nvSpPr>
        <p:spPr>
          <a:xfrm>
            <a:off x="0" y="1214422"/>
            <a:ext cx="9144000" cy="5643578"/>
          </a:xfrm>
        </p:spPr>
        <p:txBody>
          <a:bodyPr>
            <a:normAutofit/>
          </a:bodyPr>
          <a:lstStyle/>
          <a:p>
            <a:pPr>
              <a:buNone/>
            </a:pPr>
            <a:r>
              <a:rPr lang="fr-FR" sz="2000" dirty="0"/>
              <a:t>      La prévention des infections à HBV pour la population générale est basée sur la vaccination obligatoire du jeune enfant.</a:t>
            </a:r>
          </a:p>
          <a:p>
            <a:pPr>
              <a:buNone/>
            </a:pPr>
            <a:br>
              <a:rPr lang="fr-FR" sz="2000" dirty="0"/>
            </a:br>
            <a:r>
              <a:rPr lang="fr-FR" sz="2400" u="sng" dirty="0"/>
              <a:t>La vaccination</a:t>
            </a:r>
            <a:r>
              <a:rPr lang="fr-FR" sz="2400" dirty="0"/>
              <a:t>: </a:t>
            </a:r>
          </a:p>
          <a:p>
            <a:pPr>
              <a:buNone/>
            </a:pPr>
            <a:r>
              <a:rPr lang="fr-FR" sz="2000" dirty="0"/>
              <a:t>      est obligatoire pour les jeunes enfants (injection à 2 mois, 4 mois et 11 mois) et les professionnels de santé. Elle est recommandée pour la population générale.</a:t>
            </a:r>
            <a:br>
              <a:rPr lang="fr-FR" sz="2000" dirty="0"/>
            </a:br>
            <a:r>
              <a:rPr lang="fr-FR" sz="2000" dirty="0"/>
              <a:t> D’autres schémas sont utilisables dans des cas particuliers. </a:t>
            </a:r>
          </a:p>
          <a:p>
            <a:pPr>
              <a:buNone/>
            </a:pPr>
            <a:r>
              <a:rPr lang="fr-FR" sz="2000" dirty="0"/>
              <a:t>       Par exemple : nouveau-né de mère Ag HBs positif: </a:t>
            </a:r>
          </a:p>
          <a:p>
            <a:pPr>
              <a:buNone/>
            </a:pPr>
            <a:r>
              <a:rPr lang="fr-FR" sz="2000" dirty="0"/>
              <a:t>       3 doses selon le schéma 0, 1, 6 mois.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26</a:t>
            </a:fld>
            <a:endParaRPr lang="fr-B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85860"/>
          </a:xfrm>
        </p:spPr>
        <p:txBody>
          <a:bodyPr>
            <a:normAutofit/>
          </a:bodyPr>
          <a:lstStyle/>
          <a:p>
            <a:r>
              <a:rPr lang="fr-FR" sz="2400" u="sng" dirty="0"/>
              <a:t>La Prévention:</a:t>
            </a:r>
          </a:p>
        </p:txBody>
      </p:sp>
      <p:sp>
        <p:nvSpPr>
          <p:cNvPr id="3" name="Espace réservé du contenu 2"/>
          <p:cNvSpPr>
            <a:spLocks noGrp="1"/>
          </p:cNvSpPr>
          <p:nvPr>
            <p:ph idx="1"/>
          </p:nvPr>
        </p:nvSpPr>
        <p:spPr>
          <a:xfrm>
            <a:off x="0" y="1428736"/>
            <a:ext cx="9144000" cy="5429264"/>
          </a:xfrm>
        </p:spPr>
        <p:txBody>
          <a:bodyPr>
            <a:normAutofit/>
          </a:bodyPr>
          <a:lstStyle/>
          <a:p>
            <a:pPr>
              <a:buNone/>
            </a:pPr>
            <a:r>
              <a:rPr lang="fr-FR" sz="2000" dirty="0"/>
              <a:t>       </a:t>
            </a:r>
            <a:r>
              <a:rPr lang="fr-FR" sz="2400" u="sng" dirty="0"/>
              <a:t>Indications particulières: </a:t>
            </a:r>
            <a:br>
              <a:rPr lang="fr-FR" sz="2400" dirty="0"/>
            </a:br>
            <a:r>
              <a:rPr lang="fr-FR" sz="2000" dirty="0"/>
              <a:t> professionnelle (profession de santé, sécurité et secours),</a:t>
            </a:r>
            <a:br>
              <a:rPr lang="fr-FR" sz="2000" dirty="0"/>
            </a:br>
            <a:r>
              <a:rPr lang="fr-FR" sz="2000" dirty="0"/>
              <a:t> médicale (hémophiles, dialysés, polytransfusés, transplantés),</a:t>
            </a:r>
            <a:br>
              <a:rPr lang="fr-FR" sz="2000" dirty="0"/>
            </a:br>
            <a:r>
              <a:rPr lang="fr-FR" sz="2000" dirty="0"/>
              <a:t> nouveau-né de mère porteuse de l’Ag HBs:</a:t>
            </a:r>
          </a:p>
          <a:p>
            <a:pPr>
              <a:buNone/>
            </a:pPr>
            <a:r>
              <a:rPr lang="fr-FR" sz="2000" dirty="0"/>
              <a:t>       justifie le dépistage obligatoire à 6 mois de grossesse. </a:t>
            </a:r>
          </a:p>
          <a:p>
            <a:pPr>
              <a:buNone/>
            </a:pPr>
            <a:r>
              <a:rPr lang="fr-FR" sz="2000" dirty="0"/>
              <a:t>       Sérovaccination à la naissance (Immunoglobulines anti-HBs et vaccin) ;</a:t>
            </a:r>
            <a:br>
              <a:rPr lang="fr-FR" sz="2000" dirty="0"/>
            </a:br>
            <a:r>
              <a:rPr lang="fr-FR" sz="2000" dirty="0"/>
              <a:t>dépistage des femmes enceintes à la déclaration de grossesse pour une initiation précoce d’un traitement antiviral anti-HBV en cours de grossesse. </a:t>
            </a:r>
          </a:p>
          <a:p>
            <a:pPr>
              <a:buNone/>
            </a:pPr>
            <a:r>
              <a:rPr lang="fr-FR" sz="2000" dirty="0"/>
              <a:t>      Recherche de l’Ag HBs obligatoire à 6 mois de grossesse ;</a:t>
            </a:r>
            <a:br>
              <a:rPr lang="fr-FR" sz="2000" dirty="0"/>
            </a:br>
            <a:r>
              <a:rPr lang="fr-FR" sz="2000" dirty="0"/>
              <a:t> accident d’exposition au sang (AES) ou exposition IST : </a:t>
            </a:r>
            <a:r>
              <a:rPr lang="fr-FR" sz="2000" dirty="0" err="1"/>
              <a:t>séro-vaccination</a:t>
            </a:r>
            <a:r>
              <a:rPr lang="fr-FR" sz="2000" dirty="0"/>
              <a:t> en absence de protection vaccinale (</a:t>
            </a:r>
            <a:r>
              <a:rPr lang="fr-FR" sz="2000" dirty="0" err="1"/>
              <a:t>Ac</a:t>
            </a:r>
            <a:r>
              <a:rPr lang="fr-FR" sz="2000" dirty="0"/>
              <a:t> anti-HBs)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27</a:t>
            </a:fld>
            <a:endParaRPr lang="fr-BE"/>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a:t>La Prévention</a:t>
            </a:r>
            <a:r>
              <a:rPr lang="fr-FR" sz="2400" dirty="0"/>
              <a:t>:</a:t>
            </a:r>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dirty="0"/>
              <a:t>       sécurisation virale des tissus humains (sang, tissus, organes) ;</a:t>
            </a:r>
            <a:br>
              <a:rPr lang="fr-FR" sz="2000" dirty="0"/>
            </a:br>
            <a:r>
              <a:rPr lang="fr-FR" sz="2000" dirty="0"/>
              <a:t> lutte contre les IST (</a:t>
            </a:r>
            <a:r>
              <a:rPr lang="fr-FR" sz="2000" dirty="0" err="1"/>
              <a:t>multipartenariat</a:t>
            </a:r>
            <a:r>
              <a:rPr lang="fr-FR" sz="2000" dirty="0"/>
              <a:t>, préservatifs) ;</a:t>
            </a:r>
            <a:br>
              <a:rPr lang="fr-FR" sz="2000" dirty="0"/>
            </a:br>
            <a:r>
              <a:rPr lang="fr-FR" sz="2000" dirty="0"/>
              <a:t> lutte contre la toxicomanie et mise à disposition de kits d’injection stériles ;</a:t>
            </a:r>
            <a:br>
              <a:rPr lang="fr-FR" sz="2000" dirty="0"/>
            </a:br>
            <a:r>
              <a:rPr lang="fr-FR" sz="2000" dirty="0"/>
              <a:t> surveillance accrue de la réactivation virale chez les personnes avec des </a:t>
            </a:r>
            <a:r>
              <a:rPr lang="fr-FR" sz="2000" dirty="0" err="1"/>
              <a:t>Ac</a:t>
            </a:r>
            <a:r>
              <a:rPr lang="fr-FR" sz="2000" dirty="0"/>
              <a:t> anti-</a:t>
            </a:r>
            <a:r>
              <a:rPr lang="fr-FR" sz="2000" dirty="0" err="1"/>
              <a:t>HBc</a:t>
            </a:r>
            <a:r>
              <a:rPr lang="fr-FR" sz="2000" dirty="0"/>
              <a:t> et les immunodéprimés (traitement immunosuppresseur, chimiothérapie, anti-CD20…) ;</a:t>
            </a:r>
            <a:br>
              <a:rPr lang="fr-FR" sz="2000" dirty="0"/>
            </a:br>
            <a:r>
              <a:rPr lang="fr-FR" sz="2000" dirty="0"/>
              <a:t> maladie à déclaration obligatoire (sujet Ag HBs + et </a:t>
            </a:r>
            <a:r>
              <a:rPr lang="fr-FR" sz="2000" dirty="0" err="1"/>
              <a:t>IgM</a:t>
            </a:r>
            <a:r>
              <a:rPr lang="fr-FR" sz="2000" dirty="0"/>
              <a:t> anti-</a:t>
            </a:r>
            <a:r>
              <a:rPr lang="fr-FR" sz="2000" dirty="0" err="1"/>
              <a:t>HBc</a:t>
            </a:r>
            <a:r>
              <a:rPr lang="fr-FR" sz="2000" dirty="0"/>
              <a:t>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28</a:t>
            </a:fld>
            <a:endParaRPr lang="fr-B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a:t>Introduction:</a:t>
            </a:r>
            <a:r>
              <a:rPr lang="fr-FR" sz="2400" dirty="0"/>
              <a:t> </a:t>
            </a:r>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a:t>     -Le virus de l’hépatite B (HBV ou VHB) est un virus à tropisme essentiellement hépatique pouvant être responsable d’hépatites chroniques, de cirrhoses et d’hépato-carcinomes (cancers primitifs du foie). </a:t>
            </a:r>
          </a:p>
          <a:p>
            <a:pPr>
              <a:buNone/>
            </a:pPr>
            <a:r>
              <a:rPr lang="fr-FR" sz="2000" dirty="0"/>
              <a:t>     -Le réservoir est strictement humain. Il est souvent présent en grande quantité dans le sang (≥ 10</a:t>
            </a:r>
            <a:r>
              <a:rPr lang="fr-FR" sz="2000" baseline="30000" dirty="0"/>
              <a:t>8</a:t>
            </a:r>
            <a:r>
              <a:rPr lang="fr-FR" sz="2000" dirty="0"/>
              <a:t> particules/</a:t>
            </a:r>
            <a:r>
              <a:rPr lang="fr-FR" sz="2000" dirty="0" err="1"/>
              <a:t>mL</a:t>
            </a:r>
            <a:r>
              <a:rPr lang="fr-FR" sz="2000" dirty="0"/>
              <a:t>) et sa transmissibilité est très élevée (100 fois supérieure à celle du HIV).</a:t>
            </a:r>
          </a:p>
          <a:p>
            <a:pPr>
              <a:buNone/>
            </a:pPr>
            <a:r>
              <a:rPr lang="fr-FR" sz="2000" dirty="0"/>
              <a:t>      La répartition de l’infection à HBV est mondiale. Elle est estimée mondialement à 250 millions de sujets infectés (porteurs) et conduit à environ 900 000 décès /an.</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a:t>
            </a:fld>
            <a:endParaRPr lang="fr-B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u="sng" dirty="0"/>
              <a:t>La Définition:</a:t>
            </a:r>
          </a:p>
        </p:txBody>
      </p:sp>
      <p:sp>
        <p:nvSpPr>
          <p:cNvPr id="3" name="Espace réservé du contenu 2"/>
          <p:cNvSpPr>
            <a:spLocks noGrp="1"/>
          </p:cNvSpPr>
          <p:nvPr>
            <p:ph idx="1"/>
          </p:nvPr>
        </p:nvSpPr>
        <p:spPr>
          <a:xfrm>
            <a:off x="0" y="1357298"/>
            <a:ext cx="9144000" cy="5500701"/>
          </a:xfrm>
        </p:spPr>
        <p:txBody>
          <a:bodyPr>
            <a:normAutofit/>
          </a:bodyPr>
          <a:lstStyle/>
          <a:p>
            <a:pPr fontAlgn="base"/>
            <a:r>
              <a:rPr lang="fr-FR" sz="2000" b="1" i="1" u="sng" dirty="0"/>
              <a:t>TAXONOMIE:</a:t>
            </a:r>
          </a:p>
          <a:p>
            <a:pPr fontAlgn="base">
              <a:buNone/>
            </a:pPr>
            <a:r>
              <a:rPr lang="fr-FR" sz="2000" b="1" i="1" dirty="0"/>
              <a:t>       </a:t>
            </a:r>
            <a:r>
              <a:rPr lang="fr-FR" sz="2000" dirty="0"/>
              <a:t>C’est un virus à ADN possédant une transcriptase inverse.</a:t>
            </a:r>
            <a:br>
              <a:rPr lang="fr-FR" sz="2000" dirty="0"/>
            </a:br>
            <a:r>
              <a:rPr lang="fr-FR" sz="2000" dirty="0"/>
              <a:t> Famille : </a:t>
            </a:r>
            <a:r>
              <a:rPr lang="fr-FR" sz="2000" i="1" dirty="0" err="1"/>
              <a:t>Hepadnaviridae</a:t>
            </a:r>
            <a:r>
              <a:rPr lang="fr-FR" sz="2000" i="1" dirty="0"/>
              <a:t>.</a:t>
            </a:r>
            <a:br>
              <a:rPr lang="fr-FR" sz="2000" dirty="0"/>
            </a:br>
            <a:r>
              <a:rPr lang="fr-FR" sz="2000" dirty="0"/>
              <a:t> Genre : </a:t>
            </a:r>
            <a:r>
              <a:rPr lang="fr-FR" sz="2000" i="1" dirty="0" err="1"/>
              <a:t>Orthohepadnavirus</a:t>
            </a:r>
            <a:r>
              <a:rPr lang="fr-FR" sz="2000" i="1" dirty="0"/>
              <a:t>.</a:t>
            </a:r>
            <a:br>
              <a:rPr lang="fr-FR" sz="2000" dirty="0"/>
            </a:br>
            <a:r>
              <a:rPr lang="fr-FR" sz="2000" dirty="0"/>
              <a:t> Espèce : </a:t>
            </a:r>
            <a:r>
              <a:rPr lang="fr-FR" sz="2000" i="1" dirty="0" err="1"/>
              <a:t>Hepatitis</a:t>
            </a:r>
            <a:r>
              <a:rPr lang="fr-FR" sz="2000" i="1" dirty="0"/>
              <a:t> B virus </a:t>
            </a:r>
            <a:r>
              <a:rPr lang="fr-FR" sz="2000" dirty="0"/>
              <a:t>(HBV).</a:t>
            </a:r>
            <a:br>
              <a:rPr lang="fr-FR" sz="2000" dirty="0"/>
            </a:br>
            <a:r>
              <a:rPr lang="fr-FR" sz="2000" dirty="0"/>
              <a:t> 10 génotypes.</a:t>
            </a:r>
          </a:p>
          <a:p>
            <a:pPr fontAlgn="base"/>
            <a:r>
              <a:rPr lang="fr-FR" sz="2000" b="1" i="1" u="sng" dirty="0"/>
              <a:t>GÉNOME</a:t>
            </a:r>
            <a:endParaRPr lang="fr-FR" sz="2000" b="1" u="sng" dirty="0"/>
          </a:p>
          <a:p>
            <a:pPr fontAlgn="base">
              <a:buNone/>
            </a:pPr>
            <a:r>
              <a:rPr lang="fr-FR" sz="2000" dirty="0"/>
              <a:t>      Le génome du HBV est un ADN circulaire de petite taille (3,2 kb). Deux de ses particularités sont d’avoir des cadres de lecture chevauchants et d’être double brin partiel dans la particule virale (ou virion). </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a:t>
            </a:fld>
            <a:endParaRPr lang="fr-B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57200" y="0"/>
            <a:ext cx="8229600" cy="1214422"/>
          </a:xfrm>
        </p:spPr>
        <p:txBody>
          <a:bodyPr>
            <a:normAutofit/>
          </a:bodyPr>
          <a:lstStyle/>
          <a:p>
            <a:r>
              <a:rPr lang="fr-FR" sz="2400" u="sng" dirty="0"/>
              <a:t>La structure du virus du VHB:</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a:t>
            </a:fld>
            <a:endParaRPr lang="fr-BE"/>
          </a:p>
        </p:txBody>
      </p:sp>
      <p:pic>
        <p:nvPicPr>
          <p:cNvPr id="21506" name="Picture 2" descr="Représentation de la particule du VHB"/>
          <p:cNvPicPr>
            <a:picLocks noChangeAspect="1" noChangeArrowheads="1"/>
          </p:cNvPicPr>
          <p:nvPr/>
        </p:nvPicPr>
        <p:blipFill>
          <a:blip r:embed="rId2"/>
          <a:srcRect/>
          <a:stretch>
            <a:fillRect/>
          </a:stretch>
        </p:blipFill>
        <p:spPr bwMode="auto">
          <a:xfrm>
            <a:off x="428596" y="857232"/>
            <a:ext cx="8001056" cy="5890127"/>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1142984"/>
          </a:xfrm>
        </p:spPr>
        <p:txBody>
          <a:bodyPr>
            <a:normAutofit/>
          </a:bodyPr>
          <a:lstStyle/>
          <a:p>
            <a:r>
              <a:rPr lang="fr-FR" sz="2400" u="sng" dirty="0"/>
              <a:t>La Structure du virus de l’hépatite B</a:t>
            </a:r>
            <a:r>
              <a:rPr lang="fr-FR" sz="2400" dirty="0"/>
              <a:t>:</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a:t>
            </a:fld>
            <a:endParaRPr lang="fr-BE"/>
          </a:p>
        </p:txBody>
      </p:sp>
      <p:pic>
        <p:nvPicPr>
          <p:cNvPr id="5" name="Espace réservé du contenu 4" descr="VHB1.jpg"/>
          <p:cNvPicPr>
            <a:picLocks noGrp="1" noChangeAspect="1"/>
          </p:cNvPicPr>
          <p:nvPr>
            <p:ph idx="1"/>
          </p:nvPr>
        </p:nvPicPr>
        <p:blipFill>
          <a:blip r:embed="rId2"/>
          <a:srcRect/>
          <a:stretch>
            <a:fillRect/>
          </a:stretch>
        </p:blipFill>
        <p:spPr>
          <a:xfrm>
            <a:off x="500034" y="1071546"/>
            <a:ext cx="7715304" cy="5500725"/>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r>
              <a:rPr lang="fr-FR" sz="2400" u="sng" dirty="0"/>
              <a:t>La Structure du virus de l’hépatite virale B</a:t>
            </a:r>
            <a:r>
              <a:rPr lang="fr-FR" sz="2400" dirty="0"/>
              <a:t>:</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7</a:t>
            </a:fld>
            <a:endParaRPr lang="fr-BE"/>
          </a:p>
        </p:txBody>
      </p:sp>
      <p:graphicFrame>
        <p:nvGraphicFramePr>
          <p:cNvPr id="19457" name="Object 1029"/>
          <p:cNvGraphicFramePr>
            <a:graphicFrameLocks noChangeAspect="1"/>
          </p:cNvGraphicFramePr>
          <p:nvPr/>
        </p:nvGraphicFramePr>
        <p:xfrm>
          <a:off x="304800" y="1643050"/>
          <a:ext cx="8305800" cy="4718063"/>
        </p:xfrm>
        <a:graphic>
          <a:graphicData uri="http://schemas.openxmlformats.org/presentationml/2006/ole">
            <mc:AlternateContent xmlns:mc="http://schemas.openxmlformats.org/markup-compatibility/2006">
              <mc:Choice xmlns:v="urn:schemas-microsoft-com:vml" Requires="v">
                <p:oleObj spid="_x0000_s19457" name="Image Bitmap" r:id="rId2" imgW="6744641" imgH="3438095" progId="Paint.Picture">
                  <p:embed/>
                </p:oleObj>
              </mc:Choice>
              <mc:Fallback>
                <p:oleObj name="Image Bitmap" r:id="rId2" imgW="6744641" imgH="3438095" progId="Paint.Picture">
                  <p:embed/>
                  <p:pic>
                    <p:nvPicPr>
                      <p:cNvPr id="0" name="Object 10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643050"/>
                        <a:ext cx="8305800" cy="4718063"/>
                      </a:xfrm>
                      <a:prstGeom prst="rect">
                        <a:avLst/>
                      </a:prstGeom>
                      <a:noFill/>
                      <a:ln w="38100">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26"/>
          <p:cNvSpPr>
            <a:spLocks noGrp="1" noChangeArrowheads="1"/>
          </p:cNvSpPr>
          <p:nvPr>
            <p:ph type="title"/>
          </p:nvPr>
        </p:nvSpPr>
        <p:spPr>
          <a:xfrm>
            <a:off x="0" y="228600"/>
            <a:ext cx="3581400" cy="1600200"/>
          </a:xfrm>
        </p:spPr>
        <p:txBody>
          <a:bodyPr/>
          <a:lstStyle/>
          <a:p>
            <a:pPr eaLnBrk="1" hangingPunct="1"/>
            <a:r>
              <a:rPr lang="fr-FR" sz="4000">
                <a:latin typeface="Comic Sans MS" pitchFamily="66" charset="0"/>
              </a:rPr>
              <a:t>Protéines </a:t>
            </a:r>
            <a:br>
              <a:rPr lang="fr-FR" sz="4000">
                <a:latin typeface="Comic Sans MS" pitchFamily="66" charset="0"/>
              </a:rPr>
            </a:br>
            <a:r>
              <a:rPr lang="fr-FR" sz="4000">
                <a:latin typeface="Comic Sans MS" pitchFamily="66" charset="0"/>
              </a:rPr>
              <a:t>Virales</a:t>
            </a:r>
          </a:p>
        </p:txBody>
      </p:sp>
      <p:sp>
        <p:nvSpPr>
          <p:cNvPr id="13315" name="Rectangle 1027"/>
          <p:cNvSpPr>
            <a:spLocks noChangeArrowheads="1"/>
          </p:cNvSpPr>
          <p:nvPr/>
        </p:nvSpPr>
        <p:spPr bwMode="auto">
          <a:xfrm>
            <a:off x="2590800" y="2505075"/>
            <a:ext cx="9144000" cy="0"/>
          </a:xfrm>
          <a:prstGeom prst="rect">
            <a:avLst/>
          </a:prstGeom>
          <a:noFill/>
          <a:ln w="9525">
            <a:noFill/>
            <a:miter lim="800000"/>
            <a:headEnd/>
            <a:tailEnd/>
          </a:ln>
        </p:spPr>
        <p:txBody>
          <a:bodyPr>
            <a:spAutoFit/>
          </a:bodyPr>
          <a:lstStyle/>
          <a:p>
            <a:endParaRPr lang="fr-FR"/>
          </a:p>
        </p:txBody>
      </p:sp>
      <p:sp>
        <p:nvSpPr>
          <p:cNvPr id="13316" name="Rectangle 1028"/>
          <p:cNvSpPr>
            <a:spLocks noChangeArrowheads="1"/>
          </p:cNvSpPr>
          <p:nvPr/>
        </p:nvSpPr>
        <p:spPr bwMode="auto">
          <a:xfrm>
            <a:off x="2743200" y="2590800"/>
            <a:ext cx="9144000" cy="0"/>
          </a:xfrm>
          <a:prstGeom prst="rect">
            <a:avLst/>
          </a:prstGeom>
          <a:noFill/>
          <a:ln w="9525">
            <a:noFill/>
            <a:miter lim="800000"/>
            <a:headEnd/>
            <a:tailEnd/>
          </a:ln>
        </p:spPr>
        <p:txBody>
          <a:bodyPr>
            <a:spAutoFit/>
          </a:bodyPr>
          <a:lstStyle/>
          <a:p>
            <a:endParaRPr lang="fr-FR"/>
          </a:p>
        </p:txBody>
      </p:sp>
      <p:sp>
        <p:nvSpPr>
          <p:cNvPr id="13317" name="Rectangle 1029"/>
          <p:cNvSpPr>
            <a:spLocks noChangeArrowheads="1"/>
          </p:cNvSpPr>
          <p:nvPr/>
        </p:nvSpPr>
        <p:spPr bwMode="auto">
          <a:xfrm>
            <a:off x="3619500" y="2476500"/>
            <a:ext cx="9144000" cy="0"/>
          </a:xfrm>
          <a:prstGeom prst="rect">
            <a:avLst/>
          </a:prstGeom>
          <a:noFill/>
          <a:ln w="9525">
            <a:noFill/>
            <a:miter lim="800000"/>
            <a:headEnd/>
            <a:tailEnd/>
          </a:ln>
        </p:spPr>
        <p:txBody>
          <a:bodyPr>
            <a:spAutoFit/>
          </a:bodyPr>
          <a:lstStyle/>
          <a:p>
            <a:endParaRPr lang="fr-FR"/>
          </a:p>
        </p:txBody>
      </p:sp>
      <p:pic>
        <p:nvPicPr>
          <p:cNvPr id="13318" name="Picture 1030" descr="http://www.genetique.uvsq.fr/RC/virologie/images/genome_vhb.jpg"/>
          <p:cNvPicPr>
            <a:picLocks noChangeAspect="1" noChangeArrowheads="1"/>
          </p:cNvPicPr>
          <p:nvPr/>
        </p:nvPicPr>
        <p:blipFill>
          <a:blip r:embed="rId3" r:link="rId4"/>
          <a:srcRect/>
          <a:stretch>
            <a:fillRect/>
          </a:stretch>
        </p:blipFill>
        <p:spPr bwMode="auto">
          <a:xfrm>
            <a:off x="2895600" y="1171575"/>
            <a:ext cx="4354513" cy="4514850"/>
          </a:xfrm>
          <a:prstGeom prst="rect">
            <a:avLst/>
          </a:prstGeom>
          <a:noFill/>
          <a:ln w="9525">
            <a:noFill/>
            <a:miter lim="800000"/>
            <a:headEnd/>
            <a:tailEnd/>
          </a:ln>
        </p:spPr>
      </p:pic>
      <p:sp>
        <p:nvSpPr>
          <p:cNvPr id="13319" name="Line 1031"/>
          <p:cNvSpPr>
            <a:spLocks noChangeShapeType="1"/>
          </p:cNvSpPr>
          <p:nvPr/>
        </p:nvSpPr>
        <p:spPr bwMode="auto">
          <a:xfrm flipH="1">
            <a:off x="2743200" y="4572000"/>
            <a:ext cx="990600" cy="609600"/>
          </a:xfrm>
          <a:prstGeom prst="line">
            <a:avLst/>
          </a:prstGeom>
          <a:noFill/>
          <a:ln w="57150">
            <a:solidFill>
              <a:srgbClr val="00CCFF"/>
            </a:solidFill>
            <a:round/>
            <a:headEnd/>
            <a:tailEnd type="triangle" w="med" len="med"/>
          </a:ln>
        </p:spPr>
        <p:txBody>
          <a:bodyPr/>
          <a:lstStyle/>
          <a:p>
            <a:endParaRPr lang="fr-FR"/>
          </a:p>
        </p:txBody>
      </p:sp>
      <p:sp>
        <p:nvSpPr>
          <p:cNvPr id="13320" name="Text Box 1032"/>
          <p:cNvSpPr txBox="1">
            <a:spLocks noChangeArrowheads="1"/>
          </p:cNvSpPr>
          <p:nvPr/>
        </p:nvSpPr>
        <p:spPr bwMode="auto">
          <a:xfrm>
            <a:off x="381000" y="3352800"/>
            <a:ext cx="2895600" cy="2830513"/>
          </a:xfrm>
          <a:prstGeom prst="rect">
            <a:avLst/>
          </a:prstGeom>
          <a:noFill/>
          <a:ln w="9525">
            <a:noFill/>
            <a:miter lim="800000"/>
            <a:headEnd/>
            <a:tailEnd/>
          </a:ln>
        </p:spPr>
        <p:txBody>
          <a:bodyPr>
            <a:spAutoFit/>
          </a:bodyPr>
          <a:lstStyle/>
          <a:p>
            <a:pPr algn="l">
              <a:spcBef>
                <a:spcPct val="50000"/>
              </a:spcBef>
            </a:pPr>
            <a:r>
              <a:rPr lang="fr-FR" b="1" u="sng">
                <a:solidFill>
                  <a:srgbClr val="00CCFF"/>
                </a:solidFill>
                <a:latin typeface="Comic Sans MS" pitchFamily="66" charset="0"/>
              </a:rPr>
              <a:t>Protéine signal</a:t>
            </a:r>
            <a:r>
              <a:rPr lang="fr-FR" sz="2000" b="1">
                <a:solidFill>
                  <a:srgbClr val="00CCFF"/>
                </a:solidFill>
                <a:latin typeface="Comic Sans MS" pitchFamily="66" charset="0"/>
              </a:rPr>
              <a:t> </a:t>
            </a:r>
            <a:r>
              <a:rPr lang="fr-FR" b="1" u="sng">
                <a:solidFill>
                  <a:srgbClr val="00CCFF"/>
                </a:solidFill>
                <a:latin typeface="Comic Sans MS" pitchFamily="66" charset="0"/>
              </a:rPr>
              <a:t>soluble</a:t>
            </a:r>
            <a:r>
              <a:rPr lang="fr-FR" b="1">
                <a:solidFill>
                  <a:srgbClr val="00CCFF"/>
                </a:solidFill>
                <a:latin typeface="Comic Sans MS" pitchFamily="66" charset="0"/>
              </a:rPr>
              <a:t> (sécrétion de l’Ag HBe) </a:t>
            </a:r>
          </a:p>
          <a:p>
            <a:pPr algn="l">
              <a:spcBef>
                <a:spcPct val="50000"/>
              </a:spcBef>
            </a:pPr>
            <a:r>
              <a:rPr lang="fr-FR" b="1" u="sng">
                <a:solidFill>
                  <a:srgbClr val="00CCFF"/>
                </a:solidFill>
                <a:latin typeface="Comic Sans MS" pitchFamily="66" charset="0"/>
              </a:rPr>
              <a:t>Protéine structurale</a:t>
            </a:r>
            <a:r>
              <a:rPr lang="fr-FR" sz="2000" b="1">
                <a:solidFill>
                  <a:srgbClr val="00CCFF"/>
                </a:solidFill>
                <a:latin typeface="Comic Sans MS" pitchFamily="66" charset="0"/>
              </a:rPr>
              <a:t> </a:t>
            </a:r>
            <a:r>
              <a:rPr lang="fr-FR" b="1" u="sng">
                <a:solidFill>
                  <a:srgbClr val="00CCFF"/>
                </a:solidFill>
                <a:latin typeface="Comic Sans MS" pitchFamily="66" charset="0"/>
              </a:rPr>
              <a:t>non soluble </a:t>
            </a:r>
            <a:r>
              <a:rPr lang="fr-FR" b="1">
                <a:solidFill>
                  <a:srgbClr val="00CCFF"/>
                </a:solidFill>
                <a:latin typeface="Comic Sans MS" pitchFamily="66" charset="0"/>
              </a:rPr>
              <a:t>de capside (Ag HBc)</a:t>
            </a:r>
          </a:p>
        </p:txBody>
      </p:sp>
      <p:sp>
        <p:nvSpPr>
          <p:cNvPr id="13321" name="Line 1033"/>
          <p:cNvSpPr>
            <a:spLocks noChangeShapeType="1"/>
          </p:cNvSpPr>
          <p:nvPr/>
        </p:nvSpPr>
        <p:spPr bwMode="auto">
          <a:xfrm>
            <a:off x="6400800" y="4343400"/>
            <a:ext cx="990600" cy="609600"/>
          </a:xfrm>
          <a:prstGeom prst="line">
            <a:avLst/>
          </a:prstGeom>
          <a:noFill/>
          <a:ln w="57150">
            <a:solidFill>
              <a:schemeClr val="tx1"/>
            </a:solidFill>
            <a:round/>
            <a:headEnd/>
            <a:tailEnd type="triangle" w="med" len="med"/>
          </a:ln>
        </p:spPr>
        <p:txBody>
          <a:bodyPr/>
          <a:lstStyle/>
          <a:p>
            <a:endParaRPr lang="fr-FR"/>
          </a:p>
        </p:txBody>
      </p:sp>
      <p:sp>
        <p:nvSpPr>
          <p:cNvPr id="13322" name="Text Box 1034"/>
          <p:cNvSpPr txBox="1">
            <a:spLocks noChangeArrowheads="1"/>
          </p:cNvSpPr>
          <p:nvPr/>
        </p:nvSpPr>
        <p:spPr bwMode="auto">
          <a:xfrm>
            <a:off x="7010400" y="4953000"/>
            <a:ext cx="2133600" cy="822325"/>
          </a:xfrm>
          <a:prstGeom prst="rect">
            <a:avLst/>
          </a:prstGeom>
          <a:noFill/>
          <a:ln w="9525">
            <a:noFill/>
            <a:miter lim="800000"/>
            <a:headEnd/>
            <a:tailEnd/>
          </a:ln>
        </p:spPr>
        <p:txBody>
          <a:bodyPr>
            <a:spAutoFit/>
          </a:bodyPr>
          <a:lstStyle/>
          <a:p>
            <a:pPr algn="l">
              <a:spcBef>
                <a:spcPct val="50000"/>
              </a:spcBef>
            </a:pPr>
            <a:r>
              <a:rPr lang="fr-FR" b="1">
                <a:latin typeface="Comic Sans MS" pitchFamily="66" charset="0"/>
                <a:ea typeface="Arial Unicode MS" pitchFamily="34" charset="-128"/>
                <a:cs typeface="Arial Unicode MS" pitchFamily="34" charset="-128"/>
              </a:rPr>
              <a:t>Polymérase Virale</a:t>
            </a:r>
          </a:p>
        </p:txBody>
      </p:sp>
      <p:sp>
        <p:nvSpPr>
          <p:cNvPr id="13323" name="Line 1035"/>
          <p:cNvSpPr>
            <a:spLocks noChangeShapeType="1"/>
          </p:cNvSpPr>
          <p:nvPr/>
        </p:nvSpPr>
        <p:spPr bwMode="auto">
          <a:xfrm>
            <a:off x="5486400" y="5334000"/>
            <a:ext cx="381000" cy="533400"/>
          </a:xfrm>
          <a:prstGeom prst="line">
            <a:avLst/>
          </a:prstGeom>
          <a:noFill/>
          <a:ln w="57150">
            <a:solidFill>
              <a:srgbClr val="FF3399"/>
            </a:solidFill>
            <a:round/>
            <a:headEnd/>
            <a:tailEnd type="triangle" w="med" len="med"/>
          </a:ln>
        </p:spPr>
        <p:txBody>
          <a:bodyPr/>
          <a:lstStyle/>
          <a:p>
            <a:endParaRPr lang="fr-FR"/>
          </a:p>
        </p:txBody>
      </p:sp>
      <p:sp>
        <p:nvSpPr>
          <p:cNvPr id="13324" name="Text Box 1036"/>
          <p:cNvSpPr txBox="1">
            <a:spLocks noChangeArrowheads="1"/>
          </p:cNvSpPr>
          <p:nvPr/>
        </p:nvSpPr>
        <p:spPr bwMode="auto">
          <a:xfrm>
            <a:off x="4572000" y="5943600"/>
            <a:ext cx="2819400" cy="457200"/>
          </a:xfrm>
          <a:prstGeom prst="rect">
            <a:avLst/>
          </a:prstGeom>
          <a:noFill/>
          <a:ln w="9525">
            <a:noFill/>
            <a:miter lim="800000"/>
            <a:headEnd/>
            <a:tailEnd/>
          </a:ln>
        </p:spPr>
        <p:txBody>
          <a:bodyPr>
            <a:spAutoFit/>
          </a:bodyPr>
          <a:lstStyle/>
          <a:p>
            <a:pPr algn="l">
              <a:spcBef>
                <a:spcPct val="50000"/>
              </a:spcBef>
            </a:pPr>
            <a:r>
              <a:rPr lang="fr-FR" b="1">
                <a:solidFill>
                  <a:srgbClr val="FF3399"/>
                </a:solidFill>
                <a:latin typeface="Comic Sans MS" pitchFamily="66" charset="0"/>
              </a:rPr>
              <a:t>Polypeptide X </a:t>
            </a:r>
          </a:p>
        </p:txBody>
      </p:sp>
      <p:sp>
        <p:nvSpPr>
          <p:cNvPr id="13325" name="Line 1037"/>
          <p:cNvSpPr>
            <a:spLocks noChangeShapeType="1"/>
          </p:cNvSpPr>
          <p:nvPr/>
        </p:nvSpPr>
        <p:spPr bwMode="auto">
          <a:xfrm flipV="1">
            <a:off x="6705600" y="2286000"/>
            <a:ext cx="762000" cy="533400"/>
          </a:xfrm>
          <a:prstGeom prst="line">
            <a:avLst/>
          </a:prstGeom>
          <a:noFill/>
          <a:ln w="57150">
            <a:solidFill>
              <a:srgbClr val="FFFF00"/>
            </a:solidFill>
            <a:round/>
            <a:headEnd/>
            <a:tailEnd type="triangle" w="med" len="med"/>
          </a:ln>
        </p:spPr>
        <p:txBody>
          <a:bodyPr/>
          <a:lstStyle/>
          <a:p>
            <a:endParaRPr lang="fr-FR"/>
          </a:p>
        </p:txBody>
      </p:sp>
      <p:sp>
        <p:nvSpPr>
          <p:cNvPr id="13326" name="Line 1038"/>
          <p:cNvSpPr>
            <a:spLocks noChangeShapeType="1"/>
          </p:cNvSpPr>
          <p:nvPr/>
        </p:nvSpPr>
        <p:spPr bwMode="auto">
          <a:xfrm>
            <a:off x="5334000" y="1676400"/>
            <a:ext cx="2209800" cy="228600"/>
          </a:xfrm>
          <a:prstGeom prst="line">
            <a:avLst/>
          </a:prstGeom>
          <a:noFill/>
          <a:ln w="57150">
            <a:solidFill>
              <a:schemeClr val="accent2"/>
            </a:solidFill>
            <a:round/>
            <a:headEnd/>
            <a:tailEnd type="triangle" w="med" len="med"/>
          </a:ln>
        </p:spPr>
        <p:txBody>
          <a:bodyPr/>
          <a:lstStyle/>
          <a:p>
            <a:endParaRPr lang="fr-FR"/>
          </a:p>
        </p:txBody>
      </p:sp>
      <p:sp>
        <p:nvSpPr>
          <p:cNvPr id="13327" name="Line 1039"/>
          <p:cNvSpPr>
            <a:spLocks noChangeShapeType="1"/>
          </p:cNvSpPr>
          <p:nvPr/>
        </p:nvSpPr>
        <p:spPr bwMode="auto">
          <a:xfrm flipV="1">
            <a:off x="4800600" y="990600"/>
            <a:ext cx="152400" cy="533400"/>
          </a:xfrm>
          <a:prstGeom prst="line">
            <a:avLst/>
          </a:prstGeom>
          <a:noFill/>
          <a:ln w="57150">
            <a:solidFill>
              <a:srgbClr val="33CC33"/>
            </a:solidFill>
            <a:round/>
            <a:headEnd/>
            <a:tailEnd/>
          </a:ln>
        </p:spPr>
        <p:txBody>
          <a:bodyPr/>
          <a:lstStyle/>
          <a:p>
            <a:endParaRPr lang="fr-FR"/>
          </a:p>
        </p:txBody>
      </p:sp>
      <p:sp>
        <p:nvSpPr>
          <p:cNvPr id="13328" name="Line 1040"/>
          <p:cNvSpPr>
            <a:spLocks noChangeShapeType="1"/>
          </p:cNvSpPr>
          <p:nvPr/>
        </p:nvSpPr>
        <p:spPr bwMode="auto">
          <a:xfrm>
            <a:off x="4876800" y="990600"/>
            <a:ext cx="2667000" cy="457200"/>
          </a:xfrm>
          <a:prstGeom prst="line">
            <a:avLst/>
          </a:prstGeom>
          <a:noFill/>
          <a:ln w="57150">
            <a:solidFill>
              <a:srgbClr val="33CC33"/>
            </a:solidFill>
            <a:round/>
            <a:headEnd/>
            <a:tailEnd type="triangle" w="med" len="med"/>
          </a:ln>
        </p:spPr>
        <p:txBody>
          <a:bodyPr/>
          <a:lstStyle/>
          <a:p>
            <a:endParaRPr lang="fr-FR"/>
          </a:p>
        </p:txBody>
      </p:sp>
      <p:sp>
        <p:nvSpPr>
          <p:cNvPr id="13329" name="Text Box 1041"/>
          <p:cNvSpPr txBox="1">
            <a:spLocks noChangeArrowheads="1"/>
          </p:cNvSpPr>
          <p:nvPr/>
        </p:nvSpPr>
        <p:spPr bwMode="auto">
          <a:xfrm>
            <a:off x="7467600" y="1066800"/>
            <a:ext cx="457200" cy="1562100"/>
          </a:xfrm>
          <a:prstGeom prst="rect">
            <a:avLst/>
          </a:prstGeom>
          <a:noFill/>
          <a:ln w="9525">
            <a:solidFill>
              <a:schemeClr val="tx2"/>
            </a:solidFill>
            <a:miter lim="800000"/>
            <a:headEnd/>
            <a:tailEnd/>
          </a:ln>
        </p:spPr>
        <p:txBody>
          <a:bodyPr>
            <a:spAutoFit/>
          </a:bodyPr>
          <a:lstStyle/>
          <a:p>
            <a:pPr algn="l">
              <a:spcBef>
                <a:spcPct val="50000"/>
              </a:spcBef>
            </a:pPr>
            <a:r>
              <a:rPr lang="fr-FR" b="1">
                <a:solidFill>
                  <a:srgbClr val="33CC33"/>
                </a:solidFill>
                <a:latin typeface="Comic Sans MS" pitchFamily="66" charset="0"/>
              </a:rPr>
              <a:t>L </a:t>
            </a:r>
          </a:p>
          <a:p>
            <a:pPr algn="l">
              <a:spcBef>
                <a:spcPct val="50000"/>
              </a:spcBef>
            </a:pPr>
            <a:r>
              <a:rPr lang="fr-FR" b="1">
                <a:solidFill>
                  <a:schemeClr val="accent2"/>
                </a:solidFill>
                <a:latin typeface="Comic Sans MS" pitchFamily="66" charset="0"/>
              </a:rPr>
              <a:t>M</a:t>
            </a:r>
            <a:endParaRPr lang="fr-FR" b="1">
              <a:solidFill>
                <a:srgbClr val="CCCC00"/>
              </a:solidFill>
              <a:latin typeface="Comic Sans MS" pitchFamily="66" charset="0"/>
            </a:endParaRPr>
          </a:p>
          <a:p>
            <a:pPr algn="l">
              <a:spcBef>
                <a:spcPct val="50000"/>
              </a:spcBef>
            </a:pPr>
            <a:r>
              <a:rPr lang="fr-FR" b="1">
                <a:solidFill>
                  <a:srgbClr val="CCCC00"/>
                </a:solidFill>
                <a:latin typeface="Comic Sans MS" pitchFamily="66" charset="0"/>
              </a:rPr>
              <a:t>S </a:t>
            </a:r>
            <a:endParaRPr lang="fr-FR" b="1">
              <a:solidFill>
                <a:schemeClr val="accent2"/>
              </a:solidFill>
              <a:latin typeface="Comic Sans MS" pitchFamily="66" charset="0"/>
            </a:endParaRPr>
          </a:p>
        </p:txBody>
      </p:sp>
      <p:sp>
        <p:nvSpPr>
          <p:cNvPr id="13330" name="Text Box 1042"/>
          <p:cNvSpPr txBox="1">
            <a:spLocks noChangeArrowheads="1"/>
          </p:cNvSpPr>
          <p:nvPr/>
        </p:nvSpPr>
        <p:spPr bwMode="auto">
          <a:xfrm>
            <a:off x="8001000" y="1600200"/>
            <a:ext cx="1143000" cy="457200"/>
          </a:xfrm>
          <a:prstGeom prst="rect">
            <a:avLst/>
          </a:prstGeom>
          <a:noFill/>
          <a:ln w="9525">
            <a:noFill/>
            <a:miter lim="800000"/>
            <a:headEnd/>
            <a:tailEnd/>
          </a:ln>
        </p:spPr>
        <p:txBody>
          <a:bodyPr>
            <a:spAutoFit/>
          </a:bodyPr>
          <a:lstStyle/>
          <a:p>
            <a:pPr algn="l">
              <a:spcBef>
                <a:spcPct val="50000"/>
              </a:spcBef>
            </a:pPr>
            <a:r>
              <a:rPr lang="fr-FR" b="1">
                <a:solidFill>
                  <a:srgbClr val="CCCC00"/>
                </a:solidFill>
                <a:latin typeface="Comic Sans MS" pitchFamily="66" charset="0"/>
              </a:rPr>
              <a:t>AgHBs</a:t>
            </a:r>
          </a:p>
        </p:txBody>
      </p:sp>
      <p:sp>
        <p:nvSpPr>
          <p:cNvPr id="13331" name="Text Box 1043"/>
          <p:cNvSpPr txBox="1">
            <a:spLocks noChangeArrowheads="1"/>
          </p:cNvSpPr>
          <p:nvPr/>
        </p:nvSpPr>
        <p:spPr bwMode="auto">
          <a:xfrm>
            <a:off x="0" y="6400800"/>
            <a:ext cx="9144000" cy="396875"/>
          </a:xfrm>
          <a:prstGeom prst="rect">
            <a:avLst/>
          </a:prstGeom>
          <a:solidFill>
            <a:srgbClr val="FFCCFF"/>
          </a:solidFill>
          <a:ln w="9525">
            <a:noFill/>
            <a:miter lim="800000"/>
            <a:headEnd/>
            <a:tailEnd/>
          </a:ln>
        </p:spPr>
        <p:txBody>
          <a:bodyPr>
            <a:spAutoFit/>
          </a:bodyPr>
          <a:lstStyle/>
          <a:p>
            <a:pPr algn="l"/>
            <a:r>
              <a:rPr lang="fr-FR" sz="2000">
                <a:latin typeface="Comic Sans MS" pitchFamily="66" charset="0"/>
              </a:rPr>
              <a:t>D’après Feld J. </a:t>
            </a:r>
            <a:r>
              <a:rPr lang="fr-FR" sz="2000" i="1">
                <a:latin typeface="Comic Sans MS" pitchFamily="66" charset="0"/>
              </a:rPr>
              <a:t>et al</a:t>
            </a:r>
            <a:r>
              <a:rPr lang="fr-FR" sz="2000">
                <a:latin typeface="Comic Sans MS" pitchFamily="66" charset="0"/>
              </a:rPr>
              <a:t>. J. Clin Virol 2002. 25;267-283.</a:t>
            </a:r>
          </a:p>
        </p:txBody>
      </p:sp>
      <p:sp>
        <p:nvSpPr>
          <p:cNvPr id="13332" name="Espace réservé du numéro de diapositive 19"/>
          <p:cNvSpPr>
            <a:spLocks noGrp="1"/>
          </p:cNvSpPr>
          <p:nvPr>
            <p:ph type="sldNum" sz="quarter" idx="12"/>
          </p:nvPr>
        </p:nvSpPr>
        <p:spPr>
          <a:noFill/>
        </p:spPr>
        <p:txBody>
          <a:bodyPr/>
          <a:lstStyle/>
          <a:p>
            <a:fld id="{3C37E1AC-1777-411B-89C6-19662692309C}" type="slidenum">
              <a:rPr lang="fr-FR" smtClean="0">
                <a:latin typeface="Times New Roman" pitchFamily="18" charset="0"/>
              </a:rPr>
              <a:pPr/>
              <a:t>8</a:t>
            </a:fld>
            <a:endParaRPr lang="fr-FR">
              <a:latin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9</a:t>
            </a:fld>
            <a:endParaRPr lang="fr-BE"/>
          </a:p>
        </p:txBody>
      </p:sp>
      <p:sp>
        <p:nvSpPr>
          <p:cNvPr id="6" name="Rectangle 5"/>
          <p:cNvSpPr/>
          <p:nvPr/>
        </p:nvSpPr>
        <p:spPr>
          <a:xfrm>
            <a:off x="0" y="571480"/>
            <a:ext cx="9144000" cy="6278642"/>
          </a:xfrm>
          <a:prstGeom prst="rect">
            <a:avLst/>
          </a:prstGeom>
        </p:spPr>
        <p:txBody>
          <a:bodyPr wrap="square">
            <a:spAutoFit/>
          </a:bodyPr>
          <a:lstStyle/>
          <a:p>
            <a:pPr algn="ctr"/>
            <a:r>
              <a:rPr lang="fr-FR" dirty="0"/>
              <a:t>   </a:t>
            </a:r>
            <a:r>
              <a:rPr lang="fr-FR" sz="2400" u="sng" dirty="0"/>
              <a:t>Le Cycle de Réplication:</a:t>
            </a:r>
          </a:p>
          <a:p>
            <a:endParaRPr lang="fr-FR" dirty="0"/>
          </a:p>
          <a:p>
            <a:r>
              <a:rPr lang="fr-FR" dirty="0"/>
              <a:t>Le virion </a:t>
            </a:r>
            <a:r>
              <a:rPr lang="fr-FR" b="1" dirty="0"/>
              <a:t>reconnaît et s'attache à l'hépatocyte</a:t>
            </a:r>
            <a:r>
              <a:rPr lang="fr-FR" dirty="0"/>
              <a:t>. </a:t>
            </a:r>
          </a:p>
          <a:p>
            <a:r>
              <a:rPr lang="fr-FR" dirty="0"/>
              <a:t>L'entrée du virus dans la cellule se fait par </a:t>
            </a:r>
            <a:r>
              <a:rPr lang="fr-FR" b="1" dirty="0" err="1"/>
              <a:t>endocytose</a:t>
            </a:r>
            <a:r>
              <a:rPr lang="fr-FR" dirty="0"/>
              <a:t> entraînant la libération de la nucléocapside dans le cytoplasme.</a:t>
            </a:r>
          </a:p>
          <a:p>
            <a:r>
              <a:rPr lang="fr-FR" dirty="0"/>
              <a:t>La nucléocapside migre vers le noyau grâce à des signaux de localisation nucléaire portés par l'antigène HBc. Il y a  </a:t>
            </a:r>
            <a:r>
              <a:rPr lang="fr-FR" b="1" dirty="0"/>
              <a:t>pénétration de l'ADN du VHB dans le noyau</a:t>
            </a:r>
            <a:r>
              <a:rPr lang="fr-FR" dirty="0"/>
              <a:t>.</a:t>
            </a:r>
          </a:p>
          <a:p>
            <a:r>
              <a:rPr lang="fr-FR" dirty="0"/>
              <a:t> l'ADN asymétrique ouvert (le brin court du génome viral) présent dans la particule, devient double brin circulaire fermé de façon covalente dans le noyau. On parle  d'</a:t>
            </a:r>
            <a:r>
              <a:rPr lang="fr-FR" b="1" dirty="0" err="1"/>
              <a:t>ADNccc</a:t>
            </a:r>
            <a:r>
              <a:rPr lang="fr-FR" b="1" dirty="0"/>
              <a:t> (</a:t>
            </a:r>
            <a:r>
              <a:rPr lang="fr-FR" b="1" dirty="0" err="1"/>
              <a:t>Covalently</a:t>
            </a:r>
            <a:r>
              <a:rPr lang="fr-FR" b="1" dirty="0"/>
              <a:t> </a:t>
            </a:r>
            <a:r>
              <a:rPr lang="fr-FR" b="1" dirty="0" err="1"/>
              <a:t>Closed</a:t>
            </a:r>
            <a:r>
              <a:rPr lang="fr-FR" b="1" dirty="0"/>
              <a:t> </a:t>
            </a:r>
            <a:r>
              <a:rPr lang="fr-FR" b="1" dirty="0" err="1"/>
              <a:t>Circular</a:t>
            </a:r>
            <a:r>
              <a:rPr lang="fr-FR" b="1" dirty="0"/>
              <a:t> DNA</a:t>
            </a:r>
            <a:r>
              <a:rPr lang="fr-FR" dirty="0"/>
              <a:t>). L'</a:t>
            </a:r>
            <a:r>
              <a:rPr lang="fr-FR" dirty="0" err="1"/>
              <a:t>ADNccc</a:t>
            </a:r>
            <a:r>
              <a:rPr lang="fr-FR" dirty="0"/>
              <a:t> s'associe à des histones cellulaires pour former un « mini chromosome », l'ADN est à ce moment </a:t>
            </a:r>
            <a:r>
              <a:rPr lang="fr-FR" dirty="0" err="1"/>
              <a:t>superenroulé</a:t>
            </a:r>
            <a:r>
              <a:rPr lang="fr-FR" dirty="0"/>
              <a:t>.</a:t>
            </a:r>
          </a:p>
          <a:p>
            <a:r>
              <a:rPr lang="fr-FR" dirty="0"/>
              <a:t>Un</a:t>
            </a:r>
            <a:r>
              <a:rPr lang="fr-FR" b="1" dirty="0"/>
              <a:t> ARN pré-génomique</a:t>
            </a:r>
            <a:r>
              <a:rPr lang="fr-FR" dirty="0"/>
              <a:t> est transcrit par une ARN polymérase II cellulaire à partir du brin L- de cet ADN </a:t>
            </a:r>
            <a:r>
              <a:rPr lang="fr-FR" dirty="0" err="1"/>
              <a:t>superenroulé</a:t>
            </a:r>
            <a:r>
              <a:rPr lang="fr-FR" dirty="0"/>
              <a:t>. </a:t>
            </a:r>
          </a:p>
          <a:p>
            <a:r>
              <a:rPr lang="fr-FR" dirty="0"/>
              <a:t>Cet ARN pré-génomique synthétisé migre dans le cytoplasme et </a:t>
            </a:r>
            <a:r>
              <a:rPr lang="fr-FR" b="1" dirty="0"/>
              <a:t>sert de matrice pour la synthèse de l'antigène </a:t>
            </a:r>
            <a:r>
              <a:rPr lang="fr-FR" b="1" dirty="0" err="1"/>
              <a:t>HBc</a:t>
            </a:r>
            <a:r>
              <a:rPr lang="fr-FR" b="1" dirty="0"/>
              <a:t> et de la polymérase</a:t>
            </a:r>
            <a:r>
              <a:rPr lang="fr-FR" dirty="0"/>
              <a:t>.</a:t>
            </a:r>
          </a:p>
          <a:p>
            <a:r>
              <a:rPr lang="fr-FR" dirty="0"/>
              <a:t>En parallèle, </a:t>
            </a:r>
            <a:r>
              <a:rPr lang="fr-FR" b="1" dirty="0"/>
              <a:t>les différents </a:t>
            </a:r>
            <a:r>
              <a:rPr lang="fr-FR" b="1" dirty="0" err="1"/>
              <a:t>ARNm</a:t>
            </a:r>
            <a:r>
              <a:rPr lang="fr-FR" b="1" dirty="0"/>
              <a:t> viraux sont traduits en protéines virales</a:t>
            </a:r>
            <a:r>
              <a:rPr lang="fr-FR" dirty="0"/>
              <a:t>.</a:t>
            </a:r>
          </a:p>
          <a:p>
            <a:r>
              <a:rPr lang="fr-FR" dirty="0"/>
              <a:t>L'assemblage des virions commence : le brin long d'ADN est synthétisé dans la capside par un </a:t>
            </a:r>
            <a:r>
              <a:rPr lang="fr-FR" b="1" dirty="0"/>
              <a:t>processus de transcription inverse par l'ADN polymérase virale</a:t>
            </a:r>
            <a:r>
              <a:rPr lang="fr-FR" dirty="0"/>
              <a:t> (étape apparentée au cycle de réplication des rétrovirus). </a:t>
            </a:r>
          </a:p>
          <a:p>
            <a:r>
              <a:rPr lang="fr-FR" dirty="0"/>
              <a:t>La synthèse du brin court S+ débute ensuite à partir du brin L- d'ADN qui vient d'être formé.</a:t>
            </a:r>
          </a:p>
          <a:p>
            <a:r>
              <a:rPr lang="fr-FR" dirty="0"/>
              <a:t>Les nucléocapsides sont enveloppées à la surface de l'hépatocyte.</a:t>
            </a:r>
          </a:p>
          <a:p>
            <a:r>
              <a:rPr lang="fr-FR" dirty="0"/>
              <a:t>Les particules virales infectieuses sont sécrétées à leur tour.</a:t>
            </a:r>
          </a:p>
        </p:txBody>
      </p:sp>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2686</TotalTime>
  <Words>2254</Words>
  <Application>Microsoft Office PowerPoint</Application>
  <PresentationFormat>Affichage à l'écran (4:3)</PresentationFormat>
  <Paragraphs>177</Paragraphs>
  <Slides>28</Slides>
  <Notes>1</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28</vt:i4>
      </vt:variant>
    </vt:vector>
  </HeadingPairs>
  <TitlesOfParts>
    <vt:vector size="37" baseType="lpstr">
      <vt:lpstr>Arial Unicode MS</vt:lpstr>
      <vt:lpstr>Arial</vt:lpstr>
      <vt:lpstr>Calibri</vt:lpstr>
      <vt:lpstr>Comic Sans MS</vt:lpstr>
      <vt:lpstr>Symbol</vt:lpstr>
      <vt:lpstr>Times New Roman</vt:lpstr>
      <vt:lpstr>Verdana</vt:lpstr>
      <vt:lpstr>Thème Office</vt:lpstr>
      <vt:lpstr>Image Bitmap</vt:lpstr>
      <vt:lpstr>L’Hépatite Virale B:</vt:lpstr>
      <vt:lpstr>Le Plan:</vt:lpstr>
      <vt:lpstr>Introduction: </vt:lpstr>
      <vt:lpstr>La Définition:</vt:lpstr>
      <vt:lpstr>La structure du virus du VHB:</vt:lpstr>
      <vt:lpstr>La Structure du virus de l’hépatite B:</vt:lpstr>
      <vt:lpstr>La Structure du virus de l’hépatite virale B:</vt:lpstr>
      <vt:lpstr>Protéines  Virales</vt:lpstr>
      <vt:lpstr>Présentation PowerPoint</vt:lpstr>
      <vt:lpstr>Epidémiologie: Les modes de transmission du Virus:</vt:lpstr>
      <vt:lpstr>Le Diagnostic biologique:</vt:lpstr>
      <vt:lpstr>Le Dépistage:</vt:lpstr>
      <vt:lpstr>Les Marqueurs sériques:</vt:lpstr>
      <vt:lpstr>Les Marqueurs  Sériques:</vt:lpstr>
      <vt:lpstr>Les Marqueurs Sériques:</vt:lpstr>
      <vt:lpstr>Présentation PowerPoint</vt:lpstr>
      <vt:lpstr> le VHB: Marqueurs virologiques  </vt:lpstr>
      <vt:lpstr>L’Hépatite aigue B: Profil sérologique:</vt:lpstr>
      <vt:lpstr>L’Hépatite Chronique B: Profil Sérologique:</vt:lpstr>
      <vt:lpstr>Le VHB: Interprétation des marqueurs virologiques:</vt:lpstr>
      <vt:lpstr>Le Traitement:</vt:lpstr>
      <vt:lpstr>Le Traitement de l’hépatite Chronique:</vt:lpstr>
      <vt:lpstr>Les Antiviraux:</vt:lpstr>
      <vt:lpstr>Le Traitement de l’hépatite B chronique: les Analogues nucléosidiques: </vt:lpstr>
      <vt:lpstr>Les Antiviraux:</vt:lpstr>
      <vt:lpstr>La Prévention:</vt:lpstr>
      <vt:lpstr>La Prévention:</vt:lpstr>
      <vt:lpstr>La Prévention: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L’Hépatite Virale B:</dc:title>
  <dc:creator>pc</dc:creator>
  <cp:lastModifiedBy>djidji princesse</cp:lastModifiedBy>
  <cp:revision>125</cp:revision>
  <dcterms:created xsi:type="dcterms:W3CDTF">2024-05-17T11:27:43Z</dcterms:created>
  <dcterms:modified xsi:type="dcterms:W3CDTF">2024-05-20T16:58:36Z</dcterms:modified>
</cp:coreProperties>
</file>