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62" r:id="rId5"/>
    <p:sldId id="259" r:id="rId6"/>
    <p:sldId id="263" r:id="rId7"/>
    <p:sldId id="273" r:id="rId8"/>
    <p:sldId id="265" r:id="rId9"/>
    <p:sldId id="266" r:id="rId10"/>
    <p:sldId id="267" r:id="rId11"/>
    <p:sldId id="268" r:id="rId12"/>
    <p:sldId id="274" r:id="rId13"/>
    <p:sldId id="275" r:id="rId14"/>
    <p:sldId id="276" r:id="rId15"/>
    <p:sldId id="269" r:id="rId16"/>
    <p:sldId id="270" r:id="rId17"/>
    <p:sldId id="271" r:id="rId18"/>
    <p:sldId id="272" r:id="rId19"/>
    <p:sldId id="260" r:id="rId20"/>
    <p:sldId id="277" r:id="rId21"/>
    <p:sldId id="278" r:id="rId2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4794" autoAdjust="0"/>
    <p:restoredTop sz="94660"/>
  </p:normalViewPr>
  <p:slideViewPr>
    <p:cSldViewPr>
      <p:cViewPr varScale="1">
        <p:scale>
          <a:sx n="58" d="100"/>
          <a:sy n="58" d="100"/>
        </p:scale>
        <p:origin x="1860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40962F-BE2D-4A94-AFBF-38FA747E3AEE}" type="datetimeFigureOut">
              <a:rPr lang="fr-FR" smtClean="0"/>
              <a:pPr/>
              <a:t>20/05/2024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E6DEBC-54D3-4F94-8F32-4A4B01B701C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61897-FCBC-4395-9EC2-A0351D52313C}" type="datetime1">
              <a:rPr lang="fr-FR" smtClean="0"/>
              <a:pPr/>
              <a:t>20/05/2024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A7964-3DED-44DF-8806-DFEAE0D838F4}" type="datetime1">
              <a:rPr lang="fr-FR" smtClean="0"/>
              <a:pPr/>
              <a:t>20/05/2024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E57AC-FE4F-4422-8BB5-B1CBDD22B712}" type="datetime1">
              <a:rPr lang="fr-FR" smtClean="0"/>
              <a:pPr/>
              <a:t>20/05/2024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52397-618B-46F3-A8DA-A2D1F984B2A8}" type="datetime1">
              <a:rPr lang="fr-FR" smtClean="0"/>
              <a:pPr/>
              <a:t>20/05/2024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BC0D7-A8C6-4DBF-81B2-C622011A7520}" type="datetime1">
              <a:rPr lang="fr-FR" smtClean="0"/>
              <a:pPr/>
              <a:t>20/05/2024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23EBB-FFA4-4670-AD24-E251F37BAF6C}" type="datetime1">
              <a:rPr lang="fr-FR" smtClean="0"/>
              <a:pPr/>
              <a:t>20/05/2024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3E81A-F340-40B9-BF35-5A6C9193DAC2}" type="datetime1">
              <a:rPr lang="fr-FR" smtClean="0"/>
              <a:pPr/>
              <a:t>20/05/2024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5C1D8-8BB5-4321-9DF5-2E3794B5F8AF}" type="datetime1">
              <a:rPr lang="fr-FR" smtClean="0"/>
              <a:pPr/>
              <a:t>20/05/2024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9E235-54A2-4D43-824B-2A5A8090C32D}" type="datetime1">
              <a:rPr lang="fr-FR" smtClean="0"/>
              <a:pPr/>
              <a:t>20/05/2024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D759B-D10C-4DFF-A2E5-A7B803CCFA6D}" type="datetime1">
              <a:rPr lang="fr-FR" smtClean="0"/>
              <a:pPr/>
              <a:t>20/05/2024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BC606-5CB8-4D19-B342-E1D498256D66}" type="datetime1">
              <a:rPr lang="fr-FR" smtClean="0"/>
              <a:pPr/>
              <a:t>20/05/2024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1B0862-B914-4172-92AD-8DAFA9C91D64}" type="datetime1">
              <a:rPr lang="fr-FR" smtClean="0"/>
              <a:pPr/>
              <a:t>20/05/2024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FR" sz="28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Virus de l’hépatite C: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743200" y="5105400"/>
            <a:ext cx="6400800" cy="1752600"/>
          </a:xfrm>
        </p:spPr>
        <p:txBody>
          <a:bodyPr>
            <a:normAutofit/>
          </a:bodyPr>
          <a:lstStyle/>
          <a:p>
            <a:r>
              <a:rPr lang="fr-FR" sz="2000" dirty="0"/>
              <a:t>Présentée par Mme </a:t>
            </a:r>
            <a:r>
              <a:rPr lang="fr-FR" sz="2000" dirty="0" err="1"/>
              <a:t>S.Kara-slimane</a:t>
            </a:r>
            <a:r>
              <a:rPr lang="fr-FR" sz="2000" dirty="0"/>
              <a:t>,</a:t>
            </a:r>
          </a:p>
          <a:p>
            <a:r>
              <a:rPr lang="fr-FR" sz="2000" dirty="0"/>
              <a:t>Maître-assistante en microbiologie,</a:t>
            </a:r>
          </a:p>
          <a:p>
            <a:r>
              <a:rPr lang="fr-FR" sz="2000" dirty="0"/>
              <a:t>CHU </a:t>
            </a:r>
            <a:r>
              <a:rPr lang="fr-FR" sz="2000" dirty="0" err="1"/>
              <a:t>Béjaia</a:t>
            </a:r>
            <a:r>
              <a:rPr lang="fr-FR" sz="2000" dirty="0"/>
              <a:t>,</a:t>
            </a:r>
          </a:p>
          <a:p>
            <a:r>
              <a:rPr lang="fr-FR" sz="2000" dirty="0"/>
              <a:t>2024</a:t>
            </a:r>
          </a:p>
          <a:p>
            <a:endParaRPr lang="fr-FR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</a:t>
            </a:fld>
            <a:endParaRPr lang="fr-BE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00108"/>
          </a:xfrm>
        </p:spPr>
        <p:txBody>
          <a:bodyPr>
            <a:normAutofit/>
          </a:bodyPr>
          <a:lstStyle/>
          <a:p>
            <a:r>
              <a:rPr lang="fr-FR" sz="2400" u="sng" dirty="0"/>
              <a:t>Génotypes et sous-types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071546"/>
            <a:ext cx="9144000" cy="5786454"/>
          </a:xfrm>
        </p:spPr>
        <p:txBody>
          <a:bodyPr>
            <a:normAutofit/>
          </a:bodyPr>
          <a:lstStyle/>
          <a:p>
            <a:r>
              <a:rPr lang="fr-FR" sz="2000" dirty="0"/>
              <a:t>Les souches de VHC se répartissent en 7 génotypes (1 à 7).</a:t>
            </a:r>
          </a:p>
          <a:p>
            <a:r>
              <a:rPr lang="fr-FR" sz="2000" dirty="0"/>
              <a:t> Au sein de chaque génotype, il existe un nombre varié de sous-types.</a:t>
            </a:r>
          </a:p>
          <a:p>
            <a:r>
              <a:rPr lang="fr-FR" sz="2000" dirty="0"/>
              <a:t> Une cartographie de la distribution mondiale des génotypes montre que les génotypes 1, 2 et 3 sont largement distribués, tandis que les génotypes 4, 5 et 6 sont généralement confinés à certaines régions. </a:t>
            </a:r>
          </a:p>
          <a:p>
            <a:endParaRPr lang="fr-FR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10</a:t>
            </a:fld>
            <a:endParaRPr lang="fr-BE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14422"/>
          </a:xfrm>
        </p:spPr>
        <p:txBody>
          <a:bodyPr>
            <a:normAutofit/>
          </a:bodyPr>
          <a:lstStyle/>
          <a:p>
            <a:r>
              <a:rPr lang="fr-FR" sz="2400" u="sng" dirty="0"/>
              <a:t>La Clinique: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357298"/>
            <a:ext cx="9144000" cy="550070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2000" dirty="0"/>
              <a:t>- Hépatite aiguë peu symptomatique, </a:t>
            </a:r>
            <a:r>
              <a:rPr lang="fr-FR" sz="2000" dirty="0" err="1"/>
              <a:t>anictérique</a:t>
            </a:r>
            <a:r>
              <a:rPr lang="fr-FR" sz="2000" dirty="0"/>
              <a:t> dans 90% des cas.</a:t>
            </a:r>
          </a:p>
          <a:p>
            <a:pPr>
              <a:buNone/>
            </a:pPr>
            <a:r>
              <a:rPr lang="fr-FR" sz="2000" dirty="0"/>
              <a:t>• Puis évolution possible vers :</a:t>
            </a:r>
          </a:p>
          <a:p>
            <a:pPr>
              <a:buNone/>
            </a:pPr>
            <a:r>
              <a:rPr lang="fr-FR" sz="2000" dirty="0"/>
              <a:t>• Guérison dans 15 à 20% des cas.</a:t>
            </a:r>
          </a:p>
          <a:p>
            <a:pPr>
              <a:buNone/>
            </a:pPr>
            <a:r>
              <a:rPr lang="fr-FR" sz="2000" dirty="0"/>
              <a:t>• Hépatite fulminante : exceptionnelle.</a:t>
            </a:r>
          </a:p>
          <a:p>
            <a:pPr>
              <a:buNone/>
            </a:pPr>
            <a:r>
              <a:rPr lang="fr-FR" sz="2000" dirty="0"/>
              <a:t>• Hépatite chronique dans 70% à 85% des cas</a:t>
            </a:r>
          </a:p>
          <a:p>
            <a:pPr>
              <a:buNone/>
            </a:pPr>
            <a:r>
              <a:rPr lang="fr-FR" sz="2000" dirty="0"/>
              <a:t>- Hépatite chronique :</a:t>
            </a:r>
          </a:p>
          <a:p>
            <a:pPr>
              <a:buNone/>
            </a:pPr>
            <a:r>
              <a:rPr lang="fr-FR" sz="2000" dirty="0"/>
              <a:t>• Dans 15 à 25% des cas : porteur sain, asymptomatique avec transaminases normales et lésions histologiques minimes.</a:t>
            </a:r>
          </a:p>
          <a:p>
            <a:pPr>
              <a:buNone/>
            </a:pPr>
            <a:r>
              <a:rPr lang="fr-FR" sz="2000" dirty="0"/>
              <a:t>• Hépatite chronique active dans les autres cas, évoluant dans 20% des cas</a:t>
            </a:r>
          </a:p>
          <a:p>
            <a:pPr>
              <a:buNone/>
            </a:pPr>
            <a:r>
              <a:rPr lang="fr-FR" sz="2000" dirty="0"/>
              <a:t>vers une cirrhose dans un délai de 10 à 20 ans, puis éventuellement vers</a:t>
            </a:r>
          </a:p>
          <a:p>
            <a:pPr>
              <a:buNone/>
            </a:pPr>
            <a:r>
              <a:rPr lang="fr-FR" sz="2000" dirty="0"/>
              <a:t>un carcinome hépatocellulaire (3 à 5% par an).</a:t>
            </a:r>
          </a:p>
          <a:p>
            <a:pPr>
              <a:buNone/>
            </a:pPr>
            <a:r>
              <a:rPr lang="fr-FR" sz="2000" dirty="0"/>
              <a:t>• L’hépatite chronique peut parfois être responsable de manifestations </a:t>
            </a:r>
            <a:r>
              <a:rPr lang="fr-FR" sz="2000" dirty="0" err="1"/>
              <a:t>autoimmunes</a:t>
            </a:r>
            <a:endParaRPr lang="fr-FR" sz="2000" dirty="0"/>
          </a:p>
          <a:p>
            <a:pPr>
              <a:buNone/>
            </a:pPr>
            <a:r>
              <a:rPr lang="fr-FR" sz="2000" dirty="0"/>
              <a:t>: </a:t>
            </a:r>
            <a:r>
              <a:rPr lang="fr-FR" sz="2000" dirty="0" err="1"/>
              <a:t>cryoglobulinémie</a:t>
            </a:r>
            <a:r>
              <a:rPr lang="fr-FR" sz="2000" dirty="0"/>
              <a:t> mixte, </a:t>
            </a:r>
            <a:r>
              <a:rPr lang="fr-FR" sz="2000" dirty="0" err="1"/>
              <a:t>vascularite</a:t>
            </a:r>
            <a:r>
              <a:rPr lang="fr-FR" sz="2000" dirty="0"/>
              <a:t>, syndrome sec, hépatite </a:t>
            </a:r>
            <a:r>
              <a:rPr lang="fr-FR" sz="2000" dirty="0" err="1"/>
              <a:t>autoimmune</a:t>
            </a:r>
            <a:r>
              <a:rPr lang="fr-FR" sz="2000" dirty="0"/>
              <a:t>,</a:t>
            </a:r>
          </a:p>
          <a:p>
            <a:pPr>
              <a:buNone/>
            </a:pPr>
            <a:r>
              <a:rPr lang="fr-FR" sz="2000" dirty="0"/>
              <a:t>hypothyroïdie….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11</a:t>
            </a:fld>
            <a:endParaRPr lang="fr-BE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14422"/>
          </a:xfrm>
        </p:spPr>
        <p:txBody>
          <a:bodyPr>
            <a:normAutofit/>
          </a:bodyPr>
          <a:lstStyle/>
          <a:p>
            <a:r>
              <a:rPr lang="fr-FR" sz="2400" u="sng" dirty="0"/>
              <a:t>La Clinique (Suite):</a:t>
            </a:r>
          </a:p>
        </p:txBody>
      </p:sp>
      <p:pic>
        <p:nvPicPr>
          <p:cNvPr id="5" name="Espace réservé du contenu 4" descr="vhc_clin1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596" y="1000108"/>
            <a:ext cx="8501122" cy="5857892"/>
          </a:xfrm>
        </p:spPr>
      </p:pic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12</a:t>
            </a:fld>
            <a:endParaRPr lang="fr-BE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2984"/>
          </a:xfrm>
        </p:spPr>
        <p:txBody>
          <a:bodyPr>
            <a:normAutofit/>
          </a:bodyPr>
          <a:lstStyle/>
          <a:p>
            <a:r>
              <a:rPr lang="fr-FR" sz="2400" u="sng" dirty="0"/>
              <a:t>Le Diagnostic biologique: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285860"/>
            <a:ext cx="9144000" cy="557214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2000" dirty="0"/>
              <a:t>    Atteinte hépatique : cytolyse hépatique (transaminases 5 à 10 fois la normale).</a:t>
            </a:r>
          </a:p>
          <a:p>
            <a:pPr>
              <a:buNone/>
            </a:pPr>
            <a:r>
              <a:rPr lang="fr-FR" sz="2000" dirty="0"/>
              <a:t>• Sérologie : séroconversion retardée, de 15 à 30 jours.</a:t>
            </a:r>
          </a:p>
          <a:p>
            <a:pPr>
              <a:buNone/>
            </a:pPr>
            <a:r>
              <a:rPr lang="fr-FR" sz="2000" dirty="0"/>
              <a:t>   Tests de dépistage : tests ELISA de 3e génération.</a:t>
            </a:r>
          </a:p>
          <a:p>
            <a:pPr>
              <a:buNone/>
            </a:pPr>
            <a:r>
              <a:rPr lang="fr-FR" sz="2000" dirty="0"/>
              <a:t>   Tests de validation : qualitatifs, meilleure spécificité que les tests ELISA.</a:t>
            </a:r>
          </a:p>
          <a:p>
            <a:pPr>
              <a:buNone/>
            </a:pPr>
            <a:r>
              <a:rPr lang="fr-FR" sz="2000" dirty="0"/>
              <a:t>• Détection de l’ARN viral par amplification génique (PCR) : systématique devant</a:t>
            </a:r>
          </a:p>
          <a:p>
            <a:pPr>
              <a:buNone/>
            </a:pPr>
            <a:r>
              <a:rPr lang="fr-FR" sz="2000" dirty="0"/>
              <a:t>une sérologie positive pour confirmer une infection chronique.</a:t>
            </a:r>
          </a:p>
          <a:p>
            <a:pPr>
              <a:buNone/>
            </a:pPr>
            <a:r>
              <a:rPr lang="fr-FR" sz="2000" dirty="0"/>
              <a:t>• </a:t>
            </a:r>
            <a:r>
              <a:rPr lang="fr-FR" sz="2000" dirty="0" err="1"/>
              <a:t>Génotypage</a:t>
            </a:r>
            <a:r>
              <a:rPr lang="fr-FR" sz="2000" dirty="0"/>
              <a:t> : en cas de PCR positive, pour envisager le traitement.</a:t>
            </a:r>
          </a:p>
          <a:p>
            <a:pPr>
              <a:buNone/>
            </a:pPr>
            <a:r>
              <a:rPr lang="fr-FR" sz="2000" dirty="0"/>
              <a:t>• Charge virale sérique : lorsqu’un traitement est envisagé.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13</a:t>
            </a:fld>
            <a:endParaRPr lang="fr-BE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u="sng" dirty="0"/>
              <a:t>L’Hépatite C aigue:</a:t>
            </a:r>
          </a:p>
        </p:txBody>
      </p:sp>
      <p:pic>
        <p:nvPicPr>
          <p:cNvPr id="5" name="Espace réservé du contenu 4" descr="vhca_sero1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3769" y="1500174"/>
            <a:ext cx="8085208" cy="4857784"/>
          </a:xfrm>
        </p:spPr>
      </p:pic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14</a:t>
            </a:fld>
            <a:endParaRPr lang="fr-BE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71546"/>
          </a:xfrm>
        </p:spPr>
        <p:txBody>
          <a:bodyPr>
            <a:normAutofit/>
          </a:bodyPr>
          <a:lstStyle/>
          <a:p>
            <a:r>
              <a:rPr lang="fr-FR" sz="2400" u="sng" dirty="0"/>
              <a:t>L’Hépatite C chronique: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15</a:t>
            </a:fld>
            <a:endParaRPr lang="fr-BE"/>
          </a:p>
        </p:txBody>
      </p:sp>
      <p:pic>
        <p:nvPicPr>
          <p:cNvPr id="7" name="Espace réservé du contenu 6" descr="vhcc_sero1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720" y="1357298"/>
            <a:ext cx="7667655" cy="5143536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>
            <a:normAutofit/>
          </a:bodyPr>
          <a:lstStyle/>
          <a:p>
            <a:r>
              <a:rPr lang="fr-FR" sz="2400" u="sng" dirty="0"/>
              <a:t>L’Hépatite C chronique:</a:t>
            </a:r>
          </a:p>
        </p:txBody>
      </p:sp>
      <p:pic>
        <p:nvPicPr>
          <p:cNvPr id="5" name="Espace réservé du contenu 4" descr="VHC1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8728" y="1285860"/>
            <a:ext cx="6286544" cy="5297155"/>
          </a:xfrm>
        </p:spPr>
      </p:pic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16</a:t>
            </a:fld>
            <a:endParaRPr lang="fr-BE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14422"/>
          </a:xfrm>
        </p:spPr>
        <p:txBody>
          <a:bodyPr>
            <a:normAutofit/>
          </a:bodyPr>
          <a:lstStyle/>
          <a:p>
            <a:r>
              <a:rPr lang="fr-FR" sz="2400" u="sng" dirty="0"/>
              <a:t>Les traitements antiviraux: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928670"/>
            <a:ext cx="9144000" cy="592933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2000" dirty="0"/>
              <a:t>Le traitement de l’hépatite C vit une véritable révolution proche de celle observée dans les années 1990 avec les trithérapies pour lutter contre l’infection par le VIH. </a:t>
            </a:r>
          </a:p>
          <a:p>
            <a:pPr>
              <a:buNone/>
            </a:pPr>
            <a:r>
              <a:rPr lang="fr-FR" sz="2000" dirty="0"/>
              <a:t>Après 10 ans de bithérapie </a:t>
            </a:r>
            <a:r>
              <a:rPr lang="fr-FR" sz="2000" dirty="0" err="1"/>
              <a:t>pégylée</a:t>
            </a:r>
            <a:r>
              <a:rPr lang="fr-FR" sz="2000" dirty="0"/>
              <a:t> (interféron </a:t>
            </a:r>
            <a:r>
              <a:rPr lang="fr-FR" sz="2000" dirty="0" err="1"/>
              <a:t>pégylée</a:t>
            </a:r>
            <a:r>
              <a:rPr lang="fr-FR" sz="2000" dirty="0"/>
              <a:t> et </a:t>
            </a:r>
            <a:r>
              <a:rPr lang="fr-FR" sz="2000" dirty="0" err="1"/>
              <a:t>ribavirine</a:t>
            </a:r>
            <a:r>
              <a:rPr lang="fr-FR" sz="2000" dirty="0"/>
              <a:t>), </a:t>
            </a:r>
          </a:p>
          <a:p>
            <a:pPr>
              <a:buNone/>
            </a:pPr>
            <a:r>
              <a:rPr lang="fr-FR" sz="2000" dirty="0"/>
              <a:t>les premiers antiviraux directs (</a:t>
            </a:r>
            <a:r>
              <a:rPr lang="fr-FR" sz="2000" dirty="0" err="1"/>
              <a:t>DAAs</a:t>
            </a:r>
            <a:r>
              <a:rPr lang="fr-FR" sz="2000" dirty="0"/>
              <a:t>) avec les </a:t>
            </a:r>
            <a:r>
              <a:rPr lang="fr-FR" sz="2000" dirty="0" err="1"/>
              <a:t>antiprotéases</a:t>
            </a:r>
            <a:r>
              <a:rPr lang="fr-FR" sz="2000" dirty="0"/>
              <a:t> de 1ère génération (</a:t>
            </a:r>
            <a:r>
              <a:rPr lang="fr-FR" sz="2000" dirty="0" err="1"/>
              <a:t>boceprevir</a:t>
            </a:r>
            <a:r>
              <a:rPr lang="fr-FR" sz="2000" dirty="0"/>
              <a:t> et </a:t>
            </a:r>
            <a:r>
              <a:rPr lang="fr-FR" sz="2000" dirty="0" err="1"/>
              <a:t>télaprevir</a:t>
            </a:r>
            <a:r>
              <a:rPr lang="fr-FR" sz="2000" dirty="0"/>
              <a:t>) ont été disponibles en 2011. </a:t>
            </a:r>
          </a:p>
          <a:p>
            <a:pPr>
              <a:buNone/>
            </a:pPr>
            <a:r>
              <a:rPr lang="fr-FR" sz="2000" dirty="0"/>
              <a:t>De nouvelles molécules appartenant à 4 classes de molécules disposent d’une AMM européenne. </a:t>
            </a:r>
          </a:p>
          <a:p>
            <a:pPr>
              <a:buNone/>
            </a:pPr>
            <a:r>
              <a:rPr lang="fr-FR" sz="2000" dirty="0"/>
              <a:t>Les 4 classes d’antiviraux directs actuellement disponibles sont:</a:t>
            </a:r>
          </a:p>
          <a:p>
            <a:pPr>
              <a:buNone/>
            </a:pPr>
            <a:r>
              <a:rPr lang="fr-FR" sz="2000" dirty="0"/>
              <a:t> - les </a:t>
            </a:r>
            <a:r>
              <a:rPr lang="fr-FR" sz="2000" dirty="0" err="1"/>
              <a:t>antiprotéases</a:t>
            </a:r>
            <a:r>
              <a:rPr lang="fr-FR" sz="2000" dirty="0"/>
              <a:t> [1ère génération 2ème vague (</a:t>
            </a:r>
            <a:r>
              <a:rPr lang="fr-FR" sz="2000" dirty="0" err="1"/>
              <a:t>simeprevir</a:t>
            </a:r>
            <a:r>
              <a:rPr lang="fr-FR" sz="2000" dirty="0"/>
              <a:t> et </a:t>
            </a:r>
            <a:r>
              <a:rPr lang="fr-FR" sz="2000" dirty="0" err="1"/>
              <a:t>paritaprevir</a:t>
            </a:r>
            <a:r>
              <a:rPr lang="fr-FR" sz="2000" dirty="0"/>
              <a:t> boosté par le </a:t>
            </a:r>
            <a:r>
              <a:rPr lang="fr-FR" sz="2000" dirty="0" err="1"/>
              <a:t>ritonavir</a:t>
            </a:r>
            <a:r>
              <a:rPr lang="fr-FR" sz="2000" dirty="0"/>
              <a:t>)</a:t>
            </a:r>
          </a:p>
          <a:p>
            <a:pPr>
              <a:buNone/>
            </a:pPr>
            <a:r>
              <a:rPr lang="fr-FR" sz="2000" dirty="0"/>
              <a:t>et 2ème génération (</a:t>
            </a:r>
            <a:r>
              <a:rPr lang="fr-FR" sz="2000" dirty="0" err="1"/>
              <a:t>grazoprevir</a:t>
            </a:r>
            <a:r>
              <a:rPr lang="fr-FR" sz="2000" dirty="0"/>
              <a:t>)] les inhibiteurs de la protéine NS5A ou anti-NS5A</a:t>
            </a:r>
          </a:p>
          <a:p>
            <a:pPr>
              <a:buNone/>
            </a:pPr>
            <a:r>
              <a:rPr lang="fr-FR" sz="2000" dirty="0"/>
              <a:t>(</a:t>
            </a:r>
            <a:r>
              <a:rPr lang="fr-FR" sz="2000" dirty="0" err="1"/>
              <a:t>daclatasvir</a:t>
            </a:r>
            <a:r>
              <a:rPr lang="fr-FR" sz="2000" dirty="0"/>
              <a:t>, </a:t>
            </a:r>
            <a:r>
              <a:rPr lang="fr-FR" sz="2000" dirty="0" err="1"/>
              <a:t>ledipasvir</a:t>
            </a:r>
            <a:r>
              <a:rPr lang="fr-FR" sz="2000" dirty="0"/>
              <a:t>, </a:t>
            </a:r>
            <a:r>
              <a:rPr lang="fr-FR" sz="2000" dirty="0" err="1"/>
              <a:t>ombitasvir</a:t>
            </a:r>
            <a:r>
              <a:rPr lang="fr-FR" sz="2000" dirty="0"/>
              <a:t>, </a:t>
            </a:r>
            <a:r>
              <a:rPr lang="fr-FR" sz="2000" dirty="0" err="1"/>
              <a:t>elbasvir</a:t>
            </a:r>
            <a:r>
              <a:rPr lang="fr-FR" sz="2000" dirty="0"/>
              <a:t>, </a:t>
            </a:r>
            <a:r>
              <a:rPr lang="fr-FR" sz="2000" dirty="0" err="1"/>
              <a:t>velpatasvir</a:t>
            </a:r>
            <a:r>
              <a:rPr lang="fr-FR" sz="2000" dirty="0"/>
              <a:t>),</a:t>
            </a:r>
          </a:p>
          <a:p>
            <a:pPr>
              <a:buNone/>
            </a:pPr>
            <a:r>
              <a:rPr lang="fr-FR" sz="2000" dirty="0"/>
              <a:t> les inhibiteurs nucléotidiques de l’ARN polymérase ARN-dépendante (</a:t>
            </a:r>
            <a:r>
              <a:rPr lang="fr-FR" sz="2000" dirty="0" err="1"/>
              <a:t>sofosbuvir</a:t>
            </a:r>
            <a:r>
              <a:rPr lang="fr-FR" sz="2000" dirty="0"/>
              <a:t>) et les inhibiteurs non </a:t>
            </a:r>
            <a:r>
              <a:rPr lang="fr-FR" sz="2000" dirty="0" err="1"/>
              <a:t>nucléosidiques</a:t>
            </a:r>
            <a:r>
              <a:rPr lang="fr-FR" sz="2000" dirty="0"/>
              <a:t> de l’ARN polymérase ARN-dépendante (</a:t>
            </a:r>
            <a:r>
              <a:rPr lang="fr-FR" sz="2000" dirty="0" err="1"/>
              <a:t>dasabuvir</a:t>
            </a:r>
            <a:r>
              <a:rPr lang="fr-FR" sz="2000" dirty="0"/>
              <a:t>).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17</a:t>
            </a:fld>
            <a:endParaRPr lang="fr-BE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14422"/>
          </a:xfrm>
        </p:spPr>
        <p:txBody>
          <a:bodyPr>
            <a:normAutofit/>
          </a:bodyPr>
          <a:lstStyle/>
          <a:p>
            <a:r>
              <a:rPr lang="fr-FR" sz="2400" u="sng" dirty="0"/>
              <a:t>Les antiviraux (suite):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071546"/>
            <a:ext cx="9144000" cy="5786454"/>
          </a:xfrm>
        </p:spPr>
        <p:txBody>
          <a:bodyPr>
            <a:normAutofit/>
          </a:bodyPr>
          <a:lstStyle/>
          <a:p>
            <a:r>
              <a:rPr lang="fr-FR" sz="2000" dirty="0"/>
              <a:t>Les 4 classes d’antiviraux directs sont capables d’inhiber drastiquement une ou plusieurs étapes du cycle de multiplication du VHC.</a:t>
            </a:r>
          </a:p>
          <a:p>
            <a:r>
              <a:rPr lang="fr-FR" sz="20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 </a:t>
            </a:r>
            <a:r>
              <a:rPr lang="fr-FR" sz="2000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antiprotéases</a:t>
            </a:r>
            <a:r>
              <a:rPr lang="fr-FR" sz="20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fr-FR" sz="2000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___previr</a:t>
            </a:r>
            <a:r>
              <a:rPr lang="fr-FR" sz="20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): </a:t>
            </a:r>
          </a:p>
          <a:p>
            <a:pPr>
              <a:buNone/>
            </a:pPr>
            <a:r>
              <a:rPr lang="fr-FR" sz="2000" dirty="0"/>
              <a:t>      sont des </a:t>
            </a:r>
            <a:r>
              <a:rPr lang="fr-FR" sz="2000" dirty="0" err="1"/>
              <a:t>peptidomimétiques</a:t>
            </a:r>
            <a:r>
              <a:rPr lang="fr-FR" sz="2000" dirty="0"/>
              <a:t> inhibant ainsi la maturation de la </a:t>
            </a:r>
            <a:r>
              <a:rPr lang="fr-FR" sz="2000" dirty="0" err="1"/>
              <a:t>polyprotéine</a:t>
            </a:r>
            <a:r>
              <a:rPr lang="fr-FR" sz="2000" dirty="0"/>
              <a:t> virale. </a:t>
            </a:r>
          </a:p>
          <a:p>
            <a:r>
              <a:rPr lang="fr-FR" sz="20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 inhibiteurs de la protéine NS5A (</a:t>
            </a:r>
            <a:r>
              <a:rPr lang="fr-FR" sz="2000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___asvir</a:t>
            </a:r>
            <a:r>
              <a:rPr lang="fr-FR" sz="20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fr-FR" sz="2000" dirty="0"/>
              <a:t> :</a:t>
            </a:r>
          </a:p>
          <a:p>
            <a:pPr>
              <a:buNone/>
            </a:pPr>
            <a:r>
              <a:rPr lang="fr-FR" sz="2000" dirty="0"/>
              <a:t>      inhibent 2 étapes majeures du cycle de multiplication que sont la formation des complexes de réplication (“</a:t>
            </a:r>
            <a:r>
              <a:rPr lang="fr-FR" sz="2000" dirty="0" err="1"/>
              <a:t>membranous</a:t>
            </a:r>
            <a:r>
              <a:rPr lang="fr-FR" sz="2000" dirty="0"/>
              <a:t> web“) et l’assemblage des nouvelles particules virales. </a:t>
            </a:r>
          </a:p>
          <a:p>
            <a:r>
              <a:rPr lang="fr-FR" sz="20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 inhibiteurs de la polymérase (</a:t>
            </a:r>
            <a:r>
              <a:rPr lang="fr-FR" sz="2000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___buvir</a:t>
            </a:r>
            <a:r>
              <a:rPr lang="fr-FR" sz="20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): </a:t>
            </a:r>
          </a:p>
          <a:p>
            <a:pPr>
              <a:buNone/>
            </a:pP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</a:t>
            </a:r>
            <a:r>
              <a:rPr lang="fr-FR" sz="2000" dirty="0"/>
              <a:t>en se fixant au niveau du site catalytique de l’enzyme se comportent comme des terminateurs de chaine, c’est le cas des inhibiteurs nucléotidiques (</a:t>
            </a:r>
            <a:r>
              <a:rPr lang="fr-FR" sz="2000" dirty="0" err="1"/>
              <a:t>sofosbuvir</a:t>
            </a:r>
            <a:r>
              <a:rPr lang="fr-FR" sz="2000" dirty="0"/>
              <a:t>), empêchant ainsi la fixation du nucléotide suivant ;</a:t>
            </a:r>
          </a:p>
          <a:p>
            <a:r>
              <a:rPr lang="fr-FR" sz="20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 inhibiteurs non-</a:t>
            </a:r>
            <a:r>
              <a:rPr lang="fr-FR" sz="2000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nucléosidiques</a:t>
            </a:r>
            <a:r>
              <a:rPr lang="fr-FR" sz="20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>
              <a:buNone/>
            </a:pP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  <a:r>
              <a:rPr lang="fr-FR" sz="2000" dirty="0"/>
              <a:t> en se fixant sur un des sites allostériques de l’enzyme modifient sa structure tridimensionnelle et  son activité enzymatique, c’est le cas du </a:t>
            </a:r>
            <a:r>
              <a:rPr lang="fr-FR" sz="2000" dirty="0" err="1"/>
              <a:t>dasabuvir</a:t>
            </a:r>
            <a:r>
              <a:rPr lang="fr-FR" sz="2000" dirty="0"/>
              <a:t>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18</a:t>
            </a:fld>
            <a:endParaRPr lang="fr-BE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71546"/>
          </a:xfrm>
        </p:spPr>
        <p:txBody>
          <a:bodyPr>
            <a:normAutofit/>
          </a:bodyPr>
          <a:lstStyle/>
          <a:p>
            <a:r>
              <a:rPr lang="fr-FR" sz="2400" u="sng" dirty="0"/>
              <a:t>Les antiviraux (Suite):</a:t>
            </a:r>
          </a:p>
        </p:txBody>
      </p:sp>
      <p:pic>
        <p:nvPicPr>
          <p:cNvPr id="5" name="Espace réservé du contenu 4" descr="VHC1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1538" y="857232"/>
            <a:ext cx="6786610" cy="6000768"/>
          </a:xfrm>
        </p:spPr>
      </p:pic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19</a:t>
            </a:fld>
            <a:endParaRPr lang="fr-BE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2984"/>
          </a:xfrm>
        </p:spPr>
        <p:txBody>
          <a:bodyPr>
            <a:normAutofit/>
          </a:bodyPr>
          <a:lstStyle/>
          <a:p>
            <a:r>
              <a:rPr lang="fr-FR" sz="2800" u="sng" dirty="0"/>
              <a:t>Le Plan: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928670"/>
            <a:ext cx="9144000" cy="5929330"/>
          </a:xfrm>
        </p:spPr>
        <p:txBody>
          <a:bodyPr>
            <a:normAutofit/>
          </a:bodyPr>
          <a:lstStyle/>
          <a:p>
            <a:r>
              <a:rPr lang="fr-FR" sz="2000" dirty="0"/>
              <a:t>La  Classification.</a:t>
            </a:r>
          </a:p>
          <a:p>
            <a:r>
              <a:rPr lang="fr-FR" sz="2000" dirty="0"/>
              <a:t>La Structure du Virus.</a:t>
            </a:r>
          </a:p>
          <a:p>
            <a:r>
              <a:rPr lang="fr-FR" sz="2000" dirty="0"/>
              <a:t>Le Génome.</a:t>
            </a:r>
          </a:p>
          <a:p>
            <a:r>
              <a:rPr lang="fr-FR" sz="2000" dirty="0"/>
              <a:t>Les Fonctions des différentes protéines codées par le génome.</a:t>
            </a:r>
          </a:p>
          <a:p>
            <a:r>
              <a:rPr lang="fr-FR" sz="2000" dirty="0"/>
              <a:t>Le Cycle Viral.</a:t>
            </a:r>
          </a:p>
          <a:p>
            <a:r>
              <a:rPr lang="fr-FR" sz="2000" dirty="0"/>
              <a:t>Les modes de transmission, épidémiologie.</a:t>
            </a:r>
          </a:p>
          <a:p>
            <a:r>
              <a:rPr lang="fr-FR" sz="2000" dirty="0"/>
              <a:t>La variabilité génétique du Virus.</a:t>
            </a:r>
          </a:p>
          <a:p>
            <a:r>
              <a:rPr lang="fr-FR" sz="2000" dirty="0"/>
              <a:t>Les Génotypes et sous-types.</a:t>
            </a:r>
          </a:p>
          <a:p>
            <a:r>
              <a:rPr lang="fr-FR" sz="2000" dirty="0"/>
              <a:t>La Clinique.</a:t>
            </a:r>
          </a:p>
          <a:p>
            <a:r>
              <a:rPr lang="fr-FR" sz="2000" dirty="0"/>
              <a:t>Le Diagnostic biologique:</a:t>
            </a:r>
          </a:p>
          <a:p>
            <a:pPr>
              <a:buNone/>
            </a:pPr>
            <a:r>
              <a:rPr lang="fr-FR" sz="2000" dirty="0"/>
              <a:t>      L’Hépatite aigue C: le profil biologique.</a:t>
            </a:r>
          </a:p>
          <a:p>
            <a:pPr>
              <a:buNone/>
            </a:pPr>
            <a:r>
              <a:rPr lang="fr-FR" sz="2000" dirty="0"/>
              <a:t>      L’Hépatite Chronique C: le profil biologique.</a:t>
            </a:r>
          </a:p>
          <a:p>
            <a:r>
              <a:rPr lang="fr-FR" sz="2000" dirty="0"/>
              <a:t>Les </a:t>
            </a:r>
            <a:r>
              <a:rPr lang="fr-FR" sz="2000"/>
              <a:t>traitements antiviraux</a:t>
            </a:r>
            <a:r>
              <a:rPr lang="fr-FR" sz="2000" dirty="0"/>
              <a:t>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2</a:t>
            </a:fld>
            <a:endParaRPr lang="fr-BE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2984"/>
          </a:xfrm>
        </p:spPr>
        <p:txBody>
          <a:bodyPr>
            <a:normAutofit/>
          </a:bodyPr>
          <a:lstStyle/>
          <a:p>
            <a:r>
              <a:rPr lang="fr-FR" sz="24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L’Antiviral : La </a:t>
            </a:r>
            <a:r>
              <a:rPr lang="fr-FR" sz="2400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Ribavirine</a:t>
            </a:r>
            <a:r>
              <a:rPr lang="fr-FR" sz="24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285860"/>
            <a:ext cx="9144000" cy="557214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2000" dirty="0"/>
              <a:t>      </a:t>
            </a:r>
            <a:r>
              <a:rPr lang="fr-FR" sz="2000" dirty="0" err="1"/>
              <a:t>Ribavirine</a:t>
            </a:r>
            <a:r>
              <a:rPr lang="fr-FR" sz="2000" dirty="0"/>
              <a:t>:</a:t>
            </a:r>
          </a:p>
          <a:p>
            <a:pPr>
              <a:buNone/>
            </a:pPr>
            <a:r>
              <a:rPr lang="fr-FR" sz="2000" dirty="0"/>
              <a:t>      est un médicament antiviral direct, analogue </a:t>
            </a:r>
            <a:r>
              <a:rPr lang="fr-FR" sz="2000" dirty="0" err="1"/>
              <a:t>nucléosidique</a:t>
            </a:r>
            <a:r>
              <a:rPr lang="fr-FR" sz="2000" dirty="0"/>
              <a:t> actif sur le virus de l’hépatite C (VHC).</a:t>
            </a:r>
          </a:p>
          <a:p>
            <a:pPr>
              <a:buNone/>
            </a:pPr>
            <a:r>
              <a:rPr lang="fr-FR" sz="2000" dirty="0"/>
              <a:t>      Il est indiqué, toujours en association avec d’autres médicaments, dans le traitement de l’hépatite C chronique.</a:t>
            </a:r>
          </a:p>
          <a:p>
            <a:pPr>
              <a:buNone/>
            </a:pPr>
            <a:r>
              <a:rPr lang="fr-FR" sz="2000" dirty="0"/>
              <a:t>      Il ne doit jamais être utilisé en monothérapie. </a:t>
            </a:r>
          </a:p>
          <a:p>
            <a:pPr>
              <a:buNone/>
            </a:pPr>
            <a:r>
              <a:rPr lang="fr-FR" sz="2000" dirty="0"/>
              <a:t>      Seule, la </a:t>
            </a:r>
            <a:r>
              <a:rPr lang="fr-FR" sz="2000" dirty="0" err="1"/>
              <a:t>ribavirine</a:t>
            </a:r>
            <a:r>
              <a:rPr lang="fr-FR" sz="2000" dirty="0"/>
              <a:t> ne peut pas éliminer le virus. Elle est prescrite associée à d’autres antiviraux d’action directe (AAD) et éventuellement au </a:t>
            </a:r>
            <a:r>
              <a:rPr lang="fr-FR" sz="2000" dirty="0" err="1"/>
              <a:t>peg</a:t>
            </a:r>
            <a:r>
              <a:rPr lang="fr-FR" sz="2000" dirty="0"/>
              <a:t>-</a:t>
            </a:r>
            <a:r>
              <a:rPr lang="fr-FR" sz="2000" dirty="0" err="1"/>
              <a:t>interferon</a:t>
            </a:r>
            <a:r>
              <a:rPr lang="fr-FR" sz="2000" dirty="0"/>
              <a:t> alpha 2b. </a:t>
            </a:r>
          </a:p>
          <a:p>
            <a:pPr>
              <a:buNone/>
            </a:pPr>
            <a:r>
              <a:rPr lang="fr-FR" sz="2000" dirty="0"/>
              <a:t>      Leur association permet d’éliminer la présence du virus dans  l’organisme et d’arrêter la progression de la maladie hépatique. </a:t>
            </a:r>
          </a:p>
          <a:p>
            <a:pPr>
              <a:buNone/>
            </a:pPr>
            <a:r>
              <a:rPr lang="fr-FR" sz="2000" dirty="0"/>
              <a:t>      Ce médicament est aussi commercialisé sous le nom déposé de </a:t>
            </a:r>
            <a:r>
              <a:rPr lang="fr-FR" sz="2000" dirty="0" err="1"/>
              <a:t>Rebetol</a:t>
            </a:r>
            <a:r>
              <a:rPr lang="fr-FR" sz="2000" dirty="0"/>
              <a:t>® ou </a:t>
            </a:r>
            <a:r>
              <a:rPr lang="fr-FR" sz="2000" dirty="0" err="1"/>
              <a:t>Copegus</a:t>
            </a:r>
            <a:r>
              <a:rPr lang="fr-FR" sz="2000" dirty="0"/>
              <a:t>®. Ce traitement est instauré et surveillé par un médecin expérimenté dans la prise en charge des patients atteints d’hépatite C chronique. Sa durée est fonction des autres médicaments administrés et du génotype du virus VHC. Elle peut être de 12 à 24 semaines.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20</a:t>
            </a:fld>
            <a:endParaRPr lang="fr-BE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u="sng" dirty="0"/>
              <a:t>Les antiviraux: (Suite):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2000" dirty="0"/>
              <a:t>Les traitements recommandés par les sociétés savantes françaises (AFEF) ou européennes (EASL) sont basés sur l’utilisation:</a:t>
            </a:r>
          </a:p>
          <a:p>
            <a:pPr>
              <a:buNone/>
            </a:pPr>
            <a:r>
              <a:rPr lang="fr-FR" sz="2000" dirty="0"/>
              <a:t> d’un anti-NS5A en combinaison avec un ou 2 antiviraux directs ; </a:t>
            </a:r>
          </a:p>
          <a:p>
            <a:pPr>
              <a:buNone/>
            </a:pPr>
            <a:r>
              <a:rPr lang="fr-FR" sz="2000" dirty="0"/>
              <a:t> en effet, le </a:t>
            </a:r>
            <a:r>
              <a:rPr lang="fr-FR" sz="2000" dirty="0" err="1"/>
              <a:t>daclatasvir</a:t>
            </a:r>
            <a:r>
              <a:rPr lang="fr-FR" sz="2000" dirty="0"/>
              <a:t> (anti-NS5A) peut être utilisé en association avec le </a:t>
            </a:r>
            <a:r>
              <a:rPr lang="fr-FR" sz="2000" dirty="0" err="1"/>
              <a:t>sofosbuvir</a:t>
            </a:r>
            <a:r>
              <a:rPr lang="fr-FR" sz="2000" dirty="0"/>
              <a:t>,</a:t>
            </a:r>
          </a:p>
          <a:p>
            <a:pPr>
              <a:buNone/>
            </a:pPr>
            <a:r>
              <a:rPr lang="fr-FR" sz="2000" dirty="0"/>
              <a:t>alors que des associations fixes de 2 antiviraux sous forme d’un seul comprimé sont</a:t>
            </a:r>
          </a:p>
          <a:p>
            <a:pPr>
              <a:buNone/>
            </a:pPr>
            <a:r>
              <a:rPr lang="fr-FR" sz="2000" dirty="0"/>
              <a:t>également disponibles (</a:t>
            </a:r>
            <a:r>
              <a:rPr lang="fr-FR" sz="2000" dirty="0" err="1"/>
              <a:t>ledipasvir</a:t>
            </a:r>
            <a:r>
              <a:rPr lang="fr-FR" sz="2000" dirty="0"/>
              <a:t>/</a:t>
            </a:r>
            <a:r>
              <a:rPr lang="fr-FR" sz="2000" dirty="0" err="1"/>
              <a:t>sofosbuvir</a:t>
            </a:r>
            <a:r>
              <a:rPr lang="fr-FR" sz="2000" dirty="0"/>
              <a:t> et </a:t>
            </a:r>
            <a:r>
              <a:rPr lang="fr-FR" sz="2000" dirty="0" err="1"/>
              <a:t>velpatasvir</a:t>
            </a:r>
            <a:r>
              <a:rPr lang="fr-FR" sz="2000" dirty="0"/>
              <a:t>/</a:t>
            </a:r>
            <a:r>
              <a:rPr lang="fr-FR" sz="2000" dirty="0" err="1"/>
              <a:t>sofosbuvir</a:t>
            </a:r>
            <a:r>
              <a:rPr lang="fr-FR" sz="2000" dirty="0"/>
              <a:t>).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21</a:t>
            </a:fld>
            <a:endParaRPr lang="fr-BE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14422"/>
          </a:xfrm>
        </p:spPr>
        <p:txBody>
          <a:bodyPr>
            <a:normAutofit/>
          </a:bodyPr>
          <a:lstStyle/>
          <a:p>
            <a:r>
              <a:rPr lang="fr-FR" sz="2400" u="sng" dirty="0"/>
              <a:t>Classification: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928670"/>
            <a:ext cx="9144000" cy="592933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2000" dirty="0"/>
              <a:t>      Le virus de l’hépatite C (VHC) est un virus </a:t>
            </a:r>
            <a:r>
              <a:rPr lang="fr-FR" sz="2000" dirty="0" err="1"/>
              <a:t>hépatotrope</a:t>
            </a:r>
            <a:r>
              <a:rPr lang="fr-FR" sz="2000" dirty="0"/>
              <a:t>, capable d’établir des infections chroniques chez l’homme. </a:t>
            </a:r>
          </a:p>
          <a:p>
            <a:pPr>
              <a:buNone/>
            </a:pPr>
            <a:r>
              <a:rPr lang="fr-FR" sz="2000" dirty="0"/>
              <a:t>       Il appartient à la famille des </a:t>
            </a:r>
            <a:r>
              <a:rPr lang="fr-FR" sz="2000" i="1" dirty="0" err="1"/>
              <a:t>Flavivirdae</a:t>
            </a:r>
            <a:r>
              <a:rPr lang="fr-FR" sz="2000" i="1" dirty="0"/>
              <a:t> et au genre des </a:t>
            </a:r>
            <a:r>
              <a:rPr lang="fr-FR" sz="2000" i="1" dirty="0" err="1"/>
              <a:t>Hepacivirus</a:t>
            </a:r>
            <a:r>
              <a:rPr lang="fr-FR" sz="2000" i="1" dirty="0"/>
              <a:t>.</a:t>
            </a:r>
          </a:p>
          <a:p>
            <a:pPr>
              <a:buNone/>
            </a:pPr>
            <a:r>
              <a:rPr lang="fr-FR" sz="2000" i="1" dirty="0"/>
              <a:t>       </a:t>
            </a:r>
            <a:r>
              <a:rPr lang="fr-FR" sz="2000" dirty="0"/>
              <a:t>C’est un virus enveloppé, d’une taille : entre 40 et 100 nanomètres de diamètre. Elles sont associées à des </a:t>
            </a:r>
            <a:r>
              <a:rPr lang="fr-FR" sz="2000" dirty="0" err="1"/>
              <a:t>apolipoprotéines</a:t>
            </a:r>
            <a:r>
              <a:rPr lang="fr-FR" sz="2000" dirty="0"/>
              <a:t>, telles que l’</a:t>
            </a:r>
            <a:r>
              <a:rPr lang="fr-FR" sz="2000" dirty="0" err="1"/>
              <a:t>apoA</a:t>
            </a:r>
            <a:r>
              <a:rPr lang="fr-FR" sz="2000" dirty="0"/>
              <a:t>-1, l’</a:t>
            </a:r>
            <a:r>
              <a:rPr lang="fr-FR" sz="2000" dirty="0" err="1"/>
              <a:t>apoB</a:t>
            </a:r>
            <a:r>
              <a:rPr lang="fr-FR" sz="2000" dirty="0"/>
              <a:t>-48, l’</a:t>
            </a:r>
            <a:r>
              <a:rPr lang="fr-FR" sz="2000" dirty="0" err="1"/>
              <a:t>apoB</a:t>
            </a:r>
            <a:r>
              <a:rPr lang="fr-FR" sz="2000" dirty="0"/>
              <a:t>-100, l’</a:t>
            </a:r>
            <a:r>
              <a:rPr lang="fr-FR" sz="2000" dirty="0" err="1"/>
              <a:t>apoC</a:t>
            </a:r>
            <a:r>
              <a:rPr lang="fr-FR" sz="2000" dirty="0"/>
              <a:t>-1 et l’</a:t>
            </a:r>
            <a:r>
              <a:rPr lang="fr-FR" sz="2000" dirty="0" err="1"/>
              <a:t>apoE</a:t>
            </a:r>
            <a:r>
              <a:rPr lang="fr-FR" sz="2000" dirty="0"/>
              <a:t> et à du cholestérol. </a:t>
            </a:r>
          </a:p>
          <a:p>
            <a:pPr>
              <a:buNone/>
            </a:pPr>
            <a:r>
              <a:rPr lang="fr-FR" sz="2000" dirty="0"/>
              <a:t>       Le VHC circule dans le sang sous la forme de </a:t>
            </a:r>
            <a:r>
              <a:rPr lang="fr-FR" sz="2000" dirty="0" err="1"/>
              <a:t>lipoviroparticules</a:t>
            </a:r>
            <a:r>
              <a:rPr lang="fr-FR" sz="2000" dirty="0"/>
              <a:t> (LVP). </a:t>
            </a:r>
          </a:p>
          <a:p>
            <a:pPr>
              <a:buNone/>
            </a:pPr>
            <a:r>
              <a:rPr lang="fr-FR" sz="2000" dirty="0"/>
              <a:t>      L’enveloppe est le lieu d’ancrage des glycoprotéines E1 et E2. </a:t>
            </a:r>
          </a:p>
          <a:p>
            <a:pPr>
              <a:buNone/>
            </a:pPr>
            <a:r>
              <a:rPr lang="fr-FR" sz="2000" dirty="0"/>
              <a:t>      La capside virale icosaédrique est formée de l’assemblage de nombreuses copies de la protéine de capside.</a:t>
            </a:r>
            <a:endParaRPr lang="fr-FR" sz="2000" i="1" dirty="0"/>
          </a:p>
          <a:p>
            <a:pPr>
              <a:buNone/>
            </a:pPr>
            <a:endParaRPr lang="fr-FR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3</a:t>
            </a:fld>
            <a:endParaRPr lang="fr-BE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u="sng" dirty="0"/>
              <a:t>La Structure du Virus:</a:t>
            </a:r>
          </a:p>
        </p:txBody>
      </p:sp>
      <p:pic>
        <p:nvPicPr>
          <p:cNvPr id="5" name="Espace réservé du contenu 4" descr="1VHC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61739" y="1600200"/>
            <a:ext cx="6820521" cy="4525963"/>
          </a:xfrm>
        </p:spPr>
      </p:pic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4</a:t>
            </a:fld>
            <a:endParaRPr lang="fr-BE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00108"/>
          </a:xfrm>
        </p:spPr>
        <p:txBody>
          <a:bodyPr>
            <a:normAutofit/>
          </a:bodyPr>
          <a:lstStyle/>
          <a:p>
            <a:r>
              <a:rPr lang="fr-FR" sz="2400" u="sng" dirty="0"/>
              <a:t>Le Génome: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5</a:t>
            </a:fld>
            <a:endParaRPr lang="fr-BE"/>
          </a:p>
        </p:txBody>
      </p:sp>
      <p:pic>
        <p:nvPicPr>
          <p:cNvPr id="12" name="Espace réservé du contenu 11" descr="7VHC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785794"/>
            <a:ext cx="9144000" cy="6072206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2400" u="sng" dirty="0"/>
              <a:t>Fonction des différentes protéines structurales (C, E1, E2) </a:t>
            </a:r>
            <a:br>
              <a:rPr lang="fr-FR" sz="2400" u="sng" dirty="0"/>
            </a:br>
            <a:r>
              <a:rPr lang="fr-FR" sz="2400" u="sng" dirty="0"/>
              <a:t>et non structurales</a:t>
            </a:r>
            <a:br>
              <a:rPr lang="fr-FR" sz="2400" u="sng" dirty="0"/>
            </a:br>
            <a:r>
              <a:rPr lang="pt-BR" sz="2400" u="sng" dirty="0"/>
              <a:t>(p7, NS2, NS3-4A, NS4B, NS5A, NS5B).</a:t>
            </a:r>
            <a:endParaRPr lang="fr-FR" sz="2400" u="sng" dirty="0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246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Protéines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  Fonctions: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 (protéine de capside)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Interaction avec l’ARN viral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E1 (glycoprotéine d’enveloppe)</a:t>
                      </a:r>
                    </a:p>
                    <a:p>
                      <a:r>
                        <a:rPr lang="fr-FR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E2 (glycoprotéine d’enveloppe)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Rôle majeur dans le processus d’entrée du VHC.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p7 (</a:t>
                      </a:r>
                      <a:r>
                        <a:rPr lang="fr-FR" sz="18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viroporine</a:t>
                      </a:r>
                      <a:r>
                        <a:rPr lang="fr-FR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Rôle dans l’entrée et l’assemblage des</a:t>
                      </a:r>
                    </a:p>
                    <a:p>
                      <a:r>
                        <a:rPr lang="fr-FR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nouvelles particules virales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NS2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 </a:t>
                      </a:r>
                      <a:r>
                        <a:rPr lang="fr-FR" dirty="0" err="1"/>
                        <a:t>Autoprotéase</a:t>
                      </a:r>
                      <a:r>
                        <a:rPr lang="fr-FR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NS3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 Protéase et </a:t>
                      </a:r>
                      <a:r>
                        <a:rPr lang="fr-FR" dirty="0" err="1"/>
                        <a:t>Hélicase</a:t>
                      </a:r>
                      <a:r>
                        <a:rPr lang="fr-FR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NS4A (cofacteur de NS3) 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Nécessaire à l’activité </a:t>
                      </a:r>
                      <a:r>
                        <a:rPr lang="fr-FR" sz="18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protéasique</a:t>
                      </a:r>
                      <a:r>
                        <a:rPr lang="fr-FR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de NS3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NS4B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Rôle dans la réplication du génome viral.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NS5A (phosphoprotéine)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Rôle dans la réplication du génome viral.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NS5B (ARN polymérase ARN-dépendante)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Elongation des ARN viraux.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6</a:t>
            </a:fld>
            <a:endParaRPr lang="fr-BE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2984"/>
          </a:xfrm>
        </p:spPr>
        <p:txBody>
          <a:bodyPr>
            <a:normAutofit/>
          </a:bodyPr>
          <a:lstStyle/>
          <a:p>
            <a:r>
              <a:rPr lang="fr-FR" sz="2400" u="sng" dirty="0"/>
              <a:t>Le Cycle Viral:</a:t>
            </a:r>
          </a:p>
        </p:txBody>
      </p:sp>
      <p:pic>
        <p:nvPicPr>
          <p:cNvPr id="5" name="Espace réservé du contenu 4" descr="6VHC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5786" y="1285860"/>
            <a:ext cx="7215238" cy="5572140"/>
          </a:xfrm>
        </p:spPr>
      </p:pic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7</a:t>
            </a:fld>
            <a:endParaRPr lang="fr-BE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u="sng" dirty="0"/>
              <a:t>Mode de Transmission, épidémiologie: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285860"/>
            <a:ext cx="9144000" cy="557214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2000" dirty="0"/>
              <a:t>      Le virus de l’hépatite C est transmis par le sang et les modes d’infection les plus fréquents résultent de l’exposition à de petites quantités de sang, se produisant lors de la consommation de drogues injectables, des injections à risque, de soins à risque, de la transfusion de sang ou de produits dérivés pour lesquels il n’y a pas eu de dépistage (anticorps anti-VHC et détection du génome viral), de rapports sexuels traumatiques ou de la mère à l’enfant.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8</a:t>
            </a:fld>
            <a:endParaRPr lang="fr-BE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u="sng" dirty="0"/>
              <a:t>La Variabilité génétique du VHC: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2000" dirty="0"/>
              <a:t>      L’infection par le VHC est caractérisée par des niveaux élevés de production et de clairance virales quotidiennes, de l’ordre de 10(12) virions en moyenne, </a:t>
            </a:r>
          </a:p>
          <a:p>
            <a:pPr>
              <a:buNone/>
            </a:pPr>
            <a:r>
              <a:rPr lang="fr-FR" sz="2000" dirty="0"/>
              <a:t>      et par des populations virales de taille considérable.</a:t>
            </a:r>
          </a:p>
          <a:p>
            <a:pPr>
              <a:buNone/>
            </a:pPr>
            <a:r>
              <a:rPr lang="fr-FR" sz="2000" dirty="0"/>
              <a:t>      Ces 2 caractéristiques favorisent la variabilité d’un virus lorsque sa polymérase est susceptible de générer des erreurs au cours de la réplication.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9</a:t>
            </a:fld>
            <a:endParaRPr lang="fr-BE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838</TotalTime>
  <Words>1440</Words>
  <Application>Microsoft Office PowerPoint</Application>
  <PresentationFormat>Affichage à l'écran (4:3)</PresentationFormat>
  <Paragraphs>145</Paragraphs>
  <Slides>21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21</vt:i4>
      </vt:variant>
    </vt:vector>
  </HeadingPairs>
  <TitlesOfParts>
    <vt:vector size="24" baseType="lpstr">
      <vt:lpstr>Arial</vt:lpstr>
      <vt:lpstr>Calibri</vt:lpstr>
      <vt:lpstr>Thème Office</vt:lpstr>
      <vt:lpstr>Le Virus de l’hépatite C:</vt:lpstr>
      <vt:lpstr>Le Plan:</vt:lpstr>
      <vt:lpstr>Classification:</vt:lpstr>
      <vt:lpstr>La Structure du Virus:</vt:lpstr>
      <vt:lpstr>Le Génome:</vt:lpstr>
      <vt:lpstr>Fonction des différentes protéines structurales (C, E1, E2)  et non structurales (p7, NS2, NS3-4A, NS4B, NS5A, NS5B).</vt:lpstr>
      <vt:lpstr>Le Cycle Viral:</vt:lpstr>
      <vt:lpstr>Mode de Transmission, épidémiologie:</vt:lpstr>
      <vt:lpstr>La Variabilité génétique du VHC:</vt:lpstr>
      <vt:lpstr>Génotypes et sous-types</vt:lpstr>
      <vt:lpstr>La Clinique:</vt:lpstr>
      <vt:lpstr>La Clinique (Suite):</vt:lpstr>
      <vt:lpstr>Le Diagnostic biologique:</vt:lpstr>
      <vt:lpstr>L’Hépatite C aigue:</vt:lpstr>
      <vt:lpstr>L’Hépatite C chronique:</vt:lpstr>
      <vt:lpstr>L’Hépatite C chronique:</vt:lpstr>
      <vt:lpstr>Les traitements antiviraux:</vt:lpstr>
      <vt:lpstr>Les antiviraux (suite):</vt:lpstr>
      <vt:lpstr>Les antiviraux (Suite):</vt:lpstr>
      <vt:lpstr>L’Antiviral : La Ribavirine:</vt:lpstr>
      <vt:lpstr>Les antiviraux: (Suite):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pc</dc:creator>
  <cp:lastModifiedBy>djidji princesse</cp:lastModifiedBy>
  <cp:revision>60</cp:revision>
  <dcterms:created xsi:type="dcterms:W3CDTF">2023-05-14T17:55:18Z</dcterms:created>
  <dcterms:modified xsi:type="dcterms:W3CDTF">2024-05-20T16:58:55Z</dcterms:modified>
</cp:coreProperties>
</file>