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96" r:id="rId3"/>
    <p:sldId id="297" r:id="rId4"/>
    <p:sldId id="298" r:id="rId5"/>
    <p:sldId id="258" r:id="rId6"/>
    <p:sldId id="259" r:id="rId7"/>
    <p:sldId id="299" r:id="rId8"/>
    <p:sldId id="301" r:id="rId9"/>
    <p:sldId id="302" r:id="rId10"/>
    <p:sldId id="303" r:id="rId11"/>
    <p:sldId id="265" r:id="rId12"/>
    <p:sldId id="268" r:id="rId13"/>
    <p:sldId id="304" r:id="rId14"/>
    <p:sldId id="305" r:id="rId15"/>
    <p:sldId id="306" r:id="rId16"/>
    <p:sldId id="307" r:id="rId17"/>
    <p:sldId id="278" r:id="rId18"/>
    <p:sldId id="279" r:id="rId19"/>
    <p:sldId id="280" r:id="rId20"/>
    <p:sldId id="281" r:id="rId21"/>
    <p:sldId id="282" r:id="rId22"/>
    <p:sldId id="283" r:id="rId23"/>
    <p:sldId id="294" r:id="rId24"/>
    <p:sldId id="295" r:id="rId2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154" autoAdjust="0"/>
    <p:restoredTop sz="94660"/>
  </p:normalViewPr>
  <p:slideViewPr>
    <p:cSldViewPr>
      <p:cViewPr varScale="1">
        <p:scale>
          <a:sx n="55" d="100"/>
          <a:sy n="55" d="100"/>
        </p:scale>
        <p:origin x="194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2F6482-F222-4B98-982E-3BC3065074B0}" type="datetimeFigureOut">
              <a:rPr lang="fr-FR" smtClean="0"/>
              <a:pPr/>
              <a:t>20/05/2024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D7E500-5BCC-48CE-B464-9C688D5328CA}"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endParaRPr lang="fr-BE"/>
          </a:p>
        </p:txBody>
      </p:sp>
      <p:sp>
        <p:nvSpPr>
          <p:cNvPr id="4" name="Espace réservé de la date 3"/>
          <p:cNvSpPr>
            <a:spLocks noGrp="1"/>
          </p:cNvSpPr>
          <p:nvPr>
            <p:ph type="dt" sz="half" idx="10"/>
          </p:nvPr>
        </p:nvSpPr>
        <p:spPr/>
        <p:txBody>
          <a:bodyPr/>
          <a:lstStyle/>
          <a:p>
            <a:fld id="{210F09D1-3B2C-4EDE-9EFA-AF578717CE8D}" type="datetime1">
              <a:rPr lang="fr-FR" smtClean="0"/>
              <a:pPr/>
              <a:t>20/05/2024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DCE19941-45F4-441C-8074-485CC6FC1843}" type="datetime1">
              <a:rPr lang="fr-FR" smtClean="0"/>
              <a:pPr/>
              <a:t>20/05/2024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DF170D74-8685-4227-99A3-21E3FA5856A7}" type="datetime1">
              <a:rPr lang="fr-FR" smtClean="0"/>
              <a:pPr/>
              <a:t>20/05/2024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D770CBE9-EEAF-4666-95F7-8BB6F22F3BCD}" type="datetime1">
              <a:rPr lang="fr-FR" smtClean="0"/>
              <a:pPr/>
              <a:t>20/05/2024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9073D25E-5A45-4FF0-8DDB-5D7A11E9624C}" type="datetime1">
              <a:rPr lang="fr-FR" smtClean="0"/>
              <a:pPr/>
              <a:t>20/05/2024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C9A05DF8-FCC1-4304-A219-EE9A0B185EB1}" type="datetime1">
              <a:rPr lang="fr-FR" smtClean="0"/>
              <a:pPr/>
              <a:t>20/05/2024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A2990E1E-03A3-4F5D-8388-584E8873A75D}" type="datetime1">
              <a:rPr lang="fr-FR" smtClean="0"/>
              <a:pPr/>
              <a:t>20/05/2024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fr-BE"/>
          </a:p>
        </p:txBody>
      </p:sp>
      <p:sp>
        <p:nvSpPr>
          <p:cNvPr id="3" name="Espace réservé de la date 2"/>
          <p:cNvSpPr>
            <a:spLocks noGrp="1"/>
          </p:cNvSpPr>
          <p:nvPr>
            <p:ph type="dt" sz="half" idx="10"/>
          </p:nvPr>
        </p:nvSpPr>
        <p:spPr/>
        <p:txBody>
          <a:bodyPr/>
          <a:lstStyle/>
          <a:p>
            <a:fld id="{B9E9688D-A75F-44D9-8F07-994CEA521675}" type="datetime1">
              <a:rPr lang="fr-FR" smtClean="0"/>
              <a:pPr/>
              <a:t>20/05/2024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5E2A4C6-6ED7-4C55-9734-656F404F8BC1}" type="datetime1">
              <a:rPr lang="fr-FR" smtClean="0"/>
              <a:pPr/>
              <a:t>20/05/2024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7E573A78-3EDF-4D7D-8A9A-C2D3388A134C}" type="datetime1">
              <a:rPr lang="fr-FR" smtClean="0"/>
              <a:pPr/>
              <a:t>20/05/2024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E87F6DD4-5AE7-4882-8D9B-196494BB8941}" type="datetime1">
              <a:rPr lang="fr-FR" smtClean="0"/>
              <a:pPr/>
              <a:t>20/05/2024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D76A5E-F813-4A5C-A51B-D404A662C2F5}" type="datetime1">
              <a:rPr lang="fr-FR" smtClean="0"/>
              <a:pPr/>
              <a:t>20/05/2024</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2800" b="1" u="sng" dirty="0"/>
              <a:t>Virus Hépatite Delta (VHD</a:t>
            </a:r>
            <a:r>
              <a:rPr lang="fr-FR" sz="2800" b="1" dirty="0"/>
              <a:t>):</a:t>
            </a:r>
          </a:p>
        </p:txBody>
      </p:sp>
      <p:sp>
        <p:nvSpPr>
          <p:cNvPr id="3" name="Sous-titre 2"/>
          <p:cNvSpPr>
            <a:spLocks noGrp="1"/>
          </p:cNvSpPr>
          <p:nvPr>
            <p:ph type="subTitle" idx="1"/>
          </p:nvPr>
        </p:nvSpPr>
        <p:spPr>
          <a:xfrm>
            <a:off x="2743200" y="5105400"/>
            <a:ext cx="6400800" cy="1752600"/>
          </a:xfrm>
        </p:spPr>
        <p:txBody>
          <a:bodyPr/>
          <a:lstStyle/>
          <a:p>
            <a:r>
              <a:rPr lang="fr-FR" sz="2000" dirty="0"/>
              <a:t>Présenté par S. Kara </a:t>
            </a:r>
            <a:r>
              <a:rPr lang="fr-FR" sz="2000" dirty="0" err="1"/>
              <a:t>slimane</a:t>
            </a:r>
            <a:r>
              <a:rPr lang="fr-FR" sz="2000" dirty="0"/>
              <a:t>,</a:t>
            </a:r>
          </a:p>
          <a:p>
            <a:r>
              <a:rPr lang="fr-FR" sz="2000" dirty="0"/>
              <a:t>Microbiologiste,</a:t>
            </a:r>
          </a:p>
          <a:p>
            <a:r>
              <a:rPr lang="fr-FR" sz="2000" dirty="0"/>
              <a:t>CHU </a:t>
            </a:r>
            <a:r>
              <a:rPr lang="fr-FR" sz="2000" dirty="0" err="1"/>
              <a:t>Béjaia</a:t>
            </a:r>
            <a:endParaRPr lang="fr-FR" sz="2000" dirty="0"/>
          </a:p>
          <a:p>
            <a:r>
              <a:rPr lang="fr-FR" sz="2000" dirty="0"/>
              <a:t>2024</a:t>
            </a:r>
            <a:endParaRPr lang="fr-FR"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a:t>
            </a:fld>
            <a:endParaRPr lang="fr-B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a:t>Réplication in vivo:</a:t>
            </a:r>
          </a:p>
        </p:txBody>
      </p:sp>
      <p:sp>
        <p:nvSpPr>
          <p:cNvPr id="3" name="Espace réservé du contenu 2"/>
          <p:cNvSpPr>
            <a:spLocks noGrp="1"/>
          </p:cNvSpPr>
          <p:nvPr>
            <p:ph idx="1"/>
          </p:nvPr>
        </p:nvSpPr>
        <p:spPr>
          <a:xfrm>
            <a:off x="0" y="1357298"/>
            <a:ext cx="9144000" cy="5500702"/>
          </a:xfrm>
        </p:spPr>
        <p:txBody>
          <a:bodyPr>
            <a:normAutofit/>
          </a:bodyPr>
          <a:lstStyle/>
          <a:p>
            <a:r>
              <a:rPr lang="fr-FR" sz="2000" dirty="0"/>
              <a:t>L'infection semble limitée au foie, organe dans lequel se fait la réplication virale. Les modifications histologiques sont celles de l'hépatite virale aiguë ou chronique, et consistent en une nécrose et une inflammation. </a:t>
            </a:r>
          </a:p>
          <a:p>
            <a:r>
              <a:rPr lang="fr-FR" sz="2000" dirty="0"/>
              <a:t>Les lésions ne sont pas différentes de celles des autres hépatites virales, à l'exception de certaines formes de stéatose (aspect en morula), mais entraînent des formes cliniques souvent plus sévères et évoluant plus rapidement.</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10</a:t>
            </a:fld>
            <a:endParaRPr lang="fr-B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a:xfrm>
            <a:off x="457200" y="0"/>
            <a:ext cx="8229600" cy="1214422"/>
          </a:xfrm>
        </p:spPr>
        <p:txBody>
          <a:bodyPr>
            <a:normAutofit/>
          </a:bodyPr>
          <a:lstStyle/>
          <a:p>
            <a:r>
              <a:rPr lang="fr-FR" sz="2400" u="sng" dirty="0"/>
              <a:t>Epidémiologie:</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11</a:t>
            </a:fld>
            <a:endParaRPr lang="fr-BE"/>
          </a:p>
        </p:txBody>
      </p:sp>
      <p:sp>
        <p:nvSpPr>
          <p:cNvPr id="9" name="Espace réservé du contenu 8"/>
          <p:cNvSpPr>
            <a:spLocks noGrp="1"/>
          </p:cNvSpPr>
          <p:nvPr>
            <p:ph idx="1"/>
          </p:nvPr>
        </p:nvSpPr>
        <p:spPr>
          <a:xfrm>
            <a:off x="0" y="1600200"/>
            <a:ext cx="9144000" cy="5257800"/>
          </a:xfrm>
        </p:spPr>
        <p:txBody>
          <a:bodyPr>
            <a:normAutofit/>
          </a:bodyPr>
          <a:lstStyle/>
          <a:p>
            <a:pPr>
              <a:buNone/>
            </a:pPr>
            <a:r>
              <a:rPr lang="fr-FR" sz="2000" dirty="0"/>
              <a:t>Les études de séroprévalence des anticorps </a:t>
            </a:r>
            <a:r>
              <a:rPr lang="fr-FR" sz="2000" dirty="0" err="1"/>
              <a:t>antidelta</a:t>
            </a:r>
            <a:r>
              <a:rPr lang="fr-FR" sz="2000" dirty="0"/>
              <a:t> chez les patients Ag </a:t>
            </a:r>
            <a:r>
              <a:rPr lang="fr-FR" sz="2000" dirty="0" err="1"/>
              <a:t>HBs</a:t>
            </a:r>
            <a:r>
              <a:rPr lang="fr-FR" sz="2000" dirty="0"/>
              <a:t> « positifs » ont montré une distribution mondiale non uniforme.</a:t>
            </a:r>
          </a:p>
          <a:p>
            <a:pPr>
              <a:buNone/>
            </a:pPr>
            <a:r>
              <a:rPr lang="fr-FR" sz="2000" dirty="0"/>
              <a:t>Les zones de haute prévalence incluent : le bassin méditerranéen, l'Asie centrale, l'Europe de l'Est, l'Afrique de l'Ouest, l'Amazonie, certaines îles du Pacifique.</a:t>
            </a:r>
          </a:p>
          <a:p>
            <a:pPr>
              <a:buNone/>
            </a:pPr>
            <a:r>
              <a:rPr lang="fr-FR" sz="2000" dirty="0"/>
              <a:t>Le mode de transmission dans ces régions est souvent intrafamilial car survenant dans l'enfance.</a:t>
            </a:r>
          </a:p>
          <a:p>
            <a:pPr>
              <a:buNone/>
            </a:pPr>
            <a:r>
              <a:rPr lang="fr-FR" sz="2000" dirty="0"/>
              <a:t>Dans les pays industrialisés, ce sont les usagers de drogues intraveineuses et les hémophiles qui sont les plus exposés. </a:t>
            </a:r>
          </a:p>
          <a:p>
            <a:pPr>
              <a:buNone/>
            </a:pPr>
            <a:r>
              <a:rPr lang="fr-FR" sz="2000" dirty="0"/>
              <a:t>L'infection est également démontrée chez les groupes homosexuels ou hétérosexuels à risque.</a:t>
            </a:r>
          </a:p>
          <a:p>
            <a:pPr>
              <a:buNone/>
            </a:pPr>
            <a:endParaRPr lang="fr-FR"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hpatite-deltavirus-et-marqueursppt-13-728.jpg"/>
          <p:cNvPicPr>
            <a:picLocks noGrp="1" noChangeAspect="1"/>
          </p:cNvPicPr>
          <p:nvPr>
            <p:ph idx="1"/>
          </p:nvPr>
        </p:nvPicPr>
        <p:blipFill>
          <a:blip r:embed="rId2" cstate="print"/>
          <a:stretch>
            <a:fillRect/>
          </a:stretch>
        </p:blipFill>
        <p:spPr>
          <a:xfrm>
            <a:off x="468816" y="428604"/>
            <a:ext cx="7817959" cy="6215106"/>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12</a:t>
            </a:fld>
            <a:endParaRPr lang="fr-B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a:t>La clinique et la </a:t>
            </a:r>
            <a:r>
              <a:rPr lang="fr-FR" sz="2400" u="sng" dirty="0" err="1"/>
              <a:t>paraclinique</a:t>
            </a:r>
            <a:r>
              <a:rPr lang="fr-FR" sz="2400" u="sng" dirty="0"/>
              <a:t>:</a:t>
            </a:r>
          </a:p>
        </p:txBody>
      </p:sp>
      <p:sp>
        <p:nvSpPr>
          <p:cNvPr id="3" name="Espace réservé du contenu 2"/>
          <p:cNvSpPr>
            <a:spLocks noGrp="1"/>
          </p:cNvSpPr>
          <p:nvPr>
            <p:ph idx="1"/>
          </p:nvPr>
        </p:nvSpPr>
        <p:spPr>
          <a:xfrm>
            <a:off x="0" y="1071546"/>
            <a:ext cx="9144000" cy="5786454"/>
          </a:xfrm>
        </p:spPr>
        <p:txBody>
          <a:bodyPr>
            <a:normAutofit/>
          </a:bodyPr>
          <a:lstStyle/>
          <a:p>
            <a:pPr>
              <a:buNone/>
            </a:pPr>
            <a:r>
              <a:rPr lang="fr-FR" sz="2000" dirty="0"/>
              <a:t>      L'infection due au VHD peut être :</a:t>
            </a:r>
          </a:p>
          <a:p>
            <a:r>
              <a:rPr lang="fr-FR" sz="2000" dirty="0"/>
              <a:t>une </a:t>
            </a:r>
            <a:r>
              <a:rPr lang="fr-FR" sz="2000" dirty="0" err="1">
                <a:solidFill>
                  <a:srgbClr val="C00000"/>
                </a:solidFill>
              </a:rPr>
              <a:t>coinfection</a:t>
            </a:r>
            <a:r>
              <a:rPr lang="fr-FR" sz="2000" dirty="0">
                <a:solidFill>
                  <a:srgbClr val="C00000"/>
                </a:solidFill>
              </a:rPr>
              <a:t>:</a:t>
            </a:r>
            <a:r>
              <a:rPr lang="fr-FR" sz="2000" dirty="0"/>
              <a:t> </a:t>
            </a:r>
            <a:r>
              <a:rPr lang="fr-FR" sz="2000" dirty="0" err="1"/>
              <a:t>primoinfection</a:t>
            </a:r>
            <a:r>
              <a:rPr lang="fr-FR" sz="2000" dirty="0"/>
              <a:t> simultanée par les deux virus VHB et VHD, avec une augmentation de la fréquence des hépatites fulminantes (2 % à 10 %) </a:t>
            </a:r>
          </a:p>
          <a:p>
            <a:pPr>
              <a:buNone/>
            </a:pPr>
            <a:r>
              <a:rPr lang="fr-FR" sz="2000" dirty="0"/>
              <a:t>       et une guérison possible dans </a:t>
            </a:r>
            <a:r>
              <a:rPr lang="fr-FR" sz="2000" dirty="0">
                <a:solidFill>
                  <a:srgbClr val="C00000"/>
                </a:solidFill>
              </a:rPr>
              <a:t>60 à 80 % des cas</a:t>
            </a:r>
            <a:r>
              <a:rPr lang="fr-FR" sz="2000" dirty="0"/>
              <a:t>;</a:t>
            </a:r>
          </a:p>
          <a:p>
            <a:r>
              <a:rPr lang="fr-FR" sz="2000" dirty="0"/>
              <a:t>une </a:t>
            </a:r>
            <a:r>
              <a:rPr lang="fr-FR" sz="2000" dirty="0">
                <a:solidFill>
                  <a:srgbClr val="C00000"/>
                </a:solidFill>
              </a:rPr>
              <a:t>surinfection</a:t>
            </a:r>
            <a:r>
              <a:rPr lang="fr-FR" sz="2000" dirty="0"/>
              <a:t> : </a:t>
            </a:r>
            <a:r>
              <a:rPr lang="fr-FR" sz="2000" dirty="0" err="1"/>
              <a:t>primoinfection</a:t>
            </a:r>
            <a:r>
              <a:rPr lang="fr-FR" sz="2000" dirty="0"/>
              <a:t> par le VHD chez un sujet porteur chronique de l'antigène HBs.</a:t>
            </a:r>
          </a:p>
          <a:p>
            <a:pPr>
              <a:buNone/>
            </a:pPr>
            <a:r>
              <a:rPr lang="fr-FR" sz="2000" dirty="0"/>
              <a:t>      Cette surinfection entraîne une hépatite fulminante dans 15 à 20 % des cas, ou aboutit à une </a:t>
            </a:r>
            <a:r>
              <a:rPr lang="fr-FR" sz="2000" dirty="0">
                <a:solidFill>
                  <a:srgbClr val="C00000"/>
                </a:solidFill>
              </a:rPr>
              <a:t>hépatite chronique dans 60 à 90 % des cas</a:t>
            </a:r>
            <a:r>
              <a:rPr lang="fr-FR" sz="2000" dirty="0"/>
              <a:t>. </a:t>
            </a:r>
          </a:p>
          <a:p>
            <a:pPr>
              <a:buNone/>
            </a:pPr>
            <a:r>
              <a:rPr lang="fr-FR" sz="2000" dirty="0"/>
              <a:t>      Ceci accélère souvent la progression de l'hépatite vers la cirrhose.</a:t>
            </a:r>
          </a:p>
          <a:p>
            <a:r>
              <a:rPr lang="fr-FR" sz="2000" dirty="0"/>
              <a:t>Le diagnostic d'hépatite chronique delta doit être suspecté chez un sujet à risque atteint d'hépatite B chronique (antigène </a:t>
            </a:r>
            <a:r>
              <a:rPr lang="fr-FR" sz="2000" dirty="0" err="1"/>
              <a:t>HBs</a:t>
            </a:r>
            <a:r>
              <a:rPr lang="fr-FR" sz="2000" dirty="0"/>
              <a:t> positif). </a:t>
            </a:r>
          </a:p>
          <a:p>
            <a:pPr>
              <a:buNone/>
            </a:pPr>
            <a:r>
              <a:rPr lang="fr-FR" sz="2000" dirty="0"/>
              <a:t>      Dans ce cas, le virus D peut influencer la multiplication du VHB et diminuer fortement la quantité d'acide désoxyribonucléique (ADN) viral du VHB décelable dans le sang circulant.</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13</a:t>
            </a:fld>
            <a:endParaRPr lang="fr-B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u="sng" dirty="0"/>
              <a:t>Les Prélèvements:</a:t>
            </a:r>
          </a:p>
        </p:txBody>
      </p:sp>
      <p:sp>
        <p:nvSpPr>
          <p:cNvPr id="3" name="Espace réservé du contenu 2"/>
          <p:cNvSpPr>
            <a:spLocks noGrp="1"/>
          </p:cNvSpPr>
          <p:nvPr>
            <p:ph idx="1"/>
          </p:nvPr>
        </p:nvSpPr>
        <p:spPr>
          <a:xfrm>
            <a:off x="0" y="1600200"/>
            <a:ext cx="9144000" cy="5257800"/>
          </a:xfrm>
        </p:spPr>
        <p:txBody>
          <a:bodyPr>
            <a:normAutofit/>
          </a:bodyPr>
          <a:lstStyle/>
          <a:p>
            <a:r>
              <a:rPr lang="fr-FR" sz="2000" dirty="0"/>
              <a:t>Comme dans le cas de l'hépatite B, le diagnostic virologique spécifique associe la mise en évidence de composants du virus (antigène ou génome) et la recherche d'anticorps sériques. </a:t>
            </a:r>
          </a:p>
          <a:p>
            <a:r>
              <a:rPr lang="fr-FR" sz="2000" dirty="0"/>
              <a:t>Le diagnostic non spécifique, utile au suivi des infections chroniques, comprend généralement la réalisation de tests hépatiques et la ponction biopsie hépatique.</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14</a:t>
            </a:fld>
            <a:endParaRPr lang="fr-BE"/>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857232"/>
          </a:xfrm>
        </p:spPr>
        <p:txBody>
          <a:bodyPr>
            <a:normAutofit/>
          </a:bodyPr>
          <a:lstStyle/>
          <a:p>
            <a:r>
              <a:rPr lang="fr-FR" sz="2400" u="sng" dirty="0"/>
              <a:t>Le Diagnostic spécifique:</a:t>
            </a:r>
          </a:p>
        </p:txBody>
      </p:sp>
      <p:sp>
        <p:nvSpPr>
          <p:cNvPr id="3" name="Espace réservé du contenu 2"/>
          <p:cNvSpPr>
            <a:spLocks noGrp="1"/>
          </p:cNvSpPr>
          <p:nvPr>
            <p:ph idx="1"/>
          </p:nvPr>
        </p:nvSpPr>
        <p:spPr>
          <a:xfrm>
            <a:off x="0" y="714356"/>
            <a:ext cx="9144000" cy="6143644"/>
          </a:xfrm>
        </p:spPr>
        <p:txBody>
          <a:bodyPr>
            <a:normAutofit fontScale="92500" lnSpcReduction="10000"/>
          </a:bodyPr>
          <a:lstStyle/>
          <a:p>
            <a:r>
              <a:rPr lang="fr-FR" sz="2000" dirty="0"/>
              <a:t>Comme les autres virus des hépatites, le VHD ne s'isole pas en culture cellulaire, et le diagnostic de l'infection repose sur:</a:t>
            </a:r>
          </a:p>
          <a:p>
            <a:pPr>
              <a:buNone/>
            </a:pPr>
            <a:r>
              <a:rPr lang="fr-FR" sz="2000" dirty="0"/>
              <a:t>       la recherche des marqueurs de réplication (Ag HD, ARN VHD) ou</a:t>
            </a:r>
          </a:p>
          <a:p>
            <a:pPr>
              <a:buNone/>
            </a:pPr>
            <a:r>
              <a:rPr lang="fr-FR" sz="2000" dirty="0"/>
              <a:t>       la réponse immunitaire (immunoglobulines [</a:t>
            </a:r>
            <a:r>
              <a:rPr lang="fr-FR" sz="2000" dirty="0" err="1"/>
              <a:t>Ig</a:t>
            </a:r>
            <a:r>
              <a:rPr lang="fr-FR" sz="2000" dirty="0"/>
              <a:t>]G </a:t>
            </a:r>
            <a:r>
              <a:rPr lang="fr-FR" sz="2000" dirty="0" err="1"/>
              <a:t>antiHD</a:t>
            </a:r>
            <a:r>
              <a:rPr lang="fr-FR" sz="2000" dirty="0"/>
              <a:t>, </a:t>
            </a:r>
            <a:r>
              <a:rPr lang="fr-FR" sz="2000" dirty="0" err="1"/>
              <a:t>IgM</a:t>
            </a:r>
            <a:r>
              <a:rPr lang="fr-FR" sz="2000" dirty="0"/>
              <a:t> </a:t>
            </a:r>
            <a:r>
              <a:rPr lang="fr-FR" sz="2000" dirty="0" err="1"/>
              <a:t>antiHD</a:t>
            </a:r>
            <a:r>
              <a:rPr lang="fr-FR" sz="2000" dirty="0"/>
              <a:t>).</a:t>
            </a:r>
          </a:p>
          <a:p>
            <a:r>
              <a:rPr lang="fr-FR" sz="2000" dirty="0"/>
              <a:t>Pendant la période d'incubation, en cas de </a:t>
            </a:r>
            <a:r>
              <a:rPr lang="fr-FR" sz="2000" dirty="0" err="1">
                <a:solidFill>
                  <a:srgbClr val="C00000"/>
                </a:solidFill>
              </a:rPr>
              <a:t>coinfection</a:t>
            </a:r>
            <a:r>
              <a:rPr lang="fr-FR" sz="2000" dirty="0">
                <a:solidFill>
                  <a:srgbClr val="C00000"/>
                </a:solidFill>
              </a:rPr>
              <a:t> aiguë VHD/VHB</a:t>
            </a:r>
            <a:r>
              <a:rPr lang="fr-FR" sz="2000" dirty="0"/>
              <a:t>, les marqueurs du virus de l'hépatite D sont mis </a:t>
            </a:r>
            <a:r>
              <a:rPr lang="fr-FR" sz="2000" u="sng" dirty="0"/>
              <a:t>simultanément </a:t>
            </a:r>
            <a:r>
              <a:rPr lang="fr-FR" sz="2000" dirty="0"/>
              <a:t>en évidence avec les marqueurs du virus de l'hépatite B (antigènes </a:t>
            </a:r>
            <a:r>
              <a:rPr lang="fr-FR" sz="2000" dirty="0" err="1"/>
              <a:t>HBs</a:t>
            </a:r>
            <a:r>
              <a:rPr lang="fr-FR" sz="2000" dirty="0"/>
              <a:t> et </a:t>
            </a:r>
            <a:r>
              <a:rPr lang="fr-FR" sz="2000" dirty="0" err="1"/>
              <a:t>HBe</a:t>
            </a:r>
            <a:r>
              <a:rPr lang="fr-FR" sz="2000" dirty="0"/>
              <a:t>, ADN du VHB). </a:t>
            </a:r>
          </a:p>
          <a:p>
            <a:pPr>
              <a:buNone/>
            </a:pPr>
            <a:r>
              <a:rPr lang="fr-FR" sz="2000" dirty="0"/>
              <a:t>       Les anticorps </a:t>
            </a:r>
            <a:r>
              <a:rPr lang="fr-FR" sz="2000" dirty="0" err="1"/>
              <a:t>IgM</a:t>
            </a:r>
            <a:r>
              <a:rPr lang="fr-FR" sz="2000" dirty="0"/>
              <a:t> </a:t>
            </a:r>
            <a:r>
              <a:rPr lang="fr-FR" sz="2000" dirty="0" err="1"/>
              <a:t>antiHBc</a:t>
            </a:r>
            <a:r>
              <a:rPr lang="fr-FR" sz="2000" dirty="0"/>
              <a:t> apparaissent avec les premiers signes cliniques,</a:t>
            </a:r>
          </a:p>
          <a:p>
            <a:pPr>
              <a:buNone/>
            </a:pPr>
            <a:r>
              <a:rPr lang="fr-FR" sz="2000" dirty="0"/>
              <a:t>       l'antigène HD est détecté de façon très transitoire,</a:t>
            </a:r>
          </a:p>
          <a:p>
            <a:pPr>
              <a:buNone/>
            </a:pPr>
            <a:r>
              <a:rPr lang="fr-FR" sz="2000" dirty="0"/>
              <a:t>       et les anticorps </a:t>
            </a:r>
            <a:r>
              <a:rPr lang="fr-FR" sz="2000" dirty="0" err="1"/>
              <a:t>antiHD</a:t>
            </a:r>
            <a:r>
              <a:rPr lang="fr-FR" sz="2000" dirty="0"/>
              <a:t> apparaissent un peu plus tard pendant la phase aiguë. </a:t>
            </a:r>
          </a:p>
          <a:p>
            <a:pPr>
              <a:buNone/>
            </a:pPr>
            <a:r>
              <a:rPr lang="fr-FR" sz="2000" dirty="0"/>
              <a:t>       Le meilleur critère de diagnostic de l'infection aiguë est la séroconversion </a:t>
            </a:r>
            <a:r>
              <a:rPr lang="fr-FR" sz="2000" dirty="0" err="1"/>
              <a:t>Ac</a:t>
            </a:r>
            <a:r>
              <a:rPr lang="fr-FR" sz="2000" dirty="0"/>
              <a:t> </a:t>
            </a:r>
            <a:r>
              <a:rPr lang="fr-FR" sz="2000" dirty="0" err="1"/>
              <a:t>antiHD</a:t>
            </a:r>
            <a:endParaRPr lang="fr-FR" sz="2000" dirty="0"/>
          </a:p>
          <a:p>
            <a:pPr>
              <a:buNone/>
            </a:pPr>
            <a:r>
              <a:rPr lang="fr-FR" sz="2000" dirty="0"/>
              <a:t>       « négatifs » vers </a:t>
            </a:r>
            <a:r>
              <a:rPr lang="fr-FR" sz="2000" dirty="0" err="1"/>
              <a:t>Ac</a:t>
            </a:r>
            <a:r>
              <a:rPr lang="fr-FR" sz="2000" dirty="0"/>
              <a:t> </a:t>
            </a:r>
            <a:r>
              <a:rPr lang="fr-FR" sz="2000" dirty="0" err="1"/>
              <a:t>antiHD</a:t>
            </a:r>
            <a:r>
              <a:rPr lang="fr-FR" sz="2000" dirty="0"/>
              <a:t>, et « positifs » en présence des </a:t>
            </a:r>
            <a:r>
              <a:rPr lang="fr-FR" sz="2000" dirty="0" err="1"/>
              <a:t>IgM</a:t>
            </a:r>
            <a:r>
              <a:rPr lang="fr-FR" sz="2000" dirty="0"/>
              <a:t> </a:t>
            </a:r>
            <a:r>
              <a:rPr lang="fr-FR" sz="2000" dirty="0" err="1"/>
              <a:t>antiHBc</a:t>
            </a:r>
            <a:r>
              <a:rPr lang="fr-FR" sz="2000" dirty="0"/>
              <a:t>.</a:t>
            </a:r>
          </a:p>
          <a:p>
            <a:pPr>
              <a:buNone/>
            </a:pPr>
            <a:r>
              <a:rPr lang="fr-FR" sz="2000" dirty="0"/>
              <a:t>       Les </a:t>
            </a:r>
            <a:r>
              <a:rPr lang="fr-FR" sz="2000" dirty="0" err="1"/>
              <a:t>IgM</a:t>
            </a:r>
            <a:r>
              <a:rPr lang="fr-FR" sz="2000" dirty="0"/>
              <a:t> </a:t>
            </a:r>
            <a:r>
              <a:rPr lang="fr-FR" sz="2000" dirty="0" err="1"/>
              <a:t>antiHD</a:t>
            </a:r>
            <a:r>
              <a:rPr lang="fr-FR" sz="2000" dirty="0"/>
              <a:t>,  les marqueurs de la réplication virale : disparaissent s'il y a guérison mais, dans </a:t>
            </a:r>
            <a:r>
              <a:rPr lang="fr-FR" sz="2000" dirty="0">
                <a:solidFill>
                  <a:srgbClr val="FF0000"/>
                </a:solidFill>
              </a:rPr>
              <a:t>10 à 30 % </a:t>
            </a:r>
            <a:r>
              <a:rPr lang="fr-FR" sz="2000" dirty="0"/>
              <a:t>des cas, l'évolution se fait vers un passage à la </a:t>
            </a:r>
            <a:r>
              <a:rPr lang="fr-FR" sz="2000" dirty="0">
                <a:solidFill>
                  <a:srgbClr val="FF0000"/>
                </a:solidFill>
              </a:rPr>
              <a:t>chronicité</a:t>
            </a:r>
            <a:r>
              <a:rPr lang="fr-FR" sz="2000" dirty="0"/>
              <a:t>.</a:t>
            </a:r>
          </a:p>
          <a:p>
            <a:r>
              <a:rPr lang="fr-FR" sz="2000" dirty="0"/>
              <a:t>En cas de </a:t>
            </a:r>
            <a:r>
              <a:rPr lang="fr-FR" sz="2000" dirty="0">
                <a:solidFill>
                  <a:srgbClr val="C00000"/>
                </a:solidFill>
              </a:rPr>
              <a:t>surinfection</a:t>
            </a:r>
            <a:r>
              <a:rPr lang="fr-FR" sz="2000" dirty="0"/>
              <a:t>, les marqueurs de multiplication virale (ARN viral et Ag HD) sont présents dans la phase d'incubation, et précèdent l'apparition des anticorps </a:t>
            </a:r>
            <a:r>
              <a:rPr lang="fr-FR" sz="2000" dirty="0" err="1"/>
              <a:t>IgM</a:t>
            </a:r>
            <a:r>
              <a:rPr lang="fr-FR" sz="2000" dirty="0"/>
              <a:t> </a:t>
            </a:r>
            <a:r>
              <a:rPr lang="fr-FR" sz="2000" dirty="0" err="1"/>
              <a:t>antiHD</a:t>
            </a:r>
            <a:r>
              <a:rPr lang="fr-FR" sz="2000" dirty="0"/>
              <a:t> et des anticorps </a:t>
            </a:r>
            <a:r>
              <a:rPr lang="fr-FR" sz="2000" dirty="0" err="1"/>
              <a:t>IgG</a:t>
            </a:r>
            <a:r>
              <a:rPr lang="fr-FR" sz="2000" dirty="0"/>
              <a:t> </a:t>
            </a:r>
            <a:r>
              <a:rPr lang="fr-FR" sz="2000" dirty="0" err="1"/>
              <a:t>antiHD</a:t>
            </a:r>
            <a:r>
              <a:rPr lang="fr-FR" sz="2000" dirty="0"/>
              <a:t>.</a:t>
            </a:r>
          </a:p>
          <a:p>
            <a:pPr>
              <a:buNone/>
            </a:pPr>
            <a:r>
              <a:rPr lang="fr-FR" sz="2000" dirty="0"/>
              <a:t>      Dans </a:t>
            </a:r>
            <a:r>
              <a:rPr lang="fr-FR" sz="2000" dirty="0">
                <a:solidFill>
                  <a:srgbClr val="FF0000"/>
                </a:solidFill>
              </a:rPr>
              <a:t>60 à 80 % </a:t>
            </a:r>
            <a:r>
              <a:rPr lang="fr-FR" sz="2000" dirty="0"/>
              <a:t>des cas il y a un </a:t>
            </a:r>
            <a:r>
              <a:rPr lang="fr-FR" sz="2000" dirty="0">
                <a:solidFill>
                  <a:srgbClr val="FF0000"/>
                </a:solidFill>
              </a:rPr>
              <a:t>passage progressif à la chronicité </a:t>
            </a:r>
            <a:r>
              <a:rPr lang="fr-FR" sz="2000" dirty="0"/>
              <a:t>avec, paradoxalement aux autres infections virales chroniques, </a:t>
            </a:r>
            <a:r>
              <a:rPr lang="fr-FR" sz="2000" u="sng" dirty="0"/>
              <a:t>persistance des </a:t>
            </a:r>
            <a:r>
              <a:rPr lang="fr-FR" sz="2000" u="sng" dirty="0" err="1"/>
              <a:t>IgM</a:t>
            </a:r>
            <a:r>
              <a:rPr lang="fr-FR" sz="2000" u="sng" dirty="0"/>
              <a:t> </a:t>
            </a:r>
            <a:r>
              <a:rPr lang="fr-FR" sz="2000" u="sng" dirty="0" err="1"/>
              <a:t>antiHD</a:t>
            </a:r>
            <a:r>
              <a:rPr lang="fr-FR" sz="2000" dirty="0"/>
              <a:t>.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15</a:t>
            </a:fld>
            <a:endParaRPr lang="fr-B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71546"/>
          </a:xfrm>
        </p:spPr>
        <p:txBody>
          <a:bodyPr>
            <a:normAutofit/>
          </a:bodyPr>
          <a:lstStyle/>
          <a:p>
            <a:r>
              <a:rPr lang="fr-FR" sz="2400" u="sng" dirty="0"/>
              <a:t>DIAGNOSTIC NON SPÉCIFIQUE:</a:t>
            </a:r>
            <a:endParaRPr lang="fr-FR" sz="2400" dirty="0"/>
          </a:p>
        </p:txBody>
      </p:sp>
      <p:sp>
        <p:nvSpPr>
          <p:cNvPr id="3" name="Espace réservé du contenu 2"/>
          <p:cNvSpPr>
            <a:spLocks noGrp="1"/>
          </p:cNvSpPr>
          <p:nvPr>
            <p:ph idx="1"/>
          </p:nvPr>
        </p:nvSpPr>
        <p:spPr>
          <a:xfrm>
            <a:off x="0" y="1214422"/>
            <a:ext cx="9144000" cy="5643578"/>
          </a:xfrm>
        </p:spPr>
        <p:txBody>
          <a:bodyPr>
            <a:normAutofit/>
          </a:bodyPr>
          <a:lstStyle/>
          <a:p>
            <a:pPr>
              <a:buNone/>
            </a:pPr>
            <a:r>
              <a:rPr lang="fr-FR" sz="2000" dirty="0"/>
              <a:t>      </a:t>
            </a:r>
            <a:endParaRPr lang="fr-FR" sz="2000" u="sng" dirty="0"/>
          </a:p>
          <a:p>
            <a:r>
              <a:rPr lang="fr-FR" sz="2000" dirty="0"/>
              <a:t>Le diagnostic non spécifique correspond aux anomalies biologiques du bilan hépatique. </a:t>
            </a:r>
          </a:p>
          <a:p>
            <a:r>
              <a:rPr lang="fr-FR" sz="2000" dirty="0"/>
              <a:t>S'il s'agit d'une hépatite aiguë, les transaminases (</a:t>
            </a:r>
            <a:r>
              <a:rPr lang="fr-FR" sz="2000" dirty="0" err="1"/>
              <a:t>alanineaminotransférase</a:t>
            </a:r>
            <a:endParaRPr lang="fr-FR" sz="2000" dirty="0"/>
          </a:p>
          <a:p>
            <a:pPr>
              <a:buNone/>
            </a:pPr>
            <a:r>
              <a:rPr lang="fr-FR" sz="2000" dirty="0"/>
              <a:t>       [ALAT] et </a:t>
            </a:r>
            <a:r>
              <a:rPr lang="fr-FR" sz="2000" dirty="0" err="1"/>
              <a:t>aspartateaminotransférase</a:t>
            </a:r>
            <a:r>
              <a:rPr lang="fr-FR" sz="2000" dirty="0"/>
              <a:t> [ASAT]) deviennent très élevées dès la phase </a:t>
            </a:r>
            <a:r>
              <a:rPr lang="fr-FR" sz="2000" dirty="0" err="1"/>
              <a:t>préictérique</a:t>
            </a:r>
            <a:r>
              <a:rPr lang="fr-FR" sz="2000" dirty="0"/>
              <a:t> avec une augmentation de la bilirubine.</a:t>
            </a:r>
          </a:p>
          <a:p>
            <a:r>
              <a:rPr lang="fr-FR" sz="2000" dirty="0"/>
              <a:t>Comme pour l'hépatite B, l'appréciation de l'atteinte hépatique se fait grâce à la ponction biopsique, qui permet d'évaluer la fibrose hépatique et l'activité inflammatoire.</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16</a:t>
            </a:fld>
            <a:endParaRPr lang="fr-B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hpatite-deltavirus-et-marqueursppt-23-728 (1).jpg"/>
          <p:cNvPicPr>
            <a:picLocks noGrp="1" noChangeAspect="1"/>
          </p:cNvPicPr>
          <p:nvPr>
            <p:ph idx="1"/>
          </p:nvPr>
        </p:nvPicPr>
        <p:blipFill>
          <a:blip r:embed="rId2" cstate="print"/>
          <a:stretch>
            <a:fillRect/>
          </a:stretch>
        </p:blipFill>
        <p:spPr>
          <a:xfrm>
            <a:off x="754568" y="500042"/>
            <a:ext cx="7603645" cy="6202800"/>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17</a:t>
            </a:fld>
            <a:endParaRPr lang="fr-BE"/>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hpatite-deltavirus-et-marqueursppt-24-728.jpg"/>
          <p:cNvPicPr>
            <a:picLocks noGrp="1" noChangeAspect="1"/>
          </p:cNvPicPr>
          <p:nvPr>
            <p:ph idx="1"/>
          </p:nvPr>
        </p:nvPicPr>
        <p:blipFill>
          <a:blip r:embed="rId2" cstate="print"/>
          <a:stretch>
            <a:fillRect/>
          </a:stretch>
        </p:blipFill>
        <p:spPr>
          <a:xfrm>
            <a:off x="373566" y="714356"/>
            <a:ext cx="7841771" cy="5881329"/>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18</a:t>
            </a:fld>
            <a:endParaRPr lang="fr-BE"/>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hpatite-deltavirus-et-marqueursppt-25-728.jpg"/>
          <p:cNvPicPr>
            <a:picLocks noGrp="1" noChangeAspect="1"/>
          </p:cNvPicPr>
          <p:nvPr>
            <p:ph idx="1"/>
          </p:nvPr>
        </p:nvPicPr>
        <p:blipFill>
          <a:blip r:embed="rId2" cstate="print"/>
          <a:stretch>
            <a:fillRect/>
          </a:stretch>
        </p:blipFill>
        <p:spPr>
          <a:xfrm>
            <a:off x="564067" y="285728"/>
            <a:ext cx="7508395" cy="5840435"/>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19</a:t>
            </a:fld>
            <a:endParaRPr lang="fr-B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28670"/>
          </a:xfrm>
        </p:spPr>
        <p:txBody>
          <a:bodyPr>
            <a:normAutofit/>
          </a:bodyPr>
          <a:lstStyle/>
          <a:p>
            <a:r>
              <a:rPr lang="fr-FR" sz="2400" u="sng" dirty="0"/>
              <a:t>Le Plan:</a:t>
            </a:r>
          </a:p>
        </p:txBody>
      </p:sp>
      <p:sp>
        <p:nvSpPr>
          <p:cNvPr id="3" name="Espace réservé du contenu 2"/>
          <p:cNvSpPr>
            <a:spLocks noGrp="1"/>
          </p:cNvSpPr>
          <p:nvPr>
            <p:ph idx="1"/>
          </p:nvPr>
        </p:nvSpPr>
        <p:spPr>
          <a:xfrm>
            <a:off x="0" y="785794"/>
            <a:ext cx="9144000" cy="6072206"/>
          </a:xfrm>
        </p:spPr>
        <p:txBody>
          <a:bodyPr>
            <a:normAutofit/>
          </a:bodyPr>
          <a:lstStyle/>
          <a:p>
            <a:r>
              <a:rPr lang="fr-FR" sz="2000" dirty="0"/>
              <a:t>Introduction.</a:t>
            </a:r>
          </a:p>
          <a:p>
            <a:r>
              <a:rPr lang="fr-FR" sz="2000" dirty="0"/>
              <a:t>Définition du Virus.</a:t>
            </a:r>
          </a:p>
          <a:p>
            <a:r>
              <a:rPr lang="fr-FR" sz="2000" dirty="0"/>
              <a:t>Le Génome du virus.</a:t>
            </a:r>
          </a:p>
          <a:p>
            <a:r>
              <a:rPr lang="fr-FR" sz="2000" dirty="0"/>
              <a:t>Les Protéines du virus.</a:t>
            </a:r>
          </a:p>
          <a:p>
            <a:r>
              <a:rPr lang="fr-FR" sz="2000" dirty="0"/>
              <a:t>Le Cycle Viral: </a:t>
            </a:r>
          </a:p>
          <a:p>
            <a:pPr>
              <a:buNone/>
            </a:pPr>
            <a:r>
              <a:rPr lang="fr-FR" sz="2000" dirty="0"/>
              <a:t>      La Réplication in vitro.</a:t>
            </a:r>
          </a:p>
          <a:p>
            <a:pPr>
              <a:buNone/>
            </a:pPr>
            <a:r>
              <a:rPr lang="fr-FR" sz="2000" dirty="0"/>
              <a:t>      La Réplication in vivo.</a:t>
            </a:r>
          </a:p>
          <a:p>
            <a:r>
              <a:rPr lang="fr-FR" sz="2000" dirty="0"/>
              <a:t>Epidémiologie, les génotypes du virus.</a:t>
            </a:r>
          </a:p>
          <a:p>
            <a:r>
              <a:rPr lang="fr-FR" sz="2000" dirty="0"/>
              <a:t>La Clinique et </a:t>
            </a:r>
            <a:r>
              <a:rPr lang="fr-FR" sz="2000" dirty="0" err="1"/>
              <a:t>paraclinique</a:t>
            </a:r>
            <a:r>
              <a:rPr lang="fr-FR" sz="2000" dirty="0"/>
              <a:t>.</a:t>
            </a:r>
          </a:p>
          <a:p>
            <a:r>
              <a:rPr lang="fr-FR" sz="2000" dirty="0"/>
              <a:t>Les Prélèvements.</a:t>
            </a:r>
          </a:p>
          <a:p>
            <a:r>
              <a:rPr lang="fr-FR" sz="2000" dirty="0"/>
              <a:t>Le  diagnostic spécifique;</a:t>
            </a:r>
          </a:p>
          <a:p>
            <a:r>
              <a:rPr lang="fr-FR" sz="2000" dirty="0"/>
              <a:t>L’Hépatite delta aigue: le profil sérologique.</a:t>
            </a:r>
          </a:p>
          <a:p>
            <a:r>
              <a:rPr lang="fr-FR" sz="2000" dirty="0"/>
              <a:t>L’Hépatite delta chronique: le profil sérologique.</a:t>
            </a:r>
          </a:p>
          <a:p>
            <a:r>
              <a:rPr lang="fr-FR" sz="2000" dirty="0"/>
              <a:t>Le traitement antiviral.</a:t>
            </a:r>
          </a:p>
          <a:p>
            <a:pPr>
              <a:buNone/>
            </a:pPr>
            <a:r>
              <a:rPr lang="fr-FR" sz="2000" dirty="0"/>
              <a:t>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hpatite-deltavirus-et-marqueursppt-26-728.jpg"/>
          <p:cNvPicPr>
            <a:picLocks noGrp="1" noChangeAspect="1"/>
          </p:cNvPicPr>
          <p:nvPr>
            <p:ph idx="1"/>
          </p:nvPr>
        </p:nvPicPr>
        <p:blipFill>
          <a:blip r:embed="rId2" cstate="print"/>
          <a:stretch>
            <a:fillRect/>
          </a:stretch>
        </p:blipFill>
        <p:spPr>
          <a:xfrm>
            <a:off x="278315" y="642918"/>
            <a:ext cx="8222775" cy="5786478"/>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20</a:t>
            </a:fld>
            <a:endParaRPr lang="fr-BE"/>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hpatite-deltavirus-et-marqueursppt-27-728.jpg"/>
          <p:cNvPicPr>
            <a:picLocks noGrp="1" noChangeAspect="1"/>
          </p:cNvPicPr>
          <p:nvPr>
            <p:ph idx="1"/>
          </p:nvPr>
        </p:nvPicPr>
        <p:blipFill>
          <a:blip r:embed="rId2" cstate="print"/>
          <a:stretch>
            <a:fillRect/>
          </a:stretch>
        </p:blipFill>
        <p:spPr>
          <a:xfrm>
            <a:off x="564067" y="285728"/>
            <a:ext cx="7651271" cy="6286544"/>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21</a:t>
            </a:fld>
            <a:endParaRPr lang="fr-BE"/>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descr="hpatite-deltavirus-et-marqueursppt-28-728.jpg"/>
          <p:cNvPicPr>
            <a:picLocks noGrp="1" noChangeAspect="1"/>
          </p:cNvPicPr>
          <p:nvPr>
            <p:ph idx="1"/>
          </p:nvPr>
        </p:nvPicPr>
        <p:blipFill>
          <a:blip r:embed="rId2" cstate="print"/>
          <a:stretch>
            <a:fillRect/>
          </a:stretch>
        </p:blipFill>
        <p:spPr>
          <a:xfrm>
            <a:off x="373566" y="285728"/>
            <a:ext cx="7984647" cy="6143668"/>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pic>
        <p:nvPicPr>
          <p:cNvPr id="9" name="Espace réservé du contenu 8" descr="hpatite-deltavirus-et-marqueursppt-44-728.jpg"/>
          <p:cNvPicPr>
            <a:picLocks noGrp="1" noChangeAspect="1"/>
          </p:cNvPicPr>
          <p:nvPr>
            <p:ph idx="1"/>
          </p:nvPr>
        </p:nvPicPr>
        <p:blipFill>
          <a:blip r:embed="rId2" cstate="print"/>
          <a:stretch>
            <a:fillRect/>
          </a:stretch>
        </p:blipFill>
        <p:spPr>
          <a:xfrm>
            <a:off x="278315" y="642918"/>
            <a:ext cx="8008461" cy="5792032"/>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071546"/>
          </a:xfrm>
        </p:spPr>
        <p:txBody>
          <a:bodyPr>
            <a:normAutofit/>
          </a:bodyPr>
          <a:lstStyle/>
          <a:p>
            <a:r>
              <a:rPr lang="fr-FR" sz="2400" u="sng" dirty="0"/>
              <a:t>Le traitement antiviral:</a:t>
            </a:r>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dirty="0"/>
              <a:t>Le traitement n'est pas spécifique du virus de l'hépatite D.</a:t>
            </a:r>
          </a:p>
          <a:p>
            <a:pPr>
              <a:buNone/>
            </a:pPr>
            <a:r>
              <a:rPr lang="fr-FR" sz="2000" dirty="0"/>
              <a:t> Le traitement préventif reste la vaccination </a:t>
            </a:r>
            <a:r>
              <a:rPr lang="fr-FR" sz="2000" dirty="0" err="1"/>
              <a:t>antiVHB</a:t>
            </a:r>
            <a:r>
              <a:rPr lang="fr-FR" sz="2000" dirty="0"/>
              <a:t> par injection de protéines recombinantes HBs.</a:t>
            </a:r>
          </a:p>
          <a:p>
            <a:pPr>
              <a:buNone/>
            </a:pPr>
            <a:r>
              <a:rPr lang="fr-FR" sz="2000" dirty="0"/>
              <a:t>Le traitement curatif se fait en cas d'hépatite chronique pour éviter l'évolution vers la cirrhose et l'</a:t>
            </a:r>
            <a:r>
              <a:rPr lang="fr-FR" sz="2000" dirty="0" err="1"/>
              <a:t>hépatocarcinome</a:t>
            </a:r>
            <a:r>
              <a:rPr lang="fr-FR" sz="2000" dirty="0"/>
              <a:t>. </a:t>
            </a:r>
          </a:p>
          <a:p>
            <a:pPr>
              <a:buNone/>
            </a:pPr>
            <a:r>
              <a:rPr lang="fr-FR" sz="2000" dirty="0"/>
              <a:t>Il est identique à celui de l'hépatite B, et repose en particulier sur </a:t>
            </a:r>
            <a:r>
              <a:rPr lang="fr-FR" sz="2000" dirty="0">
                <a:solidFill>
                  <a:srgbClr val="C00000"/>
                </a:solidFill>
              </a:rPr>
              <a:t>l'interféron alpha.</a:t>
            </a:r>
          </a:p>
          <a:p>
            <a:pPr>
              <a:buNone/>
            </a:pPr>
            <a:r>
              <a:rPr lang="fr-FR" sz="2000" dirty="0"/>
              <a:t>Son efficacité est appréciée par la disparition de la multiplication virale.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400" u="sng" dirty="0"/>
              <a:t>Introduction:</a:t>
            </a:r>
          </a:p>
        </p:txBody>
      </p:sp>
      <p:sp>
        <p:nvSpPr>
          <p:cNvPr id="3" name="Espace réservé du contenu 2"/>
          <p:cNvSpPr>
            <a:spLocks noGrp="1"/>
          </p:cNvSpPr>
          <p:nvPr>
            <p:ph idx="1"/>
          </p:nvPr>
        </p:nvSpPr>
        <p:spPr>
          <a:xfrm>
            <a:off x="0" y="1428736"/>
            <a:ext cx="9144000" cy="5429264"/>
          </a:xfrm>
        </p:spPr>
        <p:txBody>
          <a:bodyPr>
            <a:normAutofit/>
          </a:bodyPr>
          <a:lstStyle/>
          <a:p>
            <a:r>
              <a:rPr lang="fr-FR" sz="2000" dirty="0"/>
              <a:t>C'est en 1977 que Mario </a:t>
            </a:r>
            <a:r>
              <a:rPr lang="fr-FR" sz="2000" dirty="0" err="1"/>
              <a:t>Rizzetto</a:t>
            </a:r>
            <a:r>
              <a:rPr lang="fr-FR" sz="2000" dirty="0"/>
              <a:t> décrit pour la première fois l'antigène delta dans le foie de certains malades atteints d'hépatite B chronique. </a:t>
            </a:r>
          </a:p>
          <a:p>
            <a:pPr>
              <a:buNone/>
            </a:pPr>
            <a:r>
              <a:rPr lang="fr-FR" sz="2000" dirty="0"/>
              <a:t>      Cet antigène distinct de l'antigène de surface (Ag </a:t>
            </a:r>
            <a:r>
              <a:rPr lang="fr-FR" sz="2000" dirty="0" err="1"/>
              <a:t>HBs</a:t>
            </a:r>
            <a:r>
              <a:rPr lang="fr-FR" sz="2000" dirty="0"/>
              <a:t>) et de capside (Ag </a:t>
            </a:r>
            <a:r>
              <a:rPr lang="fr-FR" sz="2000" dirty="0" err="1"/>
              <a:t>HBc</a:t>
            </a:r>
            <a:r>
              <a:rPr lang="fr-FR" sz="2000" dirty="0"/>
              <a:t>) du virus de l'hépatite B signale l'existence d'un nouveau virus de l'hépatite.</a:t>
            </a:r>
          </a:p>
          <a:p>
            <a:r>
              <a:rPr lang="fr-FR" sz="2000" dirty="0"/>
              <a:t>Le virus delta (VHD) est un </a:t>
            </a:r>
            <a:r>
              <a:rPr lang="fr-FR" sz="2000" dirty="0">
                <a:solidFill>
                  <a:srgbClr val="7030A0"/>
                </a:solidFill>
              </a:rPr>
              <a:t>virus satellite du virus de l'hépatite B (</a:t>
            </a:r>
            <a:r>
              <a:rPr lang="fr-FR" sz="2000" dirty="0"/>
              <a:t>VHB). Il utilise </a:t>
            </a:r>
            <a:r>
              <a:rPr lang="fr-FR" sz="2000" dirty="0">
                <a:solidFill>
                  <a:srgbClr val="7030A0"/>
                </a:solidFill>
              </a:rPr>
              <a:t>l'enveloppe</a:t>
            </a:r>
            <a:r>
              <a:rPr lang="fr-FR" sz="2000" dirty="0"/>
              <a:t> de ce dernier pour sa propagation. </a:t>
            </a:r>
          </a:p>
          <a:p>
            <a:r>
              <a:rPr lang="fr-FR" sz="2000" dirty="0"/>
              <a:t> la réplication de son génome est autonome sans intervention du VHB, mais le</a:t>
            </a:r>
          </a:p>
          <a:p>
            <a:pPr>
              <a:buNone/>
            </a:pPr>
            <a:r>
              <a:rPr lang="fr-FR" sz="2000" dirty="0"/>
              <a:t>       virus a besoin de </a:t>
            </a:r>
            <a:r>
              <a:rPr lang="fr-FR" sz="2000" dirty="0">
                <a:solidFill>
                  <a:srgbClr val="C00000"/>
                </a:solidFill>
              </a:rPr>
              <a:t>l'antigène </a:t>
            </a:r>
            <a:r>
              <a:rPr lang="fr-FR" sz="2000" dirty="0" err="1">
                <a:solidFill>
                  <a:srgbClr val="C00000"/>
                </a:solidFill>
              </a:rPr>
              <a:t>HBs</a:t>
            </a:r>
            <a:r>
              <a:rPr lang="fr-FR" sz="2000" dirty="0">
                <a:solidFill>
                  <a:srgbClr val="C00000"/>
                </a:solidFill>
              </a:rPr>
              <a:t> pour s'envelopper.</a:t>
            </a:r>
          </a:p>
          <a:p>
            <a:pPr>
              <a:buNone/>
            </a:pPr>
            <a:r>
              <a:rPr lang="fr-FR" sz="2000" dirty="0"/>
              <a:t>      C'est un petit virus dont l'ARN génomique possède des structures secondaires proches de celles observées chez les viroïdes.</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3</a:t>
            </a:fld>
            <a:endParaRPr lang="fr-B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214422"/>
          </a:xfrm>
        </p:spPr>
        <p:txBody>
          <a:bodyPr>
            <a:normAutofit/>
          </a:bodyPr>
          <a:lstStyle/>
          <a:p>
            <a:r>
              <a:rPr lang="fr-FR" sz="2800" u="sng" dirty="0"/>
              <a:t>Définition du virus:</a:t>
            </a:r>
          </a:p>
        </p:txBody>
      </p:sp>
      <p:sp>
        <p:nvSpPr>
          <p:cNvPr id="3" name="Espace réservé du contenu 2"/>
          <p:cNvSpPr>
            <a:spLocks noGrp="1"/>
          </p:cNvSpPr>
          <p:nvPr>
            <p:ph idx="1"/>
          </p:nvPr>
        </p:nvSpPr>
        <p:spPr>
          <a:xfrm>
            <a:off x="0" y="1357298"/>
            <a:ext cx="9144000" cy="5500702"/>
          </a:xfrm>
        </p:spPr>
        <p:txBody>
          <a:bodyPr>
            <a:normAutofit/>
          </a:bodyPr>
          <a:lstStyle/>
          <a:p>
            <a:r>
              <a:rPr lang="fr-FR" sz="2000" dirty="0"/>
              <a:t>Le virus est constitué d'un petit ARN circulaire simple brin de polarité négative, d‘Environ 1,7 kb. </a:t>
            </a:r>
          </a:p>
          <a:p>
            <a:r>
              <a:rPr lang="fr-FR" sz="2000" dirty="0"/>
              <a:t>La </a:t>
            </a:r>
            <a:r>
              <a:rPr lang="fr-FR" sz="2000" dirty="0" err="1"/>
              <a:t>ribonucléoprotéine</a:t>
            </a:r>
            <a:r>
              <a:rPr lang="fr-FR" sz="2000" dirty="0"/>
              <a:t> comprend un ARN ayant une structure secondaire pseudo double brin, et deux protéines de 24 et 27 </a:t>
            </a:r>
            <a:r>
              <a:rPr lang="fr-FR" sz="2000" dirty="0" err="1"/>
              <a:t>kDa</a:t>
            </a:r>
            <a:r>
              <a:rPr lang="fr-FR" sz="2000" dirty="0"/>
              <a:t> qui portent l'</a:t>
            </a:r>
            <a:r>
              <a:rPr lang="fr-FR" sz="2000" dirty="0" err="1"/>
              <a:t>antigénicité</a:t>
            </a:r>
            <a:r>
              <a:rPr lang="fr-FR" sz="2000" dirty="0"/>
              <a:t> delta. L'étude des 19 acides aminés C-terminaux de la grande protéine de 27 </a:t>
            </a:r>
            <a:r>
              <a:rPr lang="fr-FR" sz="2000" dirty="0" err="1"/>
              <a:t>kDa</a:t>
            </a:r>
            <a:r>
              <a:rPr lang="fr-FR" sz="2000" dirty="0"/>
              <a:t> définit trois génotypes. </a:t>
            </a:r>
          </a:p>
          <a:p>
            <a:r>
              <a:rPr lang="fr-FR" sz="2000" dirty="0"/>
              <a:t>Les protéines HD peuvent être mises en évidence sur des biopsies hépatiques par </a:t>
            </a:r>
            <a:r>
              <a:rPr lang="fr-FR" sz="2000" dirty="0" err="1"/>
              <a:t>immunohistochimie</a:t>
            </a:r>
            <a:r>
              <a:rPr lang="fr-FR" sz="2000" dirty="0"/>
              <a:t> grâce à des anticorps spécifiques.</a:t>
            </a:r>
          </a:p>
          <a:p>
            <a:r>
              <a:rPr lang="fr-FR" sz="2000" dirty="0"/>
              <a:t>L'antigène delta et l'ARN sont enveloppés.</a:t>
            </a:r>
          </a:p>
          <a:p>
            <a:pPr>
              <a:buNone/>
            </a:pPr>
            <a:r>
              <a:rPr lang="fr-FR" sz="2000" dirty="0"/>
              <a:t>      L'enveloppe virale dérive de la membrane du réticulum endoplasmique, sur laquelle sont ancrées les trois glycoprotéines de surface du VHB : la grande (préS1, préS2 et S), la moyenne (préS2 et S) et la petite (S) qui prédomine nettement dans l'VHD.</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4</a:t>
            </a:fld>
            <a:endParaRPr lang="fr-B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hpatite-deltavirus-et-marqueursppt-3-728.jpg"/>
          <p:cNvPicPr>
            <a:picLocks noGrp="1" noChangeAspect="1"/>
          </p:cNvPicPr>
          <p:nvPr>
            <p:ph idx="1"/>
          </p:nvPr>
        </p:nvPicPr>
        <p:blipFill>
          <a:blip r:embed="rId2" cstate="print"/>
          <a:stretch>
            <a:fillRect/>
          </a:stretch>
        </p:blipFill>
        <p:spPr>
          <a:xfrm>
            <a:off x="183064" y="571480"/>
            <a:ext cx="8318025" cy="6238519"/>
          </a:xfrm>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5</a:t>
            </a:fld>
            <a:endParaRPr lang="fr-BE"/>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hpatite-deltavirus-et-marqueursppt-4-728.jpg"/>
          <p:cNvPicPr>
            <a:picLocks noGrp="1" noChangeAspect="1"/>
          </p:cNvPicPr>
          <p:nvPr>
            <p:ph idx="1"/>
          </p:nvPr>
        </p:nvPicPr>
        <p:blipFill>
          <a:blip r:embed="rId2" cstate="print"/>
          <a:stretch>
            <a:fillRect/>
          </a:stretch>
        </p:blipFill>
        <p:spPr>
          <a:xfrm>
            <a:off x="87814" y="500042"/>
            <a:ext cx="8413275" cy="6309957"/>
          </a:xfrm>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6</a:t>
            </a:fld>
            <a:endParaRPr lang="fr-B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417638"/>
          </a:xfrm>
        </p:spPr>
        <p:txBody>
          <a:bodyPr>
            <a:normAutofit/>
          </a:bodyPr>
          <a:lstStyle/>
          <a:p>
            <a:r>
              <a:rPr lang="fr-FR" sz="2400" u="sng" dirty="0"/>
              <a:t>La structure du VHD:</a:t>
            </a:r>
          </a:p>
        </p:txBody>
      </p:sp>
      <p:pic>
        <p:nvPicPr>
          <p:cNvPr id="5" name="Espace réservé du contenu 4" descr="VHD2.jpg"/>
          <p:cNvPicPr>
            <a:picLocks noGrp="1" noChangeAspect="1"/>
          </p:cNvPicPr>
          <p:nvPr>
            <p:ph idx="1"/>
          </p:nvPr>
        </p:nvPicPr>
        <p:blipFill>
          <a:blip r:embed="rId2"/>
          <a:stretch>
            <a:fillRect/>
          </a:stretch>
        </p:blipFill>
        <p:spPr>
          <a:xfrm>
            <a:off x="0" y="1000108"/>
            <a:ext cx="9144000" cy="5857892"/>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7</a:t>
            </a:fld>
            <a:endParaRPr lang="fr-B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85794"/>
          </a:xfrm>
        </p:spPr>
        <p:txBody>
          <a:bodyPr>
            <a:normAutofit/>
          </a:bodyPr>
          <a:lstStyle/>
          <a:p>
            <a:r>
              <a:rPr lang="fr-FR" sz="2400" u="sng" dirty="0"/>
              <a:t>Le Cycle viral du VHD:</a:t>
            </a:r>
          </a:p>
        </p:txBody>
      </p:sp>
      <p:pic>
        <p:nvPicPr>
          <p:cNvPr id="5" name="Espace réservé du contenu 4" descr="VHD3.jpg"/>
          <p:cNvPicPr>
            <a:picLocks noGrp="1" noChangeAspect="1"/>
          </p:cNvPicPr>
          <p:nvPr>
            <p:ph idx="1"/>
          </p:nvPr>
        </p:nvPicPr>
        <p:blipFill>
          <a:blip r:embed="rId2"/>
          <a:stretch>
            <a:fillRect/>
          </a:stretch>
        </p:blipFill>
        <p:spPr>
          <a:xfrm>
            <a:off x="-1" y="642918"/>
            <a:ext cx="9209813" cy="6215082"/>
          </a:xfrm>
        </p:spPr>
      </p:pic>
      <p:sp>
        <p:nvSpPr>
          <p:cNvPr id="4" name="Espace réservé du numéro de diapositive 3"/>
          <p:cNvSpPr>
            <a:spLocks noGrp="1"/>
          </p:cNvSpPr>
          <p:nvPr>
            <p:ph type="sldNum" sz="quarter" idx="12"/>
          </p:nvPr>
        </p:nvSpPr>
        <p:spPr/>
        <p:txBody>
          <a:bodyPr/>
          <a:lstStyle/>
          <a:p>
            <a:fld id="{CF4668DC-857F-487D-BFFA-8C0CA5037977}" type="slidenum">
              <a:rPr lang="fr-BE" smtClean="0"/>
              <a:pPr/>
              <a:t>8</a:t>
            </a:fld>
            <a:endParaRPr lang="fr-B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2984"/>
          </a:xfrm>
        </p:spPr>
        <p:txBody>
          <a:bodyPr>
            <a:normAutofit/>
          </a:bodyPr>
          <a:lstStyle/>
          <a:p>
            <a:r>
              <a:rPr lang="fr-FR" sz="2400" u="sng" dirty="0"/>
              <a:t>Réplication in vitro:</a:t>
            </a:r>
          </a:p>
        </p:txBody>
      </p:sp>
      <p:sp>
        <p:nvSpPr>
          <p:cNvPr id="3" name="Espace réservé du contenu 2"/>
          <p:cNvSpPr>
            <a:spLocks noGrp="1"/>
          </p:cNvSpPr>
          <p:nvPr>
            <p:ph idx="1"/>
          </p:nvPr>
        </p:nvSpPr>
        <p:spPr>
          <a:xfrm>
            <a:off x="0" y="1285860"/>
            <a:ext cx="9144000" cy="5572140"/>
          </a:xfrm>
        </p:spPr>
        <p:txBody>
          <a:bodyPr>
            <a:normAutofit/>
          </a:bodyPr>
          <a:lstStyle/>
          <a:p>
            <a:pPr>
              <a:buNone/>
            </a:pPr>
            <a:r>
              <a:rPr lang="fr-FR" sz="2000" dirty="0">
                <a:solidFill>
                  <a:srgbClr val="C00000"/>
                </a:solidFill>
              </a:rPr>
              <a:t>      L'attachement du VHD </a:t>
            </a:r>
            <a:r>
              <a:rPr lang="fr-FR" sz="2000" dirty="0"/>
              <a:t>sur la cellule hépatique s'effectue sur un récepteur spécifique.</a:t>
            </a:r>
          </a:p>
          <a:p>
            <a:pPr>
              <a:buNone/>
            </a:pPr>
            <a:r>
              <a:rPr lang="fr-FR" sz="2000" dirty="0"/>
              <a:t>      Après </a:t>
            </a:r>
            <a:r>
              <a:rPr lang="fr-FR" sz="2000" dirty="0">
                <a:solidFill>
                  <a:srgbClr val="C00000"/>
                </a:solidFill>
              </a:rPr>
              <a:t>pénétration</a:t>
            </a:r>
            <a:r>
              <a:rPr lang="fr-FR" sz="2000" dirty="0"/>
              <a:t>, le transport vers le noyau se fait sous forme d'un complexe nucléoprotéique. </a:t>
            </a:r>
          </a:p>
          <a:p>
            <a:pPr>
              <a:buNone/>
            </a:pPr>
            <a:r>
              <a:rPr lang="fr-FR" sz="2000" dirty="0"/>
              <a:t>      La transcription et la réplication de l'acide ribonucléique (ARN) </a:t>
            </a:r>
          </a:p>
          <a:p>
            <a:pPr>
              <a:buNone/>
            </a:pPr>
            <a:r>
              <a:rPr lang="fr-FR" sz="2000" dirty="0"/>
              <a:t>      ont lieu dans le </a:t>
            </a:r>
            <a:r>
              <a:rPr lang="fr-FR" sz="2000" u="sng" dirty="0">
                <a:effectLst>
                  <a:outerShdw blurRad="38100" dist="38100" dir="2700000" algn="tl">
                    <a:srgbClr val="000000">
                      <a:alpha val="43137"/>
                    </a:srgbClr>
                  </a:outerShdw>
                </a:effectLst>
              </a:rPr>
              <a:t>noyau.</a:t>
            </a:r>
            <a:r>
              <a:rPr lang="fr-FR" sz="2000" dirty="0"/>
              <a:t> </a:t>
            </a:r>
          </a:p>
          <a:p>
            <a:pPr>
              <a:buNone/>
            </a:pPr>
            <a:r>
              <a:rPr lang="fr-FR" sz="2000" dirty="0"/>
              <a:t>      </a:t>
            </a:r>
            <a:r>
              <a:rPr lang="fr-FR" sz="2000" dirty="0">
                <a:solidFill>
                  <a:srgbClr val="C00000"/>
                </a:solidFill>
              </a:rPr>
              <a:t>L'ARN polymérase cellulaire</a:t>
            </a:r>
            <a:r>
              <a:rPr lang="fr-FR" sz="2000" dirty="0"/>
              <a:t> intervient pour </a:t>
            </a:r>
            <a:r>
              <a:rPr lang="fr-FR" sz="2000" dirty="0">
                <a:solidFill>
                  <a:srgbClr val="C00000"/>
                </a:solidFill>
              </a:rPr>
              <a:t>transcrire l'ARN messager</a:t>
            </a:r>
            <a:r>
              <a:rPr lang="fr-FR" sz="2000" dirty="0"/>
              <a:t> codant pour la protéine de 24 </a:t>
            </a:r>
            <a:r>
              <a:rPr lang="fr-FR" sz="2000" dirty="0" err="1"/>
              <a:t>kDa</a:t>
            </a:r>
            <a:r>
              <a:rPr lang="fr-FR" sz="2000" dirty="0"/>
              <a:t>, et répliquer le génome par un mécanisme faisant intervenir deux cercles roulants complémentaires et les ribozymes. </a:t>
            </a:r>
          </a:p>
          <a:p>
            <a:pPr>
              <a:buNone/>
            </a:pPr>
            <a:r>
              <a:rPr lang="fr-FR" sz="2000" dirty="0"/>
              <a:t>     Une mutation spécifique (édition) survient sur  l'ARN et transforme, sur le brin complémentaire, le codon de terminaison de la petite protéine en codon tryptophane. </a:t>
            </a:r>
          </a:p>
          <a:p>
            <a:pPr>
              <a:buNone/>
            </a:pPr>
            <a:r>
              <a:rPr lang="fr-FR" sz="2000" dirty="0"/>
              <a:t>      La synthèse de la grande protéine de 27 </a:t>
            </a:r>
            <a:r>
              <a:rPr lang="fr-FR" sz="2000" dirty="0" err="1"/>
              <a:t>kDa</a:t>
            </a:r>
            <a:r>
              <a:rPr lang="fr-FR" sz="2000" dirty="0"/>
              <a:t> peut avoir lieu. </a:t>
            </a:r>
          </a:p>
          <a:p>
            <a:pPr>
              <a:buNone/>
            </a:pPr>
            <a:r>
              <a:rPr lang="fr-FR" sz="2000" dirty="0"/>
              <a:t>       Après modifications post-</a:t>
            </a:r>
            <a:r>
              <a:rPr lang="fr-FR" sz="2000" dirty="0" err="1"/>
              <a:t>transductionnelles</a:t>
            </a:r>
            <a:r>
              <a:rPr lang="fr-FR" sz="2000" dirty="0"/>
              <a:t>, elle entraîne le complexe protéine de 24 </a:t>
            </a:r>
            <a:r>
              <a:rPr lang="fr-FR" sz="2000" dirty="0" err="1"/>
              <a:t>kDa</a:t>
            </a:r>
            <a:r>
              <a:rPr lang="fr-FR" sz="2000" dirty="0"/>
              <a:t>/ARN viral vers les membranes, où les interactions avec les glycoprotéines du VHB conduisent à l'expulsion de nouvelles particules virales.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9</a:t>
            </a:fld>
            <a:endParaRPr lang="fr-BE"/>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2876</TotalTime>
  <Words>1410</Words>
  <Application>Microsoft Office PowerPoint</Application>
  <PresentationFormat>Affichage à l'écran (4:3)</PresentationFormat>
  <Paragraphs>115</Paragraphs>
  <Slides>24</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24</vt:i4>
      </vt:variant>
    </vt:vector>
  </HeadingPairs>
  <TitlesOfParts>
    <vt:vector size="27" baseType="lpstr">
      <vt:lpstr>Arial</vt:lpstr>
      <vt:lpstr>Calibri</vt:lpstr>
      <vt:lpstr>Thème Office</vt:lpstr>
      <vt:lpstr>Virus Hépatite Delta (VHD):</vt:lpstr>
      <vt:lpstr>Le Plan:</vt:lpstr>
      <vt:lpstr>Introduction:</vt:lpstr>
      <vt:lpstr>Définition du virus:</vt:lpstr>
      <vt:lpstr>Présentation PowerPoint</vt:lpstr>
      <vt:lpstr>Présentation PowerPoint</vt:lpstr>
      <vt:lpstr>La structure du VHD:</vt:lpstr>
      <vt:lpstr>Le Cycle viral du VHD:</vt:lpstr>
      <vt:lpstr>Réplication in vitro:</vt:lpstr>
      <vt:lpstr>Réplication in vivo:</vt:lpstr>
      <vt:lpstr>Epidémiologie:</vt:lpstr>
      <vt:lpstr>Présentation PowerPoint</vt:lpstr>
      <vt:lpstr>La clinique et la paraclinique:</vt:lpstr>
      <vt:lpstr>Les Prélèvements:</vt:lpstr>
      <vt:lpstr>Le Diagnostic spécifique:</vt:lpstr>
      <vt:lpstr>DIAGNOSTIC NON SPÉCIFIQUE: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traitement antiviral: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Virus Hépatite Delta (VHD)</dc:title>
  <dc:creator>pc lenovo</dc:creator>
  <cp:lastModifiedBy>djidji princesse</cp:lastModifiedBy>
  <cp:revision>103</cp:revision>
  <dcterms:created xsi:type="dcterms:W3CDTF">2015-10-28T06:41:46Z</dcterms:created>
  <dcterms:modified xsi:type="dcterms:W3CDTF">2024-05-20T16:59:15Z</dcterms:modified>
</cp:coreProperties>
</file>