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81" r:id="rId10"/>
    <p:sldId id="282" r:id="rId11"/>
    <p:sldId id="283" r:id="rId12"/>
    <p:sldId id="284" r:id="rId13"/>
    <p:sldId id="264" r:id="rId14"/>
    <p:sldId id="265" r:id="rId15"/>
    <p:sldId id="266" r:id="rId16"/>
    <p:sldId id="267" r:id="rId17"/>
    <p:sldId id="268" r:id="rId18"/>
    <p:sldId id="269" r:id="rId19"/>
    <p:sldId id="270" r:id="rId20"/>
    <p:sldId id="271" r:id="rId21"/>
    <p:sldId id="272" r:id="rId22"/>
    <p:sldId id="274" r:id="rId23"/>
    <p:sldId id="275" r:id="rId24"/>
    <p:sldId id="276" r:id="rId25"/>
    <p:sldId id="277" r:id="rId26"/>
    <p:sldId id="278" r:id="rId27"/>
    <p:sldId id="279" r:id="rId28"/>
    <p:sldId id="280" r:id="rId29"/>
    <p:sldId id="273" r:id="rId30"/>
    <p:sldId id="306" r:id="rId31"/>
    <p:sldId id="285"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2" r:id="rId46"/>
    <p:sldId id="303" r:id="rId47"/>
    <p:sldId id="304" r:id="rId48"/>
    <p:sldId id="305" r:id="rId49"/>
    <p:sldId id="300" r:id="rId50"/>
    <p:sldId id="301" r:id="rId5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4499" autoAdjust="0"/>
    <p:restoredTop sz="94660"/>
  </p:normalViewPr>
  <p:slideViewPr>
    <p:cSldViewPr>
      <p:cViewPr varScale="1">
        <p:scale>
          <a:sx n="68" d="100"/>
          <a:sy n="68" d="100"/>
        </p:scale>
        <p:origin x="-188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56462D-CCE1-428D-A8E8-5650A81559FB}" type="datetimeFigureOut">
              <a:rPr lang="fr-FR" smtClean="0"/>
              <a:pPr/>
              <a:t>27/05/2024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A4A39D-135E-4304-BF84-CD9AC71C878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EA4A39D-135E-4304-BF84-CD9AC71C8780}" type="slidenum">
              <a:rPr lang="fr-FR" smtClean="0"/>
              <a:pPr/>
              <a:t>14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8A97AF09-AC5F-413A-993B-06B768A1763B}"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5AA1D6B-E8E3-4CB2-A867-23137E19C874}"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04E1F1E8-0963-419B-92F5-F5566AB05FF1}"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49D2E4F5-DAA5-4EEB-915B-69044BF6EC4B}"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0502F97-45A1-46BE-B852-8C1EE7EF4C2C}"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B73BFA2B-7061-4D1E-B5B4-C2C15C490676}" type="datetime1">
              <a:rPr lang="fr-FR" smtClean="0"/>
              <a:pPr/>
              <a:t>27/05/2024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02B6A1B9-2298-4DE0-950E-0030C09DF95A}" type="datetime1">
              <a:rPr lang="fr-FR" smtClean="0"/>
              <a:pPr/>
              <a:t>27/05/2024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C5A90DE9-9112-4C74-A4BA-24872A51D621}" type="datetime1">
              <a:rPr lang="fr-FR" smtClean="0"/>
              <a:pPr/>
              <a:t>27/05/2024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8D7406-93EF-4861-81CA-EE697AEDB7A0}" type="datetime1">
              <a:rPr lang="fr-FR" smtClean="0"/>
              <a:pPr/>
              <a:t>27/05/2024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601F43A-D268-47B6-8A82-FDD6A50A6265}" type="datetime1">
              <a:rPr lang="fr-FR" smtClean="0"/>
              <a:pPr/>
              <a:t>27/05/2024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7AF1C4-61DF-4B04-9FE7-CC286DF23894}" type="datetime1">
              <a:rPr lang="fr-FR" smtClean="0"/>
              <a:pPr/>
              <a:t>27/05/2024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1F28AC-EFD3-4CE5-B0AB-361C068F5C29}" type="datetime1">
              <a:rPr lang="fr-FR" smtClean="0"/>
              <a:pPr/>
              <a:t>27/05/2024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941517"/>
          </a:xfrm>
        </p:spPr>
        <p:txBody>
          <a:bodyPr>
            <a:normAutofit/>
          </a:bodyPr>
          <a:lstStyle/>
          <a:p>
            <a:r>
              <a:rPr lang="fr-FR" sz="2400" u="sng" dirty="0" smtClean="0">
                <a:effectLst>
                  <a:outerShdw blurRad="38100" dist="38100" dir="2700000" algn="tl">
                    <a:srgbClr val="000000">
                      <a:alpha val="43137"/>
                    </a:srgbClr>
                  </a:outerShdw>
                </a:effectLst>
              </a:rPr>
              <a:t>Les Virus à ARN:</a:t>
            </a:r>
            <a:br>
              <a:rPr lang="fr-FR" sz="2400" u="sng" dirty="0" smtClean="0">
                <a:effectLst>
                  <a:outerShdw blurRad="38100" dist="38100" dir="2700000" algn="tl">
                    <a:srgbClr val="000000">
                      <a:alpha val="43137"/>
                    </a:srgbClr>
                  </a:outerShdw>
                </a:effectLst>
              </a:rPr>
            </a:br>
            <a:r>
              <a:rPr lang="fr-FR" sz="2400" u="sng" dirty="0" smtClean="0">
                <a:effectLst>
                  <a:outerShdw blurRad="38100" dist="38100" dir="2700000" algn="tl">
                    <a:srgbClr val="000000">
                      <a:alpha val="43137"/>
                    </a:srgbClr>
                  </a:outerShdw>
                </a:effectLst>
              </a:rPr>
              <a:t>les Picornaviridae,</a:t>
            </a:r>
            <a:br>
              <a:rPr lang="fr-FR" sz="2400" u="sng" dirty="0" smtClean="0">
                <a:effectLst>
                  <a:outerShdw blurRad="38100" dist="38100" dir="2700000" algn="tl">
                    <a:srgbClr val="000000">
                      <a:alpha val="43137"/>
                    </a:srgbClr>
                  </a:outerShdw>
                </a:effectLst>
              </a:rPr>
            </a:br>
            <a:r>
              <a:rPr lang="fr-FR" sz="2400" u="sng" dirty="0" smtClean="0">
                <a:effectLst>
                  <a:outerShdw blurRad="38100" dist="38100" dir="2700000" algn="tl">
                    <a:srgbClr val="000000">
                      <a:alpha val="43137"/>
                    </a:srgbClr>
                  </a:outerShdw>
                </a:effectLst>
              </a:rPr>
              <a:t>les </a:t>
            </a:r>
            <a:r>
              <a:rPr lang="fr-FR" sz="2400" u="sng" dirty="0" err="1" smtClean="0">
                <a:effectLst>
                  <a:outerShdw blurRad="38100" dist="38100" dir="2700000" algn="tl">
                    <a:srgbClr val="000000">
                      <a:alpha val="43137"/>
                    </a:srgbClr>
                  </a:outerShdw>
                </a:effectLst>
              </a:rPr>
              <a:t>Rotaviridae</a:t>
            </a:r>
            <a:r>
              <a:rPr lang="fr-FR" sz="2400" u="sng" dirty="0" smtClean="0">
                <a:effectLst>
                  <a:outerShdw blurRad="38100" dist="38100" dir="2700000" algn="tl">
                    <a:srgbClr val="000000">
                      <a:alpha val="43137"/>
                    </a:srgbClr>
                  </a:outerShdw>
                </a:effectLst>
              </a:rPr>
              <a:t>,</a:t>
            </a:r>
            <a:br>
              <a:rPr lang="fr-FR" sz="2400" u="sng" dirty="0" smtClean="0">
                <a:effectLst>
                  <a:outerShdw blurRad="38100" dist="38100" dir="2700000" algn="tl">
                    <a:srgbClr val="000000">
                      <a:alpha val="43137"/>
                    </a:srgbClr>
                  </a:outerShdw>
                </a:effectLst>
              </a:rPr>
            </a:br>
            <a:r>
              <a:rPr lang="fr-FR" sz="2400" u="sng" dirty="0" smtClean="0">
                <a:effectLst>
                  <a:outerShdw blurRad="38100" dist="38100" dir="2700000" algn="tl">
                    <a:srgbClr val="000000">
                      <a:alpha val="43137"/>
                    </a:srgbClr>
                  </a:outerShdw>
                </a:effectLst>
              </a:rPr>
              <a:t>les </a:t>
            </a:r>
            <a:r>
              <a:rPr lang="fr-FR" sz="2400" u="sng" dirty="0" err="1" smtClean="0">
                <a:effectLst>
                  <a:outerShdw blurRad="38100" dist="38100" dir="2700000" algn="tl">
                    <a:srgbClr val="000000">
                      <a:alpha val="43137"/>
                    </a:srgbClr>
                  </a:outerShdw>
                </a:effectLst>
              </a:rPr>
              <a:t>Caliciviridae</a:t>
            </a:r>
            <a:r>
              <a:rPr lang="fr-FR" sz="2400" u="sng" dirty="0" smtClean="0">
                <a:effectLst>
                  <a:outerShdw blurRad="38100" dist="38100" dir="2700000" algn="tl">
                    <a:srgbClr val="000000">
                      <a:alpha val="43137"/>
                    </a:srgbClr>
                  </a:outerShdw>
                </a:effectLst>
              </a:rPr>
              <a:t/>
            </a:r>
            <a:br>
              <a:rPr lang="fr-FR" sz="2400" u="sng" dirty="0" smtClean="0">
                <a:effectLst>
                  <a:outerShdw blurRad="38100" dist="38100" dir="2700000" algn="tl">
                    <a:srgbClr val="000000">
                      <a:alpha val="43137"/>
                    </a:srgbClr>
                  </a:outerShdw>
                </a:effectLst>
              </a:rPr>
            </a:br>
            <a:endParaRPr lang="fr-FR" sz="2400" u="sng"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1928794" y="5105400"/>
            <a:ext cx="6400800" cy="1752600"/>
          </a:xfrm>
        </p:spPr>
        <p:txBody>
          <a:bodyPr>
            <a:normAutofit/>
          </a:bodyPr>
          <a:lstStyle/>
          <a:p>
            <a:r>
              <a:rPr lang="fr-FR" sz="2000" dirty="0" smtClean="0"/>
              <a:t>Présentée par S. Kara-</a:t>
            </a:r>
            <a:r>
              <a:rPr lang="fr-FR" sz="2000" dirty="0" err="1" smtClean="0"/>
              <a:t>slimane</a:t>
            </a:r>
            <a:r>
              <a:rPr lang="fr-FR" sz="2000" dirty="0" smtClean="0"/>
              <a:t>,</a:t>
            </a:r>
          </a:p>
          <a:p>
            <a:r>
              <a:rPr lang="fr-FR" sz="2000" dirty="0" smtClean="0"/>
              <a:t>Microbiologiste,</a:t>
            </a:r>
          </a:p>
          <a:p>
            <a:r>
              <a:rPr lang="fr-FR" sz="2000" dirty="0" smtClean="0"/>
              <a:t>CHU </a:t>
            </a:r>
            <a:r>
              <a:rPr lang="fr-FR" sz="2000" dirty="0" err="1" smtClean="0"/>
              <a:t>Béjaia</a:t>
            </a:r>
            <a:r>
              <a:rPr lang="fr-FR" sz="2000" dirty="0" smtClean="0"/>
              <a:t>,</a:t>
            </a:r>
          </a:p>
          <a:p>
            <a:r>
              <a:rPr lang="fr-FR" sz="2000" dirty="0" smtClean="0"/>
              <a:t>2024</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Cycle infectieux complet des </a:t>
            </a:r>
            <a:r>
              <a:rPr lang="fr-FR" sz="2400" u="sng" dirty="0" err="1" smtClean="0"/>
              <a:t>Picornaviridae</a:t>
            </a:r>
            <a:r>
              <a:rPr lang="fr-FR" sz="2400" u="sng" dirty="0" smtClean="0"/>
              <a:t>:</a:t>
            </a:r>
            <a:endParaRPr lang="fr-FR" sz="2400" u="sng"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10</a:t>
            </a:fld>
            <a:endParaRPr lang="fr-BE"/>
          </a:p>
        </p:txBody>
      </p:sp>
      <p:pic>
        <p:nvPicPr>
          <p:cNvPr id="41986" name="Picture 2" descr="http://www.microbes-edu.org/etudiant/imgpicor/9.gif"/>
          <p:cNvPicPr>
            <a:picLocks noChangeAspect="1" noChangeArrowheads="1"/>
          </p:cNvPicPr>
          <p:nvPr/>
        </p:nvPicPr>
        <p:blipFill>
          <a:blip r:embed="rId2"/>
          <a:srcRect/>
          <a:stretch>
            <a:fillRect/>
          </a:stretch>
        </p:blipFill>
        <p:spPr bwMode="auto">
          <a:xfrm>
            <a:off x="702721" y="1500174"/>
            <a:ext cx="7659600" cy="5072098"/>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Processus de synthèse de la </a:t>
            </a:r>
            <a:r>
              <a:rPr lang="fr-FR" sz="2400" u="sng" dirty="0" err="1" smtClean="0"/>
              <a:t>polyprotéine</a:t>
            </a:r>
            <a:r>
              <a:rPr lang="fr-FR" sz="2400" u="sng" dirty="0" smtClean="0"/>
              <a:t> </a:t>
            </a:r>
            <a:br>
              <a:rPr lang="fr-FR" sz="2400" u="sng" dirty="0" smtClean="0"/>
            </a:br>
            <a:r>
              <a:rPr lang="fr-FR" sz="2400" u="sng" dirty="0" smtClean="0"/>
              <a:t>et des clivages protéolytique de maturation</a:t>
            </a:r>
            <a:endParaRPr lang="fr-FR" sz="2400" u="sng"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11</a:t>
            </a:fld>
            <a:endParaRPr lang="fr-BE"/>
          </a:p>
        </p:txBody>
      </p:sp>
      <p:pic>
        <p:nvPicPr>
          <p:cNvPr id="43010" name="Picture 2" descr="http://www.microbes-edu.org/etudiant/imgpicor/10.gif"/>
          <p:cNvPicPr>
            <a:picLocks noChangeAspect="1" noChangeArrowheads="1"/>
          </p:cNvPicPr>
          <p:nvPr/>
        </p:nvPicPr>
        <p:blipFill>
          <a:blip r:embed="rId2"/>
          <a:srcRect/>
          <a:stretch>
            <a:fillRect/>
          </a:stretch>
        </p:blipFill>
        <p:spPr bwMode="auto">
          <a:xfrm>
            <a:off x="1459925" y="1643050"/>
            <a:ext cx="5898157" cy="474036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Processus d’assemblage de la capside </a:t>
            </a:r>
            <a:br>
              <a:rPr lang="fr-FR" sz="2400" u="sng" dirty="0" smtClean="0"/>
            </a:br>
            <a:r>
              <a:rPr lang="fr-FR" sz="2400" u="sng" dirty="0" smtClean="0"/>
              <a:t>et encapsidation du génome</a:t>
            </a:r>
            <a:endParaRPr lang="fr-FR" sz="2400" u="sng"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12</a:t>
            </a:fld>
            <a:endParaRPr lang="fr-BE"/>
          </a:p>
        </p:txBody>
      </p:sp>
      <p:pic>
        <p:nvPicPr>
          <p:cNvPr id="44034" name="Picture 2" descr="http://www.microbes-edu.org/etudiant/imgpicor/11.gif"/>
          <p:cNvPicPr>
            <a:picLocks noChangeAspect="1" noChangeArrowheads="1"/>
          </p:cNvPicPr>
          <p:nvPr/>
        </p:nvPicPr>
        <p:blipFill>
          <a:blip r:embed="rId2"/>
          <a:srcRect/>
          <a:stretch>
            <a:fillRect/>
          </a:stretch>
        </p:blipFill>
        <p:spPr bwMode="auto">
          <a:xfrm>
            <a:off x="1105971" y="1785927"/>
            <a:ext cx="6037797" cy="492959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L’Epidémiologie:</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Le réservoir des entérovirus est strictement humain</a:t>
            </a:r>
          </a:p>
          <a:p>
            <a:pPr>
              <a:buNone/>
            </a:pPr>
            <a:r>
              <a:rPr lang="fr-FR" sz="2000" dirty="0" smtClean="0"/>
              <a:t>Transmission selon </a:t>
            </a:r>
            <a:r>
              <a:rPr lang="fr-FR" sz="2000" b="1" dirty="0" smtClean="0"/>
              <a:t>mode fécal-oral :</a:t>
            </a:r>
          </a:p>
          <a:p>
            <a:pPr>
              <a:buNone/>
            </a:pPr>
            <a:r>
              <a:rPr lang="fr-FR" sz="2000" dirty="0" smtClean="0"/>
              <a:t>  - transmission </a:t>
            </a:r>
            <a:r>
              <a:rPr lang="fr-FR" sz="2000" b="1" dirty="0" smtClean="0"/>
              <a:t>interhumaine indirecte via les eaux et aliments </a:t>
            </a:r>
            <a:r>
              <a:rPr lang="fr-FR" sz="2000" dirty="0" smtClean="0"/>
              <a:t>contamines,</a:t>
            </a:r>
          </a:p>
          <a:p>
            <a:pPr>
              <a:buNone/>
            </a:pPr>
            <a:r>
              <a:rPr lang="fr-FR" sz="2000" dirty="0" smtClean="0"/>
              <a:t>  - transmission </a:t>
            </a:r>
            <a:r>
              <a:rPr lang="fr-FR" sz="2000" b="1" dirty="0" smtClean="0"/>
              <a:t>interhumaine directe via les mains sales à partir d'une </a:t>
            </a:r>
            <a:r>
              <a:rPr lang="fr-FR" sz="2000" dirty="0" smtClean="0"/>
              <a:t>personne contaminée.</a:t>
            </a:r>
          </a:p>
          <a:p>
            <a:pPr>
              <a:buNone/>
            </a:pPr>
            <a:r>
              <a:rPr lang="fr-FR" sz="2000" dirty="0" smtClean="0"/>
              <a:t>Transmission aérienne directe:</a:t>
            </a:r>
          </a:p>
          <a:p>
            <a:pPr>
              <a:buNone/>
            </a:pPr>
            <a:r>
              <a:rPr lang="fr-FR" sz="2000" dirty="0" smtClean="0"/>
              <a:t>   - </a:t>
            </a:r>
            <a:r>
              <a:rPr lang="fr-FR" sz="2000" dirty="0" err="1" smtClean="0"/>
              <a:t>HEv</a:t>
            </a:r>
            <a:r>
              <a:rPr lang="fr-FR" sz="2000" dirty="0" smtClean="0"/>
              <a:t> C (</a:t>
            </a:r>
            <a:r>
              <a:rPr lang="fr-FR" sz="2000" dirty="0" err="1" smtClean="0"/>
              <a:t>Coxsackievirus</a:t>
            </a:r>
            <a:r>
              <a:rPr lang="fr-FR" sz="2000" dirty="0" smtClean="0"/>
              <a:t> A21) : infections respiratoires.</a:t>
            </a:r>
          </a:p>
          <a:p>
            <a:pPr>
              <a:buNone/>
            </a:pPr>
            <a:r>
              <a:rPr lang="fr-FR" sz="2000" dirty="0" smtClean="0"/>
              <a:t>   -</a:t>
            </a:r>
            <a:r>
              <a:rPr lang="fr-FR" sz="2000" dirty="0" err="1" smtClean="0"/>
              <a:t>HEv</a:t>
            </a:r>
            <a:r>
              <a:rPr lang="fr-FR" sz="2000" dirty="0" smtClean="0"/>
              <a:t> D (</a:t>
            </a:r>
            <a:r>
              <a:rPr lang="fr-FR" sz="2000" dirty="0" err="1" smtClean="0"/>
              <a:t>Enterovirus</a:t>
            </a:r>
            <a:r>
              <a:rPr lang="fr-FR" sz="2000" dirty="0" smtClean="0"/>
              <a:t> 70) : conjonctivites </a:t>
            </a:r>
            <a:r>
              <a:rPr lang="fr-FR" sz="2000" dirty="0" err="1" smtClean="0"/>
              <a:t>hemorragiques</a:t>
            </a:r>
            <a:r>
              <a:rPr lang="fr-FR" sz="2000" dirty="0" smtClean="0"/>
              <a:t>. </a:t>
            </a:r>
          </a:p>
          <a:p>
            <a:pPr>
              <a:buNone/>
            </a:pPr>
            <a:r>
              <a:rPr lang="fr-FR" sz="2000" dirty="0" smtClean="0"/>
              <a:t>Contamination </a:t>
            </a:r>
            <a:r>
              <a:rPr lang="fr-FR" sz="2000" dirty="0" err="1" smtClean="0"/>
              <a:t>transplacentaire</a:t>
            </a:r>
            <a:r>
              <a:rPr lang="fr-FR" sz="2000" dirty="0" smtClean="0"/>
              <a:t> directe possible : responsable d'infections néonatales</a:t>
            </a:r>
          </a:p>
          <a:p>
            <a:pPr>
              <a:buNone/>
            </a:pPr>
            <a:r>
              <a:rPr lang="fr-FR" sz="2000" dirty="0" smtClean="0"/>
              <a:t>Dans la majorité des cas, les infections à </a:t>
            </a:r>
            <a:r>
              <a:rPr lang="fr-FR" sz="2000" dirty="0" err="1" smtClean="0"/>
              <a:t>Enterovirus</a:t>
            </a:r>
            <a:r>
              <a:rPr lang="fr-FR" sz="2000" dirty="0" smtClean="0"/>
              <a:t> sont :</a:t>
            </a:r>
          </a:p>
          <a:p>
            <a:pPr>
              <a:buNone/>
            </a:pPr>
            <a:r>
              <a:rPr lang="fr-FR" sz="2000" dirty="0" smtClean="0"/>
              <a:t>inapparentes,</a:t>
            </a:r>
          </a:p>
          <a:p>
            <a:pPr>
              <a:buNone/>
            </a:pPr>
            <a:r>
              <a:rPr lang="fr-FR" sz="2000" dirty="0" smtClean="0"/>
              <a:t>asymptomatiques et limitées au tube digestif</a:t>
            </a:r>
          </a:p>
          <a:p>
            <a:pPr>
              <a:buNone/>
            </a:pPr>
            <a:r>
              <a:rPr lang="fr-FR" sz="2000" dirty="0" smtClean="0"/>
              <a:t>Rarement, l'expression clinique d'une infection à </a:t>
            </a:r>
            <a:r>
              <a:rPr lang="fr-FR" sz="2000" dirty="0" err="1" smtClean="0"/>
              <a:t>Enterovirus</a:t>
            </a:r>
            <a:r>
              <a:rPr lang="fr-FR" sz="2000" dirty="0" smtClean="0"/>
              <a:t> est due à la diffusion du virus dans l'organisme (virémie). </a:t>
            </a:r>
          </a:p>
          <a:p>
            <a:pPr>
              <a:buFontTx/>
              <a:buChar char="-"/>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normAutofit/>
          </a:bodyPr>
          <a:lstStyle/>
          <a:p>
            <a:r>
              <a:rPr lang="fr-FR" sz="2400" u="sng" dirty="0" smtClean="0"/>
              <a:t>Le Pouvoir Pathogène:</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Les </a:t>
            </a:r>
            <a:r>
              <a:rPr lang="fr-FR" sz="2000" dirty="0" err="1" smtClean="0"/>
              <a:t>Enterovirus</a:t>
            </a:r>
            <a:r>
              <a:rPr lang="fr-FR" sz="2000" dirty="0" smtClean="0"/>
              <a:t> sont responsables d'infections très fréquentes,  souvent</a:t>
            </a:r>
          </a:p>
          <a:p>
            <a:pPr>
              <a:buNone/>
            </a:pPr>
            <a:r>
              <a:rPr lang="fr-FR" sz="2000" dirty="0" smtClean="0"/>
              <a:t>bénignes et  </a:t>
            </a:r>
            <a:r>
              <a:rPr lang="fr-FR" sz="2000" dirty="0" err="1" smtClean="0"/>
              <a:t>inapercues</a:t>
            </a:r>
            <a:r>
              <a:rPr lang="fr-FR" sz="2000" dirty="0" smtClean="0"/>
              <a:t>.</a:t>
            </a:r>
          </a:p>
          <a:p>
            <a:pPr>
              <a:buNone/>
            </a:pPr>
            <a:r>
              <a:rPr lang="fr-FR" sz="2000" dirty="0" smtClean="0"/>
              <a:t>Ils peuvent être responsables d'infections aigues non spécifiques (</a:t>
            </a:r>
            <a:r>
              <a:rPr lang="fr-FR" sz="2000" dirty="0" err="1" smtClean="0"/>
              <a:t>meningites</a:t>
            </a:r>
            <a:r>
              <a:rPr lang="fr-FR" sz="2000" dirty="0" smtClean="0"/>
              <a:t>,</a:t>
            </a:r>
          </a:p>
          <a:p>
            <a:pPr>
              <a:buNone/>
            </a:pPr>
            <a:r>
              <a:rPr lang="fr-FR" sz="2000" dirty="0" smtClean="0"/>
              <a:t>infections des voies </a:t>
            </a:r>
            <a:r>
              <a:rPr lang="fr-FR" sz="2000" dirty="0" err="1" smtClean="0"/>
              <a:t>aeriennes</a:t>
            </a:r>
            <a:r>
              <a:rPr lang="fr-FR" sz="2000" dirty="0" smtClean="0"/>
              <a:t> </a:t>
            </a:r>
            <a:r>
              <a:rPr lang="fr-FR" sz="2000" dirty="0" err="1" smtClean="0"/>
              <a:t>superieures</a:t>
            </a:r>
            <a:r>
              <a:rPr lang="fr-FR" sz="2000" dirty="0" smtClean="0"/>
              <a:t>...),</a:t>
            </a:r>
          </a:p>
          <a:p>
            <a:pPr>
              <a:buNone/>
            </a:pPr>
            <a:r>
              <a:rPr lang="fr-FR" sz="2000" dirty="0" smtClean="0"/>
              <a:t>ou plus spécifiques (</a:t>
            </a:r>
            <a:r>
              <a:rPr lang="fr-FR" sz="2000" dirty="0" err="1" smtClean="0"/>
              <a:t>herpangine</a:t>
            </a:r>
            <a:r>
              <a:rPr lang="fr-FR" sz="2000" dirty="0" smtClean="0"/>
              <a:t>, </a:t>
            </a:r>
            <a:r>
              <a:rPr lang="fr-FR" sz="2000" dirty="0" err="1" smtClean="0"/>
              <a:t>poliomyelite</a:t>
            </a:r>
            <a:r>
              <a:rPr lang="fr-FR" sz="2000" dirty="0" smtClean="0"/>
              <a:t> </a:t>
            </a:r>
            <a:r>
              <a:rPr lang="fr-FR" sz="2000" dirty="0" err="1" smtClean="0"/>
              <a:t>anterieure</a:t>
            </a:r>
            <a:r>
              <a:rPr lang="fr-FR" sz="2000" dirty="0" smtClean="0"/>
              <a:t> aigue).</a:t>
            </a:r>
          </a:p>
          <a:p>
            <a:pPr>
              <a:buNone/>
            </a:pPr>
            <a:r>
              <a:rPr lang="fr-FR" sz="2000" dirty="0" smtClean="0"/>
              <a:t>Certains </a:t>
            </a:r>
            <a:r>
              <a:rPr lang="fr-FR" sz="2000" dirty="0" err="1" smtClean="0"/>
              <a:t>Enterovirus</a:t>
            </a:r>
            <a:r>
              <a:rPr lang="fr-FR" sz="2000" dirty="0" smtClean="0"/>
              <a:t> sont responsables d'infections chroniques.</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28670"/>
          </a:xfrm>
        </p:spPr>
        <p:txBody>
          <a:bodyPr>
            <a:normAutofit/>
          </a:bodyPr>
          <a:lstStyle/>
          <a:p>
            <a:r>
              <a:rPr lang="fr-FR" sz="2400" u="sng" dirty="0" smtClean="0"/>
              <a:t>Les Rhinovirus</a:t>
            </a:r>
            <a:endParaRPr lang="fr-FR" sz="2400" u="sng" dirty="0"/>
          </a:p>
        </p:txBody>
      </p:sp>
      <p:sp>
        <p:nvSpPr>
          <p:cNvPr id="3" name="Espace réservé du contenu 2"/>
          <p:cNvSpPr>
            <a:spLocks noGrp="1"/>
          </p:cNvSpPr>
          <p:nvPr>
            <p:ph idx="1"/>
          </p:nvPr>
        </p:nvSpPr>
        <p:spPr>
          <a:xfrm>
            <a:off x="0" y="1071546"/>
            <a:ext cx="9144000" cy="5786454"/>
          </a:xfrm>
        </p:spPr>
        <p:txBody>
          <a:bodyPr>
            <a:normAutofit fontScale="92500" lnSpcReduction="20000"/>
          </a:bodyPr>
          <a:lstStyle/>
          <a:p>
            <a:pPr>
              <a:buNone/>
            </a:pPr>
            <a:r>
              <a:rPr lang="fr-FR" sz="2000" b="1" dirty="0" smtClean="0"/>
              <a:t>      Caractéristiques du virus: </a:t>
            </a:r>
            <a:br>
              <a:rPr lang="fr-FR" sz="2000" b="1" dirty="0" smtClean="0"/>
            </a:br>
            <a:r>
              <a:rPr lang="fr-FR" sz="2000" dirty="0" smtClean="0"/>
              <a:t/>
            </a:r>
            <a:br>
              <a:rPr lang="fr-FR" sz="2000" dirty="0" smtClean="0"/>
            </a:br>
            <a:r>
              <a:rPr lang="fr-FR" sz="2000" dirty="0" smtClean="0"/>
              <a:t>Caractères généraux des entérovirus mais deux différences :</a:t>
            </a:r>
            <a:br>
              <a:rPr lang="fr-FR" sz="2000" dirty="0" smtClean="0"/>
            </a:br>
            <a:endParaRPr lang="fr-FR" sz="2000" dirty="0" smtClean="0"/>
          </a:p>
          <a:p>
            <a:r>
              <a:rPr lang="fr-FR" sz="2000" dirty="0" smtClean="0"/>
              <a:t>sensibles aux pH acides&lt;6,</a:t>
            </a:r>
            <a:br>
              <a:rPr lang="fr-FR" sz="2000" dirty="0" smtClean="0"/>
            </a:br>
            <a:endParaRPr lang="fr-FR" sz="2000" dirty="0" smtClean="0"/>
          </a:p>
          <a:p>
            <a:r>
              <a:rPr lang="fr-FR" sz="2000" dirty="0" smtClean="0"/>
              <a:t>se multiplient à 33°C.</a:t>
            </a:r>
          </a:p>
          <a:p>
            <a:pPr>
              <a:buNone/>
            </a:pPr>
            <a:endParaRPr lang="fr-FR" sz="2000" dirty="0" smtClean="0"/>
          </a:p>
          <a:p>
            <a:pPr>
              <a:buNone/>
            </a:pPr>
            <a:r>
              <a:rPr lang="fr-FR" sz="2000" dirty="0" smtClean="0"/>
              <a:t>     Plus de </a:t>
            </a:r>
            <a:r>
              <a:rPr lang="fr-FR" sz="2000" b="1" dirty="0" smtClean="0"/>
              <a:t>111 </a:t>
            </a:r>
            <a:r>
              <a:rPr lang="fr-FR" sz="2000" b="1" dirty="0" err="1" smtClean="0"/>
              <a:t>sérotypes</a:t>
            </a:r>
            <a:r>
              <a:rPr lang="fr-FR" sz="2000" dirty="0" smtClean="0"/>
              <a:t> identifiés.</a:t>
            </a:r>
            <a:br>
              <a:rPr lang="fr-FR" sz="2000" dirty="0" smtClean="0"/>
            </a:br>
            <a:r>
              <a:rPr lang="fr-FR" sz="2000" dirty="0" smtClean="0"/>
              <a:t/>
            </a:r>
            <a:br>
              <a:rPr lang="fr-FR" sz="2000" dirty="0" smtClean="0"/>
            </a:br>
            <a:r>
              <a:rPr lang="fr-FR" sz="2000" b="1" dirty="0" smtClean="0"/>
              <a:t>Multiplication:</a:t>
            </a:r>
            <a:br>
              <a:rPr lang="fr-FR" sz="2000" b="1" dirty="0" smtClean="0"/>
            </a:br>
            <a:r>
              <a:rPr lang="fr-FR" sz="2000" dirty="0" smtClean="0"/>
              <a:t/>
            </a:r>
            <a:br>
              <a:rPr lang="fr-FR" sz="2000" dirty="0" smtClean="0"/>
            </a:br>
            <a:r>
              <a:rPr lang="fr-FR" sz="2000" i="1" dirty="0" smtClean="0"/>
              <a:t>In vitro</a:t>
            </a:r>
            <a:r>
              <a:rPr lang="fr-FR" sz="2000" dirty="0" smtClean="0"/>
              <a:t> sur cellules humaines de rein ou fibroblastes à 33°C.</a:t>
            </a:r>
          </a:p>
          <a:p>
            <a:pPr>
              <a:buNone/>
            </a:pPr>
            <a:r>
              <a:rPr lang="fr-FR" sz="2000" dirty="0" smtClean="0"/>
              <a:t>      Effet </a:t>
            </a:r>
            <a:r>
              <a:rPr lang="fr-FR" sz="2000" dirty="0" err="1" smtClean="0"/>
              <a:t>cytopathogène</a:t>
            </a:r>
            <a:r>
              <a:rPr lang="fr-FR" sz="2000" dirty="0" smtClean="0"/>
              <a:t> tardif, entre le 7e et le 22e jour.</a:t>
            </a:r>
            <a:br>
              <a:rPr lang="fr-FR" sz="2000" dirty="0" smtClean="0"/>
            </a:br>
            <a:r>
              <a:rPr lang="fr-FR" sz="2000" dirty="0" smtClean="0"/>
              <a:t/>
            </a:r>
            <a:br>
              <a:rPr lang="fr-FR" sz="2000" dirty="0" smtClean="0"/>
            </a:br>
            <a:r>
              <a:rPr lang="fr-FR" sz="2000" b="1" dirty="0" smtClean="0"/>
              <a:t>Pouvoir pathogène:</a:t>
            </a:r>
            <a:br>
              <a:rPr lang="fr-FR" sz="2000" b="1" dirty="0" smtClean="0"/>
            </a:br>
            <a:r>
              <a:rPr lang="fr-FR" sz="2000" dirty="0" smtClean="0"/>
              <a:t/>
            </a:r>
            <a:br>
              <a:rPr lang="fr-FR" sz="2000" dirty="0" smtClean="0"/>
            </a:br>
            <a:r>
              <a:rPr lang="fr-FR" sz="2000" dirty="0" smtClean="0"/>
              <a:t>Enfants : réservoir important de virus.</a:t>
            </a:r>
            <a:br>
              <a:rPr lang="fr-FR" sz="2000" dirty="0" smtClean="0"/>
            </a:br>
            <a:r>
              <a:rPr lang="fr-FR" sz="2000" dirty="0" smtClean="0"/>
              <a:t>Cible des rhinovirus : épithélium nasal.</a:t>
            </a:r>
            <a:br>
              <a:rPr lang="fr-FR" sz="2000" dirty="0" smtClean="0"/>
            </a:br>
            <a:r>
              <a:rPr lang="fr-FR" sz="2000" dirty="0" smtClean="0"/>
              <a:t>Coryza et rhinite avec une hyperréactivité bronchique.</a:t>
            </a:r>
            <a:br>
              <a:rPr lang="fr-FR" sz="2000" dirty="0" smtClean="0"/>
            </a:br>
            <a:r>
              <a:rPr lang="fr-FR" sz="2000" dirty="0" smtClean="0"/>
              <a:t/>
            </a:r>
            <a:br>
              <a:rPr lang="fr-FR" sz="2000" dirty="0" smtClean="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Les </a:t>
            </a:r>
            <a:r>
              <a:rPr lang="fr-FR" sz="2400" u="sng" dirty="0" err="1" smtClean="0"/>
              <a:t>Rinovirus</a:t>
            </a:r>
            <a:r>
              <a:rPr lang="fr-FR" sz="2400" u="sng" dirty="0" smtClean="0"/>
              <a:t>:</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b="1" dirty="0" smtClean="0"/>
              <a:t>      </a:t>
            </a:r>
            <a:r>
              <a:rPr lang="fr-FR" sz="2000" b="1" u="sng" dirty="0" smtClean="0"/>
              <a:t>Diagnostic virologique:</a:t>
            </a:r>
            <a:br>
              <a:rPr lang="fr-FR" sz="2000" b="1" u="sng" dirty="0" smtClean="0"/>
            </a:br>
            <a:endParaRPr lang="fr-FR" sz="2000" u="sng" dirty="0" smtClean="0"/>
          </a:p>
          <a:p>
            <a:pPr>
              <a:buNone/>
            </a:pPr>
            <a:r>
              <a:rPr lang="fr-FR" sz="2000" b="1" i="1" dirty="0" smtClean="0"/>
              <a:t>       Le diagnostic direct:</a:t>
            </a:r>
            <a:r>
              <a:rPr lang="fr-FR" sz="2000" dirty="0" smtClean="0"/>
              <a:t/>
            </a:r>
            <a:br>
              <a:rPr lang="fr-FR" sz="2000" dirty="0" smtClean="0"/>
            </a:br>
            <a:endParaRPr lang="fr-FR" sz="2000" dirty="0" smtClean="0"/>
          </a:p>
          <a:p>
            <a:pPr>
              <a:buNone/>
            </a:pPr>
            <a:r>
              <a:rPr lang="fr-FR" sz="2000" b="1" dirty="0" smtClean="0"/>
              <a:t>      - Isolement sur cultures cellulaires à 33°C</a:t>
            </a:r>
            <a:r>
              <a:rPr lang="fr-FR" sz="2000" dirty="0" smtClean="0"/>
              <a:t> </a:t>
            </a:r>
            <a:br>
              <a:rPr lang="fr-FR" sz="2000" dirty="0" smtClean="0"/>
            </a:br>
            <a:r>
              <a:rPr lang="fr-FR" sz="2000" dirty="0" smtClean="0"/>
              <a:t>- </a:t>
            </a:r>
            <a:r>
              <a:rPr lang="fr-FR" sz="2000" b="1" dirty="0" smtClean="0"/>
              <a:t>Détection et identification par RT-PCR</a:t>
            </a:r>
            <a:r>
              <a:rPr lang="fr-FR" sz="2000" dirty="0" smtClean="0"/>
              <a:t>.</a:t>
            </a:r>
            <a:br>
              <a:rPr lang="fr-FR" sz="2000" dirty="0" smtClean="0"/>
            </a:br>
            <a:endParaRPr lang="fr-FR" sz="2000" dirty="0" smtClean="0"/>
          </a:p>
          <a:p>
            <a:pPr>
              <a:buNone/>
            </a:pPr>
            <a:r>
              <a:rPr lang="fr-FR" sz="2000" b="1" i="1" dirty="0" smtClean="0"/>
              <a:t>       Le diagnostic indirect</a:t>
            </a:r>
            <a:r>
              <a:rPr lang="fr-FR" sz="2000" i="1" dirty="0" smtClean="0"/>
              <a:t> est sans intérêt.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Les </a:t>
            </a:r>
            <a:r>
              <a:rPr lang="fr-FR" sz="2400" u="sng" dirty="0" err="1" smtClean="0"/>
              <a:t>Enterovirus</a:t>
            </a:r>
            <a:r>
              <a:rPr lang="fr-FR" sz="2400" u="sng" dirty="0" smtClean="0"/>
              <a:t>:</a:t>
            </a:r>
            <a:endParaRPr lang="fr-FR" sz="2400" u="sng" dirty="0"/>
          </a:p>
        </p:txBody>
      </p:sp>
      <p:sp>
        <p:nvSpPr>
          <p:cNvPr id="3" name="Espace réservé du contenu 2"/>
          <p:cNvSpPr>
            <a:spLocks noGrp="1"/>
          </p:cNvSpPr>
          <p:nvPr>
            <p:ph idx="1"/>
          </p:nvPr>
        </p:nvSpPr>
        <p:spPr>
          <a:xfrm>
            <a:off x="0" y="1285860"/>
            <a:ext cx="9144000" cy="5572140"/>
          </a:xfrm>
        </p:spPr>
        <p:txBody>
          <a:bodyPr>
            <a:normAutofit lnSpcReduction="10000"/>
          </a:bodyPr>
          <a:lstStyle/>
          <a:p>
            <a:pPr>
              <a:buNone/>
            </a:pPr>
            <a:r>
              <a:rPr lang="fr-FR" sz="2000" dirty="0" smtClean="0"/>
              <a:t>      Caractères généraux des </a:t>
            </a:r>
            <a:r>
              <a:rPr lang="fr-FR" sz="2000" b="1" i="1" dirty="0" err="1" smtClean="0"/>
              <a:t>Picornaviridae</a:t>
            </a:r>
            <a:r>
              <a:rPr lang="fr-FR" sz="2000" dirty="0" smtClean="0"/>
              <a:t> avec tropisme pour:</a:t>
            </a:r>
          </a:p>
          <a:p>
            <a:pPr>
              <a:buNone/>
            </a:pPr>
            <a:r>
              <a:rPr lang="fr-FR" sz="2000" dirty="0" smtClean="0"/>
              <a:t>      le tractus digestif et le système nerveux.</a:t>
            </a:r>
          </a:p>
          <a:p>
            <a:pPr>
              <a:buNone/>
            </a:pPr>
            <a:r>
              <a:rPr lang="fr-FR" sz="2000" b="1" i="1" dirty="0" smtClean="0"/>
              <a:t>     - Poliovirus</a:t>
            </a:r>
            <a:br>
              <a:rPr lang="fr-FR" sz="2000" b="1" i="1" dirty="0" smtClean="0"/>
            </a:br>
            <a:r>
              <a:rPr lang="fr-FR" sz="2000" dirty="0" smtClean="0"/>
              <a:t>Trois </a:t>
            </a:r>
            <a:r>
              <a:rPr lang="fr-FR" sz="2000" dirty="0" err="1" smtClean="0"/>
              <a:t>sérotypes</a:t>
            </a:r>
            <a:r>
              <a:rPr lang="fr-FR" sz="2000" dirty="0" smtClean="0"/>
              <a:t> de poliovirus, sans communauté antigénique, donc un vaccin trivalent.</a:t>
            </a:r>
            <a:br>
              <a:rPr lang="fr-FR" sz="2000" dirty="0" smtClean="0"/>
            </a:br>
            <a:r>
              <a:rPr lang="fr-FR" sz="2000" dirty="0" smtClean="0"/>
              <a:t>Différences </a:t>
            </a:r>
            <a:r>
              <a:rPr lang="fr-FR" sz="2000" dirty="0" err="1" smtClean="0"/>
              <a:t>intratypiques</a:t>
            </a:r>
            <a:r>
              <a:rPr lang="fr-FR" sz="2000" dirty="0" smtClean="0"/>
              <a:t>.</a:t>
            </a:r>
            <a:br>
              <a:rPr lang="fr-FR" sz="2000" dirty="0" smtClean="0"/>
            </a:br>
            <a:r>
              <a:rPr lang="fr-FR" sz="2000" dirty="0" smtClean="0"/>
              <a:t>Différentiation des souches sauvages et vaccinales possible.</a:t>
            </a:r>
            <a:br>
              <a:rPr lang="fr-FR" sz="2000" dirty="0" smtClean="0"/>
            </a:br>
            <a:r>
              <a:rPr lang="fr-FR" sz="2000" dirty="0" smtClean="0"/>
              <a:t/>
            </a:r>
            <a:br>
              <a:rPr lang="fr-FR" sz="2000" dirty="0" smtClean="0"/>
            </a:br>
            <a:r>
              <a:rPr lang="fr-FR" sz="2000" b="1" i="1" dirty="0" smtClean="0"/>
              <a:t>-Entérovirus non poliomyélitiques:</a:t>
            </a:r>
            <a:br>
              <a:rPr lang="fr-FR" sz="2000" b="1" i="1" dirty="0" smtClean="0"/>
            </a:br>
            <a:r>
              <a:rPr lang="fr-FR" sz="2000" dirty="0" smtClean="0"/>
              <a:t>On identifie par </a:t>
            </a:r>
            <a:r>
              <a:rPr lang="fr-FR" sz="2000" dirty="0" err="1" smtClean="0"/>
              <a:t>séroneutralisation</a:t>
            </a:r>
            <a:r>
              <a:rPr lang="fr-FR" sz="2000" dirty="0" smtClean="0"/>
              <a:t> : 23 </a:t>
            </a:r>
            <a:r>
              <a:rPr lang="fr-FR" sz="2000" dirty="0" err="1" smtClean="0"/>
              <a:t>coxsackievirus</a:t>
            </a:r>
            <a:r>
              <a:rPr lang="fr-FR" sz="2000" dirty="0" smtClean="0"/>
              <a:t> A, </a:t>
            </a:r>
          </a:p>
          <a:p>
            <a:pPr>
              <a:buNone/>
            </a:pPr>
            <a:r>
              <a:rPr lang="fr-FR" sz="2000" dirty="0" smtClean="0"/>
              <a:t>                                                                        6 </a:t>
            </a:r>
            <a:r>
              <a:rPr lang="fr-FR" sz="2000" dirty="0" err="1" smtClean="0"/>
              <a:t>coxsackievirus</a:t>
            </a:r>
            <a:r>
              <a:rPr lang="fr-FR" sz="2000" dirty="0" smtClean="0"/>
              <a:t> B, </a:t>
            </a:r>
          </a:p>
          <a:p>
            <a:pPr>
              <a:buNone/>
            </a:pPr>
            <a:r>
              <a:rPr lang="fr-FR" sz="2000" dirty="0" smtClean="0"/>
              <a:t>                                                                       28 </a:t>
            </a:r>
            <a:r>
              <a:rPr lang="fr-FR" sz="2000" dirty="0" err="1" smtClean="0"/>
              <a:t>echovirus</a:t>
            </a:r>
            <a:r>
              <a:rPr lang="fr-FR" sz="2000" dirty="0" smtClean="0"/>
              <a:t>,</a:t>
            </a:r>
          </a:p>
          <a:p>
            <a:pPr>
              <a:buNone/>
            </a:pPr>
            <a:r>
              <a:rPr lang="fr-FR" sz="2000" dirty="0" smtClean="0"/>
              <a:t>                                                                       et 4 entérovirus numérotés 68 à 71.</a:t>
            </a:r>
            <a:br>
              <a:rPr lang="fr-FR" sz="2000" dirty="0" smtClean="0"/>
            </a:br>
            <a:r>
              <a:rPr lang="fr-FR" sz="2000" dirty="0" smtClean="0"/>
              <a:t/>
            </a:r>
            <a:br>
              <a:rPr lang="fr-FR" sz="2000" dirty="0" smtClean="0"/>
            </a:br>
            <a:r>
              <a:rPr lang="fr-FR" sz="2000" b="1" i="1" dirty="0" smtClean="0"/>
              <a:t>- Souches non </a:t>
            </a:r>
            <a:r>
              <a:rPr lang="fr-FR" sz="2000" b="1" i="1" dirty="0" err="1" smtClean="0"/>
              <a:t>typables</a:t>
            </a:r>
            <a:r>
              <a:rPr lang="fr-FR" sz="2000" b="1" i="1" dirty="0" smtClean="0"/>
              <a:t>: souvent</a:t>
            </a:r>
            <a:r>
              <a:rPr lang="fr-FR" sz="2000" dirty="0" smtClean="0"/>
              <a:t> (&gt; 10 % des cas): le typage des souches est incomplet. </a:t>
            </a:r>
            <a:br>
              <a:rPr lang="fr-FR" sz="2000" dirty="0" smtClean="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Les </a:t>
            </a:r>
            <a:r>
              <a:rPr lang="fr-FR" sz="2400" u="sng" dirty="0" err="1" smtClean="0"/>
              <a:t>Enterovirus</a:t>
            </a:r>
            <a:r>
              <a:rPr lang="fr-FR" sz="2400" u="sng" dirty="0" smtClean="0"/>
              <a:t>:</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b="1" dirty="0" smtClean="0"/>
              <a:t>     </a:t>
            </a:r>
            <a:r>
              <a:rPr lang="fr-FR" sz="2000" b="1" u="sng" dirty="0" smtClean="0"/>
              <a:t>Epidémiologie:</a:t>
            </a:r>
            <a:r>
              <a:rPr lang="fr-FR" sz="2000" b="1" dirty="0" smtClean="0"/>
              <a:t/>
            </a:r>
            <a:br>
              <a:rPr lang="fr-FR" sz="2000" b="1" dirty="0" smtClean="0"/>
            </a:br>
            <a:r>
              <a:rPr lang="fr-FR" sz="2000" dirty="0" smtClean="0"/>
              <a:t/>
            </a:r>
            <a:br>
              <a:rPr lang="fr-FR" sz="2000" dirty="0" smtClean="0"/>
            </a:br>
            <a:r>
              <a:rPr lang="fr-FR" sz="2000" b="1" dirty="0" smtClean="0"/>
              <a:t>Réservoir : humain.</a:t>
            </a:r>
            <a:br>
              <a:rPr lang="fr-FR" sz="2000" b="1" dirty="0" smtClean="0"/>
            </a:br>
            <a:r>
              <a:rPr lang="fr-FR" sz="2000" b="1" dirty="0" smtClean="0"/>
              <a:t/>
            </a:r>
            <a:br>
              <a:rPr lang="fr-FR" sz="2000" b="1" dirty="0" smtClean="0"/>
            </a:br>
            <a:r>
              <a:rPr lang="fr-FR" sz="2000" b="1" dirty="0" smtClean="0"/>
              <a:t>Transmission :</a:t>
            </a:r>
            <a:br>
              <a:rPr lang="fr-FR" sz="2000" b="1" dirty="0" smtClean="0"/>
            </a:br>
            <a:r>
              <a:rPr lang="fr-FR" sz="2000" b="1" dirty="0" smtClean="0"/>
              <a:t>   · </a:t>
            </a:r>
            <a:r>
              <a:rPr lang="fr-FR" sz="2000" b="1" dirty="0" err="1" smtClean="0"/>
              <a:t>féco</a:t>
            </a:r>
            <a:r>
              <a:rPr lang="fr-FR" sz="2000" b="1" dirty="0" smtClean="0"/>
              <a:t>-orale surtout,</a:t>
            </a:r>
            <a:br>
              <a:rPr lang="fr-FR" sz="2000" b="1" dirty="0" smtClean="0"/>
            </a:br>
            <a:r>
              <a:rPr lang="fr-FR" sz="2000" b="1" dirty="0" smtClean="0"/>
              <a:t>   ·  aérienne :</a:t>
            </a:r>
            <a:br>
              <a:rPr lang="fr-FR" sz="2000" b="1" dirty="0" smtClean="0"/>
            </a:br>
            <a:r>
              <a:rPr lang="fr-FR" sz="2000" dirty="0" err="1" smtClean="0"/>
              <a:t>coxsackie</a:t>
            </a:r>
            <a:r>
              <a:rPr lang="fr-FR" sz="2000" dirty="0" smtClean="0"/>
              <a:t> A21 : infections respiratoires ; </a:t>
            </a:r>
          </a:p>
          <a:p>
            <a:pPr>
              <a:buNone/>
            </a:pPr>
            <a:r>
              <a:rPr lang="fr-FR" sz="2000" dirty="0" smtClean="0"/>
              <a:t>      entérovirus 70 : conjonctivites hémorragiques.</a:t>
            </a:r>
          </a:p>
          <a:p>
            <a:pPr>
              <a:buNone/>
            </a:pPr>
            <a:r>
              <a:rPr lang="fr-FR" sz="2000" dirty="0" smtClean="0"/>
              <a:t/>
            </a:r>
            <a:br>
              <a:rPr lang="fr-FR" sz="2000" dirty="0" smtClean="0"/>
            </a:br>
            <a:endParaRPr lang="fr-FR" sz="2000" dirty="0" smtClean="0"/>
          </a:p>
          <a:p>
            <a:pPr>
              <a:buNone/>
            </a:pPr>
            <a:r>
              <a:rPr lang="fr-FR" sz="2000" dirty="0" smtClean="0"/>
              <a:t/>
            </a:r>
            <a:br>
              <a:rPr lang="fr-FR" sz="2000" dirty="0" smtClean="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
            </a:r>
            <a:br>
              <a:rPr lang="fr-FR" sz="2400" u="sng" dirty="0" smtClean="0"/>
            </a:br>
            <a:r>
              <a:rPr lang="fr-FR" sz="2400" u="sng" dirty="0" smtClean="0"/>
              <a:t>Pouvoir pathogène chez l'homme: </a:t>
            </a:r>
            <a:br>
              <a:rPr lang="fr-FR" sz="2400" u="sng" dirty="0" smtClean="0"/>
            </a:br>
            <a:r>
              <a:rPr lang="fr-FR" sz="2400" u="sng" dirty="0" smtClean="0"/>
              <a:t> Pathologies dues aux entérovirus autres que les poliovirus</a:t>
            </a:r>
            <a:endParaRPr lang="fr-FR" sz="2400" u="sng" dirty="0"/>
          </a:p>
        </p:txBody>
      </p:sp>
      <p:sp>
        <p:nvSpPr>
          <p:cNvPr id="3" name="Espace réservé du contenu 2"/>
          <p:cNvSpPr>
            <a:spLocks noGrp="1"/>
          </p:cNvSpPr>
          <p:nvPr>
            <p:ph idx="1"/>
          </p:nvPr>
        </p:nvSpPr>
        <p:spPr>
          <a:xfrm>
            <a:off x="0" y="1142984"/>
            <a:ext cx="9144000" cy="5715016"/>
          </a:xfrm>
        </p:spPr>
        <p:txBody>
          <a:bodyPr>
            <a:normAutofit/>
          </a:bodyPr>
          <a:lstStyle/>
          <a:p>
            <a:pPr>
              <a:buNone/>
            </a:pPr>
            <a:r>
              <a:rPr lang="fr-FR" sz="2000" b="1" dirty="0" smtClean="0"/>
              <a:t>        </a:t>
            </a:r>
          </a:p>
          <a:p>
            <a:pPr>
              <a:buNone/>
            </a:pPr>
            <a:r>
              <a:rPr lang="fr-FR" sz="2000" dirty="0" smtClean="0"/>
              <a:t/>
            </a:r>
            <a:br>
              <a:rPr lang="fr-FR" sz="2000" dirty="0" smtClean="0"/>
            </a:br>
            <a:r>
              <a:rPr lang="fr-FR" sz="2000" dirty="0" smtClean="0"/>
              <a:t>Les infections à entérovirus sont souvent asymptomatiques.</a:t>
            </a:r>
            <a:br>
              <a:rPr lang="fr-FR" sz="2000" dirty="0" smtClean="0"/>
            </a:br>
            <a:r>
              <a:rPr lang="fr-FR" sz="2000" dirty="0" smtClean="0"/>
              <a:t>Cependant, les entérovirus sont aussi responsables d’une pathologie variée, souvent non spécifique.</a:t>
            </a:r>
          </a:p>
          <a:p>
            <a:pPr>
              <a:buNone/>
            </a:pPr>
            <a:r>
              <a:rPr lang="fr-FR" sz="2000" dirty="0" smtClean="0"/>
              <a:t> </a:t>
            </a:r>
            <a:r>
              <a:rPr lang="fr-FR" sz="2000" b="1" dirty="0" smtClean="0"/>
              <a:t>     </a:t>
            </a:r>
            <a:r>
              <a:rPr lang="fr-FR" sz="2000" u="sng" dirty="0" smtClean="0">
                <a:effectLst>
                  <a:outerShdw blurRad="38100" dist="38100" dir="2700000" algn="tl">
                    <a:srgbClr val="000000">
                      <a:alpha val="43137"/>
                    </a:srgbClr>
                  </a:outerShdw>
                </a:effectLst>
              </a:rPr>
              <a:t>Les manifestations neurologiques: </a:t>
            </a:r>
          </a:p>
          <a:p>
            <a:pPr>
              <a:buNone/>
            </a:pPr>
            <a:r>
              <a:rPr lang="fr-FR" sz="2000" dirty="0" smtClean="0"/>
              <a:t/>
            </a:r>
            <a:br>
              <a:rPr lang="fr-FR" sz="2000" dirty="0" smtClean="0"/>
            </a:br>
            <a:r>
              <a:rPr lang="fr-FR" sz="2000" dirty="0" smtClean="0"/>
              <a:t> - </a:t>
            </a:r>
            <a:r>
              <a:rPr lang="fr-FR" sz="2000" b="1" dirty="0" smtClean="0"/>
              <a:t>Méningite lymphocytaire</a:t>
            </a:r>
            <a:r>
              <a:rPr lang="fr-FR" sz="2000" dirty="0" smtClean="0"/>
              <a:t> de l'enfant et de l’adulte</a:t>
            </a:r>
          </a:p>
          <a:p>
            <a:pPr>
              <a:buNone/>
            </a:pPr>
            <a:r>
              <a:rPr lang="fr-FR" sz="2000" dirty="0" smtClean="0"/>
              <a:t>         En règle générale elles régressent sans séquelle.</a:t>
            </a:r>
          </a:p>
          <a:p>
            <a:pPr>
              <a:buNone/>
            </a:pPr>
            <a:r>
              <a:rPr lang="fr-FR" sz="2000" dirty="0" smtClean="0"/>
              <a:t>         -</a:t>
            </a:r>
            <a:r>
              <a:rPr lang="fr-FR" sz="2000" b="1" dirty="0" smtClean="0"/>
              <a:t>Encéphalite</a:t>
            </a:r>
            <a:r>
              <a:rPr lang="fr-FR" sz="2000" dirty="0" smtClean="0"/>
              <a:t> à entérovirus est plus rares, elle peut compliquer</a:t>
            </a:r>
          </a:p>
          <a:p>
            <a:pPr>
              <a:buNone/>
            </a:pPr>
            <a:r>
              <a:rPr lang="fr-FR" sz="2000" dirty="0" smtClean="0"/>
              <a:t>          un tableau de méningite.</a:t>
            </a:r>
            <a:br>
              <a:rPr lang="fr-FR" sz="2000" dirty="0" smtClean="0"/>
            </a:br>
            <a:r>
              <a:rPr lang="fr-FR" sz="2000" dirty="0" smtClean="0"/>
              <a:t> - </a:t>
            </a:r>
            <a:r>
              <a:rPr lang="fr-FR" sz="2000" b="1" dirty="0" smtClean="0"/>
              <a:t>Paralysie flasque</a:t>
            </a:r>
            <a:r>
              <a:rPr lang="fr-FR" sz="2000" dirty="0" smtClean="0"/>
              <a:t> isolée: Entérovirus 70 et 71, </a:t>
            </a:r>
          </a:p>
          <a:p>
            <a:pPr>
              <a:buNone/>
            </a:pPr>
            <a:r>
              <a:rPr lang="fr-FR" sz="2000" dirty="0" smtClean="0"/>
              <a:t>                                                       </a:t>
            </a:r>
            <a:r>
              <a:rPr lang="fr-FR" sz="2000" dirty="0" err="1" smtClean="0"/>
              <a:t>Coxsackievirus</a:t>
            </a:r>
            <a:r>
              <a:rPr lang="fr-FR" sz="2000" dirty="0" smtClean="0"/>
              <a:t> A7.</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Plan:</a:t>
            </a:r>
            <a:endParaRPr lang="fr-FR" sz="2400" u="sng" dirty="0"/>
          </a:p>
        </p:txBody>
      </p:sp>
      <p:sp>
        <p:nvSpPr>
          <p:cNvPr id="3" name="Espace réservé du contenu 2"/>
          <p:cNvSpPr>
            <a:spLocks noGrp="1"/>
          </p:cNvSpPr>
          <p:nvPr>
            <p:ph idx="1"/>
          </p:nvPr>
        </p:nvSpPr>
        <p:spPr>
          <a:xfrm>
            <a:off x="0" y="1142984"/>
            <a:ext cx="9144000" cy="5715016"/>
          </a:xfrm>
        </p:spPr>
        <p:txBody>
          <a:bodyPr>
            <a:normAutofit/>
          </a:bodyPr>
          <a:lstStyle/>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85794"/>
          </a:xfrm>
        </p:spPr>
        <p:txBody>
          <a:bodyPr>
            <a:normAutofit fontScale="90000"/>
          </a:bodyPr>
          <a:lstStyle/>
          <a:p>
            <a:r>
              <a:rPr lang="fr-FR" sz="2400" u="sng" dirty="0" smtClean="0"/>
              <a:t> </a:t>
            </a:r>
            <a:br>
              <a:rPr lang="fr-FR" sz="2400" u="sng" dirty="0" smtClean="0"/>
            </a:br>
            <a:r>
              <a:rPr lang="fr-FR" sz="2400" u="sng" dirty="0" smtClean="0"/>
              <a:t>Pathologies dues aux entérovirus autres que les poliovirus:</a:t>
            </a:r>
            <a:endParaRPr lang="fr-FR" sz="2400" u="sng" dirty="0"/>
          </a:p>
        </p:txBody>
      </p:sp>
      <p:sp>
        <p:nvSpPr>
          <p:cNvPr id="3" name="Espace réservé du contenu 2"/>
          <p:cNvSpPr>
            <a:spLocks noGrp="1"/>
          </p:cNvSpPr>
          <p:nvPr>
            <p:ph idx="1"/>
          </p:nvPr>
        </p:nvSpPr>
        <p:spPr>
          <a:xfrm>
            <a:off x="0" y="857232"/>
            <a:ext cx="9144000" cy="6000768"/>
          </a:xfrm>
        </p:spPr>
        <p:txBody>
          <a:bodyPr>
            <a:normAutofit/>
          </a:bodyPr>
          <a:lstStyle/>
          <a:p>
            <a:pPr>
              <a:buNone/>
            </a:pPr>
            <a:r>
              <a:rPr lang="fr-FR" sz="2000" b="1" dirty="0" smtClean="0"/>
              <a:t>   </a:t>
            </a:r>
          </a:p>
          <a:p>
            <a:pPr>
              <a:buNone/>
            </a:pPr>
            <a:r>
              <a:rPr lang="fr-FR" sz="2000" b="1" dirty="0" smtClean="0"/>
              <a:t>    </a:t>
            </a:r>
            <a:r>
              <a:rPr lang="fr-FR" sz="2000" u="sng" dirty="0" smtClean="0">
                <a:effectLst>
                  <a:outerShdw blurRad="38100" dist="38100" dir="2700000" algn="tl">
                    <a:srgbClr val="000000">
                      <a:alpha val="43137"/>
                    </a:srgbClr>
                  </a:outerShdw>
                </a:effectLst>
              </a:rPr>
              <a:t>Les manifestations cardiaques et musculaires: </a:t>
            </a:r>
            <a:r>
              <a:rPr lang="fr-FR" sz="2000" dirty="0" smtClean="0"/>
              <a:t/>
            </a:r>
            <a:br>
              <a:rPr lang="fr-FR" sz="2000" dirty="0" smtClean="0"/>
            </a:br>
            <a:r>
              <a:rPr lang="fr-FR" sz="2000" dirty="0" smtClean="0"/>
              <a:t>- </a:t>
            </a:r>
            <a:r>
              <a:rPr lang="fr-FR" sz="2000" b="1" dirty="0" smtClean="0"/>
              <a:t>Myocardite et péricardite</a:t>
            </a:r>
            <a:r>
              <a:rPr lang="fr-FR" sz="2000" dirty="0" smtClean="0"/>
              <a:t> (principalement </a:t>
            </a:r>
            <a:r>
              <a:rPr lang="fr-FR" sz="2000" dirty="0" err="1" smtClean="0"/>
              <a:t>Coxsackievirus</a:t>
            </a:r>
            <a:r>
              <a:rPr lang="fr-FR" sz="2000" dirty="0" smtClean="0"/>
              <a:t> B1-B5). </a:t>
            </a:r>
          </a:p>
          <a:p>
            <a:pPr>
              <a:buNone/>
            </a:pPr>
            <a:r>
              <a:rPr lang="fr-FR" sz="2000" dirty="0" smtClean="0"/>
              <a:t>        Les entérovirus sont également à l’origine de cardiomyopathie chronique.</a:t>
            </a:r>
            <a:br>
              <a:rPr lang="fr-FR" sz="2000" dirty="0" smtClean="0"/>
            </a:br>
            <a:r>
              <a:rPr lang="fr-FR" sz="2000" dirty="0" smtClean="0"/>
              <a:t>- </a:t>
            </a:r>
            <a:r>
              <a:rPr lang="fr-FR" sz="2000" b="1" dirty="0" smtClean="0"/>
              <a:t>Pleurodynie</a:t>
            </a:r>
            <a:r>
              <a:rPr lang="fr-FR" sz="2000" dirty="0" smtClean="0"/>
              <a:t> ou maladie de Bornholm (B1-B5) = douleur thoracique, abdominale d'apparition brutale.</a:t>
            </a:r>
          </a:p>
          <a:p>
            <a:pPr>
              <a:buNone/>
            </a:pPr>
            <a:r>
              <a:rPr lang="fr-FR" sz="2000" b="1" dirty="0" smtClean="0"/>
              <a:t>      </a:t>
            </a:r>
            <a:r>
              <a:rPr lang="fr-FR" sz="2000" u="sng" dirty="0" smtClean="0">
                <a:effectLst>
                  <a:outerShdw blurRad="38100" dist="38100" dir="2700000" algn="tl">
                    <a:srgbClr val="000000">
                      <a:alpha val="43137"/>
                    </a:srgbClr>
                  </a:outerShdw>
                </a:effectLst>
              </a:rPr>
              <a:t>Les manifestations cutanées et muqueuses:</a:t>
            </a:r>
            <a:r>
              <a:rPr lang="fr-FR" sz="2000" dirty="0" smtClean="0"/>
              <a:t/>
            </a:r>
            <a:br>
              <a:rPr lang="fr-FR" sz="2000" dirty="0" smtClean="0"/>
            </a:br>
            <a:r>
              <a:rPr lang="fr-FR" sz="2000" dirty="0" smtClean="0"/>
              <a:t>- </a:t>
            </a:r>
            <a:r>
              <a:rPr lang="fr-FR" sz="2000" b="1" dirty="0" err="1" smtClean="0"/>
              <a:t>Herpangine</a:t>
            </a:r>
            <a:r>
              <a:rPr lang="fr-FR" sz="2000" dirty="0" smtClean="0"/>
              <a:t> : </a:t>
            </a:r>
            <a:r>
              <a:rPr lang="fr-FR" sz="2000" dirty="0" err="1" smtClean="0"/>
              <a:t>Coxsackievirus</a:t>
            </a:r>
            <a:r>
              <a:rPr lang="fr-FR" sz="2000" dirty="0" smtClean="0"/>
              <a:t> A.</a:t>
            </a:r>
            <a:br>
              <a:rPr lang="fr-FR" sz="2000" dirty="0" smtClean="0"/>
            </a:br>
            <a:r>
              <a:rPr lang="fr-FR" sz="2000" dirty="0" smtClean="0"/>
              <a:t>- </a:t>
            </a:r>
            <a:r>
              <a:rPr lang="fr-FR" sz="2000" b="1" dirty="0" smtClean="0"/>
              <a:t>Syndrome main-pied-bouche</a:t>
            </a:r>
            <a:r>
              <a:rPr lang="fr-FR" sz="2000" dirty="0" smtClean="0"/>
              <a:t> : </a:t>
            </a:r>
            <a:r>
              <a:rPr lang="fr-FR" sz="2000" dirty="0" err="1" smtClean="0"/>
              <a:t>Coxsackie</a:t>
            </a:r>
            <a:r>
              <a:rPr lang="fr-FR" sz="2000" dirty="0" smtClean="0"/>
              <a:t> A9, A16 </a:t>
            </a:r>
            <a:br>
              <a:rPr lang="fr-FR" sz="2000" dirty="0" smtClean="0"/>
            </a:br>
            <a:r>
              <a:rPr lang="fr-FR" sz="2000" dirty="0" smtClean="0"/>
              <a:t>- </a:t>
            </a:r>
            <a:r>
              <a:rPr lang="fr-FR" sz="2000" b="1" dirty="0" smtClean="0"/>
              <a:t>Eruptions cutanées</a:t>
            </a:r>
            <a:r>
              <a:rPr lang="fr-FR" sz="2000" dirty="0" smtClean="0"/>
              <a:t> : surtout </a:t>
            </a:r>
            <a:r>
              <a:rPr lang="fr-FR" sz="2000" dirty="0" err="1" smtClean="0"/>
              <a:t>Echovirus</a:t>
            </a:r>
            <a:r>
              <a:rPr lang="fr-FR" sz="2000" dirty="0" smtClean="0"/>
              <a:t> 9.</a:t>
            </a:r>
            <a:br>
              <a:rPr lang="fr-FR" sz="2000" dirty="0" smtClean="0"/>
            </a:br>
            <a:r>
              <a:rPr lang="fr-FR" sz="2000" dirty="0" smtClean="0"/>
              <a:t>- Exanthème de Boston (</a:t>
            </a:r>
            <a:r>
              <a:rPr lang="fr-FR" sz="2000" dirty="0" err="1" smtClean="0"/>
              <a:t>echovirus</a:t>
            </a:r>
            <a:r>
              <a:rPr lang="fr-FR" sz="2000" dirty="0" smtClean="0"/>
              <a:t> 16)</a:t>
            </a:r>
            <a:br>
              <a:rPr lang="fr-FR" sz="2000" dirty="0" smtClean="0"/>
            </a:br>
            <a:r>
              <a:rPr lang="fr-FR" sz="2000" dirty="0" smtClean="0"/>
              <a:t>- Conjonctivites hémorragiques (entérovirus 70, </a:t>
            </a:r>
            <a:r>
              <a:rPr lang="fr-FR" sz="2000" dirty="0" err="1" smtClean="0"/>
              <a:t>coxsackievirus</a:t>
            </a:r>
            <a:r>
              <a:rPr lang="fr-FR" sz="2000" dirty="0" smtClean="0"/>
              <a:t> A24)</a:t>
            </a:r>
          </a:p>
          <a:p>
            <a:pPr>
              <a:buNone/>
            </a:pPr>
            <a:r>
              <a:rPr lang="fr-FR" sz="2000" dirty="0" smtClean="0"/>
              <a:t>      </a:t>
            </a:r>
            <a:r>
              <a:rPr lang="fr-FR" sz="2000" u="sng" dirty="0" smtClean="0">
                <a:effectLst>
                  <a:outerShdw blurRad="38100" dist="38100" dir="2700000" algn="tl">
                    <a:srgbClr val="000000">
                      <a:alpha val="43137"/>
                    </a:srgbClr>
                  </a:outerShdw>
                </a:effectLst>
              </a:rPr>
              <a:t>Les rhinopharyngites et infections respiratoires</a:t>
            </a:r>
            <a:r>
              <a:rPr lang="fr-FR" sz="2000" dirty="0" smtClean="0"/>
              <a:t/>
            </a:r>
            <a:br>
              <a:rPr lang="fr-FR" sz="2000" dirty="0" smtClean="0"/>
            </a:br>
            <a:r>
              <a:rPr lang="fr-FR" sz="2000" dirty="0" smtClean="0"/>
              <a:t>- Coryza (nombreux </a:t>
            </a:r>
            <a:r>
              <a:rPr lang="fr-FR" sz="2000" dirty="0" err="1" smtClean="0"/>
              <a:t>sérotypes</a:t>
            </a:r>
            <a:r>
              <a:rPr lang="fr-FR" sz="2000" dirty="0" smtClean="0"/>
              <a:t>),</a:t>
            </a:r>
            <a:br>
              <a:rPr lang="fr-FR" sz="2000" dirty="0" smtClean="0"/>
            </a:br>
            <a:r>
              <a:rPr lang="fr-FR" sz="2000" dirty="0" smtClean="0"/>
              <a:t>- Bronchiolites (entérovirus 68).</a:t>
            </a:r>
          </a:p>
          <a:p>
            <a:pPr>
              <a:buNone/>
            </a:pPr>
            <a:r>
              <a:rPr lang="fr-FR" sz="2000" dirty="0" smtClean="0"/>
              <a:t>      </a:t>
            </a:r>
            <a:r>
              <a:rPr lang="fr-FR" sz="2000" u="sng" dirty="0" smtClean="0">
                <a:effectLst>
                  <a:outerShdw blurRad="38100" dist="38100" dir="2700000" algn="tl">
                    <a:srgbClr val="000000">
                      <a:alpha val="43137"/>
                    </a:srgbClr>
                  </a:outerShdw>
                </a:effectLst>
              </a:rPr>
              <a:t>Les infections néonatales</a:t>
            </a:r>
            <a:r>
              <a:rPr lang="fr-FR" sz="2000" dirty="0" smtClean="0"/>
              <a:t/>
            </a:r>
            <a:br>
              <a:rPr lang="fr-FR" sz="2000" dirty="0" smtClean="0"/>
            </a:br>
            <a:r>
              <a:rPr lang="fr-FR" sz="2000" dirty="0" smtClean="0"/>
              <a:t>- Fièvre, tableau de septicémie avec atteinte poly-viscérale. </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u="sng" dirty="0" smtClean="0"/>
              <a:t>La poliomyélite antérieure aiguë:</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r>
              <a:rPr lang="fr-FR" sz="2000" dirty="0" smtClean="0"/>
              <a:t>Les infections à poliovirus sont le plus souvent limitées (« poliomyélite abortive ») : fièvre avec symptomatologie intestinale, plus rarement méningite</a:t>
            </a:r>
            <a:r>
              <a:rPr lang="fr-FR" sz="2000" b="1" dirty="0" smtClean="0"/>
              <a:t>.</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b="1" dirty="0" smtClean="0"/>
              <a:t> </a:t>
            </a:r>
            <a:r>
              <a:rPr lang="fr-FR" sz="2400" u="sng" dirty="0" smtClean="0"/>
              <a:t>Diagnostic virologique</a:t>
            </a:r>
            <a:r>
              <a:rPr lang="fr-FR" sz="2400" b="1" u="sng" dirty="0" smtClean="0"/>
              <a:t>:</a:t>
            </a:r>
            <a:endParaRPr lang="fr-FR" sz="2400"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a:r>
            <a:br>
              <a:rPr lang="fr-FR" sz="2000" dirty="0" smtClean="0"/>
            </a:br>
            <a:r>
              <a:rPr lang="fr-FR" sz="2000" u="sng" dirty="0" smtClean="0">
                <a:effectLst>
                  <a:outerShdw blurRad="38100" dist="38100" dir="2700000" algn="tl">
                    <a:srgbClr val="000000">
                      <a:alpha val="43137"/>
                    </a:srgbClr>
                  </a:outerShdw>
                </a:effectLst>
              </a:rPr>
              <a:t>1. Contexte du diagnostic:</a:t>
            </a:r>
            <a:r>
              <a:rPr lang="fr-FR" sz="2000" b="1" dirty="0" smtClean="0"/>
              <a:t/>
            </a:r>
            <a:br>
              <a:rPr lang="fr-FR" sz="2000" b="1" dirty="0" smtClean="0"/>
            </a:br>
            <a:r>
              <a:rPr lang="fr-FR" sz="2000" dirty="0" smtClean="0"/>
              <a:t>Les sites de multiplication sont principalement situés au niveau </a:t>
            </a:r>
          </a:p>
          <a:p>
            <a:pPr>
              <a:buNone/>
            </a:pPr>
            <a:r>
              <a:rPr lang="fr-FR" sz="2000" dirty="0" smtClean="0"/>
              <a:t>      des voies digestives et respiratoires. </a:t>
            </a:r>
          </a:p>
          <a:p>
            <a:pPr>
              <a:buNone/>
            </a:pPr>
            <a:r>
              <a:rPr lang="fr-FR" sz="2000" dirty="0" smtClean="0"/>
              <a:t>      - l’isolement d’un entérovirus de ces sites « non stériles » ne représente pas une preuve formelle de sa responsabilité dans l’origine de la maladie.</a:t>
            </a:r>
          </a:p>
          <a:p>
            <a:pPr>
              <a:buNone/>
            </a:pPr>
            <a:r>
              <a:rPr lang="fr-FR" sz="2000" dirty="0" smtClean="0"/>
              <a:t>      - L’isolement à partir du LCR, de la conjonctive, de liquide vésiculaire ou amniotique: incriminé. </a:t>
            </a:r>
            <a:br>
              <a:rPr lang="fr-FR" sz="2000" dirty="0" smtClean="0"/>
            </a:br>
            <a:r>
              <a:rPr lang="fr-FR" sz="2000" dirty="0" smtClean="0"/>
              <a:t>Les infections à entérovirus sont courantes, souvent asymptomatiques ou sans caractères pathognomoniques. </a:t>
            </a:r>
          </a:p>
          <a:p>
            <a:pPr>
              <a:buNone/>
            </a:pPr>
            <a:r>
              <a:rPr lang="fr-FR" sz="2000" dirty="0" smtClean="0"/>
              <a:t>      Le prélèvement peut être tardif et réduire les chances de détecter le virus.</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Diagnostic Direct:</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effectLst>
                  <a:outerShdw blurRad="38100" dist="38100" dir="2700000" algn="tl">
                    <a:srgbClr val="000000">
                      <a:alpha val="43137"/>
                    </a:srgbClr>
                  </a:outerShdw>
                </a:effectLst>
              </a:rPr>
              <a:t>      </a:t>
            </a:r>
            <a:r>
              <a:rPr lang="fr-FR" sz="2000" u="sng" dirty="0" smtClean="0">
                <a:effectLst>
                  <a:outerShdw blurRad="38100" dist="38100" dir="2700000" algn="tl">
                    <a:srgbClr val="000000">
                      <a:alpha val="43137"/>
                    </a:srgbClr>
                  </a:outerShdw>
                </a:effectLst>
              </a:rPr>
              <a:t>les prélèvements:</a:t>
            </a:r>
            <a:r>
              <a:rPr lang="fr-FR" sz="2000" b="1" i="1" dirty="0" smtClean="0"/>
              <a:t/>
            </a:r>
            <a:br>
              <a:rPr lang="fr-FR" sz="2000" b="1" i="1" dirty="0" smtClean="0"/>
            </a:br>
            <a:r>
              <a:rPr lang="fr-FR" sz="2000" dirty="0" smtClean="0"/>
              <a:t>Effectués </a:t>
            </a:r>
            <a:r>
              <a:rPr lang="fr-FR" sz="2000" b="1" dirty="0" smtClean="0"/>
              <a:t>au début des signes cliniques</a:t>
            </a:r>
            <a:r>
              <a:rPr lang="fr-FR" sz="2000" dirty="0" smtClean="0"/>
              <a:t> au niveau:</a:t>
            </a:r>
          </a:p>
          <a:p>
            <a:pPr>
              <a:buNone/>
            </a:pPr>
            <a:r>
              <a:rPr lang="fr-FR" sz="2000" dirty="0" smtClean="0"/>
              <a:t>      des </a:t>
            </a:r>
            <a:r>
              <a:rPr lang="fr-FR" sz="2000" b="1" dirty="0" smtClean="0"/>
              <a:t>selles</a:t>
            </a:r>
            <a:r>
              <a:rPr lang="fr-FR" sz="2000" dirty="0" smtClean="0"/>
              <a:t>, de la </a:t>
            </a:r>
            <a:r>
              <a:rPr lang="fr-FR" sz="2000" b="1" dirty="0" smtClean="0"/>
              <a:t>gorge</a:t>
            </a:r>
            <a:r>
              <a:rPr lang="fr-FR" sz="2000" dirty="0" smtClean="0"/>
              <a:t>, </a:t>
            </a:r>
            <a:r>
              <a:rPr lang="fr-FR" sz="2000" b="1" dirty="0" smtClean="0"/>
              <a:t>LCR</a:t>
            </a:r>
            <a:r>
              <a:rPr lang="fr-FR" sz="2000" dirty="0" smtClean="0"/>
              <a:t>, </a:t>
            </a:r>
            <a:r>
              <a:rPr lang="fr-FR" sz="2000" b="1" dirty="0" smtClean="0"/>
              <a:t>lésions </a:t>
            </a:r>
            <a:r>
              <a:rPr lang="fr-FR" sz="2000" b="1" dirty="0" err="1" smtClean="0"/>
              <a:t>cutanéo</a:t>
            </a:r>
            <a:r>
              <a:rPr lang="fr-FR" sz="2000" b="1" dirty="0" smtClean="0"/>
              <a:t>-muqueuses, conjonctives </a:t>
            </a:r>
            <a:r>
              <a:rPr lang="fr-FR" sz="2000" dirty="0" smtClean="0"/>
              <a:t>et </a:t>
            </a:r>
            <a:r>
              <a:rPr lang="fr-FR" sz="2000" b="1" dirty="0" smtClean="0"/>
              <a:t>liquide amniotique</a:t>
            </a:r>
            <a:r>
              <a:rPr lang="fr-FR" sz="2000" dirty="0" smtClean="0"/>
              <a:t>.</a:t>
            </a:r>
            <a:br>
              <a:rPr lang="fr-FR" sz="2000" dirty="0" smtClean="0"/>
            </a:br>
            <a:r>
              <a:rPr lang="fr-FR" sz="2000" dirty="0" smtClean="0"/>
              <a:t/>
            </a:r>
            <a:br>
              <a:rPr lang="fr-FR" sz="2000" dirty="0" smtClean="0"/>
            </a:br>
            <a:endParaRPr lang="fr-FR" sz="2000" dirty="0" smtClean="0"/>
          </a:p>
          <a:p>
            <a:pPr>
              <a:buNone/>
            </a:pPr>
            <a:r>
              <a:rPr lang="fr-FR" sz="2000" b="1" i="1" dirty="0" smtClean="0"/>
              <a:t>      </a:t>
            </a:r>
            <a:r>
              <a:rPr lang="fr-FR" sz="2000" u="sng" dirty="0" smtClean="0">
                <a:effectLst>
                  <a:outerShdw blurRad="38100" dist="38100" dir="2700000" algn="tl">
                    <a:srgbClr val="000000">
                      <a:alpha val="43137"/>
                    </a:srgbClr>
                  </a:outerShdw>
                </a:effectLst>
              </a:rPr>
              <a:t>l'isolement des entérovirus sur cultures cellulaires:</a:t>
            </a:r>
            <a:r>
              <a:rPr lang="fr-FR" sz="2000" b="1" i="1" dirty="0" smtClean="0"/>
              <a:t/>
            </a:r>
            <a:br>
              <a:rPr lang="fr-FR" sz="2000" b="1" i="1" dirty="0" smtClean="0"/>
            </a:br>
            <a:r>
              <a:rPr lang="fr-FR" sz="2000" dirty="0" smtClean="0"/>
              <a:t>Technique de référence par sa sensibilité. </a:t>
            </a:r>
          </a:p>
          <a:p>
            <a:pPr>
              <a:buNone/>
            </a:pPr>
            <a:r>
              <a:rPr lang="fr-FR" sz="2000" dirty="0" smtClean="0"/>
              <a:t>       elle</a:t>
            </a:r>
            <a:r>
              <a:rPr lang="fr-FR" sz="2000" b="1" i="1" dirty="0" smtClean="0"/>
              <a:t> </a:t>
            </a:r>
            <a:r>
              <a:rPr lang="fr-FR" sz="2000" dirty="0" smtClean="0"/>
              <a:t>nécessite l'ensemencement de plusieurs lignées cellulaire et certains virus ne cultivent pas (</a:t>
            </a:r>
            <a:r>
              <a:rPr lang="fr-FR" sz="2000" dirty="0" err="1" smtClean="0"/>
              <a:t>coxsackievirus</a:t>
            </a:r>
            <a:r>
              <a:rPr lang="fr-FR" sz="2000" dirty="0" smtClean="0"/>
              <a:t> A notamment).</a:t>
            </a:r>
            <a:br>
              <a:rPr lang="fr-FR" sz="2000" dirty="0" smtClean="0"/>
            </a:br>
            <a:r>
              <a:rPr lang="fr-FR" sz="2000" dirty="0" smtClean="0"/>
              <a:t>Le diagnostic est orienté par l’effet </a:t>
            </a:r>
            <a:r>
              <a:rPr lang="fr-FR" sz="2000" dirty="0" err="1" smtClean="0"/>
              <a:t>cytopathique</a:t>
            </a:r>
            <a:r>
              <a:rPr lang="fr-FR" sz="2000" dirty="0" smtClean="0"/>
              <a:t> ;</a:t>
            </a:r>
          </a:p>
          <a:p>
            <a:pPr>
              <a:buNone/>
            </a:pPr>
            <a:r>
              <a:rPr lang="fr-FR" sz="2000" dirty="0" smtClean="0"/>
              <a:t>       il est confirmé par un anticorps monoclonal reconnaissant la plupart des entérovirus.</a:t>
            </a:r>
            <a:br>
              <a:rPr lang="fr-FR" sz="2000" dirty="0" smtClean="0"/>
            </a:br>
            <a:endParaRPr lang="fr-FR" sz="2000" dirty="0" smtClean="0"/>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Diagnostic Direct:</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a:t>
            </a:r>
            <a:r>
              <a:rPr lang="fr-FR" sz="2000" u="sng" dirty="0" smtClean="0"/>
              <a:t>L’identification du </a:t>
            </a:r>
            <a:r>
              <a:rPr lang="fr-FR" sz="2000" u="sng" dirty="0" err="1" smtClean="0"/>
              <a:t>sérotype</a:t>
            </a:r>
            <a:r>
              <a:rPr lang="fr-FR" sz="2000" dirty="0" smtClean="0"/>
              <a:t> par:</a:t>
            </a:r>
          </a:p>
          <a:p>
            <a:pPr>
              <a:buNone/>
            </a:pPr>
            <a:r>
              <a:rPr lang="fr-FR" sz="2000" dirty="0" smtClean="0"/>
              <a:t>       </a:t>
            </a:r>
            <a:r>
              <a:rPr lang="fr-FR" sz="2000" dirty="0" err="1" smtClean="0"/>
              <a:t>séroneutralisation</a:t>
            </a:r>
            <a:r>
              <a:rPr lang="fr-FR" sz="2000" dirty="0" smtClean="0"/>
              <a:t> à l’aide de pool d’antisérums (pools de Lim, </a:t>
            </a:r>
            <a:r>
              <a:rPr lang="fr-FR" sz="2000" dirty="0" err="1" smtClean="0"/>
              <a:t>Benyesh</a:t>
            </a:r>
            <a:r>
              <a:rPr lang="fr-FR" sz="2000" dirty="0" smtClean="0"/>
              <a:t>-</a:t>
            </a:r>
            <a:r>
              <a:rPr lang="fr-FR" sz="2000" dirty="0" err="1" smtClean="0"/>
              <a:t>Melnick</a:t>
            </a:r>
            <a:r>
              <a:rPr lang="fr-FR" sz="2000" dirty="0" smtClean="0"/>
              <a:t>).</a:t>
            </a:r>
            <a:br>
              <a:rPr lang="fr-FR" sz="2000" dirty="0" smtClean="0"/>
            </a:br>
            <a:endParaRPr lang="fr-FR" sz="2000" dirty="0" smtClean="0"/>
          </a:p>
          <a:p>
            <a:pPr>
              <a:buNone/>
            </a:pPr>
            <a:r>
              <a:rPr lang="fr-FR" sz="2000" dirty="0" smtClean="0"/>
              <a:t>      -</a:t>
            </a:r>
            <a:r>
              <a:rPr lang="fr-FR" sz="2000" u="sng" dirty="0" smtClean="0">
                <a:effectLst>
                  <a:outerShdw blurRad="38100" dist="38100" dir="2700000" algn="tl">
                    <a:srgbClr val="000000">
                      <a:alpha val="43137"/>
                    </a:srgbClr>
                  </a:outerShdw>
                </a:effectLst>
              </a:rPr>
              <a:t>la détection du génome des entérovirus par RT-PCR:</a:t>
            </a:r>
            <a:r>
              <a:rPr lang="fr-FR" sz="2000" dirty="0" smtClean="0"/>
              <a:t/>
            </a:r>
            <a:br>
              <a:rPr lang="fr-FR" sz="2000" dirty="0" smtClean="0"/>
            </a:br>
            <a:r>
              <a:rPr lang="fr-FR" sz="2000" dirty="0" smtClean="0"/>
              <a:t>des amorces hybridant des régions conservées de l’extrémité 5’ non codante: utilisée.</a:t>
            </a:r>
          </a:p>
          <a:p>
            <a:pPr>
              <a:buNone/>
            </a:pPr>
            <a:r>
              <a:rPr lang="fr-FR" sz="2000" dirty="0" smtClean="0"/>
              <a:t>      Technique utilisée pour la détection des </a:t>
            </a:r>
            <a:r>
              <a:rPr lang="fr-FR" sz="2000" dirty="0" smtClean="0">
                <a:solidFill>
                  <a:srgbClr val="C00000"/>
                </a:solidFill>
              </a:rPr>
              <a:t>entérovirus dans le LCR. </a:t>
            </a:r>
            <a:br>
              <a:rPr lang="fr-FR" sz="2000" dirty="0" smtClean="0">
                <a:solidFill>
                  <a:srgbClr val="C00000"/>
                </a:solidFill>
              </a:rPr>
            </a:br>
            <a:endParaRPr lang="fr-FR" sz="2000" dirty="0" smtClean="0">
              <a:solidFill>
                <a:srgbClr val="C00000"/>
              </a:solidFill>
            </a:endParaRPr>
          </a:p>
          <a:p>
            <a:pPr>
              <a:buNone/>
            </a:pPr>
            <a:r>
              <a:rPr lang="fr-FR" sz="2000" dirty="0" smtClean="0"/>
              <a:t>      NB: L'isolement d'un poliovirus doit entraîner une déclaration aux autorités sanitaires, la confirmation du diagnostic et la caractérisation de la souche par un Centre de Référence.</a:t>
            </a:r>
          </a:p>
          <a:p>
            <a:endParaRPr lang="fr-FR" sz="2000" dirty="0" smtClean="0"/>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42918"/>
            <a:ext cx="9144000" cy="6215082"/>
          </a:xfrm>
        </p:spPr>
        <p:txBody>
          <a:bodyPr>
            <a:normAutofit/>
          </a:bodyPr>
          <a:lstStyle/>
          <a:p>
            <a:pPr>
              <a:buNone/>
            </a:pPr>
            <a:r>
              <a:rPr lang="fr-FR" sz="2000" b="1" dirty="0" smtClean="0"/>
              <a:t>      </a:t>
            </a:r>
            <a:r>
              <a:rPr lang="fr-FR" sz="2000" u="sng" dirty="0" smtClean="0"/>
              <a:t>Diagnostic indirect</a:t>
            </a:r>
            <a:r>
              <a:rPr lang="fr-FR" sz="2000" dirty="0" smtClean="0"/>
              <a:t/>
            </a:r>
            <a:br>
              <a:rPr lang="fr-FR" sz="2000" dirty="0" smtClean="0"/>
            </a:br>
            <a:r>
              <a:rPr lang="fr-FR" sz="2000" b="1" i="1" dirty="0" smtClean="0"/>
              <a:t>Dans le cadre d'une infection aiguë</a:t>
            </a:r>
            <a:r>
              <a:rPr lang="fr-FR" sz="2000" dirty="0" smtClean="0"/>
              <a:t>, le titrage des anticorps dans une réaction de neutralisation n'a d'intérêt que si l'on a isolé un entérovirus chez le patient.</a:t>
            </a:r>
            <a:br>
              <a:rPr lang="fr-FR" sz="2000" dirty="0" smtClean="0"/>
            </a:br>
            <a:r>
              <a:rPr lang="fr-FR" sz="2000" dirty="0" smtClean="0"/>
              <a:t/>
            </a:r>
            <a:br>
              <a:rPr lang="fr-FR" sz="2000" dirty="0" smtClean="0"/>
            </a:br>
            <a:endParaRPr lang="fr-FR" sz="2000" dirty="0" smtClean="0"/>
          </a:p>
          <a:p>
            <a:pPr>
              <a:buNone/>
            </a:pPr>
            <a:r>
              <a:rPr lang="fr-FR" sz="2000" dirty="0" smtClean="0">
                <a:effectLst>
                  <a:outerShdw blurRad="38100" dist="38100" dir="2700000" algn="tl">
                    <a:srgbClr val="000000">
                      <a:alpha val="43137"/>
                    </a:srgbClr>
                  </a:outerShdw>
                </a:effectLst>
              </a:rPr>
              <a:t>       </a:t>
            </a:r>
            <a:r>
              <a:rPr lang="fr-FR" sz="2000" u="sng" dirty="0" smtClean="0">
                <a:effectLst>
                  <a:outerShdw blurRad="38100" dist="38100" dir="2700000" algn="tl">
                    <a:srgbClr val="000000">
                      <a:alpha val="43137"/>
                    </a:srgbClr>
                  </a:outerShdw>
                </a:effectLst>
              </a:rPr>
              <a:t>Principales indications: </a:t>
            </a:r>
            <a:r>
              <a:rPr lang="fr-FR" sz="2000" dirty="0" smtClean="0">
                <a:effectLst>
                  <a:outerShdw blurRad="38100" dist="38100" dir="2700000" algn="tl">
                    <a:srgbClr val="000000">
                      <a:alpha val="43137"/>
                    </a:srgbClr>
                  </a:outerShdw>
                </a:effectLst>
              </a:rPr>
              <a:t/>
            </a:r>
            <a:br>
              <a:rPr lang="fr-FR" sz="2000" dirty="0" smtClean="0">
                <a:effectLst>
                  <a:outerShdw blurRad="38100" dist="38100" dir="2700000" algn="tl">
                    <a:srgbClr val="000000">
                      <a:alpha val="43137"/>
                    </a:srgbClr>
                  </a:outerShdw>
                </a:effectLst>
              </a:rPr>
            </a:br>
            <a:r>
              <a:rPr lang="fr-FR" sz="2000" dirty="0" smtClean="0"/>
              <a:t/>
            </a:r>
            <a:br>
              <a:rPr lang="fr-FR" sz="2000" dirty="0" smtClean="0"/>
            </a:br>
            <a:r>
              <a:rPr lang="fr-FR" sz="2000" dirty="0" smtClean="0"/>
              <a:t>· affection </a:t>
            </a:r>
            <a:r>
              <a:rPr lang="fr-FR" sz="2000" dirty="0" err="1" smtClean="0"/>
              <a:t>neuroméningée</a:t>
            </a:r>
            <a:r>
              <a:rPr lang="fr-FR" sz="2000" dirty="0" smtClean="0"/>
              <a:t> aiguë</a:t>
            </a:r>
            <a:br>
              <a:rPr lang="fr-FR" sz="2000" dirty="0" smtClean="0"/>
            </a:br>
            <a:r>
              <a:rPr lang="fr-FR" sz="2000" dirty="0" smtClean="0"/>
              <a:t>· infection </a:t>
            </a:r>
            <a:r>
              <a:rPr lang="fr-FR" sz="2000" dirty="0" err="1" smtClean="0"/>
              <a:t>maternofoatale</a:t>
            </a:r>
            <a:r>
              <a:rPr lang="fr-FR" sz="2000" dirty="0" smtClean="0"/>
              <a:t> ou néonatale</a:t>
            </a:r>
            <a:br>
              <a:rPr lang="fr-FR" sz="2000" dirty="0" smtClean="0"/>
            </a:br>
            <a:r>
              <a:rPr lang="fr-FR" sz="2000" dirty="0" smtClean="0"/>
              <a:t>· myocardite/péricardite aiguë</a:t>
            </a:r>
            <a:br>
              <a:rPr lang="fr-FR" sz="2000" dirty="0" smtClean="0"/>
            </a:br>
            <a:r>
              <a:rPr lang="fr-FR" sz="2000" dirty="0" smtClean="0"/>
              <a:t>· fièvre éruptive chez la femme enceinte (diagnostic différentiel avec la rubéole)</a:t>
            </a:r>
            <a:br>
              <a:rPr lang="fr-FR" sz="2000" dirty="0" smtClean="0"/>
            </a:br>
            <a:r>
              <a:rPr lang="fr-FR" sz="2000" dirty="0" smtClean="0"/>
              <a:t>· paralysie flasque aiguë. </a:t>
            </a:r>
            <a:br>
              <a:rPr lang="fr-FR" sz="2000" dirty="0" smtClean="0"/>
            </a:br>
            <a:r>
              <a:rPr lang="fr-FR" sz="2000" dirty="0" smtClean="0"/>
              <a:t>· infection chez l’immunodéprimé (prélèvements multiples).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14356"/>
            <a:ext cx="9144000" cy="6143644"/>
          </a:xfrm>
        </p:spPr>
        <p:txBody>
          <a:bodyPr>
            <a:normAutofit/>
          </a:bodyPr>
          <a:lstStyle/>
          <a:p>
            <a:pPr>
              <a:buNone/>
            </a:pPr>
            <a:r>
              <a:rPr lang="fr-FR" sz="2000" b="1" dirty="0" smtClean="0"/>
              <a:t>      </a:t>
            </a:r>
            <a:r>
              <a:rPr lang="fr-FR" sz="2600" u="sng" dirty="0" smtClean="0"/>
              <a:t>Traitement et prévention:</a:t>
            </a:r>
            <a:r>
              <a:rPr lang="fr-FR" sz="2000" b="1" dirty="0" smtClean="0"/>
              <a:t/>
            </a:r>
            <a:br>
              <a:rPr lang="fr-FR" sz="2000" b="1" dirty="0" smtClean="0"/>
            </a:br>
            <a:r>
              <a:rPr lang="fr-FR" sz="2000" dirty="0" smtClean="0"/>
              <a:t/>
            </a:r>
            <a:br>
              <a:rPr lang="fr-FR" sz="2000" dirty="0" smtClean="0"/>
            </a:br>
            <a:r>
              <a:rPr lang="fr-FR" sz="2000" dirty="0" smtClean="0"/>
              <a:t>Aucun traitement antiviral efficace.</a:t>
            </a:r>
            <a:br>
              <a:rPr lang="fr-FR" sz="2000" dirty="0" smtClean="0"/>
            </a:br>
            <a:r>
              <a:rPr lang="fr-FR" sz="2000" dirty="0" smtClean="0"/>
              <a:t/>
            </a:r>
            <a:br>
              <a:rPr lang="fr-FR" sz="2000" dirty="0" smtClean="0"/>
            </a:br>
            <a:r>
              <a:rPr lang="fr-FR" sz="2600" u="sng" dirty="0" smtClean="0"/>
              <a:t>Prévention : la vaccination antipoliomyélitique:</a:t>
            </a:r>
            <a:br>
              <a:rPr lang="fr-FR" sz="2600" u="sng" dirty="0" smtClean="0"/>
            </a:br>
            <a:endParaRPr lang="fr-FR" sz="2600" u="sng" dirty="0" smtClean="0"/>
          </a:p>
          <a:p>
            <a:pPr>
              <a:buNone/>
            </a:pPr>
            <a:r>
              <a:rPr lang="fr-FR" sz="2000" b="1" dirty="0" smtClean="0"/>
              <a:t>      -Vaccin inactivé (vaccin </a:t>
            </a:r>
            <a:r>
              <a:rPr lang="fr-FR" sz="2000" b="1" dirty="0" err="1" smtClean="0"/>
              <a:t>Salk</a:t>
            </a:r>
            <a:r>
              <a:rPr lang="fr-FR" sz="2000" b="1" dirty="0" smtClean="0"/>
              <a:t>)</a:t>
            </a:r>
            <a:br>
              <a:rPr lang="fr-FR" sz="2000" b="1" dirty="0" smtClean="0"/>
            </a:br>
            <a:r>
              <a:rPr lang="fr-FR" sz="2000" dirty="0" smtClean="0"/>
              <a:t>Contient les trois </a:t>
            </a:r>
            <a:r>
              <a:rPr lang="fr-FR" sz="2000" dirty="0" err="1" smtClean="0"/>
              <a:t>sérotypes</a:t>
            </a:r>
            <a:r>
              <a:rPr lang="fr-FR" sz="2000" dirty="0" smtClean="0"/>
              <a:t> de poliovirus, inactivé par la bêta-</a:t>
            </a:r>
            <a:r>
              <a:rPr lang="fr-FR" sz="2000" dirty="0" err="1" smtClean="0"/>
              <a:t>propiolactone</a:t>
            </a:r>
            <a:r>
              <a:rPr lang="fr-FR" sz="2000" dirty="0" smtClean="0"/>
              <a:t>.</a:t>
            </a:r>
            <a:br>
              <a:rPr lang="fr-FR" sz="2000" dirty="0" smtClean="0"/>
            </a:br>
            <a:r>
              <a:rPr lang="fr-FR" sz="2000" dirty="0" smtClean="0"/>
              <a:t>Innocuité absolue.</a:t>
            </a:r>
            <a:br>
              <a:rPr lang="fr-FR" sz="2000" dirty="0" smtClean="0"/>
            </a:br>
            <a:r>
              <a:rPr lang="fr-FR" sz="2000" dirty="0" smtClean="0"/>
              <a:t>N’empêche pas l’implantation d’un virus sauvage.</a:t>
            </a:r>
            <a:br>
              <a:rPr lang="fr-FR" sz="2000" dirty="0" smtClean="0"/>
            </a:br>
            <a:r>
              <a:rPr lang="fr-FR" sz="2000" dirty="0" smtClean="0"/>
              <a:t/>
            </a:r>
            <a:br>
              <a:rPr lang="fr-FR" sz="2000" dirty="0" smtClean="0"/>
            </a:br>
            <a:endParaRPr lang="fr-FR" sz="2000" dirty="0" smtClean="0"/>
          </a:p>
          <a:p>
            <a:pPr>
              <a:buNone/>
            </a:pPr>
            <a:r>
              <a:rPr lang="fr-FR" sz="2000" b="1" dirty="0" smtClean="0"/>
              <a:t>      -Vaccin vivant atténué (vaccin Sabin)</a:t>
            </a:r>
            <a:br>
              <a:rPr lang="fr-FR" sz="2000" b="1" dirty="0" smtClean="0"/>
            </a:br>
            <a:r>
              <a:rPr lang="fr-FR" sz="2000" dirty="0" smtClean="0"/>
              <a:t>Contient des souches de poliovirus type 1, 2, 3 ayant perdu leur </a:t>
            </a:r>
            <a:r>
              <a:rPr lang="fr-FR" sz="2000" dirty="0" err="1" smtClean="0"/>
              <a:t>neurovirulence</a:t>
            </a:r>
            <a:r>
              <a:rPr lang="fr-FR" sz="2000" dirty="0" smtClean="0"/>
              <a:t>.</a:t>
            </a:r>
            <a:br>
              <a:rPr lang="fr-FR" sz="2000" dirty="0" smtClean="0"/>
            </a:br>
            <a:r>
              <a:rPr lang="fr-FR" sz="2000" dirty="0" smtClean="0"/>
              <a:t>N’est plus utilisé sauf en cas d’épidémie.</a:t>
            </a:r>
            <a:br>
              <a:rPr lang="fr-FR" sz="2000" dirty="0" smtClean="0"/>
            </a:br>
            <a:endParaRPr lang="fr-FR" sz="2000" dirty="0" smtClean="0"/>
          </a:p>
          <a:p>
            <a:pPr>
              <a:buNone/>
            </a:pPr>
            <a:r>
              <a:rPr lang="fr-FR" sz="2000" b="1"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Le Rotavirus:</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a:t>
            </a:r>
            <a:r>
              <a:rPr lang="fr-FR" sz="2400" u="sng" dirty="0" smtClean="0"/>
              <a:t>La Taxonomie:</a:t>
            </a:r>
          </a:p>
          <a:p>
            <a:r>
              <a:rPr lang="fr-FR" sz="2000" dirty="0" smtClean="0"/>
              <a:t>Les rotavirus appartiennent à la famille </a:t>
            </a:r>
            <a:r>
              <a:rPr lang="fr-FR" sz="2000" dirty="0" err="1" smtClean="0"/>
              <a:t>Reoviridae</a:t>
            </a:r>
            <a:r>
              <a:rPr lang="fr-FR" sz="2000" dirty="0" smtClean="0"/>
              <a:t>. </a:t>
            </a:r>
          </a:p>
          <a:p>
            <a:r>
              <a:rPr lang="fr-FR" sz="2000" dirty="0" smtClean="0"/>
              <a:t> Le genre Rotavirus comportent 7 groupes distincts notés de A à G et définis par le déterminant antigénique de la protéine interne de la capside (VP6). </a:t>
            </a:r>
          </a:p>
          <a:p>
            <a:r>
              <a:rPr lang="fr-FR" sz="2000" dirty="0" smtClean="0"/>
              <a:t>Seuls les rotavirus des groupes A, B et C sont présents chez l’homme.</a:t>
            </a:r>
          </a:p>
          <a:p>
            <a:r>
              <a:rPr lang="fr-FR" sz="2000" dirty="0" smtClean="0"/>
              <a:t> Les rotavirus du groupe A (RVA): responsables des gastroentérites aiguës épidémiques, sévères chez l’enfant en bas âge.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La Structure:</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       </a:t>
            </a:r>
            <a:endParaRPr lang="fr-FR" sz="2000" u="sng" dirty="0" smtClean="0"/>
          </a:p>
          <a:p>
            <a:pPr>
              <a:buNone/>
            </a:pPr>
            <a:r>
              <a:rPr lang="fr-FR" sz="2000" dirty="0" smtClean="0"/>
              <a:t>      Les rotavirus sont des virus non enveloppés dont les particules virales matures en forme de roue mesurent 75nm de diamètre (100nm avec les spicules). </a:t>
            </a:r>
          </a:p>
          <a:p>
            <a:pPr>
              <a:buNone/>
            </a:pPr>
            <a:r>
              <a:rPr lang="fr-FR" sz="2000" dirty="0" smtClean="0"/>
              <a:t>      Ce sont des virus non enveloppés à </a:t>
            </a:r>
            <a:r>
              <a:rPr lang="fr-FR" sz="2000" dirty="0" smtClean="0">
                <a:solidFill>
                  <a:srgbClr val="C00000"/>
                </a:solidFill>
              </a:rPr>
              <a:t>ARN double brin segmentés,</a:t>
            </a:r>
          </a:p>
          <a:p>
            <a:pPr>
              <a:buNone/>
            </a:pPr>
            <a:r>
              <a:rPr lang="fr-FR" sz="2000" dirty="0" smtClean="0"/>
              <a:t>      très résistants à l’inactivation physique.</a:t>
            </a:r>
          </a:p>
          <a:p>
            <a:pPr>
              <a:buNone/>
            </a:pPr>
            <a:r>
              <a:rPr lang="fr-FR" sz="2000" dirty="0" smtClean="0"/>
              <a:t>      Leur capside icosaédrique est formée d’une triple couche de protéines : les couches externe, intermédiaire et interne (ou core). </a:t>
            </a:r>
          </a:p>
          <a:p>
            <a:pPr>
              <a:buNone/>
            </a:pPr>
            <a:r>
              <a:rPr lang="fr-FR" sz="2000" dirty="0" smtClean="0"/>
              <a:t>      Elle contient les enzymes nécessaires à la réplication virale dont une</a:t>
            </a:r>
          </a:p>
          <a:p>
            <a:pPr>
              <a:buNone/>
            </a:pPr>
            <a:r>
              <a:rPr lang="fr-FR" sz="2000" dirty="0" smtClean="0"/>
              <a:t>      </a:t>
            </a:r>
            <a:r>
              <a:rPr lang="fr-FR" sz="2000" dirty="0" smtClean="0">
                <a:solidFill>
                  <a:srgbClr val="7030A0"/>
                </a:solidFill>
              </a:rPr>
              <a:t>ARN-polymérase ARN-dépendante. </a:t>
            </a:r>
          </a:p>
          <a:p>
            <a:pPr>
              <a:buNone/>
            </a:pPr>
            <a:r>
              <a:rPr lang="fr-FR" sz="2000" dirty="0" smtClean="0"/>
              <a:t>      Le génome de rotavirus est constitué de </a:t>
            </a:r>
            <a:r>
              <a:rPr lang="fr-FR" sz="2000" dirty="0" smtClean="0">
                <a:solidFill>
                  <a:srgbClr val="0070C0"/>
                </a:solidFill>
              </a:rPr>
              <a:t>11 segments d’ARN double brin </a:t>
            </a:r>
            <a:r>
              <a:rPr lang="fr-FR" sz="2000" dirty="0" smtClean="0"/>
              <a:t>portant chacun un gène codant pour au moins une protéine. </a:t>
            </a:r>
          </a:p>
          <a:p>
            <a:pPr>
              <a:buNone/>
            </a:pPr>
            <a:r>
              <a:rPr lang="fr-FR" sz="2000" dirty="0" smtClean="0"/>
              <a:t>      Ces protéines virales comprennent:</a:t>
            </a:r>
          </a:p>
          <a:p>
            <a:pPr>
              <a:buNone/>
            </a:pPr>
            <a:r>
              <a:rPr lang="fr-FR" sz="2000" dirty="0" smtClean="0"/>
              <a:t>      six protéines structurales (VP),</a:t>
            </a:r>
          </a:p>
          <a:p>
            <a:pPr>
              <a:buNone/>
            </a:pPr>
            <a:r>
              <a:rPr lang="fr-FR" sz="2000" dirty="0" smtClean="0"/>
              <a:t>      et six protéines non structurales (NSP).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0"/>
            <a:ext cx="8229600" cy="1000108"/>
          </a:xfrm>
        </p:spPr>
        <p:txBody>
          <a:bodyPr>
            <a:normAutofit/>
          </a:bodyPr>
          <a:lstStyle/>
          <a:p>
            <a:r>
              <a:rPr lang="fr-FR" sz="2400" u="sng" dirty="0" smtClean="0"/>
              <a:t>La Structure:</a:t>
            </a:r>
            <a:endParaRPr lang="fr-FR" sz="24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pic>
        <p:nvPicPr>
          <p:cNvPr id="1026" name="Picture 2" descr="Les gastro-entérites virales"/>
          <p:cNvPicPr>
            <a:picLocks noChangeAspect="1" noChangeArrowheads="1"/>
          </p:cNvPicPr>
          <p:nvPr/>
        </p:nvPicPr>
        <p:blipFill>
          <a:blip r:embed="rId2"/>
          <a:srcRect/>
          <a:stretch>
            <a:fillRect/>
          </a:stretch>
        </p:blipFill>
        <p:spPr bwMode="auto">
          <a:xfrm>
            <a:off x="263822" y="1000108"/>
            <a:ext cx="7665764" cy="577836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Les Picornaviridae:</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La famille des Picornaviridae est une famille de virus non enveloppé à ARN simple brin linéaire de </a:t>
            </a:r>
            <a:r>
              <a:rPr lang="fr-FR" sz="2000" dirty="0" err="1" smtClean="0"/>
              <a:t>polarite</a:t>
            </a:r>
            <a:r>
              <a:rPr lang="fr-FR" sz="2000" dirty="0" smtClean="0"/>
              <a:t> positive. Ce sont des virus de petite taille (20 a 30 nm). </a:t>
            </a:r>
          </a:p>
          <a:p>
            <a:pPr>
              <a:buNone/>
            </a:pPr>
            <a:r>
              <a:rPr lang="fr-FR" sz="2000" dirty="0" smtClean="0"/>
              <a:t>Dans cette famille, on distingue différentes espèces :</a:t>
            </a:r>
          </a:p>
          <a:p>
            <a:pPr>
              <a:buNone/>
            </a:pPr>
            <a:r>
              <a:rPr lang="fr-FR" sz="2000" dirty="0" smtClean="0"/>
              <a:t>   L’</a:t>
            </a:r>
            <a:r>
              <a:rPr lang="fr-FR" sz="2000" dirty="0" err="1" smtClean="0"/>
              <a:t>Enterovirus</a:t>
            </a:r>
            <a:r>
              <a:rPr lang="fr-FR" sz="2000" dirty="0" smtClean="0"/>
              <a:t>,</a:t>
            </a:r>
          </a:p>
          <a:p>
            <a:pPr>
              <a:buNone/>
            </a:pPr>
            <a:r>
              <a:rPr lang="fr-FR" sz="2000" dirty="0" smtClean="0"/>
              <a:t>   L’</a:t>
            </a:r>
            <a:r>
              <a:rPr lang="fr-FR" sz="2000" dirty="0" err="1" smtClean="0"/>
              <a:t>Hepatovirus</a:t>
            </a:r>
            <a:r>
              <a:rPr lang="fr-FR" sz="2000" dirty="0" smtClean="0"/>
              <a:t>,</a:t>
            </a:r>
          </a:p>
          <a:p>
            <a:pPr>
              <a:buNone/>
            </a:pPr>
            <a:r>
              <a:rPr lang="fr-FR" sz="2000" dirty="0" smtClean="0"/>
              <a:t>   </a:t>
            </a:r>
            <a:r>
              <a:rPr lang="fr-FR" sz="2000" dirty="0" err="1" smtClean="0"/>
              <a:t>LeCardiovirus</a:t>
            </a:r>
            <a:r>
              <a:rPr lang="fr-FR" sz="2000" dirty="0" smtClean="0"/>
              <a:t>,</a:t>
            </a:r>
          </a:p>
          <a:p>
            <a:pPr>
              <a:buNone/>
            </a:pPr>
            <a:r>
              <a:rPr lang="fr-FR" sz="2000" dirty="0" smtClean="0"/>
              <a:t>   L’ </a:t>
            </a:r>
            <a:r>
              <a:rPr lang="fr-FR" sz="2000" dirty="0" err="1" smtClean="0"/>
              <a:t>Apthovirus</a:t>
            </a:r>
            <a:r>
              <a:rPr lang="fr-FR" sz="2000" dirty="0" smtClean="0"/>
              <a:t>,</a:t>
            </a:r>
          </a:p>
          <a:p>
            <a:pPr>
              <a:buNone/>
            </a:pPr>
            <a:r>
              <a:rPr lang="fr-FR" sz="2000" dirty="0" smtClean="0"/>
              <a:t>   Le </a:t>
            </a:r>
            <a:r>
              <a:rPr lang="fr-FR" sz="2000" dirty="0" err="1" smtClean="0"/>
              <a:t>Parechovirus</a:t>
            </a:r>
            <a:r>
              <a:rPr lang="fr-FR" sz="2000" dirty="0" smtClean="0"/>
              <a:t>,</a:t>
            </a:r>
          </a:p>
          <a:p>
            <a:pPr>
              <a:buNone/>
            </a:pPr>
            <a:r>
              <a:rPr lang="fr-FR" sz="2000" dirty="0" smtClean="0"/>
              <a:t>   L’ </a:t>
            </a:r>
            <a:r>
              <a:rPr lang="fr-FR" sz="2000" dirty="0" err="1" smtClean="0"/>
              <a:t>Erbovirus</a:t>
            </a:r>
            <a:r>
              <a:rPr lang="fr-FR" sz="2000" dirty="0" smtClean="0"/>
              <a:t>,</a:t>
            </a:r>
          </a:p>
          <a:p>
            <a:pPr>
              <a:buNone/>
            </a:pPr>
            <a:r>
              <a:rPr lang="fr-FR" sz="2000" dirty="0" smtClean="0"/>
              <a:t>   </a:t>
            </a:r>
            <a:r>
              <a:rPr lang="fr-FR" sz="2000" dirty="0" err="1" smtClean="0"/>
              <a:t>LeKobuvirus</a:t>
            </a:r>
            <a:r>
              <a:rPr lang="fr-FR" sz="2000" dirty="0" smtClean="0"/>
              <a:t>,</a:t>
            </a:r>
          </a:p>
          <a:p>
            <a:pPr>
              <a:buNone/>
            </a:pPr>
            <a:r>
              <a:rPr lang="fr-FR" sz="2000" dirty="0" smtClean="0"/>
              <a:t>   </a:t>
            </a:r>
            <a:r>
              <a:rPr lang="fr-FR" sz="2000" dirty="0" err="1" smtClean="0"/>
              <a:t>LeTeschovirus</a:t>
            </a:r>
            <a:r>
              <a:rPr lang="fr-FR" sz="2000" dirty="0" smtClean="0"/>
              <a:t>.</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Génome des </a:t>
            </a:r>
            <a:r>
              <a:rPr lang="fr-FR" sz="2400" u="sng" dirty="0" err="1" smtClean="0"/>
              <a:t>Rotavirus</a:t>
            </a:r>
            <a:r>
              <a:rPr lang="fr-FR" sz="2400" u="sng" dirty="0" smtClean="0"/>
              <a:t>:</a:t>
            </a:r>
            <a:endParaRPr lang="fr-FR" sz="2400" u="sng"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30</a:t>
            </a:fld>
            <a:endParaRPr lang="fr-BE"/>
          </a:p>
        </p:txBody>
      </p:sp>
      <p:sp>
        <p:nvSpPr>
          <p:cNvPr id="1026" name="AutoShape 2" descr="Genome of Rota Vir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Genome of Rota Vir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0" name="Picture 6" descr="Rotavirus ~ ViralZone"/>
          <p:cNvPicPr>
            <a:picLocks noChangeAspect="1" noChangeArrowheads="1"/>
          </p:cNvPicPr>
          <p:nvPr/>
        </p:nvPicPr>
        <p:blipFill>
          <a:blip r:embed="rId2"/>
          <a:srcRect/>
          <a:stretch>
            <a:fillRect/>
          </a:stretch>
        </p:blipFill>
        <p:spPr bwMode="auto">
          <a:xfrm>
            <a:off x="428596" y="1571612"/>
            <a:ext cx="7673030" cy="450059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normAutofit/>
          </a:bodyPr>
          <a:lstStyle/>
          <a:p>
            <a:r>
              <a:rPr lang="fr-FR" sz="2400" u="sng" dirty="0" smtClean="0"/>
              <a:t>Le Cycle du Virus</a:t>
            </a:r>
            <a:r>
              <a:rPr lang="fr-FR" sz="2400" dirty="0" smtClean="0"/>
              <a:t>:</a:t>
            </a:r>
            <a:endParaRPr lang="fr-FR" sz="2400"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31</a:t>
            </a:fld>
            <a:endParaRPr lang="fr-BE"/>
          </a:p>
        </p:txBody>
      </p:sp>
      <p:pic>
        <p:nvPicPr>
          <p:cNvPr id="4" name="Image 3" descr="R1.jpg"/>
          <p:cNvPicPr>
            <a:picLocks noChangeAspect="1"/>
          </p:cNvPicPr>
          <p:nvPr/>
        </p:nvPicPr>
        <p:blipFill>
          <a:blip r:embed="rId2"/>
          <a:stretch>
            <a:fillRect/>
          </a:stretch>
        </p:blipFill>
        <p:spPr>
          <a:xfrm>
            <a:off x="428596" y="857232"/>
            <a:ext cx="7858180" cy="595093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0"/>
            <a:ext cx="8229600" cy="1142984"/>
          </a:xfrm>
        </p:spPr>
        <p:txBody>
          <a:bodyPr>
            <a:normAutofit/>
          </a:bodyPr>
          <a:lstStyle/>
          <a:p>
            <a:r>
              <a:rPr lang="fr-FR" sz="2400" u="sng" dirty="0" smtClean="0"/>
              <a:t>La Clinique</a:t>
            </a:r>
            <a:endParaRPr lang="fr-FR" sz="2400" u="sng" dirty="0"/>
          </a:p>
        </p:txBody>
      </p:sp>
      <p:sp>
        <p:nvSpPr>
          <p:cNvPr id="5" name="Espace réservé du contenu 4"/>
          <p:cNvSpPr>
            <a:spLocks noGrp="1"/>
          </p:cNvSpPr>
          <p:nvPr>
            <p:ph idx="1"/>
          </p:nvPr>
        </p:nvSpPr>
        <p:spPr>
          <a:xfrm>
            <a:off x="0" y="785794"/>
            <a:ext cx="9144000" cy="6072206"/>
          </a:xfrm>
        </p:spPr>
        <p:txBody>
          <a:bodyPr>
            <a:normAutofit/>
          </a:bodyPr>
          <a:lstStyle/>
          <a:p>
            <a:pPr>
              <a:buNone/>
            </a:pPr>
            <a:r>
              <a:rPr lang="fr-FR" sz="2000" dirty="0" smtClean="0"/>
              <a:t>      Les rotavirus du groupe A ont un </a:t>
            </a:r>
            <a:r>
              <a:rPr lang="fr-FR" sz="2000" dirty="0" smtClean="0">
                <a:solidFill>
                  <a:srgbClr val="C00000"/>
                </a:solidFill>
              </a:rPr>
              <a:t>pouvoir pathogène entérique</a:t>
            </a:r>
            <a:r>
              <a:rPr lang="fr-FR" sz="2000" dirty="0" smtClean="0"/>
              <a:t> très important. </a:t>
            </a:r>
          </a:p>
          <a:p>
            <a:pPr>
              <a:buNone/>
            </a:pPr>
            <a:r>
              <a:rPr lang="fr-FR" sz="2000" dirty="0" smtClean="0"/>
              <a:t>      les manifestations cliniques d’une infection à rotavirus varient d’un individu à l’autre et en fonction de l’âge et de l’exposition antérieure au virus allant de l’infection asymptomatique à des manifestations sévères avec des diarrhées de malabsorption et/ou sécrétoires.</a:t>
            </a:r>
          </a:p>
          <a:p>
            <a:pPr>
              <a:buNone/>
            </a:pPr>
            <a:r>
              <a:rPr lang="fr-FR" sz="2000" dirty="0" smtClean="0"/>
              <a:t>      La période d’incubation est : inférieure à 48 heures.</a:t>
            </a:r>
          </a:p>
          <a:p>
            <a:pPr>
              <a:buNone/>
            </a:pPr>
            <a:r>
              <a:rPr lang="fr-FR" sz="2000" dirty="0" smtClean="0"/>
              <a:t>      les premiers symptômes apparaissant en général entre 1 et 4 jours après la contamination. </a:t>
            </a:r>
          </a:p>
          <a:p>
            <a:pPr>
              <a:buNone/>
            </a:pPr>
            <a:r>
              <a:rPr lang="fr-FR" sz="2000" dirty="0" smtClean="0"/>
              <a:t>      L’excrétion du virus dans les selles peut précéder de quelques jours l’apparition des signes cliniques et persister 8 à 10 jours après la disparition des symptômes.</a:t>
            </a:r>
          </a:p>
          <a:p>
            <a:pPr>
              <a:buNone/>
            </a:pPr>
            <a:r>
              <a:rPr lang="fr-FR" sz="2000" dirty="0" smtClean="0"/>
              <a:t>      Les rotavirus sont responsables de </a:t>
            </a:r>
            <a:r>
              <a:rPr lang="fr-FR" sz="2000" dirty="0" smtClean="0">
                <a:solidFill>
                  <a:srgbClr val="7030A0"/>
                </a:solidFill>
              </a:rPr>
              <a:t>gastroentérites aiguës d</a:t>
            </a:r>
            <a:r>
              <a:rPr lang="fr-FR" sz="2000" dirty="0" smtClean="0"/>
              <a:t>ans tous les groupes d’âge et souvent chez le </a:t>
            </a:r>
            <a:r>
              <a:rPr lang="fr-FR" sz="2000" dirty="0" smtClean="0">
                <a:solidFill>
                  <a:srgbClr val="C00000"/>
                </a:solidFill>
              </a:rPr>
              <a:t>jeune enfant entre 6 mois et 2 ans (</a:t>
            </a:r>
            <a:r>
              <a:rPr lang="fr-FR" sz="2000" dirty="0" smtClean="0"/>
              <a:t>symptomatologie plus sévères). </a:t>
            </a:r>
          </a:p>
          <a:p>
            <a:pPr>
              <a:buNone/>
            </a:pPr>
            <a:r>
              <a:rPr lang="fr-FR" sz="2000" dirty="0" smtClean="0"/>
              <a:t>      L’expression clinique de l’infection chez le nouveau-né et le prématuré diffère de celle du nourrisson par la rareté de la diarrhée/déshydratation,</a:t>
            </a:r>
          </a:p>
          <a:p>
            <a:pPr>
              <a:buNone/>
            </a:pPr>
            <a:r>
              <a:rPr lang="fr-FR" sz="2000" dirty="0" smtClean="0"/>
              <a:t>                                                la fréquence de la distension abdominale et </a:t>
            </a:r>
          </a:p>
          <a:p>
            <a:pPr>
              <a:buNone/>
            </a:pPr>
            <a:r>
              <a:rPr lang="fr-FR" sz="2000" dirty="0" smtClean="0"/>
              <a:t>                                            la survenue plus fréquente d’entérocolite ulcéro-nécrosantes.</a:t>
            </a:r>
            <a:endParaRPr lang="fr-FR" sz="2000"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32</a:t>
            </a:fld>
            <a:endParaRPr lang="fr-BE"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0"/>
            <a:ext cx="8229600" cy="1214422"/>
          </a:xfrm>
        </p:spPr>
        <p:txBody>
          <a:bodyPr>
            <a:normAutofit/>
          </a:bodyPr>
          <a:lstStyle/>
          <a:p>
            <a:r>
              <a:rPr lang="fr-FR" sz="2400" u="sng" dirty="0" smtClean="0"/>
              <a:t>La Clinique:</a:t>
            </a:r>
            <a:endParaRPr lang="fr-FR" sz="2400" u="sng" dirty="0"/>
          </a:p>
        </p:txBody>
      </p:sp>
      <p:sp>
        <p:nvSpPr>
          <p:cNvPr id="5" name="Espace réservé du contenu 4"/>
          <p:cNvSpPr>
            <a:spLocks noGrp="1"/>
          </p:cNvSpPr>
          <p:nvPr>
            <p:ph idx="1"/>
          </p:nvPr>
        </p:nvSpPr>
        <p:spPr>
          <a:xfrm>
            <a:off x="0" y="1357298"/>
            <a:ext cx="9144000" cy="5500702"/>
          </a:xfrm>
        </p:spPr>
        <p:txBody>
          <a:bodyPr>
            <a:normAutofit/>
          </a:bodyPr>
          <a:lstStyle/>
          <a:p>
            <a:r>
              <a:rPr lang="fr-FR" sz="2000" dirty="0" smtClean="0"/>
              <a:t>les infections asymptomatiques à </a:t>
            </a:r>
            <a:r>
              <a:rPr lang="fr-FR" sz="2000" dirty="0" err="1" smtClean="0"/>
              <a:t>rotavirus</a:t>
            </a:r>
            <a:r>
              <a:rPr lang="fr-FR" sz="2000" dirty="0" smtClean="0"/>
              <a:t>:</a:t>
            </a:r>
          </a:p>
          <a:p>
            <a:pPr>
              <a:buNone/>
            </a:pPr>
            <a:r>
              <a:rPr lang="fr-FR" sz="2000" dirty="0" smtClean="0"/>
              <a:t>      habituelles chez l’enfant de 1 à 3 mois du fait de l’immunité passive maternelle acquise au cours du troisième trimestre de grossesse et de l’allaitement et de l’immaturité intestinale.</a:t>
            </a:r>
          </a:p>
          <a:p>
            <a:r>
              <a:rPr lang="fr-FR" sz="2000" dirty="0" smtClean="0"/>
              <a:t> La symptomatologie réduite ou absente chez l’enfant plus âgé et l’adulte est le résultat d’une immunité acquise secondaire à une ou des infections antérieures. </a:t>
            </a:r>
          </a:p>
          <a:p>
            <a:r>
              <a:rPr lang="fr-FR" sz="2000" dirty="0" smtClean="0"/>
              <a:t>Chez le nourrisson et le jeune enfant, la maladie est d’apparition brutale et associe typiquement une diarrhée aqueuse non </a:t>
            </a:r>
            <a:r>
              <a:rPr lang="fr-FR" sz="2000" dirty="0" err="1" smtClean="0"/>
              <a:t>glairosanglante</a:t>
            </a:r>
            <a:r>
              <a:rPr lang="fr-FR" sz="2000" dirty="0" smtClean="0"/>
              <a:t>, explosive, des vomissements pouvant précédés la diarrhée, des douleurs abdominales et une hyperthermie modérée à 38°C.</a:t>
            </a:r>
          </a:p>
          <a:p>
            <a:pPr>
              <a:buNone/>
            </a:pPr>
            <a:r>
              <a:rPr lang="fr-FR" sz="2000" dirty="0" smtClean="0"/>
              <a:t>      La consistance des selles est variable allant de la simple selle molle à l’émission de liquide à peine teinté de matières fécales,  de couleur verdâtre. </a:t>
            </a:r>
          </a:p>
          <a:p>
            <a:pPr>
              <a:buNone/>
            </a:pPr>
            <a:r>
              <a:rPr lang="fr-FR" sz="2000" dirty="0" smtClean="0"/>
              <a:t>      L’intensité de la diarrhée, source de déshydratation, est extrêmement variable puisque la fréquence des selles oscille entre 1-2 à 15-20 selles en 24- 48heures. </a:t>
            </a:r>
            <a:endParaRPr lang="fr-FR" sz="2000"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33</a:t>
            </a:fld>
            <a:endParaRPr lang="fr-BE"/>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0"/>
            <a:ext cx="8229600" cy="1214422"/>
          </a:xfrm>
        </p:spPr>
        <p:txBody>
          <a:bodyPr>
            <a:normAutofit/>
          </a:bodyPr>
          <a:lstStyle/>
          <a:p>
            <a:r>
              <a:rPr lang="fr-FR" sz="2400" u="sng" dirty="0" smtClean="0"/>
              <a:t>Le Diagnostic Virologique:</a:t>
            </a:r>
            <a:endParaRPr lang="fr-FR" sz="2400" u="sng" dirty="0"/>
          </a:p>
        </p:txBody>
      </p:sp>
      <p:sp>
        <p:nvSpPr>
          <p:cNvPr id="6" name="Espace réservé du contenu 5"/>
          <p:cNvSpPr>
            <a:spLocks noGrp="1"/>
          </p:cNvSpPr>
          <p:nvPr>
            <p:ph idx="1"/>
          </p:nvPr>
        </p:nvSpPr>
        <p:spPr>
          <a:xfrm>
            <a:off x="0" y="1000108"/>
            <a:ext cx="9144000" cy="5857892"/>
          </a:xfrm>
        </p:spPr>
        <p:txBody>
          <a:bodyPr>
            <a:normAutofit/>
          </a:bodyPr>
          <a:lstStyle/>
          <a:p>
            <a:pPr>
              <a:buNone/>
            </a:pPr>
            <a:r>
              <a:rPr lang="fr-FR" sz="2000" dirty="0" smtClean="0"/>
              <a:t>      Les symptômes cliniques des gastro-entérites à rotavirus </a:t>
            </a:r>
            <a:r>
              <a:rPr lang="fr-FR" sz="2000" dirty="0" smtClean="0">
                <a:effectLst>
                  <a:outerShdw blurRad="38100" dist="38100" dir="2700000" algn="tl">
                    <a:srgbClr val="000000">
                      <a:alpha val="43137"/>
                    </a:srgbClr>
                  </a:outerShdw>
                </a:effectLst>
              </a:rPr>
              <a:t>ne sont pas suffisamment spécifiques</a:t>
            </a:r>
            <a:r>
              <a:rPr lang="fr-FR" sz="2000" dirty="0" smtClean="0"/>
              <a:t> pour permettre le diagnostic de la maladie, même si la </a:t>
            </a:r>
            <a:r>
              <a:rPr lang="fr-FR" sz="2000" dirty="0" smtClean="0">
                <a:solidFill>
                  <a:srgbClr val="0070C0"/>
                </a:solidFill>
              </a:rPr>
              <a:t>prévalence</a:t>
            </a:r>
            <a:r>
              <a:rPr lang="fr-FR" sz="2000" dirty="0" smtClean="0"/>
              <a:t> du rotavirus et la </a:t>
            </a:r>
            <a:r>
              <a:rPr lang="fr-FR" sz="2000" dirty="0" smtClean="0">
                <a:solidFill>
                  <a:srgbClr val="0070C0"/>
                </a:solidFill>
              </a:rPr>
              <a:t>sévérité du tableau clinique </a:t>
            </a:r>
            <a:r>
              <a:rPr lang="fr-FR" sz="2000" dirty="0" smtClean="0"/>
              <a:t>sont deux éléments en faveur d’une </a:t>
            </a:r>
            <a:r>
              <a:rPr lang="fr-FR" sz="2000" dirty="0" smtClean="0">
                <a:solidFill>
                  <a:srgbClr val="C00000"/>
                </a:solidFill>
              </a:rPr>
              <a:t>étiologie à rotavirus.</a:t>
            </a:r>
          </a:p>
          <a:p>
            <a:pPr>
              <a:buNone/>
            </a:pPr>
            <a:r>
              <a:rPr lang="fr-FR" sz="2000" dirty="0" smtClean="0"/>
              <a:t>      Le diagnostic repose </a:t>
            </a:r>
            <a:r>
              <a:rPr lang="fr-FR" sz="2000" dirty="0" smtClean="0">
                <a:solidFill>
                  <a:schemeClr val="accent1"/>
                </a:solidFill>
                <a:effectLst>
                  <a:outerShdw blurRad="38100" dist="38100" dir="2700000" algn="tl">
                    <a:srgbClr val="000000">
                      <a:alpha val="43137"/>
                    </a:srgbClr>
                  </a:outerShdw>
                </a:effectLst>
              </a:rPr>
              <a:t>exclusivement </a:t>
            </a:r>
            <a:r>
              <a:rPr lang="fr-FR" sz="2000" dirty="0" smtClean="0"/>
              <a:t>sur des </a:t>
            </a:r>
            <a:r>
              <a:rPr lang="fr-FR" sz="2000" dirty="0" smtClean="0">
                <a:solidFill>
                  <a:schemeClr val="accent1"/>
                </a:solidFill>
                <a:effectLst>
                  <a:outerShdw blurRad="38100" dist="38100" dir="2700000" algn="tl">
                    <a:srgbClr val="000000">
                      <a:alpha val="43137"/>
                    </a:srgbClr>
                  </a:outerShdw>
                </a:effectLst>
              </a:rPr>
              <a:t>techniques de détection directe</a:t>
            </a:r>
            <a:r>
              <a:rPr lang="fr-FR" sz="2000" dirty="0" smtClean="0">
                <a:effectLst>
                  <a:outerShdw blurRad="38100" dist="38100" dir="2700000" algn="tl">
                    <a:srgbClr val="000000">
                      <a:alpha val="43137"/>
                    </a:srgbClr>
                  </a:outerShdw>
                </a:effectLst>
              </a:rPr>
              <a:t> </a:t>
            </a:r>
            <a:r>
              <a:rPr lang="fr-FR" sz="2000" dirty="0" smtClean="0"/>
              <a:t>de rotavirus </a:t>
            </a:r>
            <a:r>
              <a:rPr lang="fr-FR" sz="2000" dirty="0" smtClean="0">
                <a:solidFill>
                  <a:schemeClr val="accent1"/>
                </a:solidFill>
                <a:effectLst>
                  <a:outerShdw blurRad="38100" dist="38100" dir="2700000" algn="tl">
                    <a:srgbClr val="000000">
                      <a:alpha val="43137"/>
                    </a:srgbClr>
                  </a:outerShdw>
                </a:effectLst>
              </a:rPr>
              <a:t>dans les selles.</a:t>
            </a:r>
          </a:p>
          <a:p>
            <a:pPr>
              <a:buNone/>
            </a:pPr>
            <a:r>
              <a:rPr lang="fr-FR" sz="2000" dirty="0" smtClean="0"/>
              <a:t>     </a:t>
            </a:r>
            <a:r>
              <a:rPr lang="fr-FR" sz="2000" u="sng" dirty="0" smtClean="0"/>
              <a:t>Les Prélèvements:</a:t>
            </a:r>
          </a:p>
          <a:p>
            <a:pPr>
              <a:buNone/>
            </a:pPr>
            <a:r>
              <a:rPr lang="fr-FR" sz="2000" dirty="0" smtClean="0"/>
              <a:t>     Le </a:t>
            </a:r>
            <a:r>
              <a:rPr lang="fr-FR" sz="2000" dirty="0" smtClean="0">
                <a:solidFill>
                  <a:srgbClr val="FF0000"/>
                </a:solidFill>
              </a:rPr>
              <a:t>prélèvement de selles </a:t>
            </a:r>
            <a:r>
              <a:rPr lang="fr-FR" sz="2000" dirty="0" smtClean="0"/>
              <a:t>est réalisé à la phase aiguë de la maladie : </a:t>
            </a:r>
          </a:p>
          <a:p>
            <a:pPr>
              <a:buNone/>
            </a:pPr>
            <a:r>
              <a:rPr lang="fr-FR" sz="2000" dirty="0" smtClean="0"/>
              <a:t>      2 à 3 g dans un récipient stérile. </a:t>
            </a:r>
          </a:p>
          <a:p>
            <a:pPr>
              <a:buNone/>
            </a:pPr>
            <a:r>
              <a:rPr lang="fr-FR" sz="2000" dirty="0" smtClean="0"/>
              <a:t>      L’excrétion de virions dans les selles est prolongée jusqu’à 3 semaines après le début de la maladie. </a:t>
            </a:r>
          </a:p>
          <a:p>
            <a:pPr>
              <a:buNone/>
            </a:pPr>
            <a:r>
              <a:rPr lang="fr-FR" sz="2000" dirty="0" smtClean="0"/>
              <a:t>     Il peut être transmis au laboratoire à température ambiante. </a:t>
            </a:r>
          </a:p>
          <a:p>
            <a:pPr>
              <a:buNone/>
            </a:pPr>
            <a:r>
              <a:rPr lang="fr-FR" sz="2000" dirty="0" smtClean="0"/>
              <a:t>      Le prélèvement peut être conservé à +4°C pendant 72 heures et au-delà il faut le congeler à -30°C afin d’éviter une colonisation bactérienne  gênant la détection virale, pour un stockage prolongé.</a:t>
            </a:r>
            <a:endParaRPr lang="fr-FR" sz="2000"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34</a:t>
            </a:fld>
            <a:endParaRPr lang="fr-B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2400" u="sng" dirty="0" smtClean="0"/>
              <a:t>Le Diagnostic  Virologique:</a:t>
            </a:r>
            <a:endParaRPr lang="fr-FR" sz="2400" u="sng" dirty="0"/>
          </a:p>
        </p:txBody>
      </p:sp>
      <p:sp>
        <p:nvSpPr>
          <p:cNvPr id="5" name="Espace réservé du contenu 4"/>
          <p:cNvSpPr>
            <a:spLocks noGrp="1"/>
          </p:cNvSpPr>
          <p:nvPr>
            <p:ph idx="1"/>
          </p:nvPr>
        </p:nvSpPr>
        <p:spPr>
          <a:xfrm>
            <a:off x="0" y="1600200"/>
            <a:ext cx="9144000" cy="5257800"/>
          </a:xfrm>
        </p:spPr>
        <p:txBody>
          <a:bodyPr>
            <a:normAutofit/>
          </a:bodyPr>
          <a:lstStyle/>
          <a:p>
            <a:pPr>
              <a:buNone/>
            </a:pPr>
            <a:r>
              <a:rPr lang="fr-FR" sz="2000" dirty="0" smtClean="0"/>
              <a:t>        </a:t>
            </a:r>
            <a:r>
              <a:rPr lang="fr-FR" sz="2000" u="sng" dirty="0" smtClean="0"/>
              <a:t>Diagnostic direct:</a:t>
            </a:r>
          </a:p>
          <a:p>
            <a:pPr>
              <a:buNone/>
            </a:pPr>
            <a:r>
              <a:rPr lang="fr-FR" sz="2000" dirty="0" smtClean="0"/>
              <a:t>       - la microscopie électronique, </a:t>
            </a:r>
          </a:p>
          <a:p>
            <a:pPr>
              <a:buNone/>
            </a:pPr>
            <a:r>
              <a:rPr lang="fr-FR" sz="2000" dirty="0" smtClean="0"/>
              <a:t>       - nombreuses techniques: développées pour détecter les rotavirus directement dans les selles, soit:</a:t>
            </a:r>
          </a:p>
          <a:p>
            <a:pPr>
              <a:buNone/>
            </a:pPr>
            <a:r>
              <a:rPr lang="fr-FR" sz="2000" dirty="0" smtClean="0"/>
              <a:t>      des techniques conventionnelles, des techniques de biologie moléculaire. </a:t>
            </a:r>
          </a:p>
          <a:p>
            <a:pPr>
              <a:buNone/>
            </a:pPr>
            <a:endParaRPr lang="fr-FR" sz="2000" dirty="0" smtClean="0"/>
          </a:p>
          <a:p>
            <a:pPr>
              <a:buNone/>
            </a:pPr>
            <a:r>
              <a:rPr lang="fr-FR" sz="2000" dirty="0" smtClean="0"/>
              <a:t>       </a:t>
            </a:r>
            <a:r>
              <a:rPr lang="fr-FR" sz="2000" u="sng" dirty="0" smtClean="0"/>
              <a:t>Techniques conventionnelles:</a:t>
            </a:r>
          </a:p>
          <a:p>
            <a:pPr>
              <a:buNone/>
            </a:pPr>
            <a:r>
              <a:rPr lang="fr-FR" sz="2000" dirty="0" smtClean="0"/>
              <a:t>      - Les techniques </a:t>
            </a:r>
            <a:r>
              <a:rPr lang="fr-FR" sz="2000" dirty="0" err="1" smtClean="0"/>
              <a:t>immuno</a:t>
            </a:r>
            <a:r>
              <a:rPr lang="fr-FR" sz="2000" dirty="0" smtClean="0"/>
              <a:t>-enzymatiques </a:t>
            </a:r>
            <a:r>
              <a:rPr lang="fr-FR" sz="2000" dirty="0" smtClean="0">
                <a:solidFill>
                  <a:srgbClr val="C00000"/>
                </a:solidFill>
              </a:rPr>
              <a:t>(EIA, ELISA)</a:t>
            </a:r>
            <a:r>
              <a:rPr lang="fr-FR" sz="2000" dirty="0" smtClean="0"/>
              <a:t> de </a:t>
            </a:r>
            <a:r>
              <a:rPr lang="fr-FR" sz="2000" dirty="0" smtClean="0">
                <a:solidFill>
                  <a:srgbClr val="002060"/>
                </a:solidFill>
              </a:rPr>
              <a:t>détection des antigènes </a:t>
            </a:r>
            <a:r>
              <a:rPr lang="fr-FR" sz="2000" dirty="0" smtClean="0"/>
              <a:t>de rotavirus </a:t>
            </a:r>
            <a:r>
              <a:rPr lang="fr-FR" sz="2000" dirty="0" smtClean="0">
                <a:solidFill>
                  <a:srgbClr val="002060"/>
                </a:solidFill>
              </a:rPr>
              <a:t>directement </a:t>
            </a:r>
            <a:r>
              <a:rPr lang="fr-FR" sz="2000" dirty="0" smtClean="0"/>
              <a:t>dans les selles: utilisées.</a:t>
            </a:r>
          </a:p>
          <a:p>
            <a:pPr>
              <a:buNone/>
            </a:pPr>
            <a:r>
              <a:rPr lang="fr-FR" sz="2000" dirty="0" smtClean="0"/>
              <a:t>      Ces techniques utilisent des anticorps monoclonaux dirigés contre la </a:t>
            </a:r>
            <a:r>
              <a:rPr lang="fr-FR" sz="2000" dirty="0" smtClean="0">
                <a:solidFill>
                  <a:srgbClr val="C00000"/>
                </a:solidFill>
              </a:rPr>
              <a:t>protéine de groupe VP6</a:t>
            </a:r>
            <a:r>
              <a:rPr lang="fr-FR" sz="2000" dirty="0" smtClean="0"/>
              <a:t> et spécifiques des RVA. </a:t>
            </a:r>
          </a:p>
          <a:p>
            <a:pPr>
              <a:buNone/>
            </a:pPr>
            <a:endParaRPr lang="fr-FR" sz="2000"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35</a:t>
            </a:fld>
            <a:endParaRPr lang="fr-B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0"/>
            <a:ext cx="8229600" cy="1000108"/>
          </a:xfrm>
        </p:spPr>
        <p:txBody>
          <a:bodyPr>
            <a:normAutofit/>
          </a:bodyPr>
          <a:lstStyle/>
          <a:p>
            <a:r>
              <a:rPr lang="fr-FR" sz="2400" u="sng" dirty="0" smtClean="0"/>
              <a:t>Le Diagnostic Virologique:</a:t>
            </a:r>
            <a:endParaRPr lang="fr-FR" sz="2400" u="sng" dirty="0"/>
          </a:p>
        </p:txBody>
      </p:sp>
      <p:sp>
        <p:nvSpPr>
          <p:cNvPr id="5" name="Espace réservé du contenu 4"/>
          <p:cNvSpPr>
            <a:spLocks noGrp="1"/>
          </p:cNvSpPr>
          <p:nvPr>
            <p:ph idx="1"/>
          </p:nvPr>
        </p:nvSpPr>
        <p:spPr>
          <a:xfrm>
            <a:off x="0" y="928670"/>
            <a:ext cx="9144000" cy="5929330"/>
          </a:xfrm>
        </p:spPr>
        <p:txBody>
          <a:bodyPr>
            <a:normAutofit/>
          </a:bodyPr>
          <a:lstStyle/>
          <a:p>
            <a:pPr>
              <a:buNone/>
            </a:pPr>
            <a:r>
              <a:rPr lang="fr-FR" sz="2000" dirty="0" smtClean="0"/>
              <a:t>     </a:t>
            </a:r>
            <a:r>
              <a:rPr lang="fr-FR" sz="2000" u="sng" dirty="0" smtClean="0"/>
              <a:t>les Techniques conventionnelles:</a:t>
            </a:r>
          </a:p>
          <a:p>
            <a:pPr>
              <a:buNone/>
            </a:pPr>
            <a:r>
              <a:rPr lang="fr-FR" sz="2000" dirty="0" smtClean="0"/>
              <a:t>   - </a:t>
            </a:r>
            <a:r>
              <a:rPr lang="fr-FR" sz="2000" u="sng" dirty="0" smtClean="0"/>
              <a:t>les tests </a:t>
            </a:r>
            <a:r>
              <a:rPr lang="fr-FR" sz="2000" u="sng" dirty="0" err="1" smtClean="0"/>
              <a:t>immuno</a:t>
            </a:r>
            <a:r>
              <a:rPr lang="fr-FR" sz="2000" u="sng" dirty="0" smtClean="0"/>
              <a:t>-chromatographiques</a:t>
            </a:r>
            <a:r>
              <a:rPr lang="fr-FR" sz="2000" dirty="0" smtClean="0"/>
              <a:t> (ICG): </a:t>
            </a:r>
          </a:p>
          <a:p>
            <a:pPr>
              <a:buNone/>
            </a:pPr>
            <a:r>
              <a:rPr lang="fr-FR" sz="2000" dirty="0" smtClean="0"/>
              <a:t>      sous forme de test unitaire.</a:t>
            </a:r>
          </a:p>
          <a:p>
            <a:pPr>
              <a:buNone/>
            </a:pPr>
            <a:r>
              <a:rPr lang="fr-FR" sz="2000" dirty="0" smtClean="0"/>
              <a:t>      Leur sensibilité est similaire aux tests ELISA, leur interprétation est subjective. </a:t>
            </a:r>
          </a:p>
          <a:p>
            <a:pPr>
              <a:buNone/>
            </a:pPr>
            <a:r>
              <a:rPr lang="fr-FR" sz="2000" dirty="0" smtClean="0"/>
              <a:t>      L’avantage:  d’être faciles et rapides d’utilisation (10 à 15 minutes). </a:t>
            </a:r>
          </a:p>
          <a:p>
            <a:pPr>
              <a:buNone/>
            </a:pPr>
            <a:r>
              <a:rPr lang="fr-FR" sz="2000" dirty="0" smtClean="0"/>
              <a:t>     </a:t>
            </a:r>
            <a:r>
              <a:rPr lang="fr-FR" sz="2000" u="sng" dirty="0" smtClean="0"/>
              <a:t>Techniques de biologie moléculaire:</a:t>
            </a:r>
          </a:p>
          <a:p>
            <a:pPr>
              <a:buNone/>
            </a:pPr>
            <a:r>
              <a:rPr lang="fr-FR" sz="2000" dirty="0" smtClean="0"/>
              <a:t>      Ces techniques : souvent utilisées en épidémiologie pour caractériser les souches virales après extraction de l’ARN viral à partir d’une suspension à 20 % de selles.</a:t>
            </a:r>
          </a:p>
          <a:p>
            <a:pPr>
              <a:buNone/>
            </a:pPr>
            <a:r>
              <a:rPr lang="fr-FR" sz="2000" dirty="0" smtClean="0"/>
              <a:t>      L’amplification génique par transcription inverse ou RT-PCR permet:</a:t>
            </a:r>
          </a:p>
          <a:p>
            <a:pPr>
              <a:buNone/>
            </a:pPr>
            <a:r>
              <a:rPr lang="fr-FR" sz="2000" dirty="0" smtClean="0"/>
              <a:t>      la détection du génome viral directement dans les selles,</a:t>
            </a:r>
          </a:p>
          <a:p>
            <a:pPr>
              <a:buNone/>
            </a:pPr>
            <a:r>
              <a:rPr lang="fr-FR" sz="2000" dirty="0" smtClean="0"/>
              <a:t>      de déterminer les génotypes G et P de rotavirus avec le séquençage. </a:t>
            </a:r>
          </a:p>
          <a:p>
            <a:pPr>
              <a:buNone/>
            </a:pPr>
            <a:r>
              <a:rPr lang="fr-FR" sz="2000" dirty="0" smtClean="0"/>
              <a:t>      des techniques d’amplification dite « en temps réel » ou RT-</a:t>
            </a:r>
            <a:r>
              <a:rPr lang="fr-FR" sz="2000" dirty="0" err="1" smtClean="0"/>
              <a:t>qPCR</a:t>
            </a:r>
            <a:r>
              <a:rPr lang="fr-FR" sz="2000" dirty="0" smtClean="0"/>
              <a:t> :développées. </a:t>
            </a:r>
            <a:endParaRPr lang="fr-FR" sz="2000"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36</a:t>
            </a:fld>
            <a:endParaRPr lang="fr-B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0"/>
            <a:ext cx="8229600" cy="1142984"/>
          </a:xfrm>
        </p:spPr>
        <p:txBody>
          <a:bodyPr>
            <a:normAutofit/>
          </a:bodyPr>
          <a:lstStyle/>
          <a:p>
            <a:r>
              <a:rPr lang="fr-FR" sz="2400" u="sng" dirty="0" smtClean="0"/>
              <a:t>Le Traitement:</a:t>
            </a:r>
            <a:endParaRPr lang="fr-FR" sz="2400" dirty="0"/>
          </a:p>
        </p:txBody>
      </p:sp>
      <p:sp>
        <p:nvSpPr>
          <p:cNvPr id="5" name="Espace réservé du contenu 4"/>
          <p:cNvSpPr>
            <a:spLocks noGrp="1"/>
          </p:cNvSpPr>
          <p:nvPr>
            <p:ph idx="1"/>
          </p:nvPr>
        </p:nvSpPr>
        <p:spPr>
          <a:xfrm>
            <a:off x="0" y="1357298"/>
            <a:ext cx="9144000" cy="5500702"/>
          </a:xfrm>
        </p:spPr>
        <p:txBody>
          <a:bodyPr>
            <a:normAutofit/>
          </a:bodyPr>
          <a:lstStyle/>
          <a:p>
            <a:endParaRPr lang="fr-FR" sz="2000" dirty="0" smtClean="0"/>
          </a:p>
          <a:p>
            <a:r>
              <a:rPr lang="fr-FR" sz="2000" dirty="0" smtClean="0"/>
              <a:t>Il n’existe à ce jour aucun traitement antiviral contre rotavirus. </a:t>
            </a:r>
          </a:p>
          <a:p>
            <a:r>
              <a:rPr lang="fr-FR" sz="2000" dirty="0" smtClean="0"/>
              <a:t>La prise en charge adaptée:</a:t>
            </a:r>
          </a:p>
          <a:p>
            <a:pPr>
              <a:buNone/>
            </a:pPr>
            <a:r>
              <a:rPr lang="fr-FR" sz="2000" dirty="0" smtClean="0"/>
              <a:t>      la </a:t>
            </a:r>
            <a:r>
              <a:rPr lang="fr-FR" sz="2000" dirty="0" smtClean="0">
                <a:solidFill>
                  <a:srgbClr val="C00000"/>
                </a:solidFill>
              </a:rPr>
              <a:t>réhydratation</a:t>
            </a:r>
            <a:r>
              <a:rPr lang="fr-FR" sz="2000" dirty="0" smtClean="0"/>
              <a:t>, permet d’obtenir une guérison en 5 à 7 jours.  </a:t>
            </a:r>
          </a:p>
          <a:p>
            <a:pPr>
              <a:buNone/>
            </a:pPr>
            <a:r>
              <a:rPr lang="fr-FR" sz="2000" dirty="0" smtClean="0"/>
              <a:t>      La </a:t>
            </a:r>
            <a:r>
              <a:rPr lang="fr-FR" sz="2000" dirty="0" smtClean="0">
                <a:effectLst>
                  <a:outerShdw blurRad="38100" dist="38100" dir="2700000" algn="tl">
                    <a:srgbClr val="000000">
                      <a:alpha val="43137"/>
                    </a:srgbClr>
                  </a:outerShdw>
                </a:effectLst>
              </a:rPr>
              <a:t>déshydratation </a:t>
            </a:r>
            <a:r>
              <a:rPr lang="fr-FR" sz="2000" dirty="0" smtClean="0"/>
              <a:t>mixte constitue la principale complication particulièrement chez le </a:t>
            </a:r>
            <a:r>
              <a:rPr lang="fr-FR" sz="2000" dirty="0" smtClean="0">
                <a:effectLst>
                  <a:outerShdw blurRad="38100" dist="38100" dir="2700000" algn="tl">
                    <a:srgbClr val="000000">
                      <a:alpha val="43137"/>
                    </a:srgbClr>
                  </a:outerShdw>
                </a:effectLst>
              </a:rPr>
              <a:t>nourrisson </a:t>
            </a:r>
            <a:r>
              <a:rPr lang="fr-FR" sz="2000" dirty="0" smtClean="0"/>
              <a:t>chez lequel elle doit être </a:t>
            </a:r>
            <a:r>
              <a:rPr lang="fr-FR" sz="2000" dirty="0" smtClean="0">
                <a:effectLst>
                  <a:outerShdw blurRad="38100" dist="38100" dir="2700000" algn="tl">
                    <a:srgbClr val="000000">
                      <a:alpha val="43137"/>
                    </a:srgbClr>
                  </a:outerShdw>
                </a:effectLst>
              </a:rPr>
              <a:t>systématiquement recherchée</a:t>
            </a:r>
            <a:r>
              <a:rPr lang="fr-FR" sz="2000" dirty="0" smtClean="0"/>
              <a:t>, notamment par la pesée.</a:t>
            </a:r>
          </a:p>
          <a:p>
            <a:endParaRPr lang="fr-FR" sz="2000" dirty="0"/>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37</a:t>
            </a:fld>
            <a:endParaRPr lang="fr-BE"/>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La Prévention:</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      La prévention: </a:t>
            </a:r>
          </a:p>
          <a:p>
            <a:pPr>
              <a:buNone/>
            </a:pPr>
            <a:r>
              <a:rPr lang="fr-FR" sz="2000" dirty="0" smtClean="0"/>
              <a:t>      passe par </a:t>
            </a:r>
            <a:r>
              <a:rPr lang="fr-FR" sz="2000" dirty="0" smtClean="0">
                <a:effectLst>
                  <a:outerShdw blurRad="38100" dist="38100" dir="2700000" algn="tl">
                    <a:srgbClr val="000000">
                      <a:alpha val="43137"/>
                    </a:srgbClr>
                  </a:outerShdw>
                </a:effectLst>
              </a:rPr>
              <a:t>l’observance de règles d’hygiène simples</a:t>
            </a:r>
            <a:r>
              <a:rPr lang="fr-FR" sz="2000" dirty="0" smtClean="0"/>
              <a:t>. </a:t>
            </a:r>
          </a:p>
          <a:p>
            <a:pPr>
              <a:buNone/>
            </a:pPr>
            <a:r>
              <a:rPr lang="fr-FR" sz="2000" dirty="0" smtClean="0"/>
              <a:t>      le </a:t>
            </a:r>
            <a:r>
              <a:rPr lang="fr-FR" sz="2000" dirty="0" err="1" smtClean="0"/>
              <a:t>manuportage</a:t>
            </a:r>
            <a:r>
              <a:rPr lang="fr-FR" sz="2000" dirty="0" smtClean="0"/>
              <a:t> est le principal mode de transmission des rotavirus entre individus. Le </a:t>
            </a:r>
            <a:r>
              <a:rPr lang="fr-FR" sz="2000" dirty="0" smtClean="0">
                <a:effectLst>
                  <a:outerShdw blurRad="38100" dist="38100" dir="2700000" algn="tl">
                    <a:srgbClr val="000000">
                      <a:alpha val="43137"/>
                    </a:srgbClr>
                  </a:outerShdw>
                </a:effectLst>
              </a:rPr>
              <a:t>lavage </a:t>
            </a:r>
            <a:r>
              <a:rPr lang="fr-FR" sz="2000" dirty="0" smtClean="0"/>
              <a:t> </a:t>
            </a:r>
            <a:r>
              <a:rPr lang="fr-FR" sz="2000" dirty="0" smtClean="0">
                <a:effectLst>
                  <a:outerShdw blurRad="38100" dist="38100" dir="2700000" algn="tl">
                    <a:srgbClr val="000000">
                      <a:alpha val="43137"/>
                    </a:srgbClr>
                  </a:outerShdw>
                </a:effectLst>
              </a:rPr>
              <a:t>systématique des main</a:t>
            </a:r>
            <a:r>
              <a:rPr lang="fr-FR" sz="2000" dirty="0" smtClean="0"/>
              <a:t>s permet de réduire le taux d’incidence des infections. </a:t>
            </a:r>
          </a:p>
          <a:p>
            <a:pPr>
              <a:buNone/>
            </a:pPr>
            <a:r>
              <a:rPr lang="fr-FR" sz="2000" dirty="0" smtClean="0"/>
              <a:t>      le nettoyage des fesses d’un nourrisson diarrhéique ou le contact avec des vomissures et avant de préparer les aliments. </a:t>
            </a:r>
          </a:p>
          <a:p>
            <a:pPr>
              <a:buNone/>
            </a:pPr>
            <a:r>
              <a:rPr lang="fr-FR" sz="2000" dirty="0" smtClean="0"/>
              <a:t>      La désinfection des objets et des surfaces souillés ou manipulés doit être systématique compte-tenu de la résistance de rotavirus sur toutes sortes de surface.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38</a:t>
            </a:fld>
            <a:endParaRPr lang="fr-BE"/>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La Prévention:</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Divers vaccins contre rotavirus: ont été développés. </a:t>
            </a:r>
          </a:p>
          <a:p>
            <a:pPr>
              <a:buNone/>
            </a:pPr>
            <a:r>
              <a:rPr lang="fr-FR" sz="2000" dirty="0" smtClean="0"/>
              <a:t>     Deux vaccins  commercialisés et s’administrent par voie orale sous forme de solution buvable.</a:t>
            </a:r>
          </a:p>
          <a:p>
            <a:pPr>
              <a:buNone/>
            </a:pPr>
            <a:r>
              <a:rPr lang="fr-FR" sz="2000" dirty="0" smtClean="0"/>
              <a:t>      Le schéma de vaccination comporte deux ou trois doses préconisées avant l’âge de 6 mois afin de limiter le risque d’invagination intestinale aiguë chez le nourrisson. </a:t>
            </a:r>
          </a:p>
          <a:p>
            <a:pPr>
              <a:buNone/>
            </a:pPr>
            <a:r>
              <a:rPr lang="fr-FR" sz="2000" dirty="0" smtClean="0"/>
              <a:t>      - un vaccin monovalent (</a:t>
            </a:r>
            <a:r>
              <a:rPr lang="fr-FR" sz="2000" dirty="0" err="1" smtClean="0"/>
              <a:t>Rotarix</a:t>
            </a:r>
            <a:r>
              <a:rPr lang="fr-FR" sz="2000" dirty="0" smtClean="0"/>
              <a:t>™, GlaxoSmithKline) composé d’une souche atténuée dérivée d’un rotavirus humain de génotype G1P. </a:t>
            </a:r>
          </a:p>
          <a:p>
            <a:pPr>
              <a:buNone/>
            </a:pPr>
            <a:r>
              <a:rPr lang="fr-FR" sz="2000" dirty="0" smtClean="0"/>
              <a:t>     - un vaccin recombinant pentavalent (</a:t>
            </a:r>
            <a:r>
              <a:rPr lang="fr-FR" sz="2000" dirty="0" err="1" smtClean="0"/>
              <a:t>RotaTeq</a:t>
            </a:r>
            <a:r>
              <a:rPr lang="fr-FR" sz="2000" dirty="0" smtClean="0"/>
              <a:t>™, </a:t>
            </a:r>
            <a:r>
              <a:rPr lang="fr-FR" sz="2000" dirty="0" err="1" smtClean="0"/>
              <a:t>Sanofy</a:t>
            </a:r>
            <a:r>
              <a:rPr lang="fr-FR" sz="2000" dirty="0" smtClean="0"/>
              <a:t>-Pasteur-MSD) basée sur la recombinaison d’un rotavirus bovin de génotype G6P avec des rotavirus humains de génotype G1, G2, G3, G4 et P[8].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39</a:t>
            </a:fld>
            <a:endParaRPr lang="fr-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Introduction</a:t>
            </a:r>
            <a:r>
              <a:rPr lang="fr-FR" sz="2400" dirty="0" smtClean="0"/>
              <a:t>:</a:t>
            </a:r>
            <a:endParaRPr lang="fr-FR" sz="2400" dirty="0"/>
          </a:p>
        </p:txBody>
      </p:sp>
      <p:graphicFrame>
        <p:nvGraphicFramePr>
          <p:cNvPr id="5" name="Espace réservé du contenu 4"/>
          <p:cNvGraphicFramePr>
            <a:graphicFrameLocks noGrp="1"/>
          </p:cNvGraphicFramePr>
          <p:nvPr>
            <p:ph idx="1"/>
          </p:nvPr>
        </p:nvGraphicFramePr>
        <p:xfrm>
          <a:off x="0" y="1600200"/>
          <a:ext cx="9144000" cy="4597400"/>
        </p:xfrm>
        <a:graphic>
          <a:graphicData uri="http://schemas.openxmlformats.org/drawingml/2006/table">
            <a:tbl>
              <a:tblPr firstRow="1" bandRow="1">
                <a:tableStyleId>{5C22544A-7EE6-4342-B048-85BDC9FD1C3A}</a:tableStyleId>
              </a:tblPr>
              <a:tblGrid>
                <a:gridCol w="3571868"/>
                <a:gridCol w="5572132"/>
              </a:tblGrid>
              <a:tr h="370840">
                <a:tc>
                  <a:txBody>
                    <a:bodyPr/>
                    <a:lstStyle/>
                    <a:p>
                      <a:r>
                        <a:rPr lang="fr-FR" dirty="0" smtClean="0"/>
                        <a:t>   Genre</a:t>
                      </a:r>
                      <a:r>
                        <a:rPr lang="fr-FR" baseline="0" dirty="0" smtClean="0"/>
                        <a:t> (Nombres de </a:t>
                      </a:r>
                      <a:r>
                        <a:rPr lang="fr-FR" baseline="0" dirty="0" err="1" smtClean="0"/>
                        <a:t>Sérotypes</a:t>
                      </a:r>
                      <a:r>
                        <a:rPr lang="fr-FR" baseline="0" dirty="0" smtClean="0"/>
                        <a:t>) du genre </a:t>
                      </a:r>
                      <a:r>
                        <a:rPr lang="fr-FR" baseline="0" dirty="0" err="1" smtClean="0"/>
                        <a:t>Enterovirus</a:t>
                      </a:r>
                      <a:r>
                        <a:rPr lang="fr-FR" baseline="0" dirty="0" smtClean="0"/>
                        <a:t>:</a:t>
                      </a:r>
                      <a:endParaRPr lang="fr-FR" dirty="0"/>
                    </a:p>
                  </a:txBody>
                  <a:tcPr/>
                </a:tc>
                <a:tc>
                  <a:txBody>
                    <a:bodyPr/>
                    <a:lstStyle/>
                    <a:p>
                      <a:r>
                        <a:rPr lang="fr-FR" dirty="0" smtClean="0"/>
                        <a:t>     Représentants:</a:t>
                      </a:r>
                      <a:endParaRPr lang="fr-FR" dirty="0"/>
                    </a:p>
                  </a:txBody>
                  <a:tcPr/>
                </a:tc>
              </a:tr>
              <a:tr h="370840">
                <a:tc>
                  <a:txBody>
                    <a:bodyPr/>
                    <a:lstStyle/>
                    <a:p>
                      <a:r>
                        <a:rPr lang="fr-FR" sz="1800" kern="1200" baseline="0" dirty="0" err="1" smtClean="0">
                          <a:solidFill>
                            <a:schemeClr val="dk1"/>
                          </a:solidFill>
                          <a:latin typeface="+mn-lt"/>
                          <a:ea typeface="+mn-ea"/>
                          <a:cs typeface="+mn-cs"/>
                        </a:rPr>
                        <a:t>Enterovirus</a:t>
                      </a:r>
                      <a:r>
                        <a:rPr lang="fr-FR" sz="1800" kern="1200" baseline="0" dirty="0" smtClean="0">
                          <a:solidFill>
                            <a:schemeClr val="dk1"/>
                          </a:solidFill>
                          <a:latin typeface="+mn-lt"/>
                          <a:ea typeface="+mn-ea"/>
                          <a:cs typeface="+mn-cs"/>
                        </a:rPr>
                        <a:t> humains A (12)</a:t>
                      </a:r>
                      <a:endParaRPr lang="fr-FR" dirty="0"/>
                    </a:p>
                  </a:txBody>
                  <a:tcPr/>
                </a:tc>
                <a:tc>
                  <a:txBody>
                    <a:bodyPr/>
                    <a:lstStyle/>
                    <a:p>
                      <a:r>
                        <a:rPr lang="fr-FR" sz="1800" kern="1200" baseline="0" dirty="0" smtClean="0">
                          <a:solidFill>
                            <a:schemeClr val="dk1"/>
                          </a:solidFill>
                          <a:latin typeface="+mn-lt"/>
                          <a:ea typeface="+mn-ea"/>
                          <a:cs typeface="+mn-cs"/>
                        </a:rPr>
                        <a:t>Poliovirus Humains 1 à 3</a:t>
                      </a:r>
                    </a:p>
                    <a:p>
                      <a:r>
                        <a:rPr lang="pt-BR" sz="1800" kern="1200" baseline="0" dirty="0" smtClean="0">
                          <a:solidFill>
                            <a:schemeClr val="dk1"/>
                          </a:solidFill>
                          <a:latin typeface="+mn-lt"/>
                          <a:ea typeface="+mn-ea"/>
                          <a:cs typeface="+mn-cs"/>
                        </a:rPr>
                        <a:t>Coxsackievirus Humains A2-8, A10, A12, A14, A16</a:t>
                      </a:r>
                    </a:p>
                    <a:p>
                      <a:r>
                        <a:rPr lang="fr-FR" sz="1800" kern="1200" baseline="0" dirty="0" err="1" smtClean="0">
                          <a:solidFill>
                            <a:schemeClr val="dk1"/>
                          </a:solidFill>
                          <a:latin typeface="+mn-lt"/>
                          <a:ea typeface="+mn-ea"/>
                          <a:cs typeface="+mn-cs"/>
                        </a:rPr>
                        <a:t>Enterovirus</a:t>
                      </a:r>
                      <a:r>
                        <a:rPr lang="fr-FR" sz="1800" kern="1200" baseline="0" dirty="0" smtClean="0">
                          <a:solidFill>
                            <a:schemeClr val="dk1"/>
                          </a:solidFill>
                          <a:latin typeface="+mn-lt"/>
                          <a:ea typeface="+mn-ea"/>
                          <a:cs typeface="+mn-cs"/>
                        </a:rPr>
                        <a:t> Humains 71</a:t>
                      </a:r>
                      <a:endParaRPr lang="fr-FR" dirty="0"/>
                    </a:p>
                  </a:txBody>
                  <a:tcPr/>
                </a:tc>
              </a:tr>
              <a:tr h="370840">
                <a:tc>
                  <a:txBody>
                    <a:bodyPr/>
                    <a:lstStyle/>
                    <a:p>
                      <a:r>
                        <a:rPr lang="fr-FR" sz="1800" kern="1200" baseline="0" dirty="0" err="1" smtClean="0">
                          <a:solidFill>
                            <a:schemeClr val="dk1"/>
                          </a:solidFill>
                          <a:latin typeface="+mn-lt"/>
                          <a:ea typeface="+mn-ea"/>
                          <a:cs typeface="+mn-cs"/>
                        </a:rPr>
                        <a:t>Enterovirus</a:t>
                      </a:r>
                      <a:r>
                        <a:rPr lang="fr-FR" sz="1800" kern="1200" baseline="0" dirty="0" smtClean="0">
                          <a:solidFill>
                            <a:schemeClr val="dk1"/>
                          </a:solidFill>
                          <a:latin typeface="+mn-lt"/>
                          <a:ea typeface="+mn-ea"/>
                          <a:cs typeface="+mn-cs"/>
                        </a:rPr>
                        <a:t> humains B (36)</a:t>
                      </a:r>
                      <a:endParaRPr lang="fr-FR" dirty="0"/>
                    </a:p>
                  </a:txBody>
                  <a:tcPr/>
                </a:tc>
                <a:tc>
                  <a:txBody>
                    <a:bodyPr/>
                    <a:lstStyle/>
                    <a:p>
                      <a:r>
                        <a:rPr lang="fr-FR" sz="1800" kern="1200" baseline="0" dirty="0" err="1" smtClean="0">
                          <a:solidFill>
                            <a:schemeClr val="dk1"/>
                          </a:solidFill>
                          <a:latin typeface="+mn-lt"/>
                          <a:ea typeface="+mn-ea"/>
                          <a:cs typeface="+mn-cs"/>
                        </a:rPr>
                        <a:t>Coxsackievirus</a:t>
                      </a:r>
                      <a:r>
                        <a:rPr lang="fr-FR" sz="1800" kern="1200" baseline="0" dirty="0" smtClean="0">
                          <a:solidFill>
                            <a:schemeClr val="dk1"/>
                          </a:solidFill>
                          <a:latin typeface="+mn-lt"/>
                          <a:ea typeface="+mn-ea"/>
                          <a:cs typeface="+mn-cs"/>
                        </a:rPr>
                        <a:t> Humains A9</a:t>
                      </a:r>
                    </a:p>
                    <a:p>
                      <a:r>
                        <a:rPr lang="fr-FR" sz="1800" kern="1200" baseline="0" dirty="0" err="1" smtClean="0">
                          <a:solidFill>
                            <a:schemeClr val="dk1"/>
                          </a:solidFill>
                          <a:latin typeface="+mn-lt"/>
                          <a:ea typeface="+mn-ea"/>
                          <a:cs typeface="+mn-cs"/>
                        </a:rPr>
                        <a:t>Coxsackievirus</a:t>
                      </a:r>
                      <a:r>
                        <a:rPr lang="fr-FR" sz="1800" kern="1200" baseline="0" dirty="0" smtClean="0">
                          <a:solidFill>
                            <a:schemeClr val="dk1"/>
                          </a:solidFill>
                          <a:latin typeface="+mn-lt"/>
                          <a:ea typeface="+mn-ea"/>
                          <a:cs typeface="+mn-cs"/>
                        </a:rPr>
                        <a:t> Humains B1-B6</a:t>
                      </a:r>
                    </a:p>
                    <a:p>
                      <a:r>
                        <a:rPr lang="fr-FR" sz="1800" kern="1200" baseline="0" dirty="0" err="1" smtClean="0">
                          <a:solidFill>
                            <a:schemeClr val="dk1"/>
                          </a:solidFill>
                          <a:latin typeface="+mn-lt"/>
                          <a:ea typeface="+mn-ea"/>
                          <a:cs typeface="+mn-cs"/>
                        </a:rPr>
                        <a:t>Echovirus</a:t>
                      </a:r>
                      <a:r>
                        <a:rPr lang="fr-FR" sz="1800" kern="1200" baseline="0" dirty="0" smtClean="0">
                          <a:solidFill>
                            <a:schemeClr val="dk1"/>
                          </a:solidFill>
                          <a:latin typeface="+mn-lt"/>
                          <a:ea typeface="+mn-ea"/>
                          <a:cs typeface="+mn-cs"/>
                        </a:rPr>
                        <a:t> Humains 1–7, 9, 11–21, 24–27, 29–33</a:t>
                      </a:r>
                    </a:p>
                    <a:p>
                      <a:r>
                        <a:rPr lang="fr-FR" sz="1800" kern="1200" baseline="0" dirty="0" err="1" smtClean="0">
                          <a:solidFill>
                            <a:schemeClr val="dk1"/>
                          </a:solidFill>
                          <a:latin typeface="+mn-lt"/>
                          <a:ea typeface="+mn-ea"/>
                          <a:cs typeface="+mn-cs"/>
                        </a:rPr>
                        <a:t>Enterovirus</a:t>
                      </a:r>
                      <a:r>
                        <a:rPr lang="fr-FR" sz="1800" kern="1200" baseline="0" dirty="0" smtClean="0">
                          <a:solidFill>
                            <a:schemeClr val="dk1"/>
                          </a:solidFill>
                          <a:latin typeface="+mn-lt"/>
                          <a:ea typeface="+mn-ea"/>
                          <a:cs typeface="+mn-cs"/>
                        </a:rPr>
                        <a:t> Humains 69</a:t>
                      </a:r>
                      <a:endParaRPr lang="fr-FR" dirty="0"/>
                    </a:p>
                  </a:txBody>
                  <a:tcPr/>
                </a:tc>
              </a:tr>
              <a:tr h="370840">
                <a:tc>
                  <a:txBody>
                    <a:bodyPr/>
                    <a:lstStyle/>
                    <a:p>
                      <a:r>
                        <a:rPr lang="fr-FR" sz="1800" kern="1200" baseline="0" dirty="0" err="1" smtClean="0">
                          <a:solidFill>
                            <a:schemeClr val="dk1"/>
                          </a:solidFill>
                          <a:latin typeface="+mn-lt"/>
                          <a:ea typeface="+mn-ea"/>
                          <a:cs typeface="+mn-cs"/>
                        </a:rPr>
                        <a:t>Enterovirus</a:t>
                      </a:r>
                      <a:r>
                        <a:rPr lang="fr-FR" sz="1800" kern="1200" baseline="0" dirty="0" smtClean="0">
                          <a:solidFill>
                            <a:schemeClr val="dk1"/>
                          </a:solidFill>
                          <a:latin typeface="+mn-lt"/>
                          <a:ea typeface="+mn-ea"/>
                          <a:cs typeface="+mn-cs"/>
                        </a:rPr>
                        <a:t> humains C (11)</a:t>
                      </a:r>
                      <a:endParaRPr lang="fr-FR" dirty="0"/>
                    </a:p>
                  </a:txBody>
                  <a:tcPr/>
                </a:tc>
                <a:tc>
                  <a:txBody>
                    <a:bodyPr/>
                    <a:lstStyle/>
                    <a:p>
                      <a:r>
                        <a:rPr lang="pt-BR" sz="1800" kern="1200" baseline="0" dirty="0" smtClean="0">
                          <a:solidFill>
                            <a:schemeClr val="dk1"/>
                          </a:solidFill>
                          <a:latin typeface="+mn-lt"/>
                          <a:ea typeface="+mn-ea"/>
                          <a:cs typeface="+mn-cs"/>
                        </a:rPr>
                        <a:t>Coxsackievirus Humains A1, A11, A13, A15, A17–22, A24</a:t>
                      </a:r>
                      <a:endParaRPr lang="fr-FR" dirty="0"/>
                    </a:p>
                  </a:txBody>
                  <a:tcPr/>
                </a:tc>
              </a:tr>
              <a:tr h="370840">
                <a:tc>
                  <a:txBody>
                    <a:bodyPr/>
                    <a:lstStyle/>
                    <a:p>
                      <a:r>
                        <a:rPr lang="fr-FR" sz="1800" kern="1200" baseline="0" dirty="0" err="1" smtClean="0">
                          <a:solidFill>
                            <a:schemeClr val="dk1"/>
                          </a:solidFill>
                          <a:latin typeface="+mn-lt"/>
                          <a:ea typeface="+mn-ea"/>
                          <a:cs typeface="+mn-cs"/>
                        </a:rPr>
                        <a:t>Enterovirus</a:t>
                      </a:r>
                      <a:r>
                        <a:rPr lang="fr-FR" sz="1800" kern="1200" baseline="0" dirty="0" smtClean="0">
                          <a:solidFill>
                            <a:schemeClr val="dk1"/>
                          </a:solidFill>
                          <a:latin typeface="+mn-lt"/>
                          <a:ea typeface="+mn-ea"/>
                          <a:cs typeface="+mn-cs"/>
                        </a:rPr>
                        <a:t> humains D (2)</a:t>
                      </a:r>
                      <a:endParaRPr lang="fr-FR" dirty="0"/>
                    </a:p>
                  </a:txBody>
                  <a:tcPr/>
                </a:tc>
                <a:tc>
                  <a:txBody>
                    <a:bodyPr/>
                    <a:lstStyle/>
                    <a:p>
                      <a:r>
                        <a:rPr lang="fr-FR" sz="1800" kern="1200" baseline="0" dirty="0" err="1" smtClean="0">
                          <a:solidFill>
                            <a:schemeClr val="dk1"/>
                          </a:solidFill>
                          <a:latin typeface="+mn-lt"/>
                          <a:ea typeface="+mn-ea"/>
                          <a:cs typeface="+mn-cs"/>
                        </a:rPr>
                        <a:t>Enterovirus</a:t>
                      </a:r>
                      <a:r>
                        <a:rPr lang="fr-FR" sz="1800" kern="1200" baseline="0" dirty="0" smtClean="0">
                          <a:solidFill>
                            <a:schemeClr val="dk1"/>
                          </a:solidFill>
                          <a:latin typeface="+mn-lt"/>
                          <a:ea typeface="+mn-ea"/>
                          <a:cs typeface="+mn-cs"/>
                        </a:rPr>
                        <a:t> Humains 68 et 70</a:t>
                      </a:r>
                      <a:endParaRPr lang="fr-FR" dirty="0"/>
                    </a:p>
                  </a:txBody>
                  <a:tcPr/>
                </a:tc>
              </a:tr>
              <a:tr h="370840">
                <a:tc rowSpan="3">
                  <a:txBody>
                    <a:bodyPr/>
                    <a:lstStyle/>
                    <a:p>
                      <a:r>
                        <a:rPr lang="fr-FR" sz="1800" kern="1200" baseline="0" dirty="0" smtClean="0">
                          <a:solidFill>
                            <a:schemeClr val="dk1"/>
                          </a:solidFill>
                          <a:latin typeface="+mn-lt"/>
                          <a:ea typeface="+mn-ea"/>
                          <a:cs typeface="+mn-cs"/>
                        </a:rPr>
                        <a:t>Rhinovirus humains A (75)</a:t>
                      </a:r>
                    </a:p>
                    <a:p>
                      <a:r>
                        <a:rPr lang="fr-FR" sz="1800" kern="1200" baseline="0" dirty="0" smtClean="0">
                          <a:solidFill>
                            <a:schemeClr val="dk1"/>
                          </a:solidFill>
                          <a:latin typeface="+mn-lt"/>
                          <a:ea typeface="+mn-ea"/>
                          <a:cs typeface="+mn-cs"/>
                        </a:rPr>
                        <a:t>Rhinovirus humains B (25)</a:t>
                      </a:r>
                    </a:p>
                    <a:p>
                      <a:r>
                        <a:rPr lang="fr-FR" sz="1800" kern="1200" baseline="0" dirty="0" smtClean="0">
                          <a:solidFill>
                            <a:schemeClr val="dk1"/>
                          </a:solidFill>
                          <a:latin typeface="+mn-lt"/>
                          <a:ea typeface="+mn-ea"/>
                          <a:cs typeface="+mn-cs"/>
                        </a:rPr>
                        <a:t>Rhinovirus humains C (48)</a:t>
                      </a:r>
                      <a:endParaRPr lang="fr-FR" dirty="0"/>
                    </a:p>
                  </a:txBody>
                  <a:tcPr/>
                </a:tc>
                <a:tc>
                  <a:txBody>
                    <a:bodyPr/>
                    <a:lstStyle/>
                    <a:p>
                      <a:endParaRPr lang="fr-FR"/>
                    </a:p>
                  </a:txBody>
                  <a:tcPr/>
                </a:tc>
              </a:tr>
              <a:tr h="370840">
                <a:tc vMerge="1">
                  <a:txBody>
                    <a:bodyPr/>
                    <a:lstStyle/>
                    <a:p>
                      <a:endParaRPr lang="fr-FR" dirty="0"/>
                    </a:p>
                  </a:txBody>
                  <a:tcPr/>
                </a:tc>
                <a:tc>
                  <a:txBody>
                    <a:bodyPr/>
                    <a:lstStyle/>
                    <a:p>
                      <a:endParaRPr lang="fr-FR"/>
                    </a:p>
                  </a:txBody>
                  <a:tcPr/>
                </a:tc>
              </a:tr>
              <a:tr h="370840">
                <a:tc vMerge="1">
                  <a:txBody>
                    <a:bodyPr/>
                    <a:lstStyle/>
                    <a:p>
                      <a:endParaRPr lang="fr-FR" dirty="0"/>
                    </a:p>
                  </a:txBody>
                  <a:tcPr/>
                </a:tc>
                <a:tc>
                  <a:txBody>
                    <a:bodyPr/>
                    <a:lstStyle/>
                    <a:p>
                      <a:endParaRPr lang="fr-FR"/>
                    </a:p>
                  </a:txBody>
                  <a:tcPr/>
                </a:tc>
              </a:tr>
            </a:tbl>
          </a:graphicData>
        </a:graphic>
      </p:graphicFrame>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40</a:t>
            </a:fld>
            <a:endParaRPr lang="fr-BE"/>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La Famille </a:t>
            </a:r>
            <a:r>
              <a:rPr lang="fr-FR" sz="2400" u="sng" dirty="0" err="1" smtClean="0"/>
              <a:t>Caliciviridae</a:t>
            </a:r>
            <a:r>
              <a:rPr lang="fr-FR" sz="2400" u="sng" dirty="0" smtClean="0"/>
              <a:t>:</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a:t>
            </a:r>
            <a:r>
              <a:rPr lang="fr-FR" sz="2000" u="sng" dirty="0" smtClean="0"/>
              <a:t>4 genres :</a:t>
            </a:r>
            <a:br>
              <a:rPr lang="fr-FR" sz="2000" u="sng" dirty="0" smtClean="0"/>
            </a:br>
            <a:r>
              <a:rPr lang="fr-FR" sz="2000" dirty="0" smtClean="0"/>
              <a:t/>
            </a:r>
            <a:br>
              <a:rPr lang="fr-FR" sz="2000" dirty="0" smtClean="0"/>
            </a:br>
            <a:r>
              <a:rPr lang="fr-FR" sz="2000" dirty="0" smtClean="0"/>
              <a:t>- 2 affectent les animaux : </a:t>
            </a:r>
            <a:r>
              <a:rPr lang="fr-FR" sz="2000" b="1" i="1" dirty="0" err="1" smtClean="0"/>
              <a:t>Vesivirus</a:t>
            </a:r>
            <a:r>
              <a:rPr lang="fr-FR" sz="2000" dirty="0" smtClean="0"/>
              <a:t> et </a:t>
            </a:r>
            <a:r>
              <a:rPr lang="fr-FR" sz="2000" b="1" i="1" dirty="0" err="1" smtClean="0"/>
              <a:t>Lagovirus</a:t>
            </a:r>
            <a:r>
              <a:rPr lang="fr-FR" sz="2000" dirty="0" smtClean="0"/>
              <a:t/>
            </a:r>
            <a:br>
              <a:rPr lang="fr-FR" sz="2000" dirty="0" smtClean="0"/>
            </a:br>
            <a:r>
              <a:rPr lang="fr-FR" sz="2000" dirty="0" smtClean="0"/>
              <a:t/>
            </a:r>
            <a:br>
              <a:rPr lang="fr-FR" sz="2000" dirty="0" smtClean="0"/>
            </a:br>
            <a:r>
              <a:rPr lang="fr-FR" sz="2000" dirty="0" smtClean="0"/>
              <a:t>- 2 affectent les animaux et l’homme (gastro-entérites) : </a:t>
            </a:r>
          </a:p>
          <a:p>
            <a:pPr>
              <a:buNone/>
            </a:pPr>
            <a:r>
              <a:rPr lang="fr-FR" sz="2000" b="1" i="1" dirty="0" smtClean="0"/>
              <a:t>      </a:t>
            </a:r>
            <a:r>
              <a:rPr lang="fr-FR" sz="2000" b="1" i="1" dirty="0" err="1" smtClean="0"/>
              <a:t>Norovirus</a:t>
            </a:r>
            <a:r>
              <a:rPr lang="fr-FR" sz="2000" dirty="0" smtClean="0"/>
              <a:t> (anciennement Norwalk-</a:t>
            </a:r>
            <a:r>
              <a:rPr lang="fr-FR" sz="2000" dirty="0" err="1" smtClean="0"/>
              <a:t>like</a:t>
            </a:r>
            <a:r>
              <a:rPr lang="fr-FR" sz="2000" dirty="0" smtClean="0"/>
              <a:t> virus (NLV) et </a:t>
            </a:r>
            <a:r>
              <a:rPr lang="fr-FR" sz="2000" b="1" i="1" dirty="0" err="1" smtClean="0"/>
              <a:t>Sapovirus</a:t>
            </a:r>
            <a:r>
              <a:rPr lang="fr-FR" sz="2000" dirty="0" smtClean="0"/>
              <a:t> (anciennement Sapporo-</a:t>
            </a:r>
            <a:r>
              <a:rPr lang="fr-FR" sz="2000" dirty="0" err="1" smtClean="0"/>
              <a:t>like</a:t>
            </a:r>
            <a:r>
              <a:rPr lang="fr-FR" sz="2000" dirty="0" smtClean="0"/>
              <a:t> virus (SLV).</a:t>
            </a:r>
            <a:br>
              <a:rPr lang="fr-FR" sz="2000" dirty="0" smtClean="0"/>
            </a:br>
            <a:r>
              <a:rPr lang="fr-FR" sz="2000" dirty="0" smtClean="0"/>
              <a:t/>
            </a:r>
            <a:br>
              <a:rPr lang="fr-FR" sz="2000" dirty="0" smtClean="0"/>
            </a:br>
            <a:r>
              <a:rPr lang="fr-FR" sz="2000" dirty="0" smtClean="0"/>
              <a:t>Chaque genre divisé en 2 </a:t>
            </a:r>
            <a:r>
              <a:rPr lang="fr-FR" sz="2000" dirty="0" err="1" smtClean="0"/>
              <a:t>génogroupes</a:t>
            </a:r>
            <a:r>
              <a:rPr lang="fr-FR" sz="2000" dirty="0" smtClean="0"/>
              <a:t>.</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41</a:t>
            </a:fld>
            <a:endParaRPr lang="fr-BE"/>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La Structure du Virus:</a:t>
            </a:r>
            <a:endParaRPr lang="fr-FR" sz="2400" u="sng" dirty="0"/>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fr-FR" sz="2000" dirty="0" smtClean="0"/>
              <a:t>      Virus sans enveloppe. Capside icosaédrique.</a:t>
            </a:r>
            <a:br>
              <a:rPr lang="fr-FR" sz="2000" dirty="0" smtClean="0"/>
            </a:br>
            <a:r>
              <a:rPr lang="fr-FR" sz="2000" dirty="0" smtClean="0"/>
              <a:t>Taille : 27 à 35 nm.</a:t>
            </a:r>
          </a:p>
          <a:p>
            <a:pPr>
              <a:buNone/>
            </a:pPr>
            <a:r>
              <a:rPr lang="fr-FR" sz="2000" dirty="0" smtClean="0"/>
              <a:t>      Résistance physico-chimique:</a:t>
            </a:r>
            <a:br>
              <a:rPr lang="fr-FR" sz="2000" dirty="0" smtClean="0"/>
            </a:br>
            <a:r>
              <a:rPr lang="fr-FR" sz="2000" dirty="0" smtClean="0"/>
              <a:t>Très résistants, notamment aux concentrations de chlore.</a:t>
            </a:r>
            <a:br>
              <a:rPr lang="fr-FR" sz="2000" dirty="0" smtClean="0"/>
            </a:br>
            <a:r>
              <a:rPr lang="fr-FR" sz="2000" dirty="0" smtClean="0"/>
              <a:t> Le génome et les protéines virales:</a:t>
            </a:r>
            <a:br>
              <a:rPr lang="fr-FR" sz="2000" dirty="0" smtClean="0"/>
            </a:br>
            <a:r>
              <a:rPr lang="fr-FR" sz="2000" dirty="0" smtClean="0"/>
              <a:t>ARN simple brin de polarité positive et </a:t>
            </a:r>
            <a:r>
              <a:rPr lang="fr-FR" sz="2000" dirty="0" err="1" smtClean="0"/>
              <a:t>polyadénylé</a:t>
            </a:r>
            <a:r>
              <a:rPr lang="fr-FR" sz="2000" dirty="0" smtClean="0"/>
              <a:t> en 3’ ( 7 600 nucléotides).</a:t>
            </a:r>
            <a:br>
              <a:rPr lang="fr-FR" sz="2000" dirty="0" smtClean="0"/>
            </a:br>
            <a:r>
              <a:rPr lang="fr-FR" sz="2000" dirty="0" smtClean="0"/>
              <a:t>Certaines séquences sont conservées et utilisées pour le diagnostic.</a:t>
            </a:r>
          </a:p>
          <a:p>
            <a:pPr>
              <a:buNone/>
            </a:pPr>
            <a:r>
              <a:rPr lang="fr-FR" sz="2000" dirty="0" smtClean="0"/>
              <a:t>      3 cadres ouverts de lecture :</a:t>
            </a:r>
          </a:p>
          <a:p>
            <a:pPr>
              <a:buNone/>
            </a:pPr>
            <a:r>
              <a:rPr lang="fr-FR" sz="2000" dirty="0" smtClean="0"/>
              <a:t>      - </a:t>
            </a:r>
            <a:r>
              <a:rPr lang="fr-FR" sz="2000" b="1" dirty="0" smtClean="0"/>
              <a:t>ORF1</a:t>
            </a:r>
            <a:r>
              <a:rPr lang="fr-FR" sz="2000" dirty="0" smtClean="0"/>
              <a:t> code un précurseur des </a:t>
            </a:r>
            <a:r>
              <a:rPr lang="fr-FR" sz="2000" b="1" dirty="0" smtClean="0"/>
              <a:t>protéines non structurale</a:t>
            </a:r>
            <a:r>
              <a:rPr lang="fr-FR" sz="2000" dirty="0" smtClean="0"/>
              <a:t>s.</a:t>
            </a:r>
            <a:br>
              <a:rPr lang="fr-FR" sz="2000" dirty="0" smtClean="0"/>
            </a:br>
            <a:r>
              <a:rPr lang="fr-FR" sz="2000" dirty="0" smtClean="0"/>
              <a:t>- </a:t>
            </a:r>
            <a:r>
              <a:rPr lang="fr-FR" sz="2000" b="1" dirty="0" smtClean="0"/>
              <a:t>ORF2 </a:t>
            </a:r>
            <a:r>
              <a:rPr lang="fr-FR" sz="2000" dirty="0" smtClean="0"/>
              <a:t>code </a:t>
            </a:r>
            <a:r>
              <a:rPr lang="fr-FR" sz="2000" b="1" dirty="0" smtClean="0"/>
              <a:t>l'unique protéine de capside.</a:t>
            </a:r>
            <a:r>
              <a:rPr lang="fr-FR" sz="2000" dirty="0" smtClean="0"/>
              <a:t/>
            </a:r>
            <a:br>
              <a:rPr lang="fr-FR" sz="2000" dirty="0" smtClean="0"/>
            </a:br>
            <a:r>
              <a:rPr lang="fr-FR" sz="2000" dirty="0" smtClean="0"/>
              <a:t>- </a:t>
            </a:r>
            <a:r>
              <a:rPr lang="fr-FR" sz="2000" b="1" dirty="0" smtClean="0"/>
              <a:t>ORF3</a:t>
            </a:r>
            <a:r>
              <a:rPr lang="fr-FR" sz="2000" dirty="0" smtClean="0"/>
              <a:t> code une petite protéine de fonction inconnue.</a:t>
            </a:r>
            <a:br>
              <a:rPr lang="fr-FR" sz="2000" dirty="0" smtClean="0"/>
            </a:br>
            <a:r>
              <a:rPr lang="fr-FR" sz="2000" dirty="0" smtClean="0"/>
              <a:t>Le génome des souches Sapporo est organisé différemment (2 ORF).</a:t>
            </a:r>
          </a:p>
          <a:p>
            <a:pPr>
              <a:buNone/>
            </a:pPr>
            <a:r>
              <a:rPr lang="fr-FR" sz="2000" dirty="0" smtClean="0"/>
              <a:t/>
            </a:r>
            <a:br>
              <a:rPr lang="fr-FR" sz="2000" dirty="0" smtClean="0"/>
            </a:br>
            <a:r>
              <a:rPr lang="fr-FR" sz="2000" dirty="0" smtClean="0"/>
              <a:t> </a:t>
            </a:r>
            <a:br>
              <a:rPr lang="fr-FR" sz="2000" dirty="0" smtClean="0"/>
            </a:br>
            <a:r>
              <a:rPr lang="fr-FR" sz="2000" dirty="0" smtClean="0"/>
              <a:t/>
            </a:r>
            <a:br>
              <a:rPr lang="fr-FR" sz="2000" dirty="0" smtClean="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42</a:t>
            </a:fld>
            <a:endParaRPr lang="fr-BE"/>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i="1" u="sng" dirty="0" smtClean="0"/>
              <a:t>Organisation du génome des </a:t>
            </a:r>
            <a:r>
              <a:rPr lang="fr-FR" sz="2400" i="1" u="sng" dirty="0" err="1" smtClean="0"/>
              <a:t>calicivirus</a:t>
            </a:r>
            <a:r>
              <a:rPr lang="fr-FR" sz="2400" i="1" u="sng" dirty="0" smtClean="0"/>
              <a:t> humains:</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43</a:t>
            </a:fld>
            <a:endParaRPr lang="fr-BE"/>
          </a:p>
        </p:txBody>
      </p:sp>
      <p:pic>
        <p:nvPicPr>
          <p:cNvPr id="48130" name="Picture 2" descr="http://www.microbes-edu.org/etudiant/imgcali/1605.jpg"/>
          <p:cNvPicPr>
            <a:picLocks noChangeAspect="1" noChangeArrowheads="1"/>
          </p:cNvPicPr>
          <p:nvPr/>
        </p:nvPicPr>
        <p:blipFill>
          <a:blip r:embed="rId2"/>
          <a:srcRect/>
          <a:stretch>
            <a:fillRect/>
          </a:stretch>
        </p:blipFill>
        <p:spPr bwMode="auto">
          <a:xfrm>
            <a:off x="357158" y="1357298"/>
            <a:ext cx="8215370" cy="4214842"/>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9144000" cy="6429396"/>
          </a:xfrm>
        </p:spPr>
        <p:txBody>
          <a:bodyPr>
            <a:normAutofit/>
          </a:bodyPr>
          <a:lstStyle/>
          <a:p>
            <a:pPr>
              <a:buNone/>
            </a:pPr>
            <a:r>
              <a:rPr lang="fr-FR" sz="2000" b="1" dirty="0" smtClean="0"/>
              <a:t>      </a:t>
            </a:r>
            <a:r>
              <a:rPr lang="fr-FR" sz="2000" u="sng" dirty="0" smtClean="0"/>
              <a:t>Epidémiologie:</a:t>
            </a:r>
          </a:p>
          <a:p>
            <a:pPr>
              <a:buNone/>
            </a:pPr>
            <a:r>
              <a:rPr lang="fr-FR" sz="2000" b="1" dirty="0" smtClean="0"/>
              <a:t>     </a:t>
            </a:r>
            <a:r>
              <a:rPr lang="fr-FR" sz="2000" dirty="0" smtClean="0">
                <a:effectLst>
                  <a:outerShdw blurRad="38100" dist="38100" dir="2700000" algn="tl">
                    <a:srgbClr val="000000">
                      <a:alpha val="43137"/>
                    </a:srgbClr>
                  </a:outerShdw>
                </a:effectLst>
              </a:rPr>
              <a:t>Transmission </a:t>
            </a:r>
            <a:r>
              <a:rPr lang="fr-FR" sz="2000" dirty="0" err="1" smtClean="0">
                <a:effectLst>
                  <a:outerShdw blurRad="38100" dist="38100" dir="2700000" algn="tl">
                    <a:srgbClr val="000000">
                      <a:alpha val="43137"/>
                    </a:srgbClr>
                  </a:outerShdw>
                </a:effectLst>
              </a:rPr>
              <a:t>féco</a:t>
            </a:r>
            <a:r>
              <a:rPr lang="fr-FR" sz="2000" dirty="0" smtClean="0">
                <a:effectLst>
                  <a:outerShdw blurRad="38100" dist="38100" dir="2700000" algn="tl">
                    <a:srgbClr val="000000">
                      <a:alpha val="43137"/>
                    </a:srgbClr>
                  </a:outerShdw>
                </a:effectLst>
              </a:rPr>
              <a:t>-orale </a:t>
            </a:r>
            <a:r>
              <a:rPr lang="fr-FR" sz="2000" dirty="0" smtClean="0"/>
              <a:t>ou par aérosols lors de vomissements favorisée par leur grande résistance.</a:t>
            </a:r>
            <a:br>
              <a:rPr lang="fr-FR" sz="2000" dirty="0" smtClean="0"/>
            </a:br>
            <a:r>
              <a:rPr lang="fr-FR" sz="2000" dirty="0" smtClean="0"/>
              <a:t>Contamination directe ou indirecte (eau, aliments surtout coquillages).</a:t>
            </a:r>
            <a:br>
              <a:rPr lang="fr-FR" sz="2000" dirty="0" smtClean="0"/>
            </a:br>
            <a:r>
              <a:rPr lang="fr-FR" sz="2000" dirty="0" smtClean="0"/>
              <a:t/>
            </a:r>
            <a:br>
              <a:rPr lang="fr-FR" sz="2000" dirty="0" smtClean="0"/>
            </a:br>
            <a:r>
              <a:rPr lang="fr-FR" sz="2000" dirty="0" smtClean="0"/>
              <a:t>Zone de diffusion :Répartition mondiale, nombreuses épidémies touchant toutes les tranches d’âge.</a:t>
            </a:r>
            <a:br>
              <a:rPr lang="fr-FR" sz="2000" dirty="0" smtClean="0"/>
            </a:br>
            <a:r>
              <a:rPr lang="fr-FR" sz="2000" dirty="0" smtClean="0"/>
              <a:t/>
            </a:r>
            <a:br>
              <a:rPr lang="fr-FR" sz="2000" dirty="0" smtClean="0"/>
            </a:br>
            <a:r>
              <a:rPr lang="fr-FR" sz="2000" u="sng" dirty="0" smtClean="0"/>
              <a:t>Pouvoir pathogène</a:t>
            </a:r>
            <a:br>
              <a:rPr lang="fr-FR" sz="2000" u="sng" dirty="0" smtClean="0"/>
            </a:br>
            <a:r>
              <a:rPr lang="fr-FR" sz="2000" dirty="0" smtClean="0"/>
              <a:t/>
            </a:r>
            <a:br>
              <a:rPr lang="fr-FR" sz="2000" dirty="0" smtClean="0"/>
            </a:br>
            <a:r>
              <a:rPr lang="fr-FR" sz="2000" dirty="0" smtClean="0"/>
              <a:t>Incubation courte</a:t>
            </a:r>
            <a:br>
              <a:rPr lang="fr-FR" sz="2000" dirty="0" smtClean="0"/>
            </a:br>
            <a:r>
              <a:rPr lang="fr-FR" sz="2000" dirty="0" smtClean="0"/>
              <a:t>Diarrhée aqueuse, vomissements.</a:t>
            </a:r>
            <a:br>
              <a:rPr lang="fr-FR" sz="2000" dirty="0" smtClean="0"/>
            </a:br>
            <a:r>
              <a:rPr lang="fr-FR" sz="2000" dirty="0" smtClean="0"/>
              <a:t/>
            </a:r>
            <a:br>
              <a:rPr lang="fr-FR" sz="2000" dirty="0" smtClean="0"/>
            </a:br>
            <a:r>
              <a:rPr lang="fr-FR" sz="2000" u="sng" dirty="0" smtClean="0"/>
              <a:t>Diagnostic virologique:</a:t>
            </a:r>
            <a:r>
              <a:rPr lang="fr-FR" sz="2000" dirty="0" smtClean="0"/>
              <a:t/>
            </a:r>
            <a:br>
              <a:rPr lang="fr-FR" sz="2000" dirty="0" smtClean="0"/>
            </a:br>
            <a:r>
              <a:rPr lang="fr-FR" sz="2000" dirty="0" smtClean="0"/>
              <a:t/>
            </a:r>
            <a:br>
              <a:rPr lang="fr-FR" sz="2000" dirty="0" smtClean="0"/>
            </a:br>
            <a:r>
              <a:rPr lang="fr-FR" sz="2000" dirty="0" smtClean="0"/>
              <a:t>. Microscopie électronique (laboratoires spécialisés).</a:t>
            </a:r>
            <a:br>
              <a:rPr lang="fr-FR" sz="2000" dirty="0" smtClean="0"/>
            </a:br>
            <a:r>
              <a:rPr lang="fr-FR" sz="2000" dirty="0" smtClean="0"/>
              <a:t/>
            </a:r>
            <a:br>
              <a:rPr lang="fr-FR" sz="2000" dirty="0" smtClean="0"/>
            </a:br>
            <a:r>
              <a:rPr lang="fr-FR" sz="2000" dirty="0" smtClean="0"/>
              <a:t>. RT-PCR</a:t>
            </a:r>
            <a:br>
              <a:rPr lang="fr-FR" sz="2000" dirty="0" smtClean="0"/>
            </a:br>
            <a:r>
              <a:rPr lang="fr-FR" sz="2000" dirty="0" smtClean="0"/>
              <a:t/>
            </a:r>
            <a:br>
              <a:rPr lang="fr-FR" sz="2000" dirty="0" smtClean="0"/>
            </a:br>
            <a:r>
              <a:rPr lang="fr-FR" sz="2000" dirty="0" smtClean="0"/>
              <a:t>. ELISA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44</a:t>
            </a:fld>
            <a:endParaRPr lang="fr-BE"/>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2400" u="sng" dirty="0" smtClean="0"/>
              <a:t>Le Diagnostic Virologique:</a:t>
            </a:r>
            <a:endParaRPr lang="fr-FR" sz="24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45</a:t>
            </a:fld>
            <a:endParaRPr lang="fr-BE"/>
          </a:p>
        </p:txBody>
      </p:sp>
      <p:pic>
        <p:nvPicPr>
          <p:cNvPr id="65538" name="Picture 2" descr="http://www.microbes-edu.org/etudiant/imgcali/1607.jpg"/>
          <p:cNvPicPr>
            <a:picLocks noChangeAspect="1" noChangeArrowheads="1"/>
          </p:cNvPicPr>
          <p:nvPr/>
        </p:nvPicPr>
        <p:blipFill>
          <a:blip r:embed="rId2"/>
          <a:srcRect/>
          <a:stretch>
            <a:fillRect/>
          </a:stretch>
        </p:blipFill>
        <p:spPr bwMode="auto">
          <a:xfrm>
            <a:off x="714348" y="1428736"/>
            <a:ext cx="6668023" cy="5214974"/>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00200"/>
            <a:ext cx="9144000" cy="5257800"/>
          </a:xfrm>
        </p:spPr>
        <p:txBody>
          <a:bodyPr>
            <a:normAutofit/>
          </a:bodyPr>
          <a:lstStyle/>
          <a:p>
            <a:pPr>
              <a:buNone/>
            </a:pPr>
            <a:r>
              <a:rPr lang="fr-FR" sz="2000" b="1" dirty="0" smtClean="0"/>
              <a:t>      </a:t>
            </a:r>
            <a:r>
              <a:rPr lang="fr-FR" sz="2000" u="sng" dirty="0" smtClean="0"/>
              <a:t>Prévention:</a:t>
            </a:r>
            <a:r>
              <a:rPr lang="fr-FR" sz="2000" b="1" dirty="0" smtClean="0"/>
              <a:t/>
            </a:r>
            <a:br>
              <a:rPr lang="fr-FR" sz="2000" b="1" dirty="0" smtClean="0"/>
            </a:br>
            <a:r>
              <a:rPr lang="fr-FR" sz="2000" dirty="0" smtClean="0"/>
              <a:t>Pas de vaccination, prévention par mesures d'hygiène.</a:t>
            </a:r>
            <a:br>
              <a:rPr lang="fr-FR" sz="2000" dirty="0" smtClean="0"/>
            </a:br>
            <a:r>
              <a:rPr lang="fr-FR" sz="2000" dirty="0" smtClean="0"/>
              <a:t/>
            </a:r>
            <a:br>
              <a:rPr lang="fr-FR" sz="2000" dirty="0" smtClean="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46</a:t>
            </a:fld>
            <a:endParaRPr lang="fr-BE"/>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47</a:t>
            </a:fld>
            <a:endParaRPr lang="fr-BE"/>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48</a:t>
            </a:fld>
            <a:endParaRPr lang="fr-BE"/>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49</a:t>
            </a:fld>
            <a:endParaRPr lang="fr-B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Structure des particules virales:</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b="1" dirty="0" smtClean="0"/>
              <a:t>   </a:t>
            </a:r>
          </a:p>
          <a:p>
            <a:pPr>
              <a:buNone/>
            </a:pPr>
            <a:r>
              <a:rPr lang="fr-FR" sz="2000" dirty="0" smtClean="0"/>
              <a:t>    Virus </a:t>
            </a:r>
            <a:r>
              <a:rPr lang="fr-FR" sz="2000" b="1" dirty="0" smtClean="0"/>
              <a:t>non enveloppé.</a:t>
            </a:r>
          </a:p>
          <a:p>
            <a:pPr>
              <a:buNone/>
            </a:pPr>
            <a:r>
              <a:rPr lang="fr-FR" sz="2000" dirty="0" smtClean="0"/>
              <a:t>    Capside </a:t>
            </a:r>
            <a:r>
              <a:rPr lang="fr-FR" sz="2000" b="1" dirty="0" smtClean="0"/>
              <a:t>icosaédrique</a:t>
            </a:r>
          </a:p>
          <a:p>
            <a:pPr>
              <a:buNone/>
            </a:pPr>
            <a:r>
              <a:rPr lang="fr-FR" sz="2000" dirty="0" smtClean="0"/>
              <a:t>    Génome : </a:t>
            </a:r>
            <a:r>
              <a:rPr lang="fr-FR" sz="2000" b="1" dirty="0" smtClean="0"/>
              <a:t>ARN monocaténaire polarité +</a:t>
            </a:r>
          </a:p>
          <a:p>
            <a:pPr>
              <a:buNone/>
            </a:pPr>
            <a:r>
              <a:rPr lang="fr-FR" sz="2000" dirty="0" smtClean="0"/>
              <a:t>    Très résistants :</a:t>
            </a:r>
          </a:p>
          <a:p>
            <a:pPr>
              <a:buNone/>
            </a:pPr>
            <a:r>
              <a:rPr lang="fr-FR" sz="2000" dirty="0" smtClean="0"/>
              <a:t>- quelques semaines dans l'environnement</a:t>
            </a:r>
          </a:p>
          <a:p>
            <a:pPr>
              <a:buNone/>
            </a:pPr>
            <a:r>
              <a:rPr lang="fr-FR" sz="2000" dirty="0" smtClean="0"/>
              <a:t>- Plusieurs années à -20°C</a:t>
            </a:r>
          </a:p>
          <a:p>
            <a:pPr>
              <a:buNone/>
            </a:pPr>
            <a:r>
              <a:rPr lang="fr-FR" sz="2000" dirty="0" smtClean="0"/>
              <a:t>    Détruits pas : les UV, formol, oxydants (hypochlorite de soude), β-</a:t>
            </a:r>
            <a:r>
              <a:rPr lang="fr-FR" sz="2000" dirty="0" err="1" smtClean="0"/>
              <a:t>propionolactone</a:t>
            </a: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50</a:t>
            </a:fld>
            <a:endParaRPr lang="fr-B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000" u="sng" dirty="0" smtClean="0"/>
              <a:t>Le Génome des Entérovirus:</a:t>
            </a:r>
            <a:endParaRPr lang="fr-FR" sz="2000" u="sng"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Le génome des entérovirus est constitué d'une molécule d'ARN contenant </a:t>
            </a:r>
            <a:r>
              <a:rPr lang="fr-FR" sz="2000" b="1" dirty="0" smtClean="0"/>
              <a:t>un seul cadre de lecture </a:t>
            </a:r>
            <a:r>
              <a:rPr lang="fr-FR" sz="2000" dirty="0" smtClean="0"/>
              <a:t>flanqué de deux région non codantes, impliquées dans la régulation de la traduction et de la réplication du génome.</a:t>
            </a:r>
          </a:p>
          <a:p>
            <a:pPr>
              <a:buNone/>
            </a:pPr>
            <a:endParaRPr lang="fr-FR" sz="2000" dirty="0" smtClean="0"/>
          </a:p>
          <a:p>
            <a:pPr>
              <a:buNone/>
            </a:pPr>
            <a:r>
              <a:rPr lang="fr-FR" sz="2000" dirty="0" smtClean="0"/>
              <a:t>      Le cadre de lecture ouvert est organisé avec :</a:t>
            </a:r>
          </a:p>
          <a:p>
            <a:pPr>
              <a:buNone/>
            </a:pPr>
            <a:r>
              <a:rPr lang="fr-FR" sz="2000" dirty="0" smtClean="0"/>
              <a:t>      une région qui code les </a:t>
            </a:r>
            <a:r>
              <a:rPr lang="fr-FR" sz="2000" b="1" dirty="0" smtClean="0"/>
              <a:t>protéines structurales, VP1 </a:t>
            </a:r>
            <a:r>
              <a:rPr lang="fr-FR" sz="2000" dirty="0" smtClean="0"/>
              <a:t>a VP4,</a:t>
            </a:r>
          </a:p>
          <a:p>
            <a:pPr>
              <a:buNone/>
            </a:pPr>
            <a:r>
              <a:rPr lang="fr-FR" sz="2000" dirty="0" smtClean="0"/>
              <a:t>      une région qui code les protéines non structurales, 2A, </a:t>
            </a:r>
            <a:r>
              <a:rPr lang="pt-BR" sz="2000" dirty="0" smtClean="0"/>
              <a:t>2B, 2C, 3A, 3C, 3D.</a:t>
            </a:r>
          </a:p>
          <a:p>
            <a:pPr>
              <a:buNone/>
            </a:pPr>
            <a:endParaRPr lang="pt-BR" sz="2000" dirty="0" smtClean="0"/>
          </a:p>
          <a:p>
            <a:pPr>
              <a:buNone/>
            </a:pPr>
            <a:r>
              <a:rPr lang="fr-FR" sz="2000" dirty="0" smtClean="0"/>
              <a:t>     A partir de ce cadre de lecture, une </a:t>
            </a:r>
            <a:r>
              <a:rPr lang="fr-FR" sz="2000" dirty="0" err="1" smtClean="0"/>
              <a:t>polyprotéine</a:t>
            </a:r>
            <a:r>
              <a:rPr lang="fr-FR" sz="2000" dirty="0" smtClean="0"/>
              <a:t> précurseur est synthétisée, </a:t>
            </a:r>
          </a:p>
          <a:p>
            <a:pPr>
              <a:buNone/>
            </a:pPr>
            <a:r>
              <a:rPr lang="fr-FR" sz="2000" dirty="0" smtClean="0"/>
              <a:t>     ensuite clivée successivement en précurseurs P1, P2 et P3 et clivées en</a:t>
            </a:r>
          </a:p>
          <a:p>
            <a:pPr>
              <a:buNone/>
            </a:pPr>
            <a:r>
              <a:rPr lang="fr-FR" sz="2000" dirty="0" smtClean="0"/>
              <a:t>     différentes protéines.</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u="sng" dirty="0" smtClean="0"/>
              <a:t>Le Génome des Entérovirus:</a:t>
            </a:r>
            <a:endParaRPr lang="fr-FR" sz="2400" u="sng" dirty="0"/>
          </a:p>
        </p:txBody>
      </p:sp>
      <p:sp>
        <p:nvSpPr>
          <p:cNvPr id="3" name="Espace réservé du contenu 2"/>
          <p:cNvSpPr>
            <a:spLocks noGrp="1"/>
          </p:cNvSpPr>
          <p:nvPr>
            <p:ph idx="1"/>
          </p:nvPr>
        </p:nvSpPr>
        <p:spPr>
          <a:xfrm>
            <a:off x="0" y="1142984"/>
            <a:ext cx="9144000" cy="5715016"/>
          </a:xfrm>
        </p:spPr>
        <p:txBody>
          <a:bodyPr>
            <a:normAutofit/>
          </a:bodyPr>
          <a:lstStyle/>
          <a:p>
            <a:pPr>
              <a:buNone/>
            </a:pPr>
            <a:r>
              <a:rPr lang="fr-FR" sz="2000" dirty="0" smtClean="0"/>
              <a:t>Les </a:t>
            </a:r>
            <a:r>
              <a:rPr lang="fr-FR" sz="2000" b="1" dirty="0" smtClean="0"/>
              <a:t>protéines non structurales interviennent dans:</a:t>
            </a:r>
          </a:p>
          <a:p>
            <a:pPr>
              <a:buNone/>
            </a:pPr>
            <a:r>
              <a:rPr lang="fr-FR" sz="2000" b="1" dirty="0" smtClean="0"/>
              <a:t>  le clivage de la </a:t>
            </a:r>
            <a:r>
              <a:rPr lang="fr-FR" sz="2000" b="1" dirty="0" err="1" smtClean="0"/>
              <a:t>polyproteine</a:t>
            </a:r>
            <a:r>
              <a:rPr lang="fr-FR" sz="2000" b="1" dirty="0" smtClean="0"/>
              <a:t>,</a:t>
            </a:r>
          </a:p>
          <a:p>
            <a:pPr>
              <a:buNone/>
            </a:pPr>
            <a:r>
              <a:rPr lang="fr-FR" sz="2000" dirty="0" smtClean="0"/>
              <a:t>  la régulation de la réplication virale, </a:t>
            </a:r>
          </a:p>
          <a:p>
            <a:pPr>
              <a:buNone/>
            </a:pPr>
            <a:r>
              <a:rPr lang="fr-FR" sz="2000" dirty="0" smtClean="0"/>
              <a:t>   certaines interactions avec des protéines cellulaires.</a:t>
            </a:r>
          </a:p>
          <a:p>
            <a:pPr>
              <a:buNone/>
            </a:pPr>
            <a:r>
              <a:rPr lang="fr-FR" sz="2000" dirty="0" smtClean="0"/>
              <a:t>Les protéines </a:t>
            </a:r>
            <a:r>
              <a:rPr lang="fr-FR" sz="2000" b="1" dirty="0" smtClean="0"/>
              <a:t>VP1 à VP4 = les protéines de la capside. </a:t>
            </a:r>
          </a:p>
          <a:p>
            <a:pPr>
              <a:buNone/>
            </a:pPr>
            <a:endParaRPr lang="fr-FR" sz="2000" dirty="0" smtClean="0"/>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pic>
        <p:nvPicPr>
          <p:cNvPr id="20482" name="Picture 2" descr="http://www.microbes-edu.org/etudiant/imgpicor/4.gif"/>
          <p:cNvPicPr>
            <a:picLocks noChangeAspect="1" noChangeArrowheads="1"/>
          </p:cNvPicPr>
          <p:nvPr/>
        </p:nvPicPr>
        <p:blipFill>
          <a:blip r:embed="rId2"/>
          <a:srcRect/>
          <a:stretch>
            <a:fillRect/>
          </a:stretch>
        </p:blipFill>
        <p:spPr bwMode="auto">
          <a:xfrm>
            <a:off x="125314" y="3214686"/>
            <a:ext cx="8747862" cy="285752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normAutofit/>
          </a:bodyPr>
          <a:lstStyle/>
          <a:p>
            <a:r>
              <a:rPr lang="fr-FR" sz="2400" u="sng" dirty="0" smtClean="0"/>
              <a:t>Le Cycle de Réplication des </a:t>
            </a:r>
            <a:r>
              <a:rPr lang="fr-FR" sz="2400" u="sng" dirty="0" err="1" smtClean="0"/>
              <a:t>Picornaviridae</a:t>
            </a:r>
            <a:r>
              <a:rPr lang="fr-FR" sz="2400" dirty="0" smtClean="0"/>
              <a:t>:</a:t>
            </a:r>
            <a:endParaRPr lang="fr-FR" sz="2400" dirty="0"/>
          </a:p>
        </p:txBody>
      </p:sp>
      <p:sp>
        <p:nvSpPr>
          <p:cNvPr id="3" name="Espace réservé du contenu 2"/>
          <p:cNvSpPr>
            <a:spLocks noGrp="1"/>
          </p:cNvSpPr>
          <p:nvPr>
            <p:ph idx="1"/>
          </p:nvPr>
        </p:nvSpPr>
        <p:spPr>
          <a:xfrm>
            <a:off x="0" y="1142984"/>
            <a:ext cx="9144000" cy="5715016"/>
          </a:xfrm>
        </p:spPr>
        <p:txBody>
          <a:bodyPr>
            <a:normAutofit/>
          </a:bodyPr>
          <a:lstStyle/>
          <a:p>
            <a:pPr>
              <a:buNone/>
            </a:pPr>
            <a:r>
              <a:rPr lang="fr-FR" sz="2000" dirty="0" smtClean="0"/>
              <a:t>Les </a:t>
            </a:r>
            <a:r>
              <a:rPr lang="fr-FR" sz="2000" dirty="0" err="1" smtClean="0"/>
              <a:t>Picornaviridae</a:t>
            </a:r>
            <a:r>
              <a:rPr lang="fr-FR" sz="2000" dirty="0" smtClean="0"/>
              <a:t> entrent dans les cellules humaines via </a:t>
            </a:r>
            <a:r>
              <a:rPr lang="fr-FR" sz="2000" b="1" dirty="0" smtClean="0"/>
              <a:t>différents récepteurs :</a:t>
            </a:r>
          </a:p>
          <a:p>
            <a:pPr>
              <a:buNone/>
            </a:pPr>
            <a:r>
              <a:rPr lang="fr-FR" sz="2000" dirty="0" smtClean="0"/>
              <a:t>Les </a:t>
            </a:r>
            <a:r>
              <a:rPr lang="fr-FR" sz="2000" dirty="0" err="1" smtClean="0"/>
              <a:t>enterovirus</a:t>
            </a:r>
            <a:r>
              <a:rPr lang="fr-FR" sz="2000" dirty="0" smtClean="0"/>
              <a:t> reconnaissent des structures cellulaires qui appartiennent à la superfamille des Immunoglobulines,</a:t>
            </a:r>
          </a:p>
          <a:p>
            <a:pPr>
              <a:buNone/>
            </a:pPr>
            <a:r>
              <a:rPr lang="fr-FR" sz="2000" dirty="0" smtClean="0"/>
              <a:t>Certains rhinovirus se fixent aux récepteurs des LDL,</a:t>
            </a:r>
          </a:p>
          <a:p>
            <a:pPr>
              <a:buNone/>
            </a:pPr>
            <a:r>
              <a:rPr lang="fr-FR" sz="2000" dirty="0" smtClean="0"/>
              <a:t>D'autres rhinovirus se fixent au récepteur du complément,</a:t>
            </a:r>
          </a:p>
          <a:p>
            <a:pPr>
              <a:buNone/>
            </a:pPr>
            <a:r>
              <a:rPr lang="fr-FR" sz="2000" dirty="0" smtClean="0"/>
              <a:t>Les </a:t>
            </a:r>
            <a:r>
              <a:rPr lang="fr-FR" sz="2000" dirty="0" err="1" smtClean="0"/>
              <a:t>Aphtovirus</a:t>
            </a:r>
            <a:r>
              <a:rPr lang="fr-FR" sz="2000" dirty="0" smtClean="0"/>
              <a:t> reconnaissent les </a:t>
            </a:r>
            <a:r>
              <a:rPr lang="fr-FR" sz="2000" dirty="0" err="1" smtClean="0"/>
              <a:t>intégrines</a:t>
            </a:r>
            <a:r>
              <a:rPr lang="fr-FR" sz="2000" dirty="0" smtClean="0"/>
              <a:t>,</a:t>
            </a:r>
          </a:p>
          <a:p>
            <a:pPr>
              <a:buNone/>
            </a:pPr>
            <a:r>
              <a:rPr lang="fr-FR" sz="2000" dirty="0" smtClean="0"/>
              <a:t>Le virus de l'Hépatite A se fixe au domaine mucine-</a:t>
            </a:r>
            <a:r>
              <a:rPr lang="fr-FR" sz="2000" dirty="0" err="1" smtClean="0"/>
              <a:t>like</a:t>
            </a:r>
            <a:r>
              <a:rPr lang="fr-FR" sz="2000" dirty="0" smtClean="0"/>
              <a:t> des récepteurs des</a:t>
            </a:r>
          </a:p>
          <a:p>
            <a:pPr>
              <a:buNone/>
            </a:pPr>
            <a:r>
              <a:rPr lang="fr-FR" sz="2000" dirty="0" smtClean="0"/>
              <a:t>immunoglobulines.</a:t>
            </a:r>
          </a:p>
          <a:p>
            <a:pPr>
              <a:buNone/>
            </a:pPr>
            <a:r>
              <a:rPr lang="fr-FR" sz="2000" dirty="0" smtClean="0"/>
              <a:t>Après leur entrée dans les cellules, l'ARN simple brin positif  servit de matrice à</a:t>
            </a:r>
          </a:p>
          <a:p>
            <a:pPr>
              <a:buNone/>
            </a:pPr>
            <a:r>
              <a:rPr lang="fr-FR" sz="2000" dirty="0" smtClean="0"/>
              <a:t>la synthèse des protéines virales.</a:t>
            </a:r>
          </a:p>
          <a:p>
            <a:pPr>
              <a:buNone/>
            </a:pPr>
            <a:r>
              <a:rPr lang="fr-FR" sz="2000" dirty="0" smtClean="0"/>
              <a:t>L'ARN génomique sert aussi de précurseur pour:</a:t>
            </a:r>
          </a:p>
          <a:p>
            <a:pPr>
              <a:buNone/>
            </a:pPr>
            <a:r>
              <a:rPr lang="fr-FR" sz="2000" dirty="0" smtClean="0"/>
              <a:t> la réplication virale avec la synthèse d'un brin d'ARN de polarité négative puis la formation des complexes de réplication formés de protéines cellulaires, virales, d‘éléments membranaires et d'ARN en cours de synthèse.</a:t>
            </a:r>
          </a:p>
          <a:p>
            <a:pPr>
              <a:buNone/>
            </a:pPr>
            <a:r>
              <a:rPr lang="fr-FR" sz="2000" dirty="0" smtClean="0"/>
              <a:t>L'assemblage des particules virales se fait avant la libération des virions.</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0"/>
            <a:ext cx="8229600" cy="1000108"/>
          </a:xfrm>
        </p:spPr>
        <p:txBody>
          <a:bodyPr>
            <a:normAutofit/>
          </a:bodyPr>
          <a:lstStyle/>
          <a:p>
            <a:r>
              <a:rPr lang="fr-FR" sz="2400" u="sng" dirty="0" smtClean="0"/>
              <a:t>La Réplication du Génome:</a:t>
            </a:r>
            <a:endParaRPr lang="fr-FR" sz="24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pic>
        <p:nvPicPr>
          <p:cNvPr id="40962" name="Picture 2" descr="http://www.microbes-edu.org/etudiant/imgpicor/8.gif"/>
          <p:cNvPicPr>
            <a:picLocks noChangeAspect="1" noChangeArrowheads="1"/>
          </p:cNvPicPr>
          <p:nvPr/>
        </p:nvPicPr>
        <p:blipFill>
          <a:blip r:embed="rId2"/>
          <a:srcRect/>
          <a:stretch>
            <a:fillRect/>
          </a:stretch>
        </p:blipFill>
        <p:spPr bwMode="auto">
          <a:xfrm>
            <a:off x="1388561" y="4143380"/>
            <a:ext cx="5540893" cy="2714621"/>
          </a:xfrm>
          <a:prstGeom prst="rect">
            <a:avLst/>
          </a:prstGeom>
          <a:noFill/>
        </p:spPr>
      </p:pic>
      <p:pic>
        <p:nvPicPr>
          <p:cNvPr id="40964" name="Picture 4" descr="http://www.microbes-edu.org/etudiant/imgpicor/7.gif"/>
          <p:cNvPicPr>
            <a:picLocks noChangeAspect="1" noChangeArrowheads="1"/>
          </p:cNvPicPr>
          <p:nvPr/>
        </p:nvPicPr>
        <p:blipFill>
          <a:blip r:embed="rId3"/>
          <a:srcRect/>
          <a:stretch>
            <a:fillRect/>
          </a:stretch>
        </p:blipFill>
        <p:spPr bwMode="auto">
          <a:xfrm>
            <a:off x="2500298" y="714356"/>
            <a:ext cx="3600450" cy="3571875"/>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9409</TotalTime>
  <Words>2187</Words>
  <PresentationFormat>Affichage à l'écran (4:3)</PresentationFormat>
  <Paragraphs>315</Paragraphs>
  <Slides>50</Slides>
  <Notes>1</Notes>
  <HiddenSlides>0</HiddenSlides>
  <MMClips>0</MMClips>
  <ScaleCrop>false</ScaleCrop>
  <HeadingPairs>
    <vt:vector size="4" baseType="variant">
      <vt:variant>
        <vt:lpstr>Thème</vt:lpstr>
      </vt:variant>
      <vt:variant>
        <vt:i4>1</vt:i4>
      </vt:variant>
      <vt:variant>
        <vt:lpstr>Titres des diapositives</vt:lpstr>
      </vt:variant>
      <vt:variant>
        <vt:i4>50</vt:i4>
      </vt:variant>
    </vt:vector>
  </HeadingPairs>
  <TitlesOfParts>
    <vt:vector size="51" baseType="lpstr">
      <vt:lpstr>Thème Office</vt:lpstr>
      <vt:lpstr>Les Virus à ARN: les Picornaviridae, les Rotaviridae, les Caliciviridae </vt:lpstr>
      <vt:lpstr>Le Plan:</vt:lpstr>
      <vt:lpstr>Les Picornaviridae:</vt:lpstr>
      <vt:lpstr>Introduction:</vt:lpstr>
      <vt:lpstr>Structure des particules virales:</vt:lpstr>
      <vt:lpstr>Le Génome des Entérovirus:</vt:lpstr>
      <vt:lpstr>Le Génome des Entérovirus:</vt:lpstr>
      <vt:lpstr>Le Cycle de Réplication des Picornaviridae:</vt:lpstr>
      <vt:lpstr>La Réplication du Génome:</vt:lpstr>
      <vt:lpstr>Cycle infectieux complet des Picornaviridae:</vt:lpstr>
      <vt:lpstr>Processus de synthèse de la polyprotéine  et des clivages protéolytique de maturation</vt:lpstr>
      <vt:lpstr>Processus d’assemblage de la capside  et encapsidation du génome</vt:lpstr>
      <vt:lpstr>L’Epidémiologie:</vt:lpstr>
      <vt:lpstr>Le Pouvoir Pathogène:</vt:lpstr>
      <vt:lpstr>Les Rhinovirus</vt:lpstr>
      <vt:lpstr>Les Rinovirus:</vt:lpstr>
      <vt:lpstr>Les Enterovirus:</vt:lpstr>
      <vt:lpstr>Les Enterovirus:</vt:lpstr>
      <vt:lpstr> Pouvoir pathogène chez l'homme:   Pathologies dues aux entérovirus autres que les poliovirus</vt:lpstr>
      <vt:lpstr>  Pathologies dues aux entérovirus autres que les poliovirus:</vt:lpstr>
      <vt:lpstr>La poliomyélite antérieure aiguë:</vt:lpstr>
      <vt:lpstr> Diagnostic virologique:</vt:lpstr>
      <vt:lpstr>Le Diagnostic Direct:</vt:lpstr>
      <vt:lpstr>Le Diagnostic Direct:</vt:lpstr>
      <vt:lpstr>Diapositive 25</vt:lpstr>
      <vt:lpstr>Diapositive 26</vt:lpstr>
      <vt:lpstr>Le Rotavirus:</vt:lpstr>
      <vt:lpstr>La Structure:</vt:lpstr>
      <vt:lpstr>La Structure:</vt:lpstr>
      <vt:lpstr>Le Génome des Rotavirus:</vt:lpstr>
      <vt:lpstr>Le Cycle du Virus:</vt:lpstr>
      <vt:lpstr>La Clinique</vt:lpstr>
      <vt:lpstr>La Clinique:</vt:lpstr>
      <vt:lpstr>Le Diagnostic Virologique:</vt:lpstr>
      <vt:lpstr>Le Diagnostic  Virologique:</vt:lpstr>
      <vt:lpstr>Le Diagnostic Virologique:</vt:lpstr>
      <vt:lpstr>Le Traitement:</vt:lpstr>
      <vt:lpstr>La Prévention:</vt:lpstr>
      <vt:lpstr>La Prévention:</vt:lpstr>
      <vt:lpstr>Diapositive 40</vt:lpstr>
      <vt:lpstr>La Famille Caliciviridae:</vt:lpstr>
      <vt:lpstr>La Structure du Virus:</vt:lpstr>
      <vt:lpstr>Organisation du génome des calicivirus humains:</vt:lpstr>
      <vt:lpstr>Diapositive 44</vt:lpstr>
      <vt:lpstr>Le Diagnostic Virologique:</vt:lpstr>
      <vt:lpstr>Diapositive 46</vt:lpstr>
      <vt:lpstr>Diapositive 47</vt:lpstr>
      <vt:lpstr>Diapositive 48</vt:lpstr>
      <vt:lpstr>Diapositive 49</vt:lpstr>
      <vt:lpstr>Diapositive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HoC</cp:lastModifiedBy>
  <cp:revision>288</cp:revision>
  <dcterms:created xsi:type="dcterms:W3CDTF">2024-05-19T08:33:14Z</dcterms:created>
  <dcterms:modified xsi:type="dcterms:W3CDTF">2024-05-27T09:53:12Z</dcterms:modified>
</cp:coreProperties>
</file>