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7" r:id="rId3"/>
    <p:sldId id="259" r:id="rId4"/>
    <p:sldId id="262" r:id="rId5"/>
    <p:sldId id="264" r:id="rId6"/>
    <p:sldId id="265" r:id="rId7"/>
    <p:sldId id="266" r:id="rId8"/>
    <p:sldId id="267" r:id="rId9"/>
    <p:sldId id="269" r:id="rId10"/>
    <p:sldId id="270" r:id="rId11"/>
    <p:sldId id="272" r:id="rId12"/>
    <p:sldId id="279" r:id="rId13"/>
    <p:sldId id="273" r:id="rId14"/>
    <p:sldId id="274" r:id="rId15"/>
    <p:sldId id="275" r:id="rId16"/>
    <p:sldId id="276" r:id="rId17"/>
    <p:sldId id="278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826" autoAdjust="0"/>
    <p:restoredTop sz="94660"/>
  </p:normalViewPr>
  <p:slideViewPr>
    <p:cSldViewPr>
      <p:cViewPr varScale="1">
        <p:scale>
          <a:sx n="68" d="100"/>
          <a:sy n="68" d="100"/>
        </p:scale>
        <p:origin x="-19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581CF-EF92-492E-B264-8102B209FFBF}" type="datetimeFigureOut">
              <a:rPr lang="fr-FR" smtClean="0"/>
              <a:pPr/>
              <a:t>27/05/2024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B7847-7CAE-4CED-BDF8-57FA63FFC4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A9CB5-1DB4-4205-A2D1-8A5FABD9D3A2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5B783-7F8F-4B05-ABE2-30EE987EE1B5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4EFE-5E1E-4080-9BB8-6D56E7EDCD4F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BAF33-2E50-42FD-A08B-F968D2C73060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16ABA-2462-4B60-9C86-91F19C778613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A8D8-9FA5-4946-AD1E-B2B62BB5ACCE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E0592-271A-4561-87DA-2FF40D24923C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5DB6D-9EE9-4761-87F9-832C14D09154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63D9-5A2E-4C0B-9754-02144F148195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F14B-59AF-4C4C-86AE-9F4CA8DFD777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99F25-5193-4BF9-8672-FAB5CBBBD3BA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E7718-175C-4BE6-9A84-EDEF3B68FBDB}" type="datetime1">
              <a:rPr lang="fr-FR" smtClean="0"/>
              <a:pPr/>
              <a:t>27/05/2024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b="1" u="sng" dirty="0" smtClean="0"/>
              <a:t>Le Virus de l’hépatite A:</a:t>
            </a:r>
            <a:endParaRPr lang="fr-FR" sz="3200" b="1" u="sng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Présentée </a:t>
            </a:r>
            <a:r>
              <a:rPr lang="fr-FR" sz="2000" dirty="0" smtClean="0"/>
              <a:t>par </a:t>
            </a:r>
            <a:r>
              <a:rPr lang="fr-FR" sz="2000" dirty="0" smtClean="0"/>
              <a:t>S. Kara Slimane,</a:t>
            </a:r>
          </a:p>
          <a:p>
            <a:r>
              <a:rPr lang="fr-FR" sz="2000" dirty="0" smtClean="0"/>
              <a:t>Microbiologie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karasamia5@gmail.com</a:t>
            </a:r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/>
              <a:t>D. Diagnostic des infections par le VHA: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000" dirty="0" smtClean="0"/>
              <a:t>Le diagnostic biologique est systématique en cas d'hépatite aigue.</a:t>
            </a:r>
          </a:p>
          <a:p>
            <a:pPr>
              <a:buNone/>
            </a:pPr>
            <a:r>
              <a:rPr lang="fr-FR" sz="2000" b="1" dirty="0" smtClean="0"/>
              <a:t>1. Échantillons biologiques:</a:t>
            </a:r>
          </a:p>
          <a:p>
            <a:r>
              <a:rPr lang="fr-FR" sz="2000" dirty="0" smtClean="0"/>
              <a:t>Sang (sérum) : recherche d'anticorps, rarement recherche d'ARN viral.</a:t>
            </a:r>
          </a:p>
          <a:p>
            <a:r>
              <a:rPr lang="fr-FR" sz="2000" dirty="0" smtClean="0"/>
              <a:t>Selles : recherche d'ARN viral.</a:t>
            </a:r>
          </a:p>
          <a:p>
            <a:pPr>
              <a:buNone/>
            </a:pPr>
            <a:r>
              <a:rPr lang="fr-FR" sz="2000" b="1" dirty="0" smtClean="0"/>
              <a:t>2. Diagnostic direct:</a:t>
            </a:r>
          </a:p>
          <a:p>
            <a:pPr>
              <a:buNone/>
            </a:pPr>
            <a:r>
              <a:rPr lang="fr-FR" sz="2000" dirty="0" smtClean="0"/>
              <a:t>      Recherche de génome viral par RT-PCR sur selles ou sérum (très rarement pratiquée).</a:t>
            </a:r>
          </a:p>
          <a:p>
            <a:pPr>
              <a:buNone/>
            </a:pPr>
            <a:r>
              <a:rPr lang="fr-FR" sz="2000" b="1" dirty="0" smtClean="0"/>
              <a:t> 3. </a:t>
            </a:r>
            <a:r>
              <a:rPr lang="fr-FR" sz="2000" b="1" u="sng" dirty="0" smtClean="0"/>
              <a:t>Diagnostic indirect</a:t>
            </a:r>
            <a:r>
              <a:rPr lang="fr-FR" sz="2000" b="1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     Le diagnostic d'une hépatite aigue à VHA repose </a:t>
            </a:r>
            <a:r>
              <a:rPr lang="fr-FR" sz="2000" b="1" dirty="0" smtClean="0"/>
              <a:t>exclusivement sur la recherche d'anticorps anti-VHA par ELISA.</a:t>
            </a:r>
          </a:p>
          <a:p>
            <a:pPr>
              <a:buNone/>
            </a:pPr>
            <a:r>
              <a:rPr lang="fr-FR" sz="2000" dirty="0" smtClean="0"/>
              <a:t>      La confirmation de l‘étiologie virale :  par la </a:t>
            </a:r>
            <a:r>
              <a:rPr lang="fr-FR" sz="2000" b="1" dirty="0" smtClean="0"/>
              <a:t>recherche des </a:t>
            </a:r>
            <a:r>
              <a:rPr lang="fr-FR" sz="2000" b="1" dirty="0" err="1" smtClean="0"/>
              <a:t>IgM</a:t>
            </a:r>
            <a:r>
              <a:rPr lang="fr-FR" sz="2000" b="1" dirty="0" smtClean="0"/>
              <a:t> anti-VHA, présents dès le début </a:t>
            </a:r>
            <a:r>
              <a:rPr lang="fr-FR" sz="2000" dirty="0" smtClean="0"/>
              <a:t>des signes cliniques, ils restent positifs 8 a 12 semaines après l'infection.</a:t>
            </a:r>
          </a:p>
          <a:p>
            <a:pPr>
              <a:buNone/>
            </a:pPr>
            <a:r>
              <a:rPr lang="fr-FR" sz="2000" dirty="0" smtClean="0"/>
              <a:t>      Le dosage des </a:t>
            </a:r>
            <a:r>
              <a:rPr lang="fr-FR" sz="2000" dirty="0" err="1" smtClean="0"/>
              <a:t>IgG</a:t>
            </a:r>
            <a:r>
              <a:rPr lang="fr-FR" sz="2000" dirty="0" smtClean="0"/>
              <a:t> anti-VHA n'a aucun intérêt pour le diagnostic d'une infection aigue. Il permet de connaitre le statut immunitaire d'un candidat à la vaccination.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u="sng" dirty="0" smtClean="0"/>
              <a:t>Evolution des marqueurs biologiques de l'Hépatite A:</a:t>
            </a:r>
            <a:endParaRPr lang="fr-FR" sz="2800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864" y="1600200"/>
            <a:ext cx="7553165" cy="47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u="sng" dirty="0" smtClean="0"/>
              <a:t>Evolution des marqueurs biologiques de l'Hépatite A</a:t>
            </a:r>
            <a:endParaRPr lang="fr-FR" sz="2800" dirty="0"/>
          </a:p>
        </p:txBody>
      </p:sp>
      <p:pic>
        <p:nvPicPr>
          <p:cNvPr id="5" name="Espace réservé du contenu 4" descr="vha_s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7836286" cy="432048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     </a:t>
            </a:r>
          </a:p>
          <a:p>
            <a:pPr algn="ctr">
              <a:buNone/>
            </a:pPr>
            <a:r>
              <a:rPr lang="fr-FR" sz="2800" b="1" u="sng" dirty="0" smtClean="0"/>
              <a:t>D. Diagnostic des infections par le VHA:</a:t>
            </a:r>
          </a:p>
          <a:p>
            <a:pPr algn="ctr">
              <a:buNone/>
            </a:pPr>
            <a:r>
              <a:rPr lang="fr-FR" sz="2800" b="1" u="sng" dirty="0" smtClean="0"/>
              <a:t>4. Signes biologiques complémentaires: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000" dirty="0" smtClean="0"/>
              <a:t>Lors de l'apparition des signes cliniques, on note : </a:t>
            </a:r>
          </a:p>
          <a:p>
            <a:r>
              <a:rPr lang="fr-FR" sz="2000" dirty="0" smtClean="0"/>
              <a:t> Une élévation importante des transaminases &gt; 10-20 fois la normale,</a:t>
            </a:r>
          </a:p>
          <a:p>
            <a:r>
              <a:rPr lang="fr-FR" sz="2000" dirty="0" smtClean="0"/>
              <a:t> Un syndrome inflammatoire biologique est présent avec élévation de la CRP, augmentation de la VS,</a:t>
            </a:r>
          </a:p>
          <a:p>
            <a:r>
              <a:rPr lang="fr-FR" sz="2000" dirty="0" smtClean="0"/>
              <a:t> Une </a:t>
            </a:r>
            <a:r>
              <a:rPr lang="fr-FR" sz="2000" dirty="0" err="1" smtClean="0"/>
              <a:t>cholestase</a:t>
            </a:r>
            <a:r>
              <a:rPr lang="fr-FR" sz="2000" dirty="0" smtClean="0"/>
              <a:t> (Gamma-</a:t>
            </a:r>
            <a:r>
              <a:rPr lang="fr-FR" sz="2000" dirty="0" err="1" smtClean="0"/>
              <a:t>glutamyl</a:t>
            </a:r>
            <a:r>
              <a:rPr lang="fr-FR" sz="2000" dirty="0" smtClean="0"/>
              <a:t>-</a:t>
            </a:r>
            <a:r>
              <a:rPr lang="fr-FR" sz="2000" dirty="0" err="1" smtClean="0"/>
              <a:t>transferase</a:t>
            </a:r>
            <a:r>
              <a:rPr lang="fr-FR" sz="2000" dirty="0" smtClean="0"/>
              <a:t> = 5 a 10 N) et un ictère biologique (</a:t>
            </a:r>
            <a:r>
              <a:rPr lang="fr-FR" sz="2000" dirty="0" err="1" smtClean="0"/>
              <a:t>Hyperbilirubinémie</a:t>
            </a:r>
            <a:r>
              <a:rPr lang="fr-FR" sz="2000" dirty="0" smtClean="0"/>
              <a:t> &gt; 200 </a:t>
            </a:r>
            <a:r>
              <a:rPr lang="fr-FR" sz="2000" dirty="0" err="1" smtClean="0"/>
              <a:t>μmol</a:t>
            </a:r>
            <a:r>
              <a:rPr lang="fr-FR" sz="2000" dirty="0" smtClean="0"/>
              <a:t>/l) doivent être recherchés.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b="1" dirty="0" smtClean="0"/>
          </a:p>
          <a:p>
            <a:pPr algn="ctr">
              <a:buNone/>
            </a:pPr>
            <a:r>
              <a:rPr lang="fr-FR" sz="2800" b="1" u="sng" dirty="0" smtClean="0"/>
              <a:t>D. Diagnostic des infections par le VHA:</a:t>
            </a:r>
          </a:p>
          <a:p>
            <a:pPr algn="ctr">
              <a:buNone/>
            </a:pPr>
            <a:r>
              <a:rPr lang="fr-FR" sz="2800" b="1" u="sng" dirty="0" smtClean="0"/>
              <a:t>5. Diagnostic différentiel:</a:t>
            </a:r>
          </a:p>
          <a:p>
            <a:pPr algn="ctr">
              <a:buNone/>
            </a:pPr>
            <a:endParaRPr lang="fr-FR" sz="2800" b="1" u="sng" dirty="0" smtClean="0"/>
          </a:p>
          <a:p>
            <a:r>
              <a:rPr lang="fr-FR" sz="2000" dirty="0" smtClean="0"/>
              <a:t>Autres causes d'hépatites virales aigues transmission fécale-orale :</a:t>
            </a:r>
          </a:p>
          <a:p>
            <a:pPr>
              <a:buNone/>
            </a:pPr>
            <a:r>
              <a:rPr lang="fr-FR" sz="2000" dirty="0" smtClean="0"/>
              <a:t>      hépatite E.</a:t>
            </a:r>
          </a:p>
          <a:p>
            <a:r>
              <a:rPr lang="fr-FR" sz="2000" dirty="0" smtClean="0"/>
              <a:t>Autres causes hépatites virales aigues : virus de l'hépatite C et de l'hépatite B.</a:t>
            </a:r>
          </a:p>
          <a:p>
            <a:r>
              <a:rPr lang="fr-FR" sz="2000" dirty="0" smtClean="0"/>
              <a:t> En cas de retour des tropiques: pensez à fièvre hémorragique, leptospirose.</a:t>
            </a:r>
          </a:p>
          <a:p>
            <a:r>
              <a:rPr lang="fr-FR" sz="2000" dirty="0" smtClean="0"/>
              <a:t> Chez  un </a:t>
            </a:r>
            <a:r>
              <a:rPr lang="fr-FR" sz="2000" dirty="0" err="1" smtClean="0"/>
              <a:t>immunodeprimé</a:t>
            </a:r>
            <a:r>
              <a:rPr lang="fr-FR" sz="2000" dirty="0" smtClean="0"/>
              <a:t> : rechercher CMV et autres </a:t>
            </a:r>
            <a:r>
              <a:rPr lang="fr-FR" sz="2000" dirty="0" err="1" smtClean="0"/>
              <a:t>herpesviridae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/>
              <a:t>E. Prise en charge et prévention des infections par le VHA:</a:t>
            </a:r>
          </a:p>
          <a:p>
            <a:pPr marL="514350" indent="-514350" algn="ctr">
              <a:buAutoNum type="arabicPeriod"/>
            </a:pPr>
            <a:r>
              <a:rPr lang="fr-FR" sz="2800" b="1" u="sng" dirty="0" smtClean="0"/>
              <a:t>Traitement de l'hépatite aiguë</a:t>
            </a:r>
          </a:p>
          <a:p>
            <a:pPr marL="514350" indent="-514350" algn="ctr">
              <a:buNone/>
            </a:pPr>
            <a:endParaRPr lang="fr-FR" sz="2800" b="1" u="sng" dirty="0" smtClean="0"/>
          </a:p>
          <a:p>
            <a:r>
              <a:rPr lang="fr-FR" sz="2000" dirty="0" smtClean="0"/>
              <a:t> Mesures hygiéno-diététiques :</a:t>
            </a:r>
          </a:p>
          <a:p>
            <a:pPr>
              <a:buNone/>
            </a:pPr>
            <a:r>
              <a:rPr lang="fr-FR" sz="2000" dirty="0" smtClean="0"/>
              <a:t>- Limiter l'apport en graisses</a:t>
            </a:r>
          </a:p>
          <a:p>
            <a:pPr>
              <a:buNone/>
            </a:pPr>
            <a:r>
              <a:rPr lang="fr-FR" sz="2000" dirty="0" smtClean="0"/>
              <a:t>- Arrêt de toute boisson alcoolisée</a:t>
            </a:r>
          </a:p>
          <a:p>
            <a:r>
              <a:rPr lang="fr-FR" sz="2000" dirty="0" smtClean="0"/>
              <a:t>Arrêt de tout médicament non indispensable</a:t>
            </a:r>
          </a:p>
          <a:p>
            <a:pPr>
              <a:buNone/>
            </a:pPr>
            <a:r>
              <a:rPr lang="fr-FR" sz="2000" dirty="0" smtClean="0"/>
              <a:t>- Si besoin adapter la posologie à la fonction hépatique</a:t>
            </a:r>
          </a:p>
          <a:p>
            <a:r>
              <a:rPr lang="fr-FR" sz="2000" dirty="0" smtClean="0"/>
              <a:t>En cas de prurit : chélateur des sels biliaires</a:t>
            </a:r>
          </a:p>
          <a:p>
            <a:pPr>
              <a:buNone/>
            </a:pPr>
            <a:r>
              <a:rPr lang="fr-FR" sz="2000" dirty="0" smtClean="0"/>
              <a:t>- </a:t>
            </a:r>
            <a:r>
              <a:rPr lang="fr-FR" sz="2000" dirty="0" err="1" smtClean="0"/>
              <a:t>Colestyramine</a:t>
            </a:r>
            <a:r>
              <a:rPr lang="fr-FR" sz="2000" dirty="0" smtClean="0"/>
              <a:t> (</a:t>
            </a:r>
            <a:r>
              <a:rPr lang="fr-FR" sz="2000" dirty="0" err="1" smtClean="0"/>
              <a:t>Questran</a:t>
            </a:r>
            <a:r>
              <a:rPr lang="fr-FR" sz="2000" dirty="0" smtClean="0"/>
              <a:t>) : 1 sachetx3/j</a:t>
            </a:r>
          </a:p>
          <a:p>
            <a:r>
              <a:rPr lang="fr-FR" sz="2000" dirty="0" smtClean="0"/>
              <a:t>Pas de traitement antiviral spécifique</a:t>
            </a:r>
          </a:p>
          <a:p>
            <a:r>
              <a:rPr lang="fr-FR" sz="2000" dirty="0" smtClean="0"/>
              <a:t>Surveillance de l‘évolution des fonctions hépatiques</a:t>
            </a:r>
          </a:p>
          <a:p>
            <a:pPr>
              <a:buNone/>
            </a:pPr>
            <a:r>
              <a:rPr lang="fr-FR" sz="2000" dirty="0" smtClean="0"/>
              <a:t>- ASAT/ALAT</a:t>
            </a:r>
          </a:p>
          <a:p>
            <a:pPr>
              <a:buNone/>
            </a:pPr>
            <a:r>
              <a:rPr lang="fr-FR" sz="2000" dirty="0" smtClean="0"/>
              <a:t>- TP</a:t>
            </a:r>
          </a:p>
          <a:p>
            <a:pPr>
              <a:buNone/>
            </a:pPr>
            <a:endParaRPr lang="fr-FR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b="1" dirty="0" smtClean="0"/>
          </a:p>
          <a:p>
            <a:pPr>
              <a:buNone/>
            </a:pPr>
            <a:r>
              <a:rPr lang="fr-FR" sz="2800" b="1" u="sng" dirty="0" smtClean="0"/>
              <a:t>E. Prise en charge et prévention des infections par le VHA:</a:t>
            </a:r>
            <a:endParaRPr lang="fr-FR" sz="2800" b="1" dirty="0" smtClean="0"/>
          </a:p>
          <a:p>
            <a:pPr algn="ctr">
              <a:buNone/>
            </a:pPr>
            <a:r>
              <a:rPr lang="fr-FR" sz="2800" b="1" u="sng" dirty="0" smtClean="0"/>
              <a:t>2. Prévention de l'infection par le VHA:</a:t>
            </a:r>
          </a:p>
          <a:p>
            <a:pPr algn="ctr">
              <a:buNone/>
            </a:pPr>
            <a:endParaRPr lang="fr-FR" sz="2800" b="1" u="sng" dirty="0" smtClean="0"/>
          </a:p>
          <a:p>
            <a:r>
              <a:rPr lang="fr-FR" sz="2000" dirty="0" smtClean="0"/>
              <a:t>Respect des mesures d’hygiène, notamment dans les collectivités : lavage des mains avant de préparer les repas, après tout passage aux toilettes, après les changes des enfants, ...</a:t>
            </a:r>
          </a:p>
          <a:p>
            <a:r>
              <a:rPr lang="fr-FR" sz="2000" dirty="0" smtClean="0"/>
              <a:t> Vaccination :</a:t>
            </a:r>
          </a:p>
          <a:p>
            <a:pPr>
              <a:buNone/>
            </a:pPr>
            <a:r>
              <a:rPr lang="fr-FR" sz="2000" dirty="0" smtClean="0"/>
              <a:t>- recommandée chez les sujets exposés professionnellement,</a:t>
            </a:r>
          </a:p>
          <a:p>
            <a:pPr>
              <a:buNone/>
            </a:pPr>
            <a:r>
              <a:rPr lang="fr-FR" sz="2000" dirty="0" smtClean="0"/>
              <a:t>- voyageurs en zone d'endémie non immunises</a:t>
            </a:r>
          </a:p>
          <a:p>
            <a:pPr>
              <a:buNone/>
            </a:pPr>
            <a:r>
              <a:rPr lang="fr-FR" sz="2000" dirty="0" smtClean="0"/>
              <a:t>- Vaccin inactive anti-VHA (</a:t>
            </a:r>
            <a:r>
              <a:rPr lang="fr-FR" sz="2000" dirty="0" err="1" smtClean="0"/>
              <a:t>Havrix</a:t>
            </a:r>
            <a:r>
              <a:rPr lang="fr-FR" sz="2000" dirty="0" smtClean="0"/>
              <a:t>, </a:t>
            </a:r>
            <a:r>
              <a:rPr lang="fr-FR" sz="2000" dirty="0" err="1" smtClean="0"/>
              <a:t>Avaxim</a:t>
            </a:r>
            <a:r>
              <a:rPr lang="fr-FR" sz="2000" dirty="0" smtClean="0"/>
              <a:t>)</a:t>
            </a:r>
          </a:p>
          <a:p>
            <a:r>
              <a:rPr lang="fr-FR" sz="2000" dirty="0" smtClean="0"/>
              <a:t>2 injections IM a J0 puis M6 ou M1,</a:t>
            </a:r>
          </a:p>
          <a:p>
            <a:r>
              <a:rPr lang="fr-FR" sz="2000" dirty="0" smtClean="0"/>
              <a:t> Rappel à 10 ans,</a:t>
            </a:r>
          </a:p>
          <a:p>
            <a:r>
              <a:rPr lang="fr-FR" sz="2000" dirty="0" smtClean="0"/>
              <a:t>CI : allergie a l'albumine, enfant &lt; 1 an ,</a:t>
            </a:r>
          </a:p>
          <a:p>
            <a:r>
              <a:rPr lang="fr-FR" sz="2000" dirty="0" smtClean="0"/>
              <a:t>Souvent en association : </a:t>
            </a:r>
            <a:r>
              <a:rPr lang="fr-FR" sz="2000" dirty="0" err="1" smtClean="0"/>
              <a:t>Tyavax</a:t>
            </a:r>
            <a:r>
              <a:rPr lang="fr-FR" sz="2000" dirty="0" smtClean="0"/>
              <a:t> (VHA + </a:t>
            </a:r>
            <a:r>
              <a:rPr lang="fr-FR" sz="2000" dirty="0" err="1" smtClean="0"/>
              <a:t>typhoide</a:t>
            </a:r>
            <a:r>
              <a:rPr lang="fr-FR" sz="2000" dirty="0" smtClean="0"/>
              <a:t>), </a:t>
            </a:r>
            <a:r>
              <a:rPr lang="fr-FR" sz="2000" dirty="0" err="1" smtClean="0"/>
              <a:t>Twinrix</a:t>
            </a:r>
            <a:r>
              <a:rPr lang="fr-FR" sz="2000" dirty="0" smtClean="0"/>
              <a:t> (VHA +VHB).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Le Plan:</a:t>
            </a: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sz="2100" dirty="0" smtClean="0"/>
              <a:t>   </a:t>
            </a:r>
            <a:r>
              <a:rPr lang="fr-FR" sz="2900" dirty="0" smtClean="0"/>
              <a:t>1. Taxonomie et Structure.</a:t>
            </a:r>
          </a:p>
          <a:p>
            <a:pPr>
              <a:buNone/>
            </a:pPr>
            <a:r>
              <a:rPr lang="fr-FR" sz="2900" dirty="0" smtClean="0"/>
              <a:t>   2. Epidémiologie des Infections à VHA:</a:t>
            </a:r>
          </a:p>
          <a:p>
            <a:pPr>
              <a:buNone/>
            </a:pPr>
            <a:r>
              <a:rPr lang="fr-FR" sz="2900" dirty="0" smtClean="0"/>
              <a:t>       A.  Modes de transmission du VHA.</a:t>
            </a:r>
          </a:p>
          <a:p>
            <a:pPr>
              <a:buNone/>
            </a:pPr>
            <a:r>
              <a:rPr lang="fr-FR" sz="2900" dirty="0" smtClean="0"/>
              <a:t>       B.  Epidémiologie de l’infection VHA.</a:t>
            </a:r>
          </a:p>
          <a:p>
            <a:pPr>
              <a:buNone/>
            </a:pPr>
            <a:r>
              <a:rPr lang="fr-FR" sz="2900" dirty="0" smtClean="0"/>
              <a:t>   3. La clinique de l’infection à VHA:</a:t>
            </a:r>
          </a:p>
          <a:p>
            <a:pPr>
              <a:buNone/>
            </a:pPr>
            <a:r>
              <a:rPr lang="fr-FR" sz="2900" dirty="0" smtClean="0"/>
              <a:t>       A. Hépatite aigue à VHA.</a:t>
            </a:r>
          </a:p>
          <a:p>
            <a:pPr>
              <a:buNone/>
            </a:pPr>
            <a:r>
              <a:rPr lang="fr-FR" sz="2900" dirty="0" smtClean="0"/>
              <a:t>       B. Evolution et complication de l’infection à VHA.</a:t>
            </a:r>
          </a:p>
          <a:p>
            <a:pPr>
              <a:buNone/>
            </a:pPr>
            <a:r>
              <a:rPr lang="fr-FR" sz="2900" dirty="0" smtClean="0"/>
              <a:t>  </a:t>
            </a:r>
          </a:p>
          <a:p>
            <a:pPr>
              <a:buNone/>
            </a:pPr>
            <a:endParaRPr lang="fr-FR" sz="2000" dirty="0" smtClean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860032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 smtClean="0"/>
              <a:t> 4. Diagnostic des infections à VHA:</a:t>
            </a:r>
          </a:p>
          <a:p>
            <a:pPr>
              <a:buNone/>
            </a:pPr>
            <a:r>
              <a:rPr lang="fr-FR" dirty="0" smtClean="0"/>
              <a:t>      A. Les prélèvements.</a:t>
            </a:r>
          </a:p>
          <a:p>
            <a:pPr>
              <a:buNone/>
            </a:pPr>
            <a:r>
              <a:rPr lang="fr-FR" dirty="0" smtClean="0"/>
              <a:t>      B. Examen direct.</a:t>
            </a:r>
          </a:p>
          <a:p>
            <a:pPr>
              <a:buNone/>
            </a:pPr>
            <a:r>
              <a:rPr lang="fr-FR" dirty="0" smtClean="0"/>
              <a:t>      C. Examen indirect.</a:t>
            </a:r>
          </a:p>
          <a:p>
            <a:pPr>
              <a:buNone/>
            </a:pPr>
            <a:r>
              <a:rPr lang="fr-FR" dirty="0" smtClean="0"/>
              <a:t>      D. Evolution des marqueurs biologiques du VHA.</a:t>
            </a:r>
          </a:p>
          <a:p>
            <a:pPr>
              <a:buNone/>
            </a:pPr>
            <a:r>
              <a:rPr lang="fr-FR" dirty="0" smtClean="0"/>
              <a:t>      E. Signes biologiques complémentaires.</a:t>
            </a:r>
          </a:p>
          <a:p>
            <a:pPr>
              <a:buNone/>
            </a:pPr>
            <a:r>
              <a:rPr lang="fr-FR" dirty="0" smtClean="0"/>
              <a:t>      F. Diagnostic différentiel.</a:t>
            </a:r>
          </a:p>
          <a:p>
            <a:pPr>
              <a:buNone/>
            </a:pPr>
            <a:r>
              <a:rPr lang="fr-FR" dirty="0" smtClean="0"/>
              <a:t>   5. PEC et Prévention de l’infection à VHA:</a:t>
            </a:r>
          </a:p>
          <a:p>
            <a:pPr>
              <a:buNone/>
            </a:pPr>
            <a:r>
              <a:rPr lang="fr-FR" dirty="0" smtClean="0"/>
              <a:t>      A. Le Traitement de l’Infection à VHA.</a:t>
            </a:r>
          </a:p>
          <a:p>
            <a:pPr>
              <a:buNone/>
            </a:pPr>
            <a:r>
              <a:rPr lang="fr-FR" dirty="0" smtClean="0"/>
              <a:t>      B. La Prévention de l’infection à VHA.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8"/>
          </a:xfrm>
        </p:spPr>
        <p:txBody>
          <a:bodyPr/>
          <a:lstStyle/>
          <a:p>
            <a:pPr>
              <a:buNone/>
            </a:pPr>
            <a:r>
              <a:rPr lang="fr-FR" b="1" u="sng" dirty="0" smtClean="0"/>
              <a:t>A. </a:t>
            </a:r>
            <a:r>
              <a:rPr lang="fr-FR" sz="2800" b="1" u="sng" dirty="0" smtClean="0"/>
              <a:t>Taxonomie et structure:</a:t>
            </a:r>
          </a:p>
          <a:p>
            <a:pPr>
              <a:buNone/>
            </a:pPr>
            <a:r>
              <a:rPr lang="fr-FR" sz="2800" b="1" u="sng" dirty="0" smtClean="0"/>
              <a:t>1. Taxonomie:</a:t>
            </a:r>
          </a:p>
          <a:p>
            <a:pPr>
              <a:buNone/>
            </a:pPr>
            <a:r>
              <a:rPr lang="fr-FR" sz="2000" dirty="0" smtClean="0"/>
              <a:t>Famille des </a:t>
            </a:r>
            <a:r>
              <a:rPr lang="fr-FR" sz="2000" dirty="0" err="1" smtClean="0"/>
              <a:t>Picornaviridae</a:t>
            </a:r>
            <a:r>
              <a:rPr lang="fr-FR" sz="2000" dirty="0" smtClean="0"/>
              <a:t> , genre </a:t>
            </a:r>
            <a:r>
              <a:rPr lang="fr-FR" sz="2000" dirty="0" err="1" smtClean="0"/>
              <a:t>Hepatovirus</a:t>
            </a:r>
            <a:r>
              <a:rPr lang="fr-FR" sz="2000" dirty="0" smtClean="0"/>
              <a:t>, espèce </a:t>
            </a:r>
            <a:r>
              <a:rPr lang="fr-FR" sz="2000" dirty="0" err="1" smtClean="0"/>
              <a:t>hepatitis</a:t>
            </a:r>
            <a:r>
              <a:rPr lang="fr-FR" sz="2000" dirty="0" smtClean="0"/>
              <a:t> virus A (VHA).</a:t>
            </a:r>
          </a:p>
          <a:p>
            <a:pPr>
              <a:buNone/>
            </a:pPr>
            <a:r>
              <a:rPr lang="fr-FR" sz="2800" b="1" u="sng" dirty="0" smtClean="0"/>
              <a:t>2. Structure de la particule virale:</a:t>
            </a:r>
          </a:p>
          <a:p>
            <a:pPr>
              <a:buNone/>
            </a:pPr>
            <a:r>
              <a:rPr lang="fr-FR" dirty="0" smtClean="0"/>
              <a:t> </a:t>
            </a:r>
            <a:r>
              <a:rPr lang="fr-FR" sz="2000" dirty="0" smtClean="0"/>
              <a:t>Virus nu</a:t>
            </a:r>
          </a:p>
          <a:p>
            <a:pPr>
              <a:buNone/>
            </a:pPr>
            <a:r>
              <a:rPr lang="fr-FR" sz="2000" dirty="0" smtClean="0"/>
              <a:t>Capside icosaédrique</a:t>
            </a:r>
          </a:p>
          <a:p>
            <a:pPr>
              <a:buNone/>
            </a:pPr>
            <a:r>
              <a:rPr lang="fr-FR" sz="2000" dirty="0" smtClean="0"/>
              <a:t> Génome : ARN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/>
              <a:t>B. Épidémiologie des infections par le VHA:</a:t>
            </a:r>
          </a:p>
          <a:p>
            <a:pPr marL="514350" indent="-514350">
              <a:buNone/>
            </a:pPr>
            <a:r>
              <a:rPr lang="fr-FR" sz="2800" b="1" u="sng" dirty="0" smtClean="0"/>
              <a:t>1. Modes de transmission du VHA</a:t>
            </a:r>
            <a:r>
              <a:rPr lang="fr-FR" sz="2800" b="1" dirty="0" smtClean="0"/>
              <a:t>:</a:t>
            </a:r>
          </a:p>
          <a:p>
            <a:pPr>
              <a:buNone/>
            </a:pPr>
            <a:r>
              <a:rPr lang="fr-FR" dirty="0" smtClean="0"/>
              <a:t>   </a:t>
            </a:r>
            <a:r>
              <a:rPr lang="fr-FR" sz="2000" dirty="0" smtClean="0"/>
              <a:t>Il existe des VHA animaux mais il semble que l'Homme soit peu réceptif à ces virus. La transmission du VHA se fait selon </a:t>
            </a:r>
            <a:r>
              <a:rPr lang="fr-FR" sz="2000" b="1" dirty="0" smtClean="0"/>
              <a:t>mode fécal-oral. </a:t>
            </a:r>
          </a:p>
          <a:p>
            <a:pPr>
              <a:buNone/>
            </a:pPr>
            <a:r>
              <a:rPr lang="fr-FR" b="1" dirty="0" smtClean="0"/>
              <a:t>    </a:t>
            </a:r>
            <a:r>
              <a:rPr lang="fr-FR" sz="2000" u="sng" dirty="0" smtClean="0"/>
              <a:t>Transmission Indirect:</a:t>
            </a:r>
          </a:p>
          <a:p>
            <a:pPr>
              <a:buNone/>
            </a:pPr>
            <a:r>
              <a:rPr lang="fr-FR" sz="2000" dirty="0" smtClean="0"/>
              <a:t>-     consommation de coquillages crus ou peu cuits,</a:t>
            </a:r>
          </a:p>
          <a:p>
            <a:pPr>
              <a:buFontTx/>
              <a:buChar char="-"/>
            </a:pPr>
            <a:r>
              <a:rPr lang="fr-FR" sz="2000" dirty="0" smtClean="0"/>
              <a:t>consommation de fruits et légumes souilles.</a:t>
            </a:r>
          </a:p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u="sng" dirty="0" smtClean="0"/>
              <a:t>transmission directe:</a:t>
            </a:r>
          </a:p>
          <a:p>
            <a:pPr>
              <a:buNone/>
            </a:pPr>
            <a:r>
              <a:rPr lang="fr-FR" sz="2000" dirty="0" smtClean="0"/>
              <a:t>      via les mains sales, les contact avec les selles...</a:t>
            </a:r>
          </a:p>
          <a:p>
            <a:pPr>
              <a:buNone/>
            </a:pPr>
            <a:r>
              <a:rPr lang="fr-FR" sz="2000" dirty="0" smtClean="0"/>
              <a:t>      Si les </a:t>
            </a:r>
            <a:r>
              <a:rPr lang="fr-FR" sz="2000" b="1" dirty="0" smtClean="0"/>
              <a:t>coquillages bivalves, les fruits et les crudités ont la réputation d‘être la </a:t>
            </a:r>
            <a:r>
              <a:rPr lang="fr-FR" sz="2000" dirty="0" smtClean="0"/>
              <a:t>principale source alimentaire d'HA, d'autres aliments ont été incrimines : </a:t>
            </a:r>
            <a:r>
              <a:rPr lang="fr-FR" sz="2000" b="1" dirty="0" smtClean="0"/>
              <a:t>desserts, glaces, sandwichs.</a:t>
            </a:r>
          </a:p>
          <a:p>
            <a:pPr>
              <a:buNone/>
            </a:pPr>
            <a:r>
              <a:rPr lang="fr-FR" sz="2000" dirty="0" smtClean="0"/>
              <a:t>      Toute denrée manipulée sans précautions d'hygiène par une personne infectée et qui, est consommée crue ou insuffisamment cuite peut être responsable d'hépatite aigue à VHA.</a:t>
            </a:r>
          </a:p>
          <a:p>
            <a:pPr>
              <a:buFontTx/>
              <a:buChar char="-"/>
            </a:pPr>
            <a:endParaRPr lang="fr-FR" sz="2000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/>
              <a:t>2. Épidémiologie des infections par le VHA:</a:t>
            </a:r>
          </a:p>
          <a:p>
            <a:pPr>
              <a:buNone/>
            </a:pPr>
            <a:endParaRPr lang="fr-FR" sz="2800" b="1" u="sng" dirty="0" smtClean="0"/>
          </a:p>
          <a:p>
            <a:pPr algn="ctr">
              <a:buNone/>
            </a:pPr>
            <a:r>
              <a:rPr lang="fr-FR" sz="2000" u="sng" dirty="0" smtClean="0"/>
              <a:t>a) Hépatite A dans le Monde:</a:t>
            </a:r>
          </a:p>
          <a:p>
            <a:r>
              <a:rPr lang="fr-FR" sz="2000" dirty="0" smtClean="0"/>
              <a:t>Dans les zones tempérées, les infections par le VHA évoluent sous formes sporadiques ou sous la forme d’épidémies en collectivité.</a:t>
            </a:r>
          </a:p>
          <a:p>
            <a:r>
              <a:rPr lang="fr-FR" sz="2000" dirty="0" smtClean="0"/>
              <a:t>Estimée être a l'origine de 18% des hépatites aigues à VHA en France, la contamination d'origine alimentaire est responsable de cas isolés ou d‘épidémies massives d'HA. </a:t>
            </a:r>
          </a:p>
          <a:p>
            <a:pPr>
              <a:buNone/>
            </a:pPr>
            <a:r>
              <a:rPr lang="fr-FR" sz="2000" dirty="0" smtClean="0"/>
              <a:t>      Les cas survenant a moins de 14 jours d'intervalle correspondent généralement aux cas primaires ayant la même source alimentaire de contamination.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fr-FR" dirty="0" smtClean="0"/>
              <a:t>       </a:t>
            </a:r>
          </a:p>
          <a:p>
            <a:pPr>
              <a:buNone/>
            </a:pPr>
            <a:r>
              <a:rPr lang="fr-FR" sz="4000" b="1" u="sng" dirty="0" smtClean="0"/>
              <a:t>2. Épidémiologie des infections par le VHA:</a:t>
            </a:r>
          </a:p>
          <a:p>
            <a:pPr>
              <a:buNone/>
            </a:pPr>
            <a:endParaRPr lang="fr-FR" sz="3800" dirty="0" smtClean="0"/>
          </a:p>
          <a:p>
            <a:pPr>
              <a:buNone/>
            </a:pPr>
            <a:endParaRPr lang="fr-FR" sz="3800" dirty="0" smtClean="0"/>
          </a:p>
          <a:p>
            <a:pPr>
              <a:buNone/>
            </a:pPr>
            <a:r>
              <a:rPr lang="fr-FR" sz="3800" dirty="0" smtClean="0"/>
              <a:t>      Ceux observes au-delà de 60 jours après l'origine de l‘épidémie correspondent à des cas secondaires, lies à la transmission directe du virus de personne a personne.</a:t>
            </a:r>
          </a:p>
          <a:p>
            <a:pPr>
              <a:buNone/>
            </a:pPr>
            <a:r>
              <a:rPr lang="fr-FR" sz="3800" dirty="0" smtClean="0"/>
              <a:t>      L‘épidémiologie de l'hépatite A, comme celle de l'ensemble des maladies a transmission </a:t>
            </a:r>
            <a:r>
              <a:rPr lang="fr-FR" sz="3800" dirty="0" err="1" smtClean="0"/>
              <a:t>féco</a:t>
            </a:r>
            <a:r>
              <a:rPr lang="fr-FR" sz="3800" dirty="0" smtClean="0"/>
              <a:t>-orale, évolue parallèlement a l‘élévation du niveau de vie et l'amélioration des conditions d'hygiène.</a:t>
            </a:r>
          </a:p>
          <a:p>
            <a:pPr>
              <a:buNone/>
            </a:pPr>
            <a:r>
              <a:rPr lang="fr-FR" sz="3800" b="1" dirty="0" smtClean="0"/>
              <a:t>      Dans les pays de niveau socio-économique bas ou peu élevé, les jeunes </a:t>
            </a:r>
            <a:r>
              <a:rPr lang="fr-FR" sz="3800" dirty="0" smtClean="0"/>
              <a:t>enfants sont exposes très tôt au VHA.</a:t>
            </a:r>
          </a:p>
          <a:p>
            <a:pPr>
              <a:buNone/>
            </a:pPr>
            <a:r>
              <a:rPr lang="fr-FR" sz="3800" dirty="0" smtClean="0"/>
              <a:t>      En Afrique, Asie et Amérique latine, le taux de séroprévalence est voisin de 100% . Les progrès en matière d'hygiène collective dont bénéficient surtout les populations des grandes villes conduisent a une diminution de l'incidence des infections.</a:t>
            </a:r>
          </a:p>
          <a:p>
            <a:pPr>
              <a:buNone/>
            </a:pPr>
            <a:r>
              <a:rPr lang="fr-FR" sz="3800" b="1" dirty="0" smtClean="0"/>
              <a:t>      Dans les pays à haut niveau socio-économique, l'amélioration des conditions </a:t>
            </a:r>
            <a:r>
              <a:rPr lang="fr-FR" sz="3800" dirty="0" smtClean="0"/>
              <a:t>sanitaires s'est accompagnée d'une diminution de l'immunité collective naturelle contre le VHA. </a:t>
            </a:r>
          </a:p>
          <a:p>
            <a:pPr>
              <a:buNone/>
            </a:pPr>
            <a:r>
              <a:rPr lang="fr-FR" sz="3800" dirty="0" smtClean="0"/>
              <a:t>      En France, le taux de prévalence des anticorps anti-VHA chez les</a:t>
            </a:r>
          </a:p>
          <a:p>
            <a:pPr>
              <a:buNone/>
            </a:pPr>
            <a:r>
              <a:rPr lang="fr-FR" sz="3800" dirty="0" smtClean="0"/>
              <a:t>      jeunes recrues du service national a diminue de façon spectaculaire en passant de </a:t>
            </a:r>
            <a:r>
              <a:rPr lang="es-ES" sz="3800" dirty="0" smtClean="0"/>
              <a:t>50 % en 1978 a 11,5 % en 1997.</a:t>
            </a:r>
          </a:p>
          <a:p>
            <a:pPr>
              <a:buNone/>
            </a:pPr>
            <a:r>
              <a:rPr lang="fr-FR" sz="3800" dirty="0" smtClean="0"/>
              <a:t>      Cette tendance épidémiologique est constatée dans l'ensemble des pays de l'Europe  et des USA.</a:t>
            </a:r>
          </a:p>
          <a:p>
            <a:pPr>
              <a:buNone/>
            </a:pPr>
            <a:r>
              <a:rPr lang="fr-FR" dirty="0" smtClean="0"/>
              <a:t>      </a:t>
            </a:r>
            <a:r>
              <a:rPr lang="fr-FR" sz="3600" dirty="0" smtClean="0"/>
              <a:t>L'augmentation de la réceptivité au VHA dans la classe adulte a entraine, en revanche, une augmentation des formes sévères d'HA.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    </a:t>
            </a:r>
            <a:r>
              <a:rPr lang="fr-FR" sz="3000" b="1" u="sng" dirty="0" smtClean="0"/>
              <a:t>2. Épidémiologie des infections par le VHA:</a:t>
            </a:r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sz="2200" u="sng" dirty="0" smtClean="0"/>
              <a:t>b) Personnes exposées au VHA:</a:t>
            </a:r>
          </a:p>
          <a:p>
            <a:pPr algn="ctr">
              <a:buNone/>
            </a:pPr>
            <a:endParaRPr lang="fr-FR" sz="2200" u="sng" dirty="0" smtClean="0"/>
          </a:p>
          <a:p>
            <a:r>
              <a:rPr lang="fr-FR" sz="2000" dirty="0" smtClean="0"/>
              <a:t>Personnel soignant, techniciens de laboratoires</a:t>
            </a:r>
          </a:p>
          <a:p>
            <a:r>
              <a:rPr lang="fr-FR" sz="2000" dirty="0" smtClean="0"/>
              <a:t>Vendeurs de produits alimentaires,</a:t>
            </a:r>
          </a:p>
          <a:p>
            <a:r>
              <a:rPr lang="fr-FR" sz="2000" dirty="0" smtClean="0"/>
              <a:t>Egoutiers et employés des stations d‘épuration,</a:t>
            </a:r>
          </a:p>
          <a:p>
            <a:r>
              <a:rPr lang="fr-FR" sz="2000" dirty="0" smtClean="0"/>
              <a:t>Voyageurs originaires de pays de faible endémicité vers les pays de forte endémicité.</a:t>
            </a:r>
          </a:p>
          <a:p>
            <a:r>
              <a:rPr lang="fr-FR" sz="2000" dirty="0" smtClean="0"/>
              <a:t>Pensionnaires et personnels des établissements psychiatriques, des centres pénitentiaires, des crèches, des centres de soin.</a:t>
            </a:r>
          </a:p>
          <a:p>
            <a:r>
              <a:rPr lang="fr-FR" sz="2000" dirty="0" smtClean="0"/>
              <a:t>Toxicomanes.</a:t>
            </a:r>
          </a:p>
          <a:p>
            <a:r>
              <a:rPr lang="fr-FR" sz="2000" dirty="0" smtClean="0"/>
              <a:t>Homosexuels masculins.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/>
              <a:t>C. Tableaux cliniques des infections par le VHA</a:t>
            </a:r>
            <a:r>
              <a:rPr lang="fr-FR" sz="2800" b="1" dirty="0" smtClean="0"/>
              <a:t>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000" dirty="0" smtClean="0"/>
              <a:t>L'hépatite A (HA) est une infection aigue généralement bénigne qui évolue vers la guérison sans séquelles dans 95% des cas. </a:t>
            </a:r>
          </a:p>
          <a:p>
            <a:pPr algn="ctr">
              <a:buNone/>
            </a:pPr>
            <a:r>
              <a:rPr lang="fr-FR" sz="2800" b="1" u="sng" dirty="0" smtClean="0"/>
              <a:t>1. Hépatites aiguës à VHA:</a:t>
            </a:r>
          </a:p>
          <a:p>
            <a:pPr>
              <a:buNone/>
            </a:pPr>
            <a:r>
              <a:rPr lang="fr-FR" sz="2000" dirty="0" smtClean="0"/>
              <a:t>     Le délai d'incubation est en moyenne de 1 mois (10-50 j).</a:t>
            </a:r>
          </a:p>
          <a:p>
            <a:pPr>
              <a:buNone/>
            </a:pPr>
            <a:r>
              <a:rPr lang="fr-FR" sz="2000" dirty="0" smtClean="0"/>
              <a:t>     La sévérité des signes cliniques augmente avec l‘âge :</a:t>
            </a:r>
          </a:p>
          <a:p>
            <a:pPr>
              <a:buNone/>
            </a:pPr>
            <a:r>
              <a:rPr lang="fr-FR" sz="2000" dirty="0" smtClean="0"/>
              <a:t>     Plus de 90% des enfants infectés avant l‘âge de 5 ans sont complètement asymptomatique.</a:t>
            </a:r>
          </a:p>
          <a:p>
            <a:pPr>
              <a:buNone/>
            </a:pPr>
            <a:r>
              <a:rPr lang="fr-FR" sz="2000" dirty="0" smtClean="0"/>
              <a:t>    70 à 80 % des adultes infectés sont symptomatiques. </a:t>
            </a:r>
          </a:p>
          <a:p>
            <a:pPr>
              <a:buNone/>
            </a:pPr>
            <a:r>
              <a:rPr lang="fr-FR" sz="2000" dirty="0" smtClean="0"/>
              <a:t>    La forme ictérique représente plus de la moitié des formes symptomatiques :</a:t>
            </a:r>
          </a:p>
          <a:p>
            <a:pPr>
              <a:buNone/>
            </a:pPr>
            <a:r>
              <a:rPr lang="fr-FR" sz="2000" dirty="0" smtClean="0"/>
              <a:t>    après quelques jours pendant lesquels le patient se plaint (fatigue, </a:t>
            </a:r>
            <a:r>
              <a:rPr lang="fr-FR" sz="2000" dirty="0" err="1" smtClean="0"/>
              <a:t>dyspesie</a:t>
            </a:r>
            <a:r>
              <a:rPr lang="fr-FR" sz="2000" dirty="0" smtClean="0"/>
              <a:t>, gène alimentaire, anorexie), l'ictère clinique apparait, Il est souvent associe a une hépatomégalie sensible et de la fièvre.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i="1" dirty="0" smtClean="0"/>
              <a:t>     </a:t>
            </a:r>
          </a:p>
          <a:p>
            <a:pPr>
              <a:buNone/>
            </a:pPr>
            <a:r>
              <a:rPr lang="fr-FR" i="1" dirty="0" smtClean="0"/>
              <a:t>      </a:t>
            </a:r>
            <a:r>
              <a:rPr lang="fr-FR" b="1" u="sng" dirty="0" smtClean="0"/>
              <a:t>Evolution et complications de l'Hépatite A: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sz="2000" dirty="0" smtClean="0"/>
              <a:t>La </a:t>
            </a:r>
            <a:r>
              <a:rPr lang="fr-FR" sz="2000" b="1" dirty="0" smtClean="0"/>
              <a:t>mortalité globale liée à l'infection par le VHA est estimée entre 0,2% et 0,4% des cas symptomatiques mais elle dépasse 2% après 40 ans.</a:t>
            </a:r>
          </a:p>
          <a:p>
            <a:pPr>
              <a:buNone/>
            </a:pPr>
            <a:r>
              <a:rPr lang="fr-FR" sz="2000" dirty="0" smtClean="0"/>
              <a:t>      Si l'HA n‘évolue jamais vers la chronicité, des </a:t>
            </a:r>
            <a:r>
              <a:rPr lang="fr-FR" sz="2000" b="1" dirty="0" smtClean="0"/>
              <a:t>rechutes peuvent se voir 4 à 15 </a:t>
            </a:r>
            <a:r>
              <a:rPr lang="fr-FR" sz="2000" dirty="0" smtClean="0"/>
              <a:t>semaines après une HA symptomatique apparemment guérie.</a:t>
            </a:r>
          </a:p>
          <a:p>
            <a:pPr>
              <a:buNone/>
            </a:pPr>
            <a:r>
              <a:rPr lang="fr-FR" sz="2000" dirty="0" smtClean="0"/>
              <a:t>     Les formes </a:t>
            </a:r>
            <a:r>
              <a:rPr lang="fr-FR" sz="2000" b="1" dirty="0" smtClean="0"/>
              <a:t>graves </a:t>
            </a:r>
            <a:r>
              <a:rPr lang="fr-FR" sz="2000" b="1" dirty="0" err="1" smtClean="0"/>
              <a:t>sub</a:t>
            </a:r>
            <a:r>
              <a:rPr lang="fr-FR" sz="2000" b="1" dirty="0" smtClean="0"/>
              <a:t>-fulminantes ou fulminantes s'observent plus volontiers </a:t>
            </a:r>
            <a:r>
              <a:rPr lang="fr-FR" sz="2000" dirty="0" smtClean="0"/>
              <a:t>chez les adultes porteurs d'une </a:t>
            </a:r>
            <a:r>
              <a:rPr lang="fr-FR" sz="2000" dirty="0" err="1" smtClean="0"/>
              <a:t>hépatopathie</a:t>
            </a:r>
            <a:r>
              <a:rPr lang="fr-FR" sz="2000" dirty="0" smtClean="0"/>
              <a:t> chronique sous-jacente.</a:t>
            </a:r>
          </a:p>
          <a:p>
            <a:pPr>
              <a:buNone/>
            </a:pPr>
            <a:r>
              <a:rPr lang="fr-FR" sz="2000" dirty="0" smtClean="0"/>
              <a:t>      Ces formes graves associant une hépatite aigue, une encéphalopathie métabolique et un taux de facteur V &lt; a 50% ont un taux de létalité spontanée de 70 a 90 %.</a:t>
            </a:r>
          </a:p>
          <a:p>
            <a:pPr>
              <a:buNone/>
            </a:pPr>
            <a:r>
              <a:rPr lang="fr-FR" sz="2000" dirty="0" smtClean="0"/>
              <a:t>     En conclusion, l'hépatite A peut évoluer vers :</a:t>
            </a:r>
          </a:p>
          <a:p>
            <a:r>
              <a:rPr lang="fr-FR" sz="2000" dirty="0" smtClean="0"/>
              <a:t> Hépatite fulminante,</a:t>
            </a:r>
          </a:p>
          <a:p>
            <a:r>
              <a:rPr lang="fr-FR" sz="2000" dirty="0" smtClean="0"/>
              <a:t> Hépatite </a:t>
            </a:r>
            <a:r>
              <a:rPr lang="fr-FR" sz="2000" dirty="0" err="1" smtClean="0"/>
              <a:t>cholestatique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Hépatite récidivante. 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6052</TotalTime>
  <Words>1564</Words>
  <Application>Microsoft Office PowerPoint</Application>
  <PresentationFormat>Affichage à l'écran (4:3)</PresentationFormat>
  <Paragraphs>163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Le Virus de l’hépatite A:</vt:lpstr>
      <vt:lpstr>Le Plan: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Evolution des marqueurs biologiques de l'Hépatite A:</vt:lpstr>
      <vt:lpstr>Evolution des marqueurs biologiques de l'Hépatite A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 lenovo</dc:creator>
  <cp:lastModifiedBy>HoC</cp:lastModifiedBy>
  <cp:revision>76</cp:revision>
  <dcterms:created xsi:type="dcterms:W3CDTF">2016-05-09T04:56:44Z</dcterms:created>
  <dcterms:modified xsi:type="dcterms:W3CDTF">2024-05-27T09:44:19Z</dcterms:modified>
</cp:coreProperties>
</file>