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72" r:id="rId5"/>
    <p:sldId id="259" r:id="rId6"/>
    <p:sldId id="260" r:id="rId7"/>
    <p:sldId id="261" r:id="rId8"/>
    <p:sldId id="273" r:id="rId9"/>
    <p:sldId id="274" r:id="rId10"/>
    <p:sldId id="262" r:id="rId11"/>
    <p:sldId id="263" r:id="rId12"/>
    <p:sldId id="264" r:id="rId13"/>
    <p:sldId id="265" r:id="rId14"/>
    <p:sldId id="266" r:id="rId15"/>
    <p:sldId id="267" r:id="rId16"/>
    <p:sldId id="268" r:id="rId17"/>
    <p:sldId id="269" r:id="rId18"/>
    <p:sldId id="270" r:id="rId19"/>
    <p:sldId id="275" r:id="rId20"/>
    <p:sldId id="276" r:id="rId21"/>
    <p:sldId id="277" r:id="rId22"/>
    <p:sldId id="271"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4572" autoAdjust="0"/>
    <p:restoredTop sz="94660"/>
  </p:normalViewPr>
  <p:slideViewPr>
    <p:cSldViewPr>
      <p:cViewPr varScale="1">
        <p:scale>
          <a:sx n="68" d="100"/>
          <a:sy n="68" d="100"/>
        </p:scale>
        <p:origin x="-188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80CEDF-443A-4F6A-86DA-6B81053C38DC}" type="datetimeFigureOut">
              <a:rPr lang="fr-FR" smtClean="0"/>
              <a:pPr/>
              <a:t>27/05/2024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EEE9BE-3220-4DEA-813F-D5BE7108EB3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55879F02-469D-457F-96EF-1B175835D7D1}"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B024700F-CECE-4215-AC66-1B16EC65F5F9}"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71028C33-3A78-477D-A297-D46E6687B619}"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BC7A56C-ADC8-4C02-8252-EF69BED00A85}"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E4DEF98-C821-41BC-8728-4C56FECB57B9}" type="datetime1">
              <a:rPr lang="fr-FR" smtClean="0"/>
              <a:pPr/>
              <a:t>27/05/2024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826FC428-FD93-47EE-819A-E7B611ABF9BE}" type="datetime1">
              <a:rPr lang="fr-FR" smtClean="0"/>
              <a:pPr/>
              <a:t>27/05/2024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BCDBD766-95BE-450D-942F-DE69DD25C673}" type="datetime1">
              <a:rPr lang="fr-FR" smtClean="0"/>
              <a:pPr/>
              <a:t>27/05/2024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20D68A85-2523-4A6F-B793-BF910759A18F}" type="datetime1">
              <a:rPr lang="fr-FR" smtClean="0"/>
              <a:pPr/>
              <a:t>27/05/2024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628370-7281-4BD5-85CF-C5E02340537B}" type="datetime1">
              <a:rPr lang="fr-FR" smtClean="0"/>
              <a:pPr/>
              <a:t>27/05/2024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6A16E6D-D7A5-40C3-A0C0-EAB21F172484}" type="datetime1">
              <a:rPr lang="fr-FR" smtClean="0"/>
              <a:pPr/>
              <a:t>27/05/2024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A4877D7-7276-4B44-8CE2-178900B3D181}" type="datetime1">
              <a:rPr lang="fr-FR" smtClean="0"/>
              <a:pPr/>
              <a:t>27/05/2024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154F5-F3F8-485E-B3AA-61C80F0D85AF}" type="datetime1">
              <a:rPr lang="fr-FR" smtClean="0"/>
              <a:pPr/>
              <a:t>27/05/2024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sdmanuals.com/fr/professional/maladies-infectieuses/vaccination/vaccin-contre-la-rougeole-les-oreillons-et-la-rub%C3%A9ole-ror" TargetMode="External"/><Relationship Id="rId2" Type="http://schemas.openxmlformats.org/officeDocument/2006/relationships/hyperlink" Target="https://www.msdmanuals.com/fr/professional/p%C3%A9diatrie/vaccination-chez-l-enfant/calendrier-vaccinal-chez-enfa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msdmanuals.com/fr/professional/p%C3%A9diatrie/infections-chez-le-nouveau-n%C3%A9/rub%C3%A9ole-cong%C3%A9nital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800" u="sng" dirty="0" smtClean="0">
                <a:effectLst>
                  <a:outerShdw blurRad="38100" dist="38100" dir="2700000" algn="tl">
                    <a:srgbClr val="000000">
                      <a:alpha val="43137"/>
                    </a:srgbClr>
                  </a:outerShdw>
                </a:effectLst>
              </a:rPr>
              <a:t>Le Genre </a:t>
            </a:r>
            <a:r>
              <a:rPr lang="fr-FR" sz="2800" u="sng" dirty="0" err="1" smtClean="0">
                <a:effectLst>
                  <a:outerShdw blurRad="38100" dist="38100" dir="2700000" algn="tl">
                    <a:srgbClr val="000000">
                      <a:alpha val="43137"/>
                    </a:srgbClr>
                  </a:outerShdw>
                </a:effectLst>
              </a:rPr>
              <a:t>Rubivirus</a:t>
            </a:r>
            <a:r>
              <a:rPr lang="fr-FR" sz="2800" u="sng" dirty="0" smtClean="0">
                <a:effectLst>
                  <a:outerShdw blurRad="38100" dist="38100" dir="2700000" algn="tl">
                    <a:srgbClr val="000000">
                      <a:alpha val="43137"/>
                    </a:srgbClr>
                  </a:outerShdw>
                </a:effectLst>
              </a:rPr>
              <a:t>:</a:t>
            </a:r>
            <a:endParaRPr lang="fr-FR" sz="2800" u="sng"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2743200" y="5105400"/>
            <a:ext cx="6400800" cy="1752600"/>
          </a:xfrm>
        </p:spPr>
        <p:txBody>
          <a:bodyPr>
            <a:normAutofit/>
          </a:bodyPr>
          <a:lstStyle/>
          <a:p>
            <a:r>
              <a:rPr lang="fr-FR" sz="2000" dirty="0" smtClean="0"/>
              <a:t>Présentée </a:t>
            </a:r>
            <a:r>
              <a:rPr lang="fr-FR" sz="2000" dirty="0" smtClean="0"/>
              <a:t>par S</a:t>
            </a:r>
            <a:r>
              <a:rPr lang="fr-FR" sz="2000" dirty="0" smtClean="0"/>
              <a:t>. Kara-</a:t>
            </a:r>
            <a:r>
              <a:rPr lang="fr-FR" sz="2000" dirty="0" err="1" smtClean="0"/>
              <a:t>slimane</a:t>
            </a:r>
            <a:r>
              <a:rPr lang="fr-FR" sz="2000" dirty="0" smtClean="0"/>
              <a:t>,</a:t>
            </a:r>
          </a:p>
          <a:p>
            <a:r>
              <a:rPr lang="fr-FR" sz="2000" smtClean="0"/>
              <a:t>microbiologie</a:t>
            </a:r>
            <a:r>
              <a:rPr lang="fr-FR" sz="2000" dirty="0" smtClean="0"/>
              <a:t>,</a:t>
            </a:r>
          </a:p>
          <a:p>
            <a:r>
              <a:rPr lang="fr-FR" sz="2000" dirty="0" smtClean="0"/>
              <a:t>CHU </a:t>
            </a:r>
            <a:r>
              <a:rPr lang="fr-FR" sz="2000" dirty="0" err="1" smtClean="0"/>
              <a:t>Béjaia</a:t>
            </a:r>
            <a:r>
              <a:rPr lang="fr-FR" sz="2000" dirty="0" smtClean="0"/>
              <a: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smtClean="0"/>
              <a:t>Diagnostic spécifique indirect</a:t>
            </a:r>
            <a:br>
              <a:rPr lang="fr-FR" sz="2400" u="sng" dirty="0" smtClean="0"/>
            </a:br>
            <a:r>
              <a:rPr lang="fr-FR" sz="2400" u="sng" dirty="0" smtClean="0"/>
              <a:t>Détection des </a:t>
            </a:r>
            <a:r>
              <a:rPr lang="fr-FR" sz="2400" u="sng" dirty="0" err="1" smtClean="0"/>
              <a:t>IgG</a:t>
            </a:r>
            <a:r>
              <a:rPr lang="fr-FR" sz="2400" u="sng" dirty="0" smtClean="0"/>
              <a:t> spécifiques:</a:t>
            </a:r>
            <a:endParaRPr lang="fr-FR" sz="2400" u="sng" dirty="0"/>
          </a:p>
        </p:txBody>
      </p:sp>
      <p:sp>
        <p:nvSpPr>
          <p:cNvPr id="3" name="Espace réservé du contenu 2"/>
          <p:cNvSpPr>
            <a:spLocks noGrp="1"/>
          </p:cNvSpPr>
          <p:nvPr>
            <p:ph idx="1"/>
          </p:nvPr>
        </p:nvSpPr>
        <p:spPr>
          <a:xfrm>
            <a:off x="0" y="1000108"/>
            <a:ext cx="9144000" cy="5857892"/>
          </a:xfrm>
        </p:spPr>
        <p:txBody>
          <a:bodyPr>
            <a:normAutofit/>
          </a:bodyPr>
          <a:lstStyle/>
          <a:p>
            <a:pPr>
              <a:buNone/>
            </a:pPr>
            <a:r>
              <a:rPr lang="fr-FR" sz="2000" dirty="0" smtClean="0"/>
              <a:t>      Les techniques les plus utilisées sont aujourd’hui de type Elisa (</a:t>
            </a:r>
            <a:r>
              <a:rPr lang="fr-FR" sz="2000" i="1" dirty="0" smtClean="0"/>
              <a:t>enzyme </a:t>
            </a:r>
            <a:r>
              <a:rPr lang="fr-FR" sz="2000" i="1" dirty="0" err="1" smtClean="0"/>
              <a:t>linked</a:t>
            </a:r>
            <a:r>
              <a:rPr lang="fr-FR" sz="2000" i="1" dirty="0" smtClean="0"/>
              <a:t> </a:t>
            </a:r>
            <a:r>
              <a:rPr lang="fr-FR" sz="2000" i="1" dirty="0" err="1" smtClean="0"/>
              <a:t>immunosorbent</a:t>
            </a:r>
            <a:r>
              <a:rPr lang="fr-FR" sz="2000" i="1" dirty="0" smtClean="0"/>
              <a:t> </a:t>
            </a:r>
            <a:r>
              <a:rPr lang="fr-FR" sz="2000" i="1" dirty="0" err="1" smtClean="0"/>
              <a:t>assay</a:t>
            </a:r>
            <a:r>
              <a:rPr lang="fr-FR" sz="2000" i="1" dirty="0" smtClean="0"/>
              <a:t>). </a:t>
            </a:r>
          </a:p>
          <a:p>
            <a:pPr>
              <a:buNone/>
            </a:pPr>
            <a:r>
              <a:rPr lang="fr-FR" sz="2000" i="1" dirty="0" smtClean="0"/>
              <a:t>      Les </a:t>
            </a:r>
            <a:r>
              <a:rPr lang="fr-FR" sz="2000" i="1" dirty="0" err="1" smtClean="0"/>
              <a:t>IgG</a:t>
            </a:r>
            <a:r>
              <a:rPr lang="fr-FR" sz="2000" i="1" dirty="0" smtClean="0"/>
              <a:t> apparaissent, selon </a:t>
            </a:r>
            <a:r>
              <a:rPr lang="fr-FR" sz="2000" dirty="0" smtClean="0"/>
              <a:t>les patients et selon les techniques utilisées, quelques jours à une semaine après l’éruption. </a:t>
            </a:r>
          </a:p>
          <a:p>
            <a:pPr>
              <a:buNone/>
            </a:pPr>
            <a:r>
              <a:rPr lang="fr-FR" sz="2000" dirty="0" smtClean="0"/>
              <a:t>      Une stabilité des </a:t>
            </a:r>
            <a:r>
              <a:rPr lang="fr-FR" sz="2000" dirty="0" err="1" smtClean="0"/>
              <a:t>IgG</a:t>
            </a:r>
            <a:r>
              <a:rPr lang="fr-FR" sz="2000" dirty="0" smtClean="0"/>
              <a:t>, à des titres faibles ou modérés (&lt; 100 UI/ml), </a:t>
            </a:r>
          </a:p>
          <a:p>
            <a:pPr>
              <a:buNone/>
            </a:pPr>
            <a:r>
              <a:rPr lang="fr-FR" sz="2000" dirty="0" smtClean="0"/>
              <a:t>      observée sur deux prélèvements consécutifs (effectués à 3 semaines-1 mois d’intervalle):</a:t>
            </a:r>
          </a:p>
          <a:p>
            <a:pPr>
              <a:buNone/>
            </a:pPr>
            <a:r>
              <a:rPr lang="fr-FR" sz="2000" dirty="0" smtClean="0"/>
              <a:t>      permet pratiquement d’exclure une primo-infection récente. </a:t>
            </a:r>
          </a:p>
          <a:p>
            <a:pPr>
              <a:buNone/>
            </a:pPr>
            <a:r>
              <a:rPr lang="fr-FR" sz="2000" dirty="0" smtClean="0"/>
              <a:t>      En revanche, leur stabilité à des titres plus élevés (&gt; 100 UI/ml) </a:t>
            </a:r>
          </a:p>
          <a:p>
            <a:pPr>
              <a:buNone/>
            </a:pPr>
            <a:r>
              <a:rPr lang="fr-FR" sz="2000" dirty="0" smtClean="0"/>
              <a:t>      ne permet pas d’exclure de façon formelle une primo-infection récente. </a:t>
            </a:r>
          </a:p>
          <a:p>
            <a:pPr>
              <a:buNone/>
            </a:pPr>
            <a:r>
              <a:rPr lang="fr-FR" sz="2000" dirty="0" smtClean="0"/>
              <a:t>      Enfin, une concentration élevée d’</a:t>
            </a:r>
            <a:r>
              <a:rPr lang="fr-FR" sz="2000" dirty="0" err="1" smtClean="0"/>
              <a:t>IgG</a:t>
            </a:r>
            <a:r>
              <a:rPr lang="fr-FR" sz="2000" dirty="0" smtClean="0"/>
              <a:t> n’est pas, en soi un marqueur d’infection récente.</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Détection des </a:t>
            </a:r>
            <a:r>
              <a:rPr lang="fr-FR" sz="2400" u="sng" dirty="0" err="1" smtClean="0"/>
              <a:t>IgM</a:t>
            </a:r>
            <a:r>
              <a:rPr lang="fr-FR" sz="2400" u="sng" dirty="0" smtClean="0"/>
              <a:t> spécifiques:</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Les </a:t>
            </a:r>
            <a:r>
              <a:rPr lang="fr-FR" sz="2000" dirty="0" err="1" smtClean="0"/>
              <a:t>IgM</a:t>
            </a:r>
            <a:r>
              <a:rPr lang="fr-FR" sz="2000" dirty="0" smtClean="0"/>
              <a:t> spécifiques sont détectées par Elisa, par technique indirecte, après absorption du facteur rhumatoïde ou par </a:t>
            </a:r>
            <a:r>
              <a:rPr lang="fr-FR" sz="2000" dirty="0" err="1" smtClean="0"/>
              <a:t>immunocapture</a:t>
            </a:r>
            <a:r>
              <a:rPr lang="fr-FR" sz="2000" dirty="0" smtClean="0"/>
              <a:t>.</a:t>
            </a:r>
          </a:p>
          <a:p>
            <a:pPr>
              <a:buNone/>
            </a:pPr>
            <a:r>
              <a:rPr lang="fr-FR" sz="2000" dirty="0" smtClean="0"/>
              <a:t>      En dehors des rubéoles congénitales, les </a:t>
            </a:r>
            <a:r>
              <a:rPr lang="fr-FR" sz="2000" dirty="0" err="1" smtClean="0"/>
              <a:t>IgM</a:t>
            </a:r>
            <a:r>
              <a:rPr lang="fr-FR" sz="2000" dirty="0" smtClean="0"/>
              <a:t> persistent habituellement 3 à 8 semaines; en revanche, après vaccination, il n’est pas rare qu’elles persistent pendant plus de 6 mois.</a:t>
            </a:r>
          </a:p>
          <a:p>
            <a:pPr>
              <a:buNone/>
            </a:pPr>
            <a:r>
              <a:rPr lang="fr-FR" sz="2000" dirty="0" smtClean="0"/>
              <a:t>      Les </a:t>
            </a:r>
            <a:r>
              <a:rPr lang="fr-FR" sz="2000" dirty="0" err="1" smtClean="0"/>
              <a:t>IgM</a:t>
            </a:r>
            <a:r>
              <a:rPr lang="fr-FR" sz="2000" dirty="0" smtClean="0"/>
              <a:t> peuvent réapparaître en cas de réinfection, et peuvent également être détectées lors d’une stimulation </a:t>
            </a:r>
            <a:r>
              <a:rPr lang="fr-FR" sz="2000" dirty="0" err="1" smtClean="0"/>
              <a:t>polyclonale</a:t>
            </a:r>
            <a:r>
              <a:rPr lang="fr-FR" sz="2000" dirty="0" smtClean="0"/>
              <a:t> non spécifique du système immunitaire.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Mesure de l’avidité des </a:t>
            </a:r>
            <a:r>
              <a:rPr lang="fr-FR" sz="2400" u="sng" dirty="0" err="1" smtClean="0"/>
              <a:t>IgG</a:t>
            </a:r>
            <a:r>
              <a:rPr lang="fr-FR" sz="2400" u="sng" dirty="0" smtClean="0"/>
              <a:t> spécifiques:</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La mesure de l’avidité des </a:t>
            </a:r>
            <a:r>
              <a:rPr lang="fr-FR" sz="2000" dirty="0" err="1" smtClean="0"/>
              <a:t>IgG</a:t>
            </a:r>
            <a:r>
              <a:rPr lang="fr-FR" sz="2000" dirty="0" smtClean="0"/>
              <a:t> repose sur l’observation de l’effet d’un agent dissociant comme l’urée sur la liaison antigène-anticorps. </a:t>
            </a:r>
          </a:p>
          <a:p>
            <a:pPr>
              <a:buNone/>
            </a:pPr>
            <a:r>
              <a:rPr lang="fr-FR" sz="2000" dirty="0" smtClean="0"/>
              <a:t>En début d’infection, la liaison antigène anticorps est faible (indice d’avidité faible),</a:t>
            </a:r>
          </a:p>
          <a:p>
            <a:pPr>
              <a:buNone/>
            </a:pPr>
            <a:r>
              <a:rPr lang="fr-FR" sz="2000" dirty="0" smtClean="0"/>
              <a:t>alors qu’elle est forte (indice d’avidité élevé) dans :</a:t>
            </a:r>
          </a:p>
          <a:p>
            <a:pPr>
              <a:buNone/>
            </a:pPr>
            <a:r>
              <a:rPr lang="fr-FR" sz="2000" dirty="0" smtClean="0"/>
              <a:t>  les infections anciennes, </a:t>
            </a:r>
          </a:p>
          <a:p>
            <a:pPr>
              <a:buNone/>
            </a:pPr>
            <a:r>
              <a:rPr lang="fr-FR" sz="2000" dirty="0" smtClean="0"/>
              <a:t>  les réinfections,</a:t>
            </a:r>
          </a:p>
          <a:p>
            <a:pPr>
              <a:buNone/>
            </a:pPr>
            <a:r>
              <a:rPr lang="fr-FR" sz="2000" dirty="0" smtClean="0"/>
              <a:t>  et lors de stimulations </a:t>
            </a:r>
            <a:r>
              <a:rPr lang="fr-FR" sz="2000" dirty="0" err="1" smtClean="0"/>
              <a:t>polyclonales</a:t>
            </a:r>
            <a:r>
              <a:rPr lang="fr-FR" sz="2000" dirty="0" smtClean="0"/>
              <a:t> non spécifiques du système immunitaire. </a:t>
            </a:r>
          </a:p>
          <a:p>
            <a:pPr>
              <a:buNone/>
            </a:pPr>
            <a:r>
              <a:rPr lang="fr-FR" sz="2000" dirty="0" smtClean="0"/>
              <a:t>La maturation de l’avidité des </a:t>
            </a:r>
            <a:r>
              <a:rPr lang="fr-FR" sz="2000" dirty="0" err="1" smtClean="0"/>
              <a:t>IgG</a:t>
            </a:r>
            <a:r>
              <a:rPr lang="fr-FR" sz="2000" dirty="0" smtClean="0"/>
              <a:t> après vaccination est plus lente qu’après infection naturelle.</a:t>
            </a:r>
          </a:p>
          <a:p>
            <a:pPr>
              <a:buNone/>
            </a:pPr>
            <a:r>
              <a:rPr lang="fr-FR" sz="2000" dirty="0" smtClean="0"/>
              <a:t>En dehors de tout contexte de vaccination, la mesure de l’avidité des </a:t>
            </a:r>
            <a:r>
              <a:rPr lang="fr-FR" sz="2000" dirty="0" err="1" smtClean="0"/>
              <a:t>IgG</a:t>
            </a:r>
            <a:r>
              <a:rPr lang="fr-FR" sz="2000" dirty="0" smtClean="0"/>
              <a:t> peut aider à confirmer ou exclure une </a:t>
            </a:r>
            <a:r>
              <a:rPr lang="fr-FR" sz="2000" dirty="0" err="1" smtClean="0"/>
              <a:t>primoinfection</a:t>
            </a:r>
            <a:r>
              <a:rPr lang="fr-FR" sz="2000" dirty="0" smtClean="0"/>
              <a:t> </a:t>
            </a:r>
            <a:r>
              <a:rPr lang="fr-FR" sz="2000" dirty="0" err="1" smtClean="0"/>
              <a:t>rubéolique</a:t>
            </a:r>
            <a:r>
              <a:rPr lang="fr-FR" sz="2000" dirty="0" smtClean="0"/>
              <a:t> récente.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RU8.jpg"/>
          <p:cNvPicPr>
            <a:picLocks noGrp="1" noChangeAspect="1"/>
          </p:cNvPicPr>
          <p:nvPr>
            <p:ph idx="1"/>
          </p:nvPr>
        </p:nvPicPr>
        <p:blipFill>
          <a:blip r:embed="rId2"/>
          <a:stretch>
            <a:fillRect/>
          </a:stretch>
        </p:blipFill>
        <p:spPr>
          <a:xfrm>
            <a:off x="0" y="0"/>
            <a:ext cx="8929718" cy="685800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RU11.gif"/>
          <p:cNvPicPr>
            <a:picLocks noGrp="1" noChangeAspect="1"/>
          </p:cNvPicPr>
          <p:nvPr>
            <p:ph idx="1"/>
          </p:nvPr>
        </p:nvPicPr>
        <p:blipFill>
          <a:blip r:embed="rId2"/>
          <a:stretch>
            <a:fillRect/>
          </a:stretch>
        </p:blipFill>
        <p:spPr>
          <a:xfrm>
            <a:off x="0" y="214290"/>
            <a:ext cx="9144000" cy="642942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Devant toute éruption chez une femme enceinte ou dans l’entourage d’une femme enceinte:</a:t>
            </a:r>
            <a:endParaRPr lang="fr-FR" sz="2400" u="sng" dirty="0"/>
          </a:p>
        </p:txBody>
      </p:sp>
      <p:graphicFrame>
        <p:nvGraphicFramePr>
          <p:cNvPr id="5" name="Espace réservé du contenu 4"/>
          <p:cNvGraphicFramePr>
            <a:graphicFrameLocks noGrp="1"/>
          </p:cNvGraphicFramePr>
          <p:nvPr>
            <p:ph idx="1"/>
          </p:nvPr>
        </p:nvGraphicFramePr>
        <p:xfrm>
          <a:off x="0" y="1571613"/>
          <a:ext cx="9144000" cy="4411286"/>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651163">
                <a:tc>
                  <a:txBody>
                    <a:bodyPr/>
                    <a:lstStyle/>
                    <a:p>
                      <a:r>
                        <a:rPr lang="fr-FR" dirty="0" err="1" smtClean="0"/>
                        <a:t>IgG</a:t>
                      </a:r>
                      <a:r>
                        <a:rPr lang="fr-FR" baseline="0" dirty="0" smtClean="0"/>
                        <a:t> </a:t>
                      </a:r>
                      <a:r>
                        <a:rPr lang="fr-FR" baseline="0" dirty="0" err="1" smtClean="0"/>
                        <a:t>Rubéoliques</a:t>
                      </a:r>
                      <a:endParaRPr lang="fr-FR" dirty="0"/>
                    </a:p>
                  </a:txBody>
                  <a:tcPr/>
                </a:tc>
                <a:tc>
                  <a:txBody>
                    <a:bodyPr/>
                    <a:lstStyle/>
                    <a:p>
                      <a:r>
                        <a:rPr lang="fr-FR" dirty="0" smtClean="0"/>
                        <a:t>  _</a:t>
                      </a:r>
                      <a:endParaRPr lang="fr-FR" dirty="0"/>
                    </a:p>
                  </a:txBody>
                  <a:tcPr/>
                </a:tc>
                <a:tc>
                  <a:txBody>
                    <a:bodyPr/>
                    <a:lstStyle/>
                    <a:p>
                      <a:r>
                        <a:rPr lang="fr-FR" dirty="0" smtClean="0"/>
                        <a:t>   +</a:t>
                      </a:r>
                      <a:endParaRPr lang="fr-FR" dirty="0"/>
                    </a:p>
                  </a:txBody>
                  <a:tcPr/>
                </a:tc>
                <a:tc>
                  <a:txBody>
                    <a:bodyPr/>
                    <a:lstStyle/>
                    <a:p>
                      <a:r>
                        <a:rPr lang="fr-FR" dirty="0" smtClean="0"/>
                        <a:t>   _</a:t>
                      </a:r>
                      <a:endParaRPr lang="fr-FR" dirty="0"/>
                    </a:p>
                  </a:txBody>
                  <a:tcPr/>
                </a:tc>
                <a:tc>
                  <a:txBody>
                    <a:bodyPr/>
                    <a:lstStyle/>
                    <a:p>
                      <a:r>
                        <a:rPr lang="fr-FR" dirty="0" smtClean="0"/>
                        <a:t>       +</a:t>
                      </a:r>
                      <a:endParaRPr lang="fr-FR" dirty="0"/>
                    </a:p>
                  </a:txBody>
                  <a:tcPr/>
                </a:tc>
              </a:tr>
              <a:tr h="651163">
                <a:tc>
                  <a:txBody>
                    <a:bodyPr/>
                    <a:lstStyle/>
                    <a:p>
                      <a:r>
                        <a:rPr lang="fr-FR" dirty="0" err="1" smtClean="0"/>
                        <a:t>IgM</a:t>
                      </a:r>
                      <a:r>
                        <a:rPr lang="fr-FR" dirty="0" smtClean="0"/>
                        <a:t> </a:t>
                      </a:r>
                    </a:p>
                    <a:p>
                      <a:r>
                        <a:rPr lang="fr-FR" dirty="0" err="1" smtClean="0"/>
                        <a:t>Rubéoliques</a:t>
                      </a:r>
                      <a:endParaRPr lang="fr-FR" dirty="0"/>
                    </a:p>
                  </a:txBody>
                  <a:tcPr/>
                </a:tc>
                <a:tc>
                  <a:txBody>
                    <a:bodyPr/>
                    <a:lstStyle/>
                    <a:p>
                      <a:r>
                        <a:rPr lang="fr-FR" dirty="0" smtClean="0"/>
                        <a:t> _</a:t>
                      </a:r>
                      <a:endParaRPr lang="fr-FR" dirty="0"/>
                    </a:p>
                  </a:txBody>
                  <a:tcPr/>
                </a:tc>
                <a:tc>
                  <a:txBody>
                    <a:bodyPr/>
                    <a:lstStyle/>
                    <a:p>
                      <a:r>
                        <a:rPr lang="fr-FR" dirty="0" smtClean="0"/>
                        <a:t>  _</a:t>
                      </a:r>
                      <a:endParaRPr lang="fr-FR" dirty="0"/>
                    </a:p>
                  </a:txBody>
                  <a:tcPr/>
                </a:tc>
                <a:tc>
                  <a:txBody>
                    <a:bodyPr/>
                    <a:lstStyle/>
                    <a:p>
                      <a:r>
                        <a:rPr lang="fr-FR" dirty="0" smtClean="0"/>
                        <a:t>   +</a:t>
                      </a:r>
                      <a:endParaRPr lang="fr-FR" dirty="0"/>
                    </a:p>
                  </a:txBody>
                  <a:tcPr/>
                </a:tc>
                <a:tc>
                  <a:txBody>
                    <a:bodyPr/>
                    <a:lstStyle/>
                    <a:p>
                      <a:r>
                        <a:rPr lang="fr-FR" dirty="0" smtClean="0"/>
                        <a:t>       +</a:t>
                      </a:r>
                      <a:endParaRPr lang="fr-FR" dirty="0"/>
                    </a:p>
                  </a:txBody>
                  <a:tcPr/>
                </a:tc>
              </a:tr>
              <a:tr h="377261">
                <a:tc>
                  <a:txBody>
                    <a:bodyPr/>
                    <a:lstStyle/>
                    <a:p>
                      <a:r>
                        <a:rPr lang="fr-FR" dirty="0" smtClean="0"/>
                        <a:t>Interprétation:</a:t>
                      </a:r>
                      <a:endParaRPr lang="fr-FR" dirty="0"/>
                    </a:p>
                  </a:txBody>
                  <a:tcPr/>
                </a:tc>
                <a:tc>
                  <a:txBody>
                    <a:bodyPr/>
                    <a:lstStyle/>
                    <a:p>
                      <a:r>
                        <a:rPr lang="fr-FR" dirty="0" smtClean="0"/>
                        <a:t>Eruption non </a:t>
                      </a:r>
                      <a:r>
                        <a:rPr lang="fr-FR" dirty="0" err="1" smtClean="0"/>
                        <a:t>rubéolique</a:t>
                      </a:r>
                      <a:r>
                        <a:rPr lang="fr-FR" dirty="0" smtClean="0"/>
                        <a:t> chez une personne</a:t>
                      </a:r>
                      <a:r>
                        <a:rPr lang="fr-FR" baseline="0" dirty="0" smtClean="0"/>
                        <a:t> non immunisée</a:t>
                      </a:r>
                      <a:endParaRPr lang="fr-FR" dirty="0"/>
                    </a:p>
                  </a:txBody>
                  <a:tcPr/>
                </a:tc>
                <a:tc>
                  <a:txBody>
                    <a:bodyPr/>
                    <a:lstStyle/>
                    <a:p>
                      <a:r>
                        <a:rPr lang="fr-FR" dirty="0" smtClean="0"/>
                        <a:t>Eruption non </a:t>
                      </a:r>
                      <a:r>
                        <a:rPr lang="fr-FR" dirty="0" err="1" smtClean="0"/>
                        <a:t>rubéolique</a:t>
                      </a:r>
                      <a:r>
                        <a:rPr lang="fr-FR" dirty="0" smtClean="0"/>
                        <a:t> si le sérum a été prélevé dans les 5 semaines suivant l’apparition de l’éruption.</a:t>
                      </a:r>
                      <a:endParaRPr lang="fr-FR" dirty="0"/>
                    </a:p>
                  </a:txBody>
                  <a:tcPr/>
                </a:tc>
                <a:tc>
                  <a:txBody>
                    <a:bodyPr/>
                    <a:lstStyle/>
                    <a:p>
                      <a:r>
                        <a:rPr lang="fr-FR" dirty="0" smtClean="0"/>
                        <a:t> Primo-infection </a:t>
                      </a:r>
                      <a:r>
                        <a:rPr lang="fr-FR" dirty="0" err="1" smtClean="0"/>
                        <a:t>rubéolique</a:t>
                      </a:r>
                      <a:r>
                        <a:rPr lang="fr-FR" dirty="0" smtClean="0"/>
                        <a:t> très probable.</a:t>
                      </a:r>
                    </a:p>
                    <a:p>
                      <a:r>
                        <a:rPr lang="fr-FR" dirty="0" smtClean="0"/>
                        <a:t>Un</a:t>
                      </a:r>
                      <a:r>
                        <a:rPr lang="fr-FR" baseline="0" dirty="0" smtClean="0"/>
                        <a:t> 2</a:t>
                      </a:r>
                      <a:r>
                        <a:rPr lang="fr-FR" baseline="30000" dirty="0" smtClean="0"/>
                        <a:t>ème</a:t>
                      </a:r>
                      <a:r>
                        <a:rPr lang="fr-FR" baseline="0" dirty="0" smtClean="0"/>
                        <a:t> test verra l’apparition des </a:t>
                      </a:r>
                      <a:r>
                        <a:rPr lang="fr-FR" baseline="0" dirty="0" err="1" smtClean="0"/>
                        <a:t>IgG</a:t>
                      </a:r>
                      <a:r>
                        <a:rPr lang="fr-FR" baseline="0" dirty="0" smtClean="0"/>
                        <a:t> </a:t>
                      </a:r>
                      <a:r>
                        <a:rPr lang="fr-FR" baseline="0" dirty="0" err="1" smtClean="0"/>
                        <a:t>rubéoliques</a:t>
                      </a:r>
                      <a:r>
                        <a:rPr lang="fr-FR" baseline="0" dirty="0" smtClean="0"/>
                        <a:t>.</a:t>
                      </a:r>
                      <a:endParaRPr lang="fr-FR" dirty="0"/>
                    </a:p>
                  </a:txBody>
                  <a:tcPr/>
                </a:tc>
                <a:tc>
                  <a:txBody>
                    <a:bodyPr/>
                    <a:lstStyle/>
                    <a:p>
                      <a:r>
                        <a:rPr lang="fr-FR" dirty="0" smtClean="0"/>
                        <a:t>Primo-infection </a:t>
                      </a:r>
                      <a:r>
                        <a:rPr lang="fr-FR" dirty="0" err="1" smtClean="0"/>
                        <a:t>rubéolique</a:t>
                      </a:r>
                      <a:r>
                        <a:rPr lang="fr-FR" dirty="0" smtClean="0"/>
                        <a:t> probable.</a:t>
                      </a:r>
                    </a:p>
                    <a:p>
                      <a:r>
                        <a:rPr lang="fr-FR" dirty="0" smtClean="0"/>
                        <a:t>+rare</a:t>
                      </a:r>
                      <a:r>
                        <a:rPr lang="fr-FR" baseline="0" dirty="0" smtClean="0"/>
                        <a:t> stimulation non spécifique des </a:t>
                      </a:r>
                      <a:r>
                        <a:rPr lang="fr-FR" baseline="0" dirty="0" err="1" smtClean="0"/>
                        <a:t>IgM</a:t>
                      </a:r>
                      <a:r>
                        <a:rPr lang="fr-FR" baseline="0" dirty="0" smtClean="0"/>
                        <a:t> </a:t>
                      </a:r>
                      <a:r>
                        <a:rPr lang="fr-FR" baseline="0" dirty="0" err="1" smtClean="0"/>
                        <a:t>rubéoliques</a:t>
                      </a:r>
                      <a:r>
                        <a:rPr lang="fr-FR" baseline="0" dirty="0" smtClean="0"/>
                        <a:t> lors d’une autre éruption virale (Parvovirus B19, EBV, CMV, </a:t>
                      </a:r>
                      <a:r>
                        <a:rPr lang="fr-FR" baseline="0" dirty="0" err="1" smtClean="0"/>
                        <a:t>etc</a:t>
                      </a:r>
                      <a:r>
                        <a:rPr lang="fr-FR" baseline="0" dirty="0" smtClean="0"/>
                        <a:t>,).</a:t>
                      </a:r>
                      <a:endParaRPr lang="fr-FR" dirty="0"/>
                    </a:p>
                  </a:txBody>
                  <a:tcPr/>
                </a:tc>
              </a:tr>
            </a:tbl>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RU12.gif"/>
          <p:cNvPicPr>
            <a:picLocks noGrp="1" noChangeAspect="1"/>
          </p:cNvPicPr>
          <p:nvPr>
            <p:ph idx="1"/>
          </p:nvPr>
        </p:nvPicPr>
        <p:blipFill>
          <a:blip r:embed="rId2"/>
          <a:stretch>
            <a:fillRect/>
          </a:stretch>
        </p:blipFill>
        <p:spPr>
          <a:xfrm>
            <a:off x="428596" y="0"/>
            <a:ext cx="8215369" cy="6715148"/>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RU13.gif"/>
          <p:cNvPicPr>
            <a:picLocks noGrp="1" noChangeAspect="1"/>
          </p:cNvPicPr>
          <p:nvPr>
            <p:ph idx="1"/>
          </p:nvPr>
        </p:nvPicPr>
        <p:blipFill>
          <a:blip r:embed="rId2"/>
          <a:stretch>
            <a:fillRect/>
          </a:stretch>
        </p:blipFill>
        <p:spPr>
          <a:xfrm>
            <a:off x="214282" y="214290"/>
            <a:ext cx="8072494" cy="658108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dirty="0" smtClean="0"/>
              <a:t>L</a:t>
            </a:r>
            <a:r>
              <a:rPr lang="fr-FR" sz="2400" u="sng" dirty="0" smtClean="0"/>
              <a:t>e Traitement de la Rubéole:</a:t>
            </a:r>
            <a:endParaRPr lang="fr-FR" sz="2400"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a:t>
            </a:r>
            <a:endParaRPr lang="fr-FR" sz="2000" u="sng" dirty="0" smtClean="0"/>
          </a:p>
          <a:p>
            <a:pPr>
              <a:buNone/>
            </a:pPr>
            <a:r>
              <a:rPr lang="fr-FR" sz="2000" dirty="0" smtClean="0"/>
              <a:t>Soins de support</a:t>
            </a:r>
          </a:p>
          <a:p>
            <a:pPr>
              <a:buNone/>
            </a:pPr>
            <a:r>
              <a:rPr lang="fr-FR" sz="2000" dirty="0" smtClean="0"/>
              <a:t>Le traitement de la rubéole est symptomatique.</a:t>
            </a:r>
          </a:p>
          <a:p>
            <a:pPr>
              <a:buNone/>
            </a:pPr>
            <a:r>
              <a:rPr lang="fr-FR" sz="2000" dirty="0" smtClean="0"/>
              <a:t> Il n'existe pas de traitement spécifique de l'encéphalite.</a:t>
            </a:r>
          </a:p>
          <a:p>
            <a:pPr>
              <a:buNone/>
            </a:pPr>
            <a:r>
              <a:rPr lang="fr-FR" sz="2000" dirty="0" smtClean="0"/>
              <a:t>    </a:t>
            </a:r>
            <a:endParaRPr lang="fr-FR" sz="2000" u="sng" dirty="0" smtClean="0"/>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a:bodyPr>
          <a:lstStyle/>
          <a:p>
            <a:r>
              <a:rPr lang="fr-FR" sz="2400" u="sng" dirty="0" smtClean="0"/>
              <a:t>Prévention de la Rubéole:</a:t>
            </a:r>
            <a:endParaRPr lang="fr-FR" sz="2400" u="sng" dirty="0"/>
          </a:p>
        </p:txBody>
      </p:sp>
      <p:sp>
        <p:nvSpPr>
          <p:cNvPr id="3" name="Espace réservé du contenu 2"/>
          <p:cNvSpPr>
            <a:spLocks noGrp="1"/>
          </p:cNvSpPr>
          <p:nvPr>
            <p:ph idx="1"/>
          </p:nvPr>
        </p:nvSpPr>
        <p:spPr>
          <a:xfrm>
            <a:off x="0" y="714356"/>
            <a:ext cx="9144000" cy="6143644"/>
          </a:xfrm>
        </p:spPr>
        <p:txBody>
          <a:bodyPr>
            <a:normAutofit/>
          </a:bodyPr>
          <a:lstStyle/>
          <a:p>
            <a:endParaRPr lang="fr-FR" sz="2000" dirty="0" smtClean="0"/>
          </a:p>
          <a:p>
            <a:r>
              <a:rPr lang="fr-FR" sz="2000" dirty="0" smtClean="0"/>
              <a:t>Le vaccin à virus vivant est systématiquement administré (</a:t>
            </a:r>
            <a:r>
              <a:rPr lang="fr-FR" sz="2000" u="sng" dirty="0" smtClean="0">
                <a:hlinkClick r:id="rId2" tooltip="Calendrier vaccinal recommandé de 0 à 6 ans"/>
              </a:rPr>
              <a:t>Calendrier vaccinal recommandé de 0 à 6 ans</a:t>
            </a:r>
            <a:r>
              <a:rPr lang="fr-FR" sz="2000" dirty="0" smtClean="0"/>
              <a:t> et </a:t>
            </a:r>
            <a:r>
              <a:rPr lang="fr-FR" sz="2000" u="sng" dirty="0" smtClean="0">
                <a:hlinkClick r:id="rId2" tooltip="Calendrier vaccinal recommandé de 7 à 18 ans"/>
              </a:rPr>
              <a:t>Calendrier vaccinal recommandé de 7 à 18 ans</a:t>
            </a:r>
            <a:r>
              <a:rPr lang="fr-FR" sz="2000" dirty="0" smtClean="0"/>
              <a:t>). </a:t>
            </a:r>
          </a:p>
          <a:p>
            <a:r>
              <a:rPr lang="fr-FR" sz="2000" dirty="0" smtClean="0"/>
              <a:t>Il procure une immunité pendant ≥ 15 ans chez &gt; 95% des receveurs et sans risque de transmission virale. D'autres infections étant cliniquement indiscernables de la rubéole, un antécédent rapporté de rubéole n'affirme pas l'existence d'une immunité.</a:t>
            </a:r>
          </a:p>
          <a:p>
            <a:r>
              <a:rPr lang="fr-FR" sz="2000" dirty="0" smtClean="0"/>
              <a:t>La vaccination est administrée aux enfants en association avec celle de la </a:t>
            </a:r>
            <a:r>
              <a:rPr lang="fr-FR" sz="2000" u="sng" dirty="0" smtClean="0">
                <a:hlinkClick r:id="rId3" tooltip="Vaccin contre la rougeole, les oreillons et la rubéole (ROR)"/>
              </a:rPr>
              <a:t>rougeole, des oreillons et de la rubéole</a:t>
            </a:r>
            <a:r>
              <a:rPr lang="fr-FR" sz="2000" dirty="0" smtClean="0"/>
              <a:t> en 2 doses:</a:t>
            </a:r>
          </a:p>
          <a:p>
            <a:pPr>
              <a:buNone/>
            </a:pPr>
            <a:r>
              <a:rPr lang="fr-FR" sz="2000" dirty="0" smtClean="0"/>
              <a:t>       La première dose à l'âge de 11 mois,</a:t>
            </a:r>
          </a:p>
          <a:p>
            <a:pPr>
              <a:buNone/>
            </a:pPr>
            <a:r>
              <a:rPr lang="fr-FR" sz="2000" dirty="0" smtClean="0"/>
              <a:t>       La deuxième dose à l'âge de 18 mois.</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800" dirty="0" smtClean="0"/>
              <a:t>Le Plan:</a:t>
            </a:r>
            <a:endParaRPr lang="fr-FR" sz="2800" dirty="0"/>
          </a:p>
        </p:txBody>
      </p:sp>
      <p:sp>
        <p:nvSpPr>
          <p:cNvPr id="3" name="Espace réservé du contenu 2"/>
          <p:cNvSpPr>
            <a:spLocks noGrp="1"/>
          </p:cNvSpPr>
          <p:nvPr>
            <p:ph idx="1"/>
          </p:nvPr>
        </p:nvSpPr>
        <p:spPr>
          <a:xfrm>
            <a:off x="0" y="857232"/>
            <a:ext cx="9144000" cy="6000768"/>
          </a:xfrm>
        </p:spPr>
        <p:txBody>
          <a:bodyPr>
            <a:normAutofit/>
          </a:bodyPr>
          <a:lstStyle/>
          <a:p>
            <a:pPr>
              <a:buNone/>
            </a:pPr>
            <a:r>
              <a:rPr lang="fr-FR" sz="2000" dirty="0" smtClean="0"/>
              <a:t>     Introduction.</a:t>
            </a:r>
          </a:p>
          <a:p>
            <a:pPr>
              <a:buNone/>
            </a:pPr>
            <a:r>
              <a:rPr lang="fr-FR" sz="2000" dirty="0" smtClean="0"/>
              <a:t>     La Définition du Virus.</a:t>
            </a:r>
          </a:p>
          <a:p>
            <a:pPr>
              <a:buNone/>
            </a:pPr>
            <a:r>
              <a:rPr lang="fr-FR" sz="2000" dirty="0" smtClean="0"/>
              <a:t>     Le Cycle de Réplication du virus.</a:t>
            </a:r>
          </a:p>
          <a:p>
            <a:pPr>
              <a:buNone/>
            </a:pPr>
            <a:r>
              <a:rPr lang="fr-FR" sz="2000" dirty="0" smtClean="0"/>
              <a:t>     Le mode de transmission.</a:t>
            </a:r>
          </a:p>
          <a:p>
            <a:pPr>
              <a:buNone/>
            </a:pPr>
            <a:r>
              <a:rPr lang="fr-FR" sz="2000" dirty="0" smtClean="0"/>
              <a:t>     La Pathogénie.</a:t>
            </a:r>
          </a:p>
          <a:p>
            <a:pPr>
              <a:buNone/>
            </a:pPr>
            <a:r>
              <a:rPr lang="fr-FR" sz="2000" dirty="0" smtClean="0"/>
              <a:t>     Le Diagnostic spécifique Indirect.</a:t>
            </a:r>
          </a:p>
          <a:p>
            <a:pPr>
              <a:buNone/>
            </a:pPr>
            <a:r>
              <a:rPr lang="fr-FR" sz="2000" dirty="0" smtClean="0"/>
              <a:t>     Le traitement.</a:t>
            </a:r>
          </a:p>
          <a:p>
            <a:pPr>
              <a:buNone/>
            </a:pPr>
            <a:r>
              <a:rPr lang="fr-FR" sz="2000" dirty="0" smtClean="0"/>
              <a:t>     </a:t>
            </a:r>
            <a:r>
              <a:rPr lang="fr-FR" sz="2000" smtClean="0"/>
              <a:t>La Prévention.</a:t>
            </a:r>
            <a:endParaRPr lang="fr-FR" sz="2000" dirty="0" smtClean="0"/>
          </a:p>
          <a:p>
            <a:pPr>
              <a:buNone/>
            </a:pPr>
            <a:r>
              <a:rPr lang="fr-FR" sz="2000" dirty="0" smtClean="0"/>
              <a:t>     </a:t>
            </a:r>
          </a:p>
          <a:p>
            <a:pPr>
              <a:buNone/>
            </a:pPr>
            <a:endParaRPr lang="fr-FR" sz="2000" dirty="0" smtClean="0"/>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La Prévention de la Rubéole (Suite):</a:t>
            </a:r>
            <a:endParaRPr lang="fr-FR" sz="2400" u="sng" dirty="0"/>
          </a:p>
        </p:txBody>
      </p:sp>
      <p:sp>
        <p:nvSpPr>
          <p:cNvPr id="3" name="Espace réservé du contenu 2"/>
          <p:cNvSpPr>
            <a:spLocks noGrp="1"/>
          </p:cNvSpPr>
          <p:nvPr>
            <p:ph idx="1"/>
          </p:nvPr>
        </p:nvSpPr>
        <p:spPr>
          <a:xfrm>
            <a:off x="0" y="1071546"/>
            <a:ext cx="9144000" cy="5786454"/>
          </a:xfrm>
        </p:spPr>
        <p:txBody>
          <a:bodyPr>
            <a:normAutofit/>
          </a:bodyPr>
          <a:lstStyle/>
          <a:p>
            <a:r>
              <a:rPr lang="fr-FR" sz="2000" dirty="0" smtClean="0"/>
              <a:t>Une dose est recommandée chez tous les sujets pubères sensibles, en particulier les étudiants, les recrues militaires, les professionnels de santé, les immigrés récents et les sujets travaillant avec de jeunes enfants. </a:t>
            </a:r>
          </a:p>
          <a:p>
            <a:r>
              <a:rPr lang="fr-FR" sz="2000" dirty="0" smtClean="0"/>
              <a:t>La vaccination systématique par vaccin </a:t>
            </a:r>
            <a:r>
              <a:rPr lang="fr-FR" sz="2000" dirty="0" err="1" smtClean="0"/>
              <a:t>antirubéoleux</a:t>
            </a:r>
            <a:r>
              <a:rPr lang="fr-FR" sz="2000" dirty="0" smtClean="0"/>
              <a:t> vivant est recommandée chez toutes les mères réceptives à la maladie immédiatement après l'accouchement. </a:t>
            </a:r>
          </a:p>
          <a:p>
            <a:r>
              <a:rPr lang="fr-FR" sz="2000" dirty="0" smtClean="0"/>
              <a:t>Le dépistage chez la femme en âge de procréer des anticorps </a:t>
            </a:r>
            <a:r>
              <a:rPr lang="fr-FR" sz="2000" dirty="0" err="1" smtClean="0"/>
              <a:t>antirubéoleux</a:t>
            </a:r>
            <a:r>
              <a:rPr lang="fr-FR" sz="2000" dirty="0" smtClean="0"/>
              <a:t> et la vaccination des personnes sensibles sont également conseillés. La femme recevant le vaccin doit cependant éviter de devenir enceinte pendant au moins les 28 jours qui suivent. Le virus du vaccin peut en effet infecter le fœtus en début de grossesse. Le vaccin ne déclenche pas le </a:t>
            </a:r>
            <a:r>
              <a:rPr lang="fr-FR" sz="2000" u="sng" dirty="0" smtClean="0">
                <a:hlinkClick r:id="rId2" tooltip="Symptomatologie"/>
              </a:rPr>
              <a:t>syndrome de rubéole congénitale</a:t>
            </a:r>
            <a:r>
              <a:rPr lang="fr-FR" sz="2000" dirty="0" smtClean="0"/>
              <a:t>, mais le risque de lésions fœtales est estimé à ≤ 3%. </a:t>
            </a:r>
            <a:r>
              <a:rPr lang="fr-FR" sz="2000" i="1" dirty="0" smtClean="0"/>
              <a:t>L'utilisation du vaccin contre la rubéole est contre-indiquée pendant la grossesse</a:t>
            </a:r>
            <a:r>
              <a:rPr lang="fr-FR" sz="2000" dirty="0" smtClean="0"/>
              <a:t>.</a:t>
            </a:r>
          </a:p>
          <a:p>
            <a:r>
              <a:rPr lang="fr-FR" sz="2000" dirty="0" smtClean="0"/>
              <a:t>Une fièvre, une éruption cutanée, une </a:t>
            </a:r>
            <a:r>
              <a:rPr lang="fr-FR" sz="2000" dirty="0" err="1" smtClean="0"/>
              <a:t>lymphadénopathie</a:t>
            </a:r>
            <a:r>
              <a:rPr lang="fr-FR" sz="2000" dirty="0" smtClean="0"/>
              <a:t>, une polynévrite, arthralgie et une arthrite se produisent rarement après la vaccination chez l'enfant; un gonflement douloureux des articulations fait parfois suite à la vaccination chez l'adulte, le plus souvent chez la femme non immunisée.</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Introduction:</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Le virus de la rubéole est responsable d’une maladie éruptive habituellement bénigne, susceptible, d’entraîner des conséquences graves pour le fœtus en cas de primo-infection acquise pendant la grossesse. </a:t>
            </a:r>
          </a:p>
          <a:p>
            <a:pPr>
              <a:buNone/>
            </a:pPr>
            <a:r>
              <a:rPr lang="fr-FR" sz="2000" dirty="0" smtClean="0"/>
              <a:t>     Les campagnes de vaccination ont permis de diminuer de façon significative le</a:t>
            </a:r>
          </a:p>
          <a:p>
            <a:pPr>
              <a:buNone/>
            </a:pPr>
            <a:r>
              <a:rPr lang="fr-FR" sz="2000" dirty="0" smtClean="0"/>
              <a:t>     nombre des cas de rubéole, le taux de vaccination est insuffisant pour entraîner une disparition totale des rubéoles congénitales malformatives. </a:t>
            </a:r>
          </a:p>
          <a:p>
            <a:pPr>
              <a:buNone/>
            </a:pPr>
            <a:r>
              <a:rPr lang="fr-FR" sz="2000" dirty="0" smtClean="0"/>
              <a:t>      Tant que le virus circule, le laboratoire continue à jouer un rôle important pour</a:t>
            </a:r>
          </a:p>
          <a:p>
            <a:pPr>
              <a:buNone/>
            </a:pPr>
            <a:r>
              <a:rPr lang="fr-FR" sz="2000" dirty="0" smtClean="0"/>
              <a:t>     déterminer le statut immunitaire des femmes en âge de procréer, afin de vacciner celles qui seraient séronégatives, et pour dépister les primo-infections, notamment chez les femmes enceintes.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800" u="sng" dirty="0" smtClean="0"/>
              <a:t>La Définition du Virus:</a:t>
            </a:r>
            <a:endParaRPr lang="fr-FR" sz="2800" u="sng"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Le virus de la rubéole appartient à la famille des </a:t>
            </a:r>
            <a:r>
              <a:rPr lang="fr-FR" sz="2000" i="1" dirty="0" err="1" smtClean="0"/>
              <a:t>Togaviridae</a:t>
            </a:r>
            <a:r>
              <a:rPr lang="fr-FR" sz="2000" i="1" dirty="0" smtClean="0"/>
              <a:t> </a:t>
            </a:r>
          </a:p>
          <a:p>
            <a:pPr>
              <a:buNone/>
            </a:pPr>
            <a:r>
              <a:rPr lang="fr-FR" sz="2000" i="1" dirty="0" smtClean="0"/>
              <a:t>      </a:t>
            </a:r>
            <a:r>
              <a:rPr lang="fr-FR" sz="2000" dirty="0" smtClean="0"/>
              <a:t>et au genre </a:t>
            </a:r>
            <a:r>
              <a:rPr lang="fr-FR" sz="2000" i="1" dirty="0" err="1" smtClean="0"/>
              <a:t>Rubivirus</a:t>
            </a:r>
            <a:r>
              <a:rPr lang="fr-FR" sz="2000" i="1" dirty="0" smtClean="0"/>
              <a:t> dont il est le seul membre. </a:t>
            </a:r>
          </a:p>
          <a:p>
            <a:r>
              <a:rPr lang="fr-FR" sz="2000" i="1" dirty="0" smtClean="0"/>
              <a:t>La </a:t>
            </a:r>
            <a:r>
              <a:rPr lang="fr-FR" sz="2000" dirty="0" smtClean="0"/>
              <a:t>particule virale, de 60 à 70 nm de diamètre, possède une capside (C), icosaédrique, de 30 nm de diamètre, renfermant un ARN simple brin à polarité positive, et une enveloppe lipidique portant des spicules de 6-8 nm, constituées de glycoprotéines (E1 et E2). </a:t>
            </a:r>
          </a:p>
          <a:p>
            <a:r>
              <a:rPr lang="fr-FR" sz="2000" dirty="0" smtClean="0"/>
              <a:t>Les </a:t>
            </a:r>
            <a:r>
              <a:rPr lang="fr-FR" sz="2000" dirty="0" err="1" smtClean="0"/>
              <a:t>épitopes</a:t>
            </a:r>
            <a:r>
              <a:rPr lang="fr-FR" sz="2000" dirty="0" smtClean="0"/>
              <a:t> antigéniques induisant la synthèse d’anticorps neutralisants et </a:t>
            </a:r>
            <a:r>
              <a:rPr lang="fr-FR" sz="2000" dirty="0" err="1" smtClean="0"/>
              <a:t>hémagglutinants</a:t>
            </a:r>
            <a:r>
              <a:rPr lang="fr-FR" sz="2000" dirty="0" smtClean="0"/>
              <a:t> sont localisés sur la glycoprotéine E1. Un </a:t>
            </a:r>
            <a:r>
              <a:rPr lang="fr-FR" sz="2000" dirty="0" err="1" smtClean="0"/>
              <a:t>épitope</a:t>
            </a:r>
            <a:r>
              <a:rPr lang="fr-FR" sz="2000" dirty="0" smtClean="0"/>
              <a:t> neutralisant a également été décrit sur E2, mais il serait relativement peu accessible aux immunoglobulines sur le virion mature. </a:t>
            </a:r>
          </a:p>
          <a:p>
            <a:r>
              <a:rPr lang="fr-FR" sz="2000" dirty="0" smtClean="0"/>
              <a:t>Le virus de la rubéole est un virus très stable présentant peu de variations d’une souche à l’autre. </a:t>
            </a:r>
          </a:p>
          <a:p>
            <a:r>
              <a:rPr lang="fr-FR" sz="2000" dirty="0" smtClean="0"/>
              <a:t>Cette propriété a permis l’élaboration de vaccins efficaces contre la réinfection par des souches sauvages.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u="sng" dirty="0" smtClean="0"/>
              <a:t>La Structure du Virus</a:t>
            </a:r>
            <a:r>
              <a:rPr lang="fr-FR" sz="2800" dirty="0" smtClean="0"/>
              <a:t>:</a:t>
            </a: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pic>
        <p:nvPicPr>
          <p:cNvPr id="7" name="Espace réservé du contenu 6" descr="RU2.jpg"/>
          <p:cNvPicPr>
            <a:picLocks noGrp="1" noChangeAspect="1"/>
          </p:cNvPicPr>
          <p:nvPr>
            <p:ph idx="1"/>
          </p:nvPr>
        </p:nvPicPr>
        <p:blipFill>
          <a:blip r:embed="rId2"/>
          <a:stretch>
            <a:fillRect/>
          </a:stretch>
        </p:blipFill>
        <p:spPr>
          <a:xfrm>
            <a:off x="1214414" y="1214422"/>
            <a:ext cx="7215238" cy="5281642"/>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 Cycle de Réplication:</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pic>
        <p:nvPicPr>
          <p:cNvPr id="7" name="Espace réservé du contenu 6" descr="RU7.jpg"/>
          <p:cNvPicPr>
            <a:picLocks noGrp="1" noChangeAspect="1"/>
          </p:cNvPicPr>
          <p:nvPr>
            <p:ph idx="1"/>
          </p:nvPr>
        </p:nvPicPr>
        <p:blipFill>
          <a:blip r:embed="rId2"/>
          <a:stretch>
            <a:fillRect/>
          </a:stretch>
        </p:blipFill>
        <p:spPr>
          <a:xfrm>
            <a:off x="571472" y="785794"/>
            <a:ext cx="7643866" cy="6072206"/>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 Mode de transmission:</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a:t>
            </a:r>
          </a:p>
          <a:p>
            <a:pPr>
              <a:buNone/>
            </a:pPr>
            <a:r>
              <a:rPr lang="fr-FR" sz="2000" dirty="0" smtClean="0"/>
              <a:t>      </a:t>
            </a:r>
            <a:r>
              <a:rPr lang="fr-FR" sz="2000" u="sng" dirty="0" smtClean="0"/>
              <a:t>Mode de transmission:</a:t>
            </a:r>
          </a:p>
          <a:p>
            <a:pPr>
              <a:buNone/>
            </a:pPr>
            <a:r>
              <a:rPr lang="fr-FR" sz="2000" dirty="0" smtClean="0"/>
              <a:t>      Le virus de la rubéole se propage par l’intermédiaire de contacts interhumains directs, par voie respiratoire. C’est un virus Fragile et strictement humain.</a:t>
            </a:r>
          </a:p>
          <a:p>
            <a:pPr>
              <a:buNone/>
            </a:pPr>
            <a:r>
              <a:rPr lang="fr-FR" sz="2000" dirty="0" smtClean="0"/>
              <a:t>      La période de contagiosité s’étend approximativement de 8 jours avant à 8 jours après l’éruption.</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txBody>
          <a:bodyPr>
            <a:normAutofit/>
          </a:bodyPr>
          <a:lstStyle/>
          <a:p>
            <a:r>
              <a:rPr lang="fr-FR" sz="2400" u="sng" dirty="0" smtClean="0"/>
              <a:t>Pathogénie:</a:t>
            </a:r>
            <a:endParaRPr lang="fr-FR" sz="2400" u="sng" dirty="0"/>
          </a:p>
        </p:txBody>
      </p:sp>
      <p:sp>
        <p:nvSpPr>
          <p:cNvPr id="3" name="Espace réservé du contenu 2"/>
          <p:cNvSpPr>
            <a:spLocks noGrp="1"/>
          </p:cNvSpPr>
          <p:nvPr>
            <p:ph idx="1"/>
          </p:nvPr>
        </p:nvSpPr>
        <p:spPr>
          <a:xfrm>
            <a:off x="0" y="857232"/>
            <a:ext cx="9144000" cy="6000768"/>
          </a:xfrm>
        </p:spPr>
        <p:txBody>
          <a:bodyPr>
            <a:normAutofit/>
          </a:bodyPr>
          <a:lstStyle/>
          <a:p>
            <a:pPr>
              <a:buNone/>
            </a:pPr>
            <a:r>
              <a:rPr lang="fr-FR" sz="2000" u="sng" dirty="0" smtClean="0"/>
              <a:t>Primo-infection </a:t>
            </a:r>
            <a:r>
              <a:rPr lang="fr-FR" sz="2000" u="sng" dirty="0" err="1" smtClean="0"/>
              <a:t>rubéolique</a:t>
            </a:r>
            <a:r>
              <a:rPr lang="fr-FR" sz="2000" u="sng" dirty="0" smtClean="0"/>
              <a:t> postnatale:</a:t>
            </a:r>
          </a:p>
          <a:p>
            <a:pPr>
              <a:buNone/>
            </a:pPr>
            <a:r>
              <a:rPr lang="fr-FR" sz="2000" dirty="0" smtClean="0"/>
              <a:t>Après inhalation, le virus de la rubéole se multiplie au niveau de la muqueuse respiratoire et des ganglions cervicaux d’où il gagne la circulation générale. </a:t>
            </a:r>
          </a:p>
          <a:p>
            <a:pPr>
              <a:buNone/>
            </a:pPr>
            <a:r>
              <a:rPr lang="fr-FR" sz="2000" dirty="0" smtClean="0"/>
              <a:t>Le virus est présent dans le pharynx environ 8 jours avant à 8 jours après l’éruption. </a:t>
            </a:r>
          </a:p>
          <a:p>
            <a:pPr>
              <a:buNone/>
            </a:pPr>
            <a:r>
              <a:rPr lang="fr-FR" sz="2000" dirty="0" smtClean="0"/>
              <a:t>La virémie est détectable pendant 7 jours avant l’éruption. </a:t>
            </a:r>
          </a:p>
          <a:p>
            <a:pPr>
              <a:buNone/>
            </a:pPr>
            <a:r>
              <a:rPr lang="fr-FR" sz="2000" dirty="0" smtClean="0"/>
              <a:t>L’éruption apparaît en même temps que la production d’anticorps et la disparition de la virémie.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Pathogénie (Suite):</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b="1" dirty="0" smtClean="0"/>
              <a:t>      </a:t>
            </a:r>
            <a:r>
              <a:rPr lang="fr-FR" sz="2000" u="sng" dirty="0" smtClean="0"/>
              <a:t>Rubéole congénitale:</a:t>
            </a:r>
          </a:p>
          <a:p>
            <a:pPr>
              <a:buNone/>
            </a:pPr>
            <a:r>
              <a:rPr lang="fr-FR" sz="2000" dirty="0" smtClean="0"/>
              <a:t>Le virus de la rubéole est responsable d’infections in utero chroniques, non cytolytiques, pouvant toucher n’importe quel organe. </a:t>
            </a:r>
          </a:p>
          <a:p>
            <a:pPr>
              <a:buNone/>
            </a:pPr>
            <a:r>
              <a:rPr lang="fr-FR" sz="2000" dirty="0" smtClean="0"/>
              <a:t>Plusieurs types de lésions peuvent survenir chez l’embryon ou le fœtus :</a:t>
            </a:r>
          </a:p>
          <a:p>
            <a:pPr>
              <a:buNone/>
            </a:pPr>
            <a:r>
              <a:rPr lang="fr-FR" sz="2000" dirty="0" smtClean="0"/>
              <a:t>• la nécrose non inflammatoire est la lésion la plus commune au niveau des yeux, du cœur, du cervelet, du cerveau et de l’oreille. </a:t>
            </a:r>
          </a:p>
          <a:p>
            <a:pPr>
              <a:buNone/>
            </a:pPr>
            <a:r>
              <a:rPr lang="fr-FR" sz="2000" dirty="0" smtClean="0"/>
              <a:t>• un ralentissement des mitoses peut être observé. </a:t>
            </a:r>
          </a:p>
          <a:p>
            <a:pPr>
              <a:buNone/>
            </a:pPr>
            <a:r>
              <a:rPr lang="fr-FR" sz="2000" dirty="0" smtClean="0"/>
              <a:t>• des processus </a:t>
            </a:r>
            <a:r>
              <a:rPr lang="fr-FR" sz="2000" dirty="0" err="1" smtClean="0"/>
              <a:t>apoptotiques</a:t>
            </a:r>
            <a:r>
              <a:rPr lang="fr-FR" sz="2000" dirty="0" smtClean="0"/>
              <a:t> sont responsables d’anomalies de l’organogenèse ;</a:t>
            </a:r>
          </a:p>
          <a:p>
            <a:pPr>
              <a:buNone/>
            </a:pPr>
            <a:r>
              <a:rPr lang="fr-FR" sz="2000" dirty="0" smtClean="0"/>
              <a:t>• des phénomènes auto-immuns tardifs.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2215</TotalTime>
  <Words>1203</Words>
  <PresentationFormat>Affichage à l'écran (4:3)</PresentationFormat>
  <Paragraphs>132</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Le Genre Rubivirus:</vt:lpstr>
      <vt:lpstr>Le Plan:</vt:lpstr>
      <vt:lpstr>Introduction:</vt:lpstr>
      <vt:lpstr>La Définition du Virus:</vt:lpstr>
      <vt:lpstr>La Structure du Virus:</vt:lpstr>
      <vt:lpstr>Le Cycle de Réplication:</vt:lpstr>
      <vt:lpstr>Le Mode de transmission:</vt:lpstr>
      <vt:lpstr>Pathogénie:</vt:lpstr>
      <vt:lpstr>Pathogénie (Suite):</vt:lpstr>
      <vt:lpstr>Diagnostic spécifique indirect Détection des IgG spécifiques:</vt:lpstr>
      <vt:lpstr>Détection des IgM spécifiques:</vt:lpstr>
      <vt:lpstr>Mesure de l’avidité des IgG spécifiques:</vt:lpstr>
      <vt:lpstr>Diapositive 13</vt:lpstr>
      <vt:lpstr>Diapositive 14</vt:lpstr>
      <vt:lpstr>Devant toute éruption chez une femme enceinte ou dans l’entourage d’une femme enceinte:</vt:lpstr>
      <vt:lpstr>Diapositive 16</vt:lpstr>
      <vt:lpstr>Diapositive 17</vt:lpstr>
      <vt:lpstr>Le Traitement de la Rubéole:</vt:lpstr>
      <vt:lpstr>Prévention de la Rubéole:</vt:lpstr>
      <vt:lpstr>La Prévention de la Rubéole (Suite):</vt:lpstr>
      <vt:lpstr>Diapositive 21</vt:lpstr>
      <vt:lpstr>Diapositive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Genre Rubivirus:</dc:title>
  <dc:creator>pc</dc:creator>
  <cp:lastModifiedBy>HoC</cp:lastModifiedBy>
  <cp:revision>105</cp:revision>
  <dcterms:created xsi:type="dcterms:W3CDTF">2023-05-19T14:40:41Z</dcterms:created>
  <dcterms:modified xsi:type="dcterms:W3CDTF">2024-05-27T09:22:17Z</dcterms:modified>
</cp:coreProperties>
</file>